
<file path=[Content_Types].xml><?xml version="1.0" encoding="utf-8"?>
<Types xmlns="http://schemas.openxmlformats.org/package/2006/content-types">
  <Default Extension="jpeg" ContentType="image/jpeg"/>
  <Default Extension="wmf" ContentType="image/x-wmf"/>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3"/>
    <p:sldMasterId id="2147483674" r:id="rId4"/>
    <p:sldMasterId id="2147483688" r:id="rId5"/>
    <p:sldMasterId id="2147483702" r:id="rId6"/>
    <p:sldMasterId id="2147483716" r:id="rId7"/>
    <p:sldMasterId id="2147483730" r:id="rId8"/>
    <p:sldMasterId id="2147483744" r:id="rId9"/>
  </p:sldMasterIdLst>
  <p:notesMasterIdLst>
    <p:notesMasterId r:id="rId11"/>
  </p:notesMasterIdLst>
  <p:handoutMasterIdLst>
    <p:handoutMasterId r:id="rId38"/>
  </p:handoutMasterIdLst>
  <p:sldIdLst>
    <p:sldId id="256" r:id="rId10"/>
    <p:sldId id="378" r:id="rId12"/>
    <p:sldId id="442" r:id="rId13"/>
    <p:sldId id="436" r:id="rId14"/>
    <p:sldId id="405" r:id="rId15"/>
    <p:sldId id="350" r:id="rId16"/>
    <p:sldId id="416" r:id="rId17"/>
    <p:sldId id="439" r:id="rId18"/>
    <p:sldId id="418" r:id="rId19"/>
    <p:sldId id="437" r:id="rId20"/>
    <p:sldId id="400" r:id="rId21"/>
    <p:sldId id="396" r:id="rId22"/>
    <p:sldId id="430" r:id="rId23"/>
    <p:sldId id="372" r:id="rId24"/>
    <p:sldId id="320" r:id="rId25"/>
    <p:sldId id="443" r:id="rId26"/>
    <p:sldId id="364" r:id="rId27"/>
    <p:sldId id="444" r:id="rId28"/>
    <p:sldId id="441" r:id="rId29"/>
    <p:sldId id="351" r:id="rId30"/>
    <p:sldId id="445" r:id="rId31"/>
    <p:sldId id="446" r:id="rId32"/>
    <p:sldId id="388" r:id="rId33"/>
    <p:sldId id="423" r:id="rId34"/>
    <p:sldId id="424" r:id="rId35"/>
    <p:sldId id="425" r:id="rId36"/>
    <p:sldId id="390" r:id="rId37"/>
  </p:sldIdLst>
  <p:sldSz cx="9144000" cy="6858000" type="screen4x3"/>
  <p:notesSz cx="6797675" cy="9929495"/>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66"/>
    <a:srgbClr val="2343E7"/>
    <a:srgbClr val="33CC33"/>
    <a:srgbClr val="CC0000"/>
    <a:srgbClr val="FF9900"/>
    <a:srgbClr val="C0C0C0"/>
    <a:srgbClr val="00FF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660" autoAdjust="0"/>
    <p:restoredTop sz="86372" autoAdjust="0"/>
  </p:normalViewPr>
  <p:slideViewPr>
    <p:cSldViewPr>
      <p:cViewPr>
        <p:scale>
          <a:sx n="70" d="100"/>
          <a:sy n="70" d="100"/>
        </p:scale>
        <p:origin x="-129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27.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notesMaster" Target="notesMasters/notesMaster1.xml"/><Relationship Id="rId10" Type="http://schemas.openxmlformats.org/officeDocument/2006/relationships/slide" Target="slides/slide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全市场解禁规模</c:v>
                </c:pt>
              </c:strCache>
            </c:strRef>
          </c:tx>
          <c:spPr>
            <a:solidFill>
              <a:schemeClr val="accent1"/>
            </a:solidFill>
            <a:ln>
              <a:noFill/>
            </a:ln>
            <a:effectLst/>
          </c:spPr>
          <c:invertIfNegative val="0"/>
          <c:dPt>
            <c:idx val="6"/>
            <c:invertIfNegative val="0"/>
            <c:bubble3D val="0"/>
            <c:spPr>
              <a:solidFill>
                <a:schemeClr val="accent1"/>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1"/>
              </a:solidFill>
              <a:ln>
                <a:noFill/>
              </a:ln>
              <a:effectLst/>
            </c:spPr>
          </c:dPt>
          <c:dPt>
            <c:idx val="9"/>
            <c:invertIfNegative val="0"/>
            <c:bubble3D val="0"/>
            <c:spPr>
              <a:solidFill>
                <a:srgbClr val="FF0000"/>
              </a:solidFill>
              <a:ln>
                <a:noFill/>
              </a:ln>
              <a:effectLst/>
            </c:spPr>
          </c:dPt>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layout/>
              <c:tx>
                <c:rich>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r>
                      <a:rPr dirty="0"/>
                      <a:t>全市场解禁规模，2021</a:t>
                    </a:r>
                    <a:r>
                      <a:rPr dirty="0" smtClean="0"/>
                      <a:t>年</a:t>
                    </a:r>
                    <a:r>
                      <a:rPr lang="en-US" dirty="0" smtClean="0"/>
                      <a:t>10</a:t>
                    </a:r>
                    <a:r>
                      <a:rPr dirty="0" smtClean="0"/>
                      <a:t>月</a:t>
                    </a:r>
                    <a:r>
                      <a:rPr dirty="0"/>
                      <a:t>，2605.67</a:t>
                    </a:r>
                    <a:endParaRPr dirty="0"/>
                  </a:p>
                </c:rich>
              </c:tx>
              <c:dLblPos val="outEnd"/>
              <c:showLegendKey val="1"/>
              <c:showVal val="1"/>
              <c:showCatName val="1"/>
              <c:showSerName val="1"/>
              <c:showPercent val="1"/>
              <c:showBubbleSize val="1"/>
              <c:extLst>
                <c:ext xmlns:c15="http://schemas.microsoft.com/office/drawing/2012/chart" uri="{CE6537A1-D6FC-4f65-9D91-7224C49458BB}"/>
              </c:extLst>
            </c:dLbl>
            <c:dLbl>
              <c:idx val="10"/>
              <c:delete val="1"/>
            </c:dLbl>
            <c:dLbl>
              <c:idx val="11"/>
              <c:delete val="1"/>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numRef>
              <c:f>Sheet1!$A$2:$A$13</c:f>
              <c:numCache>
                <c:formatCode>yyyy"年"m"月";@</c:formatCode>
                <c:ptCount val="12"/>
                <c:pt idx="0" c:formatCode="yyyy&quot;年&quot;m&quot;月&quot;;@">
                  <c:v>42736</c:v>
                </c:pt>
                <c:pt idx="1" c:formatCode="yyyy&quot;年&quot;m&quot;月&quot;;@">
                  <c:v>42767</c:v>
                </c:pt>
                <c:pt idx="2" c:formatCode="yyyy&quot;年&quot;m&quot;月&quot;;@">
                  <c:v>42795</c:v>
                </c:pt>
                <c:pt idx="3" c:formatCode="yyyy&quot;年&quot;m&quot;月&quot;;@">
                  <c:v>42826</c:v>
                </c:pt>
                <c:pt idx="4" c:formatCode="yyyy&quot;年&quot;m&quot;月&quot;;@">
                  <c:v>42856</c:v>
                </c:pt>
                <c:pt idx="5" c:formatCode="yyyy&quot;年&quot;m&quot;月&quot;;@">
                  <c:v>42887</c:v>
                </c:pt>
                <c:pt idx="6" c:formatCode="yyyy&quot;年&quot;m&quot;月&quot;;@">
                  <c:v>42917</c:v>
                </c:pt>
                <c:pt idx="7" c:formatCode="yyyy&quot;年&quot;m&quot;月&quot;;@">
                  <c:v>42948</c:v>
                </c:pt>
                <c:pt idx="8" c:formatCode="yyyy&quot;年&quot;m&quot;月&quot;;@">
                  <c:v>42979</c:v>
                </c:pt>
                <c:pt idx="9" c:formatCode="yyyy&quot;年&quot;m&quot;月&quot;;@">
                  <c:v>43009</c:v>
                </c:pt>
                <c:pt idx="10" c:formatCode="yyyy&quot;年&quot;m&quot;月&quot;;@">
                  <c:v>43040</c:v>
                </c:pt>
                <c:pt idx="11" c:formatCode="yyyy&quot;年&quot;m&quot;月&quot;;@">
                  <c:v>43070</c:v>
                </c:pt>
              </c:numCache>
            </c:numRef>
          </c:cat>
          <c:val>
            <c:numRef>
              <c:f>Sheet1!$B$2:$B$13</c:f>
              <c:numCache>
                <c:formatCode>General</c:formatCode>
                <c:ptCount val="12"/>
                <c:pt idx="0">
                  <c:v>2567.7</c:v>
                </c:pt>
                <c:pt idx="1">
                  <c:v>3040.63</c:v>
                </c:pt>
                <c:pt idx="2">
                  <c:v>2040.47</c:v>
                </c:pt>
                <c:pt idx="3">
                  <c:v>1668.42</c:v>
                </c:pt>
                <c:pt idx="4">
                  <c:v>1895.51</c:v>
                </c:pt>
                <c:pt idx="5">
                  <c:v>1235.4</c:v>
                </c:pt>
                <c:pt idx="6">
                  <c:v>2441.69</c:v>
                </c:pt>
                <c:pt idx="7">
                  <c:v>2232.89</c:v>
                </c:pt>
                <c:pt idx="8">
                  <c:v>3531.83</c:v>
                </c:pt>
                <c:pt idx="9">
                  <c:v>2605.67</c:v>
                </c:pt>
                <c:pt idx="10">
                  <c:v>2484.06</c:v>
                </c:pt>
                <c:pt idx="11">
                  <c:v>3359.26</c:v>
                </c:pt>
              </c:numCache>
            </c:numRef>
          </c:val>
        </c:ser>
        <c:dLbls>
          <c:showLegendKey val="1"/>
          <c:showVal val="1"/>
          <c:showCatName val="1"/>
          <c:showSerName val="1"/>
          <c:showPercent val="1"/>
          <c:showBubbleSize val="1"/>
        </c:dLbls>
        <c:gapWidth val="150"/>
        <c:axId val="97416320"/>
        <c:axId val="98926592"/>
      </c:barChart>
      <c:dateAx>
        <c:axId val="97416320"/>
        <c:scaling>
          <c:orientation val="minMax"/>
        </c:scaling>
        <c:delete val="0"/>
        <c:axPos val="b"/>
        <c:numFmt formatCode="yyyy&quot;年&quot;m&quot;月&quot;;@"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98926592"/>
        <c:crosses val="autoZero"/>
        <c:auto val="1"/>
        <c:lblOffset val="100"/>
        <c:baseTimeUnit val="months"/>
      </c:dateAx>
      <c:valAx>
        <c:axId val="98926592"/>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9741632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2643"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112644" name="Rectangle 4"/>
          <p:cNvSpPr>
            <a:spLocks noGrp="1" noChangeArrowheads="1"/>
          </p:cNvSpPr>
          <p:nvPr>
            <p:ph type="ftr" sz="quarter" idx="2"/>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2645" name="Rectangle 5"/>
          <p:cNvSpPr>
            <a:spLocks noGrp="1" noChangeArrowheads="1"/>
          </p:cNvSpPr>
          <p:nvPr>
            <p:ph type="sldNum" sz="quarter" idx="3"/>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215BADB-7DCD-49BC-AB0D-9367CFBA6A16}"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8787"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ln>
        </p:spPr>
      </p:sp>
      <p:sp>
        <p:nvSpPr>
          <p:cNvPr id="118789" name="Rectangle 5"/>
          <p:cNvSpPr>
            <a:spLocks noGrp="1" noChangeArrowheads="1"/>
          </p:cNvSpPr>
          <p:nvPr>
            <p:ph type="body" sz="quarter" idx="3"/>
          </p:nvPr>
        </p:nvSpPr>
        <p:spPr bwMode="auto">
          <a:xfrm>
            <a:off x="679450" y="4716463"/>
            <a:ext cx="5438775" cy="4468812"/>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18790" name="Rectangle 6"/>
          <p:cNvSpPr>
            <a:spLocks noGrp="1" noChangeArrowheads="1"/>
          </p:cNvSpPr>
          <p:nvPr>
            <p:ph type="ftr" sz="quarter" idx="4"/>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8791" name="Rectangle 7"/>
          <p:cNvSpPr>
            <a:spLocks noGrp="1" noChangeArrowheads="1"/>
          </p:cNvSpPr>
          <p:nvPr>
            <p:ph type="sldNum" sz="quarter" idx="5"/>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BB07F69-7155-447B-AE34-68A3E3683DC8}"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fld id="{E77B8B10-1324-4A89-B636-E7B912D32726}"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fld id="{D30BF4F9-9AEE-448D-B3EC-3F52BE76B531}"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smtClean="0">
              <a:latin typeface="Arial" panose="020B0604020202020204" pitchFamily="34" charset="0"/>
            </a:endParaRPr>
          </a:p>
        </p:txBody>
      </p:sp>
      <p:sp>
        <p:nvSpPr>
          <p:cNvPr id="54276" name="灯片编号占位符 3"/>
          <p:cNvSpPr>
            <a:spLocks noGrp="1"/>
          </p:cNvSpPr>
          <p:nvPr>
            <p:ph type="sldNum" sz="quarter" idx="5"/>
          </p:nvPr>
        </p:nvSpPr>
        <p:spPr>
          <a:noFill/>
        </p:spPr>
        <p:txBody>
          <a:bodyPr/>
          <a:lstStyle/>
          <a:p>
            <a:fld id="{1728A664-25E9-481E-A125-881D4B0EE505}" type="slidenum">
              <a:rPr lang="zh-CN" altLang="en-US" smtClean="0">
                <a:solidFill>
                  <a:srgbClr val="000000"/>
                </a:solidFill>
                <a:latin typeface="Arial" panose="020B0604020202020204" pitchFamily="34" charset="0"/>
              </a:rPr>
            </a:fld>
            <a:endParaRPr lang="en-US" altLang="zh-CN" smtClean="0">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p:sp>
      <p:sp>
        <p:nvSpPr>
          <p:cNvPr id="56323" name="备注占位符 2"/>
          <p:cNvSpPr>
            <a:spLocks noGrp="1"/>
          </p:cNvSpPr>
          <p:nvPr>
            <p:ph type="body" idx="1"/>
          </p:nvPr>
        </p:nvSpPr>
        <p:spPr>
          <a:noFill/>
        </p:spPr>
        <p:txBody>
          <a:bodyPr/>
          <a:lstStyle/>
          <a:p>
            <a:endParaRPr lang="zh-CN" altLang="en-US" smtClean="0">
              <a:latin typeface="Arial" panose="020B0604020202020204" pitchFamily="34" charset="0"/>
            </a:endParaRPr>
          </a:p>
        </p:txBody>
      </p:sp>
      <p:sp>
        <p:nvSpPr>
          <p:cNvPr id="56324" name="灯片编号占位符 3"/>
          <p:cNvSpPr>
            <a:spLocks noGrp="1"/>
          </p:cNvSpPr>
          <p:nvPr>
            <p:ph type="sldNum" sz="quarter" idx="5"/>
          </p:nvPr>
        </p:nvSpPr>
        <p:spPr>
          <a:noFill/>
        </p:spPr>
        <p:txBody>
          <a:bodyPr/>
          <a:lstStyle/>
          <a:p>
            <a:fld id="{B638A1AE-36C6-4A32-9E49-CFA13F268D3B}" type="slidenum">
              <a:rPr lang="zh-CN" altLang="en-US" smtClean="0">
                <a:solidFill>
                  <a:srgbClr val="000000"/>
                </a:solidFill>
                <a:latin typeface="Arial" panose="020B0604020202020204" pitchFamily="34" charset="0"/>
              </a:rPr>
            </a:fld>
            <a:endParaRPr lang="en-US" altLang="zh-CN" smtClean="0">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fld>
            <a:endParaRPr lang="en-US" altLang="zh-CN"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p:sp>
      <p:sp>
        <p:nvSpPr>
          <p:cNvPr id="5734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7348" name="灯片编号占位符 3"/>
          <p:cNvSpPr>
            <a:spLocks noGrp="1"/>
          </p:cNvSpPr>
          <p:nvPr>
            <p:ph type="sldNum" sz="quarter" idx="5"/>
          </p:nvPr>
        </p:nvSpPr>
        <p:spPr>
          <a:noFill/>
        </p:spPr>
        <p:txBody>
          <a:bodyPr/>
          <a:lstStyle/>
          <a:p>
            <a:fld id="{2C832CE4-E601-40D2-9DE9-A2983248F2DD}"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p:sp>
      <p:sp>
        <p:nvSpPr>
          <p:cNvPr id="5837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8372" name="灯片编号占位符 3"/>
          <p:cNvSpPr>
            <a:spLocks noGrp="1"/>
          </p:cNvSpPr>
          <p:nvPr>
            <p:ph type="sldNum" sz="quarter" idx="5"/>
          </p:nvPr>
        </p:nvSpPr>
        <p:spPr>
          <a:noFill/>
        </p:spPr>
        <p:txBody>
          <a:bodyPr/>
          <a:lstStyle/>
          <a:p>
            <a:fld id="{2F145F8A-38AA-4516-98C7-2269C5C0F01D}"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fld>
            <a:endParaRPr lang="en-US" altLang="zh-CN"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p:sp>
      <p:sp>
        <p:nvSpPr>
          <p:cNvPr id="60419"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0420"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C9850923-EF93-4729-9F44-6350CD9853ED}" type="slidenum">
              <a:rPr lang="zh-CN" altLang="en-US" sz="1200">
                <a:solidFill>
                  <a:srgbClr val="000000"/>
                </a:solidFill>
              </a:rPr>
            </a:fld>
            <a:endParaRPr lang="en-US" altLang="zh-CN"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fld>
            <a:endParaRPr lang="en-US" altLang="zh-CN"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fld id="{6993E6D2-58B9-44CA-9DA2-F9D516F0FA5C}"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fld id="{ADFAB647-5434-4ABC-A07D-364031E59BF1}"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p:sp>
      <p:sp>
        <p:nvSpPr>
          <p:cNvPr id="4403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4036" name="灯片编号占位符 3"/>
          <p:cNvSpPr>
            <a:spLocks noGrp="1"/>
          </p:cNvSpPr>
          <p:nvPr>
            <p:ph type="sldNum" sz="quarter" idx="5"/>
          </p:nvPr>
        </p:nvSpPr>
        <p:spPr>
          <a:noFill/>
        </p:spPr>
        <p:txBody>
          <a:bodyPr/>
          <a:lstStyle/>
          <a:p>
            <a:fld id="{6401D7D2-6AAE-4026-9E38-E32D9E56E9BA}"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fld id="{4144F239-2C94-4817-927E-CC75FBAA7CF6}"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fld id="{BADFC64E-0477-46FF-A69A-C14BF260A05B}"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7108" name="灯片编号占位符 3"/>
          <p:cNvSpPr>
            <a:spLocks noGrp="1"/>
          </p:cNvSpPr>
          <p:nvPr>
            <p:ph type="sldNum" sz="quarter" idx="5"/>
          </p:nvPr>
        </p:nvSpPr>
        <p:spPr>
          <a:noFill/>
        </p:spPr>
        <p:txBody>
          <a:bodyPr/>
          <a:lstStyle/>
          <a:p>
            <a:fld id="{0A0339C1-AC36-4330-904B-640DC3C8FEE5}"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fld id="{CE52DA10-8DE6-4A6A-9726-E43521613602}"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image" Target="../media/image1.jpeg"/><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9144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9144000" cy="1333500"/>
          </a:xfrm>
          <a:prstGeom prst="rect">
            <a:avLst/>
          </a:prstGeom>
          <a:noFill/>
          <a:ln w="9525">
            <a:noFill/>
            <a:miter lim="800000"/>
            <a:headEnd/>
            <a:tailEnd/>
          </a:ln>
        </p:spPr>
      </p:pic>
      <p:sp>
        <p:nvSpPr>
          <p:cNvPr id="5"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endParaRPr lang="en-US" altLang="zh-CN" sz="1200" b="1">
              <a:solidFill>
                <a:schemeClr val="bg1"/>
              </a:solidFill>
              <a:latin typeface="Verdana" panose="020B0604030504040204" pitchFamily="34" charset="0"/>
            </a:endParaRPr>
          </a:p>
        </p:txBody>
      </p:sp>
      <p:pic>
        <p:nvPicPr>
          <p:cNvPr id="6" name="Picture 2" descr="rkk"/>
          <p:cNvPicPr>
            <a:picLocks noChangeAspect="1" noChangeArrowheads="1"/>
          </p:cNvPicPr>
          <p:nvPr/>
        </p:nvPicPr>
        <p:blipFill>
          <a:blip r:embed="rId4"/>
          <a:srcRect/>
          <a:stretch>
            <a:fillRect/>
          </a:stretch>
        </p:blipFill>
        <p:spPr bwMode="auto">
          <a:xfrm>
            <a:off x="2124075" y="4181475"/>
            <a:ext cx="723900" cy="720725"/>
          </a:xfrm>
          <a:prstGeom prst="rect">
            <a:avLst/>
          </a:prstGeom>
          <a:noFill/>
          <a:ln w="9525">
            <a:noFill/>
            <a:miter lim="800000"/>
            <a:headEnd/>
            <a:tailEnd/>
          </a:ln>
        </p:spPr>
      </p:pic>
      <p:sp>
        <p:nvSpPr>
          <p:cNvPr id="7" name="Text Box 3"/>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endParaRPr lang="en-US" altLang="zh-CN" sz="1400" b="1">
              <a:solidFill>
                <a:srgbClr val="777777"/>
              </a:solidFill>
              <a:ea typeface="宋体" panose="02010600030101010101" pitchFamily="2" charset="-122"/>
            </a:endParaRPr>
          </a:p>
        </p:txBody>
      </p:sp>
      <p:sp>
        <p:nvSpPr>
          <p:cNvPr id="8" name="Text Box 4"/>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endParaRPr lang="zh-CN" altLang="en-US" sz="2600" b="1">
              <a:solidFill>
                <a:srgbClr val="777777"/>
              </a:solidFill>
              <a:ea typeface="黑体" panose="02010609060101010101" pitchFamily="49" charset="-122"/>
            </a:endParaRP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endParaRPr lang="en-US" altLang="zh-CN"/>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9144000" cy="906462"/>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dirty="0"/>
              <a:t>单击此处编辑母版标题样式</a:t>
            </a:r>
            <a:endParaRPr lang="zh-CN" alt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pic>
        <p:nvPicPr>
          <p:cNvPr id="3" name="Picture 33" descr="rkk"/>
          <p:cNvPicPr>
            <a:picLocks noChangeAspect="1" noChangeArrowheads="1"/>
          </p:cNvPicPr>
          <p:nvPr/>
        </p:nvPicPr>
        <p:blipFill>
          <a:blip r:embed="rId2"/>
          <a:srcRect/>
          <a:stretch>
            <a:fillRect/>
          </a:stretch>
        </p:blipFill>
        <p:spPr bwMode="auto">
          <a:xfrm>
            <a:off x="2124075" y="4181475"/>
            <a:ext cx="723900" cy="720725"/>
          </a:xfrm>
          <a:prstGeom prst="rect">
            <a:avLst/>
          </a:prstGeom>
          <a:noFill/>
          <a:ln w="9525">
            <a:noFill/>
            <a:miter lim="800000"/>
            <a:headEnd/>
            <a:tailEnd/>
          </a:ln>
        </p:spPr>
      </p:pic>
      <p:pic>
        <p:nvPicPr>
          <p:cNvPr id="4" name="Picture 35" descr="top"/>
          <p:cNvPicPr>
            <a:picLocks noChangeArrowheads="1"/>
          </p:cNvPicPr>
          <p:nvPr/>
        </p:nvPicPr>
        <p:blipFill>
          <a:blip r:embed="rId3"/>
          <a:srcRect/>
          <a:stretch>
            <a:fillRect/>
          </a:stretch>
        </p:blipFill>
        <p:spPr bwMode="auto">
          <a:xfrm>
            <a:off x="0" y="0"/>
            <a:ext cx="9144000" cy="1130300"/>
          </a:xfrm>
          <a:prstGeom prst="rect">
            <a:avLst/>
          </a:prstGeom>
          <a:noFill/>
          <a:ln w="9525">
            <a:noFill/>
            <a:miter lim="800000"/>
            <a:headEnd/>
            <a:tailEnd/>
          </a:ln>
        </p:spPr>
      </p:pic>
      <p:pic>
        <p:nvPicPr>
          <p:cNvPr id="5" name="Picture 36" descr="bottom"/>
          <p:cNvPicPr>
            <a:picLocks noChangeAspect="1" noChangeArrowheads="1"/>
          </p:cNvPicPr>
          <p:nvPr/>
        </p:nvPicPr>
        <p:blipFill>
          <a:blip r:embed="rId4"/>
          <a:srcRect/>
          <a:stretch>
            <a:fillRect/>
          </a:stretch>
        </p:blipFill>
        <p:spPr bwMode="auto">
          <a:xfrm>
            <a:off x="0" y="5524500"/>
            <a:ext cx="9144000" cy="1333500"/>
          </a:xfrm>
          <a:prstGeom prst="rect">
            <a:avLst/>
          </a:prstGeom>
          <a:noFill/>
          <a:ln w="9525">
            <a:noFill/>
            <a:miter lim="800000"/>
            <a:headEnd/>
            <a:tailEnd/>
          </a:ln>
        </p:spPr>
      </p:pic>
      <p:sp>
        <p:nvSpPr>
          <p:cNvPr id="6" name="Text Box 37"/>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rgbClr val="99CCFF"/>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endParaRPr lang="en-US" altLang="zh-CN" sz="1400" b="1">
              <a:solidFill>
                <a:srgbClr val="777777"/>
              </a:solidFill>
              <a:ea typeface="宋体" panose="02010600030101010101" pitchFamily="2" charset="-122"/>
            </a:endParaRPr>
          </a:p>
        </p:txBody>
      </p:sp>
      <p:sp>
        <p:nvSpPr>
          <p:cNvPr id="7" name="Text Box 38"/>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endParaRPr lang="zh-CN" altLang="en-US" sz="2600" b="1">
              <a:solidFill>
                <a:srgbClr val="777777"/>
              </a:solidFill>
              <a:ea typeface="黑体" panose="02010609060101010101" pitchFamily="49" charset="-122"/>
            </a:endParaRPr>
          </a:p>
        </p:txBody>
      </p:sp>
      <p:sp>
        <p:nvSpPr>
          <p:cNvPr id="8"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rgbClr val="FFFFFF"/>
                </a:solidFill>
                <a:latin typeface="Verdana" panose="020B0604030504040204" pitchFamily="34" charset="0"/>
              </a:rPr>
              <a:t>www.rongke.com</a:t>
            </a:r>
            <a:endParaRPr lang="en-US" altLang="zh-CN" sz="1200" b="1">
              <a:solidFill>
                <a:srgbClr val="FFFFFF"/>
              </a:solidFill>
              <a:latin typeface="Verdana" panose="020B0604030504040204" pitchFamily="34" charset="0"/>
            </a:endParaRP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endParaRPr lang="en-US" altLang="zh-CN"/>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image" Target="../media/image5.jpeg"/><Relationship Id="rId12" Type="http://schemas.openxmlformats.org/officeDocument/2006/relationships/image" Target="../media/image3.jpeg"/><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6" Type="http://schemas.openxmlformats.org/officeDocument/2006/relationships/theme" Target="../theme/theme3.xml"/><Relationship Id="rId15" Type="http://schemas.openxmlformats.org/officeDocument/2006/relationships/image" Target="../media/image7.jpeg"/><Relationship Id="rId14" Type="http://schemas.openxmlformats.org/officeDocument/2006/relationships/image" Target="../media/image1.jpeg"/><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6" Type="http://schemas.openxmlformats.org/officeDocument/2006/relationships/theme" Target="../theme/theme4.xml"/><Relationship Id="rId15" Type="http://schemas.openxmlformats.org/officeDocument/2006/relationships/image" Target="../media/image7.jpeg"/><Relationship Id="rId14" Type="http://schemas.openxmlformats.org/officeDocument/2006/relationships/image" Target="../media/image1.jpeg"/><Relationship Id="rId13" Type="http://schemas.openxmlformats.org/officeDocument/2006/relationships/slideLayout" Target="../slideLayouts/slideLayout50.xml"/><Relationship Id="rId12" Type="http://schemas.openxmlformats.org/officeDocument/2006/relationships/slideLayout" Target="../slideLayouts/slideLayout49.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6" Type="http://schemas.openxmlformats.org/officeDocument/2006/relationships/theme" Target="../theme/theme5.xml"/><Relationship Id="rId15" Type="http://schemas.openxmlformats.org/officeDocument/2006/relationships/image" Target="../media/image7.jpeg"/><Relationship Id="rId14" Type="http://schemas.openxmlformats.org/officeDocument/2006/relationships/image" Target="../media/image1.jpeg"/><Relationship Id="rId13" Type="http://schemas.openxmlformats.org/officeDocument/2006/relationships/slideLayout" Target="../slideLayouts/slideLayout63.xml"/><Relationship Id="rId12" Type="http://schemas.openxmlformats.org/officeDocument/2006/relationships/slideLayout" Target="../slideLayouts/slideLayout62.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2.xml"/><Relationship Id="rId8" Type="http://schemas.openxmlformats.org/officeDocument/2006/relationships/slideLayout" Target="../slideLayouts/slideLayout71.xml"/><Relationship Id="rId7" Type="http://schemas.openxmlformats.org/officeDocument/2006/relationships/slideLayout" Target="../slideLayouts/slideLayout70.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 Type="http://schemas.openxmlformats.org/officeDocument/2006/relationships/slideLayout" Target="../slideLayouts/slideLayout65.xml"/><Relationship Id="rId16" Type="http://schemas.openxmlformats.org/officeDocument/2006/relationships/theme" Target="../theme/theme6.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76.xml"/><Relationship Id="rId12" Type="http://schemas.openxmlformats.org/officeDocument/2006/relationships/slideLayout" Target="../slideLayouts/slideLayout75.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5.xml"/><Relationship Id="rId8" Type="http://schemas.openxmlformats.org/officeDocument/2006/relationships/slideLayout" Target="../slideLayouts/slideLayout84.xml"/><Relationship Id="rId7" Type="http://schemas.openxmlformats.org/officeDocument/2006/relationships/slideLayout" Target="../slideLayouts/slideLayout83.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3" Type="http://schemas.openxmlformats.org/officeDocument/2006/relationships/slideLayout" Target="../slideLayouts/slideLayout79.xml"/><Relationship Id="rId2" Type="http://schemas.openxmlformats.org/officeDocument/2006/relationships/slideLayout" Target="../slideLayouts/slideLayout78.xml"/><Relationship Id="rId16" Type="http://schemas.openxmlformats.org/officeDocument/2006/relationships/theme" Target="../theme/theme7.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89.xml"/><Relationship Id="rId12" Type="http://schemas.openxmlformats.org/officeDocument/2006/relationships/slideLayout" Target="../slideLayouts/slideLayout88.xml"/><Relationship Id="rId11" Type="http://schemas.openxmlformats.org/officeDocument/2006/relationships/slideLayout" Target="../slideLayouts/slideLayout87.xml"/><Relationship Id="rId10" Type="http://schemas.openxmlformats.org/officeDocument/2006/relationships/slideLayout" Target="../slideLayouts/slideLayout86.xml"/><Relationship Id="rId1"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8.xml"/><Relationship Id="rId8" Type="http://schemas.openxmlformats.org/officeDocument/2006/relationships/slideLayout" Target="../slideLayouts/slideLayout97.xml"/><Relationship Id="rId7" Type="http://schemas.openxmlformats.org/officeDocument/2006/relationships/slideLayout" Target="../slideLayouts/slideLayout96.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3" Type="http://schemas.openxmlformats.org/officeDocument/2006/relationships/slideLayout" Target="../slideLayouts/slideLayout92.xml"/><Relationship Id="rId2" Type="http://schemas.openxmlformats.org/officeDocument/2006/relationships/slideLayout" Target="../slideLayouts/slideLayout91.xml"/><Relationship Id="rId16" Type="http://schemas.openxmlformats.org/officeDocument/2006/relationships/theme" Target="../theme/theme8.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102.xml"/><Relationship Id="rId12" Type="http://schemas.openxmlformats.org/officeDocument/2006/relationships/slideLayout" Target="../slideLayouts/slideLayout101.xml"/><Relationship Id="rId11" Type="http://schemas.openxmlformats.org/officeDocument/2006/relationships/slideLayout" Target="../slideLayouts/slideLayout100.xml"/><Relationship Id="rId10" Type="http://schemas.openxmlformats.org/officeDocument/2006/relationships/slideLayout" Target="../slideLayouts/slideLayout9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102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endParaRPr lang="en-US" altLang="zh-CN" sz="1000">
              <a:solidFill>
                <a:schemeClr val="bg1"/>
              </a:solidFill>
              <a:ea typeface="宋体" panose="02010600030101010101" pitchFamily="2" charset="-122"/>
            </a:endParaRP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endParaRPr lang="en-US" altLang="zh-CN" sz="1000">
              <a:solidFill>
                <a:schemeClr val="bg1"/>
              </a:solidFill>
              <a:ea typeface="宋体" panose="02010600030101010101" pitchFamily="2" charset="-122"/>
            </a:endParaRPr>
          </a:p>
        </p:txBody>
      </p:sp>
      <p:sp>
        <p:nvSpPr>
          <p:cNvPr id="103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endParaRPr lang="en-US" altLang="zh-CN" sz="1200">
              <a:solidFill>
                <a:schemeClr val="bg1"/>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2"/>
          <a:srcRect/>
          <a:stretch>
            <a:fillRect/>
          </a:stretch>
        </p:blipFill>
        <p:spPr bwMode="auto">
          <a:xfrm>
            <a:off x="0" y="1588"/>
            <a:ext cx="9144000" cy="906462"/>
          </a:xfrm>
          <a:prstGeom prst="rect">
            <a:avLst/>
          </a:prstGeom>
          <a:noFill/>
          <a:ln w="9525">
            <a:noFill/>
            <a:miter lim="800000"/>
            <a:headEnd/>
            <a:tailEnd/>
          </a:ln>
        </p:spPr>
      </p:pic>
      <p:sp>
        <p:nvSpPr>
          <p:cNvPr id="2052" name="Rectangle 33"/>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endParaRPr lang="en-US" altLang="zh-CN" sz="1200">
              <a:solidFill>
                <a:schemeClr val="bg1"/>
              </a:solidFill>
              <a:latin typeface="Verdana" panose="020B0604030504040204" pitchFamily="34" charset="0"/>
            </a:endParaRPr>
          </a:p>
        </p:txBody>
      </p:sp>
      <p:sp>
        <p:nvSpPr>
          <p:cNvPr id="2053" name="Rectangle 34"/>
          <p:cNvSpPr>
            <a:spLocks noChangeArrowheads="1"/>
          </p:cNvSpPr>
          <p:nvPr/>
        </p:nvSpPr>
        <p:spPr bwMode="auto">
          <a:xfrm>
            <a:off x="7507288" y="6462713"/>
            <a:ext cx="1025525"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endParaRPr lang="zh-CN" altLang="en-US" sz="1000">
              <a:solidFill>
                <a:schemeClr val="bg1"/>
              </a:solidFill>
              <a:latin typeface="Verdana" panose="020B0604030504040204" pitchFamily="34" charset="0"/>
              <a:ea typeface="黑体" panose="02010609060101010101" pitchFamily="49" charset="-122"/>
            </a:endParaRPr>
          </a:p>
          <a:p>
            <a:pPr algn="r">
              <a:defRPr/>
            </a:pPr>
            <a:r>
              <a:rPr lang="zh-CN" altLang="en-US" sz="1000">
                <a:solidFill>
                  <a:schemeClr val="bg1"/>
                </a:solidFill>
                <a:latin typeface="Verdana" panose="020B0604030504040204" pitchFamily="34" charset="0"/>
                <a:ea typeface="黑体" panose="02010609060101010101" pitchFamily="49" charset="-122"/>
              </a:rPr>
              <a:t>融客中国</a:t>
            </a:r>
            <a:endParaRPr lang="zh-CN" altLang="en-US" sz="1000">
              <a:solidFill>
                <a:schemeClr val="bg1"/>
              </a:solidFill>
              <a:latin typeface="Verdana" panose="020B0604030504040204" pitchFamily="34" charset="0"/>
              <a:ea typeface="黑体" panose="02010609060101010101" pitchFamily="49" charset="-122"/>
            </a:endParaRPr>
          </a:p>
        </p:txBody>
      </p:sp>
      <p:pic>
        <p:nvPicPr>
          <p:cNvPr id="2054" name="Picture 39" descr="招牌设计"/>
          <p:cNvPicPr>
            <a:picLocks noChangeAspect="1" noChangeArrowheads="1"/>
          </p:cNvPicPr>
          <p:nvPr/>
        </p:nvPicPr>
        <p:blipFill>
          <a:blip r:embed="rId13"/>
          <a:srcRect/>
          <a:stretch>
            <a:fillRect/>
          </a:stretch>
        </p:blipFill>
        <p:spPr bwMode="auto">
          <a:xfrm>
            <a:off x="7583488" y="6524625"/>
            <a:ext cx="301625" cy="298450"/>
          </a:xfrm>
          <a:prstGeom prst="rect">
            <a:avLst/>
          </a:prstGeom>
          <a:noFill/>
          <a:ln w="9525">
            <a:noFill/>
            <a:miter lim="800000"/>
            <a:headEnd/>
            <a:tailEnd/>
          </a:ln>
        </p:spPr>
      </p:pic>
      <p:sp>
        <p:nvSpPr>
          <p:cNvPr id="2055"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fld>
            <a:endParaRPr lang="en-GB" altLang="zh-CN" sz="100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3075"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307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307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0CDF9D1D-20C4-4766-A44E-EC70D926B038}" type="slidenum">
              <a:rPr lang="zh-CN" altLang="en-GB" sz="1000">
                <a:solidFill>
                  <a:srgbClr val="FFFFFF"/>
                </a:solidFill>
              </a:rPr>
            </a:fld>
            <a:endParaRPr lang="en-GB" altLang="zh-CN" sz="1000">
              <a:solidFill>
                <a:srgbClr val="FFFFFF"/>
              </a:solidFill>
            </a:endParaRPr>
          </a:p>
        </p:txBody>
      </p:sp>
      <p:pic>
        <p:nvPicPr>
          <p:cNvPr id="3078"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308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4100"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4104"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5124"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5128"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614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615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7171"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7172"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7173"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C5FD946-661B-437A-9DDE-DB12AF003D33}" type="slidenum">
              <a:rPr lang="zh-CN" altLang="en-GB" sz="1000">
                <a:solidFill>
                  <a:srgbClr val="FFFFFF"/>
                </a:solidFill>
              </a:rPr>
            </a:fld>
            <a:endParaRPr lang="en-GB" altLang="zh-CN" sz="1000">
              <a:solidFill>
                <a:srgbClr val="FFFFFF"/>
              </a:solidFill>
            </a:endParaRPr>
          </a:p>
        </p:txBody>
      </p:sp>
      <p:pic>
        <p:nvPicPr>
          <p:cNvPr id="7174"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7176"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8195"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819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819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57F66C6-05BD-4207-A1CC-58C06293C038}" type="slidenum">
              <a:rPr lang="zh-CN" altLang="en-GB" sz="1000">
                <a:solidFill>
                  <a:srgbClr val="FFFFFF"/>
                </a:solidFill>
              </a:rPr>
            </a:fld>
            <a:endParaRPr lang="en-GB" altLang="zh-CN" sz="1000">
              <a:solidFill>
                <a:srgbClr val="FFFFFF"/>
              </a:solidFill>
            </a:endParaRPr>
          </a:p>
        </p:txBody>
      </p:sp>
      <p:pic>
        <p:nvPicPr>
          <p:cNvPr id="8198"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820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5.xml"/><Relationship Id="rId1"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3.xml"/><Relationship Id="rId1" Type="http://schemas.openxmlformats.org/officeDocument/2006/relationships/image" Target="../media/image17.wmf"/></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83.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hyperlink" Target="http://image.baidu.com/i?ct=503316480&amp;z=0&amp;tn=baiduimagedetail&amp;word=%D6%D0%D0%C5%D6%A4%C8%AF&amp;in=2474&amp;cl=2&amp;cm=1&amp;sc=0&amp;lm=-1&amp;pn=49&amp;rn=1&amp;di=1404247612&amp;ln=200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0.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6.xml"/><Relationship Id="rId1"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10.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0.xml"/><Relationship Id="rId1" Type="http://schemas.openxmlformats.org/officeDocument/2006/relationships/image" Target="../media/image11.emf"/></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65.xml"/><Relationship Id="rId2" Type="http://schemas.openxmlformats.org/officeDocument/2006/relationships/themeOverride" Target="../theme/themeOverride1.xml"/><Relationship Id="rId1"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5.xml"/><Relationship Id="rId1"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755650" y="1870075"/>
            <a:ext cx="3024188" cy="622300"/>
          </a:xfrm>
          <a:prstGeom prst="rect">
            <a:avLst/>
          </a:prstGeom>
          <a:noFill/>
          <a:ln w="9525">
            <a:noFill/>
            <a:miter lim="800000"/>
          </a:ln>
        </p:spPr>
        <p:txBody>
          <a:bodyPr anchor="ctr"/>
          <a:lstStyle/>
          <a:p>
            <a:r>
              <a:rPr lang="en-US" altLang="zh-CN" sz="3600" b="1">
                <a:solidFill>
                  <a:srgbClr val="CC0000"/>
                </a:solidFill>
                <a:latin typeface="幼圆" panose="02010509060101010101" pitchFamily="49" charset="-122"/>
                <a:ea typeface="黑体" panose="02010609060101010101" pitchFamily="49" charset="-122"/>
              </a:rPr>
              <a:t>『</a:t>
            </a:r>
            <a:r>
              <a:rPr lang="zh-CN" altLang="en-US" sz="3600" b="1">
                <a:solidFill>
                  <a:srgbClr val="CC0000"/>
                </a:solidFill>
                <a:latin typeface="幼圆" panose="02010509060101010101" pitchFamily="49" charset="-122"/>
                <a:ea typeface="黑体" panose="02010609060101010101" pitchFamily="49" charset="-122"/>
              </a:rPr>
              <a:t>融客月报</a:t>
            </a:r>
            <a:r>
              <a:rPr lang="en-US" altLang="zh-CN" sz="3600" b="1">
                <a:solidFill>
                  <a:srgbClr val="CC0000"/>
                </a:solidFill>
                <a:latin typeface="幼圆" panose="02010509060101010101" pitchFamily="49" charset="-122"/>
                <a:ea typeface="黑体" panose="02010609060101010101" pitchFamily="49" charset="-122"/>
              </a:rPr>
              <a:t>』</a:t>
            </a:r>
            <a:endParaRPr lang="zh-CN" altLang="en-US" sz="3600" b="1">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0" y="2565400"/>
            <a:ext cx="9396413" cy="1630045"/>
          </a:xfrm>
          <a:prstGeom prst="rect">
            <a:avLst/>
          </a:prstGeom>
          <a:noFill/>
          <a:ln w="0" algn="ctr">
            <a:noFill/>
            <a:miter lim="800000"/>
          </a:ln>
        </p:spPr>
        <p:txBody>
          <a:bodyPr>
            <a:spAutoFit/>
          </a:bodyPr>
          <a:lstStyle/>
          <a:p>
            <a:pPr eaLnBrk="0" hangingPunct="0">
              <a:spcBef>
                <a:spcPct val="50000"/>
              </a:spcBef>
            </a:pPr>
            <a:r>
              <a:rPr lang="en-US" altLang="zh-CN" sz="4000" dirty="0">
                <a:solidFill>
                  <a:srgbClr val="777777"/>
                </a:solidFill>
                <a:ea typeface="华文中宋" panose="02010600040101010101" pitchFamily="2" charset="-122"/>
              </a:rPr>
              <a:t>                      </a:t>
            </a:r>
            <a:r>
              <a:rPr lang="en-US" altLang="zh-CN" sz="3600" dirty="0">
                <a:solidFill>
                  <a:srgbClr val="000066"/>
                </a:solidFill>
                <a:latin typeface="华文中宋" panose="02010600040101010101" pitchFamily="2" charset="-122"/>
                <a:ea typeface="黑体" panose="02010609060101010101" pitchFamily="49" charset="-122"/>
              </a:rPr>
              <a:t>—— </a:t>
            </a:r>
            <a:r>
              <a:rPr lang="zh-CN" altLang="en-US" sz="3600" b="1" dirty="0">
                <a:solidFill>
                  <a:srgbClr val="000066"/>
                </a:solidFill>
                <a:ea typeface="黑体" panose="02010609060101010101" pitchFamily="49" charset="-122"/>
              </a:rPr>
              <a:t>二级市场</a:t>
            </a:r>
            <a:r>
              <a:rPr lang="zh-CN" altLang="en-US" sz="1800" b="1" dirty="0">
                <a:solidFill>
                  <a:srgbClr val="000066"/>
                </a:solidFill>
                <a:ea typeface="幼圆" panose="02010509060101010101" pitchFamily="49" charset="-122"/>
              </a:rPr>
              <a:t>（</a:t>
            </a:r>
            <a:r>
              <a:rPr lang="en-US" altLang="zh-CN" sz="1800" b="1" dirty="0">
                <a:solidFill>
                  <a:srgbClr val="000066"/>
                </a:solidFill>
                <a:ea typeface="幼圆" panose="02010509060101010101" pitchFamily="49" charset="-122"/>
              </a:rPr>
              <a:t>2017</a:t>
            </a:r>
            <a:r>
              <a:rPr lang="zh-CN" altLang="en-US" sz="1800" b="1" dirty="0" smtClean="0">
                <a:solidFill>
                  <a:srgbClr val="000066"/>
                </a:solidFill>
                <a:ea typeface="幼圆" panose="02010509060101010101" pitchFamily="49" charset="-122"/>
              </a:rPr>
              <a:t>年</a:t>
            </a:r>
            <a:r>
              <a:rPr lang="en-US" altLang="zh-CN" sz="1800" b="1" dirty="0" smtClean="0">
                <a:solidFill>
                  <a:srgbClr val="000066"/>
                </a:solidFill>
                <a:ea typeface="幼圆" panose="02010509060101010101" pitchFamily="49" charset="-122"/>
              </a:rPr>
              <a:t>10</a:t>
            </a:r>
            <a:r>
              <a:rPr lang="zh-CN" altLang="en-US" sz="1800" b="1" dirty="0" smtClean="0">
                <a:solidFill>
                  <a:srgbClr val="000066"/>
                </a:solidFill>
                <a:ea typeface="幼圆" panose="02010509060101010101" pitchFamily="49" charset="-122"/>
              </a:rPr>
              <a:t>月</a:t>
            </a:r>
            <a:r>
              <a:rPr lang="zh-CN" altLang="en-US" sz="1800" b="1" dirty="0">
                <a:solidFill>
                  <a:srgbClr val="000066"/>
                </a:solidFill>
                <a:ea typeface="幼圆" panose="02010509060101010101" pitchFamily="49" charset="-122"/>
              </a:rPr>
              <a:t>）</a:t>
            </a:r>
            <a:endParaRPr lang="zh-CN" altLang="en-US" sz="3600" b="1" dirty="0">
              <a:solidFill>
                <a:srgbClr val="000066"/>
              </a:solidFill>
              <a:ea typeface="黑体" panose="02010609060101010101" pitchFamily="49" charset="-122"/>
            </a:endParaRP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沪深市值统计</a:t>
            </a:r>
            <a:endParaRPr lang="zh-CN" altLang="en-US" sz="2400" b="1" dirty="0">
              <a:solidFill>
                <a:srgbClr val="000066"/>
              </a:solidFill>
              <a:latin typeface="幼圆" panose="02010509060101010101" pitchFamily="49" charset="-122"/>
              <a:ea typeface="幼圆" panose="02010509060101010101" pitchFamily="49" charset="-122"/>
            </a:endParaRPr>
          </a:p>
        </p:txBody>
      </p:sp>
      <p:sp>
        <p:nvSpPr>
          <p:cNvPr id="21507" name="Text Box 280"/>
          <p:cNvSpPr txBox="1">
            <a:spLocks noChangeArrowheads="1"/>
          </p:cNvSpPr>
          <p:nvPr/>
        </p:nvSpPr>
        <p:spPr bwMode="auto">
          <a:xfrm>
            <a:off x="714375" y="5357813"/>
            <a:ext cx="7816850" cy="645160"/>
          </a:xfrm>
          <a:prstGeom prst="rect">
            <a:avLst/>
          </a:prstGeom>
          <a:noFill/>
          <a:ln w="9525" algn="ctr">
            <a:noFill/>
            <a:miter lim="800000"/>
          </a:ln>
        </p:spPr>
        <p:txBody>
          <a:bodyPr>
            <a:spAutoFit/>
          </a:bodyPr>
          <a:lstStyle/>
          <a:p>
            <a:pPr>
              <a:spcBef>
                <a:spcPct val="50000"/>
              </a:spcBef>
            </a:pPr>
            <a:r>
              <a:rPr lang="zh-CN" altLang="en-US" sz="1800" b="1" dirty="0">
                <a:solidFill>
                  <a:srgbClr val="000066"/>
                </a:solidFill>
                <a:latin typeface="幼圆" panose="02010509060101010101" pitchFamily="49" charset="-122"/>
                <a:ea typeface="幼圆" panose="02010509060101010101" pitchFamily="49" charset="-122"/>
              </a:rPr>
              <a:t>    </a:t>
            </a:r>
            <a:r>
              <a:rPr lang="zh-CN" altLang="en-US" sz="1800" b="1" dirty="0" smtClean="0">
                <a:solidFill>
                  <a:srgbClr val="000066"/>
                </a:solidFill>
                <a:latin typeface="幼圆" panose="02010509060101010101" pitchFamily="49" charset="-122"/>
                <a:ea typeface="幼圆" panose="02010509060101010101" pitchFamily="49" charset="-122"/>
              </a:rPr>
              <a:t>截至</a:t>
            </a:r>
            <a:r>
              <a:rPr lang="en-US" altLang="zh-CN" sz="1800" b="1" dirty="0" smtClean="0">
                <a:solidFill>
                  <a:srgbClr val="000066"/>
                </a:solidFill>
                <a:latin typeface="幼圆" panose="02010509060101010101" pitchFamily="49" charset="-122"/>
                <a:ea typeface="幼圆" panose="02010509060101010101" pitchFamily="49" charset="-122"/>
              </a:rPr>
              <a:t>10</a:t>
            </a:r>
            <a:r>
              <a:rPr lang="zh-CN" altLang="en-US" sz="1800" b="1" dirty="0" smtClean="0">
                <a:solidFill>
                  <a:srgbClr val="000066"/>
                </a:solidFill>
                <a:latin typeface="幼圆" panose="02010509060101010101" pitchFamily="49" charset="-122"/>
                <a:ea typeface="幼圆" panose="02010509060101010101" pitchFamily="49" charset="-122"/>
              </a:rPr>
              <a:t>月底</a:t>
            </a:r>
            <a:r>
              <a:rPr lang="zh-CN" altLang="en-US" sz="1800" b="1" dirty="0">
                <a:solidFill>
                  <a:srgbClr val="000066"/>
                </a:solidFill>
                <a:latin typeface="幼圆" panose="02010509060101010101" pitchFamily="49" charset="-122"/>
                <a:ea typeface="幼圆" panose="02010509060101010101" pitchFamily="49" charset="-122"/>
              </a:rPr>
              <a:t>，沪深两市总市值</a:t>
            </a:r>
            <a:r>
              <a:rPr lang="zh-CN" altLang="en-US" sz="1800" b="1" dirty="0" smtClean="0">
                <a:solidFill>
                  <a:srgbClr val="000066"/>
                </a:solidFill>
                <a:latin typeface="幼圆" panose="02010509060101010101" pitchFamily="49" charset="-122"/>
                <a:ea typeface="幼圆" panose="02010509060101010101" pitchFamily="49" charset="-122"/>
              </a:rPr>
              <a:t>近</a:t>
            </a:r>
            <a:r>
              <a:rPr lang="en-US" altLang="zh-CN" sz="1800" b="1" dirty="0" smtClean="0">
                <a:solidFill>
                  <a:srgbClr val="000066"/>
                </a:solidFill>
                <a:latin typeface="幼圆" panose="02010509060101010101" pitchFamily="49" charset="-122"/>
                <a:ea typeface="幼圆" panose="02010509060101010101" pitchFamily="49" charset="-122"/>
              </a:rPr>
              <a:t>62.60</a:t>
            </a:r>
            <a:r>
              <a:rPr lang="zh-CN" altLang="en-US" sz="1800" b="1" dirty="0" smtClean="0">
                <a:solidFill>
                  <a:srgbClr val="000066"/>
                </a:solidFill>
                <a:latin typeface="幼圆" panose="02010509060101010101" pitchFamily="49" charset="-122"/>
                <a:ea typeface="幼圆" panose="02010509060101010101" pitchFamily="49" charset="-122"/>
              </a:rPr>
              <a:t>万亿</a:t>
            </a:r>
            <a:r>
              <a:rPr lang="en-US" altLang="zh-CN" sz="1800" b="1" dirty="0">
                <a:solidFill>
                  <a:srgbClr val="000066"/>
                </a:solidFill>
                <a:latin typeface="幼圆" panose="02010509060101010101" pitchFamily="49" charset="-122"/>
                <a:ea typeface="幼圆" panose="02010509060101010101" pitchFamily="49" charset="-122"/>
              </a:rPr>
              <a:t>,</a:t>
            </a:r>
            <a:r>
              <a:rPr lang="zh-CN" altLang="en-US" sz="1800" b="1" dirty="0">
                <a:solidFill>
                  <a:srgbClr val="000066"/>
                </a:solidFill>
                <a:latin typeface="幼圆" panose="02010509060101010101" pitchFamily="49" charset="-122"/>
                <a:ea typeface="幼圆" panose="02010509060101010101" pitchFamily="49" charset="-122"/>
              </a:rPr>
              <a:t>较上</a:t>
            </a:r>
            <a:r>
              <a:rPr lang="zh-CN" altLang="en-US" sz="1800" b="1" dirty="0" smtClean="0">
                <a:solidFill>
                  <a:srgbClr val="000066"/>
                </a:solidFill>
                <a:latin typeface="幼圆" panose="02010509060101010101" pitchFamily="49" charset="-122"/>
                <a:ea typeface="幼圆" panose="02010509060101010101" pitchFamily="49" charset="-122"/>
              </a:rPr>
              <a:t>月底涨</a:t>
            </a:r>
            <a:r>
              <a:rPr lang="en-US" altLang="zh-CN" sz="1800" b="1" dirty="0" smtClean="0">
                <a:solidFill>
                  <a:srgbClr val="000066"/>
                </a:solidFill>
                <a:latin typeface="幼圆" panose="02010509060101010101" pitchFamily="49" charset="-122"/>
                <a:ea typeface="幼圆" panose="02010509060101010101" pitchFamily="49" charset="-122"/>
              </a:rPr>
              <a:t>2.14%</a:t>
            </a:r>
            <a:r>
              <a:rPr lang="zh-CN" altLang="en-US" sz="1800" b="1" dirty="0">
                <a:solidFill>
                  <a:srgbClr val="000066"/>
                </a:solidFill>
                <a:latin typeface="幼圆" panose="02010509060101010101" pitchFamily="49" charset="-122"/>
                <a:ea typeface="幼圆" panose="02010509060101010101" pitchFamily="49" charset="-122"/>
              </a:rPr>
              <a:t>，其中上证</a:t>
            </a:r>
            <a:r>
              <a:rPr lang="zh-CN" altLang="en-US" sz="1800" b="1" dirty="0" smtClean="0">
                <a:solidFill>
                  <a:srgbClr val="000066"/>
                </a:solidFill>
                <a:latin typeface="幼圆" panose="02010509060101010101" pitchFamily="49" charset="-122"/>
                <a:ea typeface="幼圆" panose="02010509060101010101" pitchFamily="49" charset="-122"/>
              </a:rPr>
              <a:t>市值</a:t>
            </a:r>
            <a:r>
              <a:rPr lang="en-US" altLang="zh-CN" sz="1800" b="1" dirty="0" smtClean="0">
                <a:solidFill>
                  <a:srgbClr val="000066"/>
                </a:solidFill>
                <a:latin typeface="幼圆" panose="02010509060101010101" pitchFamily="49" charset="-122"/>
                <a:ea typeface="幼圆" panose="02010509060101010101" pitchFamily="49" charset="-122"/>
              </a:rPr>
              <a:t>37.96</a:t>
            </a:r>
            <a:r>
              <a:rPr lang="zh-CN" altLang="en-US" sz="1800" b="1" dirty="0" smtClean="0">
                <a:solidFill>
                  <a:srgbClr val="000066"/>
                </a:solidFill>
                <a:latin typeface="幼圆" panose="02010509060101010101" pitchFamily="49" charset="-122"/>
                <a:ea typeface="幼圆" panose="02010509060101010101" pitchFamily="49" charset="-122"/>
              </a:rPr>
              <a:t>万亿</a:t>
            </a:r>
            <a:r>
              <a:rPr lang="zh-CN" altLang="en-US" sz="1800" b="1" dirty="0">
                <a:solidFill>
                  <a:srgbClr val="000066"/>
                </a:solidFill>
                <a:latin typeface="幼圆" panose="02010509060101010101" pitchFamily="49" charset="-122"/>
                <a:ea typeface="幼圆" panose="02010509060101010101" pitchFamily="49" charset="-122"/>
              </a:rPr>
              <a:t>，深市</a:t>
            </a:r>
            <a:r>
              <a:rPr lang="zh-CN" altLang="en-US" sz="1800" b="1" dirty="0" smtClean="0">
                <a:solidFill>
                  <a:srgbClr val="000066"/>
                </a:solidFill>
                <a:latin typeface="幼圆" panose="02010509060101010101" pitchFamily="49" charset="-122"/>
                <a:ea typeface="幼圆" panose="02010509060101010101" pitchFamily="49" charset="-122"/>
              </a:rPr>
              <a:t>市值</a:t>
            </a:r>
            <a:r>
              <a:rPr lang="en-US" altLang="zh-CN" sz="1800" b="1" dirty="0" smtClean="0">
                <a:solidFill>
                  <a:srgbClr val="000066"/>
                </a:solidFill>
                <a:latin typeface="幼圆" panose="02010509060101010101" pitchFamily="49" charset="-122"/>
                <a:ea typeface="幼圆" panose="02010509060101010101" pitchFamily="49" charset="-122"/>
              </a:rPr>
              <a:t>24.64</a:t>
            </a:r>
            <a:r>
              <a:rPr lang="zh-CN" altLang="en-US" sz="1800" b="1" dirty="0" smtClean="0">
                <a:solidFill>
                  <a:srgbClr val="000066"/>
                </a:solidFill>
                <a:latin typeface="幼圆" panose="02010509060101010101" pitchFamily="49" charset="-122"/>
                <a:ea typeface="幼圆" panose="02010509060101010101" pitchFamily="49" charset="-122"/>
              </a:rPr>
              <a:t>万亿</a:t>
            </a:r>
            <a:r>
              <a:rPr lang="zh-CN" altLang="en-US" sz="1800" b="1" dirty="0">
                <a:solidFill>
                  <a:srgbClr val="000066"/>
                </a:solidFill>
                <a:latin typeface="幼圆" panose="02010509060101010101" pitchFamily="49" charset="-122"/>
                <a:ea typeface="幼圆" panose="02010509060101010101" pitchFamily="49" charset="-122"/>
              </a:rPr>
              <a:t>。</a:t>
            </a:r>
            <a:endParaRPr lang="zh-CN" altLang="en-US" sz="1800" b="1" dirty="0">
              <a:solidFill>
                <a:srgbClr val="000066"/>
              </a:solidFill>
              <a:latin typeface="幼圆" panose="02010509060101010101" pitchFamily="49" charset="-122"/>
              <a:ea typeface="幼圆" panose="02010509060101010101" pitchFamily="49" charset="-122"/>
            </a:endParaRPr>
          </a:p>
        </p:txBody>
      </p:sp>
      <p:pic>
        <p:nvPicPr>
          <p:cNvPr id="2" name="图片 1"/>
          <p:cNvPicPr>
            <a:picLocks noChangeAspect="1"/>
          </p:cNvPicPr>
          <p:nvPr/>
        </p:nvPicPr>
        <p:blipFill>
          <a:blip r:embed="rId1"/>
          <a:stretch>
            <a:fillRect/>
          </a:stretch>
        </p:blipFill>
        <p:spPr>
          <a:xfrm>
            <a:off x="1377315" y="1358900"/>
            <a:ext cx="6836410" cy="3855720"/>
          </a:xfrm>
          <a:prstGeom prst="rect">
            <a:avLst/>
          </a:prstGeom>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全市场解禁规模</a:t>
            </a:r>
            <a:endParaRPr lang="zh-CN" altLang="en-US" sz="2400" b="1" dirty="0">
              <a:solidFill>
                <a:srgbClr val="000066"/>
              </a:solidFill>
              <a:latin typeface="幼圆" panose="02010509060101010101" pitchFamily="49" charset="-122"/>
              <a:ea typeface="幼圆" panose="02010509060101010101" pitchFamily="49" charset="-122"/>
            </a:endParaRPr>
          </a:p>
        </p:txBody>
      </p:sp>
      <p:sp>
        <p:nvSpPr>
          <p:cNvPr id="21507" name="TextBox 1"/>
          <p:cNvSpPr txBox="1">
            <a:spLocks noChangeArrowheads="1"/>
          </p:cNvSpPr>
          <p:nvPr/>
        </p:nvSpPr>
        <p:spPr bwMode="auto">
          <a:xfrm>
            <a:off x="285720" y="5072074"/>
            <a:ext cx="8501063" cy="119888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latinLnBrk="0"/>
            <a:r>
              <a:rPr lang="en-US" altLang="zh-CN" sz="1800" b="1" dirty="0">
                <a:solidFill>
                  <a:srgbClr val="000066"/>
                </a:solidFill>
                <a:latin typeface="幼圆" panose="02010509060101010101" pitchFamily="49" charset="-122"/>
                <a:ea typeface="幼圆" panose="02010509060101010101" pitchFamily="49" charset="-122"/>
              </a:rPr>
              <a:t>2017</a:t>
            </a:r>
            <a:r>
              <a:rPr lang="zh-CN" altLang="en-US" sz="1800" b="1" dirty="0">
                <a:solidFill>
                  <a:srgbClr val="000066"/>
                </a:solidFill>
                <a:latin typeface="幼圆" panose="02010509060101010101" pitchFamily="49" charset="-122"/>
                <a:ea typeface="幼圆" panose="02010509060101010101" pitchFamily="49" charset="-122"/>
              </a:rPr>
              <a:t>年</a:t>
            </a:r>
            <a:r>
              <a:rPr lang="en-US" altLang="zh-CN" sz="1800" b="1" dirty="0">
                <a:solidFill>
                  <a:srgbClr val="000066"/>
                </a:solidFill>
                <a:latin typeface="幼圆" panose="02010509060101010101" pitchFamily="49" charset="-122"/>
                <a:ea typeface="幼圆" panose="02010509060101010101" pitchFamily="49" charset="-122"/>
              </a:rPr>
              <a:t>A</a:t>
            </a:r>
            <a:r>
              <a:rPr lang="zh-CN" altLang="en-US" sz="1800" b="1" dirty="0">
                <a:solidFill>
                  <a:srgbClr val="000066"/>
                </a:solidFill>
                <a:latin typeface="幼圆" panose="02010509060101010101" pitchFamily="49" charset="-122"/>
                <a:ea typeface="幼圆" panose="02010509060101010101" pitchFamily="49" charset="-122"/>
              </a:rPr>
              <a:t>股全市场解禁市值将达到</a:t>
            </a:r>
            <a:r>
              <a:rPr lang="en-US" altLang="zh-CN" sz="1800" b="1" dirty="0">
                <a:solidFill>
                  <a:srgbClr val="000066"/>
                </a:solidFill>
                <a:latin typeface="幼圆" panose="02010509060101010101" pitchFamily="49" charset="-122"/>
                <a:ea typeface="幼圆" panose="02010509060101010101" pitchFamily="49" charset="-122"/>
              </a:rPr>
              <a:t>29103.5</a:t>
            </a:r>
            <a:r>
              <a:rPr lang="zh-CN" altLang="en-US" sz="1800" b="1" dirty="0">
                <a:solidFill>
                  <a:srgbClr val="000066"/>
                </a:solidFill>
                <a:latin typeface="幼圆" panose="02010509060101010101" pitchFamily="49" charset="-122"/>
                <a:ea typeface="幼圆" panose="02010509060101010101" pitchFamily="49" charset="-122"/>
              </a:rPr>
              <a:t>亿元，较</a:t>
            </a:r>
            <a:r>
              <a:rPr lang="en-US" altLang="zh-CN" sz="1800" b="1" dirty="0">
                <a:solidFill>
                  <a:srgbClr val="000066"/>
                </a:solidFill>
                <a:latin typeface="幼圆" panose="02010509060101010101" pitchFamily="49" charset="-122"/>
                <a:ea typeface="幼圆" panose="02010509060101010101" pitchFamily="49" charset="-122"/>
              </a:rPr>
              <a:t>2016</a:t>
            </a:r>
            <a:r>
              <a:rPr lang="zh-CN" altLang="en-US" sz="1800" b="1" dirty="0">
                <a:solidFill>
                  <a:srgbClr val="000066"/>
                </a:solidFill>
                <a:latin typeface="幼圆" panose="02010509060101010101" pitchFamily="49" charset="-122"/>
                <a:ea typeface="幼圆" panose="02010509060101010101" pitchFamily="49" charset="-122"/>
              </a:rPr>
              <a:t>年增长约</a:t>
            </a:r>
            <a:r>
              <a:rPr lang="en-US" altLang="zh-CN" sz="1800" b="1" dirty="0">
                <a:solidFill>
                  <a:srgbClr val="000066"/>
                </a:solidFill>
                <a:latin typeface="幼圆" panose="02010509060101010101" pitchFamily="49" charset="-122"/>
                <a:ea typeface="幼圆" panose="02010509060101010101" pitchFamily="49" charset="-122"/>
              </a:rPr>
              <a:t>26.67%</a:t>
            </a:r>
            <a:r>
              <a:rPr lang="zh-CN" altLang="en-US" sz="1800" b="1" dirty="0" smtClean="0">
                <a:solidFill>
                  <a:srgbClr val="000066"/>
                </a:solidFill>
                <a:latin typeface="幼圆" panose="02010509060101010101" pitchFamily="49" charset="-122"/>
                <a:ea typeface="幼圆" panose="02010509060101010101" pitchFamily="49" charset="-122"/>
              </a:rPr>
              <a:t>。具体</a:t>
            </a:r>
            <a:r>
              <a:rPr lang="zh-CN" altLang="en-US" sz="1800" b="1" dirty="0">
                <a:solidFill>
                  <a:srgbClr val="000066"/>
                </a:solidFill>
                <a:latin typeface="幼圆" panose="02010509060101010101" pitchFamily="49" charset="-122"/>
                <a:ea typeface="幼圆" panose="02010509060101010101" pitchFamily="49" charset="-122"/>
              </a:rPr>
              <a:t>来看，除了</a:t>
            </a:r>
            <a:r>
              <a:rPr lang="en-US" altLang="zh-CN" sz="1800" b="1" dirty="0">
                <a:solidFill>
                  <a:srgbClr val="000066"/>
                </a:solidFill>
                <a:latin typeface="幼圆" panose="02010509060101010101" pitchFamily="49" charset="-122"/>
                <a:ea typeface="幼圆" panose="02010509060101010101" pitchFamily="49" charset="-122"/>
              </a:rPr>
              <a:t>5</a:t>
            </a:r>
            <a:r>
              <a:rPr lang="zh-CN" altLang="en-US" sz="1800" b="1" dirty="0">
                <a:solidFill>
                  <a:srgbClr val="000066"/>
                </a:solidFill>
                <a:latin typeface="幼圆" panose="02010509060101010101" pitchFamily="49" charset="-122"/>
                <a:ea typeface="幼圆" panose="02010509060101010101" pitchFamily="49" charset="-122"/>
              </a:rPr>
              <a:t>月、</a:t>
            </a:r>
            <a:r>
              <a:rPr lang="en-US" altLang="zh-CN" sz="1800" b="1" dirty="0">
                <a:solidFill>
                  <a:srgbClr val="000066"/>
                </a:solidFill>
                <a:latin typeface="幼圆" panose="02010509060101010101" pitchFamily="49" charset="-122"/>
                <a:ea typeface="幼圆" panose="02010509060101010101" pitchFamily="49" charset="-122"/>
              </a:rPr>
              <a:t>6</a:t>
            </a:r>
            <a:r>
              <a:rPr lang="zh-CN" altLang="en-US" sz="1800" b="1" dirty="0">
                <a:solidFill>
                  <a:srgbClr val="000066"/>
                </a:solidFill>
                <a:latin typeface="幼圆" panose="02010509060101010101" pitchFamily="49" charset="-122"/>
                <a:ea typeface="幼圆" panose="02010509060101010101" pitchFamily="49" charset="-122"/>
              </a:rPr>
              <a:t>月和</a:t>
            </a:r>
            <a:r>
              <a:rPr lang="en-US" altLang="zh-CN" sz="1800" b="1" dirty="0">
                <a:solidFill>
                  <a:srgbClr val="000066"/>
                </a:solidFill>
                <a:latin typeface="幼圆" panose="02010509060101010101" pitchFamily="49" charset="-122"/>
                <a:ea typeface="幼圆" panose="02010509060101010101" pitchFamily="49" charset="-122"/>
              </a:rPr>
              <a:t>11</a:t>
            </a:r>
            <a:r>
              <a:rPr lang="zh-CN" altLang="en-US" sz="1800" b="1" dirty="0">
                <a:solidFill>
                  <a:srgbClr val="000066"/>
                </a:solidFill>
                <a:latin typeface="幼圆" panose="02010509060101010101" pitchFamily="49" charset="-122"/>
                <a:ea typeface="幼圆" panose="02010509060101010101" pitchFamily="49" charset="-122"/>
              </a:rPr>
              <a:t>月的解禁市值稍弱于</a:t>
            </a:r>
            <a:r>
              <a:rPr lang="en-US" altLang="zh-CN" sz="1800" b="1" dirty="0">
                <a:solidFill>
                  <a:srgbClr val="000066"/>
                </a:solidFill>
                <a:latin typeface="幼圆" panose="02010509060101010101" pitchFamily="49" charset="-122"/>
                <a:ea typeface="幼圆" panose="02010509060101010101" pitchFamily="49" charset="-122"/>
              </a:rPr>
              <a:t>2016</a:t>
            </a:r>
            <a:r>
              <a:rPr lang="zh-CN" altLang="en-US" sz="1800" b="1" dirty="0">
                <a:solidFill>
                  <a:srgbClr val="000066"/>
                </a:solidFill>
                <a:latin typeface="幼圆" panose="02010509060101010101" pitchFamily="49" charset="-122"/>
                <a:ea typeface="幼圆" panose="02010509060101010101" pitchFamily="49" charset="-122"/>
              </a:rPr>
              <a:t>年的同期水平之外，其余</a:t>
            </a:r>
            <a:r>
              <a:rPr lang="en-US" altLang="zh-CN" sz="1800" b="1" dirty="0">
                <a:solidFill>
                  <a:srgbClr val="000066"/>
                </a:solidFill>
                <a:latin typeface="幼圆" panose="02010509060101010101" pitchFamily="49" charset="-122"/>
                <a:ea typeface="幼圆" panose="02010509060101010101" pitchFamily="49" charset="-122"/>
              </a:rPr>
              <a:t>9</a:t>
            </a:r>
            <a:r>
              <a:rPr lang="zh-CN" altLang="en-US" sz="1800" b="1" dirty="0">
                <a:solidFill>
                  <a:srgbClr val="000066"/>
                </a:solidFill>
                <a:latin typeface="幼圆" panose="02010509060101010101" pitchFamily="49" charset="-122"/>
                <a:ea typeface="幼圆" panose="02010509060101010101" pitchFamily="49" charset="-122"/>
              </a:rPr>
              <a:t>个月份全部超过</a:t>
            </a:r>
            <a:r>
              <a:rPr lang="en-US" altLang="zh-CN" sz="1800" b="1" dirty="0">
                <a:solidFill>
                  <a:srgbClr val="000066"/>
                </a:solidFill>
                <a:latin typeface="幼圆" panose="02010509060101010101" pitchFamily="49" charset="-122"/>
                <a:ea typeface="幼圆" panose="02010509060101010101" pitchFamily="49" charset="-122"/>
              </a:rPr>
              <a:t>2016</a:t>
            </a:r>
            <a:r>
              <a:rPr lang="zh-CN" altLang="en-US" sz="1800" b="1" dirty="0">
                <a:solidFill>
                  <a:srgbClr val="000066"/>
                </a:solidFill>
                <a:latin typeface="幼圆" panose="02010509060101010101" pitchFamily="49" charset="-122"/>
                <a:ea typeface="幼圆" panose="02010509060101010101" pitchFamily="49" charset="-122"/>
              </a:rPr>
              <a:t>年同期解禁水平，将给市场带来不小的冲击</a:t>
            </a:r>
            <a:r>
              <a:rPr lang="zh-CN" altLang="en-US" sz="1800" b="1" dirty="0" smtClean="0">
                <a:solidFill>
                  <a:srgbClr val="000066"/>
                </a:solidFill>
                <a:latin typeface="幼圆" panose="02010509060101010101" pitchFamily="49" charset="-122"/>
                <a:ea typeface="幼圆" panose="02010509060101010101" pitchFamily="49" charset="-122"/>
              </a:rPr>
              <a:t>。</a:t>
            </a:r>
            <a:r>
              <a:rPr lang="en-US" altLang="zh-CN" sz="1800" b="1" dirty="0" smtClean="0">
                <a:solidFill>
                  <a:srgbClr val="000066"/>
                </a:solidFill>
                <a:latin typeface="幼圆" panose="02010509060101010101" pitchFamily="49" charset="-122"/>
                <a:ea typeface="幼圆" panose="02010509060101010101" pitchFamily="49" charset="-122"/>
              </a:rPr>
              <a:t>10</a:t>
            </a:r>
            <a:r>
              <a:rPr lang="zh-CN" altLang="en-US" sz="1800" b="1" dirty="0" smtClean="0">
                <a:solidFill>
                  <a:srgbClr val="000066"/>
                </a:solidFill>
                <a:latin typeface="幼圆" panose="02010509060101010101" pitchFamily="49" charset="-122"/>
                <a:ea typeface="幼圆" panose="02010509060101010101" pitchFamily="49" charset="-122"/>
              </a:rPr>
              <a:t>月解</a:t>
            </a:r>
            <a:r>
              <a:rPr lang="zh-CN" altLang="en-US" sz="1800" b="1" dirty="0">
                <a:solidFill>
                  <a:srgbClr val="000066"/>
                </a:solidFill>
                <a:latin typeface="幼圆" panose="02010509060101010101" pitchFamily="49" charset="-122"/>
                <a:ea typeface="幼圆" panose="02010509060101010101" pitchFamily="49" charset="-122"/>
              </a:rPr>
              <a:t>禁市值</a:t>
            </a:r>
            <a:r>
              <a:rPr lang="zh-CN" altLang="en-US" sz="1800" b="1" dirty="0" smtClean="0">
                <a:solidFill>
                  <a:srgbClr val="000066"/>
                </a:solidFill>
                <a:latin typeface="幼圆" panose="02010509060101010101" pitchFamily="49" charset="-122"/>
                <a:ea typeface="幼圆" panose="02010509060101010101" pitchFamily="49" charset="-122"/>
              </a:rPr>
              <a:t>为</a:t>
            </a:r>
            <a:r>
              <a:rPr lang="en-US" altLang="zh-CN" sz="1800" b="1" dirty="0" smtClean="0">
                <a:solidFill>
                  <a:srgbClr val="000066"/>
                </a:solidFill>
                <a:latin typeface="幼圆" panose="02010509060101010101" pitchFamily="49" charset="-122"/>
                <a:ea typeface="幼圆" panose="02010509060101010101" pitchFamily="49" charset="-122"/>
              </a:rPr>
              <a:t>2605.67</a:t>
            </a:r>
            <a:r>
              <a:rPr lang="zh-CN" altLang="en-US" sz="1800" b="1" dirty="0" smtClean="0">
                <a:solidFill>
                  <a:srgbClr val="000066"/>
                </a:solidFill>
                <a:latin typeface="幼圆" panose="02010509060101010101" pitchFamily="49" charset="-122"/>
                <a:ea typeface="幼圆" panose="02010509060101010101" pitchFamily="49" charset="-122"/>
              </a:rPr>
              <a:t>亿</a:t>
            </a:r>
            <a:r>
              <a:rPr lang="zh-CN" altLang="en-US" sz="1800" b="1" dirty="0">
                <a:solidFill>
                  <a:srgbClr val="000066"/>
                </a:solidFill>
                <a:latin typeface="幼圆" panose="02010509060101010101" pitchFamily="49" charset="-122"/>
                <a:ea typeface="幼圆" panose="02010509060101010101" pitchFamily="49" charset="-122"/>
              </a:rPr>
              <a:t>元。</a:t>
            </a:r>
            <a:endParaRPr lang="zh-CN" altLang="en-US" sz="1800" b="1" dirty="0">
              <a:solidFill>
                <a:srgbClr val="000066"/>
              </a:solidFill>
              <a:latin typeface="幼圆" panose="02010509060101010101" pitchFamily="49" charset="-122"/>
              <a:ea typeface="幼圆" panose="02010509060101010101" pitchFamily="49" charset="-122"/>
            </a:endParaRPr>
          </a:p>
        </p:txBody>
      </p:sp>
      <p:graphicFrame>
        <p:nvGraphicFramePr>
          <p:cNvPr id="7" name="图表 6"/>
          <p:cNvGraphicFramePr/>
          <p:nvPr/>
        </p:nvGraphicFramePr>
        <p:xfrm>
          <a:off x="714348" y="1214422"/>
          <a:ext cx="7572428" cy="374651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大宗交易统计及折价率</a:t>
            </a:r>
            <a:endParaRPr lang="zh-CN" altLang="en-US" sz="2400" b="1" dirty="0">
              <a:solidFill>
                <a:srgbClr val="000066"/>
              </a:solidFill>
              <a:latin typeface="幼圆" panose="02010509060101010101" pitchFamily="49" charset="-122"/>
              <a:ea typeface="幼圆" panose="02010509060101010101" pitchFamily="49" charset="-122"/>
            </a:endParaRPr>
          </a:p>
        </p:txBody>
      </p:sp>
      <p:sp>
        <p:nvSpPr>
          <p:cNvPr id="4" name="矩形 3"/>
          <p:cNvSpPr/>
          <p:nvPr/>
        </p:nvSpPr>
        <p:spPr>
          <a:xfrm>
            <a:off x="642143" y="4819927"/>
            <a:ext cx="7858125" cy="1476375"/>
          </a:xfrm>
          <a:prstGeom prst="rect">
            <a:avLst/>
          </a:prstGeom>
        </p:spPr>
        <p:txBody>
          <a:bodyPr>
            <a:spAutoFit/>
          </a:bodyPr>
          <a:lstStyle/>
          <a:p>
            <a:pPr>
              <a:defRPr/>
            </a:pPr>
            <a:r>
              <a:rPr lang="zh-CN" altLang="en-US" sz="1800" b="1" dirty="0" smtClean="0">
                <a:solidFill>
                  <a:srgbClr val="002060"/>
                </a:solidFill>
                <a:latin typeface="+mn-ea"/>
                <a:ea typeface="+mn-ea"/>
              </a:rPr>
              <a:t>在经历了</a:t>
            </a:r>
            <a:r>
              <a:rPr lang="en-US" altLang="zh-CN" sz="1800" b="1" dirty="0" smtClean="0">
                <a:solidFill>
                  <a:srgbClr val="002060"/>
                </a:solidFill>
                <a:latin typeface="+mn-ea"/>
                <a:ea typeface="+mn-ea"/>
              </a:rPr>
              <a:t>9</a:t>
            </a:r>
            <a:r>
              <a:rPr lang="zh-CN" altLang="en-US" sz="1800" b="1" dirty="0" smtClean="0">
                <a:solidFill>
                  <a:srgbClr val="002060"/>
                </a:solidFill>
                <a:latin typeface="+mn-ea"/>
                <a:ea typeface="+mn-ea"/>
              </a:rPr>
              <a:t>月份难得的规模放大后，</a:t>
            </a:r>
            <a:r>
              <a:rPr lang="en-US" altLang="zh-CN" sz="1800" b="1" dirty="0" smtClean="0">
                <a:solidFill>
                  <a:srgbClr val="002060"/>
                </a:solidFill>
                <a:latin typeface="+mn-ea"/>
                <a:ea typeface="+mn-ea"/>
              </a:rPr>
              <a:t>10</a:t>
            </a:r>
            <a:r>
              <a:rPr lang="zh-CN" altLang="en-US" sz="1800" b="1" dirty="0" smtClean="0">
                <a:solidFill>
                  <a:srgbClr val="002060"/>
                </a:solidFill>
                <a:latin typeface="+mn-ea"/>
                <a:ea typeface="+mn-ea"/>
              </a:rPr>
              <a:t>月大宗交易总成交额为</a:t>
            </a:r>
            <a:r>
              <a:rPr lang="en-US" altLang="zh-CN" sz="1800" b="1" dirty="0" smtClean="0">
                <a:solidFill>
                  <a:srgbClr val="002060"/>
                </a:solidFill>
                <a:latin typeface="+mn-ea"/>
                <a:ea typeface="+mn-ea"/>
              </a:rPr>
              <a:t>263.39</a:t>
            </a:r>
            <a:r>
              <a:rPr lang="zh-CN" altLang="en-US" sz="1800" b="1" dirty="0" smtClean="0">
                <a:solidFill>
                  <a:srgbClr val="002060"/>
                </a:solidFill>
                <a:latin typeface="+mn-ea"/>
                <a:ea typeface="+mn-ea"/>
              </a:rPr>
              <a:t>亿元，较上月</a:t>
            </a:r>
            <a:r>
              <a:rPr lang="en-US" altLang="zh-CN" sz="1800" b="1" dirty="0" smtClean="0">
                <a:solidFill>
                  <a:srgbClr val="002060"/>
                </a:solidFill>
                <a:latin typeface="+mn-ea"/>
                <a:ea typeface="+mn-ea"/>
                <a:sym typeface="+mn-ea"/>
              </a:rPr>
              <a:t>528.83</a:t>
            </a:r>
            <a:r>
              <a:rPr lang="zh-CN" altLang="en-US" sz="1800" b="1" dirty="0" smtClean="0">
                <a:solidFill>
                  <a:srgbClr val="002060"/>
                </a:solidFill>
                <a:latin typeface="+mn-ea"/>
                <a:ea typeface="+mn-ea"/>
              </a:rPr>
              <a:t>亿元下跌</a:t>
            </a:r>
            <a:r>
              <a:rPr lang="en-US" altLang="zh-CN" sz="1800" b="1" dirty="0" smtClean="0">
                <a:solidFill>
                  <a:srgbClr val="002060"/>
                </a:solidFill>
                <a:latin typeface="+mn-ea"/>
                <a:ea typeface="+mn-ea"/>
              </a:rPr>
              <a:t>50.19%</a:t>
            </a:r>
            <a:r>
              <a:rPr lang="zh-CN" altLang="en-US" sz="1800" b="1" dirty="0" smtClean="0">
                <a:solidFill>
                  <a:srgbClr val="002060"/>
                </a:solidFill>
                <a:latin typeface="+mn-ea"/>
                <a:ea typeface="+mn-ea"/>
              </a:rPr>
              <a:t>，回归新规实施后成交水平，成交热情出现了十分明显的降低，或与恰逢三季报时间窗口有着直接关系。与此同时，</a:t>
            </a:r>
            <a:r>
              <a:rPr lang="en-US" altLang="zh-CN" sz="1800" b="1" dirty="0" smtClean="0">
                <a:solidFill>
                  <a:srgbClr val="002060"/>
                </a:solidFill>
                <a:latin typeface="+mn-ea"/>
                <a:ea typeface="+mn-ea"/>
              </a:rPr>
              <a:t>10</a:t>
            </a:r>
            <a:r>
              <a:rPr lang="zh-CN" altLang="en-US" sz="1800" b="1" dirty="0" smtClean="0">
                <a:solidFill>
                  <a:srgbClr val="002060"/>
                </a:solidFill>
                <a:latin typeface="+mn-ea"/>
                <a:ea typeface="+mn-ea"/>
              </a:rPr>
              <a:t>月份大宗交易市场的卖方议价能力连续</a:t>
            </a:r>
            <a:r>
              <a:rPr lang="en-US" altLang="zh-CN" sz="1800" b="1" dirty="0" smtClean="0">
                <a:solidFill>
                  <a:srgbClr val="002060"/>
                </a:solidFill>
                <a:latin typeface="+mn-ea"/>
                <a:ea typeface="+mn-ea"/>
              </a:rPr>
              <a:t>5</a:t>
            </a:r>
            <a:r>
              <a:rPr lang="zh-CN" altLang="en-US" sz="1800" b="1" dirty="0" smtClean="0">
                <a:solidFill>
                  <a:srgbClr val="002060"/>
                </a:solidFill>
                <a:latin typeface="+mn-ea"/>
                <a:ea typeface="+mn-ea"/>
              </a:rPr>
              <a:t>个月减弱，平均折价率约为</a:t>
            </a:r>
            <a:r>
              <a:rPr lang="en-US" altLang="zh-CN" sz="1800" b="1" dirty="0" smtClean="0">
                <a:solidFill>
                  <a:srgbClr val="002060"/>
                </a:solidFill>
                <a:latin typeface="+mn-ea"/>
                <a:ea typeface="+mn-ea"/>
              </a:rPr>
              <a:t>5.14%</a:t>
            </a:r>
            <a:r>
              <a:rPr lang="zh-CN" altLang="en-US" sz="1800" b="1" dirty="0" smtClean="0">
                <a:solidFill>
                  <a:srgbClr val="002060"/>
                </a:solidFill>
                <a:latin typeface="+mn-ea"/>
                <a:ea typeface="+mn-ea"/>
              </a:rPr>
              <a:t>，相比</a:t>
            </a:r>
            <a:r>
              <a:rPr lang="en-US" altLang="zh-CN" sz="1800" b="1" dirty="0" smtClean="0">
                <a:solidFill>
                  <a:srgbClr val="002060"/>
                </a:solidFill>
                <a:latin typeface="+mn-ea"/>
                <a:ea typeface="+mn-ea"/>
              </a:rPr>
              <a:t>8</a:t>
            </a:r>
            <a:r>
              <a:rPr lang="zh-CN" altLang="en-US" sz="1800" b="1" dirty="0" smtClean="0">
                <a:solidFill>
                  <a:srgbClr val="002060"/>
                </a:solidFill>
                <a:latin typeface="+mn-ea"/>
                <a:ea typeface="+mn-ea"/>
              </a:rPr>
              <a:t>月份</a:t>
            </a:r>
            <a:r>
              <a:rPr lang="en-US" altLang="zh-CN" sz="1800" b="1" dirty="0" smtClean="0">
                <a:solidFill>
                  <a:srgbClr val="002060"/>
                </a:solidFill>
                <a:latin typeface="+mn-ea"/>
                <a:ea typeface="+mn-ea"/>
              </a:rPr>
              <a:t>4.96%</a:t>
            </a:r>
            <a:r>
              <a:rPr lang="zh-CN" altLang="en-US" sz="1800" b="1" dirty="0" smtClean="0">
                <a:solidFill>
                  <a:srgbClr val="002060"/>
                </a:solidFill>
                <a:latin typeface="+mn-ea"/>
                <a:ea typeface="+mn-ea"/>
              </a:rPr>
              <a:t>的平均折价率上升了</a:t>
            </a:r>
            <a:r>
              <a:rPr lang="en-US" altLang="zh-CN" sz="1800" b="1" dirty="0" smtClean="0">
                <a:solidFill>
                  <a:srgbClr val="002060"/>
                </a:solidFill>
                <a:latin typeface="+mn-ea"/>
                <a:ea typeface="+mn-ea"/>
              </a:rPr>
              <a:t>0.18%</a:t>
            </a:r>
            <a:r>
              <a:rPr lang="zh-CN" altLang="en-US" sz="1800" b="1" dirty="0" smtClean="0">
                <a:solidFill>
                  <a:srgbClr val="002060"/>
                </a:solidFill>
                <a:latin typeface="+mn-ea"/>
                <a:ea typeface="+mn-ea"/>
              </a:rPr>
              <a:t>。</a:t>
            </a:r>
            <a:endParaRPr lang="zh-CN" altLang="en-US" sz="1800" b="1" dirty="0" smtClean="0">
              <a:solidFill>
                <a:srgbClr val="002060"/>
              </a:solidFill>
              <a:latin typeface="+mn-ea"/>
              <a:ea typeface="+mn-ea"/>
            </a:endParaRPr>
          </a:p>
        </p:txBody>
      </p:sp>
      <p:pic>
        <p:nvPicPr>
          <p:cNvPr id="3" name="图片 2"/>
          <p:cNvPicPr>
            <a:picLocks noChangeAspect="1"/>
          </p:cNvPicPr>
          <p:nvPr/>
        </p:nvPicPr>
        <p:blipFill>
          <a:blip r:embed="rId1"/>
          <a:stretch>
            <a:fillRect/>
          </a:stretch>
        </p:blipFill>
        <p:spPr>
          <a:xfrm>
            <a:off x="1022985" y="1276985"/>
            <a:ext cx="7095490" cy="3542665"/>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融资融券余额</a:t>
            </a:r>
            <a:endParaRPr lang="zh-CN" altLang="en-US" sz="2400" b="1" dirty="0">
              <a:solidFill>
                <a:srgbClr val="000066"/>
              </a:solidFill>
              <a:latin typeface="幼圆" panose="02010509060101010101" pitchFamily="49" charset="-122"/>
              <a:ea typeface="幼圆" panose="02010509060101010101" pitchFamily="49" charset="-122"/>
            </a:endParaRPr>
          </a:p>
        </p:txBody>
      </p:sp>
      <p:sp>
        <p:nvSpPr>
          <p:cNvPr id="24579" name="TextBox 1"/>
          <p:cNvSpPr txBox="1">
            <a:spLocks noChangeArrowheads="1"/>
          </p:cNvSpPr>
          <p:nvPr/>
        </p:nvSpPr>
        <p:spPr bwMode="auto">
          <a:xfrm>
            <a:off x="906145" y="5604510"/>
            <a:ext cx="7303770" cy="645160"/>
          </a:xfrm>
          <a:prstGeom prst="rect">
            <a:avLst/>
          </a:prstGeom>
          <a:noFill/>
          <a:ln w="9525">
            <a:solidFill>
              <a:schemeClr val="bg1"/>
            </a:solidFill>
            <a:miter lim="800000"/>
          </a:ln>
        </p:spPr>
        <p:txBody>
          <a:bodyPr wrap="square">
            <a:spAutoFit/>
          </a:bodyPr>
          <a:lstStyle/>
          <a:p>
            <a:r>
              <a:rPr lang="zh-CN" altLang="en-US" sz="1800" b="1" dirty="0" smtClean="0">
                <a:solidFill>
                  <a:srgbClr val="002060"/>
                </a:solidFill>
                <a:latin typeface="幼圆" panose="02010509060101010101" pitchFamily="49" charset="-122"/>
                <a:ea typeface="幼圆" panose="02010509060101010101" pitchFamily="49" charset="-122"/>
              </a:rPr>
              <a:t>至</a:t>
            </a:r>
            <a:r>
              <a:rPr lang="en-US" altLang="zh-CN" sz="1800" b="1" dirty="0" smtClean="0">
                <a:solidFill>
                  <a:srgbClr val="002060"/>
                </a:solidFill>
                <a:latin typeface="幼圆" panose="02010509060101010101" pitchFamily="49" charset="-122"/>
                <a:ea typeface="幼圆" panose="02010509060101010101" pitchFamily="49" charset="-122"/>
              </a:rPr>
              <a:t>10</a:t>
            </a:r>
            <a:r>
              <a:rPr lang="zh-CN" altLang="en-US" sz="1800" b="1" dirty="0" smtClean="0">
                <a:solidFill>
                  <a:srgbClr val="002060"/>
                </a:solidFill>
                <a:latin typeface="幼圆" panose="02010509060101010101" pitchFamily="49" charset="-122"/>
                <a:ea typeface="幼圆" panose="02010509060101010101" pitchFamily="49" charset="-122"/>
              </a:rPr>
              <a:t>月底</a:t>
            </a:r>
            <a:r>
              <a:rPr lang="zh-CN" altLang="en-US" sz="1800" b="1" dirty="0">
                <a:solidFill>
                  <a:srgbClr val="002060"/>
                </a:solidFill>
                <a:latin typeface="幼圆" panose="02010509060101010101" pitchFamily="49" charset="-122"/>
                <a:ea typeface="幼圆" panose="02010509060101010101" pitchFamily="49" charset="-122"/>
              </a:rPr>
              <a:t>，沪深两市两融</a:t>
            </a:r>
            <a:r>
              <a:rPr lang="zh-CN" altLang="en-US" sz="1800" b="1" dirty="0" smtClean="0">
                <a:solidFill>
                  <a:srgbClr val="002060"/>
                </a:solidFill>
                <a:latin typeface="幼圆" panose="02010509060101010101" pitchFamily="49" charset="-122"/>
                <a:ea typeface="幼圆" panose="02010509060101010101" pitchFamily="49" charset="-122"/>
              </a:rPr>
              <a:t>余额</a:t>
            </a:r>
            <a:r>
              <a:rPr lang="en-US" altLang="zh-CN" sz="1800" b="1" dirty="0" smtClean="0">
                <a:solidFill>
                  <a:srgbClr val="002060"/>
                </a:solidFill>
                <a:latin typeface="幼圆" panose="02010509060101010101" pitchFamily="49" charset="-122"/>
                <a:ea typeface="幼圆" panose="02010509060101010101" pitchFamily="49" charset="-122"/>
              </a:rPr>
              <a:t>9994.43</a:t>
            </a:r>
            <a:r>
              <a:rPr lang="zh-CN" altLang="en-US" sz="1800" b="1" dirty="0" smtClean="0">
                <a:solidFill>
                  <a:srgbClr val="002060"/>
                </a:solidFill>
                <a:latin typeface="幼圆" panose="02010509060101010101" pitchFamily="49" charset="-122"/>
                <a:ea typeface="幼圆" panose="02010509060101010101" pitchFamily="49" charset="-122"/>
              </a:rPr>
              <a:t>亿</a:t>
            </a:r>
            <a:r>
              <a:rPr lang="zh-CN" altLang="en-US" sz="1800" b="1" dirty="0">
                <a:solidFill>
                  <a:srgbClr val="002060"/>
                </a:solidFill>
                <a:latin typeface="幼圆" panose="02010509060101010101" pitchFamily="49" charset="-122"/>
                <a:ea typeface="幼圆" panose="02010509060101010101" pitchFamily="49" charset="-122"/>
              </a:rPr>
              <a:t>元，较上</a:t>
            </a:r>
            <a:r>
              <a:rPr lang="zh-CN" altLang="en-US" sz="1800" b="1" dirty="0" smtClean="0">
                <a:solidFill>
                  <a:srgbClr val="002060"/>
                </a:solidFill>
                <a:latin typeface="幼圆" panose="02010509060101010101" pitchFamily="49" charset="-122"/>
                <a:ea typeface="幼圆" panose="02010509060101010101" pitchFamily="49" charset="-122"/>
              </a:rPr>
              <a:t>月底涨</a:t>
            </a:r>
            <a:r>
              <a:rPr lang="en-US" altLang="zh-CN" sz="1800" b="1" dirty="0" smtClean="0">
                <a:solidFill>
                  <a:srgbClr val="002060"/>
                </a:solidFill>
                <a:latin typeface="幼圆" panose="02010509060101010101" pitchFamily="49" charset="-122"/>
                <a:ea typeface="幼圆" panose="02010509060101010101" pitchFamily="49" charset="-122"/>
              </a:rPr>
              <a:t>3%</a:t>
            </a:r>
            <a:r>
              <a:rPr lang="zh-CN" altLang="en-US" sz="1800" b="1" dirty="0" smtClean="0">
                <a:solidFill>
                  <a:srgbClr val="002060"/>
                </a:solidFill>
                <a:latin typeface="幼圆" panose="02010509060101010101" pitchFamily="49" charset="-122"/>
                <a:ea typeface="幼圆" panose="02010509060101010101" pitchFamily="49" charset="-122"/>
              </a:rPr>
              <a:t>，继续刷新</a:t>
            </a:r>
            <a:r>
              <a:rPr lang="zh-CN" altLang="en-US" sz="1800" b="1" dirty="0">
                <a:solidFill>
                  <a:srgbClr val="002060"/>
                </a:solidFill>
                <a:latin typeface="幼圆" panose="02010509060101010101" pitchFamily="49" charset="-122"/>
                <a:ea typeface="幼圆" panose="02010509060101010101" pitchFamily="49" charset="-122"/>
              </a:rPr>
              <a:t>年内最高点，市场态度维持乐观。</a:t>
            </a:r>
            <a:endParaRPr lang="zh-CN" altLang="en-US" sz="1800" b="1" dirty="0">
              <a:solidFill>
                <a:srgbClr val="002060"/>
              </a:solidFill>
              <a:latin typeface="幼圆" panose="02010509060101010101" pitchFamily="49" charset="-122"/>
              <a:ea typeface="幼圆" panose="02010509060101010101" pitchFamily="49" charset="-122"/>
            </a:endParaRPr>
          </a:p>
        </p:txBody>
      </p:sp>
      <p:pic>
        <p:nvPicPr>
          <p:cNvPr id="3" name="图片 2"/>
          <p:cNvPicPr>
            <a:picLocks noChangeAspect="1"/>
          </p:cNvPicPr>
          <p:nvPr/>
        </p:nvPicPr>
        <p:blipFill>
          <a:blip r:embed="rId1"/>
          <a:stretch>
            <a:fillRect/>
          </a:stretch>
        </p:blipFill>
        <p:spPr>
          <a:xfrm>
            <a:off x="906145" y="1476375"/>
            <a:ext cx="6888480" cy="3677920"/>
          </a:xfrm>
          <a:prstGeom prst="rect">
            <a:avLst/>
          </a:prstGeo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本月两市市值前十</a:t>
            </a:r>
            <a:endParaRPr lang="zh-CN" altLang="en-US" sz="2400" b="1">
              <a:solidFill>
                <a:srgbClr val="000066"/>
              </a:solidFill>
              <a:latin typeface="幼圆" panose="02010509060101010101" pitchFamily="49" charset="-122"/>
              <a:ea typeface="幼圆" panose="02010509060101010101" pitchFamily="49" charset="-122"/>
            </a:endParaRPr>
          </a:p>
        </p:txBody>
      </p:sp>
      <p:graphicFrame>
        <p:nvGraphicFramePr>
          <p:cNvPr id="5" name="表格 4"/>
          <p:cNvGraphicFramePr>
            <a:graphicFrameLocks noGrp="1"/>
          </p:cNvGraphicFramePr>
          <p:nvPr/>
        </p:nvGraphicFramePr>
        <p:xfrm>
          <a:off x="1905" y="642620"/>
          <a:ext cx="9142095" cy="6187654"/>
        </p:xfrm>
        <a:graphic>
          <a:graphicData uri="http://schemas.openxmlformats.org/drawingml/2006/table">
            <a:tbl>
              <a:tblPr firstRow="1" bandRow="1">
                <a:tableStyleId>{72833802-FEF1-4C79-8D5D-14CF1EAF98D9}</a:tableStyleId>
              </a:tblPr>
              <a:tblGrid>
                <a:gridCol w="2349500"/>
                <a:gridCol w="2310765"/>
                <a:gridCol w="2134235"/>
                <a:gridCol w="2347595"/>
              </a:tblGrid>
              <a:tr h="857256">
                <a:tc>
                  <a:txBody>
                    <a:bodyPr/>
                    <a:lstStyle/>
                    <a:p>
                      <a:pPr algn="ctr"/>
                      <a:r>
                        <a:rPr lang="zh-CN" altLang="en-US" dirty="0"/>
                        <a:t>沪市</a:t>
                      </a:r>
                      <a:endParaRPr lang="zh-CN" altLang="en-US" dirty="0"/>
                    </a:p>
                  </a:txBody>
                  <a:tcPr marL="9525" marR="9525" marT="9525" marB="0" anchor="ctr"/>
                </a:tc>
                <a:tc>
                  <a:txBody>
                    <a:bodyPr/>
                    <a:lstStyle/>
                    <a:p>
                      <a:pPr algn="ctr" fontAlgn="ctr"/>
                      <a:r>
                        <a:rPr lang="zh-CN" altLang="en-US" sz="1600" u="none" strike="noStrike" dirty="0">
                          <a:latin typeface="+mn-ea"/>
                          <a:ea typeface="+mn-ea"/>
                        </a:rPr>
                        <a:t>市值（亿）</a:t>
                      </a:r>
                      <a:endParaRPr lang="zh-CN" altLang="en-US" sz="1600" b="0" i="0" u="none" strike="noStrike" dirty="0">
                        <a:solidFill>
                          <a:srgbClr val="000000"/>
                        </a:solidFill>
                        <a:latin typeface="+mn-ea"/>
                        <a:ea typeface="+mn-ea"/>
                      </a:endParaRPr>
                    </a:p>
                  </a:txBody>
                  <a:tcPr marL="9525" marR="9525" marT="9525" marB="0" anchor="ctr"/>
                </a:tc>
                <a:tc>
                  <a:txBody>
                    <a:bodyPr/>
                    <a:lstStyle/>
                    <a:p>
                      <a:pPr algn="ctr" fontAlgn="ctr"/>
                      <a:r>
                        <a:rPr lang="zh-CN" altLang="en-US" sz="1600" b="1" i="0" u="none" strike="noStrike" dirty="0">
                          <a:solidFill>
                            <a:schemeClr val="bg1"/>
                          </a:solidFill>
                          <a:latin typeface="+mn-ea"/>
                          <a:ea typeface="+mn-ea"/>
                        </a:rPr>
                        <a:t>深市</a:t>
                      </a:r>
                      <a:endParaRPr lang="zh-CN" altLang="en-US" sz="1600" b="1" i="0" u="none" strike="noStrike" dirty="0">
                        <a:solidFill>
                          <a:schemeClr val="bg1"/>
                        </a:solidFill>
                        <a:latin typeface="+mn-ea"/>
                        <a:ea typeface="+mn-ea"/>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en-US" altLang="zh-CN" sz="1600" u="none" strike="noStrike" dirty="0">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600" u="none" strike="noStrike" dirty="0">
                          <a:latin typeface="+mn-ea"/>
                          <a:ea typeface="+mn-ea"/>
                        </a:rPr>
                        <a:t>市值（亿）</a:t>
                      </a:r>
                      <a:endParaRPr lang="zh-CN" altLang="en-US" sz="1600" u="none" strike="noStrike" dirty="0">
                        <a:latin typeface="+mn-ea"/>
                        <a:ea typeface="+mn-ea"/>
                      </a:endParaRPr>
                    </a:p>
                    <a:p>
                      <a:pPr algn="ctr" fontAlgn="ctr"/>
                      <a:endParaRPr lang="zh-CN" altLang="en-US" sz="1600" b="0" i="0" u="none" strike="noStrike" dirty="0">
                        <a:solidFill>
                          <a:srgbClr val="000000"/>
                        </a:solidFill>
                        <a:latin typeface="+mn-ea"/>
                        <a:ea typeface="+mn-ea"/>
                      </a:endParaRPr>
                    </a:p>
                  </a:txBody>
                  <a:tcPr marL="9525" marR="9525" marT="9525" marB="0" anchor="ctr"/>
                </a:tc>
              </a:tr>
              <a:tr h="428625">
                <a:tc>
                  <a:txBody>
                    <a:bodyPr/>
                    <a:lstStyle/>
                    <a:p>
                      <a:pPr algn="ctr" fontAlgn="ctr"/>
                      <a:r>
                        <a:rPr lang="en-US" sz="1400" b="1" i="0" u="none" strike="noStrike" dirty="0">
                          <a:solidFill>
                            <a:srgbClr val="000066"/>
                          </a:solidFill>
                          <a:latin typeface="+mn-lt"/>
                        </a:rPr>
                        <a:t>601398.SH工商银行</a:t>
                      </a:r>
                      <a:endParaRPr lang="en-US" sz="1400" b="1" i="0" u="none" strike="noStrike" dirty="0">
                        <a:solidFill>
                          <a:srgbClr val="000066"/>
                        </a:solidFill>
                        <a:latin typeface="+mn-lt"/>
                      </a:endParaRPr>
                    </a:p>
                  </a:txBody>
                  <a:tcPr marL="0" marR="0" marT="0" marB="0" anchor="ctr"/>
                </a:tc>
                <a:tc>
                  <a:txBody>
                    <a:bodyPr/>
                    <a:lstStyle/>
                    <a:p>
                      <a:pPr indent="0" algn="ctr">
                        <a:buNone/>
                      </a:pPr>
                      <a:r>
                        <a:rPr lang="en-US" altLang="zh-CN" sz="1400" b="1">
                          <a:solidFill>
                            <a:srgbClr val="000066"/>
                          </a:solidFill>
                          <a:ea typeface="+mn-lt"/>
                          <a:cs typeface="宋体" panose="02010600030101010101" pitchFamily="2" charset="-122"/>
                        </a:rPr>
                        <a:t>21,019.89</a:t>
                      </a:r>
                      <a:endParaRPr lang="en-US" altLang="zh-CN" sz="1400" b="1">
                        <a:solidFill>
                          <a:srgbClr val="000066"/>
                        </a:solidFill>
                        <a:ea typeface="+mn-lt"/>
                        <a:cs typeface="宋体" panose="02010600030101010101" pitchFamily="2" charset="-122"/>
                      </a:endParaRPr>
                    </a:p>
                  </a:txBody>
                  <a:tcPr marL="0" marR="0" marT="0" marB="0" anchor="ctr"/>
                </a:tc>
                <a:tc>
                  <a:txBody>
                    <a:bodyPr/>
                    <a:lstStyle/>
                    <a:p>
                      <a:pPr algn="ctr" fontAlgn="t"/>
                      <a:r>
                        <a:rPr lang="en-US" sz="1400" b="1" i="0" u="none" strike="noStrike" dirty="0">
                          <a:solidFill>
                            <a:srgbClr val="000066"/>
                          </a:solidFill>
                          <a:effectLst/>
                          <a:latin typeface="+mn-lt"/>
                        </a:rPr>
                        <a:t>002415.SZ</a:t>
                      </a:r>
                      <a:r>
                        <a:rPr lang="zh-CN" altLang="en-US" sz="1400" b="1" i="0" u="none" strike="noStrike" dirty="0">
                          <a:solidFill>
                            <a:srgbClr val="000066"/>
                          </a:solidFill>
                          <a:effectLst/>
                          <a:latin typeface="+mn-lt"/>
                        </a:rPr>
                        <a:t>海康威视</a:t>
                      </a:r>
                      <a:endParaRPr lang="zh-CN" altLang="en-US" sz="1400" b="1" i="0" u="none" strike="noStrike" dirty="0">
                        <a:solidFill>
                          <a:srgbClr val="000066"/>
                        </a:solidFill>
                        <a:effectLst/>
                        <a:latin typeface="+mn-lt"/>
                      </a:endParaRPr>
                    </a:p>
                  </a:txBody>
                  <a:tcPr marL="7620" marR="7620" marT="7620" marB="0" anchor="ctr"/>
                </a:tc>
                <a:tc>
                  <a:txBody>
                    <a:bodyPr/>
                    <a:lstStyle/>
                    <a:p>
                      <a:pPr indent="0" algn="ctr">
                        <a:buNone/>
                      </a:pPr>
                      <a:r>
                        <a:rPr lang="en-US" altLang="zh-CN" sz="1400" b="1">
                          <a:solidFill>
                            <a:schemeClr val="tx2">
                              <a:lumMod val="75000"/>
                            </a:schemeClr>
                          </a:solidFill>
                          <a:uFillTx/>
                          <a:latin typeface="+mn-ea"/>
                          <a:cs typeface="宋体" panose="02010600030101010101" pitchFamily="2" charset="-122"/>
                        </a:rPr>
                        <a:t>3,625.10</a:t>
                      </a:r>
                      <a:endParaRPr lang="en-US" altLang="zh-CN" sz="1400" b="1">
                        <a:solidFill>
                          <a:schemeClr val="tx2">
                            <a:lumMod val="75000"/>
                          </a:schemeClr>
                        </a:solidFill>
                        <a:uFillTx/>
                        <a:latin typeface="+mn-ea"/>
                        <a:cs typeface="宋体" panose="02010600030101010101" pitchFamily="2" charset="-122"/>
                      </a:endParaRPr>
                    </a:p>
                  </a:txBody>
                  <a:tcPr marL="0" marR="0" marT="0" marB="0" anchor="ctr"/>
                </a:tc>
              </a:tr>
              <a:tr h="508052">
                <a:tc>
                  <a:txBody>
                    <a:bodyPr/>
                    <a:lstStyle/>
                    <a:p>
                      <a:pPr algn="ctr" fontAlgn="ctr"/>
                      <a:r>
                        <a:rPr lang="en-US" sz="1400" b="1" i="0" u="none" strike="noStrike" dirty="0">
                          <a:solidFill>
                            <a:srgbClr val="000066"/>
                          </a:solidFill>
                          <a:latin typeface="+mn-lt"/>
                        </a:rPr>
                        <a:t>601939.SH建设银行</a:t>
                      </a:r>
                      <a:endParaRPr lang="en-US" sz="1400" b="1" i="0" u="none" strike="noStrike" dirty="0">
                        <a:solidFill>
                          <a:srgbClr val="000066"/>
                        </a:solidFill>
                        <a:latin typeface="+mn-lt"/>
                      </a:endParaRPr>
                    </a:p>
                  </a:txBody>
                  <a:tcPr marL="0" marR="0" marT="0" marB="0" anchor="ctr"/>
                </a:tc>
                <a:tc>
                  <a:txBody>
                    <a:bodyPr/>
                    <a:lstStyle/>
                    <a:p>
                      <a:pPr indent="0" algn="ctr">
                        <a:buNone/>
                      </a:pPr>
                      <a:r>
                        <a:rPr lang="en-US" altLang="zh-CN" sz="1400" b="1">
                          <a:solidFill>
                            <a:srgbClr val="000066"/>
                          </a:solidFill>
                          <a:ea typeface="+mn-lt"/>
                          <a:cs typeface="宋体" panose="02010600030101010101" pitchFamily="2" charset="-122"/>
                        </a:rPr>
                        <a:t>14,931.41</a:t>
                      </a:r>
                      <a:endParaRPr lang="en-US" altLang="zh-CN" sz="1400" b="1">
                        <a:solidFill>
                          <a:srgbClr val="000066"/>
                        </a:solidFill>
                        <a:ea typeface="+mn-lt"/>
                        <a:cs typeface="宋体" panose="02010600030101010101" pitchFamily="2" charset="-122"/>
                      </a:endParaRPr>
                    </a:p>
                  </a:txBody>
                  <a:tcPr marL="0" marR="0" marT="0" marB="0" anchor="ctr"/>
                </a:tc>
                <a:tc>
                  <a:txBody>
                    <a:bodyPr/>
                    <a:lstStyle/>
                    <a:p>
                      <a:pPr algn="ctr" fontAlgn="t"/>
                      <a:r>
                        <a:rPr lang="en-US" sz="1400" b="1" i="0" u="none" strike="noStrike" dirty="0">
                          <a:solidFill>
                            <a:srgbClr val="000066"/>
                          </a:solidFill>
                          <a:effectLst/>
                          <a:latin typeface="+mn-lt"/>
                        </a:rPr>
                        <a:t>000333.SZ</a:t>
                      </a:r>
                      <a:r>
                        <a:rPr lang="zh-CN" altLang="en-US" sz="1400" b="1" i="0" u="none" strike="noStrike" dirty="0">
                          <a:solidFill>
                            <a:srgbClr val="000066"/>
                          </a:solidFill>
                          <a:effectLst/>
                          <a:latin typeface="+mn-lt"/>
                        </a:rPr>
                        <a:t>美的集团</a:t>
                      </a:r>
                      <a:endParaRPr lang="zh-CN" altLang="en-US" sz="1400" b="1" i="0" u="none" strike="noStrike" dirty="0">
                        <a:solidFill>
                          <a:srgbClr val="000066"/>
                        </a:solidFill>
                        <a:effectLst/>
                        <a:latin typeface="+mn-lt"/>
                      </a:endParaRPr>
                    </a:p>
                  </a:txBody>
                  <a:tcPr marL="7620" marR="7620" marT="7620" marB="0" anchor="ctr"/>
                </a:tc>
                <a:tc>
                  <a:txBody>
                    <a:bodyPr/>
                    <a:lstStyle/>
                    <a:p>
                      <a:pPr indent="0" algn="ctr">
                        <a:buNone/>
                      </a:pPr>
                      <a:r>
                        <a:rPr lang="en-US" altLang="zh-CN" sz="1400" b="1">
                          <a:solidFill>
                            <a:schemeClr val="tx2">
                              <a:lumMod val="75000"/>
                            </a:schemeClr>
                          </a:solidFill>
                          <a:uFillTx/>
                          <a:latin typeface="+mn-ea"/>
                          <a:cs typeface="宋体" panose="02010600030101010101" pitchFamily="2" charset="-122"/>
                        </a:rPr>
                        <a:t>3,339.75</a:t>
                      </a:r>
                      <a:endParaRPr lang="en-US" altLang="zh-CN" sz="1400" b="1">
                        <a:solidFill>
                          <a:schemeClr val="tx2">
                            <a:lumMod val="75000"/>
                          </a:schemeClr>
                        </a:solidFill>
                        <a:uFillTx/>
                        <a:latin typeface="+mn-ea"/>
                        <a:cs typeface="宋体" panose="02010600030101010101" pitchFamily="2" charset="-122"/>
                      </a:endParaRPr>
                    </a:p>
                  </a:txBody>
                  <a:tcPr marL="0" marR="0" marT="0" marB="0" anchor="ctr"/>
                </a:tc>
              </a:tr>
              <a:tr h="508000">
                <a:tc>
                  <a:txBody>
                    <a:bodyPr/>
                    <a:lstStyle/>
                    <a:p>
                      <a:pPr algn="ctr" fontAlgn="ctr"/>
                      <a:r>
                        <a:rPr lang="en-US" sz="1400" b="1" i="0" u="none" strike="noStrike" dirty="0">
                          <a:solidFill>
                            <a:srgbClr val="000066"/>
                          </a:solidFill>
                          <a:latin typeface="+mn-lt"/>
                        </a:rPr>
                        <a:t>601857.SH中国石油</a:t>
                      </a:r>
                      <a:endParaRPr lang="en-US" sz="1400" b="1" i="0" u="none" strike="noStrike" dirty="0">
                        <a:solidFill>
                          <a:srgbClr val="000066"/>
                        </a:solidFill>
                        <a:latin typeface="+mn-lt"/>
                      </a:endParaRPr>
                    </a:p>
                  </a:txBody>
                  <a:tcPr marL="0" marR="0" marT="0" marB="0" anchor="ctr"/>
                </a:tc>
                <a:tc>
                  <a:txBody>
                    <a:bodyPr/>
                    <a:lstStyle/>
                    <a:p>
                      <a:pPr indent="0" algn="ctr">
                        <a:buNone/>
                      </a:pPr>
                      <a:r>
                        <a:rPr lang="en-US" altLang="zh-CN" sz="1400" b="1">
                          <a:solidFill>
                            <a:srgbClr val="000066"/>
                          </a:solidFill>
                          <a:ea typeface="+mn-lt"/>
                          <a:cs typeface="宋体" panose="02010600030101010101" pitchFamily="2" charset="-122"/>
                        </a:rPr>
                        <a:t>14,305.17</a:t>
                      </a:r>
                      <a:endParaRPr lang="en-US" altLang="zh-CN" sz="1400" b="1">
                        <a:solidFill>
                          <a:srgbClr val="000066"/>
                        </a:solidFill>
                        <a:ea typeface="+mn-lt"/>
                        <a:cs typeface="宋体" panose="02010600030101010101" pitchFamily="2" charset="-122"/>
                      </a:endParaRPr>
                    </a:p>
                  </a:txBody>
                  <a:tcPr marL="0" marR="0" marT="0" marB="0" anchor="ctr"/>
                </a:tc>
                <a:tc>
                  <a:txBody>
                    <a:bodyPr/>
                    <a:lstStyle/>
                    <a:p>
                      <a:pPr algn="ctr" fontAlgn="t"/>
                      <a:r>
                        <a:rPr lang="en-US" sz="1400" b="1" i="0" u="none" strike="noStrike" dirty="0">
                          <a:solidFill>
                            <a:srgbClr val="000066"/>
                          </a:solidFill>
                          <a:effectLst/>
                          <a:latin typeface="+mn-lt"/>
                        </a:rPr>
                        <a:t>000002.SZ</a:t>
                      </a:r>
                      <a:r>
                        <a:rPr lang="zh-CN" altLang="en-US" sz="1400" b="1" i="0" u="none" strike="noStrike" dirty="0">
                          <a:solidFill>
                            <a:srgbClr val="000066"/>
                          </a:solidFill>
                          <a:effectLst/>
                          <a:latin typeface="+mn-lt"/>
                        </a:rPr>
                        <a:t>万科</a:t>
                      </a:r>
                      <a:r>
                        <a:rPr lang="en-US" sz="1400" b="1" i="0" u="none" strike="noStrike" dirty="0">
                          <a:solidFill>
                            <a:srgbClr val="000066"/>
                          </a:solidFill>
                          <a:effectLst/>
                          <a:latin typeface="+mn-lt"/>
                        </a:rPr>
                        <a:t>A</a:t>
                      </a:r>
                      <a:endParaRPr lang="en-US" sz="1400" b="1" i="0" u="none" strike="noStrike" dirty="0">
                        <a:solidFill>
                          <a:srgbClr val="000066"/>
                        </a:solidFill>
                        <a:effectLst/>
                        <a:latin typeface="+mn-lt"/>
                      </a:endParaRPr>
                    </a:p>
                  </a:txBody>
                  <a:tcPr marL="7620" marR="7620" marT="7620" marB="0" anchor="ctr"/>
                </a:tc>
                <a:tc>
                  <a:txBody>
                    <a:bodyPr/>
                    <a:lstStyle/>
                    <a:p>
                      <a:pPr indent="0" algn="ctr">
                        <a:buNone/>
                      </a:pPr>
                      <a:r>
                        <a:rPr lang="en-US" altLang="zh-CN" sz="1400" b="1">
                          <a:solidFill>
                            <a:schemeClr val="tx2">
                              <a:lumMod val="75000"/>
                            </a:schemeClr>
                          </a:solidFill>
                          <a:uFillTx/>
                          <a:latin typeface="+mn-ea"/>
                          <a:cs typeface="宋体" panose="02010600030101010101" pitchFamily="2" charset="-122"/>
                        </a:rPr>
                        <a:t>3,126.76</a:t>
                      </a:r>
                      <a:endParaRPr lang="en-US" altLang="zh-CN" sz="1400" b="1">
                        <a:solidFill>
                          <a:schemeClr val="tx2">
                            <a:lumMod val="75000"/>
                          </a:schemeClr>
                        </a:solidFill>
                        <a:uFillTx/>
                        <a:latin typeface="+mn-ea"/>
                        <a:cs typeface="宋体" panose="02010600030101010101" pitchFamily="2" charset="-122"/>
                      </a:endParaRPr>
                    </a:p>
                  </a:txBody>
                  <a:tcPr marL="0" marR="0" marT="0" marB="0" anchor="ctr"/>
                </a:tc>
              </a:tr>
              <a:tr h="508052">
                <a:tc>
                  <a:txBody>
                    <a:bodyPr/>
                    <a:lstStyle/>
                    <a:p>
                      <a:pPr algn="ctr" fontAlgn="ctr"/>
                      <a:r>
                        <a:rPr lang="en-US" sz="1400" b="1" i="0" u="none" strike="noStrike" dirty="0">
                          <a:solidFill>
                            <a:srgbClr val="000066"/>
                          </a:solidFill>
                          <a:latin typeface="+mn-lt"/>
                        </a:rPr>
                        <a:t>601288.SH农业银行</a:t>
                      </a:r>
                      <a:endParaRPr lang="en-US" sz="1400" b="1" i="0" u="none" strike="noStrike" dirty="0">
                        <a:solidFill>
                          <a:srgbClr val="000066"/>
                        </a:solidFill>
                        <a:latin typeface="+mn-lt"/>
                      </a:endParaRPr>
                    </a:p>
                  </a:txBody>
                  <a:tcPr marL="0" marR="0" marT="0" marB="0" anchor="ctr"/>
                </a:tc>
                <a:tc>
                  <a:txBody>
                    <a:bodyPr/>
                    <a:lstStyle/>
                    <a:p>
                      <a:pPr indent="0" algn="ctr">
                        <a:buNone/>
                      </a:pPr>
                      <a:r>
                        <a:rPr lang="en-US" altLang="zh-CN" sz="1400" b="1">
                          <a:solidFill>
                            <a:srgbClr val="000066"/>
                          </a:solidFill>
                          <a:ea typeface="+mn-lt"/>
                          <a:cs typeface="宋体" panose="02010600030101010101" pitchFamily="2" charset="-122"/>
                        </a:rPr>
                        <a:t>11,958.01</a:t>
                      </a:r>
                      <a:endParaRPr lang="en-US" altLang="zh-CN" sz="1400" b="1">
                        <a:solidFill>
                          <a:srgbClr val="000066"/>
                        </a:solidFill>
                        <a:ea typeface="+mn-lt"/>
                        <a:cs typeface="宋体" panose="02010600030101010101" pitchFamily="2" charset="-122"/>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en-US" altLang="zh-CN" sz="1400" b="1" dirty="0" smtClean="0">
                          <a:solidFill>
                            <a:srgbClr val="000066"/>
                          </a:solidFill>
                          <a:effectLst/>
                          <a:sym typeface="+mn-ea"/>
                        </a:rPr>
                        <a:t>002352.SZ</a:t>
                      </a:r>
                      <a:r>
                        <a:rPr lang="zh-CN" altLang="en-US" sz="1400" b="1" dirty="0" smtClean="0">
                          <a:solidFill>
                            <a:srgbClr val="000066"/>
                          </a:solidFill>
                          <a:effectLst/>
                          <a:sym typeface="+mn-ea"/>
                        </a:rPr>
                        <a:t>顺丰控股</a:t>
                      </a:r>
                      <a:endParaRPr lang="zh-CN" altLang="en-US" sz="1400" b="1" i="0" u="none" strike="noStrike" dirty="0" smtClean="0">
                        <a:solidFill>
                          <a:srgbClr val="000066"/>
                        </a:solidFill>
                        <a:effectLst/>
                        <a:latin typeface="+mn-lt"/>
                      </a:endParaRPr>
                    </a:p>
                  </a:txBody>
                  <a:tcPr marL="7620" marR="7620" marT="7620" marB="0" anchor="ctr"/>
                </a:tc>
                <a:tc>
                  <a:txBody>
                    <a:bodyPr/>
                    <a:lstStyle/>
                    <a:p>
                      <a:pPr indent="0" algn="ctr">
                        <a:buNone/>
                      </a:pPr>
                      <a:r>
                        <a:rPr lang="en-US" altLang="zh-CN" sz="1400" b="1">
                          <a:solidFill>
                            <a:schemeClr val="tx2">
                              <a:lumMod val="75000"/>
                            </a:schemeClr>
                          </a:solidFill>
                          <a:uFillTx/>
                          <a:latin typeface="+mn-ea"/>
                          <a:cs typeface="宋体" panose="02010600030101010101" pitchFamily="2" charset="-122"/>
                        </a:rPr>
                        <a:t>2,643.08</a:t>
                      </a:r>
                      <a:endParaRPr lang="en-US" altLang="zh-CN" sz="1400" b="1">
                        <a:solidFill>
                          <a:schemeClr val="tx2">
                            <a:lumMod val="75000"/>
                          </a:schemeClr>
                        </a:solidFill>
                        <a:uFillTx/>
                        <a:latin typeface="+mn-ea"/>
                        <a:cs typeface="宋体" panose="02010600030101010101" pitchFamily="2" charset="-122"/>
                      </a:endParaRPr>
                    </a:p>
                  </a:txBody>
                  <a:tcPr marL="0" marR="0" marT="0" marB="0" anchor="ctr"/>
                </a:tc>
              </a:tr>
              <a:tr h="560070">
                <a:tc>
                  <a:txBody>
                    <a:bodyPr/>
                    <a:lstStyle/>
                    <a:p>
                      <a:pPr algn="ctr" fontAlgn="ctr"/>
                      <a:r>
                        <a:rPr lang="en-US" sz="1400" b="1" dirty="0">
                          <a:solidFill>
                            <a:srgbClr val="000066"/>
                          </a:solidFill>
                          <a:sym typeface="+mn-ea"/>
                        </a:rPr>
                        <a:t>601318.SH中国平安</a:t>
                      </a:r>
                      <a:endParaRPr lang="en-US" sz="1400" b="1" i="0" u="none" strike="noStrike" dirty="0">
                        <a:solidFill>
                          <a:srgbClr val="000066"/>
                        </a:solidFill>
                        <a:latin typeface="+mn-lt"/>
                      </a:endParaRPr>
                    </a:p>
                  </a:txBody>
                  <a:tcPr marL="0" marR="0" marT="0" marB="0" anchor="ctr"/>
                </a:tc>
                <a:tc>
                  <a:txBody>
                    <a:bodyPr/>
                    <a:lstStyle/>
                    <a:p>
                      <a:pPr indent="0" algn="ctr">
                        <a:buNone/>
                      </a:pPr>
                      <a:r>
                        <a:rPr lang="en-US" altLang="zh-CN" sz="1400" b="1">
                          <a:solidFill>
                            <a:srgbClr val="000066"/>
                          </a:solidFill>
                          <a:ea typeface="+mn-lt"/>
                          <a:cs typeface="宋体" panose="02010600030101010101" pitchFamily="2" charset="-122"/>
                        </a:rPr>
                        <a:t>11,314.78</a:t>
                      </a:r>
                      <a:endParaRPr lang="en-US" altLang="zh-CN" sz="1400" b="1">
                        <a:solidFill>
                          <a:srgbClr val="000066"/>
                        </a:solidFill>
                        <a:ea typeface="+mn-lt"/>
                        <a:cs typeface="宋体" panose="02010600030101010101" pitchFamily="2" charset="-122"/>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en-US" altLang="zh-CN" sz="1400" b="1" dirty="0" smtClean="0">
                          <a:solidFill>
                            <a:srgbClr val="000066"/>
                          </a:solidFill>
                          <a:effectLst/>
                          <a:sym typeface="+mn-ea"/>
                        </a:rPr>
                        <a:t>000651.SZ</a:t>
                      </a:r>
                      <a:r>
                        <a:rPr lang="zh-CN" altLang="en-US" sz="1400" b="1" dirty="0" smtClean="0">
                          <a:solidFill>
                            <a:srgbClr val="000066"/>
                          </a:solidFill>
                          <a:effectLst/>
                          <a:sym typeface="+mn-ea"/>
                        </a:rPr>
                        <a:t>格力电器</a:t>
                      </a:r>
                      <a:endParaRPr lang="zh-CN" altLang="en-US" sz="1400" b="1" i="0" u="none" strike="noStrike" dirty="0" smtClean="0">
                        <a:solidFill>
                          <a:srgbClr val="000066"/>
                        </a:solidFill>
                        <a:effectLst/>
                        <a:latin typeface="+mn-lt"/>
                      </a:endParaRPr>
                    </a:p>
                  </a:txBody>
                  <a:tcPr marL="7620" marR="7620" marT="7620" marB="0" anchor="ctr"/>
                </a:tc>
                <a:tc>
                  <a:txBody>
                    <a:bodyPr/>
                    <a:lstStyle/>
                    <a:p>
                      <a:pPr indent="0" algn="ctr">
                        <a:buNone/>
                      </a:pPr>
                      <a:r>
                        <a:rPr lang="en-US" altLang="zh-CN" sz="1400" b="1">
                          <a:solidFill>
                            <a:schemeClr val="tx2">
                              <a:lumMod val="75000"/>
                            </a:schemeClr>
                          </a:solidFill>
                          <a:uFillTx/>
                          <a:latin typeface="+mn-ea"/>
                          <a:cs typeface="宋体" panose="02010600030101010101" pitchFamily="2" charset="-122"/>
                        </a:rPr>
                        <a:t>2,559.69</a:t>
                      </a:r>
                      <a:endParaRPr lang="en-US" altLang="zh-CN" sz="1400" b="1">
                        <a:solidFill>
                          <a:schemeClr val="tx2">
                            <a:lumMod val="75000"/>
                          </a:schemeClr>
                        </a:solidFill>
                        <a:uFillTx/>
                        <a:latin typeface="+mn-ea"/>
                        <a:cs typeface="宋体" panose="02010600030101010101" pitchFamily="2" charset="-122"/>
                      </a:endParaRPr>
                    </a:p>
                  </a:txBody>
                  <a:tcPr marL="0" marR="0" marT="0" marB="0" anchor="ctr"/>
                </a:tc>
              </a:tr>
              <a:tr h="472440">
                <a:tc>
                  <a:txBody>
                    <a:bodyPr/>
                    <a:lstStyle/>
                    <a:p>
                      <a:pPr algn="ctr" fontAlgn="ctr"/>
                      <a:r>
                        <a:rPr lang="en-US" sz="1400" b="1" dirty="0">
                          <a:solidFill>
                            <a:srgbClr val="000066"/>
                          </a:solidFill>
                          <a:sym typeface="+mn-ea"/>
                        </a:rPr>
                        <a:t>601988.SH中国银行</a:t>
                      </a:r>
                      <a:endParaRPr lang="en-US" sz="1400" b="1" i="0" u="none" strike="noStrike" dirty="0">
                        <a:solidFill>
                          <a:srgbClr val="000066"/>
                        </a:solidFill>
                        <a:latin typeface="+mn-lt"/>
                      </a:endParaRPr>
                    </a:p>
                  </a:txBody>
                  <a:tcPr marL="0" marR="0" marT="0" marB="0" anchor="ctr"/>
                </a:tc>
                <a:tc>
                  <a:txBody>
                    <a:bodyPr/>
                    <a:lstStyle/>
                    <a:p>
                      <a:pPr indent="0" algn="ctr">
                        <a:buNone/>
                      </a:pPr>
                      <a:r>
                        <a:rPr lang="en-US" altLang="zh-CN" sz="1400" b="1">
                          <a:solidFill>
                            <a:srgbClr val="000066"/>
                          </a:solidFill>
                          <a:ea typeface="+mn-lt"/>
                          <a:cs typeface="宋体" panose="02010600030101010101" pitchFamily="2" charset="-122"/>
                        </a:rPr>
                        <a:t>11,073.30</a:t>
                      </a:r>
                      <a:endParaRPr lang="en-US" altLang="zh-CN" sz="1400" b="1">
                        <a:solidFill>
                          <a:srgbClr val="000066"/>
                        </a:solidFill>
                        <a:ea typeface="+mn-lt"/>
                        <a:cs typeface="宋体" panose="02010600030101010101" pitchFamily="2" charset="-122"/>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en-US" sz="1400" b="1" i="0" u="none" strike="noStrike" dirty="0" smtClean="0">
                          <a:solidFill>
                            <a:srgbClr val="000066"/>
                          </a:solidFill>
                          <a:effectLst/>
                          <a:latin typeface="+mn-lt"/>
                        </a:rPr>
                        <a:t>000858.SZ</a:t>
                      </a:r>
                      <a:r>
                        <a:rPr lang="zh-CN" altLang="en-US" sz="1400" b="1" i="0" u="none" strike="noStrike" dirty="0" smtClean="0">
                          <a:solidFill>
                            <a:srgbClr val="000066"/>
                          </a:solidFill>
                          <a:effectLst/>
                          <a:latin typeface="+mn-lt"/>
                        </a:rPr>
                        <a:t>五粮液</a:t>
                      </a:r>
                      <a:endParaRPr lang="zh-CN" altLang="en-US" sz="1400" b="1" i="0" u="none" strike="noStrike" dirty="0" smtClean="0">
                        <a:solidFill>
                          <a:srgbClr val="000066"/>
                        </a:solidFill>
                        <a:effectLst/>
                        <a:latin typeface="+mn-lt"/>
                      </a:endParaRPr>
                    </a:p>
                  </a:txBody>
                  <a:tcPr marL="7620" marR="7620" marT="7620" marB="0" anchor="ctr"/>
                </a:tc>
                <a:tc>
                  <a:txBody>
                    <a:bodyPr/>
                    <a:lstStyle/>
                    <a:p>
                      <a:pPr indent="0" algn="ctr">
                        <a:buNone/>
                      </a:pPr>
                      <a:r>
                        <a:rPr lang="en-US" altLang="zh-CN" sz="1400" b="1">
                          <a:solidFill>
                            <a:schemeClr val="tx2">
                              <a:lumMod val="75000"/>
                            </a:schemeClr>
                          </a:solidFill>
                          <a:uFillTx/>
                          <a:latin typeface="+mn-ea"/>
                          <a:cs typeface="宋体" panose="02010600030101010101" pitchFamily="2" charset="-122"/>
                        </a:rPr>
                        <a:t>2,528.87</a:t>
                      </a:r>
                      <a:endParaRPr lang="en-US" altLang="zh-CN" sz="1400" b="1">
                        <a:solidFill>
                          <a:schemeClr val="tx2">
                            <a:lumMod val="75000"/>
                          </a:schemeClr>
                        </a:solidFill>
                        <a:uFillTx/>
                        <a:latin typeface="+mn-ea"/>
                        <a:cs typeface="宋体" panose="02010600030101010101" pitchFamily="2" charset="-122"/>
                      </a:endParaRPr>
                    </a:p>
                  </a:txBody>
                  <a:tcPr marL="0" marR="0" marT="0" marB="0" anchor="ctr"/>
                </a:tc>
              </a:tr>
              <a:tr h="508052">
                <a:tc>
                  <a:txBody>
                    <a:bodyPr/>
                    <a:lstStyle/>
                    <a:p>
                      <a:pPr algn="ctr" fontAlgn="ctr"/>
                      <a:r>
                        <a:rPr lang="en-US" sz="1400" b="1" i="0" u="none" strike="noStrike" dirty="0">
                          <a:solidFill>
                            <a:srgbClr val="000066"/>
                          </a:solidFill>
                          <a:latin typeface="+mn-lt"/>
                        </a:rPr>
                        <a:t>601628.SH中国人寿</a:t>
                      </a:r>
                      <a:endParaRPr lang="en-US" sz="1400" b="1" i="0" u="none" strike="noStrike" dirty="0">
                        <a:solidFill>
                          <a:srgbClr val="000066"/>
                        </a:solidFill>
                        <a:latin typeface="+mn-lt"/>
                      </a:endParaRPr>
                    </a:p>
                  </a:txBody>
                  <a:tcPr marL="0" marR="0" marT="0" marB="0" anchor="ctr"/>
                </a:tc>
                <a:tc>
                  <a:txBody>
                    <a:bodyPr/>
                    <a:lstStyle/>
                    <a:p>
                      <a:pPr indent="0" algn="ctr">
                        <a:buNone/>
                      </a:pPr>
                      <a:r>
                        <a:rPr lang="en-US" altLang="zh-CN" sz="1400" b="1">
                          <a:solidFill>
                            <a:srgbClr val="000066"/>
                          </a:solidFill>
                          <a:ea typeface="+mn-lt"/>
                          <a:cs typeface="宋体" panose="02010600030101010101" pitchFamily="2" charset="-122"/>
                        </a:rPr>
                        <a:t>8,172.90</a:t>
                      </a:r>
                      <a:endParaRPr lang="en-US" altLang="zh-CN" sz="1400" b="1">
                        <a:solidFill>
                          <a:srgbClr val="000066"/>
                        </a:solidFill>
                        <a:ea typeface="+mn-lt"/>
                        <a:cs typeface="宋体" panose="02010600030101010101" pitchFamily="2" charset="-122"/>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en-US" altLang="zh-CN" sz="1400" b="1" dirty="0" smtClean="0">
                          <a:solidFill>
                            <a:srgbClr val="000066"/>
                          </a:solidFill>
                          <a:effectLst/>
                          <a:sym typeface="+mn-ea"/>
                        </a:rPr>
                        <a:t>200725.SZ</a:t>
                      </a:r>
                      <a:r>
                        <a:rPr lang="zh-CN" altLang="en-US" sz="1400" b="1" dirty="0" smtClean="0">
                          <a:solidFill>
                            <a:srgbClr val="000066"/>
                          </a:solidFill>
                          <a:effectLst/>
                          <a:sym typeface="+mn-ea"/>
                        </a:rPr>
                        <a:t>京东方</a:t>
                      </a:r>
                      <a:r>
                        <a:rPr lang="en-US" altLang="zh-CN" sz="1400" b="1" dirty="0" smtClean="0">
                          <a:solidFill>
                            <a:srgbClr val="000066"/>
                          </a:solidFill>
                          <a:effectLst/>
                          <a:sym typeface="+mn-ea"/>
                        </a:rPr>
                        <a:t>B</a:t>
                      </a:r>
                      <a:endParaRPr lang="en-US" altLang="zh-CN" sz="1400" b="1" i="0" u="none" strike="noStrike" dirty="0" smtClean="0">
                        <a:solidFill>
                          <a:srgbClr val="000066"/>
                        </a:solidFill>
                        <a:effectLst/>
                        <a:latin typeface="+mn-lt"/>
                        <a:sym typeface="+mn-ea"/>
                      </a:endParaRPr>
                    </a:p>
                  </a:txBody>
                  <a:tcPr marL="7620" marR="7620" marT="7620" marB="0" anchor="ctr"/>
                </a:tc>
                <a:tc>
                  <a:txBody>
                    <a:bodyPr/>
                    <a:lstStyle/>
                    <a:p>
                      <a:pPr indent="0" algn="ctr">
                        <a:buNone/>
                      </a:pPr>
                      <a:r>
                        <a:rPr lang="en-US" altLang="zh-CN" sz="1400" b="1">
                          <a:solidFill>
                            <a:schemeClr val="tx2">
                              <a:lumMod val="75000"/>
                            </a:schemeClr>
                          </a:solidFill>
                          <a:uFillTx/>
                          <a:latin typeface="+mn-ea"/>
                          <a:cs typeface="宋体" panose="02010600030101010101" pitchFamily="2" charset="-122"/>
                        </a:rPr>
                        <a:t>2,521.75</a:t>
                      </a:r>
                      <a:endParaRPr lang="en-US" altLang="zh-CN" sz="1400" b="1">
                        <a:solidFill>
                          <a:schemeClr val="tx2">
                            <a:lumMod val="75000"/>
                          </a:schemeClr>
                        </a:solidFill>
                        <a:uFillTx/>
                        <a:latin typeface="+mn-ea"/>
                        <a:cs typeface="宋体" panose="02010600030101010101" pitchFamily="2" charset="-122"/>
                      </a:endParaRPr>
                    </a:p>
                  </a:txBody>
                  <a:tcPr marL="0" marR="0" marT="0" marB="0" anchor="ctr"/>
                </a:tc>
              </a:tr>
              <a:tr h="508000">
                <a:tc>
                  <a:txBody>
                    <a:bodyPr/>
                    <a:lstStyle/>
                    <a:p>
                      <a:pPr algn="ctr" fontAlgn="ctr"/>
                      <a:r>
                        <a:rPr lang="en-US" sz="1400" b="1" dirty="0">
                          <a:solidFill>
                            <a:srgbClr val="000066"/>
                          </a:solidFill>
                          <a:sym typeface="+mn-ea"/>
                        </a:rPr>
                        <a:t>600519.SH贵州茅台</a:t>
                      </a:r>
                      <a:endParaRPr lang="en-US" sz="1400" b="1" i="0" u="none" strike="noStrike" dirty="0">
                        <a:solidFill>
                          <a:srgbClr val="000066"/>
                        </a:solidFill>
                        <a:latin typeface="+mn-lt"/>
                      </a:endParaRPr>
                    </a:p>
                  </a:txBody>
                  <a:tcPr marL="0" marR="0" marT="0" marB="0" anchor="ctr"/>
                </a:tc>
                <a:tc>
                  <a:txBody>
                    <a:bodyPr/>
                    <a:lstStyle/>
                    <a:p>
                      <a:pPr indent="0" algn="ctr">
                        <a:buNone/>
                      </a:pPr>
                      <a:r>
                        <a:rPr lang="en-US" altLang="zh-CN" sz="1400" b="1">
                          <a:solidFill>
                            <a:srgbClr val="000066"/>
                          </a:solidFill>
                          <a:ea typeface="+mn-lt"/>
                          <a:cs typeface="宋体" panose="02010600030101010101" pitchFamily="2" charset="-122"/>
                        </a:rPr>
                        <a:t>7,763.68</a:t>
                      </a:r>
                      <a:endParaRPr lang="en-US" altLang="zh-CN" sz="1400" b="1">
                        <a:solidFill>
                          <a:srgbClr val="000066"/>
                        </a:solidFill>
                        <a:ea typeface="+mn-lt"/>
                        <a:cs typeface="宋体" panose="02010600030101010101" pitchFamily="2" charset="-122"/>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en-US" altLang="zh-CN" sz="1400" b="1" dirty="0" smtClean="0">
                          <a:solidFill>
                            <a:srgbClr val="000066"/>
                          </a:solidFill>
                          <a:effectLst/>
                          <a:sym typeface="+mn-ea"/>
                        </a:rPr>
                        <a:t>000725.SZ</a:t>
                      </a:r>
                      <a:r>
                        <a:rPr lang="zh-CN" altLang="en-US" sz="1400" b="1" dirty="0" smtClean="0">
                          <a:solidFill>
                            <a:srgbClr val="000066"/>
                          </a:solidFill>
                          <a:effectLst/>
                          <a:sym typeface="+mn-ea"/>
                        </a:rPr>
                        <a:t>京东方</a:t>
                      </a:r>
                      <a:r>
                        <a:rPr lang="en-US" altLang="zh-CN" sz="1400" b="1" dirty="0" smtClean="0">
                          <a:solidFill>
                            <a:srgbClr val="000066"/>
                          </a:solidFill>
                          <a:effectLst/>
                          <a:sym typeface="+mn-ea"/>
                        </a:rPr>
                        <a:t>A</a:t>
                      </a:r>
                      <a:endParaRPr lang="zh-CN" altLang="en-US" sz="1400" b="1" i="0" u="none" strike="noStrike" dirty="0" smtClean="0">
                        <a:solidFill>
                          <a:srgbClr val="000066"/>
                        </a:solidFill>
                        <a:effectLst/>
                        <a:latin typeface="+mn-lt"/>
                      </a:endParaRPr>
                    </a:p>
                  </a:txBody>
                  <a:tcPr marL="7620" marR="7620" marT="7620" marB="0" anchor="ctr"/>
                </a:tc>
                <a:tc>
                  <a:txBody>
                    <a:bodyPr/>
                    <a:lstStyle/>
                    <a:p>
                      <a:pPr indent="0" algn="ctr">
                        <a:buNone/>
                      </a:pPr>
                      <a:r>
                        <a:rPr lang="en-US" altLang="zh-CN" sz="1400" b="1">
                          <a:solidFill>
                            <a:schemeClr val="tx2">
                              <a:lumMod val="75000"/>
                            </a:schemeClr>
                          </a:solidFill>
                          <a:uFillTx/>
                          <a:latin typeface="+mn-ea"/>
                          <a:cs typeface="宋体" panose="02010600030101010101" pitchFamily="2" charset="-122"/>
                        </a:rPr>
                        <a:t>2,146.72</a:t>
                      </a:r>
                      <a:endParaRPr lang="en-US" altLang="zh-CN" sz="1400" b="1">
                        <a:solidFill>
                          <a:schemeClr val="tx2">
                            <a:lumMod val="75000"/>
                          </a:schemeClr>
                        </a:solidFill>
                        <a:uFillTx/>
                        <a:latin typeface="+mn-ea"/>
                        <a:cs typeface="宋体" panose="02010600030101010101" pitchFamily="2" charset="-122"/>
                      </a:endParaRPr>
                    </a:p>
                  </a:txBody>
                  <a:tcPr marL="0" marR="0" marT="0" marB="0" anchor="ctr"/>
                </a:tc>
              </a:tr>
              <a:tr h="508052">
                <a:tc>
                  <a:txBody>
                    <a:bodyPr/>
                    <a:lstStyle/>
                    <a:p>
                      <a:pPr algn="ctr" fontAlgn="ctr"/>
                      <a:r>
                        <a:rPr lang="en-US" sz="1400" b="1" dirty="0">
                          <a:solidFill>
                            <a:srgbClr val="000066"/>
                          </a:solidFill>
                          <a:sym typeface="+mn-ea"/>
                        </a:rPr>
                        <a:t>600028.SH中国石化</a:t>
                      </a:r>
                      <a:endParaRPr lang="en-US" sz="1400" b="1" i="0" u="none" strike="noStrike" dirty="0">
                        <a:solidFill>
                          <a:srgbClr val="000066"/>
                        </a:solidFill>
                        <a:latin typeface="+mn-lt"/>
                      </a:endParaRPr>
                    </a:p>
                  </a:txBody>
                  <a:tcPr marL="0" marR="0" marT="0" marB="0" anchor="ctr"/>
                </a:tc>
                <a:tc>
                  <a:txBody>
                    <a:bodyPr/>
                    <a:lstStyle/>
                    <a:p>
                      <a:pPr indent="0" algn="ctr">
                        <a:buNone/>
                      </a:pPr>
                      <a:r>
                        <a:rPr lang="en-US" altLang="zh-CN" sz="1400" b="1">
                          <a:solidFill>
                            <a:srgbClr val="000066"/>
                          </a:solidFill>
                          <a:ea typeface="+mn-lt"/>
                          <a:cs typeface="宋体" panose="02010600030101010101" pitchFamily="2" charset="-122"/>
                        </a:rPr>
                        <a:t>6,949.30</a:t>
                      </a:r>
                      <a:endParaRPr lang="en-US" altLang="zh-CN" sz="1400" b="1">
                        <a:solidFill>
                          <a:srgbClr val="000066"/>
                        </a:solidFill>
                        <a:ea typeface="+mn-lt"/>
                        <a:cs typeface="宋体" panose="02010600030101010101" pitchFamily="2" charset="-122"/>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en-US" sz="1400" b="1" dirty="0" smtClean="0">
                          <a:solidFill>
                            <a:srgbClr val="000066"/>
                          </a:solidFill>
                          <a:effectLst/>
                          <a:sym typeface="+mn-ea"/>
                        </a:rPr>
                        <a:t>000001.SZ</a:t>
                      </a:r>
                      <a:r>
                        <a:rPr lang="zh-CN" altLang="en-US" sz="1400" b="1" dirty="0" smtClean="0">
                          <a:solidFill>
                            <a:srgbClr val="000066"/>
                          </a:solidFill>
                          <a:effectLst/>
                          <a:sym typeface="+mn-ea"/>
                        </a:rPr>
                        <a:t>平安银行</a:t>
                      </a:r>
                      <a:endParaRPr lang="zh-CN" altLang="en-US" sz="1400" b="1" i="0" u="none" strike="noStrike" dirty="0" smtClean="0">
                        <a:solidFill>
                          <a:srgbClr val="000066"/>
                        </a:solidFill>
                        <a:effectLst/>
                        <a:latin typeface="+mn-lt"/>
                      </a:endParaRPr>
                    </a:p>
                  </a:txBody>
                  <a:tcPr marL="7620" marR="7620" marT="7620" marB="0" anchor="ctr"/>
                </a:tc>
                <a:tc>
                  <a:txBody>
                    <a:bodyPr/>
                    <a:lstStyle/>
                    <a:p>
                      <a:pPr indent="0" algn="ctr">
                        <a:buNone/>
                      </a:pPr>
                      <a:r>
                        <a:rPr lang="en-US" altLang="zh-CN" sz="1400" b="1">
                          <a:solidFill>
                            <a:schemeClr val="tx2">
                              <a:lumMod val="75000"/>
                            </a:schemeClr>
                          </a:solidFill>
                          <a:uFillTx/>
                          <a:latin typeface="+mn-ea"/>
                          <a:cs typeface="宋体" panose="02010600030101010101" pitchFamily="2" charset="-122"/>
                        </a:rPr>
                        <a:t>1,981.47</a:t>
                      </a:r>
                      <a:endParaRPr lang="en-US" altLang="zh-CN" sz="1400" b="1">
                        <a:solidFill>
                          <a:schemeClr val="tx2">
                            <a:lumMod val="75000"/>
                          </a:schemeClr>
                        </a:solidFill>
                        <a:uFillTx/>
                        <a:latin typeface="+mn-ea"/>
                        <a:cs typeface="宋体" panose="02010600030101010101" pitchFamily="2" charset="-122"/>
                      </a:endParaRPr>
                    </a:p>
                  </a:txBody>
                  <a:tcPr marL="0" marR="0" marT="0" marB="0" anchor="ctr"/>
                </a:tc>
              </a:tr>
              <a:tr h="455295">
                <a:tc>
                  <a:txBody>
                    <a:bodyPr/>
                    <a:lstStyle/>
                    <a:p>
                      <a:pPr algn="ctr" fontAlgn="ctr"/>
                      <a:r>
                        <a:rPr lang="en-US" sz="1400" b="1" i="0" u="none" strike="noStrike" dirty="0">
                          <a:solidFill>
                            <a:srgbClr val="000066"/>
                          </a:solidFill>
                          <a:latin typeface="+mn-lt"/>
                        </a:rPr>
                        <a:t>600036.SH招商银行</a:t>
                      </a:r>
                      <a:endParaRPr lang="en-US" sz="1400" b="1" i="0" u="none" strike="noStrike" dirty="0">
                        <a:solidFill>
                          <a:srgbClr val="000066"/>
                        </a:solidFill>
                        <a:latin typeface="+mn-lt"/>
                      </a:endParaRPr>
                    </a:p>
                  </a:txBody>
                  <a:tcPr marL="0" marR="0" marT="0" marB="0" anchor="ctr">
                    <a:lnB w="12700">
                      <a:solidFill>
                        <a:schemeClr val="accent2"/>
                      </a:solidFill>
                      <a:prstDash val="solid"/>
                    </a:lnB>
                  </a:tcPr>
                </a:tc>
                <a:tc>
                  <a:txBody>
                    <a:bodyPr/>
                    <a:lstStyle/>
                    <a:p>
                      <a:pPr indent="0" algn="ctr">
                        <a:buNone/>
                      </a:pPr>
                      <a:r>
                        <a:rPr lang="en-US" altLang="zh-CN" sz="1400" b="1">
                          <a:solidFill>
                            <a:srgbClr val="000066"/>
                          </a:solidFill>
                          <a:ea typeface="+mn-lt"/>
                          <a:cs typeface="宋体" panose="02010600030101010101" pitchFamily="2" charset="-122"/>
                        </a:rPr>
                        <a:t>6,753.12</a:t>
                      </a:r>
                      <a:endParaRPr lang="en-US" altLang="zh-CN" sz="1400" b="1">
                        <a:solidFill>
                          <a:srgbClr val="000066"/>
                        </a:solidFill>
                        <a:ea typeface="+mn-lt"/>
                        <a:cs typeface="宋体" panose="02010600030101010101" pitchFamily="2" charset="-122"/>
                      </a:endParaRPr>
                    </a:p>
                  </a:txBody>
                  <a:tcPr marL="0" marR="0" marT="0" marB="0" anchor="ctr">
                    <a:lnB w="12700">
                      <a:solidFill>
                        <a:schemeClr val="accent2"/>
                      </a:solidFill>
                      <a:prstDash val="solid"/>
                    </a:lnB>
                  </a:tcP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zh-CN" altLang="en-US" sz="1400" b="1" dirty="0" smtClean="0">
                          <a:solidFill>
                            <a:srgbClr val="000066"/>
                          </a:solidFill>
                          <a:effectLst/>
                          <a:sym typeface="+mn-ea"/>
                        </a:rPr>
                        <a:t>002594.SZ比亚迪</a:t>
                      </a:r>
                      <a:endParaRPr lang="en-US" altLang="zh-CN" sz="1400" b="1" i="0" u="none" strike="noStrike" dirty="0" smtClean="0">
                        <a:solidFill>
                          <a:srgbClr val="000066"/>
                        </a:solidFill>
                        <a:effectLst/>
                        <a:latin typeface="+mn-lt"/>
                      </a:endParaRPr>
                    </a:p>
                  </a:txBody>
                  <a:tcPr marL="7620" marR="7620" marT="7620" marB="0" anchor="ctr">
                    <a:lnB w="12700">
                      <a:solidFill>
                        <a:schemeClr val="accent2"/>
                      </a:solidFill>
                      <a:prstDash val="solid"/>
                    </a:lnB>
                  </a:tcPr>
                </a:tc>
                <a:tc>
                  <a:txBody>
                    <a:bodyPr/>
                    <a:lstStyle/>
                    <a:p>
                      <a:pPr indent="0" algn="ctr">
                        <a:buNone/>
                      </a:pPr>
                      <a:r>
                        <a:rPr lang="en-US" altLang="zh-CN" sz="1400" b="1">
                          <a:solidFill>
                            <a:schemeClr val="tx2">
                              <a:lumMod val="75000"/>
                            </a:schemeClr>
                          </a:solidFill>
                          <a:uFillTx/>
                          <a:latin typeface="+mn-ea"/>
                          <a:cs typeface="宋体" panose="02010600030101010101" pitchFamily="2" charset="-122"/>
                        </a:rPr>
                        <a:t>1,674.67</a:t>
                      </a:r>
                      <a:endParaRPr lang="en-US" altLang="zh-CN" sz="1400" b="1">
                        <a:solidFill>
                          <a:schemeClr val="tx2">
                            <a:lumMod val="75000"/>
                          </a:schemeClr>
                        </a:solidFill>
                        <a:uFillTx/>
                        <a:latin typeface="+mn-ea"/>
                        <a:cs typeface="宋体" panose="02010600030101010101" pitchFamily="2" charset="-122"/>
                      </a:endParaRPr>
                    </a:p>
                  </a:txBody>
                  <a:tcPr marL="0" marR="0" marT="0" marB="0" anchor="ctr">
                    <a:lnB w="12700">
                      <a:solidFill>
                        <a:schemeClr val="accent2"/>
                      </a:solidFill>
                      <a:prstDash val="solid"/>
                    </a:lnB>
                  </a:tcPr>
                </a:tc>
              </a:tr>
              <a:tr h="313055">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r>
            </a:tbl>
          </a:graphicData>
        </a:graphic>
      </p:graphicFrame>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本月涨幅居前个</a:t>
            </a:r>
            <a:r>
              <a:rPr lang="zh-CN" altLang="en-US" sz="2400" b="1" dirty="0" smtClean="0">
                <a:solidFill>
                  <a:srgbClr val="000066"/>
                </a:solidFill>
                <a:latin typeface="幼圆" panose="02010509060101010101" pitchFamily="49" charset="-122"/>
                <a:ea typeface="幼圆" panose="02010509060101010101" pitchFamily="49" charset="-122"/>
              </a:rPr>
              <a:t>股</a:t>
            </a:r>
            <a:endParaRPr lang="zh-CN" altLang="en-US" sz="2400" b="1" dirty="0">
              <a:solidFill>
                <a:srgbClr val="000066"/>
              </a:solidFill>
              <a:latin typeface="幼圆" panose="02010509060101010101" pitchFamily="49" charset="-122"/>
              <a:ea typeface="幼圆" panose="02010509060101010101" pitchFamily="49" charset="-122"/>
            </a:endParaRPr>
          </a:p>
        </p:txBody>
      </p:sp>
      <p:graphicFrame>
        <p:nvGraphicFramePr>
          <p:cNvPr id="6" name="表格 5"/>
          <p:cNvGraphicFramePr>
            <a:graphicFrameLocks noGrp="1"/>
          </p:cNvGraphicFramePr>
          <p:nvPr/>
        </p:nvGraphicFramePr>
        <p:xfrm>
          <a:off x="-32" y="897237"/>
          <a:ext cx="9144034" cy="5913683"/>
        </p:xfrm>
        <a:graphic>
          <a:graphicData uri="http://schemas.openxmlformats.org/drawingml/2006/table">
            <a:tbl>
              <a:tblPr/>
              <a:tblGrid>
                <a:gridCol w="1938794"/>
                <a:gridCol w="1736202"/>
                <a:gridCol w="1388963"/>
                <a:gridCol w="2079841"/>
                <a:gridCol w="2000234"/>
              </a:tblGrid>
              <a:tr h="714375">
                <a:tc>
                  <a:txBody>
                    <a:bodyPr/>
                    <a:lstStyle/>
                    <a:p>
                      <a:pPr algn="ctr" fontAlgn="t"/>
                      <a:endParaRPr lang="en-US" altLang="zh-CN" sz="1400" b="1" i="0" u="none" strike="noStrike" kern="1200" dirty="0">
                        <a:solidFill>
                          <a:schemeClr val="bg1"/>
                        </a:solidFill>
                        <a:latin typeface="+mn-ea"/>
                        <a:ea typeface="+mn-ea"/>
                        <a:cs typeface="+mn-cs"/>
                      </a:endParaRPr>
                    </a:p>
                    <a:p>
                      <a:pPr algn="ctr" fontAlgn="t"/>
                      <a:r>
                        <a:rPr lang="zh-CN" altLang="en-US" sz="1400" b="1" i="0" u="none" strike="noStrike" kern="1200" dirty="0">
                          <a:solidFill>
                            <a:schemeClr val="bg1"/>
                          </a:solidFill>
                          <a:latin typeface="+mn-ea"/>
                          <a:ea typeface="+mn-ea"/>
                          <a:cs typeface="+mn-cs"/>
                        </a:rPr>
                        <a:t>证券代码</a:t>
                      </a:r>
                      <a:endParaRPr lang="zh-CN" altLang="en-US" sz="1400" b="1" i="0" u="none" strike="noStrike" kern="1200" dirty="0">
                        <a:solidFill>
                          <a:schemeClr val="bg1"/>
                        </a:solidFill>
                        <a:latin typeface="+mn-ea"/>
                        <a:ea typeface="+mn-ea"/>
                        <a:cs typeface="+mn-cs"/>
                      </a:endParaRPr>
                    </a:p>
                  </a:txBody>
                  <a:tcPr marL="4682" marR="4682" marT="4682" marB="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证券简称</a:t>
                      </a:r>
                      <a:endParaRPr lang="zh-CN" altLang="en-US" sz="1400" b="1" i="0" u="none" strike="noStrike" kern="1200" dirty="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月涨幅（</a:t>
                      </a:r>
                      <a:r>
                        <a:rPr lang="en-US" altLang="zh-CN" sz="1400" b="1" i="0" u="none" strike="noStrike" kern="1200" dirty="0">
                          <a:solidFill>
                            <a:schemeClr val="bg1"/>
                          </a:solidFill>
                          <a:latin typeface="+mn-ea"/>
                          <a:ea typeface="+mn-ea"/>
                          <a:cs typeface="+mn-cs"/>
                        </a:rPr>
                        <a:t>%</a:t>
                      </a:r>
                      <a:r>
                        <a:rPr lang="zh-CN" altLang="en-US" sz="1400" b="1" i="0" u="none" strike="noStrike" kern="1200" dirty="0">
                          <a:solidFill>
                            <a:schemeClr val="bg1"/>
                          </a:solidFill>
                          <a:latin typeface="+mn-ea"/>
                          <a:ea typeface="+mn-ea"/>
                          <a:cs typeface="+mn-cs"/>
                        </a:rPr>
                        <a:t>）</a:t>
                      </a:r>
                      <a:br>
                        <a:rPr lang="zh-CN" altLang="en-US" sz="1400" b="1" i="0" u="none" strike="noStrike" kern="1200" dirty="0">
                          <a:solidFill>
                            <a:schemeClr val="bg1"/>
                          </a:solidFill>
                          <a:latin typeface="+mn-ea"/>
                          <a:ea typeface="+mn-ea"/>
                          <a:cs typeface="+mn-cs"/>
                        </a:rPr>
                      </a:br>
                      <a:endParaRPr lang="zh-CN" altLang="en-US" sz="1400" b="1" i="0" u="none" strike="noStrike" kern="1200" dirty="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总市值（亿元）</a:t>
                      </a:r>
                      <a:endParaRPr lang="zh-CN" altLang="en-US" sz="1400" b="1" i="0" u="none" strike="noStrike" kern="1200" dirty="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smtClean="0">
                          <a:solidFill>
                            <a:schemeClr val="bg1"/>
                          </a:solidFill>
                          <a:latin typeface="+mn-ea"/>
                          <a:ea typeface="+mn-ea"/>
                          <a:cs typeface="+mn-cs"/>
                        </a:rPr>
                        <a:t>行业</a:t>
                      </a:r>
                      <a:endParaRPr lang="zh-CN" altLang="en-US" sz="1400" b="1" i="0" u="none" strike="noStrike" kern="1200" dirty="0">
                        <a:solidFill>
                          <a:schemeClr val="bg1"/>
                        </a:solidFill>
                        <a:latin typeface="+mn-ea"/>
                        <a:ea typeface="+mn-ea"/>
                        <a:cs typeface="+mn-cs"/>
                      </a:endParaRPr>
                    </a:p>
                  </a:txBody>
                  <a:tcPr marL="4682" marR="4682" marT="4682" marB="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r>
              <a:tr h="472440">
                <a:tc>
                  <a:txBody>
                    <a:bodyPr/>
                    <a:lstStyle/>
                    <a:p>
                      <a:pPr indent="0" algn="ctr">
                        <a:buNone/>
                      </a:pPr>
                      <a:r>
                        <a:rPr lang="en-US" altLang="zh-CN" sz="1400" b="1">
                          <a:solidFill>
                            <a:srgbClr val="000066"/>
                          </a:solidFill>
                          <a:ea typeface="+mn-lt"/>
                          <a:cs typeface="宋体" panose="02010600030101010101" pitchFamily="2" charset="-122"/>
                        </a:rPr>
                        <a:t>603533.SH</a:t>
                      </a:r>
                      <a:endParaRPr lang="en-US" altLang="zh-CN" sz="14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掌阅科技</a:t>
                      </a:r>
                      <a:endParaRPr lang="zh-CN" altLang="en-US"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317.7154</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173.0315</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信息传输、软件和信息技术服务业</a:t>
                      </a:r>
                      <a:r>
                        <a:rPr lang="zh-CN" altLang="en-US" sz="1400" b="1">
                          <a:solidFill>
                            <a:srgbClr val="FF0000"/>
                          </a:solidFill>
                          <a:ea typeface="+mn-lt"/>
                          <a:cs typeface="宋体" panose="02010600030101010101" pitchFamily="2" charset="-122"/>
                        </a:rPr>
                        <a:t>（新股发行）</a:t>
                      </a:r>
                      <a:endParaRPr lang="zh-CN" altLang="en-US" sz="1400" b="1">
                        <a:solidFill>
                          <a:srgbClr val="FF0000"/>
                        </a:solidFill>
                        <a:ea typeface="+mn-lt"/>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indent="0" algn="ctr">
                        <a:buNone/>
                      </a:pPr>
                      <a:r>
                        <a:rPr lang="en-US" altLang="zh-CN" sz="1400" b="1">
                          <a:solidFill>
                            <a:srgbClr val="000066"/>
                          </a:solidFill>
                          <a:ea typeface="+mn-lt"/>
                          <a:cs typeface="宋体" panose="02010600030101010101" pitchFamily="2" charset="-122"/>
                        </a:rPr>
                        <a:t>300706.SZ</a:t>
                      </a:r>
                      <a:endParaRPr lang="en-US" altLang="zh-CN" sz="14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阿石创</a:t>
                      </a:r>
                      <a:endParaRPr lang="zh-CN" altLang="en-US"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312.1339</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61.7792</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制造业</a:t>
                      </a:r>
                      <a:r>
                        <a:rPr lang="zh-CN" altLang="en-US" sz="1400" b="1">
                          <a:solidFill>
                            <a:srgbClr val="FF0000"/>
                          </a:solidFill>
                          <a:ea typeface="+mn-lt"/>
                          <a:cs typeface="宋体" panose="02010600030101010101" pitchFamily="2" charset="-122"/>
                          <a:sym typeface="+mn-ea"/>
                        </a:rPr>
                        <a:t>（新股发行）</a:t>
                      </a:r>
                      <a:endParaRPr lang="zh-CN" altLang="en-US" sz="1400" b="1">
                        <a:solidFill>
                          <a:srgbClr val="000066"/>
                        </a:solidFill>
                        <a:ea typeface="+mn-lt"/>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indent="0" algn="ctr">
                        <a:buNone/>
                      </a:pPr>
                      <a:r>
                        <a:rPr lang="en-US" altLang="zh-CN" sz="1400" b="1">
                          <a:solidFill>
                            <a:srgbClr val="000066"/>
                          </a:solidFill>
                          <a:ea typeface="+mn-lt"/>
                          <a:cs typeface="宋体" panose="02010600030101010101" pitchFamily="2" charset="-122"/>
                        </a:rPr>
                        <a:t>300707.SZ</a:t>
                      </a:r>
                      <a:endParaRPr lang="en-US" altLang="zh-CN" sz="14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威唐工业</a:t>
                      </a:r>
                      <a:endParaRPr lang="zh-CN" altLang="en-US"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195.3981</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50.4533</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制造业</a:t>
                      </a:r>
                      <a:r>
                        <a:rPr lang="zh-CN" altLang="en-US" sz="1400" b="1">
                          <a:solidFill>
                            <a:srgbClr val="FF0000"/>
                          </a:solidFill>
                          <a:ea typeface="+mn-lt"/>
                          <a:cs typeface="宋体" panose="02010600030101010101" pitchFamily="2" charset="-122"/>
                          <a:sym typeface="+mn-ea"/>
                        </a:rPr>
                        <a:t>（新股发行）</a:t>
                      </a:r>
                      <a:endParaRPr lang="zh-CN" altLang="en-US" sz="1400" b="1">
                        <a:solidFill>
                          <a:srgbClr val="000066"/>
                        </a:solidFill>
                        <a:ea typeface="+mn-lt"/>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indent="0" algn="ctr">
                        <a:buNone/>
                      </a:pPr>
                      <a:r>
                        <a:rPr lang="en-US" altLang="zh-CN" sz="1400" b="1">
                          <a:solidFill>
                            <a:srgbClr val="000066"/>
                          </a:solidFill>
                          <a:ea typeface="+mn-lt"/>
                          <a:cs typeface="宋体" panose="02010600030101010101" pitchFamily="2" charset="-122"/>
                        </a:rPr>
                        <a:t>300708.SZ</a:t>
                      </a:r>
                      <a:endParaRPr lang="en-US" altLang="zh-CN" sz="14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聚灿光电</a:t>
                      </a:r>
                      <a:endParaRPr lang="zh-CN" altLang="en-US"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185.9606</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29.876</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制造业</a:t>
                      </a:r>
                      <a:r>
                        <a:rPr lang="zh-CN" altLang="en-US" sz="1400" b="1">
                          <a:solidFill>
                            <a:srgbClr val="FF0000"/>
                          </a:solidFill>
                          <a:ea typeface="+mn-lt"/>
                          <a:cs typeface="宋体" panose="02010600030101010101" pitchFamily="2" charset="-122"/>
                          <a:sym typeface="+mn-ea"/>
                        </a:rPr>
                        <a:t>（新股发行）</a:t>
                      </a:r>
                      <a:endParaRPr lang="zh-CN" altLang="en-US" sz="1400" b="1">
                        <a:solidFill>
                          <a:srgbClr val="000066"/>
                        </a:solidFill>
                        <a:ea typeface="+mn-lt"/>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indent="0" algn="ctr">
                        <a:buNone/>
                      </a:pPr>
                      <a:r>
                        <a:rPr lang="en-US" altLang="zh-CN" sz="1400" b="1">
                          <a:solidFill>
                            <a:srgbClr val="000066"/>
                          </a:solidFill>
                          <a:ea typeface="+mn-lt"/>
                          <a:cs typeface="宋体" panose="02010600030101010101" pitchFamily="2" charset="-122"/>
                        </a:rPr>
                        <a:t>002903.SZ</a:t>
                      </a:r>
                      <a:endParaRPr lang="en-US" altLang="zh-CN" sz="14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宇环数控</a:t>
                      </a:r>
                      <a:endParaRPr lang="zh-CN" altLang="en-US"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185.2717</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52.49</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制造业</a:t>
                      </a:r>
                      <a:r>
                        <a:rPr lang="zh-CN" altLang="en-US" sz="1400" b="1">
                          <a:solidFill>
                            <a:srgbClr val="FF0000"/>
                          </a:solidFill>
                          <a:ea typeface="+mn-lt"/>
                          <a:cs typeface="宋体" panose="02010600030101010101" pitchFamily="2" charset="-122"/>
                          <a:sym typeface="+mn-ea"/>
                        </a:rPr>
                        <a:t>（新股发行）</a:t>
                      </a:r>
                      <a:endParaRPr lang="zh-CN" altLang="en-US" sz="1400" b="1">
                        <a:solidFill>
                          <a:srgbClr val="000066"/>
                        </a:solidFill>
                        <a:ea typeface="+mn-lt"/>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4980">
                <a:tc>
                  <a:txBody>
                    <a:bodyPr/>
                    <a:lstStyle/>
                    <a:p>
                      <a:pPr indent="0" algn="ctr">
                        <a:buNone/>
                      </a:pPr>
                      <a:r>
                        <a:rPr lang="en-US" altLang="zh-CN" sz="1400" b="1">
                          <a:solidFill>
                            <a:srgbClr val="000066"/>
                          </a:solidFill>
                          <a:ea typeface="+mn-lt"/>
                          <a:cs typeface="宋体" panose="02010600030101010101" pitchFamily="2" charset="-122"/>
                        </a:rPr>
                        <a:t>603499.SH</a:t>
                      </a:r>
                      <a:endParaRPr lang="en-US" altLang="zh-CN" sz="14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翔港科技</a:t>
                      </a:r>
                      <a:endParaRPr lang="zh-CN" altLang="en-US"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185.1991</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37.96</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制造业</a:t>
                      </a:r>
                      <a:r>
                        <a:rPr lang="zh-CN" altLang="en-US" sz="1400" b="1">
                          <a:solidFill>
                            <a:srgbClr val="FF0000"/>
                          </a:solidFill>
                          <a:ea typeface="+mn-lt"/>
                          <a:cs typeface="宋体" panose="02010600030101010101" pitchFamily="2" charset="-122"/>
                          <a:sym typeface="+mn-ea"/>
                        </a:rPr>
                        <a:t>（新股发行）</a:t>
                      </a:r>
                      <a:endParaRPr lang="zh-CN" altLang="en-US" sz="1400" b="1">
                        <a:solidFill>
                          <a:srgbClr val="000066"/>
                        </a:solidFill>
                        <a:ea typeface="+mn-lt"/>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indent="0" algn="ctr">
                        <a:buNone/>
                      </a:pPr>
                      <a:r>
                        <a:rPr lang="en-US" altLang="zh-CN" sz="1400" b="1">
                          <a:solidFill>
                            <a:srgbClr val="000066"/>
                          </a:solidFill>
                          <a:ea typeface="+mn-lt"/>
                          <a:cs typeface="宋体" panose="02010600030101010101" pitchFamily="2" charset="-122"/>
                        </a:rPr>
                        <a:t>603829.SH</a:t>
                      </a:r>
                      <a:endParaRPr lang="en-US" altLang="zh-CN" sz="14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洛凯股份</a:t>
                      </a:r>
                      <a:endParaRPr lang="zh-CN" altLang="en-US"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159.6542</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43.248</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制造业</a:t>
                      </a:r>
                      <a:r>
                        <a:rPr lang="zh-CN" altLang="en-US" sz="1400" b="1">
                          <a:solidFill>
                            <a:srgbClr val="FF0000"/>
                          </a:solidFill>
                          <a:ea typeface="+mn-lt"/>
                          <a:cs typeface="宋体" panose="02010600030101010101" pitchFamily="2" charset="-122"/>
                          <a:sym typeface="+mn-ea"/>
                        </a:rPr>
                        <a:t>（新股发行）</a:t>
                      </a:r>
                      <a:endParaRPr lang="zh-CN" altLang="en-US" sz="1400" b="1">
                        <a:solidFill>
                          <a:srgbClr val="000066"/>
                        </a:solidFill>
                        <a:ea typeface="+mn-lt"/>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indent="0" algn="ctr">
                        <a:buNone/>
                      </a:pPr>
                      <a:r>
                        <a:rPr lang="en-US" altLang="zh-CN" sz="1400" b="1">
                          <a:solidFill>
                            <a:srgbClr val="000066"/>
                          </a:solidFill>
                          <a:ea typeface="+mn-lt"/>
                          <a:cs typeface="宋体" panose="02010600030101010101" pitchFamily="2" charset="-122"/>
                        </a:rPr>
                        <a:t>601086.SH</a:t>
                      </a:r>
                      <a:endParaRPr lang="en-US" altLang="zh-CN" sz="14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国芳集团</a:t>
                      </a:r>
                      <a:endParaRPr lang="zh-CN" altLang="en-US"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138.2418</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72.1944</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批发和零售业</a:t>
                      </a:r>
                      <a:r>
                        <a:rPr lang="zh-CN" altLang="en-US" sz="1400" b="1">
                          <a:solidFill>
                            <a:srgbClr val="FF0000"/>
                          </a:solidFill>
                          <a:ea typeface="+mn-lt"/>
                          <a:cs typeface="宋体" panose="02010600030101010101" pitchFamily="2" charset="-122"/>
                          <a:sym typeface="+mn-ea"/>
                        </a:rPr>
                        <a:t>（新股发行）</a:t>
                      </a:r>
                      <a:endParaRPr lang="zh-CN" altLang="en-US" sz="1400" b="1">
                        <a:solidFill>
                          <a:srgbClr val="000066"/>
                        </a:solidFill>
                        <a:ea typeface="+mn-lt"/>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indent="0" algn="ctr">
                        <a:buNone/>
                      </a:pPr>
                      <a:r>
                        <a:rPr lang="en-US" altLang="zh-CN" sz="1400" b="1">
                          <a:solidFill>
                            <a:srgbClr val="000066"/>
                          </a:solidFill>
                          <a:ea typeface="+mn-lt"/>
                          <a:cs typeface="宋体" panose="02010600030101010101" pitchFamily="2" charset="-122"/>
                        </a:rPr>
                        <a:t>300705.SZ</a:t>
                      </a:r>
                      <a:endParaRPr lang="en-US" altLang="zh-CN" sz="14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九典制药</a:t>
                      </a:r>
                      <a:endParaRPr lang="zh-CN" altLang="en-US"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128.8011</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ea typeface="+mn-lt"/>
                          <a:cs typeface="宋体" panose="02010600030101010101" pitchFamily="2" charset="-122"/>
                        </a:rPr>
                        <a:t>40.0833</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ea typeface="+mn-lt"/>
                          <a:cs typeface="宋体" panose="02010600030101010101" pitchFamily="2" charset="-122"/>
                        </a:rPr>
                        <a:t>制造业</a:t>
                      </a:r>
                      <a:r>
                        <a:rPr lang="zh-CN" altLang="en-US" sz="1400" b="1">
                          <a:solidFill>
                            <a:srgbClr val="FF0000"/>
                          </a:solidFill>
                          <a:ea typeface="+mn-lt"/>
                          <a:cs typeface="宋体" panose="02010600030101010101" pitchFamily="2" charset="-122"/>
                          <a:sym typeface="+mn-ea"/>
                        </a:rPr>
                        <a:t>（新股发行）</a:t>
                      </a:r>
                      <a:endParaRPr lang="zh-CN" altLang="en-US" sz="1400" b="1">
                        <a:solidFill>
                          <a:srgbClr val="000066"/>
                        </a:solidFill>
                        <a:ea typeface="+mn-lt"/>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indent="0" algn="ctr">
                        <a:buNone/>
                      </a:pPr>
                      <a:r>
                        <a:rPr lang="en-US" altLang="zh-CN" sz="1400" b="1">
                          <a:solidFill>
                            <a:srgbClr val="000066"/>
                          </a:solidFill>
                          <a:ea typeface="+mn-lt"/>
                          <a:cs typeface="宋体" panose="02010600030101010101" pitchFamily="2" charset="-122"/>
                        </a:rPr>
                        <a:t>002902.SZ</a:t>
                      </a:r>
                      <a:endParaRPr lang="en-US" altLang="zh-CN" sz="14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indent="0" algn="ctr">
                        <a:buNone/>
                      </a:pPr>
                      <a:r>
                        <a:rPr lang="zh-CN" altLang="en-US" sz="1400" b="1">
                          <a:solidFill>
                            <a:srgbClr val="000066"/>
                          </a:solidFill>
                          <a:ea typeface="+mn-lt"/>
                          <a:cs typeface="宋体" panose="02010600030101010101" pitchFamily="2" charset="-122"/>
                        </a:rPr>
                        <a:t>铭普光磁</a:t>
                      </a:r>
                      <a:endParaRPr lang="zh-CN" altLang="en-US"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indent="0" algn="ctr">
                        <a:buNone/>
                      </a:pPr>
                      <a:r>
                        <a:rPr lang="en-US" altLang="zh-CN" sz="1400" b="1">
                          <a:solidFill>
                            <a:srgbClr val="000066"/>
                          </a:solidFill>
                          <a:ea typeface="+mn-lt"/>
                          <a:cs typeface="宋体" panose="02010600030101010101" pitchFamily="2" charset="-122"/>
                        </a:rPr>
                        <a:t>123.9803</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indent="0" algn="ctr">
                        <a:buNone/>
                      </a:pPr>
                      <a:r>
                        <a:rPr lang="en-US" altLang="zh-CN" sz="1400" b="1">
                          <a:solidFill>
                            <a:srgbClr val="000066"/>
                          </a:solidFill>
                          <a:ea typeface="+mn-lt"/>
                          <a:cs typeface="宋体" panose="02010600030101010101" pitchFamily="2" charset="-122"/>
                        </a:rPr>
                        <a:t>63.812</a:t>
                      </a:r>
                      <a:endParaRPr lang="en-US" altLang="zh-CN" sz="14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indent="0" algn="ctr">
                        <a:buNone/>
                      </a:pPr>
                      <a:r>
                        <a:rPr lang="zh-CN" altLang="en-US" sz="1400" b="1">
                          <a:solidFill>
                            <a:srgbClr val="000066"/>
                          </a:solidFill>
                          <a:ea typeface="+mn-lt"/>
                          <a:cs typeface="宋体" panose="02010600030101010101" pitchFamily="2" charset="-122"/>
                        </a:rPr>
                        <a:t>制造业</a:t>
                      </a:r>
                      <a:r>
                        <a:rPr lang="zh-CN" altLang="en-US" sz="1400" b="1">
                          <a:solidFill>
                            <a:srgbClr val="FF0000"/>
                          </a:solidFill>
                          <a:ea typeface="+mn-lt"/>
                          <a:cs typeface="宋体" panose="02010600030101010101" pitchFamily="2" charset="-122"/>
                          <a:sym typeface="+mn-ea"/>
                        </a:rPr>
                        <a:t>（新股发行）</a:t>
                      </a:r>
                      <a:endParaRPr lang="zh-CN" altLang="en-US" sz="1400" b="1">
                        <a:solidFill>
                          <a:srgbClr val="000066"/>
                        </a:solidFill>
                        <a:ea typeface="+mn-lt"/>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noFill/>
                  </a:tcPr>
                </a:tc>
              </a:tr>
              <a:tr h="472432">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r>
            </a:tbl>
          </a:graphicData>
        </a:graphic>
      </p:graphicFrame>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white">
          <a:xfrm>
            <a:off x="468313" y="188913"/>
            <a:ext cx="8231187" cy="719137"/>
          </a:xfrm>
          <a:prstGeom prst="rect">
            <a:avLst/>
          </a:prstGeom>
          <a:noFill/>
          <a:ln w="9525" algn="ctr">
            <a:noFill/>
            <a:miter lim="800000"/>
          </a:ln>
        </p:spPr>
        <p:txBody>
          <a:bodyPr/>
          <a:lstStyle/>
          <a:p>
            <a:r>
              <a:rPr lang="zh-CN" altLang="en-US" sz="2400" b="1" dirty="0">
                <a:solidFill>
                  <a:schemeClr val="tx2"/>
                </a:solidFill>
                <a:latin typeface="幼圆" panose="02010509060101010101" pitchFamily="49" charset="-122"/>
                <a:ea typeface="幼圆" panose="02010509060101010101" pitchFamily="49" charset="-122"/>
              </a:rPr>
              <a:t>本月涨幅居前个股</a:t>
            </a:r>
            <a:endParaRPr lang="zh-CN" altLang="en-US" sz="2400" b="1" dirty="0">
              <a:solidFill>
                <a:schemeClr val="tx2"/>
              </a:solidFill>
              <a:latin typeface="幼圆" panose="02010509060101010101" pitchFamily="49" charset="-122"/>
              <a:ea typeface="幼圆" panose="02010509060101010101" pitchFamily="49" charset="-122"/>
            </a:endParaRPr>
          </a:p>
        </p:txBody>
      </p:sp>
      <p:sp>
        <p:nvSpPr>
          <p:cNvPr id="2" name="Text Box 2"/>
          <p:cNvSpPr txBox="1">
            <a:spLocks noChangeArrowheads="1"/>
          </p:cNvSpPr>
          <p:nvPr/>
        </p:nvSpPr>
        <p:spPr bwMode="auto">
          <a:xfrm>
            <a:off x="214313" y="1071563"/>
            <a:ext cx="8715375" cy="5492750"/>
          </a:xfrm>
          <a:prstGeom prst="rect">
            <a:avLst/>
          </a:prstGeom>
          <a:noFill/>
          <a:ln w="9525" algn="ctr">
            <a:noFill/>
            <a:miter lim="800000"/>
          </a:ln>
        </p:spPr>
        <p:txBody>
          <a:bodyPr>
            <a:spAutoFit/>
          </a:bodyPr>
          <a:lstStyle/>
          <a:p>
            <a:pPr>
              <a:lnSpc>
                <a:spcPct val="150000"/>
              </a:lnSpc>
              <a:buClr>
                <a:srgbClr val="000798"/>
              </a:buClr>
              <a:buFont typeface="Wingdings" panose="05000000000000000000" pitchFamily="2" charset="2"/>
              <a:buChar char="l"/>
              <a:defRPr/>
            </a:pPr>
            <a:r>
              <a:rPr lang="zh-CN" altLang="en-US" sz="1800" b="1" dirty="0" smtClean="0">
                <a:solidFill>
                  <a:schemeClr val="accent1">
                    <a:lumMod val="50000"/>
                  </a:schemeClr>
                </a:solidFill>
                <a:latin typeface="+mn-lt"/>
                <a:ea typeface="+mn-ea"/>
              </a:rPr>
              <a:t>上港集团（</a:t>
            </a:r>
            <a:r>
              <a:rPr lang="en-US" altLang="zh-CN" sz="1800" b="1" dirty="0" smtClean="0">
                <a:solidFill>
                  <a:schemeClr val="accent1">
                    <a:lumMod val="50000"/>
                  </a:schemeClr>
                </a:solidFill>
                <a:latin typeface="+mn-lt"/>
                <a:ea typeface="+mn-ea"/>
              </a:rPr>
              <a:t>600018.SH</a:t>
            </a:r>
            <a:r>
              <a:rPr lang="zh-CN" altLang="en-US" sz="1800" b="1" dirty="0" smtClean="0">
                <a:solidFill>
                  <a:schemeClr val="accent1">
                    <a:lumMod val="50000"/>
                  </a:schemeClr>
                </a:solidFill>
                <a:latin typeface="+mn-lt"/>
                <a:ea typeface="+mn-ea"/>
              </a:rPr>
              <a:t>）：上海国际港务（集团）有限</a:t>
            </a:r>
            <a:r>
              <a:rPr sz="1800" b="1" dirty="0" smtClean="0">
                <a:solidFill>
                  <a:schemeClr val="accent1">
                    <a:lumMod val="50000"/>
                  </a:schemeClr>
                </a:solidFill>
                <a:latin typeface="+mn-lt"/>
                <a:ea typeface="+mn-ea"/>
              </a:rPr>
              <a:t>公司是我国最大的港口股份制企业，是货物吞吐量、集装箱吞吐量均居世界首位的综合性港口。主业领域包括港口集装箱、大宗散货和件杂货的装卸生产，以及与港口生产有关的引航、船舶拖带、理货、驳运、仓储、船货代理、集卡运输、国际邮轮服务等港口服务以及港口物流业务。</a:t>
            </a:r>
            <a:r>
              <a:rPr lang="en-US" altLang="zh-CN" sz="1800" b="1" dirty="0" smtClean="0">
                <a:solidFill>
                  <a:schemeClr val="accent1">
                    <a:lumMod val="50000"/>
                  </a:schemeClr>
                </a:solidFill>
                <a:latin typeface="+mn-lt"/>
                <a:ea typeface="+mn-ea"/>
              </a:rPr>
              <a:t>10</a:t>
            </a:r>
            <a:r>
              <a:rPr lang="zh-CN" altLang="en-US" sz="1800" b="1" dirty="0" smtClean="0">
                <a:solidFill>
                  <a:schemeClr val="accent1">
                    <a:lumMod val="50000"/>
                  </a:schemeClr>
                </a:solidFill>
                <a:latin typeface="+mn-lt"/>
                <a:ea typeface="+mn-ea"/>
              </a:rPr>
              <a:t>月，在自贸港概念的推动下，上港集团强势上涨，月涨幅达</a:t>
            </a:r>
            <a:r>
              <a:rPr lang="en-US" altLang="zh-CN" sz="1800" b="1" dirty="0" smtClean="0">
                <a:solidFill>
                  <a:schemeClr val="accent1">
                    <a:lumMod val="50000"/>
                  </a:schemeClr>
                </a:solidFill>
                <a:latin typeface="+mn-lt"/>
                <a:ea typeface="+mn-ea"/>
              </a:rPr>
              <a:t>29.15%</a:t>
            </a:r>
            <a:r>
              <a:rPr lang="zh-CN" altLang="en-US" sz="1800" b="1" dirty="0" smtClean="0">
                <a:solidFill>
                  <a:schemeClr val="accent1">
                    <a:lumMod val="50000"/>
                  </a:schemeClr>
                </a:solidFill>
                <a:latin typeface="+mn-lt"/>
                <a:ea typeface="+mn-ea"/>
              </a:rPr>
              <a:t>。</a:t>
            </a:r>
            <a:endParaRPr lang="zh-CN" altLang="en-US" sz="1800" b="1" dirty="0" smtClean="0">
              <a:solidFill>
                <a:schemeClr val="accent1">
                  <a:lumMod val="50000"/>
                </a:schemeClr>
              </a:solidFill>
              <a:latin typeface="+mn-lt"/>
              <a:ea typeface="+mn-ea"/>
            </a:endParaRPr>
          </a:p>
          <a:p>
            <a:pPr indent="0">
              <a:lnSpc>
                <a:spcPct val="150000"/>
              </a:lnSpc>
              <a:buClr>
                <a:srgbClr val="000798"/>
              </a:buClr>
              <a:buFont typeface="Wingdings" panose="05000000000000000000" pitchFamily="2" charset="2"/>
              <a:buNone/>
              <a:defRPr/>
            </a:pPr>
            <a:endParaRPr lang="zh-CN" altLang="en-US" sz="1800" b="1" dirty="0">
              <a:solidFill>
                <a:schemeClr val="tx2">
                  <a:lumMod val="75000"/>
                </a:schemeClr>
              </a:solidFill>
              <a:latin typeface="+mn-ea"/>
              <a:ea typeface="+mn-ea"/>
            </a:endParaRPr>
          </a:p>
          <a:p>
            <a:pPr>
              <a:lnSpc>
                <a:spcPct val="150000"/>
              </a:lnSpc>
              <a:buClr>
                <a:srgbClr val="000798"/>
              </a:buClr>
              <a:buFont typeface="Wingdings" panose="05000000000000000000" pitchFamily="2" charset="2"/>
              <a:buChar char="l"/>
              <a:defRPr/>
            </a:pPr>
            <a:r>
              <a:rPr lang="zh-CN" altLang="en-US" sz="1800" b="1" dirty="0" smtClean="0">
                <a:solidFill>
                  <a:schemeClr val="tx2">
                    <a:lumMod val="75000"/>
                  </a:schemeClr>
                </a:solidFill>
                <a:latin typeface="+mn-ea"/>
                <a:ea typeface="+mn-ea"/>
              </a:rPr>
              <a:t>中兴通讯（</a:t>
            </a:r>
            <a:r>
              <a:rPr lang="en-US" altLang="zh-CN" sz="1800" b="1" dirty="0" smtClean="0">
                <a:solidFill>
                  <a:schemeClr val="tx2">
                    <a:lumMod val="75000"/>
                  </a:schemeClr>
                </a:solidFill>
                <a:latin typeface="+mn-ea"/>
                <a:ea typeface="+mn-ea"/>
              </a:rPr>
              <a:t>000063.SZ</a:t>
            </a:r>
            <a:r>
              <a:rPr lang="zh-CN" altLang="en-US" sz="1800" b="1" dirty="0" smtClean="0">
                <a:solidFill>
                  <a:schemeClr val="tx2">
                    <a:lumMod val="75000"/>
                  </a:schemeClr>
                </a:solidFill>
                <a:latin typeface="+mn-ea"/>
                <a:ea typeface="+mn-ea"/>
              </a:rPr>
              <a:t>）：中兴通讯股份有限公司是全球领先的综合性通信制造业上市公司，是近年全球增长最快的通信解决方案提供商。主要产品包括：2G/3G/4G/</a:t>
            </a:r>
            <a:endParaRPr lang="zh-CN" altLang="en-US" sz="1800" b="1" dirty="0" smtClean="0">
              <a:solidFill>
                <a:schemeClr val="tx2">
                  <a:lumMod val="75000"/>
                </a:schemeClr>
              </a:solidFill>
              <a:latin typeface="+mn-ea"/>
              <a:ea typeface="+mn-ea"/>
            </a:endParaRPr>
          </a:p>
          <a:p>
            <a:pPr indent="0">
              <a:lnSpc>
                <a:spcPct val="150000"/>
              </a:lnSpc>
              <a:buClr>
                <a:srgbClr val="000798"/>
              </a:buClr>
              <a:buFont typeface="Wingdings" panose="05000000000000000000" pitchFamily="2" charset="2"/>
              <a:buNone/>
              <a:defRPr/>
            </a:pPr>
            <a:r>
              <a:rPr lang="zh-CN" altLang="en-US" sz="1800" b="1" dirty="0" smtClean="0">
                <a:solidFill>
                  <a:schemeClr val="tx2">
                    <a:lumMod val="75000"/>
                  </a:schemeClr>
                </a:solidFill>
                <a:latin typeface="+mn-ea"/>
                <a:ea typeface="+mn-ea"/>
              </a:rPr>
              <a:t>5G无线基站与核心网、IMS、固网接入与承载、光网络、芯片、高端路由器、智能交换机、政企网、大数据、云计算、数据中心、手机及家庭终端、智慧城市、ICT业务，以及航空、铁路与城市轨道交通信号传输设备。得益于净利润的稳定增长以及</a:t>
            </a:r>
            <a:r>
              <a:rPr lang="en-US" altLang="zh-CN" sz="1800" b="1" dirty="0" smtClean="0">
                <a:solidFill>
                  <a:schemeClr val="tx2">
                    <a:lumMod val="75000"/>
                  </a:schemeClr>
                </a:solidFill>
                <a:latin typeface="+mn-ea"/>
                <a:ea typeface="+mn-ea"/>
              </a:rPr>
              <a:t>5G</a:t>
            </a:r>
            <a:r>
              <a:rPr lang="zh-CN" altLang="en-US" sz="1800" b="1" dirty="0" smtClean="0">
                <a:solidFill>
                  <a:schemeClr val="tx2">
                    <a:lumMod val="75000"/>
                  </a:schemeClr>
                </a:solidFill>
                <a:latin typeface="+mn-ea"/>
                <a:ea typeface="+mn-ea"/>
              </a:rPr>
              <a:t>概念的风潮，中兴通讯已连续</a:t>
            </a:r>
            <a:r>
              <a:rPr lang="en-US" altLang="zh-CN" sz="1800" b="1" dirty="0" smtClean="0">
                <a:solidFill>
                  <a:schemeClr val="tx2">
                    <a:lumMod val="75000"/>
                  </a:schemeClr>
                </a:solidFill>
                <a:latin typeface="+mn-ea"/>
                <a:ea typeface="+mn-ea"/>
              </a:rPr>
              <a:t>3</a:t>
            </a:r>
            <a:r>
              <a:rPr lang="zh-CN" altLang="en-US" sz="1800" b="1" dirty="0" smtClean="0">
                <a:solidFill>
                  <a:schemeClr val="tx2">
                    <a:lumMod val="75000"/>
                  </a:schemeClr>
                </a:solidFill>
                <a:latin typeface="+mn-ea"/>
                <a:ea typeface="+mn-ea"/>
              </a:rPr>
              <a:t>个月上涨，</a:t>
            </a:r>
            <a:r>
              <a:rPr lang="en-US" altLang="zh-CN" sz="1800" b="1" dirty="0" smtClean="0">
                <a:solidFill>
                  <a:schemeClr val="tx2">
                    <a:lumMod val="75000"/>
                  </a:schemeClr>
                </a:solidFill>
                <a:latin typeface="+mn-ea"/>
                <a:ea typeface="+mn-ea"/>
              </a:rPr>
              <a:t>10</a:t>
            </a:r>
            <a:r>
              <a:rPr lang="zh-CN" altLang="en-US" sz="1800" b="1" dirty="0" smtClean="0">
                <a:solidFill>
                  <a:schemeClr val="tx2">
                    <a:lumMod val="75000"/>
                  </a:schemeClr>
                </a:solidFill>
                <a:latin typeface="+mn-ea"/>
                <a:ea typeface="+mn-ea"/>
              </a:rPr>
              <a:t>月涨幅</a:t>
            </a:r>
            <a:r>
              <a:rPr lang="en-US" altLang="zh-CN" sz="1800" b="1" dirty="0" smtClean="0">
                <a:solidFill>
                  <a:schemeClr val="tx2">
                    <a:lumMod val="75000"/>
                  </a:schemeClr>
                </a:solidFill>
                <a:latin typeface="+mn-ea"/>
                <a:ea typeface="+mn-ea"/>
              </a:rPr>
              <a:t>14.10%</a:t>
            </a:r>
            <a:r>
              <a:rPr lang="zh-CN" altLang="en-US" sz="1800" b="1" dirty="0" smtClean="0">
                <a:solidFill>
                  <a:schemeClr val="tx2">
                    <a:lumMod val="75000"/>
                  </a:schemeClr>
                </a:solidFill>
                <a:latin typeface="+mn-ea"/>
                <a:ea typeface="+mn-ea"/>
              </a:rPr>
              <a:t>。</a:t>
            </a:r>
            <a:r>
              <a:rPr lang="zh-CN" altLang="en-US" sz="1800" b="1" dirty="0" smtClean="0">
                <a:solidFill>
                  <a:srgbClr val="002060"/>
                </a:solidFill>
                <a:latin typeface="+mn-ea"/>
                <a:ea typeface="+mn-ea"/>
              </a:rPr>
              <a:t>	</a:t>
            </a:r>
            <a:endParaRPr lang="en-US" altLang="zh-CN" sz="1800" b="1" dirty="0" smtClean="0">
              <a:solidFill>
                <a:srgbClr val="002060"/>
              </a:solidFill>
              <a:latin typeface="+mn-ea"/>
              <a:ea typeface="+mn-ea"/>
            </a:endParaRPr>
          </a:p>
          <a:p>
            <a:pPr>
              <a:lnSpc>
                <a:spcPct val="150000"/>
              </a:lnSpc>
              <a:buClr>
                <a:srgbClr val="000798"/>
              </a:buClr>
              <a:defRPr/>
            </a:pPr>
            <a:r>
              <a:rPr lang="zh-CN" altLang="en-US" sz="1800" b="1" dirty="0" smtClean="0">
                <a:solidFill>
                  <a:srgbClr val="002060"/>
                </a:solidFill>
                <a:latin typeface="+mn-ea"/>
                <a:ea typeface="+mn-ea"/>
              </a:rPr>
              <a:t>	</a:t>
            </a:r>
            <a:endParaRPr lang="zh-CN" altLang="en-US" sz="1800" b="1" dirty="0">
              <a:solidFill>
                <a:srgbClr val="002060"/>
              </a:solidFill>
              <a:latin typeface="+mn-ea"/>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edge">
                                      <p:cBhvr>
                                        <p:cTn id="12" dur="2000"/>
                                        <p:tgtEl>
                                          <p:spTgt spid="2">
                                            <p:txEl>
                                              <p:pRg st="2" end="2"/>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edge">
                                      <p:cBhvr>
                                        <p:cTn id="15"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本月跌幅居前个股</a:t>
            </a:r>
            <a:endParaRPr lang="zh-CN" altLang="en-US" sz="2400" b="1" dirty="0">
              <a:solidFill>
                <a:srgbClr val="000066"/>
              </a:solidFill>
              <a:latin typeface="幼圆" panose="02010509060101010101" pitchFamily="49" charset="-122"/>
              <a:ea typeface="幼圆" panose="02010509060101010101" pitchFamily="49" charset="-122"/>
            </a:endParaRPr>
          </a:p>
        </p:txBody>
      </p:sp>
      <p:graphicFrame>
        <p:nvGraphicFramePr>
          <p:cNvPr id="5" name="表格 4"/>
          <p:cNvGraphicFramePr>
            <a:graphicFrameLocks noGrp="1"/>
          </p:cNvGraphicFramePr>
          <p:nvPr/>
        </p:nvGraphicFramePr>
        <p:xfrm>
          <a:off x="0" y="857231"/>
          <a:ext cx="9144001" cy="5748211"/>
        </p:xfrm>
        <a:graphic>
          <a:graphicData uri="http://schemas.openxmlformats.org/drawingml/2006/table">
            <a:tbl>
              <a:tblPr/>
              <a:tblGrid>
                <a:gridCol w="2213532"/>
                <a:gridCol w="1870962"/>
                <a:gridCol w="1765555"/>
                <a:gridCol w="1264878"/>
                <a:gridCol w="2029074"/>
              </a:tblGrid>
              <a:tr h="578783">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证券代码</a:t>
                      </a:r>
                      <a:endParaRPr lang="zh-CN" altLang="en-US" sz="1400" b="1" i="0" u="none" strike="noStrike" kern="1200" dirty="0">
                        <a:solidFill>
                          <a:schemeClr val="bg1"/>
                        </a:solidFill>
                        <a:latin typeface="+mn-ea"/>
                        <a:ea typeface="+mn-ea"/>
                        <a:cs typeface="+mn-cs"/>
                      </a:endParaRPr>
                    </a:p>
                  </a:txBody>
                  <a:tcPr marL="3746" marR="3746" marT="3746"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上市公司</a:t>
                      </a:r>
                      <a:endParaRPr lang="zh-CN" altLang="en-US" sz="1400" b="1" i="0" u="none" strike="noStrike" kern="1200" dirty="0">
                        <a:solidFill>
                          <a:schemeClr val="bg1"/>
                        </a:solidFill>
                        <a:latin typeface="+mn-ea"/>
                        <a:ea typeface="+mn-ea"/>
                        <a:cs typeface="+mn-cs"/>
                      </a:endParaRP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月跌幅%</a:t>
                      </a:r>
                      <a:endParaRPr lang="zh-CN" altLang="en-US" sz="1400" b="1" i="0" u="none" strike="noStrike" kern="1200" dirty="0">
                        <a:solidFill>
                          <a:schemeClr val="bg1"/>
                        </a:solidFill>
                        <a:latin typeface="+mn-ea"/>
                        <a:ea typeface="+mn-ea"/>
                        <a:cs typeface="+mn-cs"/>
                      </a:endParaRP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总市值（亿元）</a:t>
                      </a:r>
                      <a:endParaRPr lang="zh-CN" altLang="en-US" sz="1400" b="1" i="0" u="none" strike="noStrike" kern="1200" dirty="0">
                        <a:solidFill>
                          <a:schemeClr val="bg1"/>
                        </a:solidFill>
                        <a:latin typeface="+mn-ea"/>
                        <a:ea typeface="+mn-ea"/>
                        <a:cs typeface="+mn-cs"/>
                      </a:endParaRP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行业</a:t>
                      </a:r>
                      <a:endParaRPr lang="zh-CN" altLang="en-US" sz="1400" b="1" i="0" u="none" strike="noStrike" kern="1200" dirty="0">
                        <a:solidFill>
                          <a:schemeClr val="bg1"/>
                        </a:solidFill>
                        <a:latin typeface="+mn-ea"/>
                        <a:ea typeface="+mn-ea"/>
                        <a:cs typeface="+mn-cs"/>
                      </a:endParaRPr>
                    </a:p>
                  </a:txBody>
                  <a:tcPr marL="3746" marR="3746" marT="3746"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r>
              <a:tr h="564515">
                <a:tc>
                  <a:txBody>
                    <a:bodyPr/>
                    <a:lstStyle/>
                    <a:p>
                      <a:pPr indent="0" algn="ctr">
                        <a:buNone/>
                      </a:pPr>
                      <a:r>
                        <a:rPr lang="en-US" altLang="zh-CN" sz="1400" b="1">
                          <a:solidFill>
                            <a:srgbClr val="000066"/>
                          </a:solidFill>
                          <a:latin typeface="+mn-ea"/>
                          <a:cs typeface="宋体" panose="02010600030101010101" pitchFamily="2" charset="-122"/>
                        </a:rPr>
                        <a:t>603578.SH</a:t>
                      </a:r>
                      <a:endParaRPr lang="en-US" altLang="zh-CN" sz="14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三星新材</a:t>
                      </a:r>
                      <a:endParaRPr lang="zh-CN" altLang="en-US"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-32.5783</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31.4336</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制造业</a:t>
                      </a:r>
                      <a:endParaRPr lang="zh-CN" altLang="en-US" sz="14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indent="0" algn="ctr">
                        <a:buNone/>
                      </a:pPr>
                      <a:r>
                        <a:rPr lang="en-US" altLang="zh-CN" sz="1400" b="1">
                          <a:solidFill>
                            <a:srgbClr val="000066"/>
                          </a:solidFill>
                          <a:latin typeface="+mn-ea"/>
                          <a:cs typeface="宋体" panose="02010600030101010101" pitchFamily="2" charset="-122"/>
                        </a:rPr>
                        <a:t>300698.SZ</a:t>
                      </a:r>
                      <a:endParaRPr lang="en-US" altLang="zh-CN" sz="14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万马科技</a:t>
                      </a:r>
                      <a:endParaRPr lang="zh-CN" altLang="en-US"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-32.2862</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39.5702</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制造业</a:t>
                      </a:r>
                      <a:endParaRPr lang="zh-CN" altLang="en-US" sz="14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531121">
                <a:tc>
                  <a:txBody>
                    <a:bodyPr/>
                    <a:lstStyle/>
                    <a:p>
                      <a:pPr indent="0" algn="ctr">
                        <a:buNone/>
                      </a:pPr>
                      <a:r>
                        <a:rPr lang="en-US" altLang="zh-CN" sz="1400" b="1">
                          <a:solidFill>
                            <a:srgbClr val="000066"/>
                          </a:solidFill>
                          <a:latin typeface="+mn-ea"/>
                          <a:cs typeface="宋体" panose="02010600030101010101" pitchFamily="2" charset="-122"/>
                        </a:rPr>
                        <a:t>300089.SZ</a:t>
                      </a:r>
                      <a:endParaRPr lang="en-US" altLang="zh-CN" sz="14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文化长城</a:t>
                      </a:r>
                      <a:endParaRPr lang="zh-CN" altLang="en-US"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-27.8634</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46.828</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制造业</a:t>
                      </a:r>
                      <a:endParaRPr lang="zh-CN" altLang="en-US" sz="14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57603">
                <a:tc>
                  <a:txBody>
                    <a:bodyPr/>
                    <a:lstStyle/>
                    <a:p>
                      <a:pPr indent="0" algn="ctr">
                        <a:buNone/>
                      </a:pPr>
                      <a:r>
                        <a:rPr lang="en-US" altLang="zh-CN" sz="1400" b="1">
                          <a:solidFill>
                            <a:srgbClr val="000066"/>
                          </a:solidFill>
                          <a:latin typeface="+mn-ea"/>
                          <a:cs typeface="宋体" panose="02010600030101010101" pitchFamily="2" charset="-122"/>
                        </a:rPr>
                        <a:t>603321.SH</a:t>
                      </a:r>
                      <a:endParaRPr lang="en-US" altLang="zh-CN" sz="14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梅轮电梯</a:t>
                      </a:r>
                      <a:endParaRPr lang="zh-CN" altLang="en-US"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-27.2955</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44.4843</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制造业</a:t>
                      </a:r>
                      <a:endParaRPr lang="zh-CN" altLang="en-US" sz="14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indent="0" algn="ctr">
                        <a:buNone/>
                      </a:pPr>
                      <a:r>
                        <a:rPr lang="en-US" altLang="zh-CN" sz="1400" b="1">
                          <a:solidFill>
                            <a:srgbClr val="000066"/>
                          </a:solidFill>
                          <a:latin typeface="+mn-ea"/>
                          <a:cs typeface="宋体" panose="02010600030101010101" pitchFamily="2" charset="-122"/>
                        </a:rPr>
                        <a:t>000816.SZ</a:t>
                      </a:r>
                      <a:endParaRPr lang="en-US" altLang="zh-CN" sz="14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智慧农业</a:t>
                      </a:r>
                      <a:endParaRPr lang="zh-CN" altLang="en-US"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-26.6094</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72.7846</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制造业</a:t>
                      </a:r>
                      <a:endParaRPr lang="zh-CN" altLang="en-US" sz="14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535699">
                <a:tc>
                  <a:txBody>
                    <a:bodyPr/>
                    <a:lstStyle/>
                    <a:p>
                      <a:pPr indent="0" algn="ctr">
                        <a:buNone/>
                      </a:pPr>
                      <a:r>
                        <a:rPr lang="en-US" altLang="zh-CN" sz="1400" b="1">
                          <a:solidFill>
                            <a:srgbClr val="000066"/>
                          </a:solidFill>
                          <a:latin typeface="+mn-ea"/>
                          <a:cs typeface="宋体" panose="02010600030101010101" pitchFamily="2" charset="-122"/>
                        </a:rPr>
                        <a:t>300134.SZ</a:t>
                      </a:r>
                      <a:endParaRPr lang="en-US" altLang="zh-CN" sz="14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大富科技</a:t>
                      </a:r>
                      <a:endParaRPr lang="zh-CN" altLang="en-US"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-25.4077</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108.8312</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制造业</a:t>
                      </a:r>
                      <a:endParaRPr lang="zh-CN" altLang="en-US" sz="14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indent="0" algn="ctr">
                        <a:buNone/>
                      </a:pPr>
                      <a:r>
                        <a:rPr lang="en-US" altLang="zh-CN" sz="1400" b="1">
                          <a:solidFill>
                            <a:srgbClr val="000066"/>
                          </a:solidFill>
                          <a:latin typeface="+mn-ea"/>
                          <a:cs typeface="宋体" panose="02010600030101010101" pitchFamily="2" charset="-122"/>
                        </a:rPr>
                        <a:t>300224.SZ</a:t>
                      </a:r>
                      <a:endParaRPr lang="en-US" altLang="zh-CN" sz="14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正海磁材</a:t>
                      </a:r>
                      <a:endParaRPr lang="zh-CN" altLang="en-US"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-25.1868</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83.5951</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制造业</a:t>
                      </a:r>
                      <a:endParaRPr lang="zh-CN" altLang="en-US" sz="14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indent="0" algn="ctr">
                        <a:buNone/>
                      </a:pPr>
                      <a:r>
                        <a:rPr lang="en-US" altLang="zh-CN" sz="1400" b="1">
                          <a:solidFill>
                            <a:srgbClr val="000066"/>
                          </a:solidFill>
                          <a:latin typeface="+mn-ea"/>
                          <a:cs typeface="宋体" panose="02010600030101010101" pitchFamily="2" charset="-122"/>
                        </a:rPr>
                        <a:t>300597.SZ</a:t>
                      </a:r>
                      <a:endParaRPr lang="en-US" altLang="zh-CN" sz="14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吉大通信</a:t>
                      </a:r>
                      <a:endParaRPr lang="zh-CN" altLang="en-US"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-24.853</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46.008</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信息传输、软件和信息技术服务业</a:t>
                      </a:r>
                      <a:endParaRPr lang="zh-CN" altLang="en-US" sz="14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indent="0" algn="ctr">
                        <a:buNone/>
                      </a:pPr>
                      <a:r>
                        <a:rPr lang="en-US" altLang="zh-CN" sz="1400" b="1">
                          <a:solidFill>
                            <a:srgbClr val="000066"/>
                          </a:solidFill>
                          <a:latin typeface="+mn-ea"/>
                          <a:cs typeface="宋体" panose="02010600030101010101" pitchFamily="2" charset="-122"/>
                        </a:rPr>
                        <a:t>300291.SZ</a:t>
                      </a:r>
                      <a:endParaRPr lang="en-US" altLang="zh-CN" sz="14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华录百纳</a:t>
                      </a:r>
                      <a:endParaRPr lang="zh-CN" altLang="en-US"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-24.3168</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400" b="1">
                          <a:solidFill>
                            <a:srgbClr val="000066"/>
                          </a:solidFill>
                          <a:latin typeface="+mn-ea"/>
                          <a:cs typeface="宋体" panose="02010600030101010101" pitchFamily="2" charset="-122"/>
                        </a:rPr>
                        <a:t>110.251</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400" b="1">
                          <a:solidFill>
                            <a:srgbClr val="000066"/>
                          </a:solidFill>
                          <a:latin typeface="+mn-ea"/>
                          <a:cs typeface="宋体" panose="02010600030101010101" pitchFamily="2" charset="-122"/>
                        </a:rPr>
                        <a:t>文化、体育和娱乐业</a:t>
                      </a:r>
                      <a:endParaRPr lang="zh-CN" altLang="en-US" sz="14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indent="0" algn="ctr">
                        <a:buNone/>
                      </a:pPr>
                      <a:r>
                        <a:rPr lang="en-US" altLang="zh-CN" sz="1400" b="1">
                          <a:solidFill>
                            <a:srgbClr val="000066"/>
                          </a:solidFill>
                          <a:latin typeface="+mn-ea"/>
                          <a:cs typeface="宋体" panose="02010600030101010101" pitchFamily="2" charset="-122"/>
                        </a:rPr>
                        <a:t>300344.SZ</a:t>
                      </a:r>
                      <a:endParaRPr lang="en-US" altLang="zh-CN" sz="14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indent="0" algn="ctr">
                        <a:buNone/>
                      </a:pPr>
                      <a:r>
                        <a:rPr lang="zh-CN" altLang="en-US" sz="1400" b="1">
                          <a:solidFill>
                            <a:srgbClr val="000066"/>
                          </a:solidFill>
                          <a:latin typeface="+mn-ea"/>
                          <a:cs typeface="宋体" panose="02010600030101010101" pitchFamily="2" charset="-122"/>
                        </a:rPr>
                        <a:t>太空板业</a:t>
                      </a:r>
                      <a:endParaRPr lang="zh-CN" altLang="en-US"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indent="0" algn="ctr">
                        <a:buNone/>
                      </a:pPr>
                      <a:r>
                        <a:rPr lang="en-US" altLang="zh-CN" sz="1400" b="1">
                          <a:solidFill>
                            <a:srgbClr val="000066"/>
                          </a:solidFill>
                          <a:latin typeface="+mn-ea"/>
                          <a:cs typeface="宋体" panose="02010600030101010101" pitchFamily="2" charset="-122"/>
                        </a:rPr>
                        <a:t>-24.0741</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indent="0" algn="ctr">
                        <a:buNone/>
                      </a:pPr>
                      <a:r>
                        <a:rPr lang="en-US" altLang="zh-CN" sz="1400" b="1">
                          <a:solidFill>
                            <a:srgbClr val="000066"/>
                          </a:solidFill>
                          <a:latin typeface="+mn-ea"/>
                          <a:cs typeface="宋体" panose="02010600030101010101" pitchFamily="2" charset="-122"/>
                        </a:rPr>
                        <a:t>40.1581</a:t>
                      </a:r>
                      <a:endParaRPr lang="en-US" altLang="zh-CN" sz="14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indent="0" algn="ctr">
                        <a:buNone/>
                      </a:pPr>
                      <a:r>
                        <a:rPr lang="zh-CN" altLang="en-US" sz="1400" b="1">
                          <a:solidFill>
                            <a:srgbClr val="000066"/>
                          </a:solidFill>
                          <a:latin typeface="+mn-ea"/>
                          <a:cs typeface="宋体" panose="02010600030101010101" pitchFamily="2" charset="-122"/>
                        </a:rPr>
                        <a:t>制造业</a:t>
                      </a:r>
                      <a:endParaRPr lang="zh-CN" altLang="en-US" sz="14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tcPr>
                </a:tc>
              </a:tr>
              <a:tr h="440070">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white">
          <a:xfrm>
            <a:off x="571500" y="214313"/>
            <a:ext cx="8231188" cy="708025"/>
          </a:xfrm>
          <a:prstGeom prst="rect">
            <a:avLst/>
          </a:prstGeom>
          <a:noFill/>
          <a:ln w="9525">
            <a:noFill/>
            <a:miter lim="800000"/>
          </a:ln>
        </p:spPr>
        <p:txBody>
          <a:bodyPr/>
          <a:lstStyle/>
          <a:p>
            <a:r>
              <a:rPr lang="zh-CN" altLang="en-US" sz="2400" b="1" dirty="0">
                <a:solidFill>
                  <a:schemeClr val="tx2"/>
                </a:solidFill>
                <a:latin typeface="幼圆" panose="02010509060101010101" pitchFamily="49" charset="-122"/>
                <a:ea typeface="幼圆" panose="02010509060101010101" pitchFamily="49" charset="-122"/>
              </a:rPr>
              <a:t>事件</a:t>
            </a:r>
            <a:r>
              <a:rPr lang="zh-CN" altLang="en-US" sz="2400" b="1" dirty="0" smtClean="0">
                <a:solidFill>
                  <a:schemeClr val="tx2"/>
                </a:solidFill>
                <a:latin typeface="幼圆" panose="02010509060101010101" pitchFamily="49" charset="-122"/>
                <a:ea typeface="幼圆" panose="02010509060101010101" pitchFamily="49" charset="-122"/>
              </a:rPr>
              <a:t>评论</a:t>
            </a:r>
            <a:endParaRPr lang="zh-CN" altLang="en-US" sz="2400" b="1" dirty="0">
              <a:solidFill>
                <a:schemeClr val="tx2"/>
              </a:solidFill>
              <a:latin typeface="幼圆" panose="02010509060101010101" pitchFamily="49" charset="-122"/>
              <a:ea typeface="幼圆" panose="02010509060101010101" pitchFamily="49" charset="-122"/>
            </a:endParaRPr>
          </a:p>
        </p:txBody>
      </p:sp>
      <p:sp>
        <p:nvSpPr>
          <p:cNvPr id="2" name="文本框 1"/>
          <p:cNvSpPr txBox="1"/>
          <p:nvPr/>
        </p:nvSpPr>
        <p:spPr>
          <a:xfrm>
            <a:off x="328295" y="3786190"/>
            <a:ext cx="8815705" cy="2306955"/>
          </a:xfrm>
          <a:prstGeom prst="rect">
            <a:avLst/>
          </a:prstGeom>
          <a:noFill/>
        </p:spPr>
        <p:txBody>
          <a:bodyPr wrap="square" rtlCol="0" anchor="t">
            <a:spAutoFit/>
          </a:bodyPr>
          <a:lstStyle/>
          <a:p>
            <a:r>
              <a:rPr lang="zh-CN" altLang="en-US" sz="1800" b="1" dirty="0" smtClean="0">
                <a:solidFill>
                  <a:schemeClr val="tx2">
                    <a:lumMod val="75000"/>
                  </a:schemeClr>
                </a:solidFill>
                <a:latin typeface="+mn-ea"/>
                <a:ea typeface="+mn-ea"/>
              </a:rPr>
              <a:t>    格力电器是目前全球最大的集研发、生产、销售、服务于一体的国有控股专业化空调企业。也是唯一成为“世界名牌</a:t>
            </a:r>
            <a:r>
              <a:rPr lang="en-US" altLang="zh-CN" sz="1800" b="1" dirty="0" smtClean="0">
                <a:solidFill>
                  <a:schemeClr val="tx2">
                    <a:lumMod val="75000"/>
                  </a:schemeClr>
                </a:solidFill>
                <a:latin typeface="+mn-ea"/>
                <a:ea typeface="+mn-ea"/>
              </a:rPr>
              <a:t>”</a:t>
            </a:r>
            <a:r>
              <a:rPr lang="zh-CN" altLang="en-US" sz="1800" b="1" dirty="0" smtClean="0">
                <a:solidFill>
                  <a:schemeClr val="tx2">
                    <a:lumMod val="75000"/>
                  </a:schemeClr>
                </a:solidFill>
                <a:latin typeface="+mn-ea"/>
                <a:ea typeface="+mn-ea"/>
              </a:rPr>
              <a:t>的中国空调业品牌，公司产品产销量连续多年全球领先。公司先后中标“北京奥运媒体村”、南非“世界杯”主场馆及多个配套工程、广州亚运会14个比赛场馆、俄罗斯索契冬奥会配套工程等国际知名空调招标项目。</a:t>
            </a:r>
            <a:endParaRPr lang="zh-CN" altLang="en-US" sz="1800" b="1" dirty="0" smtClean="0">
              <a:solidFill>
                <a:schemeClr val="tx2">
                  <a:lumMod val="75000"/>
                </a:schemeClr>
              </a:solidFill>
              <a:latin typeface="+mn-ea"/>
              <a:ea typeface="+mn-ea"/>
            </a:endParaRPr>
          </a:p>
          <a:p>
            <a:r>
              <a:rPr lang="zh-CN" altLang="en-US" sz="1800" b="1" dirty="0" smtClean="0">
                <a:solidFill>
                  <a:schemeClr val="tx2">
                    <a:lumMod val="75000"/>
                  </a:schemeClr>
                </a:solidFill>
                <a:latin typeface="+mn-ea"/>
                <a:ea typeface="+mn-ea"/>
              </a:rPr>
              <a:t>    党的十九大</a:t>
            </a:r>
            <a:r>
              <a:rPr sz="1800" b="1" dirty="0" smtClean="0">
                <a:solidFill>
                  <a:schemeClr val="tx2">
                    <a:lumMod val="75000"/>
                  </a:schemeClr>
                </a:solidFill>
                <a:latin typeface="+mn-ea"/>
                <a:ea typeface="+mn-ea"/>
              </a:rPr>
              <a:t>报告指出：“我国经济已由高速增长阶段转向高质量发展阶段。”满足人民美好生活的行业将成为新时代的主导产业。白色家电作为减轻人民劳动力的重要产品，在满足人民美好生活上有着不可估量的作用。</a:t>
            </a:r>
            <a:r>
              <a:rPr lang="zh-CN" altLang="en-US" sz="1800" b="1" dirty="0" smtClean="0">
                <a:solidFill>
                  <a:schemeClr val="tx2">
                    <a:lumMod val="75000"/>
                  </a:schemeClr>
                </a:solidFill>
                <a:latin typeface="+mn-ea"/>
                <a:ea typeface="+mn-ea"/>
              </a:rPr>
              <a:t>三季报显示，格力电器扣非净利润同比上涨</a:t>
            </a:r>
            <a:r>
              <a:rPr lang="en-US" altLang="zh-CN" sz="1800" b="1" dirty="0" smtClean="0">
                <a:solidFill>
                  <a:schemeClr val="tx2">
                    <a:lumMod val="75000"/>
                  </a:schemeClr>
                </a:solidFill>
                <a:latin typeface="+mn-ea"/>
                <a:ea typeface="+mn-ea"/>
              </a:rPr>
              <a:t>32.78%</a:t>
            </a:r>
            <a:r>
              <a:rPr lang="zh-CN" altLang="en-US" sz="1800" b="1" dirty="0" smtClean="0">
                <a:solidFill>
                  <a:schemeClr val="tx2">
                    <a:lumMod val="75000"/>
                  </a:schemeClr>
                </a:solidFill>
                <a:latin typeface="+mn-ea"/>
                <a:ea typeface="+mn-ea"/>
              </a:rPr>
              <a:t>。</a:t>
            </a:r>
            <a:r>
              <a:rPr lang="en-US" altLang="zh-CN" sz="1800" b="1" dirty="0" smtClean="0">
                <a:solidFill>
                  <a:schemeClr val="tx2">
                    <a:lumMod val="75000"/>
                  </a:schemeClr>
                </a:solidFill>
                <a:latin typeface="+mn-ea"/>
                <a:ea typeface="+mn-ea"/>
              </a:rPr>
              <a:t>10</a:t>
            </a:r>
            <a:r>
              <a:rPr lang="zh-CN" altLang="en-US" sz="1800" b="1" dirty="0" smtClean="0">
                <a:solidFill>
                  <a:schemeClr val="tx2">
                    <a:lumMod val="75000"/>
                  </a:schemeClr>
                </a:solidFill>
                <a:latin typeface="+mn-ea"/>
                <a:ea typeface="+mn-ea"/>
              </a:rPr>
              <a:t>月股价上涨</a:t>
            </a:r>
            <a:r>
              <a:rPr lang="en-US" altLang="zh-CN" sz="1800" b="1" dirty="0" smtClean="0">
                <a:solidFill>
                  <a:schemeClr val="tx2">
                    <a:lumMod val="75000"/>
                  </a:schemeClr>
                </a:solidFill>
                <a:latin typeface="+mn-ea"/>
                <a:ea typeface="+mn-ea"/>
              </a:rPr>
              <a:t>12.27%</a:t>
            </a:r>
            <a:endParaRPr lang="en-US" altLang="zh-CN" sz="1800" b="1" dirty="0" smtClean="0">
              <a:solidFill>
                <a:schemeClr val="tx2">
                  <a:lumMod val="75000"/>
                </a:schemeClr>
              </a:solidFill>
              <a:latin typeface="+mn-ea"/>
              <a:ea typeface="+mn-ea"/>
            </a:endParaRPr>
          </a:p>
        </p:txBody>
      </p:sp>
      <p:pic>
        <p:nvPicPr>
          <p:cNvPr id="5" name="图片 4"/>
          <p:cNvPicPr>
            <a:picLocks noChangeAspect="1"/>
          </p:cNvPicPr>
          <p:nvPr/>
        </p:nvPicPr>
        <p:blipFill>
          <a:blip r:embed="rId1"/>
          <a:stretch>
            <a:fillRect/>
          </a:stretch>
        </p:blipFill>
        <p:spPr>
          <a:xfrm>
            <a:off x="1082040" y="1180465"/>
            <a:ext cx="6652260" cy="2462849"/>
          </a:xfrm>
          <a:prstGeom prst="rect">
            <a:avLst/>
          </a:prstGeom>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4786313" y="1556792"/>
            <a:ext cx="2143125" cy="3107690"/>
          </a:xfrm>
          <a:prstGeom prst="rect">
            <a:avLst/>
          </a:prstGeom>
          <a:solidFill>
            <a:srgbClr val="000080"/>
          </a:solidFill>
          <a:ln w="9525">
            <a:noFill/>
            <a:miter lim="800000"/>
          </a:ln>
        </p:spPr>
        <p:txBody>
          <a:bodyPr>
            <a:spAutoFit/>
          </a:bodyPr>
          <a:lstStyle/>
          <a:p>
            <a:pPr algn="just">
              <a:buClr>
                <a:srgbClr val="FFFFFF"/>
              </a:buClr>
              <a:buFont typeface="Wingdings" panose="05000000000000000000" pitchFamily="2" charset="2"/>
              <a:buChar char="Ø"/>
              <a:defRPr/>
            </a:pPr>
            <a:r>
              <a:rPr sz="1400" b="1" dirty="0" smtClean="0">
                <a:solidFill>
                  <a:schemeClr val="bg1"/>
                </a:solidFill>
                <a:latin typeface="+mn-ea"/>
                <a:ea typeface="+mn-ea"/>
              </a:rPr>
              <a:t> 。特朗普税改取得实质性进展，支持美股走高，虽然对中国影响较为间接，但对中国外需影响是积极</a:t>
            </a:r>
            <a:r>
              <a:rPr lang="zh-CN" sz="1400" b="1" dirty="0" smtClean="0">
                <a:solidFill>
                  <a:schemeClr val="bg1"/>
                </a:solidFill>
                <a:latin typeface="+mn-ea"/>
                <a:ea typeface="+mn-ea"/>
              </a:rPr>
              <a:t>的。此外，</a:t>
            </a:r>
            <a:r>
              <a:rPr sz="1400" b="1" dirty="0" smtClean="0">
                <a:solidFill>
                  <a:schemeClr val="bg1"/>
                </a:solidFill>
                <a:latin typeface="+mn-ea"/>
                <a:ea typeface="+mn-ea"/>
              </a:rPr>
              <a:t>10月份PMI略低于预期、债市收益率上行引发较多关注、监管层可能继续强调强化金融监管和去杠杆</a:t>
            </a:r>
            <a:r>
              <a:rPr lang="zh-CN" sz="1400" b="1" dirty="0" smtClean="0">
                <a:solidFill>
                  <a:schemeClr val="bg1"/>
                </a:solidFill>
                <a:latin typeface="+mn-ea"/>
                <a:ea typeface="+mn-ea"/>
              </a:rPr>
              <a:t>等</a:t>
            </a:r>
            <a:r>
              <a:rPr sz="1400" b="1" dirty="0" smtClean="0">
                <a:solidFill>
                  <a:schemeClr val="bg1"/>
                </a:solidFill>
                <a:latin typeface="+mn-ea"/>
                <a:ea typeface="+mn-ea"/>
              </a:rPr>
              <a:t>短线因素可能会继续扰动市场节奏</a:t>
            </a:r>
            <a:r>
              <a:rPr lang="zh-CN" sz="1400" b="1" dirty="0" smtClean="0">
                <a:solidFill>
                  <a:schemeClr val="bg1"/>
                </a:solidFill>
                <a:latin typeface="+mn-ea"/>
                <a:ea typeface="+mn-ea"/>
              </a:rPr>
              <a:t>，但</a:t>
            </a:r>
            <a:r>
              <a:rPr sz="1400" b="1" dirty="0" smtClean="0">
                <a:solidFill>
                  <a:schemeClr val="bg1"/>
                </a:solidFill>
                <a:latin typeface="+mn-ea"/>
                <a:ea typeface="+mn-ea"/>
              </a:rPr>
              <a:t>整体来看，短线偏弱并不改变A股的中长期趋势和投资逻辑</a:t>
            </a:r>
            <a:r>
              <a:rPr lang="zh-CN" sz="1400" b="1" dirty="0" smtClean="0">
                <a:solidFill>
                  <a:schemeClr val="bg1"/>
                </a:solidFill>
                <a:latin typeface="+mn-ea"/>
                <a:ea typeface="+mn-ea"/>
              </a:rPr>
              <a:t>。</a:t>
            </a:r>
            <a:endParaRPr lang="zh-CN" sz="1400" b="1" dirty="0" smtClean="0">
              <a:solidFill>
                <a:schemeClr val="bg1"/>
              </a:solidFill>
              <a:latin typeface="+mn-ea"/>
              <a:ea typeface="+mn-ea"/>
            </a:endParaRPr>
          </a:p>
        </p:txBody>
      </p:sp>
      <p:pic>
        <p:nvPicPr>
          <p:cNvPr id="28676" name="Picture 15" descr="u=1027235771,1791002709&amp;fm=0&amp;gp=12">
            <a:hlinkClick r:id="rId1"/>
          </p:cNvPr>
          <p:cNvPicPr>
            <a:picLocks noChangeAspect="1" noChangeArrowheads="1"/>
          </p:cNvPicPr>
          <p:nvPr/>
        </p:nvPicPr>
        <p:blipFill>
          <a:blip r:embed="rId2"/>
          <a:srcRect/>
          <a:stretch>
            <a:fillRect/>
          </a:stretch>
        </p:blipFill>
        <p:spPr bwMode="auto">
          <a:xfrm>
            <a:off x="814388" y="981075"/>
            <a:ext cx="1333500" cy="619125"/>
          </a:xfrm>
          <a:prstGeom prst="rect">
            <a:avLst/>
          </a:prstGeom>
          <a:noFill/>
          <a:ln w="9525">
            <a:noFill/>
            <a:miter lim="800000"/>
            <a:headEnd/>
            <a:tailEnd/>
          </a:ln>
        </p:spPr>
      </p:pic>
      <p:sp>
        <p:nvSpPr>
          <p:cNvPr id="30725" name="Text Box 16"/>
          <p:cNvSpPr txBox="1">
            <a:spLocks noChangeArrowheads="1"/>
          </p:cNvSpPr>
          <p:nvPr/>
        </p:nvSpPr>
        <p:spPr bwMode="auto">
          <a:xfrm>
            <a:off x="2464197" y="1556792"/>
            <a:ext cx="2214562" cy="2676525"/>
          </a:xfrm>
          <a:prstGeom prst="rect">
            <a:avLst/>
          </a:prstGeom>
          <a:solidFill>
            <a:srgbClr val="000080"/>
          </a:solidFill>
          <a:ln w="9525">
            <a:noFill/>
            <a:miter lim="800000"/>
          </a:ln>
        </p:spPr>
        <p:txBody>
          <a:bodyPr>
            <a:spAutoFit/>
          </a:bodyPr>
          <a:lstStyle/>
          <a:p>
            <a:pPr algn="just">
              <a:buClr>
                <a:srgbClr val="FFFFFF"/>
              </a:buClr>
              <a:buFont typeface="Wingdings" panose="05000000000000000000" pitchFamily="2" charset="2"/>
              <a:buChar char="Ø"/>
              <a:defRPr/>
            </a:pPr>
            <a:r>
              <a:rPr sz="1400" b="1" dirty="0" smtClean="0">
                <a:solidFill>
                  <a:schemeClr val="bg1"/>
                </a:solidFill>
                <a:latin typeface="+mn-ea"/>
                <a:ea typeface="+mn-ea"/>
              </a:rPr>
              <a:t>十九大圆满结束</a:t>
            </a:r>
            <a:r>
              <a:rPr lang="zh-CN" sz="1400" b="1" dirty="0" smtClean="0">
                <a:solidFill>
                  <a:schemeClr val="bg1"/>
                </a:solidFill>
                <a:latin typeface="+mn-ea"/>
                <a:ea typeface="+mn-ea"/>
              </a:rPr>
              <a:t>，</a:t>
            </a:r>
            <a:r>
              <a:rPr sz="1400" b="1" dirty="0" smtClean="0">
                <a:solidFill>
                  <a:schemeClr val="bg1"/>
                </a:solidFill>
                <a:latin typeface="+mn-ea"/>
                <a:ea typeface="+mn-ea"/>
              </a:rPr>
              <a:t>预计市场将延续低风险偏好状态，银行基本面趋势继续向上。由此我们继续看好银行股的机会</a:t>
            </a:r>
            <a:r>
              <a:rPr lang="zh-CN" sz="1400" b="1" dirty="0" smtClean="0">
                <a:solidFill>
                  <a:schemeClr val="bg1"/>
                </a:solidFill>
                <a:latin typeface="+mn-ea"/>
                <a:ea typeface="+mn-ea"/>
              </a:rPr>
              <a:t>。</a:t>
            </a:r>
            <a:r>
              <a:rPr sz="1400" b="1" dirty="0" smtClean="0">
                <a:solidFill>
                  <a:schemeClr val="bg1"/>
                </a:solidFill>
                <a:latin typeface="+mn-ea"/>
                <a:ea typeface="+mn-ea"/>
              </a:rPr>
              <a:t>11-12月份不排除理财、同业和表外监管政策靴子落地，或带来股价扰动，将创造新一轮买入机会。重点推荐资产端或负债端优势银行。排序：平安银行、招商银行、工商银行和农业银行。</a:t>
            </a:r>
            <a:endParaRPr sz="1400" b="1" dirty="0" smtClean="0">
              <a:solidFill>
                <a:schemeClr val="bg1"/>
              </a:solidFill>
              <a:latin typeface="+mn-ea"/>
              <a:ea typeface="+mn-ea"/>
            </a:endParaRPr>
          </a:p>
        </p:txBody>
      </p:sp>
      <p:pic>
        <p:nvPicPr>
          <p:cNvPr id="28678" name="Picture 17" descr="cicc-allp-02-3"/>
          <p:cNvPicPr>
            <a:picLocks noChangeAspect="1" noChangeArrowheads="1"/>
          </p:cNvPicPr>
          <p:nvPr/>
        </p:nvPicPr>
        <p:blipFill>
          <a:blip r:embed="rId3"/>
          <a:srcRect/>
          <a:stretch>
            <a:fillRect/>
          </a:stretch>
        </p:blipFill>
        <p:spPr bwMode="auto">
          <a:xfrm>
            <a:off x="5358130" y="928370"/>
            <a:ext cx="785495" cy="575945"/>
          </a:xfrm>
          <a:prstGeom prst="rect">
            <a:avLst/>
          </a:prstGeom>
          <a:noFill/>
          <a:ln w="9525">
            <a:noFill/>
            <a:miter lim="800000"/>
            <a:headEnd/>
            <a:tailEnd/>
          </a:ln>
        </p:spPr>
      </p:pic>
      <p:sp>
        <p:nvSpPr>
          <p:cNvPr id="30729" name="Text Box 23"/>
          <p:cNvSpPr txBox="1">
            <a:spLocks noChangeArrowheads="1"/>
          </p:cNvSpPr>
          <p:nvPr/>
        </p:nvSpPr>
        <p:spPr bwMode="auto">
          <a:xfrm>
            <a:off x="7000875" y="1556792"/>
            <a:ext cx="2124075" cy="2676525"/>
          </a:xfrm>
          <a:prstGeom prst="rect">
            <a:avLst/>
          </a:prstGeom>
          <a:solidFill>
            <a:srgbClr val="000080"/>
          </a:solidFill>
          <a:ln w="9525">
            <a:noFill/>
            <a:miter lim="800000"/>
          </a:ln>
        </p:spPr>
        <p:txBody>
          <a:bodyPr wrap="square">
            <a:spAutoFit/>
          </a:bodyPr>
          <a:lstStyle/>
          <a:p>
            <a:pPr>
              <a:buFont typeface="Wingdings" panose="05000000000000000000" pitchFamily="2" charset="2"/>
              <a:buChar char="Ø"/>
              <a:defRPr/>
            </a:pPr>
            <a:r>
              <a:rPr lang="zh-CN" altLang="en-US" sz="1400" b="1" dirty="0" smtClean="0">
                <a:solidFill>
                  <a:schemeClr val="bg1"/>
                </a:solidFill>
                <a:ea typeface="+mn-lt"/>
              </a:rPr>
              <a:t>十月份的核心交易特征是震荡分化，不确定性增加。10 月市场总体横盘整理，平稳度过。从</a:t>
            </a:r>
            <a:r>
              <a:rPr lang="en-US" altLang="zh-CN" sz="1400" b="1" dirty="0" smtClean="0">
                <a:solidFill>
                  <a:schemeClr val="bg1"/>
                </a:solidFill>
                <a:ea typeface="+mn-lt"/>
              </a:rPr>
              <a:t>8</a:t>
            </a:r>
            <a:r>
              <a:rPr lang="zh-CN" altLang="en-US" sz="1400" b="1" dirty="0" smtClean="0">
                <a:solidFill>
                  <a:schemeClr val="bg1"/>
                </a:solidFill>
                <a:ea typeface="+mn-lt"/>
              </a:rPr>
              <a:t>月底起，2 个多月来其实就上攻了 100 点左右。临近年底，我们认为整个格局仍难以改变，但需要对 6 月以来的持续反弹所产生的获利盘略微留意，市场震荡可能会更加频繁。</a:t>
            </a:r>
            <a:endParaRPr lang="zh-CN" altLang="en-US" sz="1400" b="1" dirty="0" smtClean="0">
              <a:solidFill>
                <a:schemeClr val="bg1"/>
              </a:solidFill>
              <a:ea typeface="+mn-lt"/>
            </a:endParaRPr>
          </a:p>
        </p:txBody>
      </p:sp>
      <p:sp>
        <p:nvSpPr>
          <p:cNvPr id="30733" name="Text Box 36"/>
          <p:cNvSpPr txBox="1">
            <a:spLocks noChangeArrowheads="1"/>
          </p:cNvSpPr>
          <p:nvPr/>
        </p:nvSpPr>
        <p:spPr bwMode="auto">
          <a:xfrm>
            <a:off x="0" y="5909210"/>
            <a:ext cx="827088" cy="398780"/>
          </a:xfrm>
          <a:prstGeom prst="rect">
            <a:avLst/>
          </a:prstGeom>
          <a:noFill/>
          <a:ln w="9525">
            <a:noFill/>
            <a:miter lim="800000"/>
          </a:ln>
        </p:spPr>
        <p:txBody>
          <a:bodyPr>
            <a:spAutoFit/>
          </a:bodyPr>
          <a:lstStyle/>
          <a:p>
            <a:pPr algn="ctr">
              <a:spcBef>
                <a:spcPct val="50000"/>
              </a:spcBef>
              <a:defRPr/>
            </a:pPr>
            <a:r>
              <a:rPr lang="en-US" altLang="zh-CN" b="1" dirty="0" smtClean="0">
                <a:solidFill>
                  <a:schemeClr val="tx2">
                    <a:lumMod val="50000"/>
                  </a:schemeClr>
                </a:solidFill>
                <a:latin typeface="+mn-ea"/>
                <a:ea typeface="+mn-ea"/>
              </a:rPr>
              <a:t>9</a:t>
            </a:r>
            <a:r>
              <a:rPr lang="zh-CN" altLang="en-US" b="1" dirty="0" smtClean="0">
                <a:solidFill>
                  <a:schemeClr val="tx2">
                    <a:lumMod val="50000"/>
                  </a:schemeClr>
                </a:solidFill>
                <a:latin typeface="+mn-ea"/>
                <a:ea typeface="+mn-ea"/>
              </a:rPr>
              <a:t>月</a:t>
            </a:r>
            <a:endParaRPr lang="zh-CN" altLang="en-US" b="1" dirty="0" smtClean="0">
              <a:solidFill>
                <a:schemeClr val="tx2">
                  <a:lumMod val="50000"/>
                </a:schemeClr>
              </a:solidFill>
              <a:latin typeface="+mn-ea"/>
              <a:ea typeface="+mn-ea"/>
            </a:endParaRPr>
          </a:p>
        </p:txBody>
      </p:sp>
      <p:sp>
        <p:nvSpPr>
          <p:cNvPr id="30734" name="Text Box 37"/>
          <p:cNvSpPr txBox="1">
            <a:spLocks noChangeArrowheads="1"/>
          </p:cNvSpPr>
          <p:nvPr/>
        </p:nvSpPr>
        <p:spPr bwMode="auto">
          <a:xfrm>
            <a:off x="0" y="5343263"/>
            <a:ext cx="827088" cy="398780"/>
          </a:xfrm>
          <a:prstGeom prst="rect">
            <a:avLst/>
          </a:prstGeom>
          <a:noFill/>
          <a:ln w="9525">
            <a:noFill/>
            <a:miter lim="800000"/>
          </a:ln>
        </p:spPr>
        <p:txBody>
          <a:bodyPr>
            <a:spAutoFit/>
          </a:bodyPr>
          <a:lstStyle/>
          <a:p>
            <a:pPr algn="ctr">
              <a:spcBef>
                <a:spcPct val="50000"/>
              </a:spcBef>
              <a:defRPr/>
            </a:pPr>
            <a:r>
              <a:rPr lang="en-US" altLang="zh-CN" b="1" dirty="0" smtClean="0">
                <a:solidFill>
                  <a:schemeClr val="tx2">
                    <a:lumMod val="50000"/>
                  </a:schemeClr>
                </a:solidFill>
                <a:latin typeface="+mn-ea"/>
                <a:ea typeface="+mn-ea"/>
              </a:rPr>
              <a:t>10</a:t>
            </a:r>
            <a:r>
              <a:rPr lang="zh-CN" altLang="en-US" b="1" dirty="0" smtClean="0">
                <a:solidFill>
                  <a:schemeClr val="tx2">
                    <a:lumMod val="50000"/>
                  </a:schemeClr>
                </a:solidFill>
                <a:latin typeface="+mn-ea"/>
                <a:ea typeface="+mn-ea"/>
              </a:rPr>
              <a:t>月</a:t>
            </a:r>
            <a:endParaRPr lang="zh-CN" altLang="en-US" b="1" dirty="0" smtClean="0">
              <a:solidFill>
                <a:schemeClr val="tx2">
                  <a:lumMod val="50000"/>
                </a:schemeClr>
              </a:solidFill>
              <a:latin typeface="+mn-ea"/>
              <a:ea typeface="+mn-ea"/>
            </a:endParaRPr>
          </a:p>
        </p:txBody>
      </p:sp>
      <p:sp>
        <p:nvSpPr>
          <p:cNvPr id="28684" name="Rectangle 2"/>
          <p:cNvSpPr>
            <a:spLocks noChangeArrowheads="1"/>
          </p:cNvSpPr>
          <p:nvPr/>
        </p:nvSpPr>
        <p:spPr bwMode="white">
          <a:xfrm>
            <a:off x="456248" y="142875"/>
            <a:ext cx="8231187" cy="1144588"/>
          </a:xfrm>
          <a:prstGeom prst="rect">
            <a:avLst/>
          </a:prstGeom>
          <a:noFill/>
          <a:ln w="9525">
            <a:noFill/>
            <a:miter lim="800000"/>
          </a:ln>
        </p:spPr>
        <p:txBody>
          <a:bodyPr/>
          <a:lstStyle/>
          <a:p>
            <a:r>
              <a:rPr lang="zh-CN" altLang="en-US" sz="2400" b="1" dirty="0">
                <a:solidFill>
                  <a:schemeClr val="tx2"/>
                </a:solidFill>
                <a:latin typeface="幼圆" panose="02010509060101010101" pitchFamily="49" charset="-122"/>
                <a:ea typeface="幼圆" panose="02010509060101010101" pitchFamily="49" charset="-122"/>
              </a:rPr>
              <a:t>主要券商观点</a:t>
            </a:r>
            <a:endParaRPr lang="zh-CN" altLang="en-US" sz="2400" b="1" dirty="0">
              <a:solidFill>
                <a:schemeClr val="tx2"/>
              </a:solidFill>
              <a:latin typeface="幼圆" panose="02010509060101010101" pitchFamily="49" charset="-122"/>
              <a:ea typeface="幼圆" panose="02010509060101010101" pitchFamily="49" charset="-122"/>
            </a:endParaRPr>
          </a:p>
        </p:txBody>
      </p:sp>
      <p:sp>
        <p:nvSpPr>
          <p:cNvPr id="30740" name="Text Box 16"/>
          <p:cNvSpPr txBox="1">
            <a:spLocks noChangeArrowheads="1"/>
          </p:cNvSpPr>
          <p:nvPr/>
        </p:nvSpPr>
        <p:spPr bwMode="auto">
          <a:xfrm>
            <a:off x="179513" y="1556793"/>
            <a:ext cx="2249348" cy="2461260"/>
          </a:xfrm>
          <a:prstGeom prst="rect">
            <a:avLst/>
          </a:prstGeom>
          <a:solidFill>
            <a:srgbClr val="000080"/>
          </a:solidFill>
          <a:ln w="9525">
            <a:noFill/>
            <a:miter lim="800000"/>
          </a:ln>
        </p:spPr>
        <p:txBody>
          <a:bodyPr wrap="square">
            <a:spAutoFit/>
          </a:bodyPr>
          <a:lstStyle/>
          <a:p>
            <a:pPr>
              <a:buClr>
                <a:srgbClr val="FFFFFF"/>
              </a:buClr>
              <a:buFont typeface="Wingdings" panose="05000000000000000000" pitchFamily="2" charset="2"/>
              <a:buChar char="Ø"/>
              <a:defRPr/>
            </a:pPr>
            <a:r>
              <a:rPr sz="1400" b="1" dirty="0" smtClean="0">
                <a:solidFill>
                  <a:schemeClr val="bg1"/>
                </a:solidFill>
                <a:latin typeface="+mn-ea"/>
                <a:ea typeface="+mn-ea"/>
              </a:rPr>
              <a:t>从短线来看,A股走势有望逐步企稳。港口机场等中国硬资产概念股、煤改气和新能源动力汽车等受国家产业政策引导的个股及人工智能等新兴产业股将引领大盘突破向上。在操作中,建议投资者相对积极地低吸这些个股,尤其是人工智能为代表的新兴产业股</a:t>
            </a:r>
            <a:r>
              <a:rPr lang="zh-CN" sz="1400" b="1" dirty="0" smtClean="0">
                <a:solidFill>
                  <a:schemeClr val="bg1"/>
                </a:solidFill>
                <a:latin typeface="+mn-ea"/>
                <a:ea typeface="+mn-ea"/>
              </a:rPr>
              <a:t>。</a:t>
            </a:r>
            <a:endParaRPr lang="zh-CN" sz="1400" b="1" dirty="0" smtClean="0">
              <a:solidFill>
                <a:schemeClr val="bg1"/>
              </a:solidFill>
              <a:latin typeface="+mn-ea"/>
              <a:ea typeface="+mn-ea"/>
            </a:endParaRPr>
          </a:p>
        </p:txBody>
      </p:sp>
      <p:sp>
        <p:nvSpPr>
          <p:cNvPr id="28686" name="Text Box 78"/>
          <p:cNvSpPr txBox="1">
            <a:spLocks noChangeArrowheads="1"/>
          </p:cNvSpPr>
          <p:nvPr/>
        </p:nvSpPr>
        <p:spPr bwMode="auto">
          <a:xfrm>
            <a:off x="928662" y="4931320"/>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smtClean="0">
                <a:solidFill>
                  <a:srgbClr val="FF0000"/>
                </a:solidFill>
                <a:ea typeface="黑体" panose="02010609060101010101" pitchFamily="49" charset="-122"/>
                <a:sym typeface="+mn-ea"/>
              </a:rPr>
              <a:t>谨慎看多</a:t>
            </a:r>
            <a:endParaRPr lang="zh-CN" altLang="en-US" sz="1800" b="1" dirty="0">
              <a:solidFill>
                <a:srgbClr val="FF0000"/>
              </a:solidFill>
              <a:ea typeface="黑体" panose="02010609060101010101" pitchFamily="49" charset="-122"/>
            </a:endParaRPr>
          </a:p>
        </p:txBody>
      </p:sp>
      <p:sp>
        <p:nvSpPr>
          <p:cNvPr id="28687" name="Text Box 78"/>
          <p:cNvSpPr txBox="1">
            <a:spLocks noChangeArrowheads="1"/>
          </p:cNvSpPr>
          <p:nvPr/>
        </p:nvSpPr>
        <p:spPr bwMode="auto">
          <a:xfrm>
            <a:off x="928688" y="5414701"/>
            <a:ext cx="1285875" cy="369887"/>
          </a:xfrm>
          <a:prstGeom prst="rect">
            <a:avLst/>
          </a:prstGeom>
          <a:solidFill>
            <a:srgbClr val="C0C0C0"/>
          </a:solidFill>
          <a:ln w="9525">
            <a:noFill/>
            <a:miter lim="800000"/>
          </a:ln>
        </p:spPr>
        <p:txBody>
          <a:bodyPr>
            <a:spAutoFit/>
          </a:bodyPr>
          <a:lstStyle/>
          <a:p>
            <a:pPr algn="ctr">
              <a:spcBef>
                <a:spcPct val="50000"/>
              </a:spcBef>
            </a:pPr>
            <a:r>
              <a:rPr lang="zh-CN" altLang="en-US" sz="1800" b="1" dirty="0" smtClean="0">
                <a:solidFill>
                  <a:srgbClr val="FF0000"/>
                </a:solidFill>
                <a:ea typeface="黑体" panose="02010609060101010101" pitchFamily="49" charset="-122"/>
              </a:rPr>
              <a:t>谨慎看多</a:t>
            </a:r>
            <a:endParaRPr lang="zh-CN" altLang="en-US" sz="1800" b="1" dirty="0">
              <a:solidFill>
                <a:srgbClr val="FF0000"/>
              </a:solidFill>
              <a:ea typeface="黑体" panose="02010609060101010101" pitchFamily="49" charset="-122"/>
            </a:endParaRPr>
          </a:p>
        </p:txBody>
      </p:sp>
      <p:sp>
        <p:nvSpPr>
          <p:cNvPr id="28688" name="Text Box 78"/>
          <p:cNvSpPr txBox="1">
            <a:spLocks noChangeArrowheads="1"/>
          </p:cNvSpPr>
          <p:nvPr/>
        </p:nvSpPr>
        <p:spPr bwMode="auto">
          <a:xfrm>
            <a:off x="928688" y="5924748"/>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smtClean="0">
                <a:solidFill>
                  <a:srgbClr val="FF0000"/>
                </a:solidFill>
                <a:ea typeface="黑体" panose="02010609060101010101" pitchFamily="49" charset="-122"/>
                <a:sym typeface="+mn-ea"/>
              </a:rPr>
              <a:t>谨慎看多</a:t>
            </a:r>
            <a:endParaRPr lang="zh-CN" altLang="en-US" sz="1800" b="1" dirty="0">
              <a:solidFill>
                <a:srgbClr val="FF0000"/>
              </a:solidFill>
              <a:ea typeface="黑体" panose="02010609060101010101" pitchFamily="49" charset="-122"/>
            </a:endParaRPr>
          </a:p>
        </p:txBody>
      </p:sp>
      <p:sp>
        <p:nvSpPr>
          <p:cNvPr id="28689" name="Text Box 78"/>
          <p:cNvSpPr txBox="1">
            <a:spLocks noChangeArrowheads="1"/>
          </p:cNvSpPr>
          <p:nvPr/>
        </p:nvSpPr>
        <p:spPr bwMode="auto">
          <a:xfrm>
            <a:off x="2979737" y="5435376"/>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a:solidFill>
                  <a:srgbClr val="FF0000"/>
                </a:solidFill>
                <a:ea typeface="黑体" panose="02010609060101010101" pitchFamily="49" charset="-122"/>
              </a:rPr>
              <a:t>谨慎看多</a:t>
            </a:r>
            <a:endParaRPr lang="zh-CN" altLang="en-US" sz="1800" b="1" dirty="0">
              <a:solidFill>
                <a:srgbClr val="FF0000"/>
              </a:solidFill>
              <a:ea typeface="黑体" panose="02010609060101010101" pitchFamily="49" charset="-122"/>
            </a:endParaRPr>
          </a:p>
        </p:txBody>
      </p:sp>
      <p:sp>
        <p:nvSpPr>
          <p:cNvPr id="28690" name="Text Box 78"/>
          <p:cNvSpPr txBox="1">
            <a:spLocks noChangeArrowheads="1"/>
          </p:cNvSpPr>
          <p:nvPr/>
        </p:nvSpPr>
        <p:spPr bwMode="auto">
          <a:xfrm>
            <a:off x="5192928" y="5414701"/>
            <a:ext cx="1285875" cy="369888"/>
          </a:xfrm>
          <a:prstGeom prst="rect">
            <a:avLst/>
          </a:prstGeom>
          <a:solidFill>
            <a:srgbClr val="C0C0C0"/>
          </a:solidFill>
          <a:ln w="9525">
            <a:noFill/>
            <a:miter lim="800000"/>
          </a:ln>
        </p:spPr>
        <p:txBody>
          <a:bodyPr>
            <a:spAutoFit/>
          </a:bodyPr>
          <a:lstStyle/>
          <a:p>
            <a:pPr algn="ctr">
              <a:spcBef>
                <a:spcPct val="50000"/>
              </a:spcBef>
            </a:pPr>
            <a:r>
              <a:rPr lang="zh-CN" altLang="en-US" sz="1800" b="1" dirty="0">
                <a:solidFill>
                  <a:srgbClr val="FF0000"/>
                </a:solidFill>
                <a:ea typeface="黑体" panose="02010609060101010101" pitchFamily="49" charset="-122"/>
              </a:rPr>
              <a:t>谨慎看多</a:t>
            </a:r>
            <a:endParaRPr lang="zh-CN" altLang="en-US" sz="1800" b="1" dirty="0">
              <a:solidFill>
                <a:srgbClr val="FF0000"/>
              </a:solidFill>
              <a:ea typeface="黑体" panose="02010609060101010101" pitchFamily="49" charset="-122"/>
            </a:endParaRPr>
          </a:p>
        </p:txBody>
      </p:sp>
      <p:sp>
        <p:nvSpPr>
          <p:cNvPr id="28691" name="Text Box 78"/>
          <p:cNvSpPr txBox="1">
            <a:spLocks noChangeArrowheads="1"/>
          </p:cNvSpPr>
          <p:nvPr/>
        </p:nvSpPr>
        <p:spPr bwMode="auto">
          <a:xfrm>
            <a:off x="7356205" y="4931320"/>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a:solidFill>
                  <a:srgbClr val="FF0000"/>
                </a:solidFill>
                <a:ea typeface="黑体" panose="02010609060101010101" pitchFamily="49" charset="-122"/>
                <a:sym typeface="+mn-ea"/>
              </a:rPr>
              <a:t>中性</a:t>
            </a:r>
            <a:endParaRPr lang="zh-CN" altLang="en-US" sz="1800" b="1" dirty="0">
              <a:solidFill>
                <a:srgbClr val="FF0000"/>
              </a:solidFill>
              <a:ea typeface="黑体" panose="02010609060101010101" pitchFamily="49" charset="-122"/>
            </a:endParaRPr>
          </a:p>
        </p:txBody>
      </p:sp>
      <p:sp>
        <p:nvSpPr>
          <p:cNvPr id="31" name="Text Box 37"/>
          <p:cNvSpPr txBox="1">
            <a:spLocks noChangeArrowheads="1"/>
          </p:cNvSpPr>
          <p:nvPr/>
        </p:nvSpPr>
        <p:spPr bwMode="auto">
          <a:xfrm>
            <a:off x="0" y="4859882"/>
            <a:ext cx="827088" cy="398780"/>
          </a:xfrm>
          <a:prstGeom prst="rect">
            <a:avLst/>
          </a:prstGeom>
          <a:noFill/>
          <a:ln w="9525">
            <a:noFill/>
            <a:miter lim="800000"/>
          </a:ln>
        </p:spPr>
        <p:txBody>
          <a:bodyPr>
            <a:spAutoFit/>
          </a:bodyPr>
          <a:lstStyle/>
          <a:p>
            <a:pPr algn="ctr">
              <a:spcBef>
                <a:spcPct val="50000"/>
              </a:spcBef>
              <a:defRPr/>
            </a:pPr>
            <a:r>
              <a:rPr lang="en-US" altLang="zh-CN" b="1" dirty="0" smtClean="0">
                <a:solidFill>
                  <a:srgbClr val="000066"/>
                </a:solidFill>
                <a:latin typeface="+mn-ea"/>
                <a:ea typeface="+mn-ea"/>
              </a:rPr>
              <a:t>11</a:t>
            </a:r>
            <a:r>
              <a:rPr lang="zh-CN" altLang="en-US" b="1" dirty="0" smtClean="0">
                <a:solidFill>
                  <a:srgbClr val="000066"/>
                </a:solidFill>
                <a:latin typeface="+mn-ea"/>
                <a:ea typeface="+mn-ea"/>
              </a:rPr>
              <a:t>月</a:t>
            </a:r>
            <a:endParaRPr lang="zh-CN" altLang="en-US" b="1" dirty="0">
              <a:solidFill>
                <a:srgbClr val="000066"/>
              </a:solidFill>
              <a:latin typeface="+mn-ea"/>
              <a:ea typeface="+mn-ea"/>
            </a:endParaRPr>
          </a:p>
        </p:txBody>
      </p:sp>
      <p:sp>
        <p:nvSpPr>
          <p:cNvPr id="28693" name="Text Box 78"/>
          <p:cNvSpPr txBox="1">
            <a:spLocks noChangeArrowheads="1"/>
          </p:cNvSpPr>
          <p:nvPr/>
        </p:nvSpPr>
        <p:spPr bwMode="auto">
          <a:xfrm>
            <a:off x="3000364" y="4931103"/>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a:solidFill>
                  <a:srgbClr val="FF0000"/>
                </a:solidFill>
                <a:ea typeface="黑体" panose="02010609060101010101" pitchFamily="49" charset="-122"/>
              </a:rPr>
              <a:t>谨慎看多</a:t>
            </a:r>
            <a:endParaRPr lang="zh-CN" altLang="en-US" sz="1800" b="1" dirty="0">
              <a:solidFill>
                <a:srgbClr val="FF0000"/>
              </a:solidFill>
              <a:ea typeface="黑体" panose="02010609060101010101" pitchFamily="49" charset="-122"/>
            </a:endParaRPr>
          </a:p>
        </p:txBody>
      </p:sp>
      <p:sp>
        <p:nvSpPr>
          <p:cNvPr id="28694" name="Text Box 78"/>
          <p:cNvSpPr txBox="1">
            <a:spLocks noChangeArrowheads="1"/>
          </p:cNvSpPr>
          <p:nvPr/>
        </p:nvSpPr>
        <p:spPr bwMode="auto">
          <a:xfrm>
            <a:off x="5192929" y="4931320"/>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a:solidFill>
                  <a:srgbClr val="FF0000"/>
                </a:solidFill>
                <a:ea typeface="黑体" panose="02010609060101010101" pitchFamily="49" charset="-122"/>
                <a:sym typeface="+mn-ea"/>
              </a:rPr>
              <a:t>谨慎看多</a:t>
            </a:r>
            <a:endParaRPr lang="zh-CN" altLang="en-US" sz="1800" b="1" dirty="0">
              <a:solidFill>
                <a:srgbClr val="FF0000"/>
              </a:solidFill>
              <a:ea typeface="黑体" panose="02010609060101010101" pitchFamily="49" charset="-122"/>
            </a:endParaRPr>
          </a:p>
        </p:txBody>
      </p:sp>
      <p:sp>
        <p:nvSpPr>
          <p:cNvPr id="28695" name="Text Box 78"/>
          <p:cNvSpPr txBox="1">
            <a:spLocks noChangeArrowheads="1"/>
          </p:cNvSpPr>
          <p:nvPr/>
        </p:nvSpPr>
        <p:spPr bwMode="auto">
          <a:xfrm>
            <a:off x="3000375" y="5924748"/>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a:solidFill>
                  <a:srgbClr val="FF0000"/>
                </a:solidFill>
                <a:ea typeface="黑体" panose="02010609060101010101" pitchFamily="49" charset="-122"/>
              </a:rPr>
              <a:t>谨慎看多</a:t>
            </a:r>
            <a:endParaRPr lang="zh-CN" altLang="en-US" sz="1800" b="1" dirty="0">
              <a:solidFill>
                <a:srgbClr val="FF0000"/>
              </a:solidFill>
              <a:ea typeface="黑体" panose="02010609060101010101" pitchFamily="49" charset="-122"/>
            </a:endParaRPr>
          </a:p>
        </p:txBody>
      </p:sp>
      <p:sp>
        <p:nvSpPr>
          <p:cNvPr id="28696" name="Text Box 78"/>
          <p:cNvSpPr txBox="1">
            <a:spLocks noChangeArrowheads="1"/>
          </p:cNvSpPr>
          <p:nvPr/>
        </p:nvSpPr>
        <p:spPr bwMode="auto">
          <a:xfrm>
            <a:off x="5192713" y="5909508"/>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smtClean="0">
                <a:solidFill>
                  <a:srgbClr val="FF0000"/>
                </a:solidFill>
                <a:ea typeface="黑体" panose="02010609060101010101" pitchFamily="49" charset="-122"/>
                <a:sym typeface="+mn-ea"/>
              </a:rPr>
              <a:t>谨慎看多</a:t>
            </a:r>
            <a:endParaRPr lang="zh-CN" altLang="en-US" sz="1800" b="1" dirty="0">
              <a:solidFill>
                <a:srgbClr val="FF0000"/>
              </a:solidFill>
              <a:ea typeface="黑体" panose="02010609060101010101" pitchFamily="49" charset="-122"/>
            </a:endParaRPr>
          </a:p>
        </p:txBody>
      </p:sp>
      <p:sp>
        <p:nvSpPr>
          <p:cNvPr id="28697" name="Text Box 78"/>
          <p:cNvSpPr txBox="1">
            <a:spLocks noChangeArrowheads="1"/>
          </p:cNvSpPr>
          <p:nvPr/>
        </p:nvSpPr>
        <p:spPr bwMode="auto">
          <a:xfrm>
            <a:off x="7358063" y="5435376"/>
            <a:ext cx="1285875" cy="369888"/>
          </a:xfrm>
          <a:prstGeom prst="rect">
            <a:avLst/>
          </a:prstGeom>
          <a:solidFill>
            <a:srgbClr val="C0C0C0"/>
          </a:solidFill>
          <a:ln w="9525">
            <a:noFill/>
            <a:miter lim="800000"/>
          </a:ln>
        </p:spPr>
        <p:txBody>
          <a:bodyPr>
            <a:spAutoFit/>
          </a:bodyPr>
          <a:lstStyle/>
          <a:p>
            <a:pPr algn="ctr">
              <a:spcBef>
                <a:spcPct val="50000"/>
              </a:spcBef>
            </a:pPr>
            <a:r>
              <a:rPr lang="zh-CN" altLang="en-US" sz="1800" b="1" dirty="0">
                <a:solidFill>
                  <a:srgbClr val="FF0000"/>
                </a:solidFill>
                <a:ea typeface="黑体" panose="02010609060101010101" pitchFamily="49" charset="-122"/>
              </a:rPr>
              <a:t>中性</a:t>
            </a:r>
            <a:endParaRPr lang="zh-CN" altLang="en-US" sz="1800" b="1" dirty="0">
              <a:solidFill>
                <a:srgbClr val="FF0000"/>
              </a:solidFill>
              <a:ea typeface="黑体" panose="02010609060101010101" pitchFamily="49" charset="-122"/>
            </a:endParaRPr>
          </a:p>
        </p:txBody>
      </p:sp>
      <p:sp>
        <p:nvSpPr>
          <p:cNvPr id="28698" name="Text Box 78"/>
          <p:cNvSpPr txBox="1">
            <a:spLocks noChangeArrowheads="1"/>
          </p:cNvSpPr>
          <p:nvPr/>
        </p:nvSpPr>
        <p:spPr bwMode="auto">
          <a:xfrm>
            <a:off x="7358063" y="5924748"/>
            <a:ext cx="1285875" cy="368300"/>
          </a:xfrm>
          <a:prstGeom prst="rect">
            <a:avLst/>
          </a:prstGeom>
          <a:solidFill>
            <a:srgbClr val="C0C0C0"/>
          </a:solidFill>
          <a:ln w="9525">
            <a:noFill/>
            <a:miter lim="800000"/>
          </a:ln>
        </p:spPr>
        <p:txBody>
          <a:bodyPr>
            <a:spAutoFit/>
          </a:bodyPr>
          <a:lstStyle/>
          <a:p>
            <a:pPr algn="ctr">
              <a:spcBef>
                <a:spcPct val="50000"/>
              </a:spcBef>
            </a:pPr>
            <a:r>
              <a:rPr lang="zh-CN" altLang="en-US" sz="1800" b="1" dirty="0" smtClean="0">
                <a:solidFill>
                  <a:srgbClr val="FF0000"/>
                </a:solidFill>
                <a:ea typeface="黑体" panose="02010609060101010101" pitchFamily="49" charset="-122"/>
                <a:sym typeface="+mn-ea"/>
              </a:rPr>
              <a:t>中性</a:t>
            </a:r>
            <a:endParaRPr lang="zh-CN" altLang="en-US" sz="1800" b="1" dirty="0">
              <a:solidFill>
                <a:srgbClr val="FF0000"/>
              </a:solidFill>
              <a:ea typeface="黑体" panose="02010609060101010101" pitchFamily="49" charset="-122"/>
            </a:endParaRPr>
          </a:p>
        </p:txBody>
      </p:sp>
      <p:pic>
        <p:nvPicPr>
          <p:cNvPr id="4" name="图片 3" descr="233"/>
          <p:cNvPicPr>
            <a:picLocks noChangeAspect="1"/>
          </p:cNvPicPr>
          <p:nvPr/>
        </p:nvPicPr>
        <p:blipFill>
          <a:blip r:embed="rId4" cstate="print"/>
          <a:stretch>
            <a:fillRect/>
          </a:stretch>
        </p:blipFill>
        <p:spPr>
          <a:xfrm>
            <a:off x="7000875" y="928370"/>
            <a:ext cx="1641475" cy="551815"/>
          </a:xfrm>
          <a:prstGeom prst="rect">
            <a:avLst/>
          </a:prstGeom>
        </p:spPr>
      </p:pic>
      <p:pic>
        <p:nvPicPr>
          <p:cNvPr id="5" name="图片 4" descr="gy"/>
          <p:cNvPicPr>
            <a:picLocks noChangeAspect="1"/>
          </p:cNvPicPr>
          <p:nvPr/>
        </p:nvPicPr>
        <p:blipFill>
          <a:blip r:embed="rId5"/>
          <a:stretch>
            <a:fillRect/>
          </a:stretch>
        </p:blipFill>
        <p:spPr>
          <a:xfrm>
            <a:off x="2635250" y="1053465"/>
            <a:ext cx="1872615" cy="473710"/>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187450" y="1989138"/>
            <a:ext cx="7129463"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13315" name="Text Box 3"/>
          <p:cNvSpPr txBox="1">
            <a:spLocks noChangeArrowheads="1"/>
          </p:cNvSpPr>
          <p:nvPr/>
        </p:nvSpPr>
        <p:spPr bwMode="auto">
          <a:xfrm>
            <a:off x="1331913" y="1989138"/>
            <a:ext cx="4897437" cy="2678112"/>
          </a:xfrm>
          <a:prstGeom prst="rect">
            <a:avLst/>
          </a:prstGeom>
          <a:noFill/>
          <a:ln w="9525">
            <a:noFill/>
            <a:miter lim="800000"/>
          </a:ln>
        </p:spPr>
        <p:txBody>
          <a:bodyPr>
            <a:spAutoFit/>
          </a:bodyPr>
          <a:lstStyle/>
          <a:p>
            <a:pPr marL="457200" indent="-457200">
              <a:spcBef>
                <a:spcPct val="50000"/>
              </a:spcBef>
            </a:pPr>
            <a:r>
              <a:rPr kumimoji="1" lang="zh-CN" altLang="en-US" sz="2400" b="1">
                <a:solidFill>
                  <a:schemeClr val="bg1"/>
                </a:solidFill>
                <a:latin typeface="Times New Roman" panose="02020603050405020304" pitchFamily="18" charset="0"/>
                <a:ea typeface="幼圆" panose="02010509060101010101" pitchFamily="49" charset="-122"/>
              </a:rPr>
              <a:t>1.本月宏观概况</a:t>
            </a:r>
            <a:endParaRPr kumimoji="1" lang="en-US" altLang="zh-CN" sz="2400" b="1">
              <a:solidFill>
                <a:schemeClr val="bg1"/>
              </a:solidFill>
              <a:latin typeface="Times New Roman" panose="02020603050405020304" pitchFamily="18" charset="0"/>
              <a:ea typeface="幼圆" panose="02010509060101010101" pitchFamily="49" charset="-122"/>
            </a:endParaRPr>
          </a:p>
          <a:p>
            <a:pPr marL="457200" indent="-457200">
              <a:spcBef>
                <a:spcPct val="50000"/>
              </a:spcBef>
            </a:pPr>
            <a:r>
              <a:rPr kumimoji="1" lang="zh-CN" altLang="en-US" sz="2400" b="1">
                <a:solidFill>
                  <a:srgbClr val="000066"/>
                </a:solidFill>
                <a:latin typeface="Times New Roman" panose="02020603050405020304" pitchFamily="18" charset="0"/>
                <a:ea typeface="幼圆" panose="02010509060101010101" pitchFamily="49" charset="-122"/>
              </a:rPr>
              <a:t>2.本月市场动向分析</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r>
              <a:rPr kumimoji="1" lang="zh-CN" altLang="en-US" sz="2400" b="1">
                <a:solidFill>
                  <a:srgbClr val="000066"/>
                </a:solidFill>
                <a:latin typeface="Times New Roman" panose="02020603050405020304" pitchFamily="18" charset="0"/>
                <a:ea typeface="幼圆" panose="02010509060101010101" pitchFamily="49" charset="-122"/>
              </a:rPr>
              <a:t>3. 展望</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rPr>
              <a:t>4. </a:t>
            </a:r>
            <a:r>
              <a:rPr kumimoji="1" lang="zh-CN" altLang="en-US" sz="2400" b="1">
                <a:solidFill>
                  <a:srgbClr val="000066"/>
                </a:solidFill>
                <a:latin typeface="Times New Roman" panose="02020603050405020304" pitchFamily="18" charset="0"/>
                <a:ea typeface="幼圆" panose="02010509060101010101" pitchFamily="49" charset="-122"/>
              </a:rPr>
              <a:t>公司主要业务</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endParaRPr kumimoji="1" lang="zh-CN" altLang="en-US" sz="2400" b="1">
              <a:solidFill>
                <a:srgbClr val="000099"/>
              </a:solidFill>
              <a:latin typeface="Times New Roman" panose="02020603050405020304" pitchFamily="18" charset="0"/>
              <a:ea typeface="幼圆" panose="02010509060101010101" pitchFamily="49" charset="-122"/>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1209675" y="3101975"/>
            <a:ext cx="7129463"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30723" name="Text Box 3"/>
          <p:cNvSpPr txBox="1">
            <a:spLocks noChangeArrowheads="1"/>
          </p:cNvSpPr>
          <p:nvPr/>
        </p:nvSpPr>
        <p:spPr bwMode="auto">
          <a:xfrm>
            <a:off x="1331913" y="1976438"/>
            <a:ext cx="4897437" cy="2124075"/>
          </a:xfrm>
          <a:prstGeom prst="rect">
            <a:avLst/>
          </a:prstGeom>
          <a:noFill/>
          <a:ln w="9525">
            <a:noFill/>
            <a:miter lim="800000"/>
          </a:ln>
        </p:spPr>
        <p:txBody>
          <a:bodyPr>
            <a:spAutoFit/>
          </a:bodyPr>
          <a:lstStyle/>
          <a:p>
            <a:pPr marL="457200" indent="-457200">
              <a:spcBef>
                <a:spcPct val="50000"/>
              </a:spcBef>
            </a:pPr>
            <a:r>
              <a:rPr kumimoji="1" lang="zh-CN" altLang="en-US" sz="2400" b="1">
                <a:solidFill>
                  <a:srgbClr val="000066"/>
                </a:solidFill>
                <a:latin typeface="幼圆" panose="02010509060101010101" pitchFamily="49" charset="-122"/>
                <a:ea typeface="幼圆" panose="02010509060101010101" pitchFamily="49" charset="-122"/>
              </a:rPr>
              <a:t>1. 本月宏观概况</a:t>
            </a:r>
            <a:endParaRPr kumimoji="1" lang="zh-CN" altLang="en-US" sz="2400" b="1">
              <a:solidFill>
                <a:srgbClr val="000066"/>
              </a:solidFill>
              <a:latin typeface="幼圆" panose="02010509060101010101" pitchFamily="49" charset="-122"/>
              <a:ea typeface="幼圆" panose="02010509060101010101" pitchFamily="49" charset="-122"/>
            </a:endParaRPr>
          </a:p>
          <a:p>
            <a:pPr marL="457200" indent="-457200">
              <a:spcBef>
                <a:spcPct val="50000"/>
              </a:spcBef>
            </a:pPr>
            <a:r>
              <a:rPr kumimoji="1" lang="zh-CN" altLang="en-US" sz="2400" b="1">
                <a:solidFill>
                  <a:srgbClr val="000066"/>
                </a:solidFill>
                <a:latin typeface="幼圆" panose="02010509060101010101" pitchFamily="49" charset="-122"/>
                <a:ea typeface="幼圆" panose="02010509060101010101" pitchFamily="49" charset="-122"/>
              </a:rPr>
              <a:t>2. 本月市场动向分析</a:t>
            </a:r>
            <a:endParaRPr kumimoji="1" lang="zh-CN" altLang="en-US" sz="2400" b="1">
              <a:solidFill>
                <a:srgbClr val="000066"/>
              </a:solidFill>
              <a:latin typeface="幼圆" panose="02010509060101010101" pitchFamily="49" charset="-122"/>
              <a:ea typeface="幼圆" panose="02010509060101010101" pitchFamily="49" charset="-122"/>
            </a:endParaRPr>
          </a:p>
          <a:p>
            <a:pPr marL="457200" indent="-457200">
              <a:spcBef>
                <a:spcPct val="50000"/>
              </a:spcBef>
            </a:pPr>
            <a:r>
              <a:rPr kumimoji="1" lang="zh-CN" altLang="en-US" sz="2400" b="1">
                <a:solidFill>
                  <a:schemeClr val="bg1"/>
                </a:solidFill>
                <a:latin typeface="幼圆" panose="02010509060101010101" pitchFamily="49" charset="-122"/>
                <a:ea typeface="幼圆" panose="02010509060101010101" pitchFamily="49" charset="-122"/>
              </a:rPr>
              <a:t>3. 展望</a:t>
            </a:r>
            <a:endParaRPr kumimoji="1" lang="zh-CN" altLang="en-US" sz="2400" b="1">
              <a:solidFill>
                <a:schemeClr val="bg1"/>
              </a:solidFill>
              <a:latin typeface="幼圆" panose="02010509060101010101" pitchFamily="49" charset="-122"/>
              <a:ea typeface="幼圆" panose="02010509060101010101" pitchFamily="49" charset="-122"/>
            </a:endParaRPr>
          </a:p>
          <a:p>
            <a:pPr marL="457200" indent="-457200">
              <a:spcBef>
                <a:spcPct val="50000"/>
              </a:spcBef>
            </a:pPr>
            <a:r>
              <a:rPr kumimoji="1" lang="en-US" altLang="zh-CN" sz="2400" b="1">
                <a:solidFill>
                  <a:srgbClr val="000066"/>
                </a:solidFill>
                <a:latin typeface="幼圆" panose="02010509060101010101" pitchFamily="49" charset="-122"/>
                <a:ea typeface="幼圆" panose="02010509060101010101" pitchFamily="49" charset="-122"/>
              </a:rPr>
              <a:t>4. </a:t>
            </a:r>
            <a:r>
              <a:rPr kumimoji="1" lang="zh-CN" altLang="en-US" sz="2400" b="1">
                <a:solidFill>
                  <a:srgbClr val="000066"/>
                </a:solidFill>
                <a:latin typeface="幼圆" panose="02010509060101010101" pitchFamily="49" charset="-122"/>
                <a:ea typeface="幼圆" panose="02010509060101010101" pitchFamily="49" charset="-122"/>
              </a:rPr>
              <a:t>公司主要业务</a:t>
            </a:r>
            <a:endParaRPr kumimoji="1" lang="zh-CN" altLang="en-US" sz="2400" b="1">
              <a:solidFill>
                <a:srgbClr val="000066"/>
              </a:solidFill>
              <a:latin typeface="幼圆" panose="02010509060101010101" pitchFamily="49" charset="-122"/>
              <a:ea typeface="幼圆" panose="02010509060101010101" pitchFamily="49" charset="-122"/>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85750" y="1214438"/>
            <a:ext cx="8402638" cy="5162550"/>
          </a:xfrm>
          <a:prstGeom prst="rect">
            <a:avLst/>
          </a:prstGeom>
          <a:noFill/>
          <a:ln w="9525">
            <a:noFill/>
            <a:miter lim="800000"/>
          </a:ln>
        </p:spPr>
        <p:txBody>
          <a:bodyPr/>
          <a:lstStyle/>
          <a:p>
            <a:pPr marL="342900" indent="-342900">
              <a:spcBef>
                <a:spcPct val="20000"/>
              </a:spcBef>
              <a:buClr>
                <a:srgbClr val="6699FF"/>
              </a:buClr>
              <a:defRPr/>
            </a:pPr>
            <a:r>
              <a:rPr lang="zh-CN" altLang="en-US" sz="1800" b="1" dirty="0">
                <a:solidFill>
                  <a:srgbClr val="000066"/>
                </a:solidFill>
                <a:latin typeface="+mn-ea"/>
                <a:ea typeface="+mn-ea"/>
              </a:rPr>
              <a:t>       </a:t>
            </a:r>
            <a:endParaRPr lang="en-US" altLang="zh-CN" sz="1800" b="1" dirty="0">
              <a:solidFill>
                <a:srgbClr val="000066"/>
              </a:solidFill>
              <a:latin typeface="+mn-ea"/>
              <a:ea typeface="+mn-ea"/>
            </a:endParaRPr>
          </a:p>
        </p:txBody>
      </p:sp>
      <p:sp>
        <p:nvSpPr>
          <p:cNvPr id="31747"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dirty="0">
                <a:solidFill>
                  <a:schemeClr val="tx2">
                    <a:lumMod val="75000"/>
                  </a:schemeClr>
                </a:solidFill>
                <a:latin typeface="幼圆" panose="02010509060101010101" pitchFamily="49" charset="-122"/>
                <a:ea typeface="幼圆" panose="02010509060101010101" pitchFamily="49" charset="-122"/>
              </a:rPr>
              <a:t>宏观经济数据</a:t>
            </a:r>
            <a:r>
              <a:rPr lang="zh-CN" altLang="en-US" sz="2400" b="1" dirty="0" smtClean="0">
                <a:solidFill>
                  <a:schemeClr val="tx2">
                    <a:lumMod val="75000"/>
                  </a:schemeClr>
                </a:solidFill>
                <a:latin typeface="幼圆" panose="02010509060101010101" pitchFamily="49" charset="-122"/>
                <a:ea typeface="幼圆" panose="02010509060101010101" pitchFamily="49" charset="-122"/>
              </a:rPr>
              <a:t>解读</a:t>
            </a:r>
            <a:endParaRPr lang="zh-CN" altLang="en-US" sz="2400" b="1" dirty="0">
              <a:solidFill>
                <a:schemeClr val="tx2">
                  <a:lumMod val="75000"/>
                </a:schemeClr>
              </a:solidFill>
              <a:latin typeface="幼圆" panose="02010509060101010101" pitchFamily="49" charset="-122"/>
              <a:ea typeface="幼圆" panose="02010509060101010101" pitchFamily="49" charset="-122"/>
            </a:endParaRPr>
          </a:p>
        </p:txBody>
      </p:sp>
      <p:sp>
        <p:nvSpPr>
          <p:cNvPr id="2" name="文本框 1"/>
          <p:cNvSpPr txBox="1"/>
          <p:nvPr/>
        </p:nvSpPr>
        <p:spPr>
          <a:xfrm>
            <a:off x="428596" y="1214422"/>
            <a:ext cx="8111490" cy="3692525"/>
          </a:xfrm>
          <a:prstGeom prst="rect">
            <a:avLst/>
          </a:prstGeom>
          <a:noFill/>
        </p:spPr>
        <p:txBody>
          <a:bodyPr wrap="square" rtlCol="0" anchor="t">
            <a:spAutoFit/>
          </a:bodyPr>
          <a:lstStyle/>
          <a:p>
            <a:pPr>
              <a:defRPr/>
            </a:pPr>
            <a:endParaRPr lang="zh-CN" altLang="en-US" sz="1800" b="1" dirty="0" smtClean="0">
              <a:solidFill>
                <a:srgbClr val="002060"/>
              </a:solidFill>
              <a:latin typeface="+mn-ea"/>
              <a:ea typeface="+mn-ea"/>
              <a:sym typeface="+mn-ea"/>
            </a:endParaRPr>
          </a:p>
          <a:p>
            <a:pPr>
              <a:defRPr/>
            </a:pPr>
            <a:endParaRPr lang="zh-CN" altLang="en-US" sz="1800" b="1" dirty="0" smtClean="0">
              <a:solidFill>
                <a:srgbClr val="FF0000"/>
              </a:solidFill>
              <a:latin typeface="+mn-ea"/>
              <a:ea typeface="+mn-ea"/>
            </a:endParaRPr>
          </a:p>
          <a:p>
            <a:pPr>
              <a:defRPr/>
            </a:pPr>
            <a:r>
              <a:rPr lang="zh-CN" altLang="en-US" sz="1800" b="1" dirty="0" smtClean="0">
                <a:solidFill>
                  <a:schemeClr val="tx2">
                    <a:lumMod val="75000"/>
                  </a:schemeClr>
                </a:solidFill>
                <a:latin typeface="+mn-ea"/>
                <a:ea typeface="+mn-ea"/>
                <a:sym typeface="+mn-ea"/>
              </a:rPr>
              <a:t>    统计局公布</a:t>
            </a:r>
            <a:r>
              <a:rPr lang="en-US" altLang="zh-CN" sz="1800" b="1" dirty="0" smtClean="0">
                <a:solidFill>
                  <a:schemeClr val="tx2">
                    <a:lumMod val="75000"/>
                  </a:schemeClr>
                </a:solidFill>
                <a:latin typeface="+mn-ea"/>
                <a:ea typeface="+mn-ea"/>
                <a:sym typeface="+mn-ea"/>
              </a:rPr>
              <a:t>10</a:t>
            </a:r>
            <a:r>
              <a:rPr lang="zh-CN" altLang="en-US" sz="1800" b="1" dirty="0" smtClean="0">
                <a:solidFill>
                  <a:schemeClr val="tx2">
                    <a:lumMod val="75000"/>
                  </a:schemeClr>
                </a:solidFill>
                <a:latin typeface="+mn-ea"/>
                <a:ea typeface="+mn-ea"/>
                <a:sym typeface="+mn-ea"/>
              </a:rPr>
              <a:t>月</a:t>
            </a:r>
            <a:r>
              <a:rPr lang="zh-CN" altLang="en-US" sz="1800" b="1" dirty="0">
                <a:solidFill>
                  <a:schemeClr val="tx2">
                    <a:lumMod val="75000"/>
                  </a:schemeClr>
                </a:solidFill>
                <a:latin typeface="+mn-ea"/>
                <a:ea typeface="+mn-ea"/>
                <a:sym typeface="+mn-ea"/>
              </a:rPr>
              <a:t>制造业</a:t>
            </a:r>
            <a:r>
              <a:rPr lang="en-US" altLang="zh-CN" sz="1800" b="1" dirty="0">
                <a:solidFill>
                  <a:schemeClr val="tx2">
                    <a:lumMod val="75000"/>
                  </a:schemeClr>
                </a:solidFill>
                <a:latin typeface="+mn-ea"/>
                <a:ea typeface="+mn-ea"/>
                <a:sym typeface="+mn-ea"/>
              </a:rPr>
              <a:t>PMI</a:t>
            </a:r>
            <a:r>
              <a:rPr lang="zh-CN" altLang="en-US" sz="1800" b="1" dirty="0">
                <a:solidFill>
                  <a:schemeClr val="tx2">
                    <a:lumMod val="75000"/>
                  </a:schemeClr>
                </a:solidFill>
                <a:latin typeface="+mn-ea"/>
                <a:ea typeface="+mn-ea"/>
                <a:sym typeface="+mn-ea"/>
              </a:rPr>
              <a:t>为</a:t>
            </a:r>
            <a:r>
              <a:rPr lang="en-US" altLang="zh-CN" sz="1800" b="1" dirty="0" smtClean="0">
                <a:solidFill>
                  <a:schemeClr val="tx2">
                    <a:lumMod val="75000"/>
                  </a:schemeClr>
                </a:solidFill>
                <a:latin typeface="+mn-ea"/>
                <a:ea typeface="+mn-ea"/>
                <a:sym typeface="+mn-ea"/>
              </a:rPr>
              <a:t>51.6</a:t>
            </a:r>
            <a:r>
              <a:rPr lang="zh-CN" altLang="en-US" sz="1800" b="1" dirty="0" smtClean="0">
                <a:solidFill>
                  <a:schemeClr val="tx2">
                    <a:lumMod val="75000"/>
                  </a:schemeClr>
                </a:solidFill>
                <a:latin typeface="+mn-ea"/>
                <a:ea typeface="+mn-ea"/>
                <a:sym typeface="+mn-ea"/>
              </a:rPr>
              <a:t>，环比下降</a:t>
            </a:r>
            <a:r>
              <a:rPr lang="en-US" altLang="zh-CN" sz="1800" b="1" dirty="0" smtClean="0">
                <a:solidFill>
                  <a:schemeClr val="tx2">
                    <a:lumMod val="75000"/>
                  </a:schemeClr>
                </a:solidFill>
                <a:latin typeface="+mn-ea"/>
                <a:ea typeface="+mn-ea"/>
                <a:sym typeface="+mn-ea"/>
              </a:rPr>
              <a:t>0.8</a:t>
            </a:r>
            <a:r>
              <a:rPr lang="zh-CN" altLang="en-US" sz="1800" b="1" dirty="0" smtClean="0">
                <a:solidFill>
                  <a:schemeClr val="tx2">
                    <a:lumMod val="75000"/>
                  </a:schemeClr>
                </a:solidFill>
                <a:latin typeface="+mn-ea"/>
                <a:ea typeface="+mn-ea"/>
                <a:sym typeface="+mn-ea"/>
              </a:rPr>
              <a:t>个百分点，终止了连续两个月的上涨态势，但仍高于去年同期</a:t>
            </a:r>
            <a:r>
              <a:rPr lang="en-US" altLang="zh-CN" sz="1800" b="1" dirty="0" smtClean="0">
                <a:solidFill>
                  <a:schemeClr val="tx2">
                    <a:lumMod val="75000"/>
                  </a:schemeClr>
                </a:solidFill>
                <a:latin typeface="+mn-ea"/>
                <a:ea typeface="+mn-ea"/>
                <a:sym typeface="+mn-ea"/>
              </a:rPr>
              <a:t>0.4</a:t>
            </a:r>
            <a:r>
              <a:rPr lang="zh-CN" altLang="en-US" sz="1800" b="1" dirty="0" smtClean="0">
                <a:solidFill>
                  <a:schemeClr val="tx2">
                    <a:lumMod val="75000"/>
                  </a:schemeClr>
                </a:solidFill>
                <a:latin typeface="+mn-ea"/>
                <a:ea typeface="+mn-ea"/>
                <a:sym typeface="+mn-ea"/>
              </a:rPr>
              <a:t>个百分点。产成品库存指标与生产指标的背离体现了市场需求的放缓。</a:t>
            </a:r>
            <a:r>
              <a:rPr lang="en-US" altLang="zh-CN" sz="1800" b="1" dirty="0" smtClean="0">
                <a:solidFill>
                  <a:schemeClr val="tx2">
                    <a:lumMod val="75000"/>
                  </a:schemeClr>
                </a:solidFill>
                <a:latin typeface="+mn-lt"/>
                <a:ea typeface="+mn-ea"/>
                <a:sym typeface="+mn-ea"/>
              </a:rPr>
              <a:t>10</a:t>
            </a:r>
            <a:r>
              <a:rPr lang="zh-CN" altLang="en-US" sz="1800" b="1" dirty="0" smtClean="0">
                <a:solidFill>
                  <a:srgbClr val="000066"/>
                </a:solidFill>
                <a:latin typeface="+mn-lt"/>
                <a:ea typeface="+mn-ea"/>
                <a:sym typeface="+mn-ea"/>
              </a:rPr>
              <a:t>月财</a:t>
            </a:r>
            <a:r>
              <a:rPr lang="zh-CN" altLang="en-US" sz="1800" b="1" dirty="0">
                <a:solidFill>
                  <a:srgbClr val="000066"/>
                </a:solidFill>
                <a:latin typeface="+mn-lt"/>
                <a:ea typeface="+mn-ea"/>
                <a:sym typeface="+mn-ea"/>
              </a:rPr>
              <a:t>新中国制造业</a:t>
            </a:r>
            <a:r>
              <a:rPr lang="en-US" altLang="zh-CN" sz="1800" b="1" dirty="0" smtClean="0">
                <a:solidFill>
                  <a:srgbClr val="000066"/>
                </a:solidFill>
                <a:latin typeface="+mn-lt"/>
                <a:ea typeface="+mn-ea"/>
                <a:sym typeface="+mn-ea"/>
              </a:rPr>
              <a:t>PMI</a:t>
            </a:r>
            <a:r>
              <a:rPr lang="zh-CN" altLang="en-US" sz="1800" b="1" dirty="0" smtClean="0">
                <a:solidFill>
                  <a:srgbClr val="000066"/>
                </a:solidFill>
                <a:latin typeface="+mn-lt"/>
                <a:ea typeface="+mn-ea"/>
                <a:sym typeface="+mn-ea"/>
              </a:rPr>
              <a:t>录得</a:t>
            </a:r>
            <a:r>
              <a:rPr lang="en-US" altLang="zh-CN" sz="1800" b="1" dirty="0" smtClean="0">
                <a:solidFill>
                  <a:srgbClr val="000066"/>
                </a:solidFill>
                <a:latin typeface="+mn-lt"/>
                <a:ea typeface="+mn-ea"/>
                <a:sym typeface="+mn-ea"/>
              </a:rPr>
              <a:t>51.0</a:t>
            </a:r>
            <a:r>
              <a:rPr lang="zh-CN" altLang="en-US" sz="1800" b="1" dirty="0" smtClean="0">
                <a:solidFill>
                  <a:srgbClr val="000066"/>
                </a:solidFill>
                <a:latin typeface="+mn-lt"/>
                <a:ea typeface="+mn-ea"/>
                <a:sym typeface="+mn-ea"/>
              </a:rPr>
              <a:t>，与上月持平，表现出中国制造业连续</a:t>
            </a:r>
            <a:r>
              <a:rPr lang="en-US" altLang="zh-CN" sz="1800" b="1" dirty="0" smtClean="0">
                <a:solidFill>
                  <a:srgbClr val="000066"/>
                </a:solidFill>
                <a:latin typeface="+mn-lt"/>
                <a:ea typeface="+mn-ea"/>
                <a:sym typeface="+mn-ea"/>
              </a:rPr>
              <a:t>5</a:t>
            </a:r>
            <a:r>
              <a:rPr lang="zh-CN" altLang="en-US" sz="1800" b="1" dirty="0" smtClean="0">
                <a:solidFill>
                  <a:srgbClr val="000066"/>
                </a:solidFill>
                <a:latin typeface="+mn-lt"/>
                <a:ea typeface="+mn-ea"/>
                <a:sym typeface="+mn-ea"/>
              </a:rPr>
              <a:t>个月保持增长，</a:t>
            </a:r>
            <a:endParaRPr lang="zh-CN" altLang="en-US" sz="1800" b="1" dirty="0" smtClean="0">
              <a:solidFill>
                <a:srgbClr val="000066"/>
              </a:solidFill>
              <a:latin typeface="+mn-lt"/>
              <a:ea typeface="+mn-ea"/>
            </a:endParaRPr>
          </a:p>
          <a:p>
            <a:pPr>
              <a:defRPr/>
            </a:pPr>
            <a:r>
              <a:rPr lang="en-US" altLang="zh-CN" sz="1800" b="1" dirty="0" smtClean="0">
                <a:solidFill>
                  <a:srgbClr val="002060"/>
                </a:solidFill>
                <a:latin typeface="+mn-ea"/>
                <a:ea typeface="+mn-ea"/>
                <a:sym typeface="+mn-ea"/>
              </a:rPr>
              <a:t>    10</a:t>
            </a:r>
            <a:r>
              <a:rPr lang="zh-CN" altLang="en-US" sz="1800" b="1" dirty="0" smtClean="0">
                <a:solidFill>
                  <a:srgbClr val="002060"/>
                </a:solidFill>
                <a:latin typeface="+mn-ea"/>
                <a:ea typeface="+mn-ea"/>
                <a:sym typeface="+mn-ea"/>
              </a:rPr>
              <a:t>月</a:t>
            </a:r>
            <a:r>
              <a:rPr lang="en-US" altLang="zh-CN" sz="1800" b="1" dirty="0" smtClean="0">
                <a:solidFill>
                  <a:srgbClr val="002060"/>
                </a:solidFill>
                <a:latin typeface="+mn-ea"/>
                <a:ea typeface="+mn-ea"/>
                <a:sym typeface="+mn-ea"/>
              </a:rPr>
              <a:t>CPI</a:t>
            </a:r>
            <a:r>
              <a:rPr lang="zh-CN" altLang="en-US" sz="1800" b="1" dirty="0" smtClean="0">
                <a:solidFill>
                  <a:srgbClr val="002060"/>
                </a:solidFill>
                <a:latin typeface="+mn-ea"/>
                <a:ea typeface="+mn-ea"/>
                <a:sym typeface="+mn-ea"/>
              </a:rPr>
              <a:t>同比上涨</a:t>
            </a:r>
            <a:r>
              <a:rPr lang="en-US" altLang="zh-CN" sz="1800" b="1" dirty="0" smtClean="0">
                <a:solidFill>
                  <a:srgbClr val="002060"/>
                </a:solidFill>
                <a:latin typeface="+mn-ea"/>
                <a:ea typeface="+mn-ea"/>
                <a:sym typeface="+mn-ea"/>
              </a:rPr>
              <a:t>1.9%</a:t>
            </a:r>
            <a:r>
              <a:rPr lang="zh-CN" altLang="en-US" sz="1800" b="1" dirty="0" smtClean="0">
                <a:solidFill>
                  <a:srgbClr val="002060"/>
                </a:solidFill>
                <a:latin typeface="+mn-ea"/>
                <a:ea typeface="+mn-ea"/>
                <a:sym typeface="+mn-ea"/>
              </a:rPr>
              <a:t>，同比涨幅较上月扩大</a:t>
            </a:r>
            <a:r>
              <a:rPr lang="en-US" altLang="zh-CN" sz="1800" b="1" dirty="0" smtClean="0">
                <a:solidFill>
                  <a:srgbClr val="002060"/>
                </a:solidFill>
                <a:latin typeface="+mn-ea"/>
                <a:ea typeface="+mn-ea"/>
                <a:sym typeface="+mn-ea"/>
              </a:rPr>
              <a:t>0.3%</a:t>
            </a:r>
            <a:r>
              <a:rPr lang="zh-CN" altLang="en-US" sz="1800" b="1" dirty="0" smtClean="0">
                <a:solidFill>
                  <a:srgbClr val="002060"/>
                </a:solidFill>
                <a:latin typeface="+mn-ea"/>
                <a:ea typeface="+mn-ea"/>
                <a:sym typeface="+mn-ea"/>
              </a:rPr>
              <a:t>，其中，食品价格下降</a:t>
            </a:r>
            <a:r>
              <a:rPr lang="en-US" altLang="zh-CN" sz="1800" b="1" dirty="0" smtClean="0">
                <a:solidFill>
                  <a:srgbClr val="002060"/>
                </a:solidFill>
                <a:latin typeface="+mn-ea"/>
                <a:ea typeface="+mn-ea"/>
                <a:sym typeface="+mn-ea"/>
              </a:rPr>
              <a:t>0.4%</a:t>
            </a:r>
            <a:r>
              <a:rPr lang="zh-CN" altLang="en-US" sz="1800" b="1" dirty="0" smtClean="0">
                <a:solidFill>
                  <a:srgbClr val="002060"/>
                </a:solidFill>
                <a:latin typeface="+mn-ea"/>
                <a:ea typeface="+mn-ea"/>
                <a:sym typeface="+mn-ea"/>
              </a:rPr>
              <a:t>，非食品价格上涨</a:t>
            </a:r>
            <a:r>
              <a:rPr lang="en-US" altLang="zh-CN" sz="1800" b="1" dirty="0" smtClean="0">
                <a:solidFill>
                  <a:srgbClr val="002060"/>
                </a:solidFill>
                <a:latin typeface="+mn-ea"/>
                <a:ea typeface="+mn-ea"/>
                <a:sym typeface="+mn-ea"/>
              </a:rPr>
              <a:t>2.4%</a:t>
            </a:r>
            <a:r>
              <a:rPr lang="zh-CN" altLang="en-US" sz="1800" b="1" dirty="0" smtClean="0">
                <a:solidFill>
                  <a:srgbClr val="002060"/>
                </a:solidFill>
                <a:latin typeface="+mn-ea"/>
                <a:ea typeface="+mn-ea"/>
                <a:sym typeface="+mn-ea"/>
              </a:rPr>
              <a:t>。</a:t>
            </a:r>
            <a:r>
              <a:rPr lang="en-US" altLang="zh-CN" sz="1800" b="1" dirty="0" smtClean="0">
                <a:solidFill>
                  <a:srgbClr val="002060"/>
                </a:solidFill>
                <a:latin typeface="+mn-ea"/>
                <a:ea typeface="+mn-ea"/>
                <a:sym typeface="+mn-ea"/>
              </a:rPr>
              <a:t>PPI</a:t>
            </a:r>
            <a:r>
              <a:rPr lang="zh-CN" altLang="en-US" sz="1800" b="1" dirty="0" smtClean="0">
                <a:solidFill>
                  <a:srgbClr val="002060"/>
                </a:solidFill>
                <a:latin typeface="+mn-ea"/>
                <a:ea typeface="+mn-ea"/>
                <a:sym typeface="+mn-ea"/>
              </a:rPr>
              <a:t>同比上涨</a:t>
            </a:r>
            <a:r>
              <a:rPr lang="en-US" altLang="zh-CN" sz="1800" b="1" dirty="0" smtClean="0">
                <a:solidFill>
                  <a:srgbClr val="002060"/>
                </a:solidFill>
                <a:latin typeface="+mn-ea"/>
                <a:ea typeface="+mn-ea"/>
                <a:sym typeface="+mn-ea"/>
              </a:rPr>
              <a:t>6.9%</a:t>
            </a:r>
            <a:r>
              <a:rPr lang="zh-CN" altLang="en-US" sz="1800" b="1" dirty="0" smtClean="0">
                <a:solidFill>
                  <a:srgbClr val="002060"/>
                </a:solidFill>
                <a:latin typeface="+mn-ea"/>
                <a:ea typeface="+mn-ea"/>
                <a:sym typeface="+mn-ea"/>
              </a:rPr>
              <a:t>，同比涨幅与上月持平，其中，造纸和纸制品业、化学原料和化学制品制造业、非金属制品矿物业的涨幅扩大。黑色金属冶炼和压延加工业、有色金属冶炼和压延加工业、煤炭开采和洗选业和石油加工业的涨幅回落</a:t>
            </a:r>
            <a:endParaRPr lang="zh-CN" altLang="en-US" sz="1800" b="1" dirty="0" smtClean="0">
              <a:solidFill>
                <a:srgbClr val="002060"/>
              </a:solidFill>
              <a:latin typeface="+mn-ea"/>
              <a:ea typeface="+mn-ea"/>
            </a:endParaRPr>
          </a:p>
          <a:p>
            <a:pPr>
              <a:defRPr/>
            </a:pPr>
            <a:endParaRPr lang="zh-CN" altLang="en-US" sz="1800" b="1" dirty="0" smtClean="0">
              <a:solidFill>
                <a:srgbClr val="002060"/>
              </a:solidFill>
              <a:latin typeface="+mn-ea"/>
              <a:ea typeface="+mn-ea"/>
            </a:endParaRPr>
          </a:p>
          <a:p>
            <a:pPr>
              <a:defRPr/>
            </a:pPr>
            <a:endParaRPr lang="zh-CN" altLang="en-US" sz="1800" b="1" dirty="0" smtClean="0">
              <a:solidFill>
                <a:srgbClr val="FF0000"/>
              </a:solidFill>
              <a:latin typeface="+mn-ea"/>
              <a:ea typeface="+mn-ea"/>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1071563"/>
            <a:ext cx="8929687" cy="3071812"/>
          </a:xfrm>
          <a:prstGeom prst="rect">
            <a:avLst/>
          </a:prstGeom>
          <a:noFill/>
          <a:ln w="9525">
            <a:noFill/>
            <a:miter lim="800000"/>
          </a:ln>
        </p:spPr>
        <p:txBody>
          <a:bodyPr/>
          <a:lstStyle/>
          <a:p>
            <a:pPr marL="342900" indent="-342900">
              <a:lnSpc>
                <a:spcPct val="135000"/>
              </a:lnSpc>
              <a:spcBef>
                <a:spcPct val="20000"/>
              </a:spcBef>
              <a:buClr>
                <a:srgbClr val="6699FF"/>
              </a:buClr>
              <a:buFont typeface="Wingdings" panose="05000000000000000000" pitchFamily="2" charset="2"/>
              <a:buChar char="n"/>
              <a:defRPr/>
            </a:pPr>
            <a:endParaRPr lang="en-US" altLang="zh-CN" sz="1800" b="1" dirty="0">
              <a:solidFill>
                <a:srgbClr val="000066"/>
              </a:solidFill>
              <a:latin typeface="+mn-ea"/>
            </a:endParaRPr>
          </a:p>
          <a:p>
            <a:pPr marL="342900" indent="-342900">
              <a:lnSpc>
                <a:spcPct val="135000"/>
              </a:lnSpc>
              <a:spcBef>
                <a:spcPct val="20000"/>
              </a:spcBef>
              <a:buClr>
                <a:srgbClr val="6699FF"/>
              </a:buClr>
              <a:buFont typeface="Wingdings" panose="05000000000000000000" pitchFamily="2" charset="2"/>
              <a:buChar char="n"/>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r>
              <a:rPr lang="zh-CN" altLang="en-US" sz="1800" b="1" dirty="0">
                <a:solidFill>
                  <a:srgbClr val="000066"/>
                </a:solidFill>
                <a:latin typeface="+mn-ea"/>
              </a:rPr>
              <a:t>    </a:t>
            </a:r>
            <a:endParaRPr lang="en-US" altLang="zh-CN" sz="1800" b="1" dirty="0">
              <a:solidFill>
                <a:srgbClr val="000066"/>
              </a:solidFill>
              <a:latin typeface="+mn-ea"/>
              <a:ea typeface="+mn-ea"/>
            </a:endParaRPr>
          </a:p>
          <a:p>
            <a:pPr marL="0" indent="0">
              <a:lnSpc>
                <a:spcPct val="135000"/>
              </a:lnSpc>
              <a:spcBef>
                <a:spcPct val="20000"/>
              </a:spcBef>
              <a:buClr>
                <a:srgbClr val="6699FF"/>
              </a:buClr>
              <a:buFont typeface="Wingdings" panose="05000000000000000000" pitchFamily="2" charset="2"/>
              <a:buNone/>
              <a:defRPr/>
            </a:pPr>
            <a:endParaRPr lang="en-US" altLang="zh-CN" sz="1800" b="1" dirty="0">
              <a:solidFill>
                <a:srgbClr val="000066"/>
              </a:solidFill>
              <a:ea typeface="幼圆" panose="02010509060101010101" pitchFamily="49" charset="-122"/>
            </a:endParaRPr>
          </a:p>
          <a:p>
            <a:pPr marL="342900" indent="-342900">
              <a:lnSpc>
                <a:spcPct val="135000"/>
              </a:lnSpc>
              <a:spcBef>
                <a:spcPct val="20000"/>
              </a:spcBef>
              <a:buClr>
                <a:srgbClr val="6699FF"/>
              </a:buClr>
              <a:defRPr/>
            </a:pPr>
            <a:endParaRPr lang="en-US" altLang="zh-CN" sz="1600" b="1" dirty="0">
              <a:solidFill>
                <a:srgbClr val="000066"/>
              </a:solidFill>
              <a:ea typeface="幼圆" panose="02010509060101010101" pitchFamily="49" charset="-122"/>
            </a:endParaRPr>
          </a:p>
          <a:p>
            <a:pPr>
              <a:defRPr/>
            </a:pPr>
            <a:endParaRPr lang="zh-CN" altLang="en-US" sz="1800" dirty="0"/>
          </a:p>
          <a:p>
            <a:pPr>
              <a:defRPr/>
            </a:pPr>
            <a:r>
              <a:rPr lang="zh-CN" altLang="en-US" sz="1800" dirty="0"/>
              <a:t> </a:t>
            </a:r>
            <a:endParaRPr lang="zh-CN" altLang="en-US" sz="1800" dirty="0"/>
          </a:p>
        </p:txBody>
      </p:sp>
      <p:sp>
        <p:nvSpPr>
          <p:cNvPr id="32771"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dirty="0" smtClean="0">
                <a:solidFill>
                  <a:srgbClr val="002060"/>
                </a:solidFill>
                <a:uFillTx/>
                <a:latin typeface="幼圆" panose="02010509060101010101" pitchFamily="49" charset="-122"/>
                <a:ea typeface="幼圆" panose="02010509060101010101" pitchFamily="49" charset="-122"/>
              </a:rPr>
              <a:t>展望</a:t>
            </a:r>
            <a:endParaRPr lang="zh-CN" altLang="en-US" sz="2400" b="1" dirty="0" smtClean="0">
              <a:solidFill>
                <a:srgbClr val="002060"/>
              </a:solidFill>
              <a:uFillTx/>
              <a:latin typeface="幼圆" panose="02010509060101010101" pitchFamily="49" charset="-122"/>
              <a:ea typeface="幼圆" panose="02010509060101010101" pitchFamily="49" charset="-122"/>
            </a:endParaRPr>
          </a:p>
        </p:txBody>
      </p:sp>
      <p:sp>
        <p:nvSpPr>
          <p:cNvPr id="6" name="矩形 5"/>
          <p:cNvSpPr/>
          <p:nvPr/>
        </p:nvSpPr>
        <p:spPr>
          <a:xfrm>
            <a:off x="214313" y="1285875"/>
            <a:ext cx="8501062" cy="369888"/>
          </a:xfrm>
          <a:prstGeom prst="rect">
            <a:avLst/>
          </a:prstGeom>
        </p:spPr>
        <p:txBody>
          <a:bodyPr>
            <a:spAutoFit/>
          </a:bodyPr>
          <a:lstStyle/>
          <a:p>
            <a:pPr>
              <a:defRPr/>
            </a:pPr>
            <a:r>
              <a:rPr lang="zh-CN" altLang="en-US" sz="1800" b="1" dirty="0">
                <a:solidFill>
                  <a:srgbClr val="000066"/>
                </a:solidFill>
                <a:latin typeface="+mn-ea"/>
                <a:ea typeface="+mn-ea"/>
              </a:rPr>
              <a:t>   </a:t>
            </a:r>
            <a:endParaRPr lang="zh-CN" altLang="en-US" sz="1800" b="1" dirty="0">
              <a:solidFill>
                <a:srgbClr val="000066"/>
              </a:solidFill>
              <a:latin typeface="+mn-ea"/>
              <a:ea typeface="+mn-ea"/>
            </a:endParaRPr>
          </a:p>
        </p:txBody>
      </p:sp>
      <p:sp>
        <p:nvSpPr>
          <p:cNvPr id="34842" name="Rectangle 26"/>
          <p:cNvSpPr>
            <a:spLocks noChangeArrowheads="1"/>
          </p:cNvSpPr>
          <p:nvPr/>
        </p:nvSpPr>
        <p:spPr bwMode="auto">
          <a:xfrm>
            <a:off x="500063" y="1848534"/>
            <a:ext cx="8143875" cy="2031325"/>
          </a:xfrm>
          <a:prstGeom prst="rect">
            <a:avLst/>
          </a:prstGeom>
          <a:noFill/>
          <a:ln w="9525">
            <a:noFill/>
            <a:miter lim="800000"/>
          </a:ln>
          <a:effectLst/>
        </p:spPr>
        <p:txBody>
          <a:bodyPr anchor="ctr">
            <a:spAutoFit/>
          </a:bodyPr>
          <a:lstStyle/>
          <a:p>
            <a:pPr>
              <a:defRPr/>
            </a:pPr>
            <a:endParaRPr lang="zh-CN" altLang="en-US" sz="1800" b="1" dirty="0" smtClean="0">
              <a:solidFill>
                <a:srgbClr val="002060"/>
              </a:solidFill>
              <a:latin typeface="+mn-ea"/>
              <a:ea typeface="+mn-ea"/>
              <a:cs typeface="Times New Roman" panose="02020603050405020304" pitchFamily="18" charset="0"/>
            </a:endParaRPr>
          </a:p>
          <a:p>
            <a:pPr>
              <a:defRPr/>
            </a:pPr>
            <a:r>
              <a:rPr lang="en-US" altLang="zh-CN" sz="1800" b="1" dirty="0" smtClean="0">
                <a:solidFill>
                  <a:srgbClr val="002060"/>
                </a:solidFill>
                <a:latin typeface="+mn-ea"/>
                <a:ea typeface="+mn-ea"/>
                <a:cs typeface="Times New Roman" panose="02020603050405020304" pitchFamily="18" charset="0"/>
              </a:rPr>
              <a:t>10</a:t>
            </a:r>
            <a:r>
              <a:rPr lang="zh-CN" altLang="en-US" sz="1800" b="1" dirty="0" smtClean="0">
                <a:solidFill>
                  <a:srgbClr val="002060"/>
                </a:solidFill>
                <a:latin typeface="+mn-ea"/>
                <a:ea typeface="+mn-ea"/>
                <a:cs typeface="Times New Roman" panose="02020603050405020304" pitchFamily="18" charset="0"/>
              </a:rPr>
              <a:t>月上证市场继续维持震荡态势，月涨幅</a:t>
            </a:r>
            <a:r>
              <a:rPr lang="en-US" altLang="zh-CN" sz="1800" b="1" dirty="0" smtClean="0">
                <a:solidFill>
                  <a:srgbClr val="002060"/>
                </a:solidFill>
                <a:latin typeface="+mn-ea"/>
                <a:ea typeface="+mn-ea"/>
                <a:cs typeface="Times New Roman" panose="02020603050405020304" pitchFamily="18" charset="0"/>
              </a:rPr>
              <a:t>1.33%</a:t>
            </a:r>
            <a:r>
              <a:rPr lang="zh-CN" altLang="en-US" sz="1800" b="1" dirty="0" smtClean="0">
                <a:solidFill>
                  <a:srgbClr val="002060"/>
                </a:solidFill>
                <a:latin typeface="+mn-ea"/>
                <a:ea typeface="+mn-ea"/>
                <a:cs typeface="Times New Roman" panose="02020603050405020304" pitchFamily="18" charset="0"/>
              </a:rPr>
              <a:t>，成交量较上月继续下降。创业板指</a:t>
            </a:r>
            <a:r>
              <a:rPr lang="en-US" altLang="zh-CN" sz="1800" b="1" dirty="0" smtClean="0">
                <a:solidFill>
                  <a:srgbClr val="002060"/>
                </a:solidFill>
                <a:latin typeface="+mn-ea"/>
                <a:ea typeface="+mn-ea"/>
                <a:cs typeface="Times New Roman" panose="02020603050405020304" pitchFamily="18" charset="0"/>
              </a:rPr>
              <a:t>10</a:t>
            </a:r>
            <a:r>
              <a:rPr lang="zh-CN" altLang="en-US" sz="1800" b="1" dirty="0" smtClean="0">
                <a:solidFill>
                  <a:srgbClr val="002060"/>
                </a:solidFill>
                <a:latin typeface="+mn-ea"/>
                <a:ea typeface="+mn-ea"/>
                <a:cs typeface="Times New Roman" panose="02020603050405020304" pitchFamily="18" charset="0"/>
              </a:rPr>
              <a:t>月微涨</a:t>
            </a:r>
            <a:r>
              <a:rPr lang="en-US" altLang="zh-CN" sz="1800" b="1" dirty="0" smtClean="0">
                <a:solidFill>
                  <a:srgbClr val="002060"/>
                </a:solidFill>
                <a:latin typeface="+mn-ea"/>
                <a:ea typeface="+mn-ea"/>
                <a:cs typeface="Times New Roman" panose="02020603050405020304" pitchFamily="18" charset="0"/>
              </a:rPr>
              <a:t>0.15%</a:t>
            </a:r>
            <a:r>
              <a:rPr lang="zh-CN" altLang="en-US" sz="1800" b="1" dirty="0" smtClean="0">
                <a:solidFill>
                  <a:srgbClr val="002060"/>
                </a:solidFill>
                <a:latin typeface="+mn-ea"/>
                <a:ea typeface="+mn-ea"/>
                <a:cs typeface="Times New Roman" panose="02020603050405020304" pitchFamily="18" charset="0"/>
              </a:rPr>
              <a:t>，成交量小幅下降。进入</a:t>
            </a:r>
            <a:r>
              <a:rPr lang="en-US" altLang="zh-CN" sz="1800" b="1" dirty="0" smtClean="0">
                <a:solidFill>
                  <a:srgbClr val="002060"/>
                </a:solidFill>
                <a:latin typeface="+mn-ea"/>
                <a:ea typeface="+mn-ea"/>
                <a:cs typeface="Times New Roman" panose="02020603050405020304" pitchFamily="18" charset="0"/>
              </a:rPr>
              <a:t>11</a:t>
            </a:r>
            <a:r>
              <a:rPr lang="zh-CN" altLang="en-US" sz="1800" b="1" dirty="0" smtClean="0">
                <a:solidFill>
                  <a:srgbClr val="002060"/>
                </a:solidFill>
                <a:latin typeface="+mn-ea"/>
                <a:ea typeface="+mn-ea"/>
                <a:cs typeface="Times New Roman" panose="02020603050405020304" pitchFamily="18" charset="0"/>
              </a:rPr>
              <a:t>月，上证综指再次站上</a:t>
            </a:r>
            <a:r>
              <a:rPr lang="en-US" altLang="zh-CN" sz="1800" b="1" dirty="0" smtClean="0">
                <a:solidFill>
                  <a:srgbClr val="002060"/>
                </a:solidFill>
                <a:latin typeface="+mn-ea"/>
                <a:ea typeface="+mn-ea"/>
                <a:cs typeface="Times New Roman" panose="02020603050405020304" pitchFamily="18" charset="0"/>
              </a:rPr>
              <a:t>3400</a:t>
            </a:r>
            <a:r>
              <a:rPr lang="zh-CN" altLang="en-US" sz="1800" b="1" dirty="0" smtClean="0">
                <a:solidFill>
                  <a:srgbClr val="002060"/>
                </a:solidFill>
                <a:latin typeface="+mn-ea"/>
                <a:ea typeface="+mn-ea"/>
                <a:cs typeface="Times New Roman" panose="02020603050405020304" pitchFamily="18" charset="0"/>
              </a:rPr>
              <a:t>点并创出近</a:t>
            </a:r>
            <a:r>
              <a:rPr lang="en-US" altLang="zh-CN" sz="1800" b="1" dirty="0" smtClean="0">
                <a:solidFill>
                  <a:srgbClr val="002060"/>
                </a:solidFill>
                <a:latin typeface="+mn-ea"/>
                <a:ea typeface="+mn-ea"/>
                <a:cs typeface="Times New Roman" panose="02020603050405020304" pitchFamily="18" charset="0"/>
              </a:rPr>
              <a:t>20</a:t>
            </a:r>
            <a:r>
              <a:rPr lang="zh-CN" altLang="en-US" sz="1800" b="1" dirty="0" smtClean="0">
                <a:solidFill>
                  <a:srgbClr val="002060"/>
                </a:solidFill>
                <a:latin typeface="+mn-ea"/>
                <a:ea typeface="+mn-ea"/>
                <a:cs typeface="Times New Roman" panose="02020603050405020304" pitchFamily="18" charset="0"/>
              </a:rPr>
              <a:t>个月来新高，成交量有所放大。</a:t>
            </a:r>
            <a:r>
              <a:rPr lang="zh-CN" altLang="en-US" sz="1800" b="1" dirty="0" smtClean="0">
                <a:solidFill>
                  <a:srgbClr val="002060"/>
                </a:solidFill>
                <a:latin typeface="幼圆" panose="02010509060101010101" pitchFamily="49" charset="-122"/>
                <a:ea typeface="幼圆" panose="02010509060101010101" pitchFamily="49" charset="-122"/>
                <a:cs typeface="Times New Roman" panose="02020603050405020304" pitchFamily="18" charset="0"/>
              </a:rPr>
              <a:t>有业绩支撑的大市值股票仍在表现，贵州茅台、格力电器等白马股屡创新高。总的来看，</a:t>
            </a:r>
            <a:r>
              <a:rPr lang="zh-CN" altLang="en-US" sz="1800" b="1" dirty="0" smtClean="0">
                <a:solidFill>
                  <a:srgbClr val="002060"/>
                </a:solidFill>
                <a:latin typeface="+mn-ea"/>
                <a:ea typeface="+mn-ea"/>
                <a:cs typeface="Times New Roman" panose="02020603050405020304" pitchFamily="18" charset="0"/>
              </a:rPr>
              <a:t>年末上证仍将维持强势格局。板块方面，</a:t>
            </a:r>
            <a:r>
              <a:rPr lang="en-US" altLang="zh-CN" sz="1800" b="1" dirty="0" smtClean="0">
                <a:solidFill>
                  <a:srgbClr val="002060"/>
                </a:solidFill>
                <a:latin typeface="+mn-ea"/>
                <a:ea typeface="+mn-ea"/>
                <a:cs typeface="Times New Roman" panose="02020603050405020304" pitchFamily="18" charset="0"/>
              </a:rPr>
              <a:t>5G</a:t>
            </a:r>
            <a:r>
              <a:rPr lang="zh-CN" altLang="en-US" sz="1800" b="1" dirty="0" smtClean="0">
                <a:solidFill>
                  <a:srgbClr val="002060"/>
                </a:solidFill>
                <a:latin typeface="+mn-ea"/>
                <a:ea typeface="+mn-ea"/>
                <a:cs typeface="Times New Roman" panose="02020603050405020304" pitchFamily="18" charset="0"/>
              </a:rPr>
              <a:t>、国产芯片、白色家电等板块表现抢眼，仍看好关联民生的消费品板块以及智能科技相关板块。</a:t>
            </a:r>
            <a:endParaRPr lang="zh-CN" altLang="en-US" sz="1800" b="1" dirty="0" smtClean="0">
              <a:solidFill>
                <a:srgbClr val="002060"/>
              </a:solidFill>
              <a:latin typeface="+mn-ea"/>
              <a:ea typeface="+mn-ea"/>
              <a:cs typeface="Times New Roman" panose="02020603050405020304" pitchFamily="18"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1116013" y="3671888"/>
            <a:ext cx="7129462"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33795" name="Text Box 3"/>
          <p:cNvSpPr txBox="1">
            <a:spLocks noChangeArrowheads="1"/>
          </p:cNvSpPr>
          <p:nvPr/>
        </p:nvSpPr>
        <p:spPr bwMode="auto">
          <a:xfrm>
            <a:off x="1331913" y="1976438"/>
            <a:ext cx="4897437" cy="2124075"/>
          </a:xfrm>
          <a:prstGeom prst="rect">
            <a:avLst/>
          </a:prstGeom>
          <a:noFill/>
          <a:ln w="9525">
            <a:noFill/>
            <a:miter lim="800000"/>
          </a:ln>
        </p:spPr>
        <p:txBody>
          <a:bodyPr>
            <a:spAutoFit/>
          </a:bodyPr>
          <a:lstStyle/>
          <a:p>
            <a:pPr marL="457200" indent="-457200">
              <a:spcBef>
                <a:spcPct val="50000"/>
              </a:spcBef>
            </a:pPr>
            <a:r>
              <a:rPr kumimoji="1" lang="zh-CN" altLang="en-US" sz="2400" b="1">
                <a:solidFill>
                  <a:srgbClr val="000066"/>
                </a:solidFill>
                <a:latin typeface="幼圆" panose="02010509060101010101" pitchFamily="49" charset="-122"/>
                <a:ea typeface="幼圆" panose="02010509060101010101" pitchFamily="49" charset="-122"/>
              </a:rPr>
              <a:t>1. 本月市场情况概况市场</a:t>
            </a:r>
            <a:endParaRPr kumimoji="1" lang="zh-CN" altLang="en-US" sz="2400" b="1">
              <a:solidFill>
                <a:srgbClr val="000066"/>
              </a:solidFill>
              <a:latin typeface="幼圆" panose="02010509060101010101" pitchFamily="49" charset="-122"/>
              <a:ea typeface="幼圆" panose="02010509060101010101" pitchFamily="49" charset="-122"/>
            </a:endParaRPr>
          </a:p>
          <a:p>
            <a:pPr marL="457200" indent="-457200">
              <a:spcBef>
                <a:spcPct val="50000"/>
              </a:spcBef>
            </a:pPr>
            <a:r>
              <a:rPr kumimoji="1" lang="zh-CN" altLang="en-US" sz="2400" b="1">
                <a:solidFill>
                  <a:srgbClr val="000066"/>
                </a:solidFill>
                <a:latin typeface="幼圆" panose="02010509060101010101" pitchFamily="49" charset="-122"/>
                <a:ea typeface="幼圆" panose="02010509060101010101" pitchFamily="49" charset="-122"/>
              </a:rPr>
              <a:t>2. 本月市场动向分析</a:t>
            </a:r>
            <a:endParaRPr kumimoji="1" lang="zh-CN" altLang="en-US" sz="2400" b="1">
              <a:solidFill>
                <a:srgbClr val="000066"/>
              </a:solidFill>
              <a:latin typeface="幼圆" panose="02010509060101010101" pitchFamily="49" charset="-122"/>
              <a:ea typeface="幼圆" panose="02010509060101010101" pitchFamily="49" charset="-122"/>
            </a:endParaRPr>
          </a:p>
          <a:p>
            <a:pPr marL="457200" indent="-457200">
              <a:spcBef>
                <a:spcPct val="50000"/>
              </a:spcBef>
            </a:pPr>
            <a:r>
              <a:rPr kumimoji="1" lang="zh-CN" altLang="en-US" sz="2400" b="1">
                <a:solidFill>
                  <a:srgbClr val="000066"/>
                </a:solidFill>
                <a:latin typeface="幼圆" panose="02010509060101010101" pitchFamily="49" charset="-122"/>
                <a:ea typeface="幼圆" panose="02010509060101010101" pitchFamily="49" charset="-122"/>
              </a:rPr>
              <a:t>3. 展望</a:t>
            </a:r>
            <a:endParaRPr kumimoji="1" lang="zh-CN" altLang="en-US" sz="2400" b="1">
              <a:solidFill>
                <a:srgbClr val="000066"/>
              </a:solidFill>
              <a:latin typeface="幼圆" panose="02010509060101010101" pitchFamily="49" charset="-122"/>
              <a:ea typeface="幼圆" panose="02010509060101010101" pitchFamily="49" charset="-122"/>
            </a:endParaRPr>
          </a:p>
          <a:p>
            <a:pPr marL="457200" indent="-457200">
              <a:spcBef>
                <a:spcPct val="50000"/>
              </a:spcBef>
            </a:pPr>
            <a:r>
              <a:rPr kumimoji="1" lang="en-US" altLang="zh-CN" sz="2400" b="1">
                <a:solidFill>
                  <a:schemeClr val="bg1"/>
                </a:solidFill>
                <a:latin typeface="幼圆" panose="02010509060101010101" pitchFamily="49" charset="-122"/>
                <a:ea typeface="幼圆" panose="02010509060101010101" pitchFamily="49" charset="-122"/>
              </a:rPr>
              <a:t>4. </a:t>
            </a:r>
            <a:r>
              <a:rPr kumimoji="1" lang="zh-CN" altLang="en-US" sz="2400" b="1">
                <a:solidFill>
                  <a:schemeClr val="bg1"/>
                </a:solidFill>
                <a:latin typeface="幼圆" panose="02010509060101010101" pitchFamily="49" charset="-122"/>
                <a:ea typeface="幼圆" panose="02010509060101010101" pitchFamily="49" charset="-122"/>
              </a:rPr>
              <a:t>公司主要业务</a:t>
            </a:r>
            <a:endParaRPr kumimoji="1" lang="zh-CN" altLang="en-US" sz="2400" b="1">
              <a:solidFill>
                <a:schemeClr val="bg1"/>
              </a:solidFill>
              <a:latin typeface="幼圆" panose="02010509060101010101" pitchFamily="49" charset="-122"/>
              <a:ea typeface="幼圆" panose="02010509060101010101" pitchFamily="49" charset="-122"/>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Pre-IPO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228600" y="1338263"/>
            <a:ext cx="8382000" cy="2776537"/>
          </a:xfrm>
          <a:prstGeom prst="rect">
            <a:avLst/>
          </a:prstGeom>
          <a:noFill/>
          <a:ln w="9525">
            <a:noFill/>
            <a:miter lim="800000"/>
          </a:ln>
        </p:spPr>
        <p:txBody>
          <a:bodyPr>
            <a:spAutoFit/>
          </a:bodyPr>
          <a:lstStyle/>
          <a:p>
            <a:pPr marL="342900" indent="-342900">
              <a:lnSpc>
                <a:spcPct val="150000"/>
              </a:lnSpc>
              <a:spcBef>
                <a:spcPct val="20000"/>
              </a:spcBef>
            </a:pPr>
            <a:r>
              <a:rPr lang="zh-CN" altLang="en-US" sz="1600" dirty="0">
                <a:solidFill>
                  <a:srgbClr val="0058B0"/>
                </a:solidFill>
                <a:latin typeface="Times New Roman" panose="02020603050405020304" pitchFamily="18" charset="0"/>
                <a:ea typeface="幼圆" panose="02010509060101010101" pitchFamily="49" charset="-122"/>
              </a:rPr>
              <a:t>      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endParaRPr lang="en-US" altLang="zh-CN" sz="1600" dirty="0">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endParaRPr lang="zh-CN" altLang="en-US" sz="1600" dirty="0">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sz="1600" dirty="0">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endParaRPr lang="zh-CN" altLang="en-US" sz="1600" dirty="0">
              <a:solidFill>
                <a:srgbClr val="0058B0"/>
              </a:solidFill>
              <a:latin typeface="Times New Roman" panose="02020603050405020304" pitchFamily="18" charset="0"/>
              <a:ea typeface="幼圆" panose="02010509060101010101" pitchFamily="49" charset="-122"/>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Pre-IPO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graphicFrame>
        <p:nvGraphicFramePr>
          <p:cNvPr id="8" name="表格 7"/>
          <p:cNvGraphicFramePr>
            <a:graphicFrameLocks noGrp="1"/>
          </p:cNvGraphicFramePr>
          <p:nvPr/>
        </p:nvGraphicFramePr>
        <p:xfrm>
          <a:off x="152400" y="1219200"/>
          <a:ext cx="8763001" cy="5095876"/>
        </p:xfrm>
        <a:graphic>
          <a:graphicData uri="http://schemas.openxmlformats.org/drawingml/2006/table">
            <a:tbl>
              <a:tblPr firstRow="1" firstCol="1" bandRow="1">
                <a:tableStyleId>{5A111915-BE36-4E01-A7E5-04B1672EAD32}</a:tableStyleId>
              </a:tblPr>
              <a:tblGrid>
                <a:gridCol w="204954"/>
                <a:gridCol w="785647"/>
                <a:gridCol w="2438400"/>
                <a:gridCol w="838200"/>
                <a:gridCol w="1219200"/>
                <a:gridCol w="1600200"/>
                <a:gridCol w="1676400"/>
              </a:tblGrid>
              <a:tr h="304600">
                <a:tc>
                  <a:txBody>
                    <a:bodyPr/>
                    <a:lstStyle/>
                    <a:p>
                      <a:pPr algn="ctr">
                        <a:lnSpc>
                          <a:spcPct val="150000"/>
                        </a:lnSpc>
                        <a:spcAft>
                          <a:spcPts val="0"/>
                        </a:spcAft>
                      </a:pPr>
                      <a:r>
                        <a:rPr lang="en-GB" sz="700" dirty="0">
                          <a:effectLst/>
                        </a:rPr>
                        <a:t> </a:t>
                      </a:r>
                      <a:endParaRPr lang="zh-CN" sz="1000" dirty="0">
                        <a:effectLst/>
                        <a:latin typeface="Arial" panose="020B0604020202020204"/>
                        <a:ea typeface="宋体" panose="02010600030101010101" pitchFamily="2" charset="-122"/>
                        <a:cs typeface="Times New Roman" panose="02020603050405020304"/>
                      </a:endParaRPr>
                    </a:p>
                  </a:txBody>
                  <a:tcPr marL="64182" marR="64182" marT="0" marB="0" anchor="ctr">
                    <a:solidFill>
                      <a:srgbClr val="005FBE">
                        <a:alpha val="71000"/>
                      </a:srgbClr>
                    </a:solidFill>
                  </a:tcPr>
                </a:tc>
                <a:tc>
                  <a:txBody>
                    <a:bodyPr/>
                    <a:lstStyle/>
                    <a:p>
                      <a:pPr algn="ctr">
                        <a:lnSpc>
                          <a:spcPct val="150000"/>
                        </a:lnSpc>
                        <a:spcAft>
                          <a:spcPts val="0"/>
                        </a:spcAft>
                      </a:pPr>
                      <a:r>
                        <a:rPr lang="en-US" sz="1200" dirty="0" err="1">
                          <a:effectLst/>
                        </a:rPr>
                        <a:t>需求</a:t>
                      </a:r>
                      <a:endParaRPr lang="zh-CN" sz="1200" dirty="0">
                        <a:effectLst/>
                        <a:latin typeface="Arial" panose="020B0604020202020204"/>
                        <a:ea typeface="宋体" panose="02010600030101010101" pitchFamily="2" charset="-122"/>
                        <a:cs typeface="Times New Roman" panose="02020603050405020304"/>
                      </a:endParaRPr>
                    </a:p>
                  </a:txBody>
                  <a:tcPr marL="64182" marR="64182" marT="0" marB="0" anchor="ctr">
                    <a:solidFill>
                      <a:srgbClr val="005FBE">
                        <a:alpha val="71000"/>
                      </a:srgbClr>
                    </a:solidFill>
                  </a:tcPr>
                </a:tc>
                <a:tc>
                  <a:txBody>
                    <a:bodyPr/>
                    <a:lstStyle/>
                    <a:p>
                      <a:pPr algn="ctr">
                        <a:lnSpc>
                          <a:spcPct val="150000"/>
                        </a:lnSpc>
                        <a:spcAft>
                          <a:spcPts val="0"/>
                        </a:spcAft>
                      </a:pPr>
                      <a:r>
                        <a:rPr lang="en-US" sz="1200" dirty="0" err="1">
                          <a:effectLst/>
                        </a:rPr>
                        <a:t>服务内容</a:t>
                      </a:r>
                      <a:endParaRPr lang="zh-CN" sz="1200" dirty="0">
                        <a:effectLst/>
                        <a:latin typeface="Arial" panose="020B0604020202020204"/>
                        <a:ea typeface="宋体" panose="02010600030101010101" pitchFamily="2" charset="-122"/>
                        <a:cs typeface="Times New Roman" panose="02020603050405020304"/>
                      </a:endParaRPr>
                    </a:p>
                  </a:txBody>
                  <a:tcPr marL="64182" marR="64182" marT="0" marB="0" anchor="ctr">
                    <a:solidFill>
                      <a:srgbClr val="005FBE">
                        <a:alpha val="71000"/>
                      </a:srgbClr>
                    </a:solidFill>
                  </a:tcPr>
                </a:tc>
                <a:tc>
                  <a:txBody>
                    <a:bodyPr/>
                    <a:lstStyle/>
                    <a:p>
                      <a:pPr algn="ctr">
                        <a:lnSpc>
                          <a:spcPct val="150000"/>
                        </a:lnSpc>
                        <a:spcAft>
                          <a:spcPts val="0"/>
                        </a:spcAft>
                      </a:pPr>
                      <a:r>
                        <a:rPr lang="en-US" sz="1200" dirty="0" err="1">
                          <a:effectLst/>
                        </a:rPr>
                        <a:t>服务对象</a:t>
                      </a:r>
                      <a:endParaRPr lang="zh-CN" sz="1200" dirty="0">
                        <a:effectLst/>
                        <a:latin typeface="Arial" panose="020B0604020202020204"/>
                        <a:ea typeface="宋体" panose="02010600030101010101" pitchFamily="2" charset="-122"/>
                        <a:cs typeface="Times New Roman" panose="02020603050405020304"/>
                      </a:endParaRPr>
                    </a:p>
                  </a:txBody>
                  <a:tcPr marL="64182" marR="64182" marT="0" marB="0" anchor="ctr">
                    <a:solidFill>
                      <a:srgbClr val="005FBE">
                        <a:alpha val="71000"/>
                      </a:srgbClr>
                    </a:solidFill>
                  </a:tcPr>
                </a:tc>
                <a:tc>
                  <a:txBody>
                    <a:bodyPr/>
                    <a:lstStyle/>
                    <a:p>
                      <a:pPr algn="ctr">
                        <a:lnSpc>
                          <a:spcPct val="150000"/>
                        </a:lnSpc>
                        <a:spcAft>
                          <a:spcPts val="0"/>
                        </a:spcAft>
                      </a:pPr>
                      <a:r>
                        <a:rPr lang="en-US" sz="1200" dirty="0" err="1">
                          <a:effectLst/>
                        </a:rPr>
                        <a:t>受托人角色</a:t>
                      </a:r>
                      <a:endParaRPr lang="zh-CN" sz="1200" dirty="0">
                        <a:effectLst/>
                        <a:latin typeface="Arial" panose="020B0604020202020204"/>
                        <a:ea typeface="宋体" panose="02010600030101010101" pitchFamily="2" charset="-122"/>
                        <a:cs typeface="Times New Roman" panose="02020603050405020304"/>
                      </a:endParaRPr>
                    </a:p>
                  </a:txBody>
                  <a:tcPr marL="64182" marR="64182" marT="0" marB="0" anchor="ctr">
                    <a:solidFill>
                      <a:srgbClr val="005FBE">
                        <a:alpha val="71000"/>
                      </a:srgbClr>
                    </a:solidFill>
                  </a:tcPr>
                </a:tc>
                <a:tc>
                  <a:txBody>
                    <a:bodyPr/>
                    <a:lstStyle/>
                    <a:p>
                      <a:pPr algn="ctr">
                        <a:lnSpc>
                          <a:spcPct val="150000"/>
                        </a:lnSpc>
                        <a:spcAft>
                          <a:spcPts val="0"/>
                        </a:spcAft>
                      </a:pPr>
                      <a:r>
                        <a:rPr lang="en-US" sz="1200" dirty="0" err="1">
                          <a:effectLst/>
                        </a:rPr>
                        <a:t>理想委托人</a:t>
                      </a:r>
                      <a:endParaRPr lang="zh-CN" sz="1200" dirty="0">
                        <a:effectLst/>
                        <a:latin typeface="Arial" panose="020B0604020202020204"/>
                        <a:ea typeface="宋体" panose="02010600030101010101" pitchFamily="2" charset="-122"/>
                        <a:cs typeface="Times New Roman" panose="02020603050405020304"/>
                      </a:endParaRPr>
                    </a:p>
                  </a:txBody>
                  <a:tcPr marL="64182" marR="64182" marT="0" marB="0" anchor="ctr">
                    <a:solidFill>
                      <a:srgbClr val="005FBE">
                        <a:alpha val="71000"/>
                      </a:srgbClr>
                    </a:solidFill>
                  </a:tcPr>
                </a:tc>
                <a:tc>
                  <a:txBody>
                    <a:bodyPr/>
                    <a:lstStyle/>
                    <a:p>
                      <a:pPr algn="ctr">
                        <a:lnSpc>
                          <a:spcPct val="150000"/>
                        </a:lnSpc>
                        <a:spcAft>
                          <a:spcPts val="0"/>
                        </a:spcAft>
                      </a:pPr>
                      <a:r>
                        <a:rPr lang="en-US" sz="1200" dirty="0" err="1">
                          <a:effectLst/>
                        </a:rPr>
                        <a:t>管理效益</a:t>
                      </a:r>
                      <a:endParaRPr lang="zh-CN" sz="1200" dirty="0">
                        <a:effectLst/>
                        <a:latin typeface="Arial" panose="020B0604020202020204"/>
                        <a:ea typeface="宋体" panose="02010600030101010101" pitchFamily="2" charset="-122"/>
                        <a:cs typeface="Times New Roman" panose="02020603050405020304"/>
                      </a:endParaRPr>
                    </a:p>
                  </a:txBody>
                  <a:tcPr marL="64182" marR="64182" marT="0" marB="0" anchor="ctr">
                    <a:solidFill>
                      <a:srgbClr val="005FBE">
                        <a:alpha val="71000"/>
                      </a:srgbClr>
                    </a:solidFill>
                  </a:tcPr>
                </a:tc>
              </a:tr>
              <a:tr h="719982">
                <a:tc>
                  <a:txBody>
                    <a:bodyPr/>
                    <a:lstStyle/>
                    <a:p>
                      <a:pPr algn="ctr">
                        <a:lnSpc>
                          <a:spcPct val="150000"/>
                        </a:lnSpc>
                        <a:spcAft>
                          <a:spcPts val="0"/>
                        </a:spcAft>
                      </a:pPr>
                      <a:r>
                        <a:rPr lang="en-GB" sz="1000" kern="1200" dirty="0">
                          <a:solidFill>
                            <a:srgbClr val="0058B0"/>
                          </a:solidFill>
                          <a:latin typeface="Times New Roman" panose="02020603050405020304" pitchFamily="18" charset="0"/>
                          <a:ea typeface="幼圆" panose="02010509060101010101" pitchFamily="49" charset="-122"/>
                          <a:cs typeface="+mn-cs"/>
                        </a:rPr>
                        <a:t>1</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财经顾问</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立足资本市场的产业、行业咨询</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机构与个人的投融资策略咨询</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机构与个人的财务管理咨询</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机构、个人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财经顾问</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具有相当资产规模的机构及个人，信任专业机构的服务</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通过顾问服务，得到优质及合适的系统化咨询建议</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r>
              <a:tr h="719982">
                <a:tc>
                  <a:txBody>
                    <a:bodyPr/>
                    <a:lstStyle/>
                    <a:p>
                      <a:pPr algn="ctr">
                        <a:lnSpc>
                          <a:spcPct val="150000"/>
                        </a:lnSpc>
                        <a:spcAft>
                          <a:spcPts val="0"/>
                        </a:spcAft>
                      </a:pPr>
                      <a:r>
                        <a:rPr lang="en-GB" sz="1000" kern="1200" dirty="0">
                          <a:solidFill>
                            <a:srgbClr val="0058B0"/>
                          </a:solidFill>
                          <a:latin typeface="Times New Roman" panose="02020603050405020304" pitchFamily="18" charset="0"/>
                          <a:ea typeface="幼圆" panose="02010509060101010101" pitchFamily="49" charset="-122"/>
                          <a:cs typeface="+mn-cs"/>
                        </a:rPr>
                        <a:t>2</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专题调查</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收集相关的政策和信息</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可行性研究与可行性报告</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提供备选的项目个案</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机构、个人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专题调查实施方</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目的和预算明确的需要专题调查的机构及个人，认可专业机构的时间价值</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目的明确、时间保证，效果突出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r>
              <a:tr h="886708">
                <a:tc>
                  <a:txBody>
                    <a:bodyPr/>
                    <a:lstStyle/>
                    <a:p>
                      <a:pPr algn="ctr">
                        <a:lnSpc>
                          <a:spcPct val="150000"/>
                        </a:lnSpc>
                        <a:spcAft>
                          <a:spcPts val="0"/>
                        </a:spcAft>
                      </a:pPr>
                      <a:r>
                        <a:rPr lang="en-GB" sz="1000" kern="1200" dirty="0">
                          <a:solidFill>
                            <a:srgbClr val="0058B0"/>
                          </a:solidFill>
                          <a:latin typeface="Times New Roman" panose="02020603050405020304" pitchFamily="18" charset="0"/>
                          <a:ea typeface="幼圆" panose="02010509060101010101" pitchFamily="49" charset="-122"/>
                          <a:cs typeface="+mn-cs"/>
                        </a:rPr>
                        <a:t>3</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a:solidFill>
                            <a:srgbClr val="0058B0"/>
                          </a:solidFill>
                          <a:latin typeface="Times New Roman" panose="02020603050405020304" pitchFamily="18" charset="0"/>
                          <a:ea typeface="幼圆" panose="02010509060101010101" pitchFamily="49" charset="-122"/>
                          <a:cs typeface="+mn-cs"/>
                        </a:rPr>
                        <a:t>上市顾问</a:t>
                      </a:r>
                      <a:endParaRPr lang="zh-CN" sz="1000" kern="120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尽职调查、企业重组咨询、商业计划书</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行业分析及市场需求预测、盈利预测</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推荐法定中介机构并帮助企业沟通</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机构、个人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上市顾问</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有可能成为上市公司的公司实际控制人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a:solidFill>
                            <a:srgbClr val="0058B0"/>
                          </a:solidFill>
                          <a:latin typeface="Times New Roman" panose="02020603050405020304" pitchFamily="18" charset="0"/>
                          <a:ea typeface="幼圆" panose="02010509060101010101" pitchFamily="49" charset="-122"/>
                          <a:cs typeface="+mn-cs"/>
                        </a:rPr>
                        <a:t>提供专业经验，帮助企业选择最优方案，节约时间、节约费用</a:t>
                      </a:r>
                      <a:endParaRPr lang="zh-CN" sz="1000" kern="120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r>
              <a:tr h="1024640">
                <a:tc>
                  <a:txBody>
                    <a:bodyPr/>
                    <a:lstStyle/>
                    <a:p>
                      <a:pPr algn="ctr">
                        <a:lnSpc>
                          <a:spcPct val="150000"/>
                        </a:lnSpc>
                        <a:spcAft>
                          <a:spcPts val="0"/>
                        </a:spcAft>
                      </a:pPr>
                      <a:r>
                        <a:rPr lang="en-GB" sz="1000" kern="1200" dirty="0">
                          <a:solidFill>
                            <a:srgbClr val="0058B0"/>
                          </a:solidFill>
                          <a:latin typeface="Times New Roman" panose="02020603050405020304" pitchFamily="18" charset="0"/>
                          <a:ea typeface="幼圆" panose="02010509060101010101" pitchFamily="49" charset="-122"/>
                          <a:cs typeface="+mn-cs"/>
                        </a:rPr>
                        <a:t>4</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股权投资</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旨在上市的股权项目安排</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议价及选择合适投资方式</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退出安排及投资项目效益评估</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机构、个人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直投或基金管理人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有股权投资偏好和需求，愿意接受一定风险收益比</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a:solidFill>
                            <a:srgbClr val="0058B0"/>
                          </a:solidFill>
                          <a:latin typeface="Times New Roman" panose="02020603050405020304" pitchFamily="18" charset="0"/>
                          <a:ea typeface="幼圆" panose="02010509060101010101" pitchFamily="49" charset="-122"/>
                          <a:cs typeface="+mn-cs"/>
                        </a:rPr>
                        <a:t>利用专业经验及行业资源，选择性价比合适的项目进行投资，突出投资的安全性、流动性、盈利性。</a:t>
                      </a:r>
                      <a:endParaRPr lang="zh-CN" sz="1000" kern="120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r>
              <a:tr h="719982">
                <a:tc>
                  <a:txBody>
                    <a:bodyPr/>
                    <a:lstStyle/>
                    <a:p>
                      <a:pPr algn="ctr">
                        <a:lnSpc>
                          <a:spcPct val="150000"/>
                        </a:lnSpc>
                        <a:spcAft>
                          <a:spcPts val="0"/>
                        </a:spcAft>
                      </a:pPr>
                      <a:r>
                        <a:rPr lang="en-GB" sz="1000" kern="1200" dirty="0">
                          <a:solidFill>
                            <a:srgbClr val="0058B0"/>
                          </a:solidFill>
                          <a:latin typeface="Times New Roman" panose="02020603050405020304" pitchFamily="18" charset="0"/>
                          <a:ea typeface="幼圆" panose="02010509060101010101" pitchFamily="49" charset="-122"/>
                          <a:cs typeface="+mn-cs"/>
                        </a:rPr>
                        <a:t>5</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专户管理</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封闭式运作证券专户</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专业进行资产配置与管理</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定期报告跟踪分析</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a:solidFill>
                            <a:srgbClr val="0058B0"/>
                          </a:solidFill>
                          <a:latin typeface="Times New Roman" panose="02020603050405020304" pitchFamily="18" charset="0"/>
                          <a:ea typeface="幼圆" panose="02010509060101010101" pitchFamily="49" charset="-122"/>
                          <a:cs typeface="+mn-cs"/>
                        </a:rPr>
                        <a:t>机构、个人</a:t>
                      </a:r>
                      <a:endParaRPr lang="zh-CN" sz="1000" kern="120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直投或基金管理人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有专户管理的偏好和需求，愿意接受一定风险收益比</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注重专业经验与执行纪律，理性获得稳定的管理效益</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r>
              <a:tr h="719982">
                <a:tc>
                  <a:txBody>
                    <a:bodyPr/>
                    <a:lstStyle/>
                    <a:p>
                      <a:pPr algn="ctr">
                        <a:lnSpc>
                          <a:spcPct val="150000"/>
                        </a:lnSpc>
                        <a:spcAft>
                          <a:spcPts val="0"/>
                        </a:spcAft>
                      </a:pPr>
                      <a:r>
                        <a:rPr lang="en-GB" sz="1000" kern="1200" dirty="0">
                          <a:solidFill>
                            <a:srgbClr val="0058B0"/>
                          </a:solidFill>
                          <a:latin typeface="Times New Roman" panose="02020603050405020304" pitchFamily="18" charset="0"/>
                          <a:ea typeface="幼圆" panose="02010509060101010101" pitchFamily="49" charset="-122"/>
                          <a:cs typeface="+mn-cs"/>
                        </a:rPr>
                        <a:t>6</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a:solidFill>
                            <a:srgbClr val="0058B0"/>
                          </a:solidFill>
                          <a:latin typeface="Times New Roman" panose="02020603050405020304" pitchFamily="18" charset="0"/>
                          <a:ea typeface="幼圆" panose="02010509060101010101" pitchFamily="49" charset="-122"/>
                          <a:cs typeface="+mn-cs"/>
                        </a:rPr>
                        <a:t>私募基金</a:t>
                      </a:r>
                      <a:endParaRPr lang="zh-CN" sz="1000" kern="120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组建各种形式的私募基金</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根据目标运作及管理基金</a:t>
                      </a:r>
                      <a:endParaRPr lang="zh-CN" sz="1000" kern="1200" dirty="0">
                        <a:solidFill>
                          <a:srgbClr val="0058B0"/>
                        </a:solidFill>
                        <a:latin typeface="Times New Roman" panose="02020603050405020304" pitchFamily="18" charset="0"/>
                        <a:ea typeface="幼圆" panose="02010509060101010101" pitchFamily="49" charset="-122"/>
                        <a:cs typeface="+mn-cs"/>
                      </a:endParaRPr>
                    </a:p>
                    <a:p>
                      <a:pPr marL="0" lvl="0" indent="0" algn="just">
                        <a:lnSpc>
                          <a:spcPct val="150000"/>
                        </a:lnSpc>
                        <a:spcAft>
                          <a:spcPts val="0"/>
                        </a:spcAft>
                        <a:buFont typeface="+mj-lt"/>
                        <a:buNone/>
                      </a:pPr>
                      <a:r>
                        <a:rPr lang="zh-CN" sz="1000" kern="1200" dirty="0">
                          <a:solidFill>
                            <a:srgbClr val="0058B0"/>
                          </a:solidFill>
                          <a:latin typeface="Times New Roman" panose="02020603050405020304" pitchFamily="18" charset="0"/>
                          <a:ea typeface="幼圆" panose="02010509060101010101" pitchFamily="49" charset="-122"/>
                          <a:cs typeface="+mn-cs"/>
                        </a:rPr>
                        <a:t>基金的定期报告及到期清算</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a:solidFill>
                            <a:srgbClr val="0058B0"/>
                          </a:solidFill>
                          <a:latin typeface="Times New Roman" panose="02020603050405020304" pitchFamily="18" charset="0"/>
                          <a:ea typeface="幼圆" panose="02010509060101010101" pitchFamily="49" charset="-122"/>
                          <a:cs typeface="+mn-cs"/>
                        </a:rPr>
                        <a:t>机构、个人</a:t>
                      </a:r>
                      <a:endParaRPr lang="zh-CN" sz="1000" kern="120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en-US" sz="1000" kern="1200" dirty="0" err="1">
                          <a:solidFill>
                            <a:srgbClr val="0058B0"/>
                          </a:solidFill>
                          <a:latin typeface="Times New Roman" panose="02020603050405020304" pitchFamily="18" charset="0"/>
                          <a:ea typeface="幼圆" panose="02010509060101010101" pitchFamily="49" charset="-122"/>
                          <a:cs typeface="+mn-cs"/>
                        </a:rPr>
                        <a:t>直投或基金管理人</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有参与基金投资的偏好和需求，愿意接受一定风险收益比</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c>
                  <a:txBody>
                    <a:bodyPr/>
                    <a:lstStyle/>
                    <a:p>
                      <a:pPr algn="just">
                        <a:lnSpc>
                          <a:spcPct val="150000"/>
                        </a:lnSpc>
                        <a:spcAft>
                          <a:spcPts val="0"/>
                        </a:spcAft>
                      </a:pPr>
                      <a:r>
                        <a:rPr lang="zh-CN" sz="1000" kern="1200" dirty="0">
                          <a:solidFill>
                            <a:srgbClr val="0058B0"/>
                          </a:solidFill>
                          <a:latin typeface="Times New Roman" panose="02020603050405020304" pitchFamily="18" charset="0"/>
                          <a:ea typeface="幼圆" panose="02010509060101010101" pitchFamily="49" charset="-122"/>
                          <a:cs typeface="+mn-cs"/>
                        </a:rPr>
                        <a:t>利用专业经验及资源整合优势，用基金的方式，取得投资的最优效益</a:t>
                      </a:r>
                      <a:endParaRPr lang="zh-CN" sz="1000" kern="1200" dirty="0">
                        <a:solidFill>
                          <a:srgbClr val="0058B0"/>
                        </a:solidFill>
                        <a:latin typeface="Times New Roman" panose="02020603050405020304" pitchFamily="18" charset="0"/>
                        <a:ea typeface="幼圆" panose="02010509060101010101" pitchFamily="49" charset="-122"/>
                        <a:cs typeface="+mn-cs"/>
                      </a:endParaRPr>
                    </a:p>
                  </a:txBody>
                  <a:tcPr marL="64182" marR="64182" marT="0" marB="0" anchor="ctr"/>
                </a:tc>
              </a:tr>
            </a:tbl>
          </a:graphicData>
        </a:graphic>
      </p:graphicFrame>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350"/>
            <a:ext cx="7850188"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Post-IPO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533400" y="1295400"/>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FontTx/>
              <a:buNone/>
              <a:defRPr/>
            </a:pPr>
            <a:r>
              <a:rPr lang="zh-CN" altLang="en-US" sz="1600" dirty="0">
                <a:solidFill>
                  <a:srgbClr val="0058B0"/>
                </a:solidFill>
              </a:rPr>
              <a:t>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endParaRPr lang="zh-CN" altLang="en-US" sz="1600" dirty="0">
              <a:solidFill>
                <a:srgbClr val="0058B0"/>
              </a:solidFill>
            </a:endParaRPr>
          </a:p>
          <a:p>
            <a:pPr marL="0" indent="0" eaLnBrk="1" hangingPunct="1">
              <a:lnSpc>
                <a:spcPct val="150000"/>
              </a:lnSpc>
              <a:buFontTx/>
              <a:buNone/>
              <a:defRPr/>
            </a:pPr>
            <a:r>
              <a:rPr lang="zh-CN" altLang="en-US" sz="1600" dirty="0">
                <a:solidFill>
                  <a:srgbClr val="0058B0"/>
                </a:solidFill>
              </a:rPr>
              <a:t>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endParaRPr lang="en-US" altLang="zh-CN" sz="1600" dirty="0">
              <a:solidFill>
                <a:srgbClr val="0058B0"/>
              </a:solidFill>
            </a:endParaRPr>
          </a:p>
          <a:p>
            <a:pPr marL="0" indent="0" eaLnBrk="1" hangingPunct="1">
              <a:lnSpc>
                <a:spcPct val="150000"/>
              </a:lnSpc>
              <a:buFontTx/>
              <a:buNone/>
              <a:defRPr/>
            </a:pPr>
            <a:endParaRPr lang="zh-CN" altLang="en-US" sz="1600" dirty="0">
              <a:solidFill>
                <a:srgbClr val="0058B0"/>
              </a:solidFill>
            </a:endParaRPr>
          </a:p>
          <a:p>
            <a:pPr marL="0" indent="0" eaLnBrk="1" hangingPunct="1">
              <a:lnSpc>
                <a:spcPct val="150000"/>
              </a:lnSpc>
              <a:buFontTx/>
              <a:buNone/>
              <a:defRPr/>
            </a:pPr>
            <a:r>
              <a:rPr lang="zh-CN" altLang="en-US" sz="1600" dirty="0">
                <a:solidFill>
                  <a:srgbClr val="0058B0"/>
                </a:solidFill>
              </a:rPr>
              <a:t>我们的投资团队依托自身专业背景和独特判断，根据市值管理的各项需求，设计投资结构，进行各种形式的市值管理投资。包括：并购投资、再融资投资、战略投资、固定收益投资等。</a:t>
            </a:r>
            <a:endParaRPr lang="zh-CN" altLang="en-US" sz="1600" dirty="0">
              <a:solidFill>
                <a:srgbClr val="0058B0"/>
              </a:solidFill>
            </a:endParaRPr>
          </a:p>
          <a:p>
            <a:pPr marL="0" indent="0" eaLnBrk="1" hangingPunct="1">
              <a:buFontTx/>
              <a:buNone/>
              <a:defRPr/>
            </a:pPr>
            <a:endParaRPr lang="zh-CN" altLang="en-US" kern="0" dirty="0"/>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457200" y="214313"/>
            <a:ext cx="8229600" cy="1143000"/>
          </a:xfrm>
          <a:noFill/>
          <a:ln>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联系我们</a:t>
            </a:r>
            <a:endParaRPr kumimoji="1" lang="zh-CN" altLang="en-US" sz="2400">
              <a:solidFill>
                <a:srgbClr val="000066"/>
              </a:solidFill>
              <a:latin typeface="Arial" panose="020B0604020202020204" pitchFamily="34" charset="0"/>
            </a:endParaRPr>
          </a:p>
        </p:txBody>
      </p:sp>
      <p:sp>
        <p:nvSpPr>
          <p:cNvPr id="37891" name="矩形 2"/>
          <p:cNvSpPr>
            <a:spLocks noChangeArrowheads="1"/>
          </p:cNvSpPr>
          <p:nvPr/>
        </p:nvSpPr>
        <p:spPr bwMode="auto">
          <a:xfrm>
            <a:off x="1143000" y="1435100"/>
            <a:ext cx="6072188" cy="1962150"/>
          </a:xfrm>
          <a:prstGeom prst="rect">
            <a:avLst/>
          </a:prstGeom>
          <a:noFill/>
          <a:ln w="9525">
            <a:noFill/>
            <a:miter lim="800000"/>
          </a:ln>
        </p:spPr>
        <p:txBody>
          <a:bodyPr>
            <a:spAutoFit/>
          </a:bodyPr>
          <a:lstStyle/>
          <a:p>
            <a:pPr>
              <a:lnSpc>
                <a:spcPct val="150000"/>
              </a:lnSpc>
            </a:pPr>
            <a:r>
              <a:rPr lang="zh-CN" altLang="en-US" sz="1400" b="1">
                <a:solidFill>
                  <a:srgbClr val="000066"/>
                </a:solidFill>
                <a:latin typeface="幼圆" panose="02010509060101010101" pitchFamily="49" charset="-122"/>
                <a:ea typeface="幼圆" panose="02010509060101010101" pitchFamily="49" charset="-122"/>
              </a:rPr>
              <a:t>公司地址：上海市东湖路</a:t>
            </a:r>
            <a:r>
              <a:rPr lang="en-US" altLang="zh-CN" sz="1400" b="1">
                <a:solidFill>
                  <a:srgbClr val="000066"/>
                </a:solidFill>
                <a:latin typeface="幼圆" panose="02010509060101010101" pitchFamily="49" charset="-122"/>
                <a:ea typeface="幼圆" panose="02010509060101010101" pitchFamily="49" charset="-122"/>
              </a:rPr>
              <a:t>70</a:t>
            </a:r>
            <a:r>
              <a:rPr lang="zh-CN" altLang="en-US" sz="1400" b="1">
                <a:solidFill>
                  <a:srgbClr val="000066"/>
                </a:solidFill>
                <a:latin typeface="幼圆" panose="02010509060101010101" pitchFamily="49" charset="-122"/>
                <a:ea typeface="幼圆" panose="02010509060101010101" pitchFamily="49" charset="-122"/>
              </a:rPr>
              <a:t>号东湖宾馆</a:t>
            </a:r>
            <a:r>
              <a:rPr lang="en-US" altLang="zh-CN" sz="1400" b="1">
                <a:solidFill>
                  <a:srgbClr val="000066"/>
                </a:solidFill>
                <a:latin typeface="幼圆" panose="02010509060101010101" pitchFamily="49" charset="-122"/>
                <a:ea typeface="幼圆" panose="02010509060101010101" pitchFamily="49" charset="-122"/>
              </a:rPr>
              <a:t>3</a:t>
            </a:r>
            <a:r>
              <a:rPr lang="zh-CN" altLang="en-US" sz="1400" b="1">
                <a:solidFill>
                  <a:srgbClr val="000066"/>
                </a:solidFill>
                <a:latin typeface="幼圆" panose="02010509060101010101" pitchFamily="49" charset="-122"/>
                <a:ea typeface="幼圆" panose="02010509060101010101" pitchFamily="49" charset="-122"/>
              </a:rPr>
              <a:t>号楼</a:t>
            </a:r>
            <a:r>
              <a:rPr lang="en-US" altLang="zh-CN" sz="1400" b="1">
                <a:solidFill>
                  <a:srgbClr val="000066"/>
                </a:solidFill>
                <a:latin typeface="幼圆" panose="02010509060101010101" pitchFamily="49" charset="-122"/>
                <a:ea typeface="幼圆" panose="02010509060101010101" pitchFamily="49" charset="-122"/>
              </a:rPr>
              <a:t>3</a:t>
            </a:r>
            <a:r>
              <a:rPr lang="zh-CN" altLang="en-US" sz="1400" b="1">
                <a:solidFill>
                  <a:srgbClr val="000066"/>
                </a:solidFill>
                <a:latin typeface="幼圆" panose="02010509060101010101" pitchFamily="49" charset="-122"/>
                <a:ea typeface="幼圆" panose="02010509060101010101" pitchFamily="49" charset="-122"/>
              </a:rPr>
              <a:t>楼</a:t>
            </a: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r>
              <a:rPr lang="zh-CN" altLang="en-US" sz="1400" b="1">
                <a:solidFill>
                  <a:srgbClr val="000066"/>
                </a:solidFill>
                <a:latin typeface="幼圆" panose="02010509060101010101" pitchFamily="49" charset="-122"/>
                <a:ea typeface="幼圆" panose="02010509060101010101" pitchFamily="49" charset="-122"/>
              </a:rPr>
              <a:t>公司电话：</a:t>
            </a:r>
            <a:r>
              <a:rPr lang="en-US" altLang="zh-CN" sz="1400" b="1">
                <a:solidFill>
                  <a:srgbClr val="000066"/>
                </a:solidFill>
                <a:latin typeface="幼圆" panose="02010509060101010101" pitchFamily="49" charset="-122"/>
                <a:ea typeface="幼圆" panose="02010509060101010101" pitchFamily="49" charset="-122"/>
              </a:rPr>
              <a:t>8621—54668032—602</a:t>
            </a: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r>
              <a:rPr lang="zh-CN" altLang="en-US" sz="1400" b="1">
                <a:solidFill>
                  <a:srgbClr val="000066"/>
                </a:solidFill>
                <a:latin typeface="幼圆" panose="02010509060101010101" pitchFamily="49" charset="-122"/>
                <a:ea typeface="幼圆" panose="02010509060101010101" pitchFamily="49" charset="-122"/>
              </a:rPr>
              <a:t>公司传真：</a:t>
            </a:r>
            <a:r>
              <a:rPr lang="en-US" altLang="zh-CN" sz="1400" b="1">
                <a:solidFill>
                  <a:srgbClr val="000066"/>
                </a:solidFill>
                <a:latin typeface="幼圆" panose="02010509060101010101" pitchFamily="49" charset="-122"/>
                <a:ea typeface="幼圆" panose="02010509060101010101" pitchFamily="49" charset="-122"/>
              </a:rPr>
              <a:t>8621—54669508</a:t>
            </a: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r>
              <a:rPr lang="zh-CN" altLang="en-US" sz="1400" b="1">
                <a:solidFill>
                  <a:srgbClr val="000066"/>
                </a:solidFill>
                <a:latin typeface="幼圆" panose="02010509060101010101" pitchFamily="49" charset="-122"/>
                <a:ea typeface="幼圆" panose="02010509060101010101" pitchFamily="49" charset="-122"/>
              </a:rPr>
              <a:t>网址：</a:t>
            </a:r>
            <a:r>
              <a:rPr lang="en-US" altLang="zh-CN" sz="1400" b="1">
                <a:solidFill>
                  <a:srgbClr val="000066"/>
                </a:solidFill>
                <a:latin typeface="幼圆" panose="02010509060101010101" pitchFamily="49" charset="-122"/>
                <a:ea typeface="幼圆" panose="02010509060101010101" pitchFamily="49" charset="-122"/>
              </a:rPr>
              <a:t>http://www.rongke.com</a:t>
            </a: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a:solidFill>
                <a:srgbClr val="000066"/>
              </a:solidFill>
              <a:latin typeface="幼圆" panose="02010509060101010101" pitchFamily="49" charset="-122"/>
              <a:ea typeface="幼圆" panose="02010509060101010101" pitchFamily="49" charset="-122"/>
            </a:endParaRPr>
          </a:p>
        </p:txBody>
      </p:sp>
      <p:pic>
        <p:nvPicPr>
          <p:cNvPr id="37892" name="图片 6" descr="rongkeLogo.jpg"/>
          <p:cNvPicPr>
            <a:picLocks noChangeAspect="1"/>
          </p:cNvPicPr>
          <p:nvPr/>
        </p:nvPicPr>
        <p:blipFill>
          <a:blip r:embed="rId1"/>
          <a:srcRect/>
          <a:stretch>
            <a:fillRect/>
          </a:stretch>
        </p:blipFill>
        <p:spPr bwMode="auto">
          <a:xfrm>
            <a:off x="714375" y="3071813"/>
            <a:ext cx="5000625" cy="2960687"/>
          </a:xfrm>
          <a:prstGeom prst="rect">
            <a:avLst/>
          </a:prstGeom>
          <a:noFill/>
          <a:ln w="9525">
            <a:noFill/>
            <a:miter lim="800000"/>
            <a:headEnd/>
            <a:tailEnd/>
          </a:ln>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452438" y="260350"/>
            <a:ext cx="8229600" cy="596900"/>
          </a:xfrm>
          <a:noFill/>
          <a:ln>
            <a:miter lim="800000"/>
          </a:ln>
        </p:spPr>
        <p:txBody>
          <a:bodyPr vert="horz" wrap="square" lIns="91440" tIns="45720" rIns="91440" bIns="45720" numCol="1" anchor="t" anchorCtr="0" compatLnSpc="1"/>
          <a:lstStyle/>
          <a:p>
            <a:r>
              <a:rPr kumimoji="1" lang="en-US" altLang="zh-CN" sz="2400" dirty="0">
                <a:solidFill>
                  <a:schemeClr val="tx2"/>
                </a:solidFill>
                <a:latin typeface="Arial" panose="020B0604020202020204" pitchFamily="34" charset="0"/>
              </a:rPr>
              <a:t>CPI</a:t>
            </a:r>
            <a:r>
              <a:rPr kumimoji="1" lang="zh-CN" altLang="en-US" sz="2400" dirty="0">
                <a:solidFill>
                  <a:schemeClr val="tx2"/>
                </a:solidFill>
                <a:latin typeface="Arial" panose="020B0604020202020204" pitchFamily="34" charset="0"/>
              </a:rPr>
              <a:t>、</a:t>
            </a:r>
            <a:r>
              <a:rPr kumimoji="1" lang="en-US" altLang="zh-CN" sz="2400" dirty="0" smtClean="0">
                <a:solidFill>
                  <a:schemeClr val="tx2"/>
                </a:solidFill>
                <a:latin typeface="Arial" panose="020B0604020202020204" pitchFamily="34" charset="0"/>
              </a:rPr>
              <a:t>PPI</a:t>
            </a:r>
            <a:endParaRPr kumimoji="1" lang="en-US" altLang="zh-CN" sz="2400" dirty="0" smtClean="0">
              <a:solidFill>
                <a:schemeClr val="tx2"/>
              </a:solidFill>
              <a:latin typeface="Arial" panose="020B0604020202020204" pitchFamily="34" charset="0"/>
            </a:endParaRPr>
          </a:p>
        </p:txBody>
      </p:sp>
      <p:sp>
        <p:nvSpPr>
          <p:cNvPr id="15364" name="矩形 7"/>
          <p:cNvSpPr>
            <a:spLocks noChangeArrowheads="1"/>
          </p:cNvSpPr>
          <p:nvPr/>
        </p:nvSpPr>
        <p:spPr bwMode="auto">
          <a:xfrm>
            <a:off x="412179" y="4785980"/>
            <a:ext cx="8320410" cy="1476375"/>
          </a:xfrm>
          <a:prstGeom prst="rect">
            <a:avLst/>
          </a:prstGeom>
          <a:noFill/>
          <a:ln w="9525">
            <a:noFill/>
            <a:miter lim="800000"/>
          </a:ln>
        </p:spPr>
        <p:txBody>
          <a:bodyPr wrap="square">
            <a:spAutoFit/>
          </a:bodyPr>
          <a:lstStyle/>
          <a:p>
            <a:pPr>
              <a:defRPr/>
            </a:pPr>
            <a:r>
              <a:rPr lang="en-US" altLang="zh-CN" sz="1800" b="1" dirty="0" smtClean="0">
                <a:solidFill>
                  <a:srgbClr val="002060"/>
                </a:solidFill>
                <a:latin typeface="+mn-ea"/>
                <a:ea typeface="+mn-ea"/>
              </a:rPr>
              <a:t>10</a:t>
            </a:r>
            <a:r>
              <a:rPr lang="zh-CN" altLang="en-US" sz="1800" b="1" dirty="0" smtClean="0">
                <a:solidFill>
                  <a:srgbClr val="002060"/>
                </a:solidFill>
                <a:latin typeface="+mn-ea"/>
                <a:ea typeface="+mn-ea"/>
              </a:rPr>
              <a:t>月</a:t>
            </a:r>
            <a:r>
              <a:rPr lang="en-US" altLang="zh-CN" sz="1800" b="1" dirty="0" smtClean="0">
                <a:solidFill>
                  <a:srgbClr val="002060"/>
                </a:solidFill>
                <a:latin typeface="+mn-ea"/>
                <a:ea typeface="+mn-ea"/>
              </a:rPr>
              <a:t>CPI</a:t>
            </a:r>
            <a:r>
              <a:rPr lang="zh-CN" altLang="en-US" sz="1800" b="1" dirty="0" smtClean="0">
                <a:solidFill>
                  <a:srgbClr val="002060"/>
                </a:solidFill>
                <a:latin typeface="+mn-ea"/>
                <a:ea typeface="+mn-ea"/>
              </a:rPr>
              <a:t>同比上涨</a:t>
            </a:r>
            <a:r>
              <a:rPr lang="en-US" altLang="zh-CN" sz="1800" b="1" dirty="0" smtClean="0">
                <a:solidFill>
                  <a:srgbClr val="002060"/>
                </a:solidFill>
                <a:latin typeface="+mn-ea"/>
                <a:ea typeface="+mn-ea"/>
              </a:rPr>
              <a:t>1.9%</a:t>
            </a:r>
            <a:r>
              <a:rPr lang="zh-CN" altLang="en-US" sz="1800" b="1" dirty="0" smtClean="0">
                <a:solidFill>
                  <a:srgbClr val="002060"/>
                </a:solidFill>
                <a:latin typeface="+mn-ea"/>
                <a:ea typeface="+mn-ea"/>
              </a:rPr>
              <a:t>，同比涨幅较上月扩大</a:t>
            </a:r>
            <a:r>
              <a:rPr lang="en-US" altLang="zh-CN" sz="1800" b="1" dirty="0" smtClean="0">
                <a:solidFill>
                  <a:srgbClr val="002060"/>
                </a:solidFill>
                <a:latin typeface="+mn-ea"/>
                <a:ea typeface="+mn-ea"/>
              </a:rPr>
              <a:t>0.3%</a:t>
            </a:r>
            <a:r>
              <a:rPr lang="zh-CN" altLang="en-US" sz="1800" b="1" dirty="0" smtClean="0">
                <a:solidFill>
                  <a:srgbClr val="002060"/>
                </a:solidFill>
                <a:latin typeface="+mn-ea"/>
                <a:ea typeface="+mn-ea"/>
              </a:rPr>
              <a:t>，其中，食品价格下降</a:t>
            </a:r>
            <a:r>
              <a:rPr lang="en-US" altLang="zh-CN" sz="1800" b="1" dirty="0" smtClean="0">
                <a:solidFill>
                  <a:srgbClr val="002060"/>
                </a:solidFill>
                <a:latin typeface="+mn-ea"/>
                <a:ea typeface="+mn-ea"/>
              </a:rPr>
              <a:t>0.4%</a:t>
            </a:r>
            <a:r>
              <a:rPr lang="zh-CN" altLang="en-US" sz="1800" b="1" dirty="0" smtClean="0">
                <a:solidFill>
                  <a:srgbClr val="002060"/>
                </a:solidFill>
                <a:latin typeface="+mn-ea"/>
                <a:ea typeface="+mn-ea"/>
              </a:rPr>
              <a:t>，非食品价格上涨</a:t>
            </a:r>
            <a:r>
              <a:rPr lang="en-US" altLang="zh-CN" sz="1800" b="1" dirty="0" smtClean="0">
                <a:solidFill>
                  <a:srgbClr val="002060"/>
                </a:solidFill>
                <a:latin typeface="+mn-ea"/>
                <a:ea typeface="+mn-ea"/>
              </a:rPr>
              <a:t>2.4%</a:t>
            </a:r>
            <a:r>
              <a:rPr lang="zh-CN" altLang="en-US" sz="1800" b="1" dirty="0" smtClean="0">
                <a:solidFill>
                  <a:srgbClr val="002060"/>
                </a:solidFill>
                <a:latin typeface="+mn-ea"/>
                <a:ea typeface="+mn-ea"/>
              </a:rPr>
              <a:t>。</a:t>
            </a:r>
            <a:r>
              <a:rPr lang="en-US" altLang="zh-CN" sz="1800" b="1" dirty="0" smtClean="0">
                <a:solidFill>
                  <a:srgbClr val="002060"/>
                </a:solidFill>
                <a:latin typeface="+mn-ea"/>
                <a:ea typeface="+mn-ea"/>
              </a:rPr>
              <a:t>PPI</a:t>
            </a:r>
            <a:r>
              <a:rPr lang="zh-CN" altLang="en-US" sz="1800" b="1" dirty="0" smtClean="0">
                <a:solidFill>
                  <a:srgbClr val="002060"/>
                </a:solidFill>
                <a:latin typeface="+mn-ea"/>
                <a:ea typeface="+mn-ea"/>
              </a:rPr>
              <a:t>同比上涨</a:t>
            </a:r>
            <a:r>
              <a:rPr lang="en-US" altLang="zh-CN" sz="1800" b="1" dirty="0" smtClean="0">
                <a:solidFill>
                  <a:srgbClr val="002060"/>
                </a:solidFill>
                <a:latin typeface="+mn-ea"/>
                <a:ea typeface="+mn-ea"/>
              </a:rPr>
              <a:t>6.9%</a:t>
            </a:r>
            <a:r>
              <a:rPr lang="zh-CN" altLang="en-US" sz="1800" b="1" dirty="0" smtClean="0">
                <a:solidFill>
                  <a:srgbClr val="002060"/>
                </a:solidFill>
                <a:latin typeface="+mn-ea"/>
                <a:ea typeface="+mn-ea"/>
              </a:rPr>
              <a:t>，同比涨幅与上月持平，其中，造纸和纸制品业、化学原料和化学制品制造业、非金属制品矿物业的涨幅扩大；黑色金属冶炼和压延加工业、有色金属冶炼和压延加工业、煤炭开采和洗选业和石油加工业的涨幅回落</a:t>
            </a:r>
            <a:endParaRPr lang="zh-CN" altLang="en-US" sz="1800" b="1" dirty="0" smtClean="0">
              <a:solidFill>
                <a:srgbClr val="002060"/>
              </a:solidFill>
              <a:latin typeface="+mn-ea"/>
              <a:ea typeface="+mn-ea"/>
            </a:endParaRPr>
          </a:p>
        </p:txBody>
      </p:sp>
      <p:pic>
        <p:nvPicPr>
          <p:cNvPr id="4" name="图片 3"/>
          <p:cNvPicPr>
            <a:picLocks noChangeAspect="1"/>
          </p:cNvPicPr>
          <p:nvPr/>
        </p:nvPicPr>
        <p:blipFill>
          <a:blip r:embed="rId1"/>
          <a:stretch>
            <a:fillRect/>
          </a:stretch>
        </p:blipFill>
        <p:spPr>
          <a:xfrm>
            <a:off x="1456690" y="1264920"/>
            <a:ext cx="6221095" cy="3396615"/>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dirty="0" smtClean="0">
                <a:solidFill>
                  <a:schemeClr val="tx2">
                    <a:lumMod val="75000"/>
                  </a:schemeClr>
                </a:solidFill>
                <a:latin typeface="Arial" panose="020B0604020202020204" pitchFamily="34" charset="0"/>
              </a:rPr>
              <a:t>PMI</a:t>
            </a:r>
            <a:endParaRPr kumimoji="1" lang="zh-CN" altLang="en-US" sz="2400" dirty="0">
              <a:solidFill>
                <a:schemeClr val="tx2">
                  <a:lumMod val="75000"/>
                </a:schemeClr>
              </a:solidFill>
              <a:latin typeface="Arial" panose="020B0604020202020204" pitchFamily="34" charset="0"/>
            </a:endParaRPr>
          </a:p>
        </p:txBody>
      </p:sp>
      <p:sp>
        <p:nvSpPr>
          <p:cNvPr id="16387" name="TextBox 1"/>
          <p:cNvSpPr txBox="1">
            <a:spLocks noChangeArrowheads="1"/>
          </p:cNvSpPr>
          <p:nvPr/>
        </p:nvSpPr>
        <p:spPr bwMode="auto">
          <a:xfrm>
            <a:off x="357158" y="4643446"/>
            <a:ext cx="8462963" cy="1476375"/>
          </a:xfrm>
          <a:prstGeom prst="rect">
            <a:avLst/>
          </a:prstGeom>
          <a:noFill/>
          <a:ln w="9525">
            <a:noFill/>
            <a:miter lim="800000"/>
          </a:ln>
        </p:spPr>
        <p:txBody>
          <a:bodyPr>
            <a:spAutoFit/>
          </a:bodyPr>
          <a:lstStyle/>
          <a:p>
            <a:pPr>
              <a:defRPr/>
            </a:pPr>
            <a:r>
              <a:rPr lang="en-US" altLang="zh-CN" sz="1800" b="1" dirty="0" smtClean="0">
                <a:solidFill>
                  <a:schemeClr val="tx2">
                    <a:lumMod val="75000"/>
                  </a:schemeClr>
                </a:solidFill>
                <a:latin typeface="+mn-ea"/>
                <a:ea typeface="+mn-ea"/>
              </a:rPr>
              <a:t>10</a:t>
            </a:r>
            <a:r>
              <a:rPr lang="zh-CN" altLang="en-US" sz="1800" b="1" dirty="0" smtClean="0">
                <a:solidFill>
                  <a:schemeClr val="tx2">
                    <a:lumMod val="75000"/>
                  </a:schemeClr>
                </a:solidFill>
                <a:latin typeface="+mn-ea"/>
                <a:ea typeface="+mn-ea"/>
              </a:rPr>
              <a:t>月</a:t>
            </a:r>
            <a:r>
              <a:rPr lang="zh-CN" altLang="en-US" sz="1800" b="1" dirty="0">
                <a:solidFill>
                  <a:schemeClr val="tx2">
                    <a:lumMod val="75000"/>
                  </a:schemeClr>
                </a:solidFill>
                <a:latin typeface="+mn-ea"/>
                <a:ea typeface="+mn-ea"/>
              </a:rPr>
              <a:t>制造业</a:t>
            </a:r>
            <a:r>
              <a:rPr lang="en-US" altLang="zh-CN" sz="1800" b="1" dirty="0">
                <a:solidFill>
                  <a:schemeClr val="tx2">
                    <a:lumMod val="75000"/>
                  </a:schemeClr>
                </a:solidFill>
                <a:latin typeface="+mn-ea"/>
                <a:ea typeface="+mn-ea"/>
              </a:rPr>
              <a:t>PMI</a:t>
            </a:r>
            <a:r>
              <a:rPr lang="zh-CN" altLang="en-US" sz="1800" b="1" dirty="0">
                <a:solidFill>
                  <a:schemeClr val="tx2">
                    <a:lumMod val="75000"/>
                  </a:schemeClr>
                </a:solidFill>
                <a:latin typeface="+mn-ea"/>
                <a:ea typeface="+mn-ea"/>
              </a:rPr>
              <a:t>为</a:t>
            </a:r>
            <a:r>
              <a:rPr lang="en-US" altLang="zh-CN" sz="1800" b="1" dirty="0" smtClean="0">
                <a:solidFill>
                  <a:schemeClr val="tx2">
                    <a:lumMod val="75000"/>
                  </a:schemeClr>
                </a:solidFill>
                <a:latin typeface="+mn-ea"/>
                <a:ea typeface="+mn-ea"/>
              </a:rPr>
              <a:t>51.6</a:t>
            </a:r>
            <a:r>
              <a:rPr lang="zh-CN" altLang="en-US" sz="1800" b="1" dirty="0" smtClean="0">
                <a:solidFill>
                  <a:schemeClr val="tx2">
                    <a:lumMod val="75000"/>
                  </a:schemeClr>
                </a:solidFill>
                <a:latin typeface="+mn-ea"/>
                <a:ea typeface="+mn-ea"/>
              </a:rPr>
              <a:t>，</a:t>
            </a:r>
            <a:r>
              <a:rPr lang="zh-CN" altLang="en-US" sz="1800" b="1" dirty="0" smtClean="0">
                <a:solidFill>
                  <a:schemeClr val="tx2">
                    <a:lumMod val="75000"/>
                  </a:schemeClr>
                </a:solidFill>
                <a:latin typeface="+mn-ea"/>
                <a:ea typeface="+mn-ea"/>
                <a:sym typeface="+mn-ea"/>
              </a:rPr>
              <a:t>环比下降</a:t>
            </a:r>
            <a:r>
              <a:rPr lang="en-US" altLang="zh-CN" sz="1800" b="1" dirty="0" smtClean="0">
                <a:solidFill>
                  <a:schemeClr val="tx2">
                    <a:lumMod val="75000"/>
                  </a:schemeClr>
                </a:solidFill>
                <a:latin typeface="+mn-ea"/>
                <a:ea typeface="+mn-ea"/>
                <a:sym typeface="+mn-ea"/>
              </a:rPr>
              <a:t>0.8</a:t>
            </a:r>
            <a:r>
              <a:rPr lang="zh-CN" altLang="en-US" sz="1800" b="1" dirty="0" smtClean="0">
                <a:solidFill>
                  <a:schemeClr val="tx2">
                    <a:lumMod val="75000"/>
                  </a:schemeClr>
                </a:solidFill>
                <a:latin typeface="+mn-ea"/>
                <a:ea typeface="+mn-ea"/>
                <a:sym typeface="+mn-ea"/>
              </a:rPr>
              <a:t>个百分点，降幅略高于</a:t>
            </a:r>
            <a:r>
              <a:rPr lang="en-US" altLang="zh-CN" sz="1800" b="1" dirty="0" smtClean="0">
                <a:solidFill>
                  <a:schemeClr val="tx2">
                    <a:lumMod val="75000"/>
                  </a:schemeClr>
                </a:solidFill>
                <a:latin typeface="+mn-ea"/>
                <a:ea typeface="+mn-ea"/>
                <a:sym typeface="+mn-ea"/>
              </a:rPr>
              <a:t>52.0</a:t>
            </a:r>
            <a:r>
              <a:rPr lang="zh-CN" altLang="en-US" sz="1800" b="1" dirty="0" smtClean="0">
                <a:solidFill>
                  <a:schemeClr val="tx2">
                    <a:lumMod val="75000"/>
                  </a:schemeClr>
                </a:solidFill>
                <a:latin typeface="+mn-ea"/>
                <a:ea typeface="+mn-ea"/>
                <a:sym typeface="+mn-ea"/>
              </a:rPr>
              <a:t>的市场预期，终止了连续两个月的上涨态势，但仍高于去年同期</a:t>
            </a:r>
            <a:r>
              <a:rPr lang="en-US" altLang="zh-CN" sz="1800" b="1" dirty="0" smtClean="0">
                <a:solidFill>
                  <a:schemeClr val="tx2">
                    <a:lumMod val="75000"/>
                  </a:schemeClr>
                </a:solidFill>
                <a:latin typeface="+mn-ea"/>
                <a:ea typeface="+mn-ea"/>
                <a:sym typeface="+mn-ea"/>
              </a:rPr>
              <a:t>0.4</a:t>
            </a:r>
            <a:r>
              <a:rPr lang="zh-CN" altLang="en-US" sz="1800" b="1" dirty="0" smtClean="0">
                <a:solidFill>
                  <a:schemeClr val="tx2">
                    <a:lumMod val="75000"/>
                  </a:schemeClr>
                </a:solidFill>
                <a:latin typeface="+mn-ea"/>
                <a:ea typeface="+mn-ea"/>
                <a:sym typeface="+mn-ea"/>
              </a:rPr>
              <a:t>个百分点，制造业持续保持扩张。</a:t>
            </a:r>
            <a:r>
              <a:rPr lang="zh-CN" altLang="en-US" sz="1800" b="1" dirty="0" smtClean="0">
                <a:solidFill>
                  <a:schemeClr val="tx2">
                    <a:lumMod val="75000"/>
                  </a:schemeClr>
                </a:solidFill>
                <a:latin typeface="+mn-ea"/>
                <a:ea typeface="+mn-ea"/>
              </a:rPr>
              <a:t>与上个月相比，生产、新订单、原材料库存指标均出现回落或持平，仅产成品库存指标回升，</a:t>
            </a:r>
            <a:r>
              <a:rPr lang="zh-CN" altLang="en-US" sz="1800" b="1" dirty="0" smtClean="0">
                <a:solidFill>
                  <a:schemeClr val="tx2">
                    <a:lumMod val="75000"/>
                  </a:schemeClr>
                </a:solidFill>
                <a:latin typeface="+mn-ea"/>
                <a:ea typeface="+mn-ea"/>
                <a:sym typeface="+mn-ea"/>
              </a:rPr>
              <a:t>产成品库存指标</a:t>
            </a:r>
            <a:r>
              <a:rPr lang="zh-CN" altLang="en-US" sz="1800" b="1" dirty="0" smtClean="0">
                <a:solidFill>
                  <a:schemeClr val="tx2">
                    <a:lumMod val="75000"/>
                  </a:schemeClr>
                </a:solidFill>
                <a:latin typeface="+mn-ea"/>
                <a:ea typeface="+mn-ea"/>
              </a:rPr>
              <a:t>与生产指标的背离体现了市场需求的放缓</a:t>
            </a:r>
            <a:r>
              <a:rPr lang="zh-CN" altLang="en-US" sz="1800" b="1" dirty="0" smtClean="0">
                <a:solidFill>
                  <a:schemeClr val="tx2">
                    <a:lumMod val="75000"/>
                  </a:schemeClr>
                </a:solidFill>
                <a:latin typeface="+mn-lt"/>
                <a:ea typeface="+mn-ea"/>
              </a:rPr>
              <a:t>。</a:t>
            </a:r>
            <a:r>
              <a:rPr lang="en-US" altLang="zh-CN" sz="1800" b="1" dirty="0" smtClean="0">
                <a:solidFill>
                  <a:schemeClr val="tx2">
                    <a:lumMod val="75000"/>
                  </a:schemeClr>
                </a:solidFill>
                <a:latin typeface="+mn-lt"/>
                <a:ea typeface="+mn-ea"/>
              </a:rPr>
              <a:t>10</a:t>
            </a:r>
            <a:r>
              <a:rPr lang="zh-CN" altLang="en-US" sz="1800" b="1" dirty="0" smtClean="0">
                <a:solidFill>
                  <a:srgbClr val="000066"/>
                </a:solidFill>
                <a:latin typeface="+mn-lt"/>
                <a:ea typeface="+mn-ea"/>
              </a:rPr>
              <a:t>月财</a:t>
            </a:r>
            <a:r>
              <a:rPr lang="zh-CN" altLang="en-US" sz="1800" b="1" dirty="0">
                <a:solidFill>
                  <a:srgbClr val="000066"/>
                </a:solidFill>
                <a:latin typeface="+mn-lt"/>
                <a:ea typeface="+mn-ea"/>
              </a:rPr>
              <a:t>新中国制造业</a:t>
            </a:r>
            <a:r>
              <a:rPr lang="en-US" altLang="zh-CN" sz="1800" b="1" dirty="0" smtClean="0">
                <a:solidFill>
                  <a:srgbClr val="000066"/>
                </a:solidFill>
                <a:latin typeface="+mn-lt"/>
                <a:ea typeface="+mn-ea"/>
              </a:rPr>
              <a:t>PMI</a:t>
            </a:r>
            <a:r>
              <a:rPr lang="zh-CN" altLang="en-US" sz="1800" b="1" dirty="0" smtClean="0">
                <a:solidFill>
                  <a:srgbClr val="000066"/>
                </a:solidFill>
                <a:latin typeface="+mn-lt"/>
                <a:ea typeface="+mn-ea"/>
              </a:rPr>
              <a:t>录得</a:t>
            </a:r>
            <a:r>
              <a:rPr lang="en-US" altLang="zh-CN" sz="1800" b="1" dirty="0" smtClean="0">
                <a:solidFill>
                  <a:srgbClr val="000066"/>
                </a:solidFill>
                <a:latin typeface="+mn-lt"/>
                <a:ea typeface="+mn-ea"/>
              </a:rPr>
              <a:t>51.0</a:t>
            </a:r>
            <a:r>
              <a:rPr lang="zh-CN" altLang="en-US" sz="1800" b="1" dirty="0" smtClean="0">
                <a:solidFill>
                  <a:srgbClr val="000066"/>
                </a:solidFill>
                <a:latin typeface="+mn-lt"/>
                <a:ea typeface="+mn-ea"/>
              </a:rPr>
              <a:t>，与上月持平，表现出中国制造业连续</a:t>
            </a:r>
            <a:r>
              <a:rPr lang="en-US" altLang="zh-CN" sz="1800" b="1" dirty="0" smtClean="0">
                <a:solidFill>
                  <a:srgbClr val="000066"/>
                </a:solidFill>
                <a:latin typeface="+mn-lt"/>
                <a:ea typeface="+mn-ea"/>
              </a:rPr>
              <a:t>5</a:t>
            </a:r>
            <a:r>
              <a:rPr lang="zh-CN" altLang="en-US" sz="1800" b="1" dirty="0" smtClean="0">
                <a:solidFill>
                  <a:srgbClr val="000066"/>
                </a:solidFill>
                <a:latin typeface="+mn-lt"/>
                <a:ea typeface="+mn-ea"/>
              </a:rPr>
              <a:t>个月保持增长，</a:t>
            </a:r>
            <a:endParaRPr lang="zh-CN" altLang="en-US" sz="1800" b="1" dirty="0" smtClean="0">
              <a:solidFill>
                <a:srgbClr val="000066"/>
              </a:solidFill>
              <a:latin typeface="+mn-lt"/>
              <a:ea typeface="+mn-ea"/>
            </a:endParaRPr>
          </a:p>
        </p:txBody>
      </p:sp>
      <p:pic>
        <p:nvPicPr>
          <p:cNvPr id="4" name="图片 3"/>
          <p:cNvPicPr>
            <a:picLocks noChangeAspect="1"/>
          </p:cNvPicPr>
          <p:nvPr/>
        </p:nvPicPr>
        <p:blipFill>
          <a:blip r:embed="rId1"/>
          <a:stretch>
            <a:fillRect/>
          </a:stretch>
        </p:blipFill>
        <p:spPr>
          <a:xfrm>
            <a:off x="1284605" y="1007745"/>
            <a:ext cx="6574155" cy="3636010"/>
          </a:xfrm>
          <a:prstGeom prst="rect">
            <a:avLst/>
          </a:prstGeo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457200" y="214313"/>
            <a:ext cx="8229600" cy="706437"/>
          </a:xfrm>
          <a:noFill/>
          <a:ln>
            <a:miter lim="800000"/>
          </a:ln>
        </p:spPr>
        <p:txBody>
          <a:bodyPr vert="horz" wrap="square" lIns="91440" tIns="45720" rIns="91440" bIns="45720" numCol="1" anchor="t" anchorCtr="0" compatLnSpc="1"/>
          <a:lstStyle/>
          <a:p>
            <a:r>
              <a:rPr kumimoji="1" lang="zh-CN" altLang="en-US" sz="2400" dirty="0">
                <a:solidFill>
                  <a:srgbClr val="000066"/>
                </a:solidFill>
                <a:latin typeface="Arial" panose="020B0604020202020204" pitchFamily="34" charset="0"/>
              </a:rPr>
              <a:t>央行公开市场操作</a:t>
            </a:r>
            <a:endParaRPr kumimoji="1" lang="zh-CN" altLang="en-US" sz="2400" dirty="0">
              <a:solidFill>
                <a:srgbClr val="000066"/>
              </a:solidFill>
              <a:latin typeface="Arial" panose="020B0604020202020204" pitchFamily="34" charset="0"/>
            </a:endParaRPr>
          </a:p>
        </p:txBody>
      </p:sp>
      <p:sp>
        <p:nvSpPr>
          <p:cNvPr id="6" name="矩形 5"/>
          <p:cNvSpPr/>
          <p:nvPr/>
        </p:nvSpPr>
        <p:spPr>
          <a:xfrm>
            <a:off x="642966" y="4437112"/>
            <a:ext cx="8001000" cy="1476375"/>
          </a:xfrm>
          <a:prstGeom prst="rect">
            <a:avLst/>
          </a:prstGeom>
        </p:spPr>
        <p:txBody>
          <a:bodyPr>
            <a:spAutoFit/>
          </a:bodyPr>
          <a:lstStyle/>
          <a:p>
            <a:pPr>
              <a:defRPr/>
            </a:pPr>
            <a:r>
              <a:rPr lang="en-US" sz="1800" b="1" dirty="0" smtClean="0">
                <a:solidFill>
                  <a:srgbClr val="002060"/>
                </a:solidFill>
                <a:latin typeface="+mn-ea"/>
                <a:ea typeface="+mn-ea"/>
              </a:rPr>
              <a:t>10</a:t>
            </a:r>
            <a:r>
              <a:rPr lang="zh-CN" altLang="en-US" sz="1800" b="1" dirty="0" smtClean="0">
                <a:solidFill>
                  <a:srgbClr val="002060"/>
                </a:solidFill>
                <a:latin typeface="+mn-ea"/>
                <a:ea typeface="+mn-ea"/>
              </a:rPr>
              <a:t>月，央行共进行</a:t>
            </a:r>
            <a:r>
              <a:rPr lang="en-US" altLang="zh-CN" sz="1800" b="1" dirty="0" smtClean="0">
                <a:solidFill>
                  <a:srgbClr val="002060"/>
                </a:solidFill>
                <a:latin typeface="+mn-ea"/>
                <a:ea typeface="+mn-ea"/>
              </a:rPr>
              <a:t>21300</a:t>
            </a:r>
            <a:r>
              <a:rPr lang="zh-CN" altLang="en-US" sz="1800" b="1" dirty="0" smtClean="0">
                <a:solidFill>
                  <a:srgbClr val="002060"/>
                </a:solidFill>
                <a:latin typeface="+mn-ea"/>
                <a:ea typeface="+mn-ea"/>
              </a:rPr>
              <a:t>亿元逆回购操作，净投放资金</a:t>
            </a:r>
            <a:r>
              <a:rPr lang="en-US" altLang="zh-CN" sz="1800" b="1" dirty="0" smtClean="0">
                <a:solidFill>
                  <a:srgbClr val="002060"/>
                </a:solidFill>
                <a:latin typeface="+mn-ea"/>
                <a:ea typeface="+mn-ea"/>
              </a:rPr>
              <a:t>9685</a:t>
            </a:r>
            <a:r>
              <a:rPr lang="zh-CN" altLang="en-US" sz="1800" b="1" dirty="0" smtClean="0">
                <a:solidFill>
                  <a:srgbClr val="002060"/>
                </a:solidFill>
                <a:latin typeface="+mn-ea"/>
                <a:ea typeface="+mn-ea"/>
              </a:rPr>
              <a:t>亿元，为今年以来净投放规模最大。随着跨月完成，流动性出现改善，</a:t>
            </a:r>
            <a:r>
              <a:rPr lang="en-US" altLang="zh-CN" sz="1800" b="1" dirty="0" smtClean="0">
                <a:solidFill>
                  <a:srgbClr val="002060"/>
                </a:solidFill>
                <a:latin typeface="+mn-ea"/>
                <a:ea typeface="+mn-ea"/>
              </a:rPr>
              <a:t>11</a:t>
            </a:r>
            <a:r>
              <a:rPr lang="zh-CN" altLang="en-US" sz="1800" b="1" dirty="0" smtClean="0">
                <a:solidFill>
                  <a:srgbClr val="002060"/>
                </a:solidFill>
                <a:latin typeface="+mn-ea"/>
                <a:ea typeface="+mn-ea"/>
              </a:rPr>
              <a:t>月</a:t>
            </a:r>
            <a:r>
              <a:rPr lang="en-US" altLang="zh-CN" sz="1800" b="1" dirty="0" smtClean="0">
                <a:solidFill>
                  <a:srgbClr val="002060"/>
                </a:solidFill>
                <a:latin typeface="+mn-ea"/>
                <a:ea typeface="+mn-ea"/>
              </a:rPr>
              <a:t>1</a:t>
            </a:r>
            <a:r>
              <a:rPr lang="zh-CN" altLang="en-US" sz="1800" b="1" dirty="0" smtClean="0">
                <a:solidFill>
                  <a:srgbClr val="002060"/>
                </a:solidFill>
                <a:latin typeface="+mn-ea"/>
                <a:ea typeface="+mn-ea"/>
              </a:rPr>
              <a:t>日，央行开展</a:t>
            </a:r>
            <a:r>
              <a:rPr lang="en-US" altLang="zh-CN" sz="1800" b="1" dirty="0" smtClean="0">
                <a:solidFill>
                  <a:srgbClr val="002060"/>
                </a:solidFill>
                <a:latin typeface="+mn-ea"/>
                <a:ea typeface="+mn-ea"/>
              </a:rPr>
              <a:t>2400</a:t>
            </a:r>
            <a:r>
              <a:rPr lang="zh-CN" altLang="en-US" sz="1800" b="1" dirty="0" smtClean="0">
                <a:solidFill>
                  <a:srgbClr val="002060"/>
                </a:solidFill>
                <a:latin typeface="+mn-ea"/>
                <a:ea typeface="+mn-ea"/>
              </a:rPr>
              <a:t>亿元逆回购，完全对冲当日到期量，预示着此前连续净投放的终结，市场情绪未受到终结净投放的影响，预计</a:t>
            </a:r>
            <a:r>
              <a:rPr lang="en-US" altLang="zh-CN" sz="1800" b="1" dirty="0" smtClean="0">
                <a:solidFill>
                  <a:srgbClr val="002060"/>
                </a:solidFill>
                <a:latin typeface="+mn-ea"/>
                <a:ea typeface="+mn-ea"/>
              </a:rPr>
              <a:t>11</a:t>
            </a:r>
            <a:r>
              <a:rPr lang="zh-CN" altLang="en-US" sz="1800" b="1" dirty="0" smtClean="0">
                <a:solidFill>
                  <a:srgbClr val="002060"/>
                </a:solidFill>
                <a:latin typeface="+mn-ea"/>
                <a:ea typeface="+mn-ea"/>
              </a:rPr>
              <a:t>月资金面将维持平稳格局。</a:t>
            </a:r>
            <a:endParaRPr lang="zh-CN" altLang="en-US" sz="1800" b="1" dirty="0" smtClean="0">
              <a:solidFill>
                <a:srgbClr val="002060"/>
              </a:solidFill>
              <a:latin typeface="+mn-ea"/>
              <a:ea typeface="+mn-ea"/>
            </a:endParaRPr>
          </a:p>
          <a:p>
            <a:pPr>
              <a:defRPr/>
            </a:pPr>
            <a:endParaRPr lang="zh-CN" altLang="en-US" sz="1800" b="1" dirty="0">
              <a:solidFill>
                <a:srgbClr val="000066"/>
              </a:solidFill>
              <a:latin typeface="+mn-ea"/>
              <a:ea typeface="+mn-ea"/>
            </a:endParaRPr>
          </a:p>
        </p:txBody>
      </p:sp>
      <p:pic>
        <p:nvPicPr>
          <p:cNvPr id="2" name="图片 1"/>
          <p:cNvPicPr>
            <a:picLocks noChangeAspect="1"/>
          </p:cNvPicPr>
          <p:nvPr/>
        </p:nvPicPr>
        <p:blipFill>
          <a:blip r:embed="rId1"/>
          <a:stretch>
            <a:fillRect/>
          </a:stretch>
        </p:blipFill>
        <p:spPr>
          <a:xfrm>
            <a:off x="643255" y="1589405"/>
            <a:ext cx="8001000" cy="2847975"/>
          </a:xfrm>
          <a:prstGeom prst="rect">
            <a:avLst/>
          </a:prstGeo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1295400" y="2540000"/>
            <a:ext cx="7129463"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17411" name="Text Box 3"/>
          <p:cNvSpPr txBox="1">
            <a:spLocks noChangeArrowheads="1"/>
          </p:cNvSpPr>
          <p:nvPr/>
        </p:nvSpPr>
        <p:spPr bwMode="auto">
          <a:xfrm>
            <a:off x="1331913" y="1976438"/>
            <a:ext cx="4897437" cy="2124075"/>
          </a:xfrm>
          <a:prstGeom prst="rect">
            <a:avLst/>
          </a:prstGeom>
          <a:noFill/>
          <a:ln w="9525">
            <a:noFill/>
            <a:miter lim="800000"/>
          </a:ln>
        </p:spPr>
        <p:txBody>
          <a:bodyPr>
            <a:spAutoFit/>
          </a:bodyPr>
          <a:lstStyle/>
          <a:p>
            <a:pPr marL="457200" indent="-457200">
              <a:spcBef>
                <a:spcPct val="50000"/>
              </a:spcBef>
            </a:pPr>
            <a:r>
              <a:rPr kumimoji="1" lang="zh-CN" altLang="en-US" sz="2400" b="1">
                <a:solidFill>
                  <a:srgbClr val="000066"/>
                </a:solidFill>
                <a:latin typeface="Times New Roman" panose="02020603050405020304" pitchFamily="18" charset="0"/>
                <a:ea typeface="幼圆" panose="02010509060101010101" pitchFamily="49" charset="-122"/>
              </a:rPr>
              <a:t>1.本月宏观概况</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r>
              <a:rPr kumimoji="1" lang="zh-CN" altLang="en-US" sz="2400" b="1">
                <a:solidFill>
                  <a:schemeClr val="bg1"/>
                </a:solidFill>
                <a:latin typeface="Times New Roman" panose="02020603050405020304" pitchFamily="18" charset="0"/>
                <a:ea typeface="幼圆" panose="02010509060101010101" pitchFamily="49" charset="-122"/>
              </a:rPr>
              <a:t>2.本月市场动向分析</a:t>
            </a:r>
            <a:endParaRPr kumimoji="1" lang="zh-CN" altLang="en-US" sz="2400" b="1">
              <a:solidFill>
                <a:schemeClr val="bg1"/>
              </a:solidFill>
              <a:latin typeface="Times New Roman" panose="02020603050405020304" pitchFamily="18" charset="0"/>
              <a:ea typeface="幼圆" panose="02010509060101010101" pitchFamily="49" charset="-122"/>
            </a:endParaRPr>
          </a:p>
          <a:p>
            <a:pPr marL="457200" indent="-457200">
              <a:spcBef>
                <a:spcPct val="50000"/>
              </a:spcBef>
            </a:pPr>
            <a:r>
              <a:rPr kumimoji="1" lang="zh-CN" altLang="en-US" sz="2400" b="1">
                <a:solidFill>
                  <a:srgbClr val="000066"/>
                </a:solidFill>
                <a:latin typeface="Times New Roman" panose="02020603050405020304" pitchFamily="18" charset="0"/>
                <a:ea typeface="幼圆" panose="02010509060101010101" pitchFamily="49" charset="-122"/>
              </a:rPr>
              <a:t>3. 展望</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rPr>
              <a:t>4. </a:t>
            </a:r>
            <a:r>
              <a:rPr kumimoji="1" lang="zh-CN" altLang="en-US" sz="2400" b="1">
                <a:solidFill>
                  <a:srgbClr val="000066"/>
                </a:solidFill>
                <a:latin typeface="Times New Roman" panose="02020603050405020304" pitchFamily="18" charset="0"/>
                <a:ea typeface="幼圆" panose="02010509060101010101" pitchFamily="49" charset="-122"/>
              </a:rPr>
              <a:t>公司主要业务</a:t>
            </a:r>
            <a:endParaRPr kumimoji="1" lang="zh-CN" altLang="en-US" sz="2400" b="1">
              <a:solidFill>
                <a:srgbClr val="000066"/>
              </a:solidFill>
              <a:latin typeface="Times New Roman" panose="02020603050405020304" pitchFamily="18" charset="0"/>
              <a:ea typeface="幼圆" panose="02010509060101010101" pitchFamily="49" charset="-122"/>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428625" y="214313"/>
            <a:ext cx="8231188"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市场概况</a:t>
            </a:r>
            <a:endParaRPr lang="zh-CN" altLang="en-US" sz="2400" b="1">
              <a:solidFill>
                <a:srgbClr val="000066"/>
              </a:solidFill>
              <a:latin typeface="幼圆" panose="02010509060101010101" pitchFamily="49" charset="-122"/>
              <a:ea typeface="幼圆" panose="02010509060101010101" pitchFamily="49" charset="-122"/>
            </a:endParaRPr>
          </a:p>
        </p:txBody>
      </p:sp>
      <p:sp>
        <p:nvSpPr>
          <p:cNvPr id="18435" name="Text Box 280"/>
          <p:cNvSpPr txBox="1">
            <a:spLocks noChangeArrowheads="1"/>
          </p:cNvSpPr>
          <p:nvPr/>
        </p:nvSpPr>
        <p:spPr bwMode="auto">
          <a:xfrm>
            <a:off x="500034" y="4606615"/>
            <a:ext cx="8143875" cy="1891665"/>
          </a:xfrm>
          <a:prstGeom prst="rect">
            <a:avLst/>
          </a:prstGeom>
          <a:noFill/>
          <a:ln w="9525" algn="ctr">
            <a:noFill/>
            <a:miter lim="800000"/>
          </a:ln>
        </p:spPr>
        <p:txBody>
          <a:bodyPr>
            <a:spAutoFit/>
          </a:bodyPr>
          <a:lstStyle/>
          <a:p>
            <a:pPr>
              <a:spcBef>
                <a:spcPct val="50000"/>
              </a:spcBef>
            </a:pPr>
            <a:r>
              <a:rPr lang="en-US" altLang="zh-CN" sz="1800" b="1" dirty="0" smtClean="0">
                <a:solidFill>
                  <a:srgbClr val="002060"/>
                </a:solidFill>
                <a:latin typeface="幼圆" panose="02010509060101010101" pitchFamily="49" charset="-122"/>
                <a:ea typeface="幼圆" panose="02010509060101010101" pitchFamily="49" charset="-122"/>
              </a:rPr>
              <a:t>10</a:t>
            </a:r>
            <a:r>
              <a:rPr lang="zh-CN" altLang="en-US" sz="1800" b="1" dirty="0" smtClean="0">
                <a:solidFill>
                  <a:srgbClr val="002060"/>
                </a:solidFill>
                <a:latin typeface="幼圆" panose="02010509060101010101" pitchFamily="49" charset="-122"/>
                <a:ea typeface="幼圆" panose="02010509060101010101" pitchFamily="49" charset="-122"/>
              </a:rPr>
              <a:t>月市场稳中向好。上证综指涨幅</a:t>
            </a:r>
            <a:r>
              <a:rPr lang="en-US" altLang="zh-CN" sz="1800" b="1" dirty="0" smtClean="0">
                <a:solidFill>
                  <a:srgbClr val="002060"/>
                </a:solidFill>
                <a:latin typeface="幼圆" panose="02010509060101010101" pitchFamily="49" charset="-122"/>
                <a:ea typeface="幼圆" panose="02010509060101010101" pitchFamily="49" charset="-122"/>
              </a:rPr>
              <a:t>1.33%</a:t>
            </a:r>
            <a:r>
              <a:rPr lang="zh-CN" altLang="en-US" sz="1800" b="1" dirty="0" smtClean="0">
                <a:solidFill>
                  <a:srgbClr val="002060"/>
                </a:solidFill>
                <a:latin typeface="幼圆" panose="02010509060101010101" pitchFamily="49" charset="-122"/>
                <a:ea typeface="幼圆" panose="02010509060101010101" pitchFamily="49" charset="-122"/>
              </a:rPr>
              <a:t>，报收</a:t>
            </a:r>
            <a:r>
              <a:rPr lang="en-US" altLang="zh-CN" sz="1800" b="1" dirty="0" smtClean="0">
                <a:solidFill>
                  <a:srgbClr val="002060"/>
                </a:solidFill>
                <a:latin typeface="幼圆" panose="02010509060101010101" pitchFamily="49" charset="-122"/>
                <a:ea typeface="幼圆" panose="02010509060101010101" pitchFamily="49" charset="-122"/>
              </a:rPr>
              <a:t>3393.34</a:t>
            </a:r>
            <a:r>
              <a:rPr lang="zh-CN" altLang="en-US" sz="1800" b="1" dirty="0" smtClean="0">
                <a:solidFill>
                  <a:srgbClr val="002060"/>
                </a:solidFill>
                <a:latin typeface="幼圆" panose="02010509060101010101" pitchFamily="49" charset="-122"/>
                <a:ea typeface="幼圆" panose="02010509060101010101" pitchFamily="49" charset="-122"/>
              </a:rPr>
              <a:t>点；深证成指涨幅</a:t>
            </a:r>
            <a:r>
              <a:rPr lang="en-US" altLang="zh-CN" sz="1800" b="1" dirty="0" smtClean="0">
                <a:solidFill>
                  <a:srgbClr val="002060"/>
                </a:solidFill>
                <a:latin typeface="幼圆" panose="02010509060101010101" pitchFamily="49" charset="-122"/>
                <a:ea typeface="幼圆" panose="02010509060101010101" pitchFamily="49" charset="-122"/>
              </a:rPr>
              <a:t>2.53%</a:t>
            </a:r>
            <a:r>
              <a:rPr lang="zh-CN" altLang="en-US" sz="1800" b="1" dirty="0" smtClean="0">
                <a:solidFill>
                  <a:srgbClr val="002060"/>
                </a:solidFill>
                <a:latin typeface="幼圆" panose="02010509060101010101" pitchFamily="49" charset="-122"/>
                <a:ea typeface="幼圆" panose="02010509060101010101" pitchFamily="49" charset="-122"/>
              </a:rPr>
              <a:t>，报收</a:t>
            </a:r>
            <a:r>
              <a:rPr lang="en-US" altLang="zh-CN" sz="1800" b="1" dirty="0" smtClean="0">
                <a:solidFill>
                  <a:srgbClr val="002060"/>
                </a:solidFill>
                <a:latin typeface="幼圆" panose="02010509060101010101" pitchFamily="49" charset="-122"/>
                <a:ea typeface="幼圆" panose="02010509060101010101" pitchFamily="49" charset="-122"/>
              </a:rPr>
              <a:t>11367.62</a:t>
            </a:r>
            <a:r>
              <a:rPr lang="zh-CN" altLang="en-US" sz="1800" b="1" dirty="0" smtClean="0">
                <a:solidFill>
                  <a:srgbClr val="002060"/>
                </a:solidFill>
                <a:latin typeface="幼圆" panose="02010509060101010101" pitchFamily="49" charset="-122"/>
                <a:ea typeface="幼圆" panose="02010509060101010101" pitchFamily="49" charset="-122"/>
              </a:rPr>
              <a:t>点；中小板指涨幅</a:t>
            </a:r>
            <a:r>
              <a:rPr lang="en-US" altLang="zh-CN" sz="1800" b="1" dirty="0" smtClean="0">
                <a:solidFill>
                  <a:srgbClr val="002060"/>
                </a:solidFill>
                <a:latin typeface="幼圆" panose="02010509060101010101" pitchFamily="49" charset="-122"/>
                <a:ea typeface="幼圆" panose="02010509060101010101" pitchFamily="49" charset="-122"/>
              </a:rPr>
              <a:t>3.51%</a:t>
            </a:r>
            <a:r>
              <a:rPr lang="zh-CN" altLang="en-US" sz="1800" b="1" dirty="0" smtClean="0">
                <a:solidFill>
                  <a:srgbClr val="002060"/>
                </a:solidFill>
                <a:latin typeface="幼圆" panose="02010509060101010101" pitchFamily="49" charset="-122"/>
                <a:ea typeface="幼圆" panose="02010509060101010101" pitchFamily="49" charset="-122"/>
              </a:rPr>
              <a:t>，报收</a:t>
            </a:r>
            <a:r>
              <a:rPr lang="en-US" altLang="zh-CN" sz="1800" b="1" dirty="0" smtClean="0">
                <a:solidFill>
                  <a:srgbClr val="002060"/>
                </a:solidFill>
                <a:latin typeface="幼圆" panose="02010509060101010101" pitchFamily="49" charset="-122"/>
                <a:ea typeface="幼圆" panose="02010509060101010101" pitchFamily="49" charset="-122"/>
              </a:rPr>
              <a:t>7827.09</a:t>
            </a:r>
            <a:r>
              <a:rPr lang="zh-CN" altLang="en-US" sz="1800" b="1" dirty="0" smtClean="0">
                <a:solidFill>
                  <a:srgbClr val="002060"/>
                </a:solidFill>
                <a:latin typeface="幼圆" panose="02010509060101010101" pitchFamily="49" charset="-122"/>
                <a:ea typeface="幼圆" panose="02010509060101010101" pitchFamily="49" charset="-122"/>
              </a:rPr>
              <a:t>点；创业板指涨幅</a:t>
            </a:r>
            <a:r>
              <a:rPr lang="en-US" altLang="zh-CN" sz="1800" b="1" dirty="0" smtClean="0">
                <a:solidFill>
                  <a:srgbClr val="002060"/>
                </a:solidFill>
                <a:latin typeface="幼圆" panose="02010509060101010101" pitchFamily="49" charset="-122"/>
                <a:ea typeface="幼圆" panose="02010509060101010101" pitchFamily="49" charset="-122"/>
              </a:rPr>
              <a:t>0.15%</a:t>
            </a:r>
            <a:r>
              <a:rPr lang="zh-CN" altLang="en-US" sz="1800" b="1" dirty="0" smtClean="0">
                <a:solidFill>
                  <a:srgbClr val="002060"/>
                </a:solidFill>
                <a:latin typeface="幼圆" panose="02010509060101010101" pitchFamily="49" charset="-122"/>
                <a:ea typeface="幼圆" panose="02010509060101010101" pitchFamily="49" charset="-122"/>
              </a:rPr>
              <a:t>，报收</a:t>
            </a:r>
            <a:r>
              <a:rPr lang="en-US" altLang="zh-CN" sz="1800" b="1" dirty="0" smtClean="0">
                <a:solidFill>
                  <a:srgbClr val="002060"/>
                </a:solidFill>
                <a:latin typeface="幼圆" panose="02010509060101010101" pitchFamily="49" charset="-122"/>
                <a:ea typeface="幼圆" panose="02010509060101010101" pitchFamily="49" charset="-122"/>
              </a:rPr>
              <a:t>1869.79</a:t>
            </a:r>
            <a:r>
              <a:rPr lang="zh-CN" altLang="en-US" sz="1800" b="1" dirty="0" smtClean="0">
                <a:solidFill>
                  <a:srgbClr val="002060"/>
                </a:solidFill>
                <a:latin typeface="幼圆" panose="02010509060101010101" pitchFamily="49" charset="-122"/>
                <a:ea typeface="幼圆" panose="02010509060101010101" pitchFamily="49" charset="-122"/>
              </a:rPr>
              <a:t>点。其中，深证成指连续三个月上涨，中小板指更是实现五连阳。板块方面，饮料、白色家电、食品加工等与民生相关的行业表现抢眼，预计</a:t>
            </a:r>
            <a:r>
              <a:rPr lang="en-US" altLang="zh-CN" sz="1800" b="1" dirty="0" smtClean="0">
                <a:solidFill>
                  <a:srgbClr val="002060"/>
                </a:solidFill>
                <a:latin typeface="幼圆" panose="02010509060101010101" pitchFamily="49" charset="-122"/>
                <a:ea typeface="幼圆" panose="02010509060101010101" pitchFamily="49" charset="-122"/>
              </a:rPr>
              <a:t>11</a:t>
            </a:r>
            <a:r>
              <a:rPr lang="zh-CN" altLang="en-US" sz="1800" b="1" dirty="0" smtClean="0">
                <a:solidFill>
                  <a:srgbClr val="002060"/>
                </a:solidFill>
                <a:latin typeface="幼圆" panose="02010509060101010101" pitchFamily="49" charset="-122"/>
                <a:ea typeface="幼圆" panose="02010509060101010101" pitchFamily="49" charset="-122"/>
              </a:rPr>
              <a:t>月</a:t>
            </a:r>
            <a:r>
              <a:rPr lang="en-US" altLang="zh-CN" sz="1800" b="1" dirty="0" smtClean="0">
                <a:solidFill>
                  <a:srgbClr val="002060"/>
                </a:solidFill>
                <a:latin typeface="幼圆" panose="02010509060101010101" pitchFamily="49" charset="-122"/>
                <a:ea typeface="幼圆" panose="02010509060101010101" pitchFamily="49" charset="-122"/>
              </a:rPr>
              <a:t>A</a:t>
            </a:r>
            <a:r>
              <a:rPr lang="zh-CN" altLang="en-US" sz="1800" b="1" dirty="0" smtClean="0">
                <a:solidFill>
                  <a:srgbClr val="002060"/>
                </a:solidFill>
                <a:latin typeface="幼圆" panose="02010509060101010101" pitchFamily="49" charset="-122"/>
                <a:ea typeface="幼圆" panose="02010509060101010101" pitchFamily="49" charset="-122"/>
              </a:rPr>
              <a:t>股市场维持平稳上升的格局。</a:t>
            </a:r>
            <a:endParaRPr lang="zh-CN" altLang="en-US" sz="1800" b="1" dirty="0" smtClean="0">
              <a:solidFill>
                <a:srgbClr val="002060"/>
              </a:solidFill>
              <a:latin typeface="幼圆" panose="02010509060101010101" pitchFamily="49" charset="-122"/>
              <a:ea typeface="幼圆" panose="02010509060101010101" pitchFamily="49" charset="-122"/>
            </a:endParaRPr>
          </a:p>
          <a:p>
            <a:pPr>
              <a:spcBef>
                <a:spcPct val="50000"/>
              </a:spcBef>
            </a:pPr>
            <a:endParaRPr lang="zh-CN" altLang="en-US" sz="1800" b="1" dirty="0" smtClean="0">
              <a:solidFill>
                <a:srgbClr val="002060"/>
              </a:solidFill>
              <a:latin typeface="幼圆" panose="02010509060101010101" pitchFamily="49" charset="-122"/>
              <a:ea typeface="幼圆" panose="02010509060101010101" pitchFamily="49" charset="-122"/>
            </a:endParaRPr>
          </a:p>
        </p:txBody>
      </p:sp>
      <p:pic>
        <p:nvPicPr>
          <p:cNvPr id="2" name="图片 1"/>
          <p:cNvPicPr>
            <a:picLocks noChangeAspect="1"/>
          </p:cNvPicPr>
          <p:nvPr/>
        </p:nvPicPr>
        <p:blipFill>
          <a:blip r:embed="rId1"/>
          <a:stretch>
            <a:fillRect/>
          </a:stretch>
        </p:blipFill>
        <p:spPr>
          <a:xfrm>
            <a:off x="1333500" y="1120775"/>
            <a:ext cx="6421755" cy="3486150"/>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68313" y="188913"/>
            <a:ext cx="8229600" cy="1143000"/>
          </a:xfrm>
          <a:noFill/>
          <a:ln>
            <a:miter lim="800000"/>
          </a:ln>
        </p:spPr>
        <p:txBody>
          <a:bodyPr vert="horz" wrap="square" lIns="91440" tIns="45720" rIns="91440" bIns="45720" numCol="1" anchor="t" anchorCtr="0" compatLnSpc="1"/>
          <a:lstStyle/>
          <a:p>
            <a:r>
              <a:rPr lang="zh-CN" altLang="en-US" sz="2400" dirty="0">
                <a:solidFill>
                  <a:schemeClr val="tx1"/>
                </a:solidFill>
              </a:rPr>
              <a:t>股指期货</a:t>
            </a:r>
            <a:endParaRPr lang="en-US" altLang="zh-CN" sz="2400" dirty="0">
              <a:solidFill>
                <a:schemeClr val="tx1"/>
              </a:solidFill>
            </a:endParaRPr>
          </a:p>
        </p:txBody>
      </p:sp>
      <p:sp>
        <p:nvSpPr>
          <p:cNvPr id="19459" name="Text Box 5"/>
          <p:cNvSpPr txBox="1">
            <a:spLocks noChangeArrowheads="1"/>
          </p:cNvSpPr>
          <p:nvPr/>
        </p:nvSpPr>
        <p:spPr bwMode="auto">
          <a:xfrm>
            <a:off x="500380" y="5501005"/>
            <a:ext cx="7428230" cy="645160"/>
          </a:xfrm>
          <a:prstGeom prst="rect">
            <a:avLst/>
          </a:prstGeom>
          <a:noFill/>
          <a:ln w="9525" algn="ctr">
            <a:noFill/>
            <a:miter lim="800000"/>
          </a:ln>
        </p:spPr>
        <p:txBody>
          <a:bodyPr wrap="square">
            <a:spAutoFit/>
          </a:bodyPr>
          <a:lstStyle/>
          <a:p>
            <a:pPr>
              <a:spcBef>
                <a:spcPct val="50000"/>
              </a:spcBef>
            </a:pPr>
            <a:r>
              <a:rPr lang="zh-CN" altLang="en-US" sz="1800" b="1" dirty="0">
                <a:solidFill>
                  <a:srgbClr val="002060"/>
                </a:solidFill>
                <a:latin typeface="幼圆" panose="02010509060101010101" pitchFamily="49" charset="-122"/>
                <a:ea typeface="幼圆" panose="02010509060101010101" pitchFamily="49" charset="-122"/>
              </a:rPr>
              <a:t>    </a:t>
            </a:r>
            <a:r>
              <a:rPr lang="en-US" altLang="zh-CN" sz="1800" b="1" dirty="0">
                <a:solidFill>
                  <a:srgbClr val="002060"/>
                </a:solidFill>
                <a:latin typeface="幼圆" panose="02010509060101010101" pitchFamily="49" charset="-122"/>
                <a:ea typeface="幼圆" panose="02010509060101010101" pitchFamily="49" charset="-122"/>
              </a:rPr>
              <a:t>10</a:t>
            </a:r>
            <a:r>
              <a:rPr lang="zh-CN" altLang="en-US" sz="1800" b="1" dirty="0" smtClean="0">
                <a:solidFill>
                  <a:srgbClr val="002060"/>
                </a:solidFill>
                <a:latin typeface="幼圆" panose="02010509060101010101" pitchFamily="49" charset="-122"/>
                <a:ea typeface="幼圆" panose="02010509060101010101" pitchFamily="49" charset="-122"/>
              </a:rPr>
              <a:t>月</a:t>
            </a:r>
            <a:r>
              <a:rPr lang="zh-CN" altLang="en-US" sz="1800" b="1" dirty="0">
                <a:solidFill>
                  <a:srgbClr val="002060"/>
                </a:solidFill>
                <a:latin typeface="幼圆" panose="02010509060101010101" pitchFamily="49" charset="-122"/>
                <a:ea typeface="幼圆" panose="02010509060101010101" pitchFamily="49" charset="-122"/>
              </a:rPr>
              <a:t>上证</a:t>
            </a:r>
            <a:r>
              <a:rPr lang="en-US" altLang="zh-CN" sz="1800" b="1" dirty="0">
                <a:solidFill>
                  <a:srgbClr val="002060"/>
                </a:solidFill>
                <a:latin typeface="幼圆" panose="02010509060101010101" pitchFamily="49" charset="-122"/>
                <a:ea typeface="幼圆" panose="02010509060101010101" pitchFamily="49" charset="-122"/>
              </a:rPr>
              <a:t>50</a:t>
            </a:r>
            <a:r>
              <a:rPr lang="zh-CN" altLang="en-US" sz="1800" b="1" dirty="0">
                <a:solidFill>
                  <a:srgbClr val="002060"/>
                </a:solidFill>
                <a:latin typeface="幼圆" panose="02010509060101010101" pitchFamily="49" charset="-122"/>
                <a:ea typeface="幼圆" panose="02010509060101010101" pitchFamily="49" charset="-122"/>
              </a:rPr>
              <a:t>股指</a:t>
            </a:r>
            <a:r>
              <a:rPr lang="zh-CN" altLang="en-US" sz="1800" b="1" dirty="0" smtClean="0">
                <a:solidFill>
                  <a:srgbClr val="002060"/>
                </a:solidFill>
                <a:latin typeface="幼圆" panose="02010509060101010101" pitchFamily="49" charset="-122"/>
                <a:ea typeface="幼圆" panose="02010509060101010101" pitchFamily="49" charset="-122"/>
              </a:rPr>
              <a:t>期货走势震荡上行，</a:t>
            </a:r>
            <a:r>
              <a:rPr lang="en-US" altLang="zh-CN" sz="1800" b="1" dirty="0" smtClean="0">
                <a:solidFill>
                  <a:srgbClr val="002060"/>
                </a:solidFill>
                <a:latin typeface="幼圆" panose="02010509060101010101" pitchFamily="49" charset="-122"/>
                <a:ea typeface="幼圆" panose="02010509060101010101" pitchFamily="49" charset="-122"/>
              </a:rPr>
              <a:t>10</a:t>
            </a:r>
            <a:r>
              <a:rPr lang="zh-CN" altLang="en-US" sz="1800" b="1" dirty="0" smtClean="0">
                <a:solidFill>
                  <a:srgbClr val="002060"/>
                </a:solidFill>
                <a:latin typeface="幼圆" panose="02010509060101010101" pitchFamily="49" charset="-122"/>
                <a:ea typeface="幼圆" panose="02010509060101010101" pitchFamily="49" charset="-122"/>
              </a:rPr>
              <a:t>月末指数走势及成交量出现明显回落。</a:t>
            </a:r>
            <a:endParaRPr lang="zh-CN" altLang="en-US" sz="1800" b="1" dirty="0" smtClean="0">
              <a:solidFill>
                <a:srgbClr val="002060"/>
              </a:solidFill>
              <a:latin typeface="幼圆" panose="02010509060101010101" pitchFamily="49" charset="-122"/>
              <a:ea typeface="幼圆" panose="02010509060101010101" pitchFamily="49" charset="-122"/>
            </a:endParaRPr>
          </a:p>
        </p:txBody>
      </p:sp>
      <p:pic>
        <p:nvPicPr>
          <p:cNvPr id="6" name="图片 5"/>
          <p:cNvPicPr>
            <a:picLocks noChangeAspect="1"/>
          </p:cNvPicPr>
          <p:nvPr/>
        </p:nvPicPr>
        <p:blipFill>
          <a:blip r:embed="rId1"/>
          <a:stretch>
            <a:fillRect/>
          </a:stretch>
        </p:blipFill>
        <p:spPr>
          <a:xfrm>
            <a:off x="1293495" y="1196340"/>
            <a:ext cx="6503670" cy="4095750"/>
          </a:xfrm>
          <a:prstGeom prst="rect">
            <a:avLst/>
          </a:prstGeom>
        </p:spPr>
      </p:pic>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bwMode="auto">
          <a:xfrm>
            <a:off x="500063" y="188640"/>
            <a:ext cx="8229600" cy="1143000"/>
          </a:xfrm>
          <a:noFill/>
          <a:ln>
            <a:miter lim="800000"/>
          </a:ln>
        </p:spPr>
        <p:txBody>
          <a:bodyPr vert="horz" wrap="square" lIns="91440" tIns="45720" rIns="91440" bIns="45720" numCol="1" anchor="t" anchorCtr="0" compatLnSpc="1"/>
          <a:lstStyle/>
          <a:p>
            <a:r>
              <a:rPr lang="zh-CN" altLang="en-US" sz="2400" dirty="0">
                <a:solidFill>
                  <a:schemeClr val="tx2">
                    <a:lumMod val="75000"/>
                  </a:schemeClr>
                </a:solidFill>
                <a:uFillTx/>
              </a:rPr>
              <a:t>债市指数</a:t>
            </a:r>
            <a:endParaRPr lang="zh-CN" altLang="en-US" sz="2400" dirty="0">
              <a:solidFill>
                <a:schemeClr val="tx2">
                  <a:lumMod val="75000"/>
                </a:schemeClr>
              </a:solidFill>
              <a:uFillTx/>
            </a:endParaRPr>
          </a:p>
        </p:txBody>
      </p:sp>
      <p:sp>
        <p:nvSpPr>
          <p:cNvPr id="6148" name="TextBox 2"/>
          <p:cNvSpPr txBox="1">
            <a:spLocks noChangeArrowheads="1"/>
          </p:cNvSpPr>
          <p:nvPr/>
        </p:nvSpPr>
        <p:spPr bwMode="auto">
          <a:xfrm>
            <a:off x="529907" y="4748763"/>
            <a:ext cx="8085137" cy="1753235"/>
          </a:xfrm>
          <a:prstGeom prst="rect">
            <a:avLst/>
          </a:prstGeom>
          <a:noFill/>
          <a:ln w="9525">
            <a:noFill/>
            <a:miter lim="800000"/>
          </a:ln>
        </p:spPr>
        <p:txBody>
          <a:bodyPr>
            <a:spAutoFit/>
          </a:bodyPr>
          <a:lstStyle/>
          <a:p>
            <a:pPr>
              <a:defRPr/>
            </a:pPr>
            <a:r>
              <a:rPr sz="1800" b="1" dirty="0">
                <a:solidFill>
                  <a:schemeClr val="tx2">
                    <a:lumMod val="50000"/>
                  </a:schemeClr>
                </a:solidFill>
                <a:latin typeface="+mn-ea"/>
                <a:ea typeface="+mn-ea"/>
              </a:rPr>
              <a:t>10月以来，</a:t>
            </a:r>
            <a:r>
              <a:rPr lang="zh-CN" sz="1800" b="1" dirty="0">
                <a:solidFill>
                  <a:schemeClr val="tx2">
                    <a:lumMod val="50000"/>
                  </a:schemeClr>
                </a:solidFill>
                <a:latin typeface="+mn-ea"/>
                <a:ea typeface="+mn-ea"/>
              </a:rPr>
              <a:t>作为无风险收益率基准的</a:t>
            </a:r>
            <a:r>
              <a:rPr sz="1800" b="1" dirty="0">
                <a:solidFill>
                  <a:schemeClr val="tx2">
                    <a:lumMod val="50000"/>
                  </a:schemeClr>
                </a:solidFill>
                <a:latin typeface="+mn-ea"/>
                <a:ea typeface="+mn-ea"/>
              </a:rPr>
              <a:t>国债收益率持续上行，尤其是10月下旬以来，十年期国债收益率上行趋势更加明显。自10月27日以来，十年期国债收益率连续九个交易日在3.8%的上方，并两度突破3.90%的关口。</a:t>
            </a:r>
            <a:r>
              <a:rPr lang="zh-CN" sz="1800" b="1" dirty="0">
                <a:solidFill>
                  <a:schemeClr val="tx2">
                    <a:lumMod val="50000"/>
                  </a:schemeClr>
                </a:solidFill>
                <a:latin typeface="+mn-ea"/>
                <a:ea typeface="+mn-ea"/>
              </a:rPr>
              <a:t>这意味着国内债市正经历着漫长的跌势。有分析指出，在国内外多因素的推动下，此前机构基于央行实施定向降准的乐观预期出现逆转，或为10月以来债市持续下跌的最大幕后推手。</a:t>
            </a:r>
            <a:endParaRPr lang="zh-CN" sz="1800" b="1" dirty="0">
              <a:solidFill>
                <a:schemeClr val="tx2">
                  <a:lumMod val="50000"/>
                </a:schemeClr>
              </a:solidFill>
              <a:latin typeface="+mn-ea"/>
              <a:ea typeface="+mn-ea"/>
            </a:endParaRPr>
          </a:p>
        </p:txBody>
      </p:sp>
      <p:pic>
        <p:nvPicPr>
          <p:cNvPr id="2" name="图片 1"/>
          <p:cNvPicPr>
            <a:picLocks noChangeAspect="1"/>
          </p:cNvPicPr>
          <p:nvPr/>
        </p:nvPicPr>
        <p:blipFill>
          <a:blip r:embed="rId1"/>
          <a:stretch>
            <a:fillRect/>
          </a:stretch>
        </p:blipFill>
        <p:spPr>
          <a:xfrm>
            <a:off x="1243330" y="1055370"/>
            <a:ext cx="6657975" cy="3693160"/>
          </a:xfrm>
          <a:prstGeom prst="rect">
            <a:avLst/>
          </a:prstGeom>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a:spAutoFit/>
      </a:bodyPr>
      <a:lstStyle>
        <a:defPPr>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2.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docProps/app.xml><?xml version="1.0" encoding="utf-8"?>
<Properties xmlns="http://schemas.openxmlformats.org/officeDocument/2006/extended-properties" xmlns:vt="http://schemas.openxmlformats.org/officeDocument/2006/docPropsVTypes">
  <TotalTime>0</TotalTime>
  <Words>5922</Words>
  <Application>WPS 演示</Application>
  <PresentationFormat>全屏显示(4:3)</PresentationFormat>
  <Paragraphs>599</Paragraphs>
  <Slides>27</Slides>
  <Notes>25</Notes>
  <HiddenSlides>0</HiddenSlides>
  <MMClips>0</MMClips>
  <ScaleCrop>false</ScaleCrop>
  <HeadingPairs>
    <vt:vector size="6" baseType="variant">
      <vt:variant>
        <vt:lpstr>已用的字体</vt:lpstr>
      </vt:variant>
      <vt:variant>
        <vt:i4>12</vt:i4>
      </vt:variant>
      <vt:variant>
        <vt:lpstr>主题</vt:lpstr>
      </vt:variant>
      <vt:variant>
        <vt:i4>8</vt:i4>
      </vt:variant>
      <vt:variant>
        <vt:lpstr>幻灯片标题</vt:lpstr>
      </vt:variant>
      <vt:variant>
        <vt:i4>27</vt:i4>
      </vt:variant>
    </vt:vector>
  </HeadingPairs>
  <TitlesOfParts>
    <vt:vector size="47" baseType="lpstr">
      <vt:lpstr>Arial</vt:lpstr>
      <vt:lpstr>宋体</vt:lpstr>
      <vt:lpstr>Wingdings</vt:lpstr>
      <vt:lpstr>幼圆</vt:lpstr>
      <vt:lpstr>Verdana</vt:lpstr>
      <vt:lpstr>黑体</vt:lpstr>
      <vt:lpstr>华文中宋</vt:lpstr>
      <vt:lpstr>Times New Roman</vt:lpstr>
      <vt:lpstr>微软雅黑</vt:lpstr>
      <vt:lpstr>Arial Unicode MS</vt:lpstr>
      <vt:lpstr>Times New Roman</vt:lpstr>
      <vt:lpstr>Arial</vt:lpstr>
      <vt:lpstr>融客PPT模板</vt:lpstr>
      <vt:lpstr>融客投资PPT模板</vt:lpstr>
      <vt:lpstr>1_融客PPT模板</vt:lpstr>
      <vt:lpstr>3_融客PPT模板</vt:lpstr>
      <vt:lpstr>2_融客PPT模板</vt:lpstr>
      <vt:lpstr>5_融客PPT模板</vt:lpstr>
      <vt:lpstr>7_融客PPT模板</vt:lpstr>
      <vt:lpstr>8_融客PPT模板</vt:lpstr>
      <vt:lpstr>PowerPoint 演示文稿</vt:lpstr>
      <vt:lpstr>PowerPoint 演示文稿</vt:lpstr>
      <vt:lpstr>CPI、PPI</vt:lpstr>
      <vt:lpstr>PMI</vt:lpstr>
      <vt:lpstr>央行公开市场操作</vt:lpstr>
      <vt:lpstr>PowerPoint 演示文稿</vt:lpstr>
      <vt:lpstr>PowerPoint 演示文稿</vt:lpstr>
      <vt:lpstr>股指期货</vt:lpstr>
      <vt:lpstr>债市指数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gaoyiqing</cp:lastModifiedBy>
  <cp:revision>3931</cp:revision>
  <dcterms:created xsi:type="dcterms:W3CDTF">2007-11-30T05:47:00Z</dcterms:created>
  <dcterms:modified xsi:type="dcterms:W3CDTF">2017-11-13T02:20:19Z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