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65" r:id="rId3"/>
    <p:sldId id="264" r:id="rId4"/>
    <p:sldId id="256" r:id="rId5"/>
    <p:sldId id="257" r:id="rId6"/>
    <p:sldId id="258" r:id="rId7"/>
    <p:sldId id="259" r:id="rId8"/>
    <p:sldId id="260" r:id="rId9"/>
    <p:sldId id="262" r:id="rId10"/>
    <p:sldId id="263"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0" autoAdjust="0"/>
    <p:restoredTop sz="94660"/>
  </p:normalViewPr>
  <p:slideViewPr>
    <p:cSldViewPr snapToGrid="0">
      <p:cViewPr varScale="1">
        <p:scale>
          <a:sx n="93" d="100"/>
          <a:sy n="93" d="100"/>
        </p:scale>
        <p:origin x="84" y="6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华文新魏" panose="02010800040101010101" pitchFamily="2" charset="-122"/>
                <a:ea typeface="华文新魏" panose="02010800040101010101" pitchFamily="2" charset="-122"/>
                <a:cs typeface="+mn-cs"/>
              </a:defRPr>
            </a:pPr>
            <a:r>
              <a:rPr lang="en-US" altLang="zh-CN" sz="1200">
                <a:latin typeface="华文新魏" panose="02010800040101010101" pitchFamily="2" charset="-122"/>
                <a:ea typeface="华文新魏" panose="02010800040101010101" pitchFamily="2" charset="-122"/>
              </a:rPr>
              <a:t>2016</a:t>
            </a:r>
            <a:r>
              <a:rPr lang="zh-CN" altLang="en-US" sz="1200">
                <a:latin typeface="华文新魏" panose="02010800040101010101" pitchFamily="2" charset="-122"/>
                <a:ea typeface="华文新魏" panose="02010800040101010101" pitchFamily="2" charset="-122"/>
              </a:rPr>
              <a:t>年</a:t>
            </a:r>
            <a:r>
              <a:rPr lang="en-US" altLang="zh-CN" sz="1200">
                <a:latin typeface="华文新魏" panose="02010800040101010101" pitchFamily="2" charset="-122"/>
                <a:ea typeface="华文新魏" panose="02010800040101010101" pitchFamily="2" charset="-122"/>
              </a:rPr>
              <a:t>11</a:t>
            </a:r>
            <a:r>
              <a:rPr lang="zh-CN" altLang="en-US" sz="1200">
                <a:latin typeface="华文新魏" panose="02010800040101010101" pitchFamily="2" charset="-122"/>
                <a:ea typeface="华文新魏" panose="02010800040101010101" pitchFamily="2" charset="-122"/>
              </a:rPr>
              <a:t>月</a:t>
            </a:r>
            <a:r>
              <a:rPr lang="en-US" altLang="zh-CN" sz="1200">
                <a:latin typeface="华文新魏" panose="02010800040101010101" pitchFamily="2" charset="-122"/>
                <a:ea typeface="华文新魏" panose="02010800040101010101" pitchFamily="2" charset="-122"/>
              </a:rPr>
              <a:t>-2017</a:t>
            </a:r>
            <a:r>
              <a:rPr lang="zh-CN" altLang="en-US" sz="1200">
                <a:latin typeface="华文新魏" panose="02010800040101010101" pitchFamily="2" charset="-122"/>
                <a:ea typeface="华文新魏" panose="02010800040101010101" pitchFamily="2" charset="-122"/>
              </a:rPr>
              <a:t>年</a:t>
            </a:r>
            <a:r>
              <a:rPr lang="en-US" altLang="zh-CN" sz="1200">
                <a:latin typeface="华文新魏" panose="02010800040101010101" pitchFamily="2" charset="-122"/>
                <a:ea typeface="华文新魏" panose="02010800040101010101" pitchFamily="2" charset="-122"/>
              </a:rPr>
              <a:t>10</a:t>
            </a:r>
            <a:r>
              <a:rPr lang="zh-CN" altLang="en-US" sz="1200">
                <a:latin typeface="华文新魏" panose="02010800040101010101" pitchFamily="2" charset="-122"/>
                <a:ea typeface="华文新魏" panose="02010800040101010101" pitchFamily="2" charset="-122"/>
              </a:rPr>
              <a:t>月基金募集情况一览</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华文新魏" panose="02010800040101010101" pitchFamily="2" charset="-122"/>
              <a:ea typeface="华文新魏" panose="02010800040101010101" pitchFamily="2" charset="-122"/>
              <a:cs typeface="+mn-cs"/>
            </a:defRPr>
          </a:pPr>
          <a:endParaRPr lang="zh-CN"/>
        </a:p>
      </c:txPr>
    </c:title>
    <c:autoTitleDeleted val="0"/>
    <c:plotArea>
      <c:layout/>
      <c:barChart>
        <c:barDir val="col"/>
        <c:grouping val="clustered"/>
        <c:varyColors val="0"/>
        <c:ser>
          <c:idx val="1"/>
          <c:order val="1"/>
          <c:tx>
            <c:strRef>
              <c:f>数据汇总!$C$1</c:f>
              <c:strCache>
                <c:ptCount val="1"/>
                <c:pt idx="0">
                  <c:v>募集金额</c:v>
                </c:pt>
              </c:strCache>
            </c:strRef>
          </c:tx>
          <c:spPr>
            <a:solidFill>
              <a:srgbClr val="00B0F0"/>
            </a:solidFill>
            <a:ln>
              <a:solidFill>
                <a:srgbClr val="00B0F0"/>
              </a:solidFill>
            </a:ln>
            <a:effectLst/>
          </c:spPr>
          <c:invertIfNegative val="0"/>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67-436D-960B-201F28B093BA}"/>
                </c:ext>
              </c:extLst>
            </c:dLbl>
            <c:spPr>
              <a:noFill/>
              <a:ln>
                <a:noFill/>
              </a:ln>
              <a:effectLst/>
            </c:spPr>
            <c:txPr>
              <a:bodyPr rot="0" spcFirstLastPara="1" vertOverflow="ellipsis" vert="horz" wrap="square" lIns="38100" tIns="19050" rIns="38100" bIns="19050" anchor="ctr" anchorCtr="0">
                <a:spAutoFit/>
              </a:bodyPr>
              <a:lstStyle/>
              <a:p>
                <a:pPr algn="ctr">
                  <a:defRPr lang="zh-CN" altLang="en-US" sz="1000" b="1" i="0" u="none" strike="noStrike" kern="1200" baseline="0">
                    <a:solidFill>
                      <a:srgbClr val="002060"/>
                    </a:solidFill>
                    <a:latin typeface="Courier New" panose="02070309020205020404" pitchFamily="49" charset="0"/>
                    <a:ea typeface="+mn-ea"/>
                    <a:cs typeface="Courier New" panose="02070309020205020404" pitchFamily="49" charset="0"/>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数据汇总!$A$2:$A$13</c:f>
              <c:numCache>
                <c:formatCode>yyyy"年"m"月"</c:formatCode>
                <c:ptCount val="12"/>
                <c:pt idx="0">
                  <c:v>43009</c:v>
                </c:pt>
                <c:pt idx="1">
                  <c:v>42979</c:v>
                </c:pt>
                <c:pt idx="2">
                  <c:v>42948</c:v>
                </c:pt>
                <c:pt idx="3">
                  <c:v>42917</c:v>
                </c:pt>
                <c:pt idx="4">
                  <c:v>42887</c:v>
                </c:pt>
                <c:pt idx="5">
                  <c:v>42856</c:v>
                </c:pt>
                <c:pt idx="6">
                  <c:v>42826</c:v>
                </c:pt>
                <c:pt idx="7">
                  <c:v>42795</c:v>
                </c:pt>
                <c:pt idx="8">
                  <c:v>42767</c:v>
                </c:pt>
                <c:pt idx="9">
                  <c:v>42736</c:v>
                </c:pt>
                <c:pt idx="10">
                  <c:v>42705</c:v>
                </c:pt>
                <c:pt idx="11">
                  <c:v>42675</c:v>
                </c:pt>
              </c:numCache>
            </c:numRef>
          </c:cat>
          <c:val>
            <c:numRef>
              <c:f>数据汇总!$C$2:$C$13</c:f>
              <c:numCache>
                <c:formatCode>0.0</c:formatCode>
                <c:ptCount val="12"/>
                <c:pt idx="0">
                  <c:v>406.63099999999997</c:v>
                </c:pt>
                <c:pt idx="1">
                  <c:v>308.99599999999998</c:v>
                </c:pt>
                <c:pt idx="2">
                  <c:v>2870.8560899999998</c:v>
                </c:pt>
                <c:pt idx="3">
                  <c:v>1899.805709</c:v>
                </c:pt>
                <c:pt idx="4">
                  <c:v>495.91840000000002</c:v>
                </c:pt>
                <c:pt idx="5">
                  <c:v>529.63599999999997</c:v>
                </c:pt>
                <c:pt idx="6">
                  <c:v>327.60948999999999</c:v>
                </c:pt>
                <c:pt idx="7">
                  <c:v>366.04072000000002</c:v>
                </c:pt>
                <c:pt idx="8">
                  <c:v>207.9504</c:v>
                </c:pt>
                <c:pt idx="9">
                  <c:v>243.91210000000001</c:v>
                </c:pt>
                <c:pt idx="10">
                  <c:v>520.06617099999994</c:v>
                </c:pt>
                <c:pt idx="11">
                  <c:v>555.55870000000004</c:v>
                </c:pt>
              </c:numCache>
            </c:numRef>
          </c:val>
          <c:extLst>
            <c:ext xmlns:c16="http://schemas.microsoft.com/office/drawing/2014/chart" uri="{C3380CC4-5D6E-409C-BE32-E72D297353CC}">
              <c16:uniqueId val="{00000001-D567-436D-960B-201F28B093BA}"/>
            </c:ext>
          </c:extLst>
        </c:ser>
        <c:dLbls>
          <c:showLegendKey val="0"/>
          <c:showVal val="0"/>
          <c:showCatName val="0"/>
          <c:showSerName val="0"/>
          <c:showPercent val="0"/>
          <c:showBubbleSize val="0"/>
        </c:dLbls>
        <c:gapWidth val="169"/>
        <c:axId val="1265280696"/>
        <c:axId val="1265275776"/>
      </c:barChart>
      <c:lineChart>
        <c:grouping val="standard"/>
        <c:varyColors val="0"/>
        <c:ser>
          <c:idx val="0"/>
          <c:order val="0"/>
          <c:tx>
            <c:strRef>
              <c:f>数据汇总!$B$1</c:f>
              <c:strCache>
                <c:ptCount val="1"/>
                <c:pt idx="0">
                  <c:v>募集事件次数</c:v>
                </c:pt>
              </c:strCache>
            </c:strRef>
          </c:tx>
          <c:spPr>
            <a:ln w="19050" cap="rnd">
              <a:solidFill>
                <a:srgbClr val="00206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2060"/>
                    </a:solidFill>
                    <a:latin typeface="Courier New" panose="02070309020205020404" pitchFamily="49" charset="0"/>
                    <a:ea typeface="+mn-ea"/>
                    <a:cs typeface="Courier New" panose="02070309020205020404" pitchFamily="49" charset="0"/>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数据汇总!$A$2:$A$13</c:f>
              <c:numCache>
                <c:formatCode>yyyy"年"m"月"</c:formatCode>
                <c:ptCount val="12"/>
                <c:pt idx="0">
                  <c:v>43009</c:v>
                </c:pt>
                <c:pt idx="1">
                  <c:v>42979</c:v>
                </c:pt>
                <c:pt idx="2">
                  <c:v>42948</c:v>
                </c:pt>
                <c:pt idx="3">
                  <c:v>42917</c:v>
                </c:pt>
                <c:pt idx="4">
                  <c:v>42887</c:v>
                </c:pt>
                <c:pt idx="5">
                  <c:v>42856</c:v>
                </c:pt>
                <c:pt idx="6">
                  <c:v>42826</c:v>
                </c:pt>
                <c:pt idx="7">
                  <c:v>42795</c:v>
                </c:pt>
                <c:pt idx="8">
                  <c:v>42767</c:v>
                </c:pt>
                <c:pt idx="9">
                  <c:v>42736</c:v>
                </c:pt>
                <c:pt idx="10">
                  <c:v>42705</c:v>
                </c:pt>
                <c:pt idx="11">
                  <c:v>42675</c:v>
                </c:pt>
              </c:numCache>
            </c:numRef>
          </c:cat>
          <c:val>
            <c:numRef>
              <c:f>数据汇总!$B$2:$B$13</c:f>
              <c:numCache>
                <c:formatCode>General</c:formatCode>
                <c:ptCount val="12"/>
                <c:pt idx="0">
                  <c:v>28</c:v>
                </c:pt>
                <c:pt idx="1">
                  <c:v>41</c:v>
                </c:pt>
                <c:pt idx="2">
                  <c:v>71</c:v>
                </c:pt>
                <c:pt idx="3">
                  <c:v>54</c:v>
                </c:pt>
                <c:pt idx="4">
                  <c:v>49</c:v>
                </c:pt>
                <c:pt idx="5">
                  <c:v>30</c:v>
                </c:pt>
                <c:pt idx="6">
                  <c:v>33</c:v>
                </c:pt>
                <c:pt idx="7">
                  <c:v>42</c:v>
                </c:pt>
                <c:pt idx="8">
                  <c:v>32</c:v>
                </c:pt>
                <c:pt idx="9">
                  <c:v>28</c:v>
                </c:pt>
                <c:pt idx="10">
                  <c:v>53</c:v>
                </c:pt>
                <c:pt idx="11">
                  <c:v>47</c:v>
                </c:pt>
              </c:numCache>
            </c:numRef>
          </c:val>
          <c:smooth val="0"/>
          <c:extLst>
            <c:ext xmlns:c16="http://schemas.microsoft.com/office/drawing/2014/chart" uri="{C3380CC4-5D6E-409C-BE32-E72D297353CC}">
              <c16:uniqueId val="{00000002-D567-436D-960B-201F28B093BA}"/>
            </c:ext>
          </c:extLst>
        </c:ser>
        <c:dLbls>
          <c:showLegendKey val="0"/>
          <c:showVal val="0"/>
          <c:showCatName val="0"/>
          <c:showSerName val="0"/>
          <c:showPercent val="0"/>
          <c:showBubbleSize val="0"/>
        </c:dLbls>
        <c:marker val="1"/>
        <c:smooth val="0"/>
        <c:axId val="1563220136"/>
        <c:axId val="1563220464"/>
      </c:lineChart>
      <c:dateAx>
        <c:axId val="1563220136"/>
        <c:scaling>
          <c:orientation val="minMax"/>
        </c:scaling>
        <c:delete val="0"/>
        <c:axPos val="b"/>
        <c:numFmt formatCode="yyyy&quot;年&quot;m&quot;月&quot;"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563220464"/>
        <c:crosses val="autoZero"/>
        <c:auto val="1"/>
        <c:lblOffset val="100"/>
        <c:baseTimeUnit val="months"/>
      </c:dateAx>
      <c:valAx>
        <c:axId val="15632204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563220136"/>
        <c:crosses val="autoZero"/>
        <c:crossBetween val="between"/>
      </c:valAx>
      <c:valAx>
        <c:axId val="1265275776"/>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65280696"/>
        <c:crosses val="max"/>
        <c:crossBetween val="between"/>
      </c:valAx>
      <c:dateAx>
        <c:axId val="1265280696"/>
        <c:scaling>
          <c:orientation val="minMax"/>
        </c:scaling>
        <c:delete val="1"/>
        <c:axPos val="b"/>
        <c:numFmt formatCode="yyyy&quot;年&quot;m&quot;月&quot;" sourceLinked="1"/>
        <c:majorTickMark val="out"/>
        <c:minorTickMark val="none"/>
        <c:tickLblPos val="nextTo"/>
        <c:crossAx val="1265275776"/>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D04839-6118-4F42-AC58-5483827F8548}" type="datetimeFigureOut">
              <a:rPr lang="zh-CN" altLang="en-US" smtClean="0"/>
              <a:t>2017/11/13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2F68B-8C2F-482A-BEC8-149EA363A2E1}" type="slidenum">
              <a:rPr lang="zh-CN" altLang="en-US" smtClean="0"/>
              <a:t>‹#›</a:t>
            </a:fld>
            <a:endParaRPr lang="zh-CN" altLang="en-US"/>
          </a:p>
        </p:txBody>
      </p:sp>
    </p:spTree>
    <p:extLst>
      <p:ext uri="{BB962C8B-B14F-4D97-AF65-F5344CB8AC3E}">
        <p14:creationId xmlns:p14="http://schemas.microsoft.com/office/powerpoint/2010/main" val="3585925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02A13C-92B8-4B19-AAF1-9CADDA403FD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55EC114-B401-4B96-94BD-51541CDFCF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4281CF9-4774-4977-B940-25EAA471DBC3}"/>
              </a:ext>
            </a:extLst>
          </p:cNvPr>
          <p:cNvSpPr>
            <a:spLocks noGrp="1"/>
          </p:cNvSpPr>
          <p:nvPr>
            <p:ph type="dt" sz="half" idx="10"/>
          </p:nvPr>
        </p:nvSpPr>
        <p:spPr/>
        <p:txBody>
          <a:bodyPr/>
          <a:lstStyle/>
          <a:p>
            <a:fld id="{5E097B40-9353-42A8-A634-E81E45B81CE1}" type="datetime1">
              <a:rPr lang="zh-CN" altLang="en-US" smtClean="0"/>
              <a:t>2017/11/13</a:t>
            </a:fld>
            <a:endParaRPr lang="zh-CN" altLang="en-US"/>
          </a:p>
        </p:txBody>
      </p:sp>
      <p:sp>
        <p:nvSpPr>
          <p:cNvPr id="5" name="页脚占位符 4">
            <a:extLst>
              <a:ext uri="{FF2B5EF4-FFF2-40B4-BE49-F238E27FC236}">
                <a16:creationId xmlns:a16="http://schemas.microsoft.com/office/drawing/2014/main" id="{42EF24F3-250C-4116-A3D7-D58D3C6802F4}"/>
              </a:ext>
            </a:extLst>
          </p:cNvPr>
          <p:cNvSpPr>
            <a:spLocks noGrp="1"/>
          </p:cNvSpPr>
          <p:nvPr>
            <p:ph type="ftr" sz="quarter" idx="11"/>
          </p:nvPr>
        </p:nvSpPr>
        <p:spPr/>
        <p:txBody>
          <a:bodyPr/>
          <a:lstStyle/>
          <a:p>
            <a:r>
              <a:rPr lang="en-US" altLang="zh-CN"/>
              <a:t>1 </a:t>
            </a:r>
            <a:r>
              <a:rPr lang="zh-CN" altLang="en-US"/>
              <a:t>丨 融客市值管理</a:t>
            </a:r>
          </a:p>
        </p:txBody>
      </p:sp>
      <p:sp>
        <p:nvSpPr>
          <p:cNvPr id="6" name="灯片编号占位符 5">
            <a:extLst>
              <a:ext uri="{FF2B5EF4-FFF2-40B4-BE49-F238E27FC236}">
                <a16:creationId xmlns:a16="http://schemas.microsoft.com/office/drawing/2014/main" id="{CC6EA8C1-4F04-4252-AE4C-07D5F2578A5E}"/>
              </a:ext>
            </a:extLst>
          </p:cNvPr>
          <p:cNvSpPr>
            <a:spLocks noGrp="1"/>
          </p:cNvSpPr>
          <p:nvPr>
            <p:ph type="sldNum" sz="quarter" idx="12"/>
          </p:nvPr>
        </p:nvSpPr>
        <p:spPr/>
        <p:txBody>
          <a:bodyPr/>
          <a:lstStyle/>
          <a:p>
            <a:fld id="{E10B2087-710F-446C-9C7E-9C313B5EB9C9}" type="slidenum">
              <a:rPr lang="zh-CN" altLang="en-US" smtClean="0"/>
              <a:t>‹#›</a:t>
            </a:fld>
            <a:endParaRPr lang="zh-CN" altLang="en-US"/>
          </a:p>
        </p:txBody>
      </p:sp>
    </p:spTree>
    <p:extLst>
      <p:ext uri="{BB962C8B-B14F-4D97-AF65-F5344CB8AC3E}">
        <p14:creationId xmlns:p14="http://schemas.microsoft.com/office/powerpoint/2010/main" val="427760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0B1601-3732-4DE8-982C-C41B19B272E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A8E5A97-5ABE-47F5-A917-A259AB33E67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9057A26-240C-42EC-B0FD-110A4C0CFEC3}"/>
              </a:ext>
            </a:extLst>
          </p:cNvPr>
          <p:cNvSpPr>
            <a:spLocks noGrp="1"/>
          </p:cNvSpPr>
          <p:nvPr>
            <p:ph type="dt" sz="half" idx="10"/>
          </p:nvPr>
        </p:nvSpPr>
        <p:spPr/>
        <p:txBody>
          <a:bodyPr/>
          <a:lstStyle/>
          <a:p>
            <a:fld id="{374AFD15-6374-40D7-B0FA-DA22D9F90828}" type="datetime1">
              <a:rPr lang="zh-CN" altLang="en-US" smtClean="0"/>
              <a:t>2017/11/13</a:t>
            </a:fld>
            <a:endParaRPr lang="zh-CN" altLang="en-US"/>
          </a:p>
        </p:txBody>
      </p:sp>
      <p:sp>
        <p:nvSpPr>
          <p:cNvPr id="5" name="页脚占位符 4">
            <a:extLst>
              <a:ext uri="{FF2B5EF4-FFF2-40B4-BE49-F238E27FC236}">
                <a16:creationId xmlns:a16="http://schemas.microsoft.com/office/drawing/2014/main" id="{3AE82661-977F-452A-9D60-C2F20FC45EBB}"/>
              </a:ext>
            </a:extLst>
          </p:cNvPr>
          <p:cNvSpPr>
            <a:spLocks noGrp="1"/>
          </p:cNvSpPr>
          <p:nvPr>
            <p:ph type="ftr" sz="quarter" idx="11"/>
          </p:nvPr>
        </p:nvSpPr>
        <p:spPr/>
        <p:txBody>
          <a:bodyPr/>
          <a:lstStyle/>
          <a:p>
            <a:r>
              <a:rPr lang="en-US" altLang="zh-CN"/>
              <a:t>1 </a:t>
            </a:r>
            <a:r>
              <a:rPr lang="zh-CN" altLang="en-US"/>
              <a:t>丨 融客市值管理</a:t>
            </a:r>
          </a:p>
        </p:txBody>
      </p:sp>
      <p:sp>
        <p:nvSpPr>
          <p:cNvPr id="6" name="灯片编号占位符 5">
            <a:extLst>
              <a:ext uri="{FF2B5EF4-FFF2-40B4-BE49-F238E27FC236}">
                <a16:creationId xmlns:a16="http://schemas.microsoft.com/office/drawing/2014/main" id="{5025BBC2-5E62-41DD-9849-1877A636BF47}"/>
              </a:ext>
            </a:extLst>
          </p:cNvPr>
          <p:cNvSpPr>
            <a:spLocks noGrp="1"/>
          </p:cNvSpPr>
          <p:nvPr>
            <p:ph type="sldNum" sz="quarter" idx="12"/>
          </p:nvPr>
        </p:nvSpPr>
        <p:spPr/>
        <p:txBody>
          <a:bodyPr/>
          <a:lstStyle/>
          <a:p>
            <a:fld id="{E10B2087-710F-446C-9C7E-9C313B5EB9C9}" type="slidenum">
              <a:rPr lang="zh-CN" altLang="en-US" smtClean="0"/>
              <a:t>‹#›</a:t>
            </a:fld>
            <a:endParaRPr lang="zh-CN" altLang="en-US"/>
          </a:p>
        </p:txBody>
      </p:sp>
    </p:spTree>
    <p:extLst>
      <p:ext uri="{BB962C8B-B14F-4D97-AF65-F5344CB8AC3E}">
        <p14:creationId xmlns:p14="http://schemas.microsoft.com/office/powerpoint/2010/main" val="2275138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8AF6F01-3A35-46B3-A08E-E4E07C6ACC4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0183AB6-8661-4066-8EC1-ABD54E94FFD0}"/>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FC4295F-086C-4EEF-A534-43AD68D25CDA}"/>
              </a:ext>
            </a:extLst>
          </p:cNvPr>
          <p:cNvSpPr>
            <a:spLocks noGrp="1"/>
          </p:cNvSpPr>
          <p:nvPr>
            <p:ph type="dt" sz="half" idx="10"/>
          </p:nvPr>
        </p:nvSpPr>
        <p:spPr/>
        <p:txBody>
          <a:bodyPr/>
          <a:lstStyle/>
          <a:p>
            <a:fld id="{A7CF58A8-626F-42C8-849B-6F58FD0E1D3A}" type="datetime1">
              <a:rPr lang="zh-CN" altLang="en-US" smtClean="0"/>
              <a:t>2017/11/13</a:t>
            </a:fld>
            <a:endParaRPr lang="zh-CN" altLang="en-US"/>
          </a:p>
        </p:txBody>
      </p:sp>
      <p:sp>
        <p:nvSpPr>
          <p:cNvPr id="5" name="页脚占位符 4">
            <a:extLst>
              <a:ext uri="{FF2B5EF4-FFF2-40B4-BE49-F238E27FC236}">
                <a16:creationId xmlns:a16="http://schemas.microsoft.com/office/drawing/2014/main" id="{E18CDF86-486F-431F-9933-3E50B66DD3CB}"/>
              </a:ext>
            </a:extLst>
          </p:cNvPr>
          <p:cNvSpPr>
            <a:spLocks noGrp="1"/>
          </p:cNvSpPr>
          <p:nvPr>
            <p:ph type="ftr" sz="quarter" idx="11"/>
          </p:nvPr>
        </p:nvSpPr>
        <p:spPr/>
        <p:txBody>
          <a:bodyPr/>
          <a:lstStyle/>
          <a:p>
            <a:r>
              <a:rPr lang="en-US" altLang="zh-CN"/>
              <a:t>1 </a:t>
            </a:r>
            <a:r>
              <a:rPr lang="zh-CN" altLang="en-US"/>
              <a:t>丨 融客市值管理</a:t>
            </a:r>
          </a:p>
        </p:txBody>
      </p:sp>
      <p:sp>
        <p:nvSpPr>
          <p:cNvPr id="6" name="灯片编号占位符 5">
            <a:extLst>
              <a:ext uri="{FF2B5EF4-FFF2-40B4-BE49-F238E27FC236}">
                <a16:creationId xmlns:a16="http://schemas.microsoft.com/office/drawing/2014/main" id="{D1C72D36-AA0D-4799-B44E-D58E3B522E45}"/>
              </a:ext>
            </a:extLst>
          </p:cNvPr>
          <p:cNvSpPr>
            <a:spLocks noGrp="1"/>
          </p:cNvSpPr>
          <p:nvPr>
            <p:ph type="sldNum" sz="quarter" idx="12"/>
          </p:nvPr>
        </p:nvSpPr>
        <p:spPr/>
        <p:txBody>
          <a:bodyPr/>
          <a:lstStyle/>
          <a:p>
            <a:fld id="{E10B2087-710F-446C-9C7E-9C313B5EB9C9}" type="slidenum">
              <a:rPr lang="zh-CN" altLang="en-US" smtClean="0"/>
              <a:t>‹#›</a:t>
            </a:fld>
            <a:endParaRPr lang="zh-CN" altLang="en-US"/>
          </a:p>
        </p:txBody>
      </p:sp>
    </p:spTree>
    <p:extLst>
      <p:ext uri="{BB962C8B-B14F-4D97-AF65-F5344CB8AC3E}">
        <p14:creationId xmlns:p14="http://schemas.microsoft.com/office/powerpoint/2010/main" val="3836204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Tree>
    <p:extLst>
      <p:ext uri="{BB962C8B-B14F-4D97-AF65-F5344CB8AC3E}">
        <p14:creationId xmlns:p14="http://schemas.microsoft.com/office/powerpoint/2010/main" val="4189360587"/>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1613835396"/>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a:prstGeom prst="rect">
            <a:avLst/>
          </a:prstGeo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a:t>单击此处编辑母版文本样式</a:t>
            </a:r>
          </a:p>
        </p:txBody>
      </p:sp>
    </p:spTree>
    <p:extLst>
      <p:ext uri="{BB962C8B-B14F-4D97-AF65-F5344CB8AC3E}">
        <p14:creationId xmlns:p14="http://schemas.microsoft.com/office/powerpoint/2010/main" val="3110358507"/>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838200" y="1825625"/>
            <a:ext cx="51562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97600" y="1825625"/>
            <a:ext cx="51562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2277449216"/>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a:prstGeom prst="rect">
            <a:avLst/>
          </a:prstGeom>
        </p:spPr>
        <p:txBody>
          <a:bodyPr/>
          <a:lstStyle/>
          <a:p>
            <a:r>
              <a:rPr lang="zh-CN" altLang="en-US" noProof="1"/>
              <a:t>单击此处编辑母版标题样式</a:t>
            </a:r>
          </a:p>
        </p:txBody>
      </p:sp>
      <p:sp>
        <p:nvSpPr>
          <p:cNvPr id="3" name="文本占位符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840318" y="2505075"/>
            <a:ext cx="5158316"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72200" y="2505075"/>
            <a:ext cx="5183717"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1637561231"/>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noProof="1"/>
              <a:t>单击此处编辑母版标题样式</a:t>
            </a:r>
          </a:p>
        </p:txBody>
      </p:sp>
    </p:spTree>
    <p:extLst>
      <p:ext uri="{BB962C8B-B14F-4D97-AF65-F5344CB8AC3E}">
        <p14:creationId xmlns:p14="http://schemas.microsoft.com/office/powerpoint/2010/main" val="1770772801"/>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447169"/>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Tree>
    <p:extLst>
      <p:ext uri="{BB962C8B-B14F-4D97-AF65-F5344CB8AC3E}">
        <p14:creationId xmlns:p14="http://schemas.microsoft.com/office/powerpoint/2010/main" val="2440934274"/>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D58C5B-B0E8-4070-9DE1-E1D2259CE94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1BE746-7DC8-4802-972D-D2805D1A8CC4}"/>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8E32592-5194-49FE-9898-FBEF0F94594F}"/>
              </a:ext>
            </a:extLst>
          </p:cNvPr>
          <p:cNvSpPr>
            <a:spLocks noGrp="1"/>
          </p:cNvSpPr>
          <p:nvPr>
            <p:ph type="dt" sz="half" idx="10"/>
          </p:nvPr>
        </p:nvSpPr>
        <p:spPr/>
        <p:txBody>
          <a:bodyPr/>
          <a:lstStyle/>
          <a:p>
            <a:fld id="{53C1579A-1709-4FBE-9AC0-A597DF3FDAE6}" type="datetime1">
              <a:rPr lang="zh-CN" altLang="en-US" smtClean="0"/>
              <a:t>2017/11/13</a:t>
            </a:fld>
            <a:endParaRPr lang="zh-CN" altLang="en-US"/>
          </a:p>
        </p:txBody>
      </p:sp>
      <p:sp>
        <p:nvSpPr>
          <p:cNvPr id="5" name="页脚占位符 4">
            <a:extLst>
              <a:ext uri="{FF2B5EF4-FFF2-40B4-BE49-F238E27FC236}">
                <a16:creationId xmlns:a16="http://schemas.microsoft.com/office/drawing/2014/main" id="{54B66476-D248-4877-A193-C56728D8C664}"/>
              </a:ext>
            </a:extLst>
          </p:cNvPr>
          <p:cNvSpPr>
            <a:spLocks noGrp="1"/>
          </p:cNvSpPr>
          <p:nvPr>
            <p:ph type="ftr" sz="quarter" idx="11"/>
          </p:nvPr>
        </p:nvSpPr>
        <p:spPr/>
        <p:txBody>
          <a:bodyPr/>
          <a:lstStyle/>
          <a:p>
            <a:r>
              <a:rPr lang="en-US" altLang="zh-CN"/>
              <a:t>1 </a:t>
            </a:r>
            <a:r>
              <a:rPr lang="zh-CN" altLang="en-US"/>
              <a:t>丨 融客市值管理</a:t>
            </a:r>
          </a:p>
        </p:txBody>
      </p:sp>
      <p:sp>
        <p:nvSpPr>
          <p:cNvPr id="6" name="灯片编号占位符 5">
            <a:extLst>
              <a:ext uri="{FF2B5EF4-FFF2-40B4-BE49-F238E27FC236}">
                <a16:creationId xmlns:a16="http://schemas.microsoft.com/office/drawing/2014/main" id="{A2CEDC65-6D3C-4746-A19E-C5A28DE542C6}"/>
              </a:ext>
            </a:extLst>
          </p:cNvPr>
          <p:cNvSpPr>
            <a:spLocks noGrp="1"/>
          </p:cNvSpPr>
          <p:nvPr>
            <p:ph type="sldNum" sz="quarter" idx="12"/>
          </p:nvPr>
        </p:nvSpPr>
        <p:spPr/>
        <p:txBody>
          <a:bodyPr/>
          <a:lstStyle/>
          <a:p>
            <a:fld id="{E10B2087-710F-446C-9C7E-9C313B5EB9C9}" type="slidenum">
              <a:rPr lang="zh-CN" altLang="en-US" smtClean="0"/>
              <a:t>‹#›</a:t>
            </a:fld>
            <a:endParaRPr lang="zh-CN" altLang="en-US"/>
          </a:p>
        </p:txBody>
      </p:sp>
    </p:spTree>
    <p:extLst>
      <p:ext uri="{BB962C8B-B14F-4D97-AF65-F5344CB8AC3E}">
        <p14:creationId xmlns:p14="http://schemas.microsoft.com/office/powerpoint/2010/main" val="166743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Tree>
    <p:extLst>
      <p:ext uri="{BB962C8B-B14F-4D97-AF65-F5344CB8AC3E}">
        <p14:creationId xmlns:p14="http://schemas.microsoft.com/office/powerpoint/2010/main" val="3226945058"/>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423851635"/>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01" y="365125"/>
            <a:ext cx="7683500" cy="58118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409048888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9618EF-4683-4794-80BE-50F32A3E0FD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84483A3-B48B-4748-98A6-7FA4FE6D2A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68F173E-218E-41EE-B69B-3A179BD17106}"/>
              </a:ext>
            </a:extLst>
          </p:cNvPr>
          <p:cNvSpPr>
            <a:spLocks noGrp="1"/>
          </p:cNvSpPr>
          <p:nvPr>
            <p:ph type="dt" sz="half" idx="10"/>
          </p:nvPr>
        </p:nvSpPr>
        <p:spPr/>
        <p:txBody>
          <a:bodyPr/>
          <a:lstStyle/>
          <a:p>
            <a:fld id="{34D73A56-FF23-49E9-A93B-FDAD1945915D}" type="datetime1">
              <a:rPr lang="zh-CN" altLang="en-US" smtClean="0"/>
              <a:t>2017/11/13</a:t>
            </a:fld>
            <a:endParaRPr lang="zh-CN" altLang="en-US"/>
          </a:p>
        </p:txBody>
      </p:sp>
      <p:sp>
        <p:nvSpPr>
          <p:cNvPr id="5" name="页脚占位符 4">
            <a:extLst>
              <a:ext uri="{FF2B5EF4-FFF2-40B4-BE49-F238E27FC236}">
                <a16:creationId xmlns:a16="http://schemas.microsoft.com/office/drawing/2014/main" id="{A7B776E4-2EC6-4E8F-B897-A770CC9B0AAA}"/>
              </a:ext>
            </a:extLst>
          </p:cNvPr>
          <p:cNvSpPr>
            <a:spLocks noGrp="1"/>
          </p:cNvSpPr>
          <p:nvPr>
            <p:ph type="ftr" sz="quarter" idx="11"/>
          </p:nvPr>
        </p:nvSpPr>
        <p:spPr/>
        <p:txBody>
          <a:bodyPr/>
          <a:lstStyle/>
          <a:p>
            <a:r>
              <a:rPr lang="en-US" altLang="zh-CN"/>
              <a:t>1 </a:t>
            </a:r>
            <a:r>
              <a:rPr lang="zh-CN" altLang="en-US"/>
              <a:t>丨 融客市值管理</a:t>
            </a:r>
          </a:p>
        </p:txBody>
      </p:sp>
      <p:sp>
        <p:nvSpPr>
          <p:cNvPr id="6" name="灯片编号占位符 5">
            <a:extLst>
              <a:ext uri="{FF2B5EF4-FFF2-40B4-BE49-F238E27FC236}">
                <a16:creationId xmlns:a16="http://schemas.microsoft.com/office/drawing/2014/main" id="{25D01EBF-A072-49DC-AF5E-8375B5DAECC8}"/>
              </a:ext>
            </a:extLst>
          </p:cNvPr>
          <p:cNvSpPr>
            <a:spLocks noGrp="1"/>
          </p:cNvSpPr>
          <p:nvPr>
            <p:ph type="sldNum" sz="quarter" idx="12"/>
          </p:nvPr>
        </p:nvSpPr>
        <p:spPr/>
        <p:txBody>
          <a:bodyPr/>
          <a:lstStyle/>
          <a:p>
            <a:fld id="{E10B2087-710F-446C-9C7E-9C313B5EB9C9}" type="slidenum">
              <a:rPr lang="zh-CN" altLang="en-US" smtClean="0"/>
              <a:t>‹#›</a:t>
            </a:fld>
            <a:endParaRPr lang="zh-CN" altLang="en-US"/>
          </a:p>
        </p:txBody>
      </p:sp>
    </p:spTree>
    <p:extLst>
      <p:ext uri="{BB962C8B-B14F-4D97-AF65-F5344CB8AC3E}">
        <p14:creationId xmlns:p14="http://schemas.microsoft.com/office/powerpoint/2010/main" val="179786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17C392-791D-4E1A-873B-3D03D395613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E22C5A9-C3B7-4695-82D3-53FCC99A2B13}"/>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0201A269-F63F-4367-88FF-9912609AC190}"/>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C7127075-A73C-4C67-BC46-2882F004D2C1}"/>
              </a:ext>
            </a:extLst>
          </p:cNvPr>
          <p:cNvSpPr>
            <a:spLocks noGrp="1"/>
          </p:cNvSpPr>
          <p:nvPr>
            <p:ph type="dt" sz="half" idx="10"/>
          </p:nvPr>
        </p:nvSpPr>
        <p:spPr/>
        <p:txBody>
          <a:bodyPr/>
          <a:lstStyle/>
          <a:p>
            <a:fld id="{D5B1C412-C3B2-41ED-9DF7-3753B794B626}" type="datetime1">
              <a:rPr lang="zh-CN" altLang="en-US" smtClean="0"/>
              <a:t>2017/11/13</a:t>
            </a:fld>
            <a:endParaRPr lang="zh-CN" altLang="en-US"/>
          </a:p>
        </p:txBody>
      </p:sp>
      <p:sp>
        <p:nvSpPr>
          <p:cNvPr id="6" name="页脚占位符 5">
            <a:extLst>
              <a:ext uri="{FF2B5EF4-FFF2-40B4-BE49-F238E27FC236}">
                <a16:creationId xmlns:a16="http://schemas.microsoft.com/office/drawing/2014/main" id="{3D025DA4-7385-4F98-91B1-F0A4D8CF4EC9}"/>
              </a:ext>
            </a:extLst>
          </p:cNvPr>
          <p:cNvSpPr>
            <a:spLocks noGrp="1"/>
          </p:cNvSpPr>
          <p:nvPr>
            <p:ph type="ftr" sz="quarter" idx="11"/>
          </p:nvPr>
        </p:nvSpPr>
        <p:spPr/>
        <p:txBody>
          <a:bodyPr/>
          <a:lstStyle/>
          <a:p>
            <a:r>
              <a:rPr lang="en-US" altLang="zh-CN"/>
              <a:t>1 </a:t>
            </a:r>
            <a:r>
              <a:rPr lang="zh-CN" altLang="en-US"/>
              <a:t>丨 融客市值管理</a:t>
            </a:r>
          </a:p>
        </p:txBody>
      </p:sp>
      <p:sp>
        <p:nvSpPr>
          <p:cNvPr id="7" name="灯片编号占位符 6">
            <a:extLst>
              <a:ext uri="{FF2B5EF4-FFF2-40B4-BE49-F238E27FC236}">
                <a16:creationId xmlns:a16="http://schemas.microsoft.com/office/drawing/2014/main" id="{6E7DD259-D745-4D31-A12D-D08BEEF37178}"/>
              </a:ext>
            </a:extLst>
          </p:cNvPr>
          <p:cNvSpPr>
            <a:spLocks noGrp="1"/>
          </p:cNvSpPr>
          <p:nvPr>
            <p:ph type="sldNum" sz="quarter" idx="12"/>
          </p:nvPr>
        </p:nvSpPr>
        <p:spPr/>
        <p:txBody>
          <a:bodyPr/>
          <a:lstStyle/>
          <a:p>
            <a:fld id="{E10B2087-710F-446C-9C7E-9C313B5EB9C9}" type="slidenum">
              <a:rPr lang="zh-CN" altLang="en-US" smtClean="0"/>
              <a:t>‹#›</a:t>
            </a:fld>
            <a:endParaRPr lang="zh-CN" altLang="en-US"/>
          </a:p>
        </p:txBody>
      </p:sp>
    </p:spTree>
    <p:extLst>
      <p:ext uri="{BB962C8B-B14F-4D97-AF65-F5344CB8AC3E}">
        <p14:creationId xmlns:p14="http://schemas.microsoft.com/office/powerpoint/2010/main" val="665692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0BD98F-7FCF-4000-A0C1-48941F6AAC6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C0C35E6-09F1-4D46-8CD4-23684CA317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B8882589-E258-40B2-8A61-C7BC59CBB5C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DE7430-5693-4FF6-9FB6-46DD09716A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5A0469C9-DA25-4389-B603-FC116E5B80F0}"/>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AF814D3-0752-4917-9735-899113FB9DAB}"/>
              </a:ext>
            </a:extLst>
          </p:cNvPr>
          <p:cNvSpPr>
            <a:spLocks noGrp="1"/>
          </p:cNvSpPr>
          <p:nvPr>
            <p:ph type="dt" sz="half" idx="10"/>
          </p:nvPr>
        </p:nvSpPr>
        <p:spPr/>
        <p:txBody>
          <a:bodyPr/>
          <a:lstStyle/>
          <a:p>
            <a:fld id="{25D8102A-86E9-4002-8FDE-00C2099CFFFD}" type="datetime1">
              <a:rPr lang="zh-CN" altLang="en-US" smtClean="0"/>
              <a:t>2017/11/13</a:t>
            </a:fld>
            <a:endParaRPr lang="zh-CN" altLang="en-US"/>
          </a:p>
        </p:txBody>
      </p:sp>
      <p:sp>
        <p:nvSpPr>
          <p:cNvPr id="8" name="页脚占位符 7">
            <a:extLst>
              <a:ext uri="{FF2B5EF4-FFF2-40B4-BE49-F238E27FC236}">
                <a16:creationId xmlns:a16="http://schemas.microsoft.com/office/drawing/2014/main" id="{4365383A-7AA4-499B-ACB8-93FCB7140DE7}"/>
              </a:ext>
            </a:extLst>
          </p:cNvPr>
          <p:cNvSpPr>
            <a:spLocks noGrp="1"/>
          </p:cNvSpPr>
          <p:nvPr>
            <p:ph type="ftr" sz="quarter" idx="11"/>
          </p:nvPr>
        </p:nvSpPr>
        <p:spPr/>
        <p:txBody>
          <a:bodyPr/>
          <a:lstStyle/>
          <a:p>
            <a:r>
              <a:rPr lang="en-US" altLang="zh-CN"/>
              <a:t>1 </a:t>
            </a:r>
            <a:r>
              <a:rPr lang="zh-CN" altLang="en-US"/>
              <a:t>丨 融客市值管理</a:t>
            </a:r>
          </a:p>
        </p:txBody>
      </p:sp>
      <p:sp>
        <p:nvSpPr>
          <p:cNvPr id="9" name="灯片编号占位符 8">
            <a:extLst>
              <a:ext uri="{FF2B5EF4-FFF2-40B4-BE49-F238E27FC236}">
                <a16:creationId xmlns:a16="http://schemas.microsoft.com/office/drawing/2014/main" id="{D8E35A33-1401-49A2-9285-4C9CBEE07A96}"/>
              </a:ext>
            </a:extLst>
          </p:cNvPr>
          <p:cNvSpPr>
            <a:spLocks noGrp="1"/>
          </p:cNvSpPr>
          <p:nvPr>
            <p:ph type="sldNum" sz="quarter" idx="12"/>
          </p:nvPr>
        </p:nvSpPr>
        <p:spPr/>
        <p:txBody>
          <a:bodyPr/>
          <a:lstStyle/>
          <a:p>
            <a:fld id="{E10B2087-710F-446C-9C7E-9C313B5EB9C9}" type="slidenum">
              <a:rPr lang="zh-CN" altLang="en-US" smtClean="0"/>
              <a:t>‹#›</a:t>
            </a:fld>
            <a:endParaRPr lang="zh-CN" altLang="en-US"/>
          </a:p>
        </p:txBody>
      </p:sp>
    </p:spTree>
    <p:extLst>
      <p:ext uri="{BB962C8B-B14F-4D97-AF65-F5344CB8AC3E}">
        <p14:creationId xmlns:p14="http://schemas.microsoft.com/office/powerpoint/2010/main" val="2126614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DD7E49-52C3-4A5C-9BA0-3627FEFA985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A71563B-E9F0-432F-A577-CE3042B83434}"/>
              </a:ext>
            </a:extLst>
          </p:cNvPr>
          <p:cNvSpPr>
            <a:spLocks noGrp="1"/>
          </p:cNvSpPr>
          <p:nvPr>
            <p:ph type="dt" sz="half" idx="10"/>
          </p:nvPr>
        </p:nvSpPr>
        <p:spPr/>
        <p:txBody>
          <a:bodyPr/>
          <a:lstStyle/>
          <a:p>
            <a:fld id="{FF65DB0E-D698-4BA4-A54C-3B31258BEDD1}" type="datetime1">
              <a:rPr lang="zh-CN" altLang="en-US" smtClean="0"/>
              <a:t>2017/11/13</a:t>
            </a:fld>
            <a:endParaRPr lang="zh-CN" altLang="en-US"/>
          </a:p>
        </p:txBody>
      </p:sp>
      <p:sp>
        <p:nvSpPr>
          <p:cNvPr id="4" name="页脚占位符 3">
            <a:extLst>
              <a:ext uri="{FF2B5EF4-FFF2-40B4-BE49-F238E27FC236}">
                <a16:creationId xmlns:a16="http://schemas.microsoft.com/office/drawing/2014/main" id="{BDD14A65-7335-414E-A9BD-A5A65EDF545E}"/>
              </a:ext>
            </a:extLst>
          </p:cNvPr>
          <p:cNvSpPr>
            <a:spLocks noGrp="1"/>
          </p:cNvSpPr>
          <p:nvPr>
            <p:ph type="ftr" sz="quarter" idx="11"/>
          </p:nvPr>
        </p:nvSpPr>
        <p:spPr/>
        <p:txBody>
          <a:bodyPr/>
          <a:lstStyle/>
          <a:p>
            <a:r>
              <a:rPr lang="en-US" altLang="zh-CN"/>
              <a:t>1 </a:t>
            </a:r>
            <a:r>
              <a:rPr lang="zh-CN" altLang="en-US"/>
              <a:t>丨 融客市值管理</a:t>
            </a:r>
          </a:p>
        </p:txBody>
      </p:sp>
      <p:sp>
        <p:nvSpPr>
          <p:cNvPr id="5" name="灯片编号占位符 4">
            <a:extLst>
              <a:ext uri="{FF2B5EF4-FFF2-40B4-BE49-F238E27FC236}">
                <a16:creationId xmlns:a16="http://schemas.microsoft.com/office/drawing/2014/main" id="{0CDE0605-DA30-4964-8A99-0F3276845B9F}"/>
              </a:ext>
            </a:extLst>
          </p:cNvPr>
          <p:cNvSpPr>
            <a:spLocks noGrp="1"/>
          </p:cNvSpPr>
          <p:nvPr>
            <p:ph type="sldNum" sz="quarter" idx="12"/>
          </p:nvPr>
        </p:nvSpPr>
        <p:spPr/>
        <p:txBody>
          <a:bodyPr/>
          <a:lstStyle/>
          <a:p>
            <a:fld id="{E10B2087-710F-446C-9C7E-9C313B5EB9C9}" type="slidenum">
              <a:rPr lang="zh-CN" altLang="en-US" smtClean="0"/>
              <a:t>‹#›</a:t>
            </a:fld>
            <a:endParaRPr lang="zh-CN" altLang="en-US"/>
          </a:p>
        </p:txBody>
      </p:sp>
    </p:spTree>
    <p:extLst>
      <p:ext uri="{BB962C8B-B14F-4D97-AF65-F5344CB8AC3E}">
        <p14:creationId xmlns:p14="http://schemas.microsoft.com/office/powerpoint/2010/main" val="2334372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6A845A-48B2-4333-BC4D-B3F3AE8F09B6}"/>
              </a:ext>
            </a:extLst>
          </p:cNvPr>
          <p:cNvSpPr>
            <a:spLocks noGrp="1"/>
          </p:cNvSpPr>
          <p:nvPr>
            <p:ph type="dt" sz="half" idx="10"/>
          </p:nvPr>
        </p:nvSpPr>
        <p:spPr/>
        <p:txBody>
          <a:bodyPr/>
          <a:lstStyle/>
          <a:p>
            <a:fld id="{EBFBEA85-4B57-45CC-B9AB-FC4578E6DEA2}" type="datetime1">
              <a:rPr lang="zh-CN" altLang="en-US" smtClean="0"/>
              <a:t>2017/11/13</a:t>
            </a:fld>
            <a:endParaRPr lang="zh-CN" altLang="en-US"/>
          </a:p>
        </p:txBody>
      </p:sp>
      <p:sp>
        <p:nvSpPr>
          <p:cNvPr id="3" name="页脚占位符 2">
            <a:extLst>
              <a:ext uri="{FF2B5EF4-FFF2-40B4-BE49-F238E27FC236}">
                <a16:creationId xmlns:a16="http://schemas.microsoft.com/office/drawing/2014/main" id="{B2CA20DD-59C9-40E5-A155-D14D8A478166}"/>
              </a:ext>
            </a:extLst>
          </p:cNvPr>
          <p:cNvSpPr>
            <a:spLocks noGrp="1"/>
          </p:cNvSpPr>
          <p:nvPr>
            <p:ph type="ftr" sz="quarter" idx="11"/>
          </p:nvPr>
        </p:nvSpPr>
        <p:spPr/>
        <p:txBody>
          <a:bodyPr/>
          <a:lstStyle/>
          <a:p>
            <a:r>
              <a:rPr lang="en-US" altLang="zh-CN"/>
              <a:t>1 </a:t>
            </a:r>
            <a:r>
              <a:rPr lang="zh-CN" altLang="en-US"/>
              <a:t>丨 融客市值管理</a:t>
            </a:r>
          </a:p>
        </p:txBody>
      </p:sp>
      <p:sp>
        <p:nvSpPr>
          <p:cNvPr id="4" name="灯片编号占位符 3">
            <a:extLst>
              <a:ext uri="{FF2B5EF4-FFF2-40B4-BE49-F238E27FC236}">
                <a16:creationId xmlns:a16="http://schemas.microsoft.com/office/drawing/2014/main" id="{30CE1A21-6C25-4098-A4AD-5D3ADA45AE71}"/>
              </a:ext>
            </a:extLst>
          </p:cNvPr>
          <p:cNvSpPr>
            <a:spLocks noGrp="1"/>
          </p:cNvSpPr>
          <p:nvPr>
            <p:ph type="sldNum" sz="quarter" idx="12"/>
          </p:nvPr>
        </p:nvSpPr>
        <p:spPr/>
        <p:txBody>
          <a:bodyPr/>
          <a:lstStyle/>
          <a:p>
            <a:fld id="{E10B2087-710F-446C-9C7E-9C313B5EB9C9}" type="slidenum">
              <a:rPr lang="zh-CN" altLang="en-US" smtClean="0"/>
              <a:t>‹#›</a:t>
            </a:fld>
            <a:endParaRPr lang="zh-CN" altLang="en-US"/>
          </a:p>
        </p:txBody>
      </p:sp>
    </p:spTree>
    <p:extLst>
      <p:ext uri="{BB962C8B-B14F-4D97-AF65-F5344CB8AC3E}">
        <p14:creationId xmlns:p14="http://schemas.microsoft.com/office/powerpoint/2010/main" val="3401627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90740E-E4E5-41A2-85B8-9F277C5BC37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FB018A5-58EC-4849-B994-4DD451AA28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6D61978D-1899-4471-86FD-25D80DE126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5AE3179-C84B-4136-BF94-47E7A1C2331C}"/>
              </a:ext>
            </a:extLst>
          </p:cNvPr>
          <p:cNvSpPr>
            <a:spLocks noGrp="1"/>
          </p:cNvSpPr>
          <p:nvPr>
            <p:ph type="dt" sz="half" idx="10"/>
          </p:nvPr>
        </p:nvSpPr>
        <p:spPr/>
        <p:txBody>
          <a:bodyPr/>
          <a:lstStyle/>
          <a:p>
            <a:fld id="{BA79B453-3396-49E4-B471-81192E2817EE}" type="datetime1">
              <a:rPr lang="zh-CN" altLang="en-US" smtClean="0"/>
              <a:t>2017/11/13</a:t>
            </a:fld>
            <a:endParaRPr lang="zh-CN" altLang="en-US"/>
          </a:p>
        </p:txBody>
      </p:sp>
      <p:sp>
        <p:nvSpPr>
          <p:cNvPr id="6" name="页脚占位符 5">
            <a:extLst>
              <a:ext uri="{FF2B5EF4-FFF2-40B4-BE49-F238E27FC236}">
                <a16:creationId xmlns:a16="http://schemas.microsoft.com/office/drawing/2014/main" id="{E025F24F-229D-4C57-8D16-4E48C7AD32B0}"/>
              </a:ext>
            </a:extLst>
          </p:cNvPr>
          <p:cNvSpPr>
            <a:spLocks noGrp="1"/>
          </p:cNvSpPr>
          <p:nvPr>
            <p:ph type="ftr" sz="quarter" idx="11"/>
          </p:nvPr>
        </p:nvSpPr>
        <p:spPr/>
        <p:txBody>
          <a:bodyPr/>
          <a:lstStyle/>
          <a:p>
            <a:r>
              <a:rPr lang="en-US" altLang="zh-CN"/>
              <a:t>1 </a:t>
            </a:r>
            <a:r>
              <a:rPr lang="zh-CN" altLang="en-US"/>
              <a:t>丨 融客市值管理</a:t>
            </a:r>
          </a:p>
        </p:txBody>
      </p:sp>
      <p:sp>
        <p:nvSpPr>
          <p:cNvPr id="7" name="灯片编号占位符 6">
            <a:extLst>
              <a:ext uri="{FF2B5EF4-FFF2-40B4-BE49-F238E27FC236}">
                <a16:creationId xmlns:a16="http://schemas.microsoft.com/office/drawing/2014/main" id="{E30A368F-D1AB-483C-B440-23DB8DF473CD}"/>
              </a:ext>
            </a:extLst>
          </p:cNvPr>
          <p:cNvSpPr>
            <a:spLocks noGrp="1"/>
          </p:cNvSpPr>
          <p:nvPr>
            <p:ph type="sldNum" sz="quarter" idx="12"/>
          </p:nvPr>
        </p:nvSpPr>
        <p:spPr/>
        <p:txBody>
          <a:bodyPr/>
          <a:lstStyle/>
          <a:p>
            <a:fld id="{E10B2087-710F-446C-9C7E-9C313B5EB9C9}" type="slidenum">
              <a:rPr lang="zh-CN" altLang="en-US" smtClean="0"/>
              <a:t>‹#›</a:t>
            </a:fld>
            <a:endParaRPr lang="zh-CN" altLang="en-US"/>
          </a:p>
        </p:txBody>
      </p:sp>
    </p:spTree>
    <p:extLst>
      <p:ext uri="{BB962C8B-B14F-4D97-AF65-F5344CB8AC3E}">
        <p14:creationId xmlns:p14="http://schemas.microsoft.com/office/powerpoint/2010/main" val="1393041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187C55-E441-418D-875F-A02E416B55F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5CBE0B9-AF76-46E8-A04E-FEBB7431CB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C016651-67F0-4ED0-BC8F-4C841BB23F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0154E58-8AD1-4A87-8BB1-1017D1620B27}"/>
              </a:ext>
            </a:extLst>
          </p:cNvPr>
          <p:cNvSpPr>
            <a:spLocks noGrp="1"/>
          </p:cNvSpPr>
          <p:nvPr>
            <p:ph type="dt" sz="half" idx="10"/>
          </p:nvPr>
        </p:nvSpPr>
        <p:spPr/>
        <p:txBody>
          <a:bodyPr/>
          <a:lstStyle/>
          <a:p>
            <a:fld id="{41F9D8A2-4B89-4C14-9C9D-2BE55C6C7FD5}" type="datetime1">
              <a:rPr lang="zh-CN" altLang="en-US" smtClean="0"/>
              <a:t>2017/11/13</a:t>
            </a:fld>
            <a:endParaRPr lang="zh-CN" altLang="en-US"/>
          </a:p>
        </p:txBody>
      </p:sp>
      <p:sp>
        <p:nvSpPr>
          <p:cNvPr id="6" name="页脚占位符 5">
            <a:extLst>
              <a:ext uri="{FF2B5EF4-FFF2-40B4-BE49-F238E27FC236}">
                <a16:creationId xmlns:a16="http://schemas.microsoft.com/office/drawing/2014/main" id="{B259169A-3082-423F-A9BA-AAC68AC91261}"/>
              </a:ext>
            </a:extLst>
          </p:cNvPr>
          <p:cNvSpPr>
            <a:spLocks noGrp="1"/>
          </p:cNvSpPr>
          <p:nvPr>
            <p:ph type="ftr" sz="quarter" idx="11"/>
          </p:nvPr>
        </p:nvSpPr>
        <p:spPr/>
        <p:txBody>
          <a:bodyPr/>
          <a:lstStyle/>
          <a:p>
            <a:r>
              <a:rPr lang="en-US" altLang="zh-CN"/>
              <a:t>1 </a:t>
            </a:r>
            <a:r>
              <a:rPr lang="zh-CN" altLang="en-US"/>
              <a:t>丨 融客市值管理</a:t>
            </a:r>
          </a:p>
        </p:txBody>
      </p:sp>
      <p:sp>
        <p:nvSpPr>
          <p:cNvPr id="7" name="灯片编号占位符 6">
            <a:extLst>
              <a:ext uri="{FF2B5EF4-FFF2-40B4-BE49-F238E27FC236}">
                <a16:creationId xmlns:a16="http://schemas.microsoft.com/office/drawing/2014/main" id="{D57571EB-F690-43DE-965D-1D9CEA16774D}"/>
              </a:ext>
            </a:extLst>
          </p:cNvPr>
          <p:cNvSpPr>
            <a:spLocks noGrp="1"/>
          </p:cNvSpPr>
          <p:nvPr>
            <p:ph type="sldNum" sz="quarter" idx="12"/>
          </p:nvPr>
        </p:nvSpPr>
        <p:spPr/>
        <p:txBody>
          <a:bodyPr/>
          <a:lstStyle/>
          <a:p>
            <a:fld id="{E10B2087-710F-446C-9C7E-9C313B5EB9C9}" type="slidenum">
              <a:rPr lang="zh-CN" altLang="en-US" smtClean="0"/>
              <a:t>‹#›</a:t>
            </a:fld>
            <a:endParaRPr lang="zh-CN" altLang="en-US"/>
          </a:p>
        </p:txBody>
      </p:sp>
    </p:spTree>
    <p:extLst>
      <p:ext uri="{BB962C8B-B14F-4D97-AF65-F5344CB8AC3E}">
        <p14:creationId xmlns:p14="http://schemas.microsoft.com/office/powerpoint/2010/main" val="67748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2682751-A040-4F63-8BC1-EBB72EE8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026AC0E-487B-4E74-AA2A-9B560D0351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9B65178-3217-457D-A8E1-A1A34443BE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96A907-6C6C-4D44-B46A-82EE40F9252D}" type="datetime1">
              <a:rPr lang="zh-CN" altLang="en-US" smtClean="0"/>
              <a:t>2017/11/13</a:t>
            </a:fld>
            <a:endParaRPr lang="zh-CN" altLang="en-US"/>
          </a:p>
        </p:txBody>
      </p:sp>
      <p:sp>
        <p:nvSpPr>
          <p:cNvPr id="5" name="页脚占位符 4">
            <a:extLst>
              <a:ext uri="{FF2B5EF4-FFF2-40B4-BE49-F238E27FC236}">
                <a16:creationId xmlns:a16="http://schemas.microsoft.com/office/drawing/2014/main" id="{3075A923-6D6D-466C-BE92-3B63A3A47C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1 </a:t>
            </a:r>
            <a:r>
              <a:rPr lang="zh-CN" altLang="en-US"/>
              <a:t>丨 融客市值管理</a:t>
            </a:r>
          </a:p>
        </p:txBody>
      </p:sp>
      <p:sp>
        <p:nvSpPr>
          <p:cNvPr id="6" name="灯片编号占位符 5">
            <a:extLst>
              <a:ext uri="{FF2B5EF4-FFF2-40B4-BE49-F238E27FC236}">
                <a16:creationId xmlns:a16="http://schemas.microsoft.com/office/drawing/2014/main" id="{7D718106-4EAB-474B-8B29-1FEECB16A4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0B2087-710F-446C-9C7E-9C313B5EB9C9}" type="slidenum">
              <a:rPr lang="zh-CN" altLang="en-US" smtClean="0"/>
              <a:t>‹#›</a:t>
            </a:fld>
            <a:endParaRPr lang="zh-CN" altLang="en-US"/>
          </a:p>
        </p:txBody>
      </p:sp>
    </p:spTree>
    <p:extLst>
      <p:ext uri="{BB962C8B-B14F-4D97-AF65-F5344CB8AC3E}">
        <p14:creationId xmlns:p14="http://schemas.microsoft.com/office/powerpoint/2010/main" val="1140665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3074" name="Picture 33" descr="rkk">
            <a:extLst>
              <a:ext uri="{FF2B5EF4-FFF2-40B4-BE49-F238E27FC236}">
                <a16:creationId xmlns:a16="http://schemas.microsoft.com/office/drawing/2014/main" id="{7210308E-57E1-4078-A461-B732F8008D3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32100" y="4181476"/>
            <a:ext cx="9652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5" descr="top">
            <a:extLst>
              <a:ext uri="{FF2B5EF4-FFF2-40B4-BE49-F238E27FC236}">
                <a16:creationId xmlns:a16="http://schemas.microsoft.com/office/drawing/2014/main" id="{F3DBE01D-6A44-4617-8723-A39FCEEA0377}"/>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6" descr="bottom">
            <a:extLst>
              <a:ext uri="{FF2B5EF4-FFF2-40B4-BE49-F238E27FC236}">
                <a16:creationId xmlns:a16="http://schemas.microsoft.com/office/drawing/2014/main" id="{B962190F-7AD1-40CA-AD84-01535144366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5524500"/>
            <a:ext cx="12192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37">
            <a:extLst>
              <a:ext uri="{FF2B5EF4-FFF2-40B4-BE49-F238E27FC236}">
                <a16:creationId xmlns:a16="http://schemas.microsoft.com/office/drawing/2014/main" id="{BFE20F04-1E3D-45C9-A554-ADF831A69522}"/>
              </a:ext>
            </a:extLst>
          </p:cNvPr>
          <p:cNvSpPr txBox="1">
            <a:spLocks noChangeArrowheads="1"/>
          </p:cNvSpPr>
          <p:nvPr/>
        </p:nvSpPr>
        <p:spPr bwMode="auto">
          <a:xfrm>
            <a:off x="3854452" y="4637088"/>
            <a:ext cx="5759449" cy="3048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sz="1400" dirty="0">
                <a:solidFill>
                  <a:srgbClr val="777777"/>
                </a:solidFill>
                <a:ea typeface="宋体" panose="02010600030101010101" pitchFamily="2" charset="-122"/>
              </a:rPr>
              <a:t>RONGKE INVESTMENT MANAGEMENT CO., LTD</a:t>
            </a:r>
          </a:p>
        </p:txBody>
      </p:sp>
      <p:sp>
        <p:nvSpPr>
          <p:cNvPr id="4102" name="Text Box 38">
            <a:extLst>
              <a:ext uri="{FF2B5EF4-FFF2-40B4-BE49-F238E27FC236}">
                <a16:creationId xmlns:a16="http://schemas.microsoft.com/office/drawing/2014/main" id="{CAFC8323-BCDC-4207-9EDD-6C77835D048F}"/>
              </a:ext>
            </a:extLst>
          </p:cNvPr>
          <p:cNvSpPr txBox="1">
            <a:spLocks noChangeArrowheads="1"/>
          </p:cNvSpPr>
          <p:nvPr/>
        </p:nvSpPr>
        <p:spPr bwMode="auto">
          <a:xfrm>
            <a:off x="3831167" y="4098926"/>
            <a:ext cx="5761567" cy="492443"/>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buFont typeface="Arial" panose="020B0604020202020204" pitchFamily="34" charset="0"/>
              <a:buNone/>
              <a:defRPr/>
            </a:pPr>
            <a:r>
              <a:rPr lang="zh-CN" altLang="en-US" sz="2600">
                <a:solidFill>
                  <a:srgbClr val="777777"/>
                </a:solidFill>
                <a:ea typeface="黑体" panose="02010609060101010101" pitchFamily="49" charset="-122"/>
              </a:rPr>
              <a:t>上海融客投资管理有限公司</a:t>
            </a:r>
          </a:p>
        </p:txBody>
      </p:sp>
      <p:sp>
        <p:nvSpPr>
          <p:cNvPr id="4103" name="Rectangle 41">
            <a:extLst>
              <a:ext uri="{FF2B5EF4-FFF2-40B4-BE49-F238E27FC236}">
                <a16:creationId xmlns:a16="http://schemas.microsoft.com/office/drawing/2014/main" id="{FEE4954A-3584-4C3D-858F-B2DE22DC9AA4}"/>
              </a:ext>
            </a:extLst>
          </p:cNvPr>
          <p:cNvSpPr>
            <a:spLocks noChangeArrowheads="1"/>
          </p:cNvSpPr>
          <p:nvPr/>
        </p:nvSpPr>
        <p:spPr bwMode="auto">
          <a:xfrm>
            <a:off x="80434" y="6577014"/>
            <a:ext cx="2944284" cy="236537"/>
          </a:xfrm>
          <a:prstGeom prst="rect">
            <a:avLst/>
          </a:prstGeom>
          <a:noFill/>
          <a:ln>
            <a:noFill/>
          </a:ln>
        </p:spPr>
        <p:txBody>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defRPr/>
            </a:pPr>
            <a:r>
              <a:rPr lang="en-US" sz="1200" dirty="0">
                <a:solidFill>
                  <a:schemeClr val="bg1"/>
                </a:solidFill>
                <a:latin typeface="Verdana" panose="020B0604030504040204" pitchFamily="34" charset="0"/>
                <a:ea typeface="宋体" panose="02010600030101010101" pitchFamily="2" charset="-122"/>
              </a:rPr>
              <a:t>www.rongke.com</a:t>
            </a:r>
          </a:p>
        </p:txBody>
      </p:sp>
    </p:spTree>
    <p:extLst>
      <p:ext uri="{BB962C8B-B14F-4D97-AF65-F5344CB8AC3E}">
        <p14:creationId xmlns:p14="http://schemas.microsoft.com/office/powerpoint/2010/main" val="2419199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xStyles>
    <p:titleStyle>
      <a:lvl1pPr algn="l" rtl="0" eaLnBrk="0" fontAlgn="base" hangingPunct="0">
        <a:spcBef>
          <a:spcPct val="0"/>
        </a:spcBef>
        <a:spcAft>
          <a:spcPct val="0"/>
        </a:spcAft>
        <a:defRPr sz="2800" b="1" kern="1200">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rgbClr val="777777"/>
          </a:solidFill>
          <a:latin typeface="+mn-lt"/>
          <a:ea typeface="+mn-ea"/>
          <a:cs typeface="+mn-cs"/>
        </a:defRPr>
      </a:lvl1pPr>
      <a:lvl2pPr marL="742950" indent="-285750" algn="l" rtl="0" eaLnBrk="0" fontAlgn="base" hangingPunct="0">
        <a:spcBef>
          <a:spcPct val="20000"/>
        </a:spcBef>
        <a:spcAft>
          <a:spcPct val="0"/>
        </a:spcAft>
        <a:buClr>
          <a:schemeClr val="hlink"/>
        </a:buClr>
        <a:buFont typeface="Wingdings" panose="05000000000000000000" pitchFamily="2" charset="2"/>
        <a:buChar char="§"/>
        <a:defRPr sz="2800" kern="1200">
          <a:solidFill>
            <a:srgbClr val="777777"/>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kern="1200">
          <a:solidFill>
            <a:srgbClr val="777777"/>
          </a:solidFill>
          <a:latin typeface="+mn-lt"/>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777777"/>
          </a:solidFill>
          <a:latin typeface="+mn-lt"/>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77777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521F8C9-756C-4B2F-9C9D-CDAF1C781681}"/>
              </a:ext>
            </a:extLst>
          </p:cNvPr>
          <p:cNvSpPr>
            <a:spLocks noChangeArrowheads="1"/>
          </p:cNvSpPr>
          <p:nvPr/>
        </p:nvSpPr>
        <p:spPr bwMode="auto">
          <a:xfrm>
            <a:off x="2121489" y="2024188"/>
            <a:ext cx="36734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eaLnBrk="1" hangingPunct="1"/>
            <a:r>
              <a:rPr lang="en-US" altLang="zh-CN" sz="3600" dirty="0">
                <a:solidFill>
                  <a:srgbClr val="CC0000"/>
                </a:solidFill>
                <a:latin typeface="黑体" panose="02010609060101010101" pitchFamily="49" charset="-122"/>
                <a:ea typeface="黑体" panose="02010609060101010101" pitchFamily="49" charset="-122"/>
              </a:rPr>
              <a:t>『</a:t>
            </a:r>
            <a:r>
              <a:rPr lang="zh-CN" altLang="en-US" sz="3600" dirty="0">
                <a:solidFill>
                  <a:srgbClr val="CC0000"/>
                </a:solidFill>
                <a:ea typeface="黑体" panose="02010609060101010101" pitchFamily="49" charset="-122"/>
              </a:rPr>
              <a:t>融客</a:t>
            </a:r>
            <a:r>
              <a:rPr lang="zh-CN" altLang="en-US" sz="3600" dirty="0">
                <a:solidFill>
                  <a:srgbClr val="CC0000"/>
                </a:solidFill>
                <a:latin typeface="黑体" panose="02010609060101010101" pitchFamily="49" charset="-122"/>
                <a:ea typeface="黑体" panose="02010609060101010101" pitchFamily="49" charset="-122"/>
              </a:rPr>
              <a:t>月报</a:t>
            </a:r>
            <a:r>
              <a:rPr lang="en-US" altLang="zh-CN" sz="3600" dirty="0">
                <a:solidFill>
                  <a:srgbClr val="CC0000"/>
                </a:solidFill>
                <a:latin typeface="黑体" panose="02010609060101010101" pitchFamily="49" charset="-122"/>
                <a:ea typeface="黑体" panose="02010609060101010101" pitchFamily="49" charset="-122"/>
              </a:rPr>
              <a:t>』</a:t>
            </a:r>
            <a:endParaRPr lang="zh-CN" altLang="en-US" sz="3600" dirty="0">
              <a:solidFill>
                <a:srgbClr val="CC0000"/>
              </a:solidFill>
              <a:latin typeface="黑体" panose="02010609060101010101" pitchFamily="49" charset="-122"/>
              <a:ea typeface="黑体" panose="02010609060101010101" pitchFamily="49" charset="-122"/>
            </a:endParaRPr>
          </a:p>
        </p:txBody>
      </p:sp>
      <p:sp>
        <p:nvSpPr>
          <p:cNvPr id="3" name="Text Box 6">
            <a:extLst>
              <a:ext uri="{FF2B5EF4-FFF2-40B4-BE49-F238E27FC236}">
                <a16:creationId xmlns:a16="http://schemas.microsoft.com/office/drawing/2014/main" id="{82C8B5BF-311C-43AF-99FC-9B75144B3BD4}"/>
              </a:ext>
            </a:extLst>
          </p:cNvPr>
          <p:cNvSpPr txBox="1">
            <a:spLocks noChangeArrowheads="1"/>
          </p:cNvSpPr>
          <p:nvPr/>
        </p:nvSpPr>
        <p:spPr bwMode="auto">
          <a:xfrm>
            <a:off x="3274014" y="2821113"/>
            <a:ext cx="7056437"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algn="r">
              <a:spcBef>
                <a:spcPct val="50000"/>
              </a:spcBef>
            </a:pPr>
            <a:r>
              <a:rPr lang="en-US" altLang="zh-CN" sz="4000" b="0" dirty="0">
                <a:solidFill>
                  <a:srgbClr val="000066"/>
                </a:solidFill>
                <a:latin typeface="Times New Roman" panose="02020603050405020304" pitchFamily="18" charset="0"/>
                <a:ea typeface="黑体" panose="02010609060101010101" pitchFamily="49" charset="-122"/>
              </a:rPr>
              <a:t>——</a:t>
            </a:r>
            <a:r>
              <a:rPr lang="zh-CN" altLang="en-US" sz="3600" dirty="0">
                <a:solidFill>
                  <a:srgbClr val="000066"/>
                </a:solidFill>
                <a:latin typeface="Times New Roman" panose="02020603050405020304" pitchFamily="18" charset="0"/>
                <a:ea typeface="黑体" panose="02010609060101010101" pitchFamily="49" charset="-122"/>
              </a:rPr>
              <a:t>私募股权投资市场</a:t>
            </a:r>
            <a:r>
              <a:rPr lang="zh-CN" altLang="en-US" sz="2000" dirty="0">
                <a:solidFill>
                  <a:srgbClr val="000066"/>
                </a:solidFill>
                <a:latin typeface="Times New Roman" panose="02020603050405020304" pitchFamily="18" charset="0"/>
                <a:ea typeface="黑体" panose="02010609060101010101" pitchFamily="49" charset="-122"/>
              </a:rPr>
              <a:t>（</a:t>
            </a:r>
            <a:r>
              <a:rPr lang="en-US" altLang="zh-CN" sz="2000" dirty="0">
                <a:solidFill>
                  <a:srgbClr val="000066"/>
                </a:solidFill>
                <a:latin typeface="Times New Roman" panose="02020603050405020304" pitchFamily="18" charset="0"/>
                <a:ea typeface="黑体" panose="02010609060101010101" pitchFamily="49" charset="-122"/>
              </a:rPr>
              <a:t>2017</a:t>
            </a:r>
            <a:r>
              <a:rPr lang="zh-CN" altLang="en-US" sz="2000" dirty="0">
                <a:solidFill>
                  <a:srgbClr val="000066"/>
                </a:solidFill>
                <a:latin typeface="Times New Roman" panose="02020603050405020304" pitchFamily="18" charset="0"/>
                <a:ea typeface="黑体" panose="02010609060101010101" pitchFamily="49" charset="-122"/>
              </a:rPr>
              <a:t>年</a:t>
            </a:r>
            <a:r>
              <a:rPr lang="en-US" altLang="zh-CN" sz="2000" dirty="0">
                <a:solidFill>
                  <a:srgbClr val="000066"/>
                </a:solidFill>
                <a:latin typeface="Times New Roman" panose="02020603050405020304" pitchFamily="18" charset="0"/>
                <a:ea typeface="黑体" panose="02010609060101010101" pitchFamily="49" charset="-122"/>
              </a:rPr>
              <a:t>10</a:t>
            </a:r>
            <a:r>
              <a:rPr lang="zh-CN" altLang="en-US" sz="2000" dirty="0">
                <a:solidFill>
                  <a:srgbClr val="000066"/>
                </a:solidFill>
                <a:latin typeface="Times New Roman" panose="02020603050405020304" pitchFamily="18" charset="0"/>
                <a:ea typeface="黑体" panose="02010609060101010101" pitchFamily="49" charset="-122"/>
              </a:rPr>
              <a:t>月）</a:t>
            </a:r>
          </a:p>
        </p:txBody>
      </p:sp>
    </p:spTree>
    <p:extLst>
      <p:ext uri="{BB962C8B-B14F-4D97-AF65-F5344CB8AC3E}">
        <p14:creationId xmlns:p14="http://schemas.microsoft.com/office/powerpoint/2010/main" val="4037727"/>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F4CAC0D4-63A6-46DF-8C71-4B2C8019F96F}"/>
              </a:ext>
            </a:extLst>
          </p:cNvPr>
          <p:cNvSpPr/>
          <p:nvPr/>
        </p:nvSpPr>
        <p:spPr>
          <a:xfrm>
            <a:off x="4038603" y="1099332"/>
            <a:ext cx="842481" cy="842481"/>
          </a:xfrm>
          <a:prstGeom prst="ellipse">
            <a:avLst/>
          </a:prstGeom>
          <a:noFill/>
          <a:ln w="152400">
            <a:solidFill>
              <a:srgbClr val="0070C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accent5">
                    <a:lumMod val="75000"/>
                  </a:schemeClr>
                </a:solidFill>
                <a:latin typeface="华文新魏" panose="02010800040101010101" pitchFamily="2" charset="-122"/>
                <a:ea typeface="华文新魏" panose="02010800040101010101" pitchFamily="2" charset="-122"/>
              </a:rPr>
              <a:t>募</a:t>
            </a:r>
          </a:p>
        </p:txBody>
      </p:sp>
      <p:sp>
        <p:nvSpPr>
          <p:cNvPr id="9" name="椭圆 8">
            <a:extLst>
              <a:ext uri="{FF2B5EF4-FFF2-40B4-BE49-F238E27FC236}">
                <a16:creationId xmlns:a16="http://schemas.microsoft.com/office/drawing/2014/main" id="{7DB024DF-E0D7-4C78-AFFA-8B5FB073E11C}"/>
              </a:ext>
            </a:extLst>
          </p:cNvPr>
          <p:cNvSpPr/>
          <p:nvPr/>
        </p:nvSpPr>
        <p:spPr>
          <a:xfrm>
            <a:off x="4038602" y="2392163"/>
            <a:ext cx="842481" cy="842481"/>
          </a:xfrm>
          <a:prstGeom prst="ellipse">
            <a:avLst/>
          </a:prstGeom>
          <a:noFill/>
          <a:ln w="152400">
            <a:solidFill>
              <a:srgbClr val="0070C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accent5">
                    <a:lumMod val="75000"/>
                  </a:schemeClr>
                </a:solidFill>
                <a:latin typeface="华文新魏" panose="02010800040101010101" pitchFamily="2" charset="-122"/>
                <a:ea typeface="华文新魏" panose="02010800040101010101" pitchFamily="2" charset="-122"/>
              </a:rPr>
              <a:t>投</a:t>
            </a:r>
          </a:p>
        </p:txBody>
      </p:sp>
      <p:sp>
        <p:nvSpPr>
          <p:cNvPr id="10" name="椭圆 9">
            <a:extLst>
              <a:ext uri="{FF2B5EF4-FFF2-40B4-BE49-F238E27FC236}">
                <a16:creationId xmlns:a16="http://schemas.microsoft.com/office/drawing/2014/main" id="{AA0A5FD9-A9B6-4454-B93B-BB43B7BD0073}"/>
              </a:ext>
            </a:extLst>
          </p:cNvPr>
          <p:cNvSpPr/>
          <p:nvPr/>
        </p:nvSpPr>
        <p:spPr>
          <a:xfrm>
            <a:off x="4038601" y="3684994"/>
            <a:ext cx="842481" cy="842481"/>
          </a:xfrm>
          <a:prstGeom prst="ellipse">
            <a:avLst/>
          </a:prstGeom>
          <a:noFill/>
          <a:ln w="152400">
            <a:solidFill>
              <a:srgbClr val="0070C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5">
                    <a:lumMod val="75000"/>
                  </a:schemeClr>
                </a:solidFill>
                <a:latin typeface="华文新魏" panose="02010800040101010101" pitchFamily="2" charset="-122"/>
                <a:ea typeface="华文新魏" panose="02010800040101010101" pitchFamily="2" charset="-122"/>
              </a:rPr>
              <a:t>IPO</a:t>
            </a:r>
            <a:endParaRPr lang="zh-CN" altLang="en-US" dirty="0">
              <a:solidFill>
                <a:schemeClr val="accent5">
                  <a:lumMod val="75000"/>
                </a:schemeClr>
              </a:solidFill>
              <a:latin typeface="华文新魏" panose="02010800040101010101" pitchFamily="2" charset="-122"/>
              <a:ea typeface="华文新魏" panose="02010800040101010101" pitchFamily="2" charset="-122"/>
            </a:endParaRPr>
          </a:p>
        </p:txBody>
      </p:sp>
      <p:sp>
        <p:nvSpPr>
          <p:cNvPr id="12" name="文本框 11">
            <a:extLst>
              <a:ext uri="{FF2B5EF4-FFF2-40B4-BE49-F238E27FC236}">
                <a16:creationId xmlns:a16="http://schemas.microsoft.com/office/drawing/2014/main" id="{CC106393-E9A4-4159-AEEB-6F56363DAE8C}"/>
              </a:ext>
            </a:extLst>
          </p:cNvPr>
          <p:cNvSpPr txBox="1"/>
          <p:nvPr/>
        </p:nvSpPr>
        <p:spPr>
          <a:xfrm>
            <a:off x="5107973" y="1197406"/>
            <a:ext cx="2136168" cy="646331"/>
          </a:xfrm>
          <a:prstGeom prst="rect">
            <a:avLst/>
          </a:prstGeom>
          <a:noFill/>
        </p:spPr>
        <p:txBody>
          <a:bodyPr wrap="square" rtlCol="0">
            <a:spAutoFit/>
          </a:bodyPr>
          <a:lstStyle/>
          <a:p>
            <a:r>
              <a:rPr lang="zh-CN" altLang="en-US" dirty="0">
                <a:solidFill>
                  <a:srgbClr val="002060"/>
                </a:solidFill>
                <a:latin typeface="微软雅黑" panose="020B0503020204020204" pitchFamily="34" charset="-122"/>
                <a:ea typeface="微软雅黑" panose="020B0503020204020204" pitchFamily="34" charset="-122"/>
              </a:rPr>
              <a:t>募集数量继续回落，规模有所上升</a:t>
            </a:r>
          </a:p>
        </p:txBody>
      </p:sp>
      <p:sp>
        <p:nvSpPr>
          <p:cNvPr id="13" name="文本框 12">
            <a:extLst>
              <a:ext uri="{FF2B5EF4-FFF2-40B4-BE49-F238E27FC236}">
                <a16:creationId xmlns:a16="http://schemas.microsoft.com/office/drawing/2014/main" id="{EEDCC235-87F3-445C-A2DA-116C3EC8B268}"/>
              </a:ext>
            </a:extLst>
          </p:cNvPr>
          <p:cNvSpPr txBox="1"/>
          <p:nvPr/>
        </p:nvSpPr>
        <p:spPr>
          <a:xfrm>
            <a:off x="5107973" y="2490237"/>
            <a:ext cx="2136168" cy="646331"/>
          </a:xfrm>
          <a:prstGeom prst="rect">
            <a:avLst/>
          </a:prstGeom>
          <a:noFill/>
        </p:spPr>
        <p:txBody>
          <a:bodyPr wrap="square" rtlCol="0">
            <a:spAutoFit/>
          </a:bodyPr>
          <a:lstStyle>
            <a:defPPr>
              <a:defRPr lang="zh-CN"/>
            </a:defPPr>
            <a:lvl1pPr>
              <a:defRPr>
                <a:solidFill>
                  <a:srgbClr val="002060"/>
                </a:solidFill>
                <a:latin typeface="微软雅黑" panose="020B0503020204020204" pitchFamily="34" charset="-122"/>
                <a:ea typeface="微软雅黑" panose="020B0503020204020204" pitchFamily="34" charset="-122"/>
              </a:defRPr>
            </a:lvl1pPr>
          </a:lstStyle>
          <a:p>
            <a:r>
              <a:rPr lang="zh-CN" altLang="en-US" dirty="0"/>
              <a:t>投资整体回落，美团网完成</a:t>
            </a:r>
            <a:r>
              <a:rPr lang="en-US" altLang="zh-CN" dirty="0"/>
              <a:t>F</a:t>
            </a:r>
            <a:r>
              <a:rPr lang="zh-CN" altLang="en-US" dirty="0"/>
              <a:t>轮融资</a:t>
            </a:r>
          </a:p>
        </p:txBody>
      </p:sp>
      <p:sp>
        <p:nvSpPr>
          <p:cNvPr id="14" name="文本框 13">
            <a:extLst>
              <a:ext uri="{FF2B5EF4-FFF2-40B4-BE49-F238E27FC236}">
                <a16:creationId xmlns:a16="http://schemas.microsoft.com/office/drawing/2014/main" id="{A0A2307E-1D33-4ABC-9710-B0760419F59C}"/>
              </a:ext>
            </a:extLst>
          </p:cNvPr>
          <p:cNvSpPr txBox="1"/>
          <p:nvPr/>
        </p:nvSpPr>
        <p:spPr>
          <a:xfrm>
            <a:off x="5107973" y="3783068"/>
            <a:ext cx="2413570" cy="646331"/>
          </a:xfrm>
          <a:prstGeom prst="rect">
            <a:avLst/>
          </a:prstGeom>
          <a:noFill/>
        </p:spPr>
        <p:txBody>
          <a:bodyPr wrap="square" rtlCol="0">
            <a:spAutoFit/>
          </a:bodyPr>
          <a:lstStyle>
            <a:defPPr>
              <a:defRPr lang="zh-CN"/>
            </a:defPPr>
            <a:lvl1pPr>
              <a:defRPr>
                <a:solidFill>
                  <a:srgbClr val="002060"/>
                </a:solidFill>
                <a:latin typeface="微软雅黑" panose="020B0503020204020204" pitchFamily="34" charset="-122"/>
                <a:ea typeface="微软雅黑" panose="020B0503020204020204" pitchFamily="34" charset="-122"/>
              </a:defRPr>
            </a:lvl1pPr>
          </a:lstStyle>
          <a:p>
            <a:r>
              <a:rPr lang="en-US" altLang="zh-CN" dirty="0"/>
              <a:t>A</a:t>
            </a:r>
            <a:r>
              <a:rPr lang="zh-CN" altLang="en-US" dirty="0"/>
              <a:t>股</a:t>
            </a:r>
            <a:r>
              <a:rPr lang="en-US" altLang="zh-CN" dirty="0"/>
              <a:t>IPO</a:t>
            </a:r>
            <a:r>
              <a:rPr lang="zh-CN" altLang="en-US" dirty="0"/>
              <a:t>数量小幅下滑，</a:t>
            </a:r>
            <a:r>
              <a:rPr lang="en-US" altLang="zh-CN" dirty="0"/>
              <a:t>H</a:t>
            </a:r>
            <a:r>
              <a:rPr lang="zh-CN" altLang="en-US" dirty="0"/>
              <a:t>股</a:t>
            </a:r>
            <a:r>
              <a:rPr lang="en-US" altLang="zh-CN" dirty="0"/>
              <a:t>IPO</a:t>
            </a:r>
            <a:r>
              <a:rPr lang="zh-CN" altLang="en-US" dirty="0"/>
              <a:t>保持稳定。</a:t>
            </a:r>
          </a:p>
        </p:txBody>
      </p:sp>
      <p:sp>
        <p:nvSpPr>
          <p:cNvPr id="15" name="椭圆 14">
            <a:extLst>
              <a:ext uri="{FF2B5EF4-FFF2-40B4-BE49-F238E27FC236}">
                <a16:creationId xmlns:a16="http://schemas.microsoft.com/office/drawing/2014/main" id="{734E1681-0D1F-4176-A0FF-0277CAA28039}"/>
              </a:ext>
            </a:extLst>
          </p:cNvPr>
          <p:cNvSpPr/>
          <p:nvPr/>
        </p:nvSpPr>
        <p:spPr>
          <a:xfrm>
            <a:off x="4038600" y="4977825"/>
            <a:ext cx="842481" cy="842481"/>
          </a:xfrm>
          <a:prstGeom prst="ellipse">
            <a:avLst/>
          </a:prstGeom>
          <a:noFill/>
          <a:ln w="152400">
            <a:solidFill>
              <a:srgbClr val="0070C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accent5">
                    <a:lumMod val="75000"/>
                  </a:schemeClr>
                </a:solidFill>
                <a:latin typeface="华文新魏" panose="02010800040101010101" pitchFamily="2" charset="-122"/>
                <a:ea typeface="华文新魏" panose="02010800040101010101" pitchFamily="2" charset="-122"/>
              </a:rPr>
              <a:t>新三板</a:t>
            </a:r>
          </a:p>
        </p:txBody>
      </p:sp>
      <p:sp>
        <p:nvSpPr>
          <p:cNvPr id="16" name="文本框 15">
            <a:extLst>
              <a:ext uri="{FF2B5EF4-FFF2-40B4-BE49-F238E27FC236}">
                <a16:creationId xmlns:a16="http://schemas.microsoft.com/office/drawing/2014/main" id="{7B98C074-CD75-4A54-B50F-6838228A49A8}"/>
              </a:ext>
            </a:extLst>
          </p:cNvPr>
          <p:cNvSpPr txBox="1"/>
          <p:nvPr/>
        </p:nvSpPr>
        <p:spPr>
          <a:xfrm>
            <a:off x="5107972" y="5075899"/>
            <a:ext cx="2607919" cy="646331"/>
          </a:xfrm>
          <a:prstGeom prst="rect">
            <a:avLst/>
          </a:prstGeom>
          <a:noFill/>
        </p:spPr>
        <p:txBody>
          <a:bodyPr wrap="square" rtlCol="0">
            <a:spAutoFit/>
          </a:bodyPr>
          <a:lstStyle>
            <a:defPPr>
              <a:defRPr lang="zh-CN"/>
            </a:defPPr>
            <a:lvl1pPr>
              <a:defRPr>
                <a:solidFill>
                  <a:srgbClr val="002060"/>
                </a:solidFill>
                <a:latin typeface="微软雅黑" panose="020B0503020204020204" pitchFamily="34" charset="-122"/>
                <a:ea typeface="微软雅黑" panose="020B0503020204020204" pitchFamily="34" charset="-122"/>
              </a:defRPr>
            </a:lvl1pPr>
          </a:lstStyle>
          <a:p>
            <a:r>
              <a:rPr lang="zh-CN" altLang="en-US" dirty="0"/>
              <a:t>新三板摘牌数逐渐回落，市场整体关注度不高。</a:t>
            </a:r>
          </a:p>
        </p:txBody>
      </p:sp>
    </p:spTree>
    <p:extLst>
      <p:ext uri="{BB962C8B-B14F-4D97-AF65-F5344CB8AC3E}">
        <p14:creationId xmlns:p14="http://schemas.microsoft.com/office/powerpoint/2010/main" val="3412778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箭头: 下 23">
            <a:extLst>
              <a:ext uri="{FF2B5EF4-FFF2-40B4-BE49-F238E27FC236}">
                <a16:creationId xmlns:a16="http://schemas.microsoft.com/office/drawing/2014/main" id="{9E1EE192-6D8A-46CB-8A1E-93129E6A45BC}"/>
              </a:ext>
            </a:extLst>
          </p:cNvPr>
          <p:cNvSpPr/>
          <p:nvPr/>
        </p:nvSpPr>
        <p:spPr>
          <a:xfrm>
            <a:off x="7155445" y="1837448"/>
            <a:ext cx="702923" cy="1509372"/>
          </a:xfrm>
          <a:prstGeom prst="downArrow">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文本框 24">
            <a:extLst>
              <a:ext uri="{FF2B5EF4-FFF2-40B4-BE49-F238E27FC236}">
                <a16:creationId xmlns:a16="http://schemas.microsoft.com/office/drawing/2014/main" id="{AC1046BB-3DC4-4E9D-B1D3-505F0A071592}"/>
              </a:ext>
            </a:extLst>
          </p:cNvPr>
          <p:cNvSpPr txBox="1"/>
          <p:nvPr/>
        </p:nvSpPr>
        <p:spPr>
          <a:xfrm>
            <a:off x="9205543" y="1900029"/>
            <a:ext cx="2505244" cy="126188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本月共发生</a:t>
            </a:r>
            <a:r>
              <a:rPr lang="en-US" altLang="zh-CN" sz="2400" dirty="0">
                <a:solidFill>
                  <a:srgbClr val="0070C0"/>
                </a:solidFill>
                <a:latin typeface="微软雅黑" panose="020B0503020204020204" pitchFamily="34" charset="-122"/>
                <a:ea typeface="微软雅黑" panose="020B0503020204020204" pitchFamily="34" charset="-122"/>
              </a:rPr>
              <a:t>28</a:t>
            </a:r>
            <a:r>
              <a:rPr lang="zh-CN" altLang="en-US" sz="1400" dirty="0">
                <a:latin typeface="微软雅黑" panose="020B0503020204020204" pitchFamily="34" charset="-122"/>
                <a:ea typeface="微软雅黑" panose="020B0503020204020204" pitchFamily="34" charset="-122"/>
              </a:rPr>
              <a:t>起基金募集事件，共募集资金</a:t>
            </a:r>
            <a:r>
              <a:rPr lang="en-US" altLang="zh-CN" sz="2400" dirty="0">
                <a:solidFill>
                  <a:srgbClr val="0070C0"/>
                </a:solidFill>
                <a:latin typeface="微软雅黑" panose="020B0503020204020204" pitchFamily="34" charset="-122"/>
                <a:ea typeface="微软雅黑" panose="020B0503020204020204" pitchFamily="34" charset="-122"/>
              </a:rPr>
              <a:t>406.6</a:t>
            </a:r>
            <a:r>
              <a:rPr lang="zh-CN" altLang="en-US" sz="1400" dirty="0">
                <a:latin typeface="微软雅黑" panose="020B0503020204020204" pitchFamily="34" charset="-122"/>
                <a:ea typeface="微软雅黑" panose="020B0503020204020204" pitchFamily="34" charset="-122"/>
              </a:rPr>
              <a:t>亿，数量上受假期影响继续减少，总体募集规模上有所增加。</a:t>
            </a:r>
          </a:p>
        </p:txBody>
      </p:sp>
      <p:sp>
        <p:nvSpPr>
          <p:cNvPr id="26" name="文本框 25">
            <a:extLst>
              <a:ext uri="{FF2B5EF4-FFF2-40B4-BE49-F238E27FC236}">
                <a16:creationId xmlns:a16="http://schemas.microsoft.com/office/drawing/2014/main" id="{39C1FCD5-0C18-43FC-A193-6387AEAD675E}"/>
              </a:ext>
            </a:extLst>
          </p:cNvPr>
          <p:cNvSpPr txBox="1"/>
          <p:nvPr/>
        </p:nvSpPr>
        <p:spPr>
          <a:xfrm>
            <a:off x="7923173" y="1837447"/>
            <a:ext cx="1620273" cy="461665"/>
          </a:xfrm>
          <a:prstGeom prst="rect">
            <a:avLst/>
          </a:prstGeom>
          <a:noFill/>
        </p:spPr>
        <p:txBody>
          <a:bodyPr wrap="square" rtlCol="0">
            <a:spAutoFit/>
          </a:bodyPr>
          <a:lstStyle/>
          <a:p>
            <a:r>
              <a:rPr lang="en-US" altLang="zh-CN" sz="2400" dirty="0">
                <a:solidFill>
                  <a:srgbClr val="0070C0"/>
                </a:solidFill>
                <a:latin typeface="Arial" panose="020B0604020202020204" pitchFamily="34" charset="0"/>
                <a:cs typeface="Arial" panose="020B0604020202020204" pitchFamily="34" charset="0"/>
              </a:rPr>
              <a:t>-31.7%</a:t>
            </a:r>
            <a:endParaRPr lang="zh-CN" altLang="en-US" sz="2400" dirty="0">
              <a:solidFill>
                <a:srgbClr val="0070C0"/>
              </a:solidFill>
              <a:latin typeface="Arial" panose="020B0604020202020204" pitchFamily="34" charset="0"/>
              <a:cs typeface="Arial" panose="020B0604020202020204" pitchFamily="34" charset="0"/>
            </a:endParaRPr>
          </a:p>
        </p:txBody>
      </p:sp>
      <p:sp>
        <p:nvSpPr>
          <p:cNvPr id="27" name="文本框 26">
            <a:extLst>
              <a:ext uri="{FF2B5EF4-FFF2-40B4-BE49-F238E27FC236}">
                <a16:creationId xmlns:a16="http://schemas.microsoft.com/office/drawing/2014/main" id="{CDB741C6-C1C5-4790-AA5F-927D7C988094}"/>
              </a:ext>
            </a:extLst>
          </p:cNvPr>
          <p:cNvSpPr txBox="1"/>
          <p:nvPr/>
        </p:nvSpPr>
        <p:spPr>
          <a:xfrm>
            <a:off x="7943659" y="2530971"/>
            <a:ext cx="1237839" cy="461665"/>
          </a:xfrm>
          <a:prstGeom prst="rect">
            <a:avLst/>
          </a:prstGeom>
          <a:noFill/>
        </p:spPr>
        <p:txBody>
          <a:bodyPr wrap="none" rtlCol="0">
            <a:spAutoFit/>
          </a:bodyPr>
          <a:lstStyle>
            <a:defPPr>
              <a:defRPr lang="zh-CN"/>
            </a:defPPr>
            <a:lvl1pPr>
              <a:defRPr>
                <a:solidFill>
                  <a:srgbClr val="0070C0"/>
                </a:solidFill>
                <a:latin typeface="Arial" panose="020B0604020202020204" pitchFamily="34" charset="0"/>
                <a:cs typeface="Arial" panose="020B0604020202020204" pitchFamily="34" charset="0"/>
              </a:defRPr>
            </a:lvl1pPr>
          </a:lstStyle>
          <a:p>
            <a:r>
              <a:rPr lang="en-US" altLang="zh-CN" sz="2400" dirty="0">
                <a:solidFill>
                  <a:srgbClr val="FF0000"/>
                </a:solidFill>
              </a:rPr>
              <a:t>+31.6%</a:t>
            </a:r>
            <a:endParaRPr lang="zh-CN" altLang="en-US" sz="2400" dirty="0">
              <a:solidFill>
                <a:srgbClr val="FF0000"/>
              </a:solidFill>
            </a:endParaRPr>
          </a:p>
        </p:txBody>
      </p:sp>
      <p:sp>
        <p:nvSpPr>
          <p:cNvPr id="28" name="文本框 27">
            <a:extLst>
              <a:ext uri="{FF2B5EF4-FFF2-40B4-BE49-F238E27FC236}">
                <a16:creationId xmlns:a16="http://schemas.microsoft.com/office/drawing/2014/main" id="{D95D99CB-85DA-4D89-8F1D-43F1C86EE120}"/>
              </a:ext>
            </a:extLst>
          </p:cNvPr>
          <p:cNvSpPr txBox="1"/>
          <p:nvPr/>
        </p:nvSpPr>
        <p:spPr>
          <a:xfrm>
            <a:off x="7923173" y="2223194"/>
            <a:ext cx="1261884" cy="307777"/>
          </a:xfrm>
          <a:prstGeom prst="rect">
            <a:avLst/>
          </a:prstGeom>
          <a:noFill/>
        </p:spPr>
        <p:txBody>
          <a:bodyPr wrap="none" rtlCol="0">
            <a:spAutoFit/>
          </a:bodyPr>
          <a:lstStyle/>
          <a:p>
            <a:r>
              <a:rPr lang="zh-CN" altLang="en-US" sz="1400" dirty="0"/>
              <a:t>募集事件数量</a:t>
            </a:r>
          </a:p>
        </p:txBody>
      </p:sp>
      <p:sp>
        <p:nvSpPr>
          <p:cNvPr id="29" name="文本框 28">
            <a:extLst>
              <a:ext uri="{FF2B5EF4-FFF2-40B4-BE49-F238E27FC236}">
                <a16:creationId xmlns:a16="http://schemas.microsoft.com/office/drawing/2014/main" id="{53ED46A7-9971-4F20-A6E5-FADE256F5126}"/>
              </a:ext>
            </a:extLst>
          </p:cNvPr>
          <p:cNvSpPr txBox="1"/>
          <p:nvPr/>
        </p:nvSpPr>
        <p:spPr>
          <a:xfrm>
            <a:off x="7923173" y="2916718"/>
            <a:ext cx="1261884" cy="307777"/>
          </a:xfrm>
          <a:prstGeom prst="rect">
            <a:avLst/>
          </a:prstGeom>
          <a:noFill/>
        </p:spPr>
        <p:txBody>
          <a:bodyPr wrap="none" rtlCol="0">
            <a:spAutoFit/>
          </a:bodyPr>
          <a:lstStyle>
            <a:defPPr>
              <a:defRPr lang="zh-CN"/>
            </a:defPPr>
            <a:lvl1pPr>
              <a:defRPr sz="1400"/>
            </a:lvl1pPr>
          </a:lstStyle>
          <a:p>
            <a:r>
              <a:rPr lang="zh-CN" altLang="en-US" dirty="0"/>
              <a:t>募集事件规模</a:t>
            </a:r>
          </a:p>
        </p:txBody>
      </p:sp>
      <p:grpSp>
        <p:nvGrpSpPr>
          <p:cNvPr id="33" name="组合 32">
            <a:extLst>
              <a:ext uri="{FF2B5EF4-FFF2-40B4-BE49-F238E27FC236}">
                <a16:creationId xmlns:a16="http://schemas.microsoft.com/office/drawing/2014/main" id="{021D532E-5D0A-43D0-99BE-4523E552077E}"/>
              </a:ext>
            </a:extLst>
          </p:cNvPr>
          <p:cNvGrpSpPr/>
          <p:nvPr/>
        </p:nvGrpSpPr>
        <p:grpSpPr>
          <a:xfrm>
            <a:off x="7155444" y="1172827"/>
            <a:ext cx="4641139" cy="369870"/>
            <a:chOff x="7155445" y="740531"/>
            <a:chExt cx="3098164" cy="369870"/>
          </a:xfrm>
        </p:grpSpPr>
        <p:sp>
          <p:nvSpPr>
            <p:cNvPr id="30" name="矩形 29">
              <a:extLst>
                <a:ext uri="{FF2B5EF4-FFF2-40B4-BE49-F238E27FC236}">
                  <a16:creationId xmlns:a16="http://schemas.microsoft.com/office/drawing/2014/main" id="{A170E597-061D-464D-B927-CF066CC2FA5F}"/>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募集数量持续减少，募集规模有所上升</a:t>
              </a:r>
            </a:p>
          </p:txBody>
        </p:sp>
        <p:sp>
          <p:nvSpPr>
            <p:cNvPr id="32" name="等腰三角形 31">
              <a:extLst>
                <a:ext uri="{FF2B5EF4-FFF2-40B4-BE49-F238E27FC236}">
                  <a16:creationId xmlns:a16="http://schemas.microsoft.com/office/drawing/2014/main" id="{53936A1B-80D6-41FC-8332-B60224D448F3}"/>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a:extLst>
              <a:ext uri="{FF2B5EF4-FFF2-40B4-BE49-F238E27FC236}">
                <a16:creationId xmlns:a16="http://schemas.microsoft.com/office/drawing/2014/main" id="{64CDB1BD-9196-47F9-BBAC-D249498BFBC1}"/>
              </a:ext>
            </a:extLst>
          </p:cNvPr>
          <p:cNvSpPr txBox="1"/>
          <p:nvPr/>
        </p:nvSpPr>
        <p:spPr>
          <a:xfrm>
            <a:off x="7155445" y="4570681"/>
            <a:ext cx="4334869" cy="1200329"/>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本月创业投资基金募集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9</a:t>
            </a:r>
            <a:r>
              <a:rPr lang="zh-CN" altLang="en-US" sz="1400" dirty="0">
                <a:latin typeface="微软雅黑" panose="020B0503020204020204" pitchFamily="34" charset="-122"/>
                <a:ea typeface="微软雅黑" panose="020B0503020204020204" pitchFamily="34" charset="-122"/>
              </a:rPr>
              <a:t>起，共募集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141.68</a:t>
            </a:r>
            <a:r>
              <a:rPr lang="zh-CN" altLang="en-US" sz="1400" dirty="0">
                <a:latin typeface="微软雅黑" panose="020B0503020204020204" pitchFamily="34" charset="-122"/>
                <a:ea typeface="微软雅黑" panose="020B0503020204020204" pitchFamily="34" charset="-122"/>
              </a:rPr>
              <a:t>亿元；成长基金募集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12</a:t>
            </a:r>
            <a:r>
              <a:rPr lang="zh-CN" altLang="en-US" sz="1400" dirty="0">
                <a:latin typeface="微软雅黑" panose="020B0503020204020204" pitchFamily="34" charset="-122"/>
                <a:ea typeface="微软雅黑" panose="020B0503020204020204" pitchFamily="34" charset="-122"/>
              </a:rPr>
              <a:t>起，共募集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117.28</a:t>
            </a:r>
            <a:r>
              <a:rPr lang="zh-CN" altLang="en-US" sz="1400" dirty="0">
                <a:latin typeface="微软雅黑" panose="020B0503020204020204" pitchFamily="34" charset="-122"/>
                <a:ea typeface="微软雅黑" panose="020B0503020204020204" pitchFamily="34" charset="-122"/>
              </a:rPr>
              <a:t>亿；并购基金募集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7</a:t>
            </a:r>
            <a:r>
              <a:rPr lang="zh-CN" altLang="en-US" sz="1400" dirty="0">
                <a:latin typeface="微软雅黑" panose="020B0503020204020204" pitchFamily="34" charset="-122"/>
                <a:ea typeface="微软雅黑" panose="020B0503020204020204" pitchFamily="34" charset="-122"/>
              </a:rPr>
              <a:t>起，共募集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147.66</a:t>
            </a:r>
            <a:r>
              <a:rPr lang="zh-CN" altLang="en-US" sz="1400" dirty="0">
                <a:latin typeface="微软雅黑" panose="020B0503020204020204" pitchFamily="34" charset="-122"/>
                <a:ea typeface="微软雅黑" panose="020B0503020204020204" pitchFamily="34" charset="-122"/>
              </a:rPr>
              <a:t>亿元</a:t>
            </a:r>
            <a:endParaRPr lang="en-US" altLang="zh-CN" sz="1400" dirty="0">
              <a:latin typeface="微软雅黑" panose="020B0503020204020204" pitchFamily="34" charset="-122"/>
              <a:ea typeface="微软雅黑" panose="020B0503020204020204" pitchFamily="34" charset="-122"/>
            </a:endParaRPr>
          </a:p>
        </p:txBody>
      </p:sp>
      <p:graphicFrame>
        <p:nvGraphicFramePr>
          <p:cNvPr id="18" name="图表 17">
            <a:extLst>
              <a:ext uri="{FF2B5EF4-FFF2-40B4-BE49-F238E27FC236}">
                <a16:creationId xmlns:a16="http://schemas.microsoft.com/office/drawing/2014/main" id="{F3ABA38B-CF81-487E-AEA6-7F34BF1A3A9E}"/>
              </a:ext>
            </a:extLst>
          </p:cNvPr>
          <p:cNvGraphicFramePr>
            <a:graphicFrameLocks/>
          </p:cNvGraphicFramePr>
          <p:nvPr>
            <p:extLst>
              <p:ext uri="{D42A27DB-BD31-4B8C-83A1-F6EECF244321}">
                <p14:modId xmlns:p14="http://schemas.microsoft.com/office/powerpoint/2010/main" val="1651113058"/>
              </p:ext>
            </p:extLst>
          </p:nvPr>
        </p:nvGraphicFramePr>
        <p:xfrm>
          <a:off x="426515" y="1018876"/>
          <a:ext cx="6109477" cy="31433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表格 4">
            <a:extLst>
              <a:ext uri="{FF2B5EF4-FFF2-40B4-BE49-F238E27FC236}">
                <a16:creationId xmlns:a16="http://schemas.microsoft.com/office/drawing/2014/main" id="{F9AD9D75-4F31-4413-96B8-5C65DEB689D1}"/>
              </a:ext>
            </a:extLst>
          </p:cNvPr>
          <p:cNvGraphicFramePr>
            <a:graphicFrameLocks noGrp="1"/>
          </p:cNvGraphicFramePr>
          <p:nvPr>
            <p:extLst>
              <p:ext uri="{D42A27DB-BD31-4B8C-83A1-F6EECF244321}">
                <p14:modId xmlns:p14="http://schemas.microsoft.com/office/powerpoint/2010/main" val="1045858304"/>
              </p:ext>
            </p:extLst>
          </p:nvPr>
        </p:nvGraphicFramePr>
        <p:xfrm>
          <a:off x="426515" y="4162199"/>
          <a:ext cx="6109476" cy="2040892"/>
        </p:xfrm>
        <a:graphic>
          <a:graphicData uri="http://schemas.openxmlformats.org/drawingml/2006/table">
            <a:tbl>
              <a:tblPr/>
              <a:tblGrid>
                <a:gridCol w="1663857">
                  <a:extLst>
                    <a:ext uri="{9D8B030D-6E8A-4147-A177-3AD203B41FA5}">
                      <a16:colId xmlns:a16="http://schemas.microsoft.com/office/drawing/2014/main" val="2076170432"/>
                    </a:ext>
                  </a:extLst>
                </a:gridCol>
                <a:gridCol w="1585864">
                  <a:extLst>
                    <a:ext uri="{9D8B030D-6E8A-4147-A177-3AD203B41FA5}">
                      <a16:colId xmlns:a16="http://schemas.microsoft.com/office/drawing/2014/main" val="4291125697"/>
                    </a:ext>
                  </a:extLst>
                </a:gridCol>
                <a:gridCol w="2859755">
                  <a:extLst>
                    <a:ext uri="{9D8B030D-6E8A-4147-A177-3AD203B41FA5}">
                      <a16:colId xmlns:a16="http://schemas.microsoft.com/office/drawing/2014/main" val="3556237662"/>
                    </a:ext>
                  </a:extLst>
                </a:gridCol>
              </a:tblGrid>
              <a:tr h="426853">
                <a:tc gridSpan="3">
                  <a:txBody>
                    <a:bodyPr/>
                    <a:lstStyle/>
                    <a:p>
                      <a:pPr algn="ctr" fontAlgn="ctr"/>
                      <a:r>
                        <a:rPr lang="en-US" altLang="zh-CN" sz="1400" b="0" i="0" u="none" strike="noStrike">
                          <a:solidFill>
                            <a:srgbClr val="000000"/>
                          </a:solidFill>
                          <a:effectLst/>
                          <a:latin typeface="华文新魏" panose="02010800040101010101" pitchFamily="2" charset="-122"/>
                          <a:ea typeface="华文新魏" panose="02010800040101010101" pitchFamily="2" charset="-122"/>
                        </a:rPr>
                        <a:t>2017</a:t>
                      </a:r>
                      <a:r>
                        <a:rPr lang="zh-CN" altLang="en-US" sz="1400" b="0" i="0" u="none" strike="noStrike">
                          <a:solidFill>
                            <a:srgbClr val="000000"/>
                          </a:solidFill>
                          <a:effectLst/>
                          <a:latin typeface="华文新魏" panose="02010800040101010101" pitchFamily="2" charset="-122"/>
                          <a:ea typeface="华文新魏" panose="02010800040101010101" pitchFamily="2" charset="-122"/>
                        </a:rPr>
                        <a:t>年</a:t>
                      </a:r>
                      <a:r>
                        <a:rPr lang="en-US" altLang="zh-CN" sz="1400" b="0" i="0" u="none" strike="noStrike">
                          <a:solidFill>
                            <a:srgbClr val="000000"/>
                          </a:solidFill>
                          <a:effectLst/>
                          <a:latin typeface="华文新魏" panose="02010800040101010101" pitchFamily="2" charset="-122"/>
                          <a:ea typeface="华文新魏" panose="02010800040101010101" pitchFamily="2" charset="-122"/>
                        </a:rPr>
                        <a:t>10</a:t>
                      </a:r>
                      <a:r>
                        <a:rPr lang="zh-CN" altLang="en-US" sz="1400" b="0" i="0" u="none" strike="noStrike">
                          <a:solidFill>
                            <a:srgbClr val="000000"/>
                          </a:solidFill>
                          <a:effectLst/>
                          <a:latin typeface="华文新魏" panose="02010800040101010101" pitchFamily="2" charset="-122"/>
                          <a:ea typeface="华文新魏" panose="02010800040101010101" pitchFamily="2" charset="-122"/>
                        </a:rPr>
                        <a:t>月募集基金的数量及规模</a:t>
                      </a:r>
                    </a:p>
                  </a:txBody>
                  <a:tcPr marL="9525" marR="9525" marT="9525"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714343661"/>
                  </a:ext>
                </a:extLst>
              </a:tr>
              <a:tr h="320140">
                <a:tc>
                  <a:txBody>
                    <a:bodyPr/>
                    <a:lstStyle/>
                    <a:p>
                      <a:pPr algn="ctr" fontAlgn="ctr"/>
                      <a:r>
                        <a:rPr lang="zh-CN" altLang="en-US" sz="1200" b="1" i="0" u="none" strike="noStrike">
                          <a:solidFill>
                            <a:srgbClr val="FFFFFF"/>
                          </a:solidFill>
                          <a:effectLst/>
                          <a:latin typeface="微软雅黑" panose="020B0503020204020204" pitchFamily="34" charset="-122"/>
                          <a:ea typeface="微软雅黑" panose="020B0503020204020204" pitchFamily="34" charset="-122"/>
                        </a:rPr>
                        <a:t>类型</a:t>
                      </a:r>
                    </a:p>
                  </a:txBody>
                  <a:tcPr marL="9525" marR="9525" marT="9525" marB="0" anchor="ctr">
                    <a:lnL>
                      <a:noFill/>
                    </a:lnL>
                    <a:lnR>
                      <a:noFill/>
                    </a:lnR>
                    <a:lnT>
                      <a:noFill/>
                    </a:lnT>
                    <a:lnB>
                      <a:noFill/>
                    </a:lnB>
                    <a:solidFill>
                      <a:srgbClr val="5B9BD5"/>
                    </a:solidFill>
                  </a:tcPr>
                </a:tc>
                <a:tc>
                  <a:txBody>
                    <a:bodyPr/>
                    <a:lstStyle/>
                    <a:p>
                      <a:pPr algn="ctr" fontAlgn="ctr"/>
                      <a:r>
                        <a:rPr lang="zh-CN" altLang="en-US" sz="1200" b="1" i="0" u="none" strike="noStrike">
                          <a:solidFill>
                            <a:srgbClr val="FFFFFF"/>
                          </a:solidFill>
                          <a:effectLst/>
                          <a:latin typeface="微软雅黑" panose="020B0503020204020204" pitchFamily="34" charset="-122"/>
                          <a:ea typeface="微软雅黑" panose="020B0503020204020204" pitchFamily="34" charset="-122"/>
                        </a:rPr>
                        <a:t>数量</a:t>
                      </a:r>
                    </a:p>
                  </a:txBody>
                  <a:tcPr marL="9525" marR="9525" marT="9525" marB="0" anchor="ctr">
                    <a:lnL>
                      <a:noFill/>
                    </a:lnL>
                    <a:lnR>
                      <a:noFill/>
                    </a:lnR>
                    <a:lnT>
                      <a:noFill/>
                    </a:lnT>
                    <a:lnB>
                      <a:noFill/>
                    </a:lnB>
                    <a:solidFill>
                      <a:srgbClr val="5B9BD5"/>
                    </a:solidFill>
                  </a:tcPr>
                </a:tc>
                <a:tc>
                  <a:txBody>
                    <a:bodyPr/>
                    <a:lstStyle/>
                    <a:p>
                      <a:pPr algn="ctr" fontAlgn="ctr"/>
                      <a:r>
                        <a:rPr lang="zh-CN" altLang="en-US" sz="1200" b="1" i="0" u="none" strike="noStrike" dirty="0">
                          <a:solidFill>
                            <a:srgbClr val="FFFFFF"/>
                          </a:solidFill>
                          <a:effectLst/>
                          <a:latin typeface="微软雅黑" panose="020B0503020204020204" pitchFamily="34" charset="-122"/>
                          <a:ea typeface="微软雅黑" panose="020B0503020204020204" pitchFamily="34" charset="-122"/>
                        </a:rPr>
                        <a:t>募资金额（人民币 亿元）</a:t>
                      </a:r>
                    </a:p>
                  </a:txBody>
                  <a:tcPr marL="9525" marR="9525" marT="9525" marB="0" anchor="ctr">
                    <a:lnL>
                      <a:noFill/>
                    </a:lnL>
                    <a:lnR>
                      <a:noFill/>
                    </a:lnR>
                    <a:lnT>
                      <a:noFill/>
                    </a:lnT>
                    <a:lnB>
                      <a:noFill/>
                    </a:lnB>
                    <a:solidFill>
                      <a:srgbClr val="5B9BD5"/>
                    </a:solidFill>
                  </a:tcPr>
                </a:tc>
                <a:extLst>
                  <a:ext uri="{0D108BD9-81ED-4DB2-BD59-A6C34878D82A}">
                    <a16:rowId xmlns:a16="http://schemas.microsoft.com/office/drawing/2014/main" val="2120612594"/>
                  </a:ext>
                </a:extLst>
              </a:tr>
              <a:tr h="320140">
                <a:tc>
                  <a:txBody>
                    <a:bodyPr/>
                    <a:lstStyle/>
                    <a:p>
                      <a:pPr algn="ctr" fontAlgn="ctr"/>
                      <a:r>
                        <a:rPr lang="en-US" sz="1400" b="0" i="0" u="none" strike="noStrike" dirty="0">
                          <a:solidFill>
                            <a:srgbClr val="000000"/>
                          </a:solidFill>
                          <a:effectLst/>
                          <a:latin typeface="Arial" panose="020B0604020202020204" pitchFamily="34" charset="0"/>
                          <a:ea typeface="宋体" panose="02010600030101010101" pitchFamily="2" charset="-122"/>
                        </a:rPr>
                        <a:t>Venture</a:t>
                      </a:r>
                    </a:p>
                  </a:txBody>
                  <a:tcPr marL="9525" marR="9525" marT="9525" marB="0" anchor="ctr">
                    <a:lnL>
                      <a:noFill/>
                    </a:lnL>
                    <a:lnR>
                      <a:noFill/>
                    </a:lnR>
                    <a:lnT>
                      <a:noFill/>
                    </a:lnT>
                    <a:lnB>
                      <a:noFill/>
                    </a:lnB>
                  </a:tcPr>
                </a:tc>
                <a:tc>
                  <a:txBody>
                    <a:bodyPr/>
                    <a:lstStyle/>
                    <a:p>
                      <a:pPr algn="ct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9</a:t>
                      </a:r>
                    </a:p>
                  </a:txBody>
                  <a:tcPr marL="9525" marR="9525" marT="9525" marB="0" anchor="ctr">
                    <a:lnL>
                      <a:noFill/>
                    </a:lnL>
                    <a:lnR>
                      <a:noFill/>
                    </a:lnR>
                    <a:lnT>
                      <a:noFill/>
                    </a:lnT>
                    <a:lnB>
                      <a:noFill/>
                    </a:lnB>
                  </a:tcPr>
                </a:tc>
                <a:tc>
                  <a:txBody>
                    <a:bodyPr/>
                    <a:lstStyle/>
                    <a:p>
                      <a:pPr algn="ct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141.68</a:t>
                      </a:r>
                    </a:p>
                  </a:txBody>
                  <a:tcPr marL="9525" marR="9525" marT="9525" marB="0" anchor="ctr">
                    <a:lnL>
                      <a:noFill/>
                    </a:lnL>
                    <a:lnR>
                      <a:noFill/>
                    </a:lnR>
                    <a:lnT>
                      <a:noFill/>
                    </a:lnT>
                    <a:lnB>
                      <a:noFill/>
                    </a:lnB>
                  </a:tcPr>
                </a:tc>
                <a:extLst>
                  <a:ext uri="{0D108BD9-81ED-4DB2-BD59-A6C34878D82A}">
                    <a16:rowId xmlns:a16="http://schemas.microsoft.com/office/drawing/2014/main" val="3482935803"/>
                  </a:ext>
                </a:extLst>
              </a:tr>
              <a:tr h="320140">
                <a:tc>
                  <a:txBody>
                    <a:bodyPr/>
                    <a:lstStyle/>
                    <a:p>
                      <a:pPr algn="ctr" fontAlgn="ctr"/>
                      <a:r>
                        <a:rPr lang="en-US" sz="1400" b="0" i="0" u="none" strike="noStrike" dirty="0">
                          <a:solidFill>
                            <a:srgbClr val="000000"/>
                          </a:solidFill>
                          <a:effectLst/>
                          <a:latin typeface="Arial" panose="020B0604020202020204" pitchFamily="34" charset="0"/>
                          <a:ea typeface="宋体" panose="02010600030101010101" pitchFamily="2" charset="-122"/>
                        </a:rPr>
                        <a:t>Growth</a:t>
                      </a:r>
                    </a:p>
                  </a:txBody>
                  <a:tcPr marL="9525" marR="9525" marT="9525" marB="0" anchor="ctr">
                    <a:lnL>
                      <a:noFill/>
                    </a:lnL>
                    <a:lnR>
                      <a:noFill/>
                    </a:lnR>
                    <a:lnT>
                      <a:noFill/>
                    </a:lnT>
                    <a:lnB>
                      <a:noFill/>
                    </a:lnB>
                    <a:solidFill>
                      <a:schemeClr val="bg2"/>
                    </a:solidFill>
                  </a:tcPr>
                </a:tc>
                <a:tc>
                  <a:txBody>
                    <a:bodyPr/>
                    <a:lstStyle/>
                    <a:p>
                      <a:pPr algn="ct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12</a:t>
                      </a:r>
                    </a:p>
                  </a:txBody>
                  <a:tcPr marL="9525" marR="9525" marT="9525" marB="0" anchor="ctr">
                    <a:lnL>
                      <a:noFill/>
                    </a:lnL>
                    <a:lnR>
                      <a:noFill/>
                    </a:lnR>
                    <a:lnT>
                      <a:noFill/>
                    </a:lnT>
                    <a:lnB>
                      <a:noFill/>
                    </a:lnB>
                    <a:solidFill>
                      <a:schemeClr val="bg2"/>
                    </a:solidFill>
                  </a:tcPr>
                </a:tc>
                <a:tc>
                  <a:txBody>
                    <a:bodyPr/>
                    <a:lstStyle/>
                    <a:p>
                      <a:pPr algn="ct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117.28</a:t>
                      </a:r>
                    </a:p>
                  </a:txBody>
                  <a:tcPr marL="9525" marR="9525" marT="9525" marB="0" anchor="ctr">
                    <a:lnL>
                      <a:noFill/>
                    </a:lnL>
                    <a:lnR>
                      <a:noFill/>
                    </a:lnR>
                    <a:lnT>
                      <a:noFill/>
                    </a:lnT>
                    <a:lnB>
                      <a:noFill/>
                    </a:lnB>
                    <a:solidFill>
                      <a:schemeClr val="bg2"/>
                    </a:solidFill>
                  </a:tcPr>
                </a:tc>
                <a:extLst>
                  <a:ext uri="{0D108BD9-81ED-4DB2-BD59-A6C34878D82A}">
                    <a16:rowId xmlns:a16="http://schemas.microsoft.com/office/drawing/2014/main" val="1666949170"/>
                  </a:ext>
                </a:extLst>
              </a:tr>
              <a:tr h="320140">
                <a:tc>
                  <a:txBody>
                    <a:bodyPr/>
                    <a:lstStyle/>
                    <a:p>
                      <a:pPr algn="ctr" fontAlgn="ctr"/>
                      <a:r>
                        <a:rPr lang="en-US" sz="1400" b="0" i="0" u="none" strike="noStrike">
                          <a:solidFill>
                            <a:srgbClr val="000000"/>
                          </a:solidFill>
                          <a:effectLst/>
                          <a:latin typeface="Arial" panose="020B0604020202020204" pitchFamily="34" charset="0"/>
                          <a:ea typeface="宋体" panose="02010600030101010101" pitchFamily="2" charset="-122"/>
                        </a:rPr>
                        <a:t>Buyout</a:t>
                      </a:r>
                    </a:p>
                  </a:txBody>
                  <a:tcPr marL="9525" marR="9525" marT="9525" marB="0" anchor="ctr">
                    <a:lnL>
                      <a:noFill/>
                    </a:lnL>
                    <a:lnR>
                      <a:noFill/>
                    </a:lnR>
                    <a:lnT>
                      <a:noFill/>
                    </a:lnT>
                    <a:lnB>
                      <a:noFill/>
                    </a:lnB>
                  </a:tcPr>
                </a:tc>
                <a:tc>
                  <a:txBody>
                    <a:bodyPr/>
                    <a:lstStyle/>
                    <a:p>
                      <a:pPr algn="ctr" fontAlgn="ctr"/>
                      <a:r>
                        <a:rPr lang="en-US" altLang="zh-CN" sz="1400" b="0" i="0" u="none" strike="noStrike">
                          <a:solidFill>
                            <a:srgbClr val="000000"/>
                          </a:solidFill>
                          <a:effectLst/>
                          <a:latin typeface="Arial" panose="020B0604020202020204" pitchFamily="34" charset="0"/>
                          <a:ea typeface="宋体" panose="02010600030101010101" pitchFamily="2" charset="-122"/>
                        </a:rPr>
                        <a:t>7</a:t>
                      </a:r>
                    </a:p>
                  </a:txBody>
                  <a:tcPr marL="9525" marR="9525" marT="9525" marB="0" anchor="ctr">
                    <a:lnL>
                      <a:noFill/>
                    </a:lnL>
                    <a:lnR>
                      <a:noFill/>
                    </a:lnR>
                    <a:lnT>
                      <a:noFill/>
                    </a:lnT>
                    <a:lnB>
                      <a:noFill/>
                    </a:lnB>
                  </a:tcPr>
                </a:tc>
                <a:tc>
                  <a:txBody>
                    <a:bodyPr/>
                    <a:lstStyle/>
                    <a:p>
                      <a:pPr algn="ctr" fontAlgn="ctr"/>
                      <a:r>
                        <a:rPr lang="en-US" altLang="zh-CN" sz="1400" b="0" i="0" u="none" strike="noStrike">
                          <a:solidFill>
                            <a:srgbClr val="000000"/>
                          </a:solidFill>
                          <a:effectLst/>
                          <a:latin typeface="Arial" panose="020B0604020202020204" pitchFamily="34" charset="0"/>
                          <a:ea typeface="宋体" panose="02010600030101010101" pitchFamily="2" charset="-122"/>
                        </a:rPr>
                        <a:t>147.66</a:t>
                      </a:r>
                    </a:p>
                  </a:txBody>
                  <a:tcPr marL="9525" marR="9525" marT="9525" marB="0" anchor="ctr">
                    <a:lnL>
                      <a:noFill/>
                    </a:lnL>
                    <a:lnR>
                      <a:noFill/>
                    </a:lnR>
                    <a:lnT>
                      <a:noFill/>
                    </a:lnT>
                    <a:lnB>
                      <a:noFill/>
                    </a:lnB>
                  </a:tcPr>
                </a:tc>
                <a:extLst>
                  <a:ext uri="{0D108BD9-81ED-4DB2-BD59-A6C34878D82A}">
                    <a16:rowId xmlns:a16="http://schemas.microsoft.com/office/drawing/2014/main" val="2793744734"/>
                  </a:ext>
                </a:extLst>
              </a:tr>
              <a:tr h="333479">
                <a:tc>
                  <a:txBody>
                    <a:bodyPr/>
                    <a:lstStyle/>
                    <a:p>
                      <a:pPr algn="ctr" fontAlgn="ctr"/>
                      <a:r>
                        <a:rPr lang="zh-CN" altLang="en-US" sz="1400" b="0" i="0" u="none" strike="noStrike" dirty="0">
                          <a:solidFill>
                            <a:srgbClr val="000000"/>
                          </a:solidFill>
                          <a:effectLst/>
                          <a:latin typeface="Arial" panose="020B0604020202020204" pitchFamily="34" charset="0"/>
                          <a:ea typeface="宋体" panose="02010600030101010101" pitchFamily="2" charset="-122"/>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altLang="zh-CN" sz="1400" b="1" i="0" u="none" strike="noStrike" dirty="0">
                          <a:solidFill>
                            <a:srgbClr val="000000"/>
                          </a:solidFill>
                          <a:effectLst/>
                          <a:latin typeface="Arial" panose="020B0604020202020204" pitchFamily="34" charset="0"/>
                          <a:ea typeface="宋体" panose="02010600030101010101" pitchFamily="2" charset="-122"/>
                        </a:rPr>
                        <a:t>28</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altLang="zh-CN" sz="1400" b="1" i="0" u="none" strike="noStrike" dirty="0">
                          <a:solidFill>
                            <a:srgbClr val="000000"/>
                          </a:solidFill>
                          <a:effectLst/>
                          <a:latin typeface="Arial" panose="020B0604020202020204" pitchFamily="34" charset="0"/>
                          <a:ea typeface="宋体" panose="02010600030101010101" pitchFamily="2" charset="-122"/>
                        </a:rPr>
                        <a:t>406.63</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578268226"/>
                  </a:ext>
                </a:extLst>
              </a:tr>
            </a:tbl>
          </a:graphicData>
        </a:graphic>
      </p:graphicFrame>
      <p:sp>
        <p:nvSpPr>
          <p:cNvPr id="15" name="Rectangle 2">
            <a:extLst>
              <a:ext uri="{FF2B5EF4-FFF2-40B4-BE49-F238E27FC236}">
                <a16:creationId xmlns:a16="http://schemas.microsoft.com/office/drawing/2014/main" id="{0E991C28-DA58-4B71-AC2F-93F3EDBEAF9C}"/>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2400" b="1" dirty="0">
                <a:solidFill>
                  <a:srgbClr val="000798"/>
                </a:solidFill>
                <a:latin typeface="Arial" panose="020B0604020202020204" pitchFamily="34" charset="0"/>
                <a:ea typeface="幼圆"/>
              </a:rPr>
              <a:t>募集</a:t>
            </a:r>
            <a:endPar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endParaRPr>
          </a:p>
        </p:txBody>
      </p:sp>
    </p:spTree>
    <p:extLst>
      <p:ext uri="{BB962C8B-B14F-4D97-AF65-F5344CB8AC3E}">
        <p14:creationId xmlns:p14="http://schemas.microsoft.com/office/powerpoint/2010/main" val="105170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11980CC4-0527-4A7E-90F2-46D1A193C2DA}"/>
              </a:ext>
            </a:extLst>
          </p:cNvPr>
          <p:cNvGrpSpPr/>
          <p:nvPr/>
        </p:nvGrpSpPr>
        <p:grpSpPr>
          <a:xfrm>
            <a:off x="398793" y="1028207"/>
            <a:ext cx="4121836" cy="369870"/>
            <a:chOff x="7155445" y="740531"/>
            <a:chExt cx="3098164" cy="369870"/>
          </a:xfrm>
        </p:grpSpPr>
        <p:sp>
          <p:nvSpPr>
            <p:cNvPr id="17" name="矩形 16">
              <a:extLst>
                <a:ext uri="{FF2B5EF4-FFF2-40B4-BE49-F238E27FC236}">
                  <a16:creationId xmlns:a16="http://schemas.microsoft.com/office/drawing/2014/main" id="{62FF64ED-DB77-4A96-B2E5-2B4494761794}"/>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投资整体下滑，美团完成巨额融资</a:t>
              </a:r>
            </a:p>
          </p:txBody>
        </p:sp>
        <p:sp>
          <p:nvSpPr>
            <p:cNvPr id="18" name="等腰三角形 17">
              <a:extLst>
                <a:ext uri="{FF2B5EF4-FFF2-40B4-BE49-F238E27FC236}">
                  <a16:creationId xmlns:a16="http://schemas.microsoft.com/office/drawing/2014/main" id="{7598BAFA-57FB-41E5-B02B-40E2DA2505FA}"/>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文本框 22">
            <a:extLst>
              <a:ext uri="{FF2B5EF4-FFF2-40B4-BE49-F238E27FC236}">
                <a16:creationId xmlns:a16="http://schemas.microsoft.com/office/drawing/2014/main" id="{3BEA8BD8-6C31-4CA5-BDD1-824DB98B0850}"/>
              </a:ext>
            </a:extLst>
          </p:cNvPr>
          <p:cNvSpPr txBox="1"/>
          <p:nvPr/>
        </p:nvSpPr>
        <p:spPr>
          <a:xfrm>
            <a:off x="335090" y="1814082"/>
            <a:ext cx="4931595" cy="3046988"/>
          </a:xfrm>
          <a:prstGeom prst="rect">
            <a:avLst/>
          </a:prstGeom>
          <a:noFill/>
        </p:spPr>
        <p:txBody>
          <a:bodyPr wrap="square" rtlCol="0">
            <a:spAutoFit/>
          </a:bodyPr>
          <a:lstStyle/>
          <a:p>
            <a:r>
              <a:rPr lang="zh-CN" altLang="en-US" sz="1400" dirty="0"/>
              <a:t>      本月</a:t>
            </a:r>
            <a:r>
              <a:rPr lang="en-US" altLang="zh-CN" sz="1400" dirty="0"/>
              <a:t>PEVC</a:t>
            </a:r>
            <a:r>
              <a:rPr lang="zh-CN" altLang="en-US" sz="1400" dirty="0"/>
              <a:t>市场共发生投资案例</a:t>
            </a:r>
            <a:r>
              <a:rPr lang="en-US" altLang="zh-CN" sz="2400" dirty="0">
                <a:solidFill>
                  <a:srgbClr val="0070C0"/>
                </a:solidFill>
                <a:latin typeface="Arial" panose="020B0604020202020204" pitchFamily="34" charset="0"/>
                <a:cs typeface="Arial" panose="020B0604020202020204" pitchFamily="34" charset="0"/>
              </a:rPr>
              <a:t>104</a:t>
            </a:r>
            <a:r>
              <a:rPr lang="zh-CN" altLang="en-US" sz="1400" dirty="0"/>
              <a:t>起，融资总额达到人民币</a:t>
            </a:r>
            <a:r>
              <a:rPr lang="en-US" altLang="zh-CN" sz="2400" dirty="0">
                <a:solidFill>
                  <a:srgbClr val="0070C0"/>
                </a:solidFill>
                <a:latin typeface="Arial" panose="020B0604020202020204" pitchFamily="34" charset="0"/>
                <a:cs typeface="Arial" panose="020B0604020202020204" pitchFamily="34" charset="0"/>
              </a:rPr>
              <a:t>338.74</a:t>
            </a:r>
            <a:r>
              <a:rPr lang="zh-CN" altLang="en-US" sz="1400" dirty="0"/>
              <a:t>亿元。分行业来看，投资依旧集中在互联网及</a:t>
            </a:r>
            <a:r>
              <a:rPr lang="en-US" altLang="zh-CN" sz="1400" dirty="0"/>
              <a:t>IT</a:t>
            </a:r>
            <a:r>
              <a:rPr lang="zh-CN" altLang="en-US" sz="1400" dirty="0"/>
              <a:t>行业，分别发生案例</a:t>
            </a:r>
            <a:r>
              <a:rPr lang="en-US" altLang="zh-CN" sz="2400" dirty="0">
                <a:solidFill>
                  <a:srgbClr val="0070C0"/>
                </a:solidFill>
                <a:latin typeface="Arial" panose="020B0604020202020204" pitchFamily="34" charset="0"/>
                <a:cs typeface="Arial" panose="020B0604020202020204" pitchFamily="34" charset="0"/>
              </a:rPr>
              <a:t>48</a:t>
            </a:r>
            <a:r>
              <a:rPr lang="zh-CN" altLang="en-US" sz="1400" dirty="0"/>
              <a:t>起和</a:t>
            </a:r>
            <a:r>
              <a:rPr lang="en-US" altLang="zh-CN" sz="2400" dirty="0">
                <a:solidFill>
                  <a:srgbClr val="0070C0"/>
                </a:solidFill>
                <a:latin typeface="Arial" panose="020B0604020202020204" pitchFamily="34" charset="0"/>
                <a:cs typeface="Arial" panose="020B0604020202020204" pitchFamily="34" charset="0"/>
              </a:rPr>
              <a:t>38</a:t>
            </a:r>
            <a:r>
              <a:rPr lang="zh-CN" altLang="en-US" sz="1400" dirty="0"/>
              <a:t>起，吸金</a:t>
            </a:r>
            <a:r>
              <a:rPr lang="en-US" altLang="zh-CN" sz="2400" dirty="0">
                <a:solidFill>
                  <a:srgbClr val="0070C0"/>
                </a:solidFill>
                <a:latin typeface="Arial" panose="020B0604020202020204" pitchFamily="34" charset="0"/>
                <a:cs typeface="Arial" panose="020B0604020202020204" pitchFamily="34" charset="0"/>
              </a:rPr>
              <a:t>18.46</a:t>
            </a:r>
            <a:r>
              <a:rPr lang="zh-CN" altLang="en-US" sz="1400" dirty="0"/>
              <a:t>亿元及</a:t>
            </a:r>
            <a:r>
              <a:rPr lang="en-US" altLang="zh-CN" sz="2400" dirty="0">
                <a:solidFill>
                  <a:srgbClr val="0070C0"/>
                </a:solidFill>
                <a:latin typeface="Arial" panose="020B0604020202020204" pitchFamily="34" charset="0"/>
                <a:cs typeface="Arial" panose="020B0604020202020204" pitchFamily="34" charset="0"/>
              </a:rPr>
              <a:t>288.13</a:t>
            </a:r>
            <a:r>
              <a:rPr lang="zh-CN" altLang="en-US" sz="1400" dirty="0"/>
              <a:t>亿元。</a:t>
            </a:r>
            <a:endParaRPr lang="en-US" altLang="zh-CN" sz="1400" dirty="0"/>
          </a:p>
          <a:p>
            <a:r>
              <a:rPr lang="zh-CN" altLang="en-US" sz="1400" dirty="0"/>
              <a:t>      按融资轮次来看，本月融资事件集中在</a:t>
            </a:r>
            <a:r>
              <a:rPr lang="en-US" altLang="zh-CN" sz="2000" dirty="0">
                <a:solidFill>
                  <a:srgbClr val="FF0000"/>
                </a:solidFill>
                <a:latin typeface="Arial" panose="020B0604020202020204" pitchFamily="34" charset="0"/>
                <a:cs typeface="Arial" panose="020B0604020202020204" pitchFamily="34" charset="0"/>
              </a:rPr>
              <a:t>A</a:t>
            </a:r>
            <a:r>
              <a:rPr lang="zh-CN" altLang="en-US" sz="1400" dirty="0"/>
              <a:t>轮及</a:t>
            </a:r>
            <a:r>
              <a:rPr lang="en-US" altLang="zh-CN" sz="2000" dirty="0">
                <a:solidFill>
                  <a:srgbClr val="FF0000"/>
                </a:solidFill>
                <a:latin typeface="Arial" panose="020B0604020202020204" pitchFamily="34" charset="0"/>
                <a:cs typeface="Arial" panose="020B0604020202020204" pitchFamily="34" charset="0"/>
              </a:rPr>
              <a:t>B</a:t>
            </a:r>
            <a:r>
              <a:rPr lang="zh-CN" altLang="en-US" sz="1400" dirty="0"/>
              <a:t>轮，共发生</a:t>
            </a:r>
            <a:r>
              <a:rPr lang="en-US" altLang="zh-CN" sz="2400" dirty="0">
                <a:solidFill>
                  <a:srgbClr val="0070C0"/>
                </a:solidFill>
                <a:latin typeface="Arial" panose="020B0604020202020204" pitchFamily="34" charset="0"/>
                <a:cs typeface="Arial" panose="020B0604020202020204" pitchFamily="34" charset="0"/>
              </a:rPr>
              <a:t>54</a:t>
            </a:r>
            <a:r>
              <a:rPr lang="zh-CN" altLang="en-US" sz="1400" dirty="0"/>
              <a:t>起案例，共融资</a:t>
            </a:r>
            <a:r>
              <a:rPr lang="en-US" altLang="zh-CN" sz="2400" dirty="0">
                <a:solidFill>
                  <a:srgbClr val="0070C0"/>
                </a:solidFill>
                <a:latin typeface="Arial" panose="020B0604020202020204" pitchFamily="34" charset="0"/>
                <a:cs typeface="Arial" panose="020B0604020202020204" pitchFamily="34" charset="0"/>
              </a:rPr>
              <a:t>40.94</a:t>
            </a:r>
            <a:r>
              <a:rPr lang="zh-CN" altLang="en-US" sz="1400" dirty="0"/>
              <a:t>亿元。另外</a:t>
            </a:r>
            <a:r>
              <a:rPr lang="zh-CN" altLang="en-US" b="1" dirty="0">
                <a:solidFill>
                  <a:srgbClr val="FF0000"/>
                </a:solidFill>
              </a:rPr>
              <a:t>美团网</a:t>
            </a:r>
            <a:r>
              <a:rPr lang="zh-CN" altLang="en-US" sz="1400" dirty="0"/>
              <a:t>在其</a:t>
            </a:r>
            <a:r>
              <a:rPr lang="en-US" altLang="zh-CN" sz="2000" dirty="0">
                <a:solidFill>
                  <a:srgbClr val="FF0000"/>
                </a:solidFill>
                <a:latin typeface="Arial" panose="020B0604020202020204" pitchFamily="34" charset="0"/>
                <a:cs typeface="Arial" panose="020B0604020202020204" pitchFamily="34" charset="0"/>
              </a:rPr>
              <a:t>F</a:t>
            </a:r>
            <a:r>
              <a:rPr lang="zh-CN" altLang="en-US" sz="1400" dirty="0"/>
              <a:t>轮融资中获得了</a:t>
            </a:r>
            <a:r>
              <a:rPr lang="en-US" altLang="zh-CN" sz="2400" dirty="0">
                <a:solidFill>
                  <a:srgbClr val="0070C0"/>
                </a:solidFill>
                <a:latin typeface="Arial" panose="020B0604020202020204" pitchFamily="34" charset="0"/>
                <a:cs typeface="Arial" panose="020B0604020202020204" pitchFamily="34" charset="0"/>
              </a:rPr>
              <a:t>40</a:t>
            </a:r>
            <a:r>
              <a:rPr lang="zh-CN" altLang="en-US" sz="1400" dirty="0"/>
              <a:t>亿美元的巨额融资，是本月市场中最大的影响因素。</a:t>
            </a:r>
            <a:endParaRPr lang="en-US" altLang="zh-CN" sz="1400" dirty="0"/>
          </a:p>
          <a:p>
            <a:r>
              <a:rPr lang="zh-CN" altLang="en-US" sz="1400" dirty="0"/>
              <a:t>      总体来看投资市场较为平稳</a:t>
            </a:r>
          </a:p>
        </p:txBody>
      </p:sp>
      <p:pic>
        <p:nvPicPr>
          <p:cNvPr id="78" name="图片 77">
            <a:extLst>
              <a:ext uri="{FF2B5EF4-FFF2-40B4-BE49-F238E27FC236}">
                <a16:creationId xmlns:a16="http://schemas.microsoft.com/office/drawing/2014/main" id="{92C10154-6A7A-48BC-A414-7F588C6C6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3009" y="3579157"/>
            <a:ext cx="5239661" cy="2818382"/>
          </a:xfrm>
          <a:prstGeom prst="rect">
            <a:avLst/>
          </a:prstGeom>
        </p:spPr>
      </p:pic>
      <p:pic>
        <p:nvPicPr>
          <p:cNvPr id="82" name="图片 81">
            <a:extLst>
              <a:ext uri="{FF2B5EF4-FFF2-40B4-BE49-F238E27FC236}">
                <a16:creationId xmlns:a16="http://schemas.microsoft.com/office/drawing/2014/main" id="{7E6F7F10-4C08-4EDC-AD28-072420AA8B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3009" y="904125"/>
            <a:ext cx="5239661" cy="2675031"/>
          </a:xfrm>
          <a:prstGeom prst="rect">
            <a:avLst/>
          </a:prstGeom>
        </p:spPr>
      </p:pic>
      <p:sp>
        <p:nvSpPr>
          <p:cNvPr id="10" name="Rectangle 2">
            <a:extLst>
              <a:ext uri="{FF2B5EF4-FFF2-40B4-BE49-F238E27FC236}">
                <a16:creationId xmlns:a16="http://schemas.microsoft.com/office/drawing/2014/main" id="{EE931063-3B90-45CB-B44B-506CC2F7440F}"/>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投资</a:t>
            </a:r>
          </a:p>
        </p:txBody>
      </p:sp>
    </p:spTree>
    <p:extLst>
      <p:ext uri="{BB962C8B-B14F-4D97-AF65-F5344CB8AC3E}">
        <p14:creationId xmlns:p14="http://schemas.microsoft.com/office/powerpoint/2010/main" val="1777263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F3AEC497-A89E-4DB3-B74E-91DFE268C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740" y="3472345"/>
            <a:ext cx="4057176" cy="2816672"/>
          </a:xfrm>
          <a:prstGeom prst="rect">
            <a:avLst/>
          </a:prstGeom>
        </p:spPr>
      </p:pic>
      <p:pic>
        <p:nvPicPr>
          <p:cNvPr id="8" name="图片 7">
            <a:extLst>
              <a:ext uri="{FF2B5EF4-FFF2-40B4-BE49-F238E27FC236}">
                <a16:creationId xmlns:a16="http://schemas.microsoft.com/office/drawing/2014/main" id="{DCEAD168-F3BB-43EA-9C4E-78D136C9F8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21" y="976045"/>
            <a:ext cx="5281499" cy="2590027"/>
          </a:xfrm>
          <a:prstGeom prst="rect">
            <a:avLst/>
          </a:prstGeom>
        </p:spPr>
      </p:pic>
      <p:grpSp>
        <p:nvGrpSpPr>
          <p:cNvPr id="50" name="组合 49">
            <a:extLst>
              <a:ext uri="{FF2B5EF4-FFF2-40B4-BE49-F238E27FC236}">
                <a16:creationId xmlns:a16="http://schemas.microsoft.com/office/drawing/2014/main" id="{98808374-F66D-4DB2-B425-5358EB750CB5}"/>
              </a:ext>
            </a:extLst>
          </p:cNvPr>
          <p:cNvGrpSpPr/>
          <p:nvPr/>
        </p:nvGrpSpPr>
        <p:grpSpPr>
          <a:xfrm>
            <a:off x="4647601" y="956198"/>
            <a:ext cx="2338550" cy="369870"/>
            <a:chOff x="7155445" y="740531"/>
            <a:chExt cx="3098164" cy="369870"/>
          </a:xfrm>
        </p:grpSpPr>
        <p:sp>
          <p:nvSpPr>
            <p:cNvPr id="51" name="矩形 50">
              <a:extLst>
                <a:ext uri="{FF2B5EF4-FFF2-40B4-BE49-F238E27FC236}">
                  <a16:creationId xmlns:a16="http://schemas.microsoft.com/office/drawing/2014/main" id="{4F91B7B2-878C-48B8-B6F7-0A4FC13F3F67}"/>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重要投资事件</a:t>
              </a:r>
            </a:p>
          </p:txBody>
        </p:sp>
        <p:sp>
          <p:nvSpPr>
            <p:cNvPr id="52" name="等腰三角形 51">
              <a:extLst>
                <a:ext uri="{FF2B5EF4-FFF2-40B4-BE49-F238E27FC236}">
                  <a16:creationId xmlns:a16="http://schemas.microsoft.com/office/drawing/2014/main" id="{31E86BD1-C96A-4F42-A957-F70AAAACDAA8}"/>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a:extLst>
              <a:ext uri="{FF2B5EF4-FFF2-40B4-BE49-F238E27FC236}">
                <a16:creationId xmlns:a16="http://schemas.microsoft.com/office/drawing/2014/main" id="{189D5214-21ED-445E-9C3E-0F6D7737B3CD}"/>
              </a:ext>
            </a:extLst>
          </p:cNvPr>
          <p:cNvGrpSpPr/>
          <p:nvPr/>
        </p:nvGrpSpPr>
        <p:grpSpPr>
          <a:xfrm>
            <a:off x="4633644" y="1387012"/>
            <a:ext cx="2784296" cy="318498"/>
            <a:chOff x="5691883" y="1387012"/>
            <a:chExt cx="2784296" cy="318498"/>
          </a:xfrm>
        </p:grpSpPr>
        <p:sp>
          <p:nvSpPr>
            <p:cNvPr id="62" name="平行四边形 61">
              <a:extLst>
                <a:ext uri="{FF2B5EF4-FFF2-40B4-BE49-F238E27FC236}">
                  <a16:creationId xmlns:a16="http://schemas.microsoft.com/office/drawing/2014/main" id="{C453B513-BFAA-4635-A7BD-462C86215C96}"/>
                </a:ext>
              </a:extLst>
            </p:cNvPr>
            <p:cNvSpPr/>
            <p:nvPr/>
          </p:nvSpPr>
          <p:spPr>
            <a:xfrm>
              <a:off x="5691883" y="1387012"/>
              <a:ext cx="534256" cy="318498"/>
            </a:xfrm>
            <a:prstGeom prst="parallelogram">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平行四边形 63">
              <a:extLst>
                <a:ext uri="{FF2B5EF4-FFF2-40B4-BE49-F238E27FC236}">
                  <a16:creationId xmlns:a16="http://schemas.microsoft.com/office/drawing/2014/main" id="{B6A36AD9-C09E-44CA-974C-EF1E9834E408}"/>
                </a:ext>
              </a:extLst>
            </p:cNvPr>
            <p:cNvSpPr/>
            <p:nvPr/>
          </p:nvSpPr>
          <p:spPr>
            <a:xfrm>
              <a:off x="6249270" y="1387012"/>
              <a:ext cx="2226909" cy="318498"/>
            </a:xfrm>
            <a:prstGeom prst="parallelogram">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融资规模前列</a:t>
              </a:r>
            </a:p>
          </p:txBody>
        </p:sp>
      </p:grpSp>
      <p:grpSp>
        <p:nvGrpSpPr>
          <p:cNvPr id="66" name="组合 65">
            <a:extLst>
              <a:ext uri="{FF2B5EF4-FFF2-40B4-BE49-F238E27FC236}">
                <a16:creationId xmlns:a16="http://schemas.microsoft.com/office/drawing/2014/main" id="{76432E21-8F4E-4D2A-A2BC-70E5DB7AB5C7}"/>
              </a:ext>
            </a:extLst>
          </p:cNvPr>
          <p:cNvGrpSpPr/>
          <p:nvPr/>
        </p:nvGrpSpPr>
        <p:grpSpPr>
          <a:xfrm>
            <a:off x="4647601" y="4575497"/>
            <a:ext cx="2784296" cy="318498"/>
            <a:chOff x="5691883" y="1387012"/>
            <a:chExt cx="2784296" cy="318498"/>
          </a:xfrm>
        </p:grpSpPr>
        <p:sp>
          <p:nvSpPr>
            <p:cNvPr id="67" name="平行四边形 66">
              <a:extLst>
                <a:ext uri="{FF2B5EF4-FFF2-40B4-BE49-F238E27FC236}">
                  <a16:creationId xmlns:a16="http://schemas.microsoft.com/office/drawing/2014/main" id="{DFD3B0F3-0ADA-40DB-96AF-14112B728DF9}"/>
                </a:ext>
              </a:extLst>
            </p:cNvPr>
            <p:cNvSpPr/>
            <p:nvPr/>
          </p:nvSpPr>
          <p:spPr>
            <a:xfrm>
              <a:off x="5691883" y="1387012"/>
              <a:ext cx="534256" cy="31849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平行四边形 67">
              <a:extLst>
                <a:ext uri="{FF2B5EF4-FFF2-40B4-BE49-F238E27FC236}">
                  <a16:creationId xmlns:a16="http://schemas.microsoft.com/office/drawing/2014/main" id="{DBAF25E3-953B-4AAA-A151-F4E8BA4CA7FC}"/>
                </a:ext>
              </a:extLst>
            </p:cNvPr>
            <p:cNvSpPr/>
            <p:nvPr/>
          </p:nvSpPr>
          <p:spPr>
            <a:xfrm>
              <a:off x="6249270" y="1387012"/>
              <a:ext cx="2226909" cy="318498"/>
            </a:xfrm>
            <a:prstGeom prst="parallelogram">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市场关注</a:t>
              </a:r>
            </a:p>
          </p:txBody>
        </p:sp>
      </p:grpSp>
      <p:sp>
        <p:nvSpPr>
          <p:cNvPr id="69" name="文本框 68">
            <a:extLst>
              <a:ext uri="{FF2B5EF4-FFF2-40B4-BE49-F238E27FC236}">
                <a16:creationId xmlns:a16="http://schemas.microsoft.com/office/drawing/2014/main" id="{DE795CB3-52A1-49E4-8A57-BC9191D2B980}"/>
              </a:ext>
            </a:extLst>
          </p:cNvPr>
          <p:cNvSpPr txBox="1"/>
          <p:nvPr/>
        </p:nvSpPr>
        <p:spPr>
          <a:xfrm>
            <a:off x="5062085" y="3585919"/>
            <a:ext cx="4677555" cy="1015663"/>
          </a:xfrm>
          <a:prstGeom prst="rect">
            <a:avLst/>
          </a:prstGeom>
          <a:noFill/>
          <a:ln w="19050">
            <a:noFill/>
            <a:prstDash val="sysDash"/>
          </a:ln>
        </p:spPr>
        <p:txBody>
          <a:bodyPr wrap="square" rtlCol="0">
            <a:spAutoFit/>
          </a:bodyPr>
          <a:lstStyle/>
          <a:p>
            <a:r>
              <a:rPr lang="en-US" altLang="zh-CN" dirty="0" err="1">
                <a:latin typeface="Arial" panose="020B0604020202020204" pitchFamily="34" charset="0"/>
                <a:cs typeface="Arial" panose="020B0604020202020204" pitchFamily="34" charset="0"/>
              </a:rPr>
              <a:t>Prenetics</a:t>
            </a:r>
            <a:r>
              <a:rPr lang="zh-CN" altLang="en-US" dirty="0"/>
              <a:t>：</a:t>
            </a:r>
            <a:r>
              <a:rPr lang="zh-CN" altLang="en-US" sz="1400" dirty="0">
                <a:latin typeface="微软雅黑" panose="020B0503020204020204" pitchFamily="34" charset="-122"/>
                <a:ea typeface="微软雅黑" panose="020B0503020204020204" pitchFamily="34" charset="-122"/>
              </a:rPr>
              <a:t>是香港一家致力于精准医疗的创新型生物科技公司，自主研发的</a:t>
            </a:r>
            <a:r>
              <a:rPr lang="en-US" altLang="zh-CN" sz="1400" dirty="0" err="1">
                <a:latin typeface="微软雅黑" panose="020B0503020204020204" pitchFamily="34" charset="-122"/>
                <a:ea typeface="微软雅黑" panose="020B0503020204020204" pitchFamily="34" charset="-122"/>
              </a:rPr>
              <a:t>iGenes</a:t>
            </a:r>
            <a:r>
              <a:rPr lang="zh-CN" altLang="en-US" sz="1400" dirty="0">
                <a:latin typeface="微软雅黑" panose="020B0503020204020204" pitchFamily="34" charset="-122"/>
                <a:ea typeface="微软雅黑" panose="020B0503020204020204" pitchFamily="34" charset="-122"/>
              </a:rPr>
              <a:t>药物基因组学检测可通过采集患者口腔细胞样本，根据个体的基因差异来预测药物反应，帮助医生给病人处方最适当的药物与剂量。</a:t>
            </a:r>
            <a:endParaRPr lang="zh-CN" altLang="en-US" dirty="0">
              <a:latin typeface="微软雅黑" panose="020B0503020204020204" pitchFamily="34" charset="-122"/>
              <a:ea typeface="微软雅黑" panose="020B0503020204020204" pitchFamily="34" charset="-122"/>
            </a:endParaRPr>
          </a:p>
        </p:txBody>
      </p:sp>
      <p:sp>
        <p:nvSpPr>
          <p:cNvPr id="74" name="箭头: 五边形 73">
            <a:extLst>
              <a:ext uri="{FF2B5EF4-FFF2-40B4-BE49-F238E27FC236}">
                <a16:creationId xmlns:a16="http://schemas.microsoft.com/office/drawing/2014/main" id="{0412CE2D-6CFD-4C3B-9DF9-BB0797537A8E}"/>
              </a:ext>
            </a:extLst>
          </p:cNvPr>
          <p:cNvSpPr/>
          <p:nvPr/>
        </p:nvSpPr>
        <p:spPr>
          <a:xfrm>
            <a:off x="4632014" y="1955492"/>
            <a:ext cx="431515" cy="285442"/>
          </a:xfrm>
          <a:prstGeom prst="homePlate">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1</a:t>
            </a:r>
            <a:endParaRPr lang="zh-CN" altLang="en-US" sz="2400" dirty="0">
              <a:latin typeface="Arial" panose="020B0604020202020204" pitchFamily="34" charset="0"/>
              <a:cs typeface="Arial" panose="020B0604020202020204" pitchFamily="34" charset="0"/>
            </a:endParaRPr>
          </a:p>
        </p:txBody>
      </p:sp>
      <p:sp>
        <p:nvSpPr>
          <p:cNvPr id="75" name="箭头: 五边形 74">
            <a:extLst>
              <a:ext uri="{FF2B5EF4-FFF2-40B4-BE49-F238E27FC236}">
                <a16:creationId xmlns:a16="http://schemas.microsoft.com/office/drawing/2014/main" id="{1B9487AF-DCA8-4602-BA0C-ED8911D1AA63}"/>
              </a:ext>
            </a:extLst>
          </p:cNvPr>
          <p:cNvSpPr/>
          <p:nvPr/>
        </p:nvSpPr>
        <p:spPr>
          <a:xfrm>
            <a:off x="4638791" y="2559373"/>
            <a:ext cx="431515" cy="285442"/>
          </a:xfrm>
          <a:prstGeom prst="homePlate">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2</a:t>
            </a:r>
            <a:endParaRPr lang="zh-CN" altLang="en-US" sz="2400" dirty="0">
              <a:latin typeface="Arial" panose="020B0604020202020204" pitchFamily="34" charset="0"/>
              <a:cs typeface="Arial" panose="020B0604020202020204" pitchFamily="34" charset="0"/>
            </a:endParaRPr>
          </a:p>
        </p:txBody>
      </p:sp>
      <p:sp>
        <p:nvSpPr>
          <p:cNvPr id="76" name="箭头: 五边形 75">
            <a:extLst>
              <a:ext uri="{FF2B5EF4-FFF2-40B4-BE49-F238E27FC236}">
                <a16:creationId xmlns:a16="http://schemas.microsoft.com/office/drawing/2014/main" id="{387DE088-2E15-40B9-9F30-1CDA2AD12317}"/>
              </a:ext>
            </a:extLst>
          </p:cNvPr>
          <p:cNvSpPr/>
          <p:nvPr/>
        </p:nvSpPr>
        <p:spPr>
          <a:xfrm>
            <a:off x="4632014" y="3627403"/>
            <a:ext cx="431515" cy="285442"/>
          </a:xfrm>
          <a:prstGeom prst="homePlate">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3</a:t>
            </a:r>
            <a:endParaRPr lang="zh-CN" altLang="en-US" sz="2400" dirty="0">
              <a:latin typeface="Arial" panose="020B0604020202020204" pitchFamily="34" charset="0"/>
              <a:cs typeface="Arial" panose="020B0604020202020204" pitchFamily="34" charset="0"/>
            </a:endParaRPr>
          </a:p>
        </p:txBody>
      </p:sp>
      <p:sp>
        <p:nvSpPr>
          <p:cNvPr id="77" name="箭头: 五边形 76">
            <a:extLst>
              <a:ext uri="{FF2B5EF4-FFF2-40B4-BE49-F238E27FC236}">
                <a16:creationId xmlns:a16="http://schemas.microsoft.com/office/drawing/2014/main" id="{776A2CCC-9656-4D48-84D4-3D6C254E81B0}"/>
              </a:ext>
            </a:extLst>
          </p:cNvPr>
          <p:cNvSpPr/>
          <p:nvPr/>
        </p:nvSpPr>
        <p:spPr>
          <a:xfrm>
            <a:off x="4647601" y="5143849"/>
            <a:ext cx="431515" cy="285442"/>
          </a:xfrm>
          <a:prstGeom prst="homePlate">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1</a:t>
            </a:r>
            <a:endParaRPr lang="zh-CN" altLang="en-US" sz="2400" dirty="0">
              <a:latin typeface="Arial" panose="020B0604020202020204" pitchFamily="34" charset="0"/>
              <a:cs typeface="Arial" panose="020B0604020202020204" pitchFamily="34" charset="0"/>
            </a:endParaRPr>
          </a:p>
        </p:txBody>
      </p:sp>
      <p:sp>
        <p:nvSpPr>
          <p:cNvPr id="78" name="文本框 77">
            <a:extLst>
              <a:ext uri="{FF2B5EF4-FFF2-40B4-BE49-F238E27FC236}">
                <a16:creationId xmlns:a16="http://schemas.microsoft.com/office/drawing/2014/main" id="{6937636E-7301-4CDA-922C-6B4438875AA7}"/>
              </a:ext>
            </a:extLst>
          </p:cNvPr>
          <p:cNvSpPr txBox="1"/>
          <p:nvPr/>
        </p:nvSpPr>
        <p:spPr>
          <a:xfrm>
            <a:off x="5152665" y="5107758"/>
            <a:ext cx="4586975" cy="1015663"/>
          </a:xfrm>
          <a:prstGeom prst="rect">
            <a:avLst/>
          </a:prstGeom>
          <a:noFill/>
          <a:ln w="19050">
            <a:noFill/>
            <a:prstDash val="sysDash"/>
          </a:ln>
        </p:spPr>
        <p:txBody>
          <a:bodyPr wrap="square" rtlCol="0">
            <a:spAutoFit/>
          </a:bodyPr>
          <a:lstStyle/>
          <a:p>
            <a:r>
              <a:rPr lang="zh-CN" altLang="en-US" dirty="0">
                <a:latin typeface="微软雅黑" panose="020B0503020204020204" pitchFamily="34" charset="-122"/>
                <a:ea typeface="微软雅黑" panose="020B0503020204020204" pitchFamily="34" charset="-122"/>
                <a:cs typeface="Arial" panose="020B0604020202020204" pitchFamily="34" charset="0"/>
              </a:rPr>
              <a:t>地平线机器人</a:t>
            </a:r>
            <a:r>
              <a:rPr lang="zh-CN" altLang="en-US" dirty="0"/>
              <a:t>：</a:t>
            </a:r>
            <a:r>
              <a:rPr lang="zh-CN" altLang="en-US" sz="1400" dirty="0">
                <a:latin typeface="微软雅黑" panose="020B0503020204020204" pitchFamily="34" charset="-122"/>
                <a:ea typeface="微软雅黑" panose="020B0503020204020204" pitchFamily="34" charset="-122"/>
              </a:rPr>
              <a:t>地平线是全球领先的嵌入式人工智能核心技术和系统级解决方案提供商，致力于为自动驾驶汽车、智能摄像头等终端设备安装“大脑”，让它们具有从感知、交互、理解到决策的智能。</a:t>
            </a:r>
          </a:p>
        </p:txBody>
      </p:sp>
      <p:sp>
        <p:nvSpPr>
          <p:cNvPr id="84" name="文本框 83">
            <a:extLst>
              <a:ext uri="{FF2B5EF4-FFF2-40B4-BE49-F238E27FC236}">
                <a16:creationId xmlns:a16="http://schemas.microsoft.com/office/drawing/2014/main" id="{B333A8CC-D383-40AC-9372-15ACD4885AC3}"/>
              </a:ext>
            </a:extLst>
          </p:cNvPr>
          <p:cNvSpPr txBox="1"/>
          <p:nvPr/>
        </p:nvSpPr>
        <p:spPr>
          <a:xfrm>
            <a:off x="5077673" y="1905705"/>
            <a:ext cx="4680534" cy="369332"/>
          </a:xfrm>
          <a:prstGeom prst="rect">
            <a:avLst/>
          </a:prstGeom>
          <a:noFill/>
          <a:ln w="19050">
            <a:noFill/>
            <a:prstDash val="sysDash"/>
          </a:ln>
        </p:spPr>
        <p:txBody>
          <a:bodyPr wrap="square" rtlCol="0">
            <a:spAutoFit/>
          </a:bodyPr>
          <a:lstStyle/>
          <a:p>
            <a:r>
              <a:rPr lang="zh-CN" altLang="en-US" dirty="0">
                <a:latin typeface="微软雅黑" panose="020B0503020204020204" pitchFamily="34" charset="-122"/>
                <a:ea typeface="微软雅黑" panose="020B0503020204020204" pitchFamily="34" charset="-122"/>
              </a:rPr>
              <a:t>美团网：</a:t>
            </a:r>
            <a:r>
              <a:rPr lang="zh-CN" altLang="en-US" sz="1400" dirty="0">
                <a:latin typeface="微软雅黑" panose="020B0503020204020204" pitchFamily="34" charset="-122"/>
                <a:ea typeface="微软雅黑" panose="020B0503020204020204" pitchFamily="34" charset="-122"/>
              </a:rPr>
              <a:t>团购网站，提供超低折扣的生活消费服务。</a:t>
            </a:r>
            <a:endParaRPr lang="zh-CN" altLang="en-US" dirty="0">
              <a:latin typeface="微软雅黑" panose="020B0503020204020204" pitchFamily="34" charset="-122"/>
              <a:ea typeface="微软雅黑" panose="020B0503020204020204" pitchFamily="34" charset="-122"/>
            </a:endParaRPr>
          </a:p>
        </p:txBody>
      </p:sp>
      <p:sp>
        <p:nvSpPr>
          <p:cNvPr id="85" name="文本框 84">
            <a:extLst>
              <a:ext uri="{FF2B5EF4-FFF2-40B4-BE49-F238E27FC236}">
                <a16:creationId xmlns:a16="http://schemas.microsoft.com/office/drawing/2014/main" id="{C205A565-6A47-4B38-9E67-D6FF4C0F8172}"/>
              </a:ext>
            </a:extLst>
          </p:cNvPr>
          <p:cNvSpPr txBox="1"/>
          <p:nvPr/>
        </p:nvSpPr>
        <p:spPr>
          <a:xfrm>
            <a:off x="5063529" y="2507966"/>
            <a:ext cx="4677555" cy="1015663"/>
          </a:xfrm>
          <a:prstGeom prst="rect">
            <a:avLst/>
          </a:prstGeom>
          <a:noFill/>
          <a:ln w="19050">
            <a:noFill/>
            <a:prstDash val="sysDash"/>
          </a:ln>
        </p:spPr>
        <p:txBody>
          <a:bodyPr wrap="square" rtlCol="0">
            <a:spAutoFit/>
          </a:bodyPr>
          <a:lstStyle/>
          <a:p>
            <a:r>
              <a:rPr lang="zh-CN" altLang="en-US" dirty="0">
                <a:latin typeface="微软雅黑" panose="020B0503020204020204" pitchFamily="34" charset="-122"/>
                <a:ea typeface="微软雅黑" panose="020B0503020204020204" pitchFamily="34" charset="-122"/>
              </a:rPr>
              <a:t>同盾科技</a:t>
            </a:r>
            <a:r>
              <a:rPr lang="en-US" altLang="zh-CN" dirty="0" err="1">
                <a:latin typeface="微软雅黑" panose="020B0503020204020204" pitchFamily="34" charset="-122"/>
                <a:ea typeface="微软雅黑" panose="020B0503020204020204" pitchFamily="34" charset="-122"/>
              </a:rPr>
              <a:t>FraudMetrix</a:t>
            </a:r>
            <a:r>
              <a:rPr lang="zh-CN" altLang="en-US"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金融风险控制和反欺诈服务提供商，通过自主研发的实时风险分析平台，为金融机构提供账号安全、交易安全、支付安全、互联网信贷安全等专业服务。</a:t>
            </a:r>
            <a:endParaRPr lang="zh-CN" altLang="en-US" dirty="0">
              <a:latin typeface="微软雅黑" panose="020B0503020204020204" pitchFamily="34" charset="-122"/>
              <a:ea typeface="微软雅黑" panose="020B0503020204020204" pitchFamily="34" charset="-122"/>
            </a:endParaRPr>
          </a:p>
        </p:txBody>
      </p:sp>
      <p:sp>
        <p:nvSpPr>
          <p:cNvPr id="88" name="文本框 87">
            <a:extLst>
              <a:ext uri="{FF2B5EF4-FFF2-40B4-BE49-F238E27FC236}">
                <a16:creationId xmlns:a16="http://schemas.microsoft.com/office/drawing/2014/main" id="{1FF34C6E-74F7-4D52-820B-D60CB339488D}"/>
              </a:ext>
            </a:extLst>
          </p:cNvPr>
          <p:cNvSpPr txBox="1"/>
          <p:nvPr/>
        </p:nvSpPr>
        <p:spPr>
          <a:xfrm>
            <a:off x="10170991" y="1387012"/>
            <a:ext cx="1107996" cy="369332"/>
          </a:xfrm>
          <a:prstGeom prst="rect">
            <a:avLst/>
          </a:prstGeom>
          <a:noFill/>
        </p:spPr>
        <p:txBody>
          <a:bodyPr wrap="none" rtlCol="0">
            <a:spAutoFit/>
          </a:bodyPr>
          <a:lstStyle/>
          <a:p>
            <a:r>
              <a:rPr lang="zh-CN" altLang="en-US" dirty="0">
                <a:solidFill>
                  <a:srgbClr val="002060"/>
                </a:solidFill>
                <a:latin typeface="微软雅黑" panose="020B0503020204020204" pitchFamily="34" charset="-122"/>
                <a:ea typeface="微软雅黑" panose="020B0503020204020204" pitchFamily="34" charset="-122"/>
              </a:rPr>
              <a:t>融资规模</a:t>
            </a:r>
          </a:p>
        </p:txBody>
      </p:sp>
      <p:sp>
        <p:nvSpPr>
          <p:cNvPr id="89" name="文本框 88">
            <a:extLst>
              <a:ext uri="{FF2B5EF4-FFF2-40B4-BE49-F238E27FC236}">
                <a16:creationId xmlns:a16="http://schemas.microsoft.com/office/drawing/2014/main" id="{B5E374BE-FC76-492D-8D9B-FDEC6921F888}"/>
              </a:ext>
            </a:extLst>
          </p:cNvPr>
          <p:cNvSpPr txBox="1"/>
          <p:nvPr/>
        </p:nvSpPr>
        <p:spPr>
          <a:xfrm>
            <a:off x="10235111" y="1968051"/>
            <a:ext cx="1151277"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40</a:t>
            </a:r>
            <a:r>
              <a:rPr lang="en-US" altLang="zh-CN" sz="2400" dirty="0">
                <a:latin typeface="Arial" panose="020B0604020202020204" pitchFamily="34" charset="0"/>
                <a:cs typeface="Arial" panose="020B0604020202020204" pitchFamily="34" charset="0"/>
              </a:rPr>
              <a:t> </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亿</a:t>
            </a:r>
            <a:r>
              <a:rPr lang="zh-CN" altLang="en-US" sz="1400" dirty="0">
                <a:latin typeface="微软雅黑" panose="020B0503020204020204" pitchFamily="34" charset="-122"/>
                <a:ea typeface="微软雅黑" panose="020B0503020204020204" pitchFamily="34" charset="-122"/>
              </a:rPr>
              <a:t>美元</a:t>
            </a:r>
          </a:p>
        </p:txBody>
      </p:sp>
      <p:sp>
        <p:nvSpPr>
          <p:cNvPr id="90" name="文本框 89">
            <a:extLst>
              <a:ext uri="{FF2B5EF4-FFF2-40B4-BE49-F238E27FC236}">
                <a16:creationId xmlns:a16="http://schemas.microsoft.com/office/drawing/2014/main" id="{D88959AB-62CA-40FA-88CF-3801F9FCC464}"/>
              </a:ext>
            </a:extLst>
          </p:cNvPr>
          <p:cNvSpPr txBox="1"/>
          <p:nvPr/>
        </p:nvSpPr>
        <p:spPr>
          <a:xfrm>
            <a:off x="10063589" y="2667884"/>
            <a:ext cx="1494320"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7280</a:t>
            </a:r>
            <a:r>
              <a:rPr lang="en-US" altLang="zh-CN" sz="2400" dirty="0">
                <a:latin typeface="Arial" panose="020B0604020202020204" pitchFamily="34" charset="0"/>
                <a:cs typeface="Arial" panose="020B0604020202020204" pitchFamily="34" charset="0"/>
              </a:rPr>
              <a:t> </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万美元</a:t>
            </a:r>
            <a:endParaRPr lang="zh-CN" altLang="en-US" sz="1400" dirty="0">
              <a:latin typeface="微软雅黑" panose="020B0503020204020204" pitchFamily="34" charset="-122"/>
              <a:ea typeface="微软雅黑" panose="020B0503020204020204" pitchFamily="34" charset="-122"/>
            </a:endParaRPr>
          </a:p>
        </p:txBody>
      </p:sp>
      <p:sp>
        <p:nvSpPr>
          <p:cNvPr id="91" name="文本框 90">
            <a:extLst>
              <a:ext uri="{FF2B5EF4-FFF2-40B4-BE49-F238E27FC236}">
                <a16:creationId xmlns:a16="http://schemas.microsoft.com/office/drawing/2014/main" id="{CDF9F526-A201-42FD-9CD4-D19E8BC05B97}"/>
              </a:ext>
            </a:extLst>
          </p:cNvPr>
          <p:cNvSpPr txBox="1"/>
          <p:nvPr/>
        </p:nvSpPr>
        <p:spPr>
          <a:xfrm>
            <a:off x="10102863" y="3777083"/>
            <a:ext cx="1494320"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4000</a:t>
            </a:r>
            <a:r>
              <a:rPr lang="en-US" altLang="zh-CN" sz="2400" dirty="0">
                <a:latin typeface="Arial" panose="020B0604020202020204" pitchFamily="34" charset="0"/>
                <a:cs typeface="Arial" panose="020B0604020202020204" pitchFamily="34" charset="0"/>
              </a:rPr>
              <a:t> </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万美元</a:t>
            </a:r>
            <a:endParaRPr lang="zh-CN" altLang="en-US" sz="1400" dirty="0">
              <a:latin typeface="微软雅黑" panose="020B0503020204020204" pitchFamily="34" charset="-122"/>
              <a:ea typeface="微软雅黑" panose="020B0503020204020204" pitchFamily="34" charset="-122"/>
            </a:endParaRPr>
          </a:p>
        </p:txBody>
      </p:sp>
      <p:sp>
        <p:nvSpPr>
          <p:cNvPr id="92" name="文本框 91">
            <a:extLst>
              <a:ext uri="{FF2B5EF4-FFF2-40B4-BE49-F238E27FC236}">
                <a16:creationId xmlns:a16="http://schemas.microsoft.com/office/drawing/2014/main" id="{40AEAA32-5334-4C9F-B7BD-D744FAB45686}"/>
              </a:ext>
            </a:extLst>
          </p:cNvPr>
          <p:cNvSpPr txBox="1"/>
          <p:nvPr/>
        </p:nvSpPr>
        <p:spPr>
          <a:xfrm>
            <a:off x="10001978" y="5311077"/>
            <a:ext cx="1287532" cy="461665"/>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cs typeface="Arial" panose="020B0604020202020204" pitchFamily="34" charset="0"/>
              </a:rPr>
              <a:t>近</a:t>
            </a:r>
            <a:r>
              <a:rPr lang="en-US" altLang="zh-CN" sz="2400" dirty="0">
                <a:solidFill>
                  <a:srgbClr val="C00000"/>
                </a:solidFill>
                <a:latin typeface="Arial" panose="020B0604020202020204" pitchFamily="34" charset="0"/>
                <a:cs typeface="Arial" panose="020B0604020202020204" pitchFamily="34" charset="0"/>
              </a:rPr>
              <a:t>1</a:t>
            </a:r>
            <a:r>
              <a:rPr lang="zh-CN" altLang="en-US" sz="2400" dirty="0">
                <a:solidFill>
                  <a:srgbClr val="C00000"/>
                </a:solidFill>
                <a:latin typeface="Arial" panose="020B0604020202020204" pitchFamily="34" charset="0"/>
                <a:cs typeface="Arial" panose="020B0604020202020204" pitchFamily="34" charset="0"/>
              </a:rPr>
              <a:t>亿</a:t>
            </a:r>
            <a:r>
              <a:rPr lang="en-US" altLang="zh-CN" sz="2400" dirty="0">
                <a:latin typeface="Arial" panose="020B0604020202020204" pitchFamily="34" charset="0"/>
                <a:cs typeface="Arial" panose="020B0604020202020204" pitchFamily="34" charset="0"/>
              </a:rPr>
              <a:t> </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美元</a:t>
            </a:r>
            <a:endParaRPr lang="zh-CN" altLang="en-US" sz="1400" dirty="0">
              <a:latin typeface="微软雅黑" panose="020B0503020204020204" pitchFamily="34" charset="-122"/>
              <a:ea typeface="微软雅黑" panose="020B0503020204020204" pitchFamily="34" charset="-122"/>
            </a:endParaRPr>
          </a:p>
        </p:txBody>
      </p:sp>
      <p:cxnSp>
        <p:nvCxnSpPr>
          <p:cNvPr id="94" name="直接连接符 93">
            <a:extLst>
              <a:ext uri="{FF2B5EF4-FFF2-40B4-BE49-F238E27FC236}">
                <a16:creationId xmlns:a16="http://schemas.microsoft.com/office/drawing/2014/main" id="{9ACEFAEF-E13A-4248-B108-E8C1B558C500}"/>
              </a:ext>
            </a:extLst>
          </p:cNvPr>
          <p:cNvCxnSpPr/>
          <p:nvPr/>
        </p:nvCxnSpPr>
        <p:spPr>
          <a:xfrm>
            <a:off x="4624871" y="2450489"/>
            <a:ext cx="69924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id="{79D9E655-D347-40F9-8D47-6CB5B62BDE1E}"/>
              </a:ext>
            </a:extLst>
          </p:cNvPr>
          <p:cNvCxnSpPr/>
          <p:nvPr/>
        </p:nvCxnSpPr>
        <p:spPr>
          <a:xfrm>
            <a:off x="4624870" y="3498847"/>
            <a:ext cx="699248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Rectangle 2">
            <a:extLst>
              <a:ext uri="{FF2B5EF4-FFF2-40B4-BE49-F238E27FC236}">
                <a16:creationId xmlns:a16="http://schemas.microsoft.com/office/drawing/2014/main" id="{6AEFB854-5343-4E75-9229-D06FABCD0EF7}"/>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投资</a:t>
            </a:r>
          </a:p>
        </p:txBody>
      </p:sp>
    </p:spTree>
    <p:extLst>
      <p:ext uri="{BB962C8B-B14F-4D97-AF65-F5344CB8AC3E}">
        <p14:creationId xmlns:p14="http://schemas.microsoft.com/office/powerpoint/2010/main" val="1483996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F5486AE9-CCFD-493C-8099-2836E13E8E8A}"/>
              </a:ext>
            </a:extLst>
          </p:cNvPr>
          <p:cNvGrpSpPr/>
          <p:nvPr/>
        </p:nvGrpSpPr>
        <p:grpSpPr>
          <a:xfrm>
            <a:off x="512826" y="1448657"/>
            <a:ext cx="3658481" cy="369870"/>
            <a:chOff x="7155444" y="740531"/>
            <a:chExt cx="3098165" cy="369870"/>
          </a:xfrm>
        </p:grpSpPr>
        <p:sp>
          <p:nvSpPr>
            <p:cNvPr id="23" name="矩形 22">
              <a:extLst>
                <a:ext uri="{FF2B5EF4-FFF2-40B4-BE49-F238E27FC236}">
                  <a16:creationId xmlns:a16="http://schemas.microsoft.com/office/drawing/2014/main" id="{1F761E9A-B098-4027-9323-18FC10B90347}"/>
                </a:ext>
              </a:extLst>
            </p:cNvPr>
            <p:cNvSpPr/>
            <p:nvPr/>
          </p:nvSpPr>
          <p:spPr>
            <a:xfrm>
              <a:off x="7155444"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A</a:t>
              </a:r>
              <a:r>
                <a:rPr lang="zh-CN" altLang="en-US" dirty="0">
                  <a:latin typeface="微软雅黑" panose="020B0503020204020204" pitchFamily="34" charset="-122"/>
                  <a:ea typeface="微软雅黑" panose="020B0503020204020204" pitchFamily="34" charset="-122"/>
                </a:rPr>
                <a:t>股、港股</a:t>
              </a:r>
              <a:r>
                <a:rPr lang="en-US" altLang="zh-CN" dirty="0">
                  <a:latin typeface="微软雅黑" panose="020B0503020204020204" pitchFamily="34" charset="-122"/>
                  <a:ea typeface="微软雅黑" panose="020B0503020204020204" pitchFamily="34" charset="-122"/>
                </a:rPr>
                <a:t>IPO</a:t>
              </a:r>
              <a:r>
                <a:rPr lang="zh-CN" altLang="en-US" dirty="0">
                  <a:latin typeface="微软雅黑" panose="020B0503020204020204" pitchFamily="34" charset="-122"/>
                  <a:ea typeface="微软雅黑" panose="020B0503020204020204" pitchFamily="34" charset="-122"/>
                </a:rPr>
                <a:t>及基金退出情况</a:t>
              </a:r>
            </a:p>
          </p:txBody>
        </p:sp>
        <p:sp>
          <p:nvSpPr>
            <p:cNvPr id="24" name="等腰三角形 23">
              <a:extLst>
                <a:ext uri="{FF2B5EF4-FFF2-40B4-BE49-F238E27FC236}">
                  <a16:creationId xmlns:a16="http://schemas.microsoft.com/office/drawing/2014/main" id="{11E9328A-7150-47C5-BE22-9ABD1B762F07}"/>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a:extLst>
              <a:ext uri="{FF2B5EF4-FFF2-40B4-BE49-F238E27FC236}">
                <a16:creationId xmlns:a16="http://schemas.microsoft.com/office/drawing/2014/main" id="{416E5736-2EE8-4B5A-99A3-56F2E7FC2F59}"/>
              </a:ext>
            </a:extLst>
          </p:cNvPr>
          <p:cNvSpPr txBox="1"/>
          <p:nvPr/>
        </p:nvSpPr>
        <p:spPr>
          <a:xfrm>
            <a:off x="512827" y="2197908"/>
            <a:ext cx="4798033" cy="2154436"/>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      本月</a:t>
            </a:r>
            <a:r>
              <a:rPr lang="en-US" altLang="zh-CN" sz="1400" dirty="0">
                <a:latin typeface="微软雅黑" panose="020B0503020204020204" pitchFamily="34" charset="-122"/>
                <a:ea typeface="微软雅黑" panose="020B0503020204020204" pitchFamily="34" charset="-122"/>
              </a:rPr>
              <a:t>A</a:t>
            </a:r>
            <a:r>
              <a:rPr lang="zh-CN" altLang="en-US" sz="1400" dirty="0">
                <a:latin typeface="微软雅黑" panose="020B0503020204020204" pitchFamily="34" charset="-122"/>
                <a:ea typeface="微软雅黑" panose="020B0503020204020204" pitchFamily="34" charset="-122"/>
              </a:rPr>
              <a:t>股市场</a:t>
            </a:r>
            <a:r>
              <a:rPr lang="en-US" altLang="zh-CN" sz="1400" dirty="0">
                <a:latin typeface="微软雅黑" panose="020B0503020204020204" pitchFamily="34" charset="-122"/>
                <a:ea typeface="微软雅黑" panose="020B0503020204020204" pitchFamily="34" charset="-122"/>
              </a:rPr>
              <a:t>IPO</a:t>
            </a:r>
            <a:r>
              <a:rPr lang="zh-CN" altLang="en-US" sz="1400" dirty="0">
                <a:latin typeface="微软雅黑" panose="020B0503020204020204" pitchFamily="34" charset="-122"/>
                <a:ea typeface="微软雅黑" panose="020B0503020204020204" pitchFamily="34" charset="-122"/>
              </a:rPr>
              <a:t>维持稳定的发行节奏，共有</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27</a:t>
            </a:r>
            <a:r>
              <a:rPr lang="zh-CN" altLang="en-US" sz="1400" dirty="0">
                <a:latin typeface="微软雅黑" panose="020B0503020204020204" pitchFamily="34" charset="-122"/>
                <a:ea typeface="微软雅黑" panose="020B0503020204020204" pitchFamily="34" charset="-122"/>
              </a:rPr>
              <a:t>家企业成功上市交易，预计共募集资金</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144.17</a:t>
            </a:r>
            <a:r>
              <a:rPr lang="zh-CN" altLang="en-US" sz="1400" dirty="0">
                <a:latin typeface="微软雅黑" panose="020B0503020204020204" pitchFamily="34" charset="-122"/>
                <a:ea typeface="微软雅黑" panose="020B0503020204020204" pitchFamily="34" charset="-122"/>
              </a:rPr>
              <a:t>亿；港股共有</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17</a:t>
            </a:r>
            <a:r>
              <a:rPr lang="zh-CN" altLang="en-US" sz="1400" dirty="0">
                <a:latin typeface="微软雅黑" panose="020B0503020204020204" pitchFamily="34" charset="-122"/>
                <a:ea typeface="微软雅黑" panose="020B0503020204020204" pitchFamily="34" charset="-122"/>
              </a:rPr>
              <a:t>家企业上市，共募集资金</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43.47</a:t>
            </a:r>
            <a:r>
              <a:rPr lang="zh-CN" altLang="en-US" sz="1400" dirty="0">
                <a:latin typeface="微软雅黑" panose="020B0503020204020204" pitchFamily="34" charset="-122"/>
                <a:ea typeface="微软雅黑" panose="020B0503020204020204" pitchFamily="34" charset="-122"/>
              </a:rPr>
              <a:t>亿港元。</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      同时，本月有</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62</a:t>
            </a:r>
            <a:r>
              <a:rPr lang="zh-CN" altLang="en-US" sz="1400" dirty="0">
                <a:latin typeface="微软雅黑" panose="020B0503020204020204" pitchFamily="34" charset="-122"/>
                <a:ea typeface="微软雅黑" panose="020B0503020204020204" pitchFamily="34" charset="-122"/>
              </a:rPr>
              <a:t>个基金产品因标的公司成功上市实现退出，</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24</a:t>
            </a:r>
            <a:r>
              <a:rPr lang="zh-CN" altLang="en-US" sz="1400" dirty="0">
                <a:latin typeface="微软雅黑" panose="020B0503020204020204" pitchFamily="34" charset="-122"/>
                <a:ea typeface="微软雅黑" panose="020B0503020204020204" pitchFamily="34" charset="-122"/>
              </a:rPr>
              <a:t>个基金产品通过</a:t>
            </a:r>
            <a:r>
              <a:rPr lang="en-US" altLang="zh-CN" dirty="0">
                <a:solidFill>
                  <a:srgbClr val="FF0000"/>
                </a:solidFill>
                <a:latin typeface="微软雅黑" panose="020B0503020204020204" pitchFamily="34" charset="-122"/>
                <a:ea typeface="微软雅黑" panose="020B0503020204020204" pitchFamily="34" charset="-122"/>
              </a:rPr>
              <a:t>M&amp;A</a:t>
            </a:r>
            <a:r>
              <a:rPr lang="zh-CN" altLang="en-US" sz="1400" dirty="0">
                <a:latin typeface="微软雅黑" panose="020B0503020204020204" pitchFamily="34" charset="-122"/>
                <a:ea typeface="微软雅黑" panose="020B0503020204020204" pitchFamily="34" charset="-122"/>
              </a:rPr>
              <a:t>途径完成退出，另有</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5</a:t>
            </a:r>
            <a:r>
              <a:rPr lang="zh-CN" altLang="en-US" sz="1400" dirty="0">
                <a:latin typeface="微软雅黑" panose="020B0503020204020204" pitchFamily="34" charset="-122"/>
                <a:ea typeface="微软雅黑" panose="020B0503020204020204" pitchFamily="34" charset="-122"/>
              </a:rPr>
              <a:t>个基金产品通过股权转让完成退出。</a:t>
            </a:r>
          </a:p>
        </p:txBody>
      </p:sp>
      <p:pic>
        <p:nvPicPr>
          <p:cNvPr id="3" name="图片 2">
            <a:extLst>
              <a:ext uri="{FF2B5EF4-FFF2-40B4-BE49-F238E27FC236}">
                <a16:creationId xmlns:a16="http://schemas.microsoft.com/office/drawing/2014/main" id="{BB5DB751-DD7C-4449-A9FA-6182197E8E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4627" y="893852"/>
            <a:ext cx="4582012" cy="3113069"/>
          </a:xfrm>
          <a:prstGeom prst="rect">
            <a:avLst/>
          </a:prstGeom>
        </p:spPr>
      </p:pic>
      <p:pic>
        <p:nvPicPr>
          <p:cNvPr id="6" name="图片 5">
            <a:extLst>
              <a:ext uri="{FF2B5EF4-FFF2-40B4-BE49-F238E27FC236}">
                <a16:creationId xmlns:a16="http://schemas.microsoft.com/office/drawing/2014/main" id="{F70B4515-73C3-4C99-9B79-BE4D086180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459" y="4006921"/>
            <a:ext cx="4541179" cy="2349430"/>
          </a:xfrm>
          <a:prstGeom prst="rect">
            <a:avLst/>
          </a:prstGeom>
        </p:spPr>
      </p:pic>
      <p:sp>
        <p:nvSpPr>
          <p:cNvPr id="9" name="Rectangle 2">
            <a:extLst>
              <a:ext uri="{FF2B5EF4-FFF2-40B4-BE49-F238E27FC236}">
                <a16:creationId xmlns:a16="http://schemas.microsoft.com/office/drawing/2014/main" id="{8E23D0AE-3D2C-4F2D-88FC-732D51F21EC2}"/>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IPO</a:t>
            </a:r>
            <a:r>
              <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及退出</a:t>
            </a:r>
          </a:p>
        </p:txBody>
      </p:sp>
    </p:spTree>
    <p:extLst>
      <p:ext uri="{BB962C8B-B14F-4D97-AF65-F5344CB8AC3E}">
        <p14:creationId xmlns:p14="http://schemas.microsoft.com/office/powerpoint/2010/main" val="714860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266FC39E-6CE0-49A1-BCC4-E7C3E16B503E}"/>
              </a:ext>
            </a:extLst>
          </p:cNvPr>
          <p:cNvGrpSpPr/>
          <p:nvPr/>
        </p:nvGrpSpPr>
        <p:grpSpPr>
          <a:xfrm>
            <a:off x="390417" y="1013364"/>
            <a:ext cx="2482389" cy="369870"/>
            <a:chOff x="7155445" y="740531"/>
            <a:chExt cx="3098164" cy="369870"/>
          </a:xfrm>
        </p:grpSpPr>
        <p:sp>
          <p:nvSpPr>
            <p:cNvPr id="17" name="矩形 16">
              <a:extLst>
                <a:ext uri="{FF2B5EF4-FFF2-40B4-BE49-F238E27FC236}">
                  <a16:creationId xmlns:a16="http://schemas.microsoft.com/office/drawing/2014/main" id="{2A66B8A8-FB5C-476C-92CE-73C69A9A028A}"/>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新三板市场概况</a:t>
              </a:r>
            </a:p>
          </p:txBody>
        </p:sp>
        <p:sp>
          <p:nvSpPr>
            <p:cNvPr id="18" name="等腰三角形 17">
              <a:extLst>
                <a:ext uri="{FF2B5EF4-FFF2-40B4-BE49-F238E27FC236}">
                  <a16:creationId xmlns:a16="http://schemas.microsoft.com/office/drawing/2014/main" id="{41EA7208-E7DA-4E29-A1B3-89C477139CAF}"/>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a:extLst>
              <a:ext uri="{FF2B5EF4-FFF2-40B4-BE49-F238E27FC236}">
                <a16:creationId xmlns:a16="http://schemas.microsoft.com/office/drawing/2014/main" id="{F3C4F09E-0B39-4648-92EE-9C0458DF4A23}"/>
              </a:ext>
            </a:extLst>
          </p:cNvPr>
          <p:cNvGrpSpPr/>
          <p:nvPr/>
        </p:nvGrpSpPr>
        <p:grpSpPr>
          <a:xfrm>
            <a:off x="393862" y="1585487"/>
            <a:ext cx="1193916" cy="940284"/>
            <a:chOff x="393862" y="1328632"/>
            <a:chExt cx="1193916" cy="838019"/>
          </a:xfrm>
        </p:grpSpPr>
        <p:grpSp>
          <p:nvGrpSpPr>
            <p:cNvPr id="22" name="组合 21">
              <a:extLst>
                <a:ext uri="{FF2B5EF4-FFF2-40B4-BE49-F238E27FC236}">
                  <a16:creationId xmlns:a16="http://schemas.microsoft.com/office/drawing/2014/main" id="{8B596EF2-4BA9-4AF6-860F-2BC3B6E3D63E}"/>
                </a:ext>
              </a:extLst>
            </p:cNvPr>
            <p:cNvGrpSpPr/>
            <p:nvPr/>
          </p:nvGrpSpPr>
          <p:grpSpPr>
            <a:xfrm>
              <a:off x="393862" y="1328632"/>
              <a:ext cx="1193916" cy="667394"/>
              <a:chOff x="517989" y="1205342"/>
              <a:chExt cx="1193916" cy="667394"/>
            </a:xfrm>
          </p:grpSpPr>
          <p:sp>
            <p:nvSpPr>
              <p:cNvPr id="19" name="文本框 18">
                <a:extLst>
                  <a:ext uri="{FF2B5EF4-FFF2-40B4-BE49-F238E27FC236}">
                    <a16:creationId xmlns:a16="http://schemas.microsoft.com/office/drawing/2014/main" id="{2D3153FA-83ED-44AD-A9B2-074B040FF671}"/>
                  </a:ext>
                </a:extLst>
              </p:cNvPr>
              <p:cNvSpPr txBox="1"/>
              <p:nvPr/>
            </p:nvSpPr>
            <p:spPr>
              <a:xfrm>
                <a:off x="539468" y="1205342"/>
                <a:ext cx="1031051" cy="261610"/>
              </a:xfrm>
              <a:prstGeom prst="rect">
                <a:avLst/>
              </a:prstGeom>
              <a:noFill/>
            </p:spPr>
            <p:txBody>
              <a:bodyPr wrap="none" rtlCol="0">
                <a:spAutoFit/>
              </a:bodyPr>
              <a:lstStyle/>
              <a:p>
                <a:r>
                  <a:rPr lang="zh-CN" altLang="en-US" sz="1100" dirty="0">
                    <a:latin typeface="微软雅黑" panose="020B0503020204020204" pitchFamily="34" charset="-122"/>
                    <a:ea typeface="微软雅黑" panose="020B0503020204020204" pitchFamily="34" charset="-122"/>
                  </a:rPr>
                  <a:t>挂牌企业总数</a:t>
                </a:r>
              </a:p>
            </p:txBody>
          </p:sp>
          <p:sp>
            <p:nvSpPr>
              <p:cNvPr id="20" name="文本框 19">
                <a:extLst>
                  <a:ext uri="{FF2B5EF4-FFF2-40B4-BE49-F238E27FC236}">
                    <a16:creationId xmlns:a16="http://schemas.microsoft.com/office/drawing/2014/main" id="{5330F692-0458-45D1-8961-6EA39C3CB64F}"/>
                  </a:ext>
                </a:extLst>
              </p:cNvPr>
              <p:cNvSpPr txBox="1"/>
              <p:nvPr/>
            </p:nvSpPr>
            <p:spPr>
              <a:xfrm>
                <a:off x="1386175" y="1608745"/>
                <a:ext cx="325730" cy="261610"/>
              </a:xfrm>
              <a:prstGeom prst="rect">
                <a:avLst/>
              </a:prstGeom>
              <a:noFill/>
            </p:spPr>
            <p:txBody>
              <a:bodyPr wrap="none" rtlCol="0">
                <a:spAutoFit/>
              </a:bodyPr>
              <a:lstStyle>
                <a:defPPr>
                  <a:defRPr lang="zh-CN"/>
                </a:defPPr>
                <a:lvl1pPr>
                  <a:defRPr sz="1100">
                    <a:latin typeface="微软雅黑" panose="020B0503020204020204" pitchFamily="34" charset="-122"/>
                    <a:ea typeface="微软雅黑" panose="020B0503020204020204" pitchFamily="34" charset="-122"/>
                  </a:defRPr>
                </a:lvl1pPr>
              </a:lstStyle>
              <a:p>
                <a:r>
                  <a:rPr lang="zh-CN" altLang="en-US" dirty="0"/>
                  <a:t>家</a:t>
                </a:r>
              </a:p>
            </p:txBody>
          </p:sp>
          <p:sp>
            <p:nvSpPr>
              <p:cNvPr id="21" name="文本框 20">
                <a:extLst>
                  <a:ext uri="{FF2B5EF4-FFF2-40B4-BE49-F238E27FC236}">
                    <a16:creationId xmlns:a16="http://schemas.microsoft.com/office/drawing/2014/main" id="{E2178841-D1FB-42BA-A2FE-786E4CA2E2D4}"/>
                  </a:ext>
                </a:extLst>
              </p:cNvPr>
              <p:cNvSpPr txBox="1"/>
              <p:nvPr/>
            </p:nvSpPr>
            <p:spPr>
              <a:xfrm>
                <a:off x="517989" y="1461282"/>
                <a:ext cx="994183" cy="411454"/>
              </a:xfrm>
              <a:prstGeom prst="rect">
                <a:avLst/>
              </a:prstGeom>
              <a:noFill/>
            </p:spPr>
            <p:txBody>
              <a:bodyPr wrap="none" rtlCol="0">
                <a:spAutoFit/>
              </a:bodyPr>
              <a:lstStyle/>
              <a:p>
                <a:r>
                  <a:rPr lang="en-US" altLang="zh-CN" sz="2400" dirty="0">
                    <a:solidFill>
                      <a:srgbClr val="FF0000"/>
                    </a:solidFill>
                  </a:rPr>
                  <a:t>11619</a:t>
                </a:r>
                <a:endParaRPr lang="zh-CN" altLang="en-US" sz="2400" dirty="0">
                  <a:solidFill>
                    <a:srgbClr val="FF0000"/>
                  </a:solidFill>
                </a:endParaRPr>
              </a:p>
            </p:txBody>
          </p:sp>
        </p:grpSp>
        <p:sp>
          <p:nvSpPr>
            <p:cNvPr id="23" name="文本框 22">
              <a:extLst>
                <a:ext uri="{FF2B5EF4-FFF2-40B4-BE49-F238E27FC236}">
                  <a16:creationId xmlns:a16="http://schemas.microsoft.com/office/drawing/2014/main" id="{61C6BD20-E14F-48BA-9418-4CAF8E667FB1}"/>
                </a:ext>
              </a:extLst>
            </p:cNvPr>
            <p:cNvSpPr txBox="1"/>
            <p:nvPr/>
          </p:nvSpPr>
          <p:spPr>
            <a:xfrm>
              <a:off x="930867" y="1892348"/>
              <a:ext cx="487634" cy="274303"/>
            </a:xfrm>
            <a:prstGeom prst="rect">
              <a:avLst/>
            </a:prstGeom>
            <a:noFill/>
          </p:spPr>
          <p:txBody>
            <a:bodyPr wrap="none" rtlCol="0">
              <a:spAutoFit/>
            </a:bodyPr>
            <a:lstStyle/>
            <a:p>
              <a:r>
                <a:rPr lang="en-US" altLang="zh-CN" sz="1400" dirty="0">
                  <a:solidFill>
                    <a:srgbClr val="FF0000"/>
                  </a:solidFill>
                  <a:latin typeface="Arial" panose="020B0604020202020204" pitchFamily="34" charset="0"/>
                  <a:cs typeface="Arial" panose="020B0604020202020204" pitchFamily="34" charset="0"/>
                </a:rPr>
                <a:t>+25</a:t>
              </a:r>
              <a:endParaRPr lang="zh-CN" altLang="en-US" sz="1400" dirty="0">
                <a:solidFill>
                  <a:srgbClr val="FF0000"/>
                </a:solidFill>
                <a:latin typeface="Arial" panose="020B0604020202020204" pitchFamily="34" charset="0"/>
                <a:cs typeface="Arial" panose="020B0604020202020204" pitchFamily="34" charset="0"/>
              </a:endParaRPr>
            </a:p>
          </p:txBody>
        </p:sp>
      </p:grpSp>
      <p:grpSp>
        <p:nvGrpSpPr>
          <p:cNvPr id="32" name="组合 31">
            <a:extLst>
              <a:ext uri="{FF2B5EF4-FFF2-40B4-BE49-F238E27FC236}">
                <a16:creationId xmlns:a16="http://schemas.microsoft.com/office/drawing/2014/main" id="{CA2ACA0C-DBBE-4735-82D1-4F9ECF5437EA}"/>
              </a:ext>
            </a:extLst>
          </p:cNvPr>
          <p:cNvGrpSpPr/>
          <p:nvPr/>
        </p:nvGrpSpPr>
        <p:grpSpPr>
          <a:xfrm>
            <a:off x="1918959" y="1581187"/>
            <a:ext cx="1995494" cy="982143"/>
            <a:chOff x="1918959" y="1157696"/>
            <a:chExt cx="1995494" cy="982143"/>
          </a:xfrm>
        </p:grpSpPr>
        <p:sp>
          <p:nvSpPr>
            <p:cNvPr id="26" name="矩形: 对角圆角 25">
              <a:extLst>
                <a:ext uri="{FF2B5EF4-FFF2-40B4-BE49-F238E27FC236}">
                  <a16:creationId xmlns:a16="http://schemas.microsoft.com/office/drawing/2014/main" id="{A7391842-22CD-4615-A7FF-A01279BB1286}"/>
                </a:ext>
              </a:extLst>
            </p:cNvPr>
            <p:cNvSpPr/>
            <p:nvPr/>
          </p:nvSpPr>
          <p:spPr>
            <a:xfrm>
              <a:off x="1918959" y="1419307"/>
              <a:ext cx="953847" cy="679755"/>
            </a:xfrm>
            <a:prstGeom prst="round2Diag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10247</a:t>
              </a:r>
              <a:endParaRPr lang="zh-CN" altLang="en-US" dirty="0">
                <a:latin typeface="Arial" panose="020B0604020202020204" pitchFamily="34" charset="0"/>
                <a:cs typeface="Arial" panose="020B0604020202020204" pitchFamily="34" charset="0"/>
              </a:endParaRPr>
            </a:p>
          </p:txBody>
        </p:sp>
        <p:sp>
          <p:nvSpPr>
            <p:cNvPr id="27" name="矩形: 对角圆角 26">
              <a:extLst>
                <a:ext uri="{FF2B5EF4-FFF2-40B4-BE49-F238E27FC236}">
                  <a16:creationId xmlns:a16="http://schemas.microsoft.com/office/drawing/2014/main" id="{1273736E-938A-4363-9148-2A3A223922A2}"/>
                </a:ext>
              </a:extLst>
            </p:cNvPr>
            <p:cNvSpPr/>
            <p:nvPr/>
          </p:nvSpPr>
          <p:spPr>
            <a:xfrm>
              <a:off x="2896452" y="1392157"/>
              <a:ext cx="976905" cy="706905"/>
            </a:xfrm>
            <a:prstGeom prst="round2Diag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1372</a:t>
              </a:r>
              <a:endParaRPr lang="zh-CN" altLang="en-US" dirty="0">
                <a:latin typeface="Arial" panose="020B0604020202020204" pitchFamily="34" charset="0"/>
                <a:cs typeface="Arial" panose="020B0604020202020204" pitchFamily="34" charset="0"/>
              </a:endParaRPr>
            </a:p>
          </p:txBody>
        </p:sp>
        <p:sp>
          <p:nvSpPr>
            <p:cNvPr id="29" name="文本框 28">
              <a:extLst>
                <a:ext uri="{FF2B5EF4-FFF2-40B4-BE49-F238E27FC236}">
                  <a16:creationId xmlns:a16="http://schemas.microsoft.com/office/drawing/2014/main" id="{07C45F08-1B83-48EA-9CAE-35F5253A4932}"/>
                </a:ext>
              </a:extLst>
            </p:cNvPr>
            <p:cNvSpPr txBox="1"/>
            <p:nvPr/>
          </p:nvSpPr>
          <p:spPr>
            <a:xfrm>
              <a:off x="2389259" y="1157696"/>
              <a:ext cx="1031051" cy="261610"/>
            </a:xfrm>
            <a:prstGeom prst="rect">
              <a:avLst/>
            </a:prstGeom>
            <a:noFill/>
          </p:spPr>
          <p:txBody>
            <a:bodyPr wrap="none" rtlCol="0">
              <a:spAutoFit/>
            </a:bodyPr>
            <a:lstStyle>
              <a:defPPr>
                <a:defRPr lang="zh-CN"/>
              </a:defPPr>
              <a:lvl1pPr>
                <a:defRPr sz="1100">
                  <a:latin typeface="微软雅黑" panose="020B0503020204020204" pitchFamily="34" charset="-122"/>
                  <a:ea typeface="微软雅黑" panose="020B0503020204020204" pitchFamily="34" charset="-122"/>
                </a:defRPr>
              </a:lvl1pPr>
            </a:lstStyle>
            <a:p>
              <a:r>
                <a:rPr lang="zh-CN" altLang="en-US" dirty="0"/>
                <a:t>市场分层分布</a:t>
              </a:r>
            </a:p>
          </p:txBody>
        </p:sp>
        <p:sp>
          <p:nvSpPr>
            <p:cNvPr id="30" name="文本框 29">
              <a:extLst>
                <a:ext uri="{FF2B5EF4-FFF2-40B4-BE49-F238E27FC236}">
                  <a16:creationId xmlns:a16="http://schemas.microsoft.com/office/drawing/2014/main" id="{8776A377-0D5D-4B58-A201-2299ED8DC0C8}"/>
                </a:ext>
              </a:extLst>
            </p:cNvPr>
            <p:cNvSpPr txBox="1"/>
            <p:nvPr/>
          </p:nvSpPr>
          <p:spPr>
            <a:xfrm>
              <a:off x="3422010" y="1862840"/>
              <a:ext cx="492443" cy="276999"/>
            </a:xfrm>
            <a:prstGeom prst="rect">
              <a:avLst/>
            </a:prstGeom>
            <a:noFill/>
          </p:spPr>
          <p:txBody>
            <a:bodyPr wrap="none" rtlCol="0">
              <a:spAutoFit/>
            </a:bodyPr>
            <a:lstStyle/>
            <a:p>
              <a:r>
                <a:rPr lang="zh-CN" altLang="en-US" sz="1200" b="1" dirty="0">
                  <a:solidFill>
                    <a:schemeClr val="bg1">
                      <a:lumMod val="85000"/>
                    </a:schemeClr>
                  </a:solidFill>
                  <a:latin typeface="微软雅黑" panose="020B0503020204020204" pitchFamily="34" charset="-122"/>
                  <a:ea typeface="微软雅黑" panose="020B0503020204020204" pitchFamily="34" charset="-122"/>
                </a:rPr>
                <a:t>创新</a:t>
              </a:r>
            </a:p>
          </p:txBody>
        </p:sp>
        <p:sp>
          <p:nvSpPr>
            <p:cNvPr id="31" name="文本框 30">
              <a:extLst>
                <a:ext uri="{FF2B5EF4-FFF2-40B4-BE49-F238E27FC236}">
                  <a16:creationId xmlns:a16="http://schemas.microsoft.com/office/drawing/2014/main" id="{D78E8AE0-65E3-43AE-A23E-3E5E95BF0407}"/>
                </a:ext>
              </a:extLst>
            </p:cNvPr>
            <p:cNvSpPr txBox="1"/>
            <p:nvPr/>
          </p:nvSpPr>
          <p:spPr>
            <a:xfrm>
              <a:off x="2452878" y="1850444"/>
              <a:ext cx="492443" cy="276999"/>
            </a:xfrm>
            <a:prstGeom prst="rect">
              <a:avLst/>
            </a:prstGeom>
            <a:noFill/>
          </p:spPr>
          <p:txBody>
            <a:bodyPr wrap="none" rtlCol="0">
              <a:spAutoFit/>
            </a:bodyPr>
            <a:lstStyle/>
            <a:p>
              <a:r>
                <a:rPr lang="zh-CN" altLang="en-US" sz="1200" b="1" dirty="0">
                  <a:solidFill>
                    <a:schemeClr val="bg1">
                      <a:lumMod val="85000"/>
                    </a:schemeClr>
                  </a:solidFill>
                  <a:latin typeface="微软雅黑" panose="020B0503020204020204" pitchFamily="34" charset="-122"/>
                  <a:ea typeface="微软雅黑" panose="020B0503020204020204" pitchFamily="34" charset="-122"/>
                </a:rPr>
                <a:t>基础</a:t>
              </a:r>
            </a:p>
          </p:txBody>
        </p:sp>
      </p:grpSp>
      <p:grpSp>
        <p:nvGrpSpPr>
          <p:cNvPr id="43" name="组合 42">
            <a:extLst>
              <a:ext uri="{FF2B5EF4-FFF2-40B4-BE49-F238E27FC236}">
                <a16:creationId xmlns:a16="http://schemas.microsoft.com/office/drawing/2014/main" id="{3B88AF72-73F1-41EF-9B1A-DEF72581B72C}"/>
              </a:ext>
            </a:extLst>
          </p:cNvPr>
          <p:cNvGrpSpPr/>
          <p:nvPr/>
        </p:nvGrpSpPr>
        <p:grpSpPr>
          <a:xfrm>
            <a:off x="3982289" y="1581187"/>
            <a:ext cx="2395782" cy="1147417"/>
            <a:chOff x="3982289" y="1324332"/>
            <a:chExt cx="2395782" cy="1147417"/>
          </a:xfrm>
        </p:grpSpPr>
        <p:pic>
          <p:nvPicPr>
            <p:cNvPr id="37" name="图片 36">
              <a:extLst>
                <a:ext uri="{FF2B5EF4-FFF2-40B4-BE49-F238E27FC236}">
                  <a16:creationId xmlns:a16="http://schemas.microsoft.com/office/drawing/2014/main" id="{811427F1-0C9F-4515-B78E-B85B810016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289" y="1450528"/>
              <a:ext cx="1591763" cy="1021221"/>
            </a:xfrm>
            <a:prstGeom prst="rect">
              <a:avLst/>
            </a:prstGeom>
          </p:spPr>
        </p:pic>
        <p:sp>
          <p:nvSpPr>
            <p:cNvPr id="38" name="文本框 37">
              <a:extLst>
                <a:ext uri="{FF2B5EF4-FFF2-40B4-BE49-F238E27FC236}">
                  <a16:creationId xmlns:a16="http://schemas.microsoft.com/office/drawing/2014/main" id="{E4496D3B-7814-4E97-9BA8-6C74BB6236C2}"/>
                </a:ext>
              </a:extLst>
            </p:cNvPr>
            <p:cNvSpPr txBox="1"/>
            <p:nvPr/>
          </p:nvSpPr>
          <p:spPr>
            <a:xfrm>
              <a:off x="4292366" y="1324332"/>
              <a:ext cx="1031051" cy="261610"/>
            </a:xfrm>
            <a:prstGeom prst="rect">
              <a:avLst/>
            </a:prstGeom>
            <a:noFill/>
          </p:spPr>
          <p:txBody>
            <a:bodyPr wrap="none" rtlCol="0">
              <a:spAutoFit/>
            </a:bodyPr>
            <a:lstStyle>
              <a:defPPr>
                <a:defRPr lang="zh-CN"/>
              </a:defPPr>
              <a:lvl1pPr>
                <a:defRPr sz="1100">
                  <a:latin typeface="微软雅黑" panose="020B0503020204020204" pitchFamily="34" charset="-122"/>
                  <a:ea typeface="微软雅黑" panose="020B0503020204020204" pitchFamily="34" charset="-122"/>
                </a:defRPr>
              </a:lvl1pPr>
            </a:lstStyle>
            <a:p>
              <a:r>
                <a:rPr lang="zh-CN" altLang="en-US" dirty="0"/>
                <a:t>转让方式分布</a:t>
              </a:r>
            </a:p>
          </p:txBody>
        </p:sp>
        <p:sp>
          <p:nvSpPr>
            <p:cNvPr id="39" name="箭头: 五边形 38">
              <a:extLst>
                <a:ext uri="{FF2B5EF4-FFF2-40B4-BE49-F238E27FC236}">
                  <a16:creationId xmlns:a16="http://schemas.microsoft.com/office/drawing/2014/main" id="{A75B542C-F66C-4FFD-BAD3-39C1F18BB24A}"/>
                </a:ext>
              </a:extLst>
            </p:cNvPr>
            <p:cNvSpPr/>
            <p:nvPr/>
          </p:nvSpPr>
          <p:spPr>
            <a:xfrm>
              <a:off x="5237162" y="2012243"/>
              <a:ext cx="184935" cy="5901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箭头: 五边形 39">
              <a:extLst>
                <a:ext uri="{FF2B5EF4-FFF2-40B4-BE49-F238E27FC236}">
                  <a16:creationId xmlns:a16="http://schemas.microsoft.com/office/drawing/2014/main" id="{368D1B5A-94A3-4359-A921-A3A2F6716C36}"/>
                </a:ext>
              </a:extLst>
            </p:cNvPr>
            <p:cNvSpPr/>
            <p:nvPr/>
          </p:nvSpPr>
          <p:spPr>
            <a:xfrm>
              <a:off x="5237161" y="2197449"/>
              <a:ext cx="184935" cy="5901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a:extLst>
                <a:ext uri="{FF2B5EF4-FFF2-40B4-BE49-F238E27FC236}">
                  <a16:creationId xmlns:a16="http://schemas.microsoft.com/office/drawing/2014/main" id="{832A62FF-F13A-473F-9C32-39C7AC66D73A}"/>
                </a:ext>
              </a:extLst>
            </p:cNvPr>
            <p:cNvSpPr txBox="1"/>
            <p:nvPr/>
          </p:nvSpPr>
          <p:spPr>
            <a:xfrm>
              <a:off x="5375874" y="1948986"/>
              <a:ext cx="1002197" cy="215444"/>
            </a:xfrm>
            <a:prstGeom prst="rect">
              <a:avLst/>
            </a:prstGeom>
            <a:noFill/>
          </p:spPr>
          <p:txBody>
            <a:bodyPr wrap="none" rtlCol="0">
              <a:spAutoFit/>
            </a:bodyPr>
            <a:lstStyle/>
            <a:p>
              <a:r>
                <a:rPr lang="zh-CN" altLang="en-US" sz="800" dirty="0">
                  <a:latin typeface="微软雅黑" panose="020B0503020204020204" pitchFamily="34" charset="-122"/>
                  <a:ea typeface="微软雅黑" panose="020B0503020204020204" pitchFamily="34" charset="-122"/>
                </a:rPr>
                <a:t>做市方式：</a:t>
              </a:r>
              <a:r>
                <a:rPr lang="en-US" altLang="zh-CN" sz="800" dirty="0">
                  <a:latin typeface="微软雅黑" panose="020B0503020204020204" pitchFamily="34" charset="-122"/>
                  <a:ea typeface="微软雅黑" panose="020B0503020204020204" pitchFamily="34" charset="-122"/>
                </a:rPr>
                <a:t>10216</a:t>
              </a:r>
              <a:endParaRPr lang="zh-CN" altLang="en-US" sz="800" dirty="0">
                <a:latin typeface="微软雅黑" panose="020B0503020204020204" pitchFamily="34" charset="-122"/>
                <a:ea typeface="微软雅黑" panose="020B0503020204020204" pitchFamily="34" charset="-122"/>
              </a:endParaRPr>
            </a:p>
          </p:txBody>
        </p:sp>
        <p:sp>
          <p:nvSpPr>
            <p:cNvPr id="42" name="文本框 41">
              <a:extLst>
                <a:ext uri="{FF2B5EF4-FFF2-40B4-BE49-F238E27FC236}">
                  <a16:creationId xmlns:a16="http://schemas.microsoft.com/office/drawing/2014/main" id="{A2A392AB-07A9-4CE1-A4B8-36D77A331206}"/>
                </a:ext>
              </a:extLst>
            </p:cNvPr>
            <p:cNvSpPr txBox="1"/>
            <p:nvPr/>
          </p:nvSpPr>
          <p:spPr>
            <a:xfrm>
              <a:off x="5378233" y="2100079"/>
              <a:ext cx="941283" cy="215444"/>
            </a:xfrm>
            <a:prstGeom prst="rect">
              <a:avLst/>
            </a:prstGeom>
            <a:noFill/>
          </p:spPr>
          <p:txBody>
            <a:bodyPr wrap="none" rtlCol="0">
              <a:spAutoFit/>
            </a:bodyPr>
            <a:lstStyle/>
            <a:p>
              <a:r>
                <a:rPr lang="zh-CN" altLang="en-US" sz="800" dirty="0">
                  <a:latin typeface="微软雅黑" panose="020B0503020204020204" pitchFamily="34" charset="-122"/>
                  <a:ea typeface="微软雅黑" panose="020B0503020204020204" pitchFamily="34" charset="-122"/>
                </a:rPr>
                <a:t>协议转让：</a:t>
              </a:r>
              <a:r>
                <a:rPr lang="en-US" altLang="zh-CN" sz="800" dirty="0">
                  <a:latin typeface="微软雅黑" panose="020B0503020204020204" pitchFamily="34" charset="-122"/>
                  <a:ea typeface="微软雅黑" panose="020B0503020204020204" pitchFamily="34" charset="-122"/>
                </a:rPr>
                <a:t>1403</a:t>
              </a:r>
              <a:endParaRPr lang="zh-CN" altLang="en-US" sz="800" dirty="0">
                <a:latin typeface="微软雅黑" panose="020B0503020204020204" pitchFamily="34" charset="-122"/>
                <a:ea typeface="微软雅黑" panose="020B0503020204020204" pitchFamily="34" charset="-122"/>
              </a:endParaRPr>
            </a:p>
          </p:txBody>
        </p:sp>
      </p:grpSp>
      <p:sp>
        <p:nvSpPr>
          <p:cNvPr id="44" name="文本框 43">
            <a:extLst>
              <a:ext uri="{FF2B5EF4-FFF2-40B4-BE49-F238E27FC236}">
                <a16:creationId xmlns:a16="http://schemas.microsoft.com/office/drawing/2014/main" id="{11941F28-9481-4F08-A940-E94A8E799498}"/>
              </a:ext>
            </a:extLst>
          </p:cNvPr>
          <p:cNvSpPr txBox="1"/>
          <p:nvPr/>
        </p:nvSpPr>
        <p:spPr>
          <a:xfrm>
            <a:off x="284314" y="3393960"/>
            <a:ext cx="5322014" cy="1046440"/>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      本月新三板挂牌企业总数维持稳定增长态势，截止</a:t>
            </a:r>
            <a:r>
              <a:rPr lang="en-US" altLang="zh-CN" sz="1400" dirty="0">
                <a:latin typeface="微软雅黑" panose="020B0503020204020204" pitchFamily="34" charset="-122"/>
                <a:ea typeface="微软雅黑" panose="020B0503020204020204" pitchFamily="34" charset="-122"/>
              </a:rPr>
              <a:t>10</a:t>
            </a:r>
            <a:r>
              <a:rPr lang="zh-CN" altLang="en-US"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31</a:t>
            </a:r>
            <a:r>
              <a:rPr lang="zh-CN" altLang="en-US" sz="1400" dirty="0">
                <a:latin typeface="微软雅黑" panose="020B0503020204020204" pitchFamily="34" charset="-122"/>
                <a:ea typeface="微软雅黑" panose="020B0503020204020204" pitchFamily="34" charset="-122"/>
              </a:rPr>
              <a:t>日，挂牌企业总数为</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11619</a:t>
            </a:r>
            <a:r>
              <a:rPr lang="zh-CN" altLang="en-US" sz="1400" dirty="0">
                <a:latin typeface="微软雅黑" panose="020B0503020204020204" pitchFamily="34" charset="-122"/>
                <a:ea typeface="微软雅黑" panose="020B0503020204020204" pitchFamily="34" charset="-122"/>
              </a:rPr>
              <a:t>家，净增长</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25</a:t>
            </a:r>
            <a:r>
              <a:rPr lang="zh-CN" altLang="en-US" sz="1400" dirty="0">
                <a:latin typeface="微软雅黑" panose="020B0503020204020204" pitchFamily="34" charset="-122"/>
                <a:ea typeface="微软雅黑" panose="020B0503020204020204" pitchFamily="34" charset="-122"/>
              </a:rPr>
              <a:t>家。本月新增挂牌</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69</a:t>
            </a:r>
            <a:r>
              <a:rPr lang="zh-CN" altLang="en-US" sz="1400" dirty="0">
                <a:latin typeface="微软雅黑" panose="020B0503020204020204" pitchFamily="34" charset="-122"/>
                <a:ea typeface="微软雅黑" panose="020B0503020204020204" pitchFamily="34" charset="-122"/>
              </a:rPr>
              <a:t>家，摘牌</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44</a:t>
            </a:r>
            <a:r>
              <a:rPr lang="zh-CN" altLang="en-US" sz="1400" dirty="0">
                <a:latin typeface="微软雅黑" panose="020B0503020204020204" pitchFamily="34" charset="-122"/>
                <a:ea typeface="微软雅黑" panose="020B0503020204020204" pitchFamily="34" charset="-122"/>
              </a:rPr>
              <a:t>家。</a:t>
            </a:r>
          </a:p>
        </p:txBody>
      </p:sp>
      <p:pic>
        <p:nvPicPr>
          <p:cNvPr id="3" name="图片 2">
            <a:extLst>
              <a:ext uri="{FF2B5EF4-FFF2-40B4-BE49-F238E27FC236}">
                <a16:creationId xmlns:a16="http://schemas.microsoft.com/office/drawing/2014/main" id="{F43E6BCC-847A-48A8-8652-A67C72341A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8070" y="996593"/>
            <a:ext cx="4265957" cy="2631018"/>
          </a:xfrm>
          <a:prstGeom prst="rect">
            <a:avLst/>
          </a:prstGeom>
        </p:spPr>
      </p:pic>
      <p:pic>
        <p:nvPicPr>
          <p:cNvPr id="9" name="图片 8">
            <a:extLst>
              <a:ext uri="{FF2B5EF4-FFF2-40B4-BE49-F238E27FC236}">
                <a16:creationId xmlns:a16="http://schemas.microsoft.com/office/drawing/2014/main" id="{C2C55888-DF86-437E-AD01-12AB7BD579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8070" y="3625255"/>
            <a:ext cx="4265957" cy="2731095"/>
          </a:xfrm>
          <a:prstGeom prst="rect">
            <a:avLst/>
          </a:prstGeom>
        </p:spPr>
      </p:pic>
      <p:sp>
        <p:nvSpPr>
          <p:cNvPr id="28" name="Rectangle 2">
            <a:extLst>
              <a:ext uri="{FF2B5EF4-FFF2-40B4-BE49-F238E27FC236}">
                <a16:creationId xmlns:a16="http://schemas.microsoft.com/office/drawing/2014/main" id="{F2E4B85D-B01C-43CD-B4E3-FA6EFB13F8DB}"/>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2400" b="1" dirty="0">
                <a:solidFill>
                  <a:srgbClr val="000798"/>
                </a:solidFill>
                <a:latin typeface="Arial" panose="020B0604020202020204" pitchFamily="34" charset="0"/>
                <a:ea typeface="幼圆"/>
              </a:rPr>
              <a:t>新三板</a:t>
            </a:r>
            <a:endPar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endParaRPr>
          </a:p>
        </p:txBody>
      </p:sp>
    </p:spTree>
    <p:extLst>
      <p:ext uri="{BB962C8B-B14F-4D97-AF65-F5344CB8AC3E}">
        <p14:creationId xmlns:p14="http://schemas.microsoft.com/office/powerpoint/2010/main" val="186040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62CAE31-1BF3-4EE2-AE6B-C38FE0567062}"/>
              </a:ext>
            </a:extLst>
          </p:cNvPr>
          <p:cNvGrpSpPr/>
          <p:nvPr/>
        </p:nvGrpSpPr>
        <p:grpSpPr>
          <a:xfrm>
            <a:off x="5671011" y="927269"/>
            <a:ext cx="2482389" cy="369870"/>
            <a:chOff x="7155445" y="740531"/>
            <a:chExt cx="3098164" cy="369870"/>
          </a:xfrm>
        </p:grpSpPr>
        <p:sp>
          <p:nvSpPr>
            <p:cNvPr id="6" name="矩形 5">
              <a:extLst>
                <a:ext uri="{FF2B5EF4-FFF2-40B4-BE49-F238E27FC236}">
                  <a16:creationId xmlns:a16="http://schemas.microsoft.com/office/drawing/2014/main" id="{E703604E-0D63-41B5-858A-48BA33897BC0}"/>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新三板市场交易情况</a:t>
              </a:r>
            </a:p>
          </p:txBody>
        </p:sp>
        <p:sp>
          <p:nvSpPr>
            <p:cNvPr id="7" name="等腰三角形 6">
              <a:extLst>
                <a:ext uri="{FF2B5EF4-FFF2-40B4-BE49-F238E27FC236}">
                  <a16:creationId xmlns:a16="http://schemas.microsoft.com/office/drawing/2014/main" id="{5472DD30-3F80-42A3-A19D-974161C6A3FB}"/>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a:extLst>
              <a:ext uri="{FF2B5EF4-FFF2-40B4-BE49-F238E27FC236}">
                <a16:creationId xmlns:a16="http://schemas.microsoft.com/office/drawing/2014/main" id="{956E153F-549A-4FCE-AF95-D992D44F7285}"/>
              </a:ext>
            </a:extLst>
          </p:cNvPr>
          <p:cNvSpPr txBox="1"/>
          <p:nvPr/>
        </p:nvSpPr>
        <p:spPr>
          <a:xfrm>
            <a:off x="5671011" y="1355938"/>
            <a:ext cx="5753528" cy="2369880"/>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      本月新三板成交较为平稳，三板做市指数小幅波动，</a:t>
            </a:r>
            <a:r>
              <a:rPr lang="en-US" altLang="zh-CN" sz="1400" dirty="0">
                <a:latin typeface="微软雅黑" panose="020B0503020204020204" pitchFamily="34" charset="-122"/>
                <a:ea typeface="微软雅黑" panose="020B0503020204020204" pitchFamily="34" charset="-122"/>
              </a:rPr>
              <a:t>10</a:t>
            </a:r>
            <a:r>
              <a:rPr lang="zh-CN" altLang="en-US"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31</a:t>
            </a:r>
            <a:r>
              <a:rPr lang="zh-CN" altLang="en-US" sz="1400" dirty="0">
                <a:latin typeface="微软雅黑" panose="020B0503020204020204" pitchFamily="34" charset="-122"/>
                <a:ea typeface="微软雅黑" panose="020B0503020204020204" pitchFamily="34" charset="-122"/>
              </a:rPr>
              <a:t>日收盘价为</a:t>
            </a:r>
            <a:r>
              <a:rPr lang="en-US" altLang="zh-CN" sz="2400" dirty="0">
                <a:solidFill>
                  <a:srgbClr val="0070C0"/>
                </a:solidFill>
                <a:latin typeface="微软雅黑" panose="020B0503020204020204" pitchFamily="34" charset="-122"/>
                <a:ea typeface="微软雅黑" panose="020B0503020204020204" pitchFamily="34" charset="-122"/>
              </a:rPr>
              <a:t>1007.93</a:t>
            </a:r>
            <a:r>
              <a:rPr lang="zh-CN" altLang="en-US" sz="1400" dirty="0">
                <a:latin typeface="微软雅黑" panose="020B0503020204020204" pitchFamily="34" charset="-122"/>
                <a:ea typeface="微软雅黑" panose="020B0503020204020204" pitchFamily="34" charset="-122"/>
              </a:rPr>
              <a:t>点。三板成指在之前上涨之后，本月，本月收于</a:t>
            </a:r>
            <a:r>
              <a:rPr lang="en-US" altLang="zh-CN" sz="2400" dirty="0">
                <a:solidFill>
                  <a:srgbClr val="0070C0"/>
                </a:solidFill>
                <a:latin typeface="微软雅黑" panose="020B0503020204020204" pitchFamily="34" charset="-122"/>
                <a:ea typeface="微软雅黑" panose="020B0503020204020204" pitchFamily="34" charset="-122"/>
              </a:rPr>
              <a:t>1291.93</a:t>
            </a:r>
            <a:r>
              <a:rPr lang="zh-CN" altLang="en-US" sz="1400" dirty="0">
                <a:latin typeface="微软雅黑" panose="020B0503020204020204" pitchFamily="34" charset="-122"/>
                <a:ea typeface="微软雅黑" panose="020B0503020204020204" pitchFamily="34" charset="-122"/>
              </a:rPr>
              <a:t>点。</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      分市场方面，受十一假期影响，本月做市成交量较上月下降</a:t>
            </a:r>
            <a:r>
              <a:rPr lang="en-US" altLang="zh-CN" sz="2400" dirty="0">
                <a:solidFill>
                  <a:srgbClr val="0070C0"/>
                </a:solidFill>
                <a:latin typeface="微软雅黑" panose="020B0503020204020204" pitchFamily="34" charset="-122"/>
                <a:ea typeface="微软雅黑" panose="020B0503020204020204" pitchFamily="34" charset="-122"/>
              </a:rPr>
              <a:t>17.4%</a:t>
            </a:r>
            <a:r>
              <a:rPr lang="zh-CN" altLang="en-US" sz="1400" dirty="0">
                <a:latin typeface="微软雅黑" panose="020B0503020204020204" pitchFamily="34" charset="-122"/>
                <a:ea typeface="微软雅黑" panose="020B0503020204020204" pitchFamily="34" charset="-122"/>
              </a:rPr>
              <a:t>，共成交</a:t>
            </a:r>
            <a:r>
              <a:rPr lang="en-US" altLang="zh-CN" sz="2400" dirty="0">
                <a:solidFill>
                  <a:srgbClr val="0070C0"/>
                </a:solidFill>
                <a:latin typeface="微软雅黑" panose="020B0503020204020204" pitchFamily="34" charset="-122"/>
                <a:ea typeface="微软雅黑" panose="020B0503020204020204" pitchFamily="34" charset="-122"/>
              </a:rPr>
              <a:t>82660</a:t>
            </a:r>
            <a:r>
              <a:rPr lang="zh-CN" altLang="en-US" sz="1400" dirty="0">
                <a:latin typeface="微软雅黑" panose="020B0503020204020204" pitchFamily="34" charset="-122"/>
                <a:ea typeface="微软雅黑" panose="020B0503020204020204" pitchFamily="34" charset="-122"/>
              </a:rPr>
              <a:t>万股，协议转让下降</a:t>
            </a:r>
            <a:r>
              <a:rPr lang="en-US" altLang="zh-CN" sz="2400" dirty="0">
                <a:solidFill>
                  <a:srgbClr val="0070C0"/>
                </a:solidFill>
                <a:latin typeface="微软雅黑" panose="020B0503020204020204" pitchFamily="34" charset="-122"/>
                <a:ea typeface="微软雅黑" panose="020B0503020204020204" pitchFamily="34" charset="-122"/>
              </a:rPr>
              <a:t>19.6%</a:t>
            </a:r>
            <a:r>
              <a:rPr lang="zh-CN" altLang="en-US" sz="1400" dirty="0">
                <a:latin typeface="微软雅黑" panose="020B0503020204020204" pitchFamily="34" charset="-122"/>
                <a:ea typeface="微软雅黑" panose="020B0503020204020204" pitchFamily="34" charset="-122"/>
              </a:rPr>
              <a:t>，共成交</a:t>
            </a:r>
            <a:r>
              <a:rPr lang="en-US" altLang="zh-CN" sz="2400" dirty="0">
                <a:solidFill>
                  <a:srgbClr val="0070C0"/>
                </a:solidFill>
                <a:latin typeface="微软雅黑" panose="020B0503020204020204" pitchFamily="34" charset="-122"/>
                <a:ea typeface="微软雅黑" panose="020B0503020204020204" pitchFamily="34" charset="-122"/>
              </a:rPr>
              <a:t>172220</a:t>
            </a:r>
            <a:r>
              <a:rPr lang="zh-CN" altLang="en-US" sz="1400" dirty="0">
                <a:latin typeface="微软雅黑" panose="020B0503020204020204" pitchFamily="34" charset="-122"/>
                <a:ea typeface="微软雅黑" panose="020B0503020204020204" pitchFamily="34" charset="-122"/>
              </a:rPr>
              <a:t>万股；创新层本月下降</a:t>
            </a:r>
            <a:r>
              <a:rPr lang="en-US" altLang="zh-CN" sz="2400" dirty="0">
                <a:solidFill>
                  <a:srgbClr val="0070C0"/>
                </a:solidFill>
                <a:latin typeface="微软雅黑" panose="020B0503020204020204" pitchFamily="34" charset="-122"/>
                <a:ea typeface="微软雅黑" panose="020B0503020204020204" pitchFamily="34" charset="-122"/>
              </a:rPr>
              <a:t>24.6%</a:t>
            </a:r>
            <a:r>
              <a:rPr lang="zh-CN" altLang="en-US" sz="1400" dirty="0">
                <a:latin typeface="微软雅黑" panose="020B0503020204020204" pitchFamily="34" charset="-122"/>
                <a:ea typeface="微软雅黑" panose="020B0503020204020204" pitchFamily="34" charset="-122"/>
              </a:rPr>
              <a:t>，共成交</a:t>
            </a:r>
            <a:r>
              <a:rPr lang="en-US" altLang="zh-CN" sz="2400" dirty="0">
                <a:solidFill>
                  <a:srgbClr val="0070C0"/>
                </a:solidFill>
                <a:latin typeface="微软雅黑" panose="020B0503020204020204" pitchFamily="34" charset="-122"/>
                <a:ea typeface="微软雅黑" panose="020B0503020204020204" pitchFamily="34" charset="-122"/>
              </a:rPr>
              <a:t>97001</a:t>
            </a:r>
            <a:r>
              <a:rPr lang="zh-CN" altLang="en-US" sz="1400" dirty="0">
                <a:latin typeface="微软雅黑" panose="020B0503020204020204" pitchFamily="34" charset="-122"/>
                <a:ea typeface="微软雅黑" panose="020B0503020204020204" pitchFamily="34" charset="-122"/>
              </a:rPr>
              <a:t>万股，基础层下降</a:t>
            </a:r>
            <a:r>
              <a:rPr lang="en-US" altLang="zh-CN" sz="2400" dirty="0">
                <a:solidFill>
                  <a:srgbClr val="0070C0"/>
                </a:solidFill>
                <a:latin typeface="微软雅黑" panose="020B0503020204020204" pitchFamily="34" charset="-122"/>
                <a:ea typeface="微软雅黑" panose="020B0503020204020204" pitchFamily="34" charset="-122"/>
              </a:rPr>
              <a:t>14.9%</a:t>
            </a:r>
            <a:r>
              <a:rPr lang="zh-CN" altLang="en-US" sz="1400" dirty="0">
                <a:latin typeface="微软雅黑" panose="020B0503020204020204" pitchFamily="34" charset="-122"/>
                <a:ea typeface="微软雅黑" panose="020B0503020204020204" pitchFamily="34" charset="-122"/>
              </a:rPr>
              <a:t>，成交</a:t>
            </a:r>
            <a:r>
              <a:rPr lang="en-US" altLang="zh-CN" sz="2400" dirty="0">
                <a:solidFill>
                  <a:srgbClr val="0070C0"/>
                </a:solidFill>
                <a:latin typeface="微软雅黑" panose="020B0503020204020204" pitchFamily="34" charset="-122"/>
                <a:ea typeface="微软雅黑" panose="020B0503020204020204" pitchFamily="34" charset="-122"/>
              </a:rPr>
              <a:t>157880</a:t>
            </a:r>
            <a:r>
              <a:rPr lang="zh-CN" altLang="en-US" sz="1400" dirty="0">
                <a:latin typeface="微软雅黑" panose="020B0503020204020204" pitchFamily="34" charset="-122"/>
                <a:ea typeface="微软雅黑" panose="020B0503020204020204" pitchFamily="34" charset="-122"/>
              </a:rPr>
              <a:t>万股。</a:t>
            </a:r>
          </a:p>
        </p:txBody>
      </p:sp>
      <p:pic>
        <p:nvPicPr>
          <p:cNvPr id="3" name="图片 2">
            <a:extLst>
              <a:ext uri="{FF2B5EF4-FFF2-40B4-BE49-F238E27FC236}">
                <a16:creationId xmlns:a16="http://schemas.microsoft.com/office/drawing/2014/main" id="{54B42C25-797D-4A76-A955-5BD8F8E432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883" y="1002935"/>
            <a:ext cx="4510356" cy="2527452"/>
          </a:xfrm>
          <a:prstGeom prst="rect">
            <a:avLst/>
          </a:prstGeom>
        </p:spPr>
      </p:pic>
      <p:pic>
        <p:nvPicPr>
          <p:cNvPr id="9" name="图片 8">
            <a:extLst>
              <a:ext uri="{FF2B5EF4-FFF2-40B4-BE49-F238E27FC236}">
                <a16:creationId xmlns:a16="http://schemas.microsoft.com/office/drawing/2014/main" id="{93FB76CB-A2D5-4725-85E8-BEC0655768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885" y="3530387"/>
            <a:ext cx="5003516" cy="2825963"/>
          </a:xfrm>
          <a:prstGeom prst="rect">
            <a:avLst/>
          </a:prstGeom>
        </p:spPr>
      </p:pic>
      <p:pic>
        <p:nvPicPr>
          <p:cNvPr id="25" name="图片 24">
            <a:extLst>
              <a:ext uri="{FF2B5EF4-FFF2-40B4-BE49-F238E27FC236}">
                <a16:creationId xmlns:a16="http://schemas.microsoft.com/office/drawing/2014/main" id="{ADDB4149-C5D8-4A95-A554-6D144908CF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1011" y="3752274"/>
            <a:ext cx="5653345" cy="2604076"/>
          </a:xfrm>
          <a:prstGeom prst="rect">
            <a:avLst/>
          </a:prstGeom>
        </p:spPr>
      </p:pic>
      <p:sp>
        <p:nvSpPr>
          <p:cNvPr id="10" name="Rectangle 2">
            <a:extLst>
              <a:ext uri="{FF2B5EF4-FFF2-40B4-BE49-F238E27FC236}">
                <a16:creationId xmlns:a16="http://schemas.microsoft.com/office/drawing/2014/main" id="{5163087D-ABAB-4861-BAE9-77E6D0038534}"/>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2400" b="1" dirty="0">
                <a:solidFill>
                  <a:srgbClr val="000798"/>
                </a:solidFill>
                <a:latin typeface="Arial" panose="020B0604020202020204" pitchFamily="34" charset="0"/>
                <a:ea typeface="幼圆"/>
              </a:rPr>
              <a:t>新三板</a:t>
            </a:r>
            <a:endPar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endParaRPr>
          </a:p>
        </p:txBody>
      </p:sp>
    </p:spTree>
    <p:extLst>
      <p:ext uri="{BB962C8B-B14F-4D97-AF65-F5344CB8AC3E}">
        <p14:creationId xmlns:p14="http://schemas.microsoft.com/office/powerpoint/2010/main" val="1404458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 descr="rongkeLogo.jpg">
            <a:extLst>
              <a:ext uri="{FF2B5EF4-FFF2-40B4-BE49-F238E27FC236}">
                <a16:creationId xmlns:a16="http://schemas.microsoft.com/office/drawing/2014/main" id="{F2FD42AE-92A5-4575-9AB0-3F76E9D85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97" y="3040919"/>
            <a:ext cx="5000625"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2">
            <a:extLst>
              <a:ext uri="{FF2B5EF4-FFF2-40B4-BE49-F238E27FC236}">
                <a16:creationId xmlns:a16="http://schemas.microsoft.com/office/drawing/2014/main" id="{E21096D3-FDE2-4A6B-85EB-4E9A3EEDD45C}"/>
              </a:ext>
            </a:extLst>
          </p:cNvPr>
          <p:cNvSpPr>
            <a:spLocks noChangeArrowheads="1"/>
          </p:cNvSpPr>
          <p:nvPr/>
        </p:nvSpPr>
        <p:spPr bwMode="auto">
          <a:xfrm>
            <a:off x="1143000" y="940691"/>
            <a:ext cx="6072188"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eaLnBrk="1" hangingPunct="1">
              <a:lnSpc>
                <a:spcPct val="150000"/>
              </a:lnSpc>
            </a:pPr>
            <a:r>
              <a:rPr lang="zh-CN" altLang="en-US" sz="1400" dirty="0">
                <a:solidFill>
                  <a:srgbClr val="0070C0"/>
                </a:solidFill>
                <a:ea typeface="幼圆" panose="02010509060101010101" pitchFamily="49" charset="-122"/>
              </a:rPr>
              <a:t>编制人：陆韩骏</a:t>
            </a:r>
          </a:p>
          <a:p>
            <a:pPr eaLnBrk="1" hangingPunct="1">
              <a:lnSpc>
                <a:spcPct val="150000"/>
              </a:lnSpc>
            </a:pPr>
            <a:r>
              <a:rPr lang="zh-CN" altLang="en-US" sz="1400" dirty="0">
                <a:solidFill>
                  <a:srgbClr val="0070C0"/>
                </a:solidFill>
                <a:ea typeface="幼圆" panose="02010509060101010101" pitchFamily="49" charset="-122"/>
              </a:rPr>
              <a:t>联系人：陆韩骏</a:t>
            </a:r>
            <a:endParaRPr lang="en-US" altLang="zh-CN" sz="1400" dirty="0">
              <a:solidFill>
                <a:srgbClr val="0070C0"/>
              </a:solidFill>
              <a:ea typeface="幼圆" panose="02010509060101010101" pitchFamily="49" charset="-122"/>
            </a:endParaRPr>
          </a:p>
          <a:p>
            <a:pPr eaLnBrk="1" hangingPunct="1">
              <a:lnSpc>
                <a:spcPct val="150000"/>
              </a:lnSpc>
            </a:pPr>
            <a:r>
              <a:rPr lang="zh-CN" altLang="en-US" sz="1400" dirty="0">
                <a:solidFill>
                  <a:srgbClr val="0070C0"/>
                </a:solidFill>
                <a:ea typeface="幼圆" panose="02010509060101010101" pitchFamily="49" charset="-122"/>
              </a:rPr>
              <a:t>职务：项目经理</a:t>
            </a:r>
            <a:endParaRPr lang="en-US" altLang="zh-CN" sz="1400" dirty="0">
              <a:solidFill>
                <a:srgbClr val="0070C0"/>
              </a:solidFill>
              <a:ea typeface="幼圆" panose="02010509060101010101" pitchFamily="49" charset="-122"/>
            </a:endParaRPr>
          </a:p>
          <a:p>
            <a:pPr eaLnBrk="1" hangingPunct="1">
              <a:lnSpc>
                <a:spcPct val="150000"/>
              </a:lnSpc>
            </a:pPr>
            <a:r>
              <a:rPr lang="zh-CN" altLang="en-US" sz="1400" dirty="0">
                <a:solidFill>
                  <a:srgbClr val="0070C0"/>
                </a:solidFill>
                <a:ea typeface="幼圆" panose="02010509060101010101" pitchFamily="49" charset="-122"/>
              </a:rPr>
              <a:t>公司地址：上海市东湖路</a:t>
            </a:r>
            <a:r>
              <a:rPr lang="en-US" altLang="zh-CN" sz="1400" dirty="0">
                <a:solidFill>
                  <a:srgbClr val="0070C0"/>
                </a:solidFill>
                <a:ea typeface="幼圆" panose="02010509060101010101" pitchFamily="49" charset="-122"/>
              </a:rPr>
              <a:t>70</a:t>
            </a:r>
            <a:r>
              <a:rPr lang="zh-CN" altLang="en-US" sz="1400" dirty="0">
                <a:solidFill>
                  <a:srgbClr val="0070C0"/>
                </a:solidFill>
                <a:ea typeface="幼圆" panose="02010509060101010101" pitchFamily="49" charset="-122"/>
              </a:rPr>
              <a:t>号东湖宾馆</a:t>
            </a:r>
            <a:r>
              <a:rPr lang="en-US" altLang="zh-CN" sz="1400" dirty="0">
                <a:solidFill>
                  <a:srgbClr val="0070C0"/>
                </a:solidFill>
                <a:ea typeface="幼圆" panose="02010509060101010101" pitchFamily="49" charset="-122"/>
              </a:rPr>
              <a:t>3</a:t>
            </a:r>
            <a:r>
              <a:rPr lang="zh-CN" altLang="en-US" sz="1400" dirty="0">
                <a:solidFill>
                  <a:srgbClr val="0070C0"/>
                </a:solidFill>
                <a:ea typeface="幼圆" panose="02010509060101010101" pitchFamily="49" charset="-122"/>
              </a:rPr>
              <a:t>号楼</a:t>
            </a:r>
            <a:r>
              <a:rPr lang="en-US" altLang="zh-CN" sz="1400" dirty="0">
                <a:solidFill>
                  <a:srgbClr val="0070C0"/>
                </a:solidFill>
                <a:ea typeface="幼圆" panose="02010509060101010101" pitchFamily="49" charset="-122"/>
              </a:rPr>
              <a:t>3</a:t>
            </a:r>
            <a:r>
              <a:rPr lang="zh-CN" altLang="en-US" sz="1400" dirty="0">
                <a:solidFill>
                  <a:srgbClr val="0070C0"/>
                </a:solidFill>
                <a:ea typeface="幼圆" panose="02010509060101010101" pitchFamily="49" charset="-122"/>
              </a:rPr>
              <a:t>楼</a:t>
            </a:r>
            <a:endParaRPr lang="en-US" altLang="zh-CN" sz="1400" dirty="0">
              <a:solidFill>
                <a:srgbClr val="0070C0"/>
              </a:solidFill>
              <a:ea typeface="幼圆" panose="02010509060101010101" pitchFamily="49" charset="-122"/>
            </a:endParaRPr>
          </a:p>
          <a:p>
            <a:pPr eaLnBrk="1" hangingPunct="1">
              <a:lnSpc>
                <a:spcPct val="150000"/>
              </a:lnSpc>
            </a:pPr>
            <a:r>
              <a:rPr lang="zh-CN" altLang="en-US" sz="1400" dirty="0">
                <a:solidFill>
                  <a:srgbClr val="0070C0"/>
                </a:solidFill>
                <a:ea typeface="幼圆" panose="02010509060101010101" pitchFamily="49" charset="-122"/>
              </a:rPr>
              <a:t>公司电话：</a:t>
            </a:r>
            <a:r>
              <a:rPr lang="en-US" altLang="zh-CN" sz="1400" dirty="0">
                <a:solidFill>
                  <a:srgbClr val="0070C0"/>
                </a:solidFill>
                <a:ea typeface="幼圆" panose="02010509060101010101" pitchFamily="49" charset="-122"/>
              </a:rPr>
              <a:t>8621—54668032—605</a:t>
            </a:r>
          </a:p>
          <a:p>
            <a:pPr eaLnBrk="1" hangingPunct="1">
              <a:lnSpc>
                <a:spcPct val="150000"/>
              </a:lnSpc>
            </a:pPr>
            <a:r>
              <a:rPr lang="zh-CN" altLang="en-US" sz="1400" dirty="0">
                <a:solidFill>
                  <a:srgbClr val="0070C0"/>
                </a:solidFill>
                <a:ea typeface="幼圆" panose="02010509060101010101" pitchFamily="49" charset="-122"/>
              </a:rPr>
              <a:t>公司传真：</a:t>
            </a:r>
            <a:r>
              <a:rPr lang="en-US" altLang="zh-CN" sz="1400" dirty="0">
                <a:solidFill>
                  <a:srgbClr val="0070C0"/>
                </a:solidFill>
                <a:ea typeface="幼圆" panose="02010509060101010101" pitchFamily="49" charset="-122"/>
              </a:rPr>
              <a:t>8621—54669508</a:t>
            </a:r>
          </a:p>
          <a:p>
            <a:pPr eaLnBrk="1" hangingPunct="1">
              <a:lnSpc>
                <a:spcPct val="150000"/>
              </a:lnSpc>
            </a:pPr>
            <a:r>
              <a:rPr lang="zh-CN" altLang="en-US" sz="1400" dirty="0">
                <a:solidFill>
                  <a:srgbClr val="0070C0"/>
                </a:solidFill>
                <a:ea typeface="幼圆" panose="02010509060101010101" pitchFamily="49" charset="-122"/>
              </a:rPr>
              <a:t>网址：</a:t>
            </a:r>
            <a:r>
              <a:rPr lang="en-US" altLang="zh-CN" sz="1400" dirty="0">
                <a:solidFill>
                  <a:srgbClr val="0070C0"/>
                </a:solidFill>
                <a:ea typeface="幼圆" panose="02010509060101010101" pitchFamily="49" charset="-122"/>
              </a:rPr>
              <a:t>http://www.rongke.com</a:t>
            </a:r>
          </a:p>
          <a:p>
            <a:pPr eaLnBrk="1" hangingPunct="1">
              <a:lnSpc>
                <a:spcPct val="150000"/>
              </a:lnSpc>
            </a:pPr>
            <a:endParaRPr lang="en-US" altLang="zh-CN" sz="1400" dirty="0">
              <a:solidFill>
                <a:srgbClr val="0070C0"/>
              </a:solidFill>
              <a:ea typeface="幼圆" panose="02010509060101010101" pitchFamily="49" charset="-122"/>
            </a:endParaRPr>
          </a:p>
          <a:p>
            <a:pPr eaLnBrk="1" hangingPunct="1">
              <a:lnSpc>
                <a:spcPct val="150000"/>
              </a:lnSpc>
            </a:pPr>
            <a:endParaRPr lang="zh-CN" altLang="zh-CN" sz="1100" dirty="0">
              <a:solidFill>
                <a:srgbClr val="0070C0"/>
              </a:solidFill>
              <a:ea typeface="幼圆" panose="02010509060101010101" pitchFamily="49" charset="-122"/>
            </a:endParaRPr>
          </a:p>
        </p:txBody>
      </p:sp>
      <p:sp>
        <p:nvSpPr>
          <p:cNvPr id="7" name="文本框 6">
            <a:extLst>
              <a:ext uri="{FF2B5EF4-FFF2-40B4-BE49-F238E27FC236}">
                <a16:creationId xmlns:a16="http://schemas.microsoft.com/office/drawing/2014/main" id="{9D6B44E4-B2A1-416A-A90F-7C013BBC48BF}"/>
              </a:ext>
            </a:extLst>
          </p:cNvPr>
          <p:cNvSpPr txBox="1"/>
          <p:nvPr/>
        </p:nvSpPr>
        <p:spPr>
          <a:xfrm>
            <a:off x="1143000" y="355114"/>
            <a:ext cx="1415772" cy="461665"/>
          </a:xfrm>
          <a:prstGeom prst="rect">
            <a:avLst/>
          </a:prstGeom>
          <a:noFill/>
        </p:spPr>
        <p:txBody>
          <a:bodyPr wrap="none" rtlCol="0">
            <a:spAutoFit/>
          </a:bodyPr>
          <a:lstStyle/>
          <a:p>
            <a:r>
              <a:rPr lang="zh-CN" altLang="en-US" sz="2400" dirty="0">
                <a:solidFill>
                  <a:schemeClr val="accent5">
                    <a:lumMod val="75000"/>
                  </a:schemeClr>
                </a:solidFill>
              </a:rPr>
              <a:t>联系我们</a:t>
            </a:r>
          </a:p>
        </p:txBody>
      </p:sp>
      <p:sp>
        <p:nvSpPr>
          <p:cNvPr id="8" name="文本框 7">
            <a:extLst>
              <a:ext uri="{FF2B5EF4-FFF2-40B4-BE49-F238E27FC236}">
                <a16:creationId xmlns:a16="http://schemas.microsoft.com/office/drawing/2014/main" id="{A9A9ACE9-5E4D-4D3D-9D3A-C3A08B60D6A4}"/>
              </a:ext>
            </a:extLst>
          </p:cNvPr>
          <p:cNvSpPr txBox="1"/>
          <p:nvPr/>
        </p:nvSpPr>
        <p:spPr>
          <a:xfrm flipH="1">
            <a:off x="6143625" y="1701027"/>
            <a:ext cx="800219" cy="461665"/>
          </a:xfrm>
          <a:prstGeom prst="rect">
            <a:avLst/>
          </a:prstGeom>
          <a:noFill/>
        </p:spPr>
        <p:txBody>
          <a:bodyPr wrap="none" rtlCol="0">
            <a:spAutoFit/>
          </a:bodyPr>
          <a:lstStyle>
            <a:defPPr>
              <a:defRPr lang="zh-CN"/>
            </a:defPPr>
            <a:lvl1pPr>
              <a:defRPr sz="2400">
                <a:solidFill>
                  <a:schemeClr val="accent5">
                    <a:lumMod val="75000"/>
                  </a:schemeClr>
                </a:solidFill>
              </a:defRPr>
            </a:lvl1pPr>
          </a:lstStyle>
          <a:p>
            <a:r>
              <a:rPr lang="zh-CN" altLang="en-US" dirty="0">
                <a:solidFill>
                  <a:srgbClr val="FF0000"/>
                </a:solidFill>
              </a:rPr>
              <a:t>声明</a:t>
            </a:r>
          </a:p>
        </p:txBody>
      </p:sp>
      <p:sp>
        <p:nvSpPr>
          <p:cNvPr id="9" name="文本框 8">
            <a:extLst>
              <a:ext uri="{FF2B5EF4-FFF2-40B4-BE49-F238E27FC236}">
                <a16:creationId xmlns:a16="http://schemas.microsoft.com/office/drawing/2014/main" id="{A68B07AF-5762-4DB4-A544-36B647E6776F}"/>
              </a:ext>
            </a:extLst>
          </p:cNvPr>
          <p:cNvSpPr txBox="1"/>
          <p:nvPr/>
        </p:nvSpPr>
        <p:spPr>
          <a:xfrm>
            <a:off x="6143625" y="2286604"/>
            <a:ext cx="5554424" cy="369332"/>
          </a:xfrm>
          <a:prstGeom prst="rect">
            <a:avLst/>
          </a:prstGeom>
          <a:noFill/>
        </p:spPr>
        <p:txBody>
          <a:bodyPr wrap="square" rtlCol="0">
            <a:spAutoFit/>
          </a:bodyPr>
          <a:lstStyle/>
          <a:p>
            <a:r>
              <a:rPr lang="zh-CN" altLang="en-US" dirty="0"/>
              <a:t>本</a:t>
            </a:r>
            <a:r>
              <a:rPr lang="en-US" altLang="zh-CN" dirty="0"/>
              <a:t>PPT</a:t>
            </a:r>
            <a:r>
              <a:rPr lang="zh-CN" altLang="en-US" dirty="0"/>
              <a:t>内所有数据均来源于万得</a:t>
            </a:r>
            <a:r>
              <a:rPr lang="en-US" altLang="zh-CN" dirty="0"/>
              <a:t>wind</a:t>
            </a:r>
            <a:r>
              <a:rPr lang="zh-CN" altLang="en-US" dirty="0"/>
              <a:t>金融数据客户端。</a:t>
            </a:r>
          </a:p>
        </p:txBody>
      </p:sp>
    </p:spTree>
    <p:extLst>
      <p:ext uri="{BB962C8B-B14F-4D97-AF65-F5344CB8AC3E}">
        <p14:creationId xmlns:p14="http://schemas.microsoft.com/office/powerpoint/2010/main" val="306183844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融客投资PPT模板">
  <a:themeElements>
    <a:clrScheme name="1_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1_融客投资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1_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1_融客投资PPT模板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1_融客投资PPT模板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3922</TotalTime>
  <Words>862</Words>
  <Application>Microsoft Office PowerPoint</Application>
  <PresentationFormat>宽屏</PresentationFormat>
  <Paragraphs>91</Paragraphs>
  <Slides>9</Slides>
  <Notes>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9</vt:i4>
      </vt:variant>
    </vt:vector>
  </HeadingPairs>
  <TitlesOfParts>
    <vt:vector size="23" baseType="lpstr">
      <vt:lpstr>等线</vt:lpstr>
      <vt:lpstr>等线 Light</vt:lpstr>
      <vt:lpstr>黑体</vt:lpstr>
      <vt:lpstr>华文新魏</vt:lpstr>
      <vt:lpstr>宋体</vt:lpstr>
      <vt:lpstr>微软雅黑</vt:lpstr>
      <vt:lpstr>幼圆</vt:lpstr>
      <vt:lpstr>Arial</vt:lpstr>
      <vt:lpstr>Courier New</vt:lpstr>
      <vt:lpstr>Times New Roman</vt:lpstr>
      <vt:lpstr>Verdana</vt:lpstr>
      <vt:lpstr>Wingdings</vt:lpstr>
      <vt:lpstr>Office 主题​​</vt:lpstr>
      <vt:lpstr>1_融客投资PPT模板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c:creator>
  <cp:lastModifiedBy>???</cp:lastModifiedBy>
  <cp:revision>103</cp:revision>
  <dcterms:created xsi:type="dcterms:W3CDTF">2017-10-09T07:09:30Z</dcterms:created>
  <dcterms:modified xsi:type="dcterms:W3CDTF">2017-11-13T05:56:19Z</dcterms:modified>
</cp:coreProperties>
</file>