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theme/themeOverride2.xml" ContentType="application/vnd.openxmlformats-officedocument.themeOverr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Layouts/slideLayout99.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slideLayouts/slideLayout8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Override PartName="/ppt/theme/themeOverride3.xml" ContentType="application/vnd.openxmlformats-officedocument.themeOverr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slideLayouts/slideLayout100.xml" ContentType="application/vnd.openxmlformats-officedocument.presentationml.slideLayou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Layouts/slideLayout89.xml" ContentType="application/vnd.openxmlformats-officedocument.presentationml.slideLayout+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notesSlides/notesSlide22.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charts/chart2.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48" r:id="rId2"/>
    <p:sldMasterId id="2147483949" r:id="rId3"/>
    <p:sldMasterId id="2147484133" r:id="rId4"/>
    <p:sldMasterId id="2147484317" r:id="rId5"/>
    <p:sldMasterId id="2147487685" r:id="rId6"/>
    <p:sldMasterId id="2147493264" r:id="rId7"/>
    <p:sldMasterId id="2147493278" r:id="rId8"/>
  </p:sldMasterIdLst>
  <p:notesMasterIdLst>
    <p:notesMasterId r:id="rId36"/>
  </p:notesMasterIdLst>
  <p:handoutMasterIdLst>
    <p:handoutMasterId r:id="rId37"/>
  </p:handoutMasterIdLst>
  <p:sldIdLst>
    <p:sldId id="256" r:id="rId9"/>
    <p:sldId id="378" r:id="rId10"/>
    <p:sldId id="440" r:id="rId11"/>
    <p:sldId id="436" r:id="rId12"/>
    <p:sldId id="405" r:id="rId13"/>
    <p:sldId id="350" r:id="rId14"/>
    <p:sldId id="416" r:id="rId15"/>
    <p:sldId id="439" r:id="rId16"/>
    <p:sldId id="418" r:id="rId17"/>
    <p:sldId id="437" r:id="rId18"/>
    <p:sldId id="400" r:id="rId19"/>
    <p:sldId id="396" r:id="rId20"/>
    <p:sldId id="430" r:id="rId21"/>
    <p:sldId id="442" r:id="rId22"/>
    <p:sldId id="372" r:id="rId23"/>
    <p:sldId id="320" r:id="rId24"/>
    <p:sldId id="431" r:id="rId25"/>
    <p:sldId id="364" r:id="rId26"/>
    <p:sldId id="433" r:id="rId27"/>
    <p:sldId id="351" r:id="rId28"/>
    <p:sldId id="434" r:id="rId29"/>
    <p:sldId id="435" r:id="rId30"/>
    <p:sldId id="388" r:id="rId31"/>
    <p:sldId id="423" r:id="rId32"/>
    <p:sldId id="424"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sz="2000"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sz="2000"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sz="2000"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sz="2000" kern="1200">
        <a:solidFill>
          <a:schemeClr val="tx1"/>
        </a:solidFill>
        <a:latin typeface="Arial" pitchFamily="34" charset="0"/>
        <a:ea typeface="宋体" pitchFamily="2" charset="-122"/>
        <a:cs typeface="+mn-cs"/>
      </a:defRPr>
    </a:lvl5pPr>
    <a:lvl6pPr marL="2286000" algn="l" defTabSz="914400" rtl="0" eaLnBrk="1" latinLnBrk="0" hangingPunct="1">
      <a:defRPr sz="2000" kern="1200">
        <a:solidFill>
          <a:schemeClr val="tx1"/>
        </a:solidFill>
        <a:latin typeface="Arial" pitchFamily="34" charset="0"/>
        <a:ea typeface="宋体" pitchFamily="2" charset="-122"/>
        <a:cs typeface="+mn-cs"/>
      </a:defRPr>
    </a:lvl6pPr>
    <a:lvl7pPr marL="2743200" algn="l" defTabSz="914400" rtl="0" eaLnBrk="1" latinLnBrk="0" hangingPunct="1">
      <a:defRPr sz="2000" kern="1200">
        <a:solidFill>
          <a:schemeClr val="tx1"/>
        </a:solidFill>
        <a:latin typeface="Arial" pitchFamily="34" charset="0"/>
        <a:ea typeface="宋体" pitchFamily="2" charset="-122"/>
        <a:cs typeface="+mn-cs"/>
      </a:defRPr>
    </a:lvl7pPr>
    <a:lvl8pPr marL="3200400" algn="l" defTabSz="914400" rtl="0" eaLnBrk="1" latinLnBrk="0" hangingPunct="1">
      <a:defRPr sz="2000" kern="1200">
        <a:solidFill>
          <a:schemeClr val="tx1"/>
        </a:solidFill>
        <a:latin typeface="Arial" pitchFamily="34" charset="0"/>
        <a:ea typeface="宋体" pitchFamily="2" charset="-122"/>
        <a:cs typeface="+mn-cs"/>
      </a:defRPr>
    </a:lvl8pPr>
    <a:lvl9pPr marL="3657600" algn="l" defTabSz="914400" rtl="0" eaLnBrk="1" latinLnBrk="0" hangingPunct="1">
      <a:defRPr sz="2000"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66"/>
    <a:srgbClr val="FF0000"/>
    <a:srgbClr val="33CC33"/>
    <a:srgbClr val="CC0000"/>
    <a:srgbClr val="FF9900"/>
    <a:srgbClr val="C0C0C0"/>
    <a:srgbClr val="00FF00"/>
    <a:srgbClr val="6600FF"/>
  </p:clrMru>
</p:presentationPr>
</file>

<file path=ppt/tableStyles.xml><?xml version="1.0" encoding="utf-8"?>
<a:tblStyleLst xmlns:a="http://schemas.openxmlformats.org/drawingml/2006/main" def="{5C22544A-7EE6-4342-B048-85BDC9FD1C3A}">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513" autoAdjust="0"/>
    <p:restoredTop sz="89533" autoAdjust="0"/>
  </p:normalViewPr>
  <p:slideViewPr>
    <p:cSldViewPr>
      <p:cViewPr>
        <p:scale>
          <a:sx n="84" d="100"/>
          <a:sy n="84" d="100"/>
        </p:scale>
        <p:origin x="-966"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charts/_rels/chart1.xml.rels><?xml version="1.0" encoding="UTF-8" standalone="yes"?>
<Relationships xmlns="http://schemas.openxmlformats.org/package/2006/relationships"><Relationship Id="rId1" Type="http://schemas.openxmlformats.org/officeDocument/2006/relationships/oleObject" Target="file:///C:\Wind\Wind.NET.Client\WindNET\users\W25698004\export\CPI&#24403;&#26376;&#21516;&#27604;(&#2637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Desktop\11.xls"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Wind\Wind.NET.Client\WindNET\users\W25698004\export\PPI&#25353;&#22823;&#31867;&#20998;(&#26376;).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lang val="zh-CN"/>
  <c:chart>
    <c:plotArea>
      <c:layout>
        <c:manualLayout>
          <c:layoutTarget val="inner"/>
          <c:xMode val="edge"/>
          <c:yMode val="edge"/>
          <c:x val="8.4426855655053534E-2"/>
          <c:y val="3.8429234951685202E-2"/>
          <c:w val="0.90541448528794188"/>
          <c:h val="0.92314153009662958"/>
        </c:manualLayout>
      </c:layout>
      <c:lineChart>
        <c:grouping val="standard"/>
        <c:ser>
          <c:idx val="0"/>
          <c:order val="0"/>
          <c:tx>
            <c:strRef>
              <c:f>Sheet1!$B$2</c:f>
              <c:strCache>
                <c:ptCount val="1"/>
                <c:pt idx="0">
                  <c:v>CPI:当月同比</c:v>
                </c:pt>
              </c:strCache>
            </c:strRef>
          </c:tx>
          <c:spPr>
            <a:ln w="44450">
              <a:solidFill>
                <a:schemeClr val="accent1"/>
              </a:solidFill>
            </a:ln>
          </c:spPr>
          <c:marker>
            <c:symbol val="circle"/>
            <c:size val="9"/>
            <c:spPr>
              <a:solidFill>
                <a:schemeClr val="accent1"/>
              </a:solidFill>
            </c:spPr>
          </c:marker>
          <c:trendline>
            <c:trendlineType val="linear"/>
          </c:trendline>
          <c:cat>
            <c:numRef>
              <c:f>Sheet1!$A$3:$A$13</c:f>
              <c:numCache>
                <c:formatCode>yyyy\-mm;@</c:formatCode>
                <c:ptCount val="11"/>
                <c:pt idx="0">
                  <c:v>42400</c:v>
                </c:pt>
                <c:pt idx="1">
                  <c:v>42429</c:v>
                </c:pt>
                <c:pt idx="2">
                  <c:v>42460</c:v>
                </c:pt>
                <c:pt idx="3">
                  <c:v>42490</c:v>
                </c:pt>
                <c:pt idx="4">
                  <c:v>42521</c:v>
                </c:pt>
                <c:pt idx="5">
                  <c:v>42551</c:v>
                </c:pt>
                <c:pt idx="6">
                  <c:v>42582</c:v>
                </c:pt>
                <c:pt idx="7">
                  <c:v>42613</c:v>
                </c:pt>
                <c:pt idx="8">
                  <c:v>42643</c:v>
                </c:pt>
                <c:pt idx="9">
                  <c:v>42674</c:v>
                </c:pt>
                <c:pt idx="10">
                  <c:v>42704</c:v>
                </c:pt>
              </c:numCache>
            </c:numRef>
          </c:cat>
          <c:val>
            <c:numRef>
              <c:f>Sheet1!$B$3:$B$13</c:f>
              <c:numCache>
                <c:formatCode>###,###,###,###,##0.00_ </c:formatCode>
                <c:ptCount val="11"/>
                <c:pt idx="0">
                  <c:v>1.8</c:v>
                </c:pt>
                <c:pt idx="1">
                  <c:v>2.2999999999999998</c:v>
                </c:pt>
                <c:pt idx="2">
                  <c:v>2.2999999999999998</c:v>
                </c:pt>
                <c:pt idx="3">
                  <c:v>2.2999999999999998</c:v>
                </c:pt>
                <c:pt idx="4">
                  <c:v>2</c:v>
                </c:pt>
                <c:pt idx="5">
                  <c:v>1.9</c:v>
                </c:pt>
                <c:pt idx="6">
                  <c:v>1.8</c:v>
                </c:pt>
                <c:pt idx="7">
                  <c:v>1.3</c:v>
                </c:pt>
                <c:pt idx="8">
                  <c:v>1.9</c:v>
                </c:pt>
                <c:pt idx="9">
                  <c:v>2.1</c:v>
                </c:pt>
                <c:pt idx="10">
                  <c:v>2.2999999999999998</c:v>
                </c:pt>
              </c:numCache>
            </c:numRef>
          </c:val>
        </c:ser>
        <c:ser>
          <c:idx val="1"/>
          <c:order val="1"/>
          <c:tx>
            <c:strRef>
              <c:f>Sheet1!$C$2</c:f>
              <c:strCache>
                <c:ptCount val="1"/>
                <c:pt idx="0">
                  <c:v>PPI：当月同比</c:v>
                </c:pt>
              </c:strCache>
            </c:strRef>
          </c:tx>
          <c:spPr>
            <a:ln w="41275">
              <a:solidFill>
                <a:srgbClr val="C00000"/>
              </a:solidFill>
            </a:ln>
          </c:spPr>
          <c:marker>
            <c:symbol val="circle"/>
            <c:size val="8"/>
            <c:spPr>
              <a:solidFill>
                <a:srgbClr val="C00000"/>
              </a:solidFill>
              <a:ln>
                <a:solidFill>
                  <a:srgbClr val="C00000"/>
                </a:solidFill>
              </a:ln>
            </c:spPr>
          </c:marker>
          <c:cat>
            <c:numRef>
              <c:f>Sheet1!$A$3:$A$13</c:f>
              <c:numCache>
                <c:formatCode>yyyy\-mm;@</c:formatCode>
                <c:ptCount val="11"/>
                <c:pt idx="0">
                  <c:v>42400</c:v>
                </c:pt>
                <c:pt idx="1">
                  <c:v>42429</c:v>
                </c:pt>
                <c:pt idx="2">
                  <c:v>42460</c:v>
                </c:pt>
                <c:pt idx="3">
                  <c:v>42490</c:v>
                </c:pt>
                <c:pt idx="4">
                  <c:v>42521</c:v>
                </c:pt>
                <c:pt idx="5">
                  <c:v>42551</c:v>
                </c:pt>
                <c:pt idx="6">
                  <c:v>42582</c:v>
                </c:pt>
                <c:pt idx="7">
                  <c:v>42613</c:v>
                </c:pt>
                <c:pt idx="8">
                  <c:v>42643</c:v>
                </c:pt>
                <c:pt idx="9">
                  <c:v>42674</c:v>
                </c:pt>
                <c:pt idx="10">
                  <c:v>42704</c:v>
                </c:pt>
              </c:numCache>
            </c:numRef>
          </c:cat>
          <c:val>
            <c:numRef>
              <c:f>Sheet1!$C$3:$C$13</c:f>
              <c:numCache>
                <c:formatCode>###,###,###,###,##0.00_ </c:formatCode>
                <c:ptCount val="11"/>
                <c:pt idx="0">
                  <c:v>-5.3</c:v>
                </c:pt>
                <c:pt idx="1">
                  <c:v>-4.9000000000000004</c:v>
                </c:pt>
                <c:pt idx="2">
                  <c:v>-4.3</c:v>
                </c:pt>
                <c:pt idx="3">
                  <c:v>-3.4</c:v>
                </c:pt>
                <c:pt idx="4">
                  <c:v>-2.8</c:v>
                </c:pt>
                <c:pt idx="5">
                  <c:v>-2.6</c:v>
                </c:pt>
                <c:pt idx="6">
                  <c:v>-1.7</c:v>
                </c:pt>
                <c:pt idx="7">
                  <c:v>-0.8</c:v>
                </c:pt>
                <c:pt idx="8">
                  <c:v>0.1</c:v>
                </c:pt>
                <c:pt idx="9">
                  <c:v>1.2</c:v>
                </c:pt>
                <c:pt idx="10">
                  <c:v>3.3</c:v>
                </c:pt>
              </c:numCache>
            </c:numRef>
          </c:val>
        </c:ser>
        <c:marker val="1"/>
        <c:axId val="64016384"/>
        <c:axId val="194204032"/>
      </c:lineChart>
      <c:dateAx>
        <c:axId val="64016384"/>
        <c:scaling>
          <c:orientation val="minMax"/>
        </c:scaling>
        <c:axPos val="b"/>
        <c:numFmt formatCode="yyyy\-mm;@" sourceLinked="1"/>
        <c:tickLblPos val="nextTo"/>
        <c:crossAx val="194204032"/>
        <c:crosses val="autoZero"/>
        <c:auto val="1"/>
        <c:lblOffset val="100"/>
      </c:dateAx>
      <c:valAx>
        <c:axId val="194204032"/>
        <c:scaling>
          <c:orientation val="minMax"/>
        </c:scaling>
        <c:axPos val="l"/>
        <c:majorGridlines/>
        <c:numFmt formatCode="###,###,###,###,##0.00_ " sourceLinked="1"/>
        <c:tickLblPos val="nextTo"/>
        <c:crossAx val="64016384"/>
        <c:crosses val="autoZero"/>
        <c:crossBetween val="between"/>
      </c:valAx>
    </c:plotArea>
    <c:legend>
      <c:legendPos val="r"/>
      <c:layout>
        <c:manualLayout>
          <c:xMode val="edge"/>
          <c:yMode val="edge"/>
          <c:x val="0.21609014276782132"/>
          <c:y val="0.76766797561999867"/>
          <c:w val="0.56211246782091429"/>
          <c:h val="0.10626518882292083"/>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zh-CN"/>
  <c:chart>
    <c:autoTitleDeleted val="1"/>
    <c:plotArea>
      <c:layout>
        <c:manualLayout>
          <c:layoutTarget val="inner"/>
          <c:xMode val="edge"/>
          <c:yMode val="edge"/>
          <c:x val="0.10905523773614177"/>
          <c:y val="3.4062499999999996E-2"/>
          <c:w val="0.81777102670153967"/>
          <c:h val="0.77885949803149601"/>
        </c:manualLayout>
      </c:layout>
      <c:barChart>
        <c:barDir val="col"/>
        <c:grouping val="clustered"/>
        <c:ser>
          <c:idx val="0"/>
          <c:order val="0"/>
          <c:tx>
            <c:v>成交量(右)</c:v>
          </c:tx>
          <c:cat>
            <c:numRef>
              <c:f>Sheet1!$A$2:$A$59</c:f>
              <c:numCache>
                <c:formatCode>General</c:formatCode>
                <c:ptCount val="58"/>
                <c:pt idx="0">
                  <c:v>20160912</c:v>
                </c:pt>
                <c:pt idx="1">
                  <c:v>20160913</c:v>
                </c:pt>
                <c:pt idx="2">
                  <c:v>20160914</c:v>
                </c:pt>
                <c:pt idx="3">
                  <c:v>20160919</c:v>
                </c:pt>
                <c:pt idx="4">
                  <c:v>20160920</c:v>
                </c:pt>
                <c:pt idx="5">
                  <c:v>20160921</c:v>
                </c:pt>
                <c:pt idx="6">
                  <c:v>20160922</c:v>
                </c:pt>
                <c:pt idx="7">
                  <c:v>20160923</c:v>
                </c:pt>
                <c:pt idx="8">
                  <c:v>20160926</c:v>
                </c:pt>
                <c:pt idx="9">
                  <c:v>20160927</c:v>
                </c:pt>
                <c:pt idx="10">
                  <c:v>20160928</c:v>
                </c:pt>
                <c:pt idx="11">
                  <c:v>20160929</c:v>
                </c:pt>
                <c:pt idx="12">
                  <c:v>20160930</c:v>
                </c:pt>
                <c:pt idx="13">
                  <c:v>20161010</c:v>
                </c:pt>
                <c:pt idx="14">
                  <c:v>20161011</c:v>
                </c:pt>
                <c:pt idx="15">
                  <c:v>20161012</c:v>
                </c:pt>
                <c:pt idx="16">
                  <c:v>20161013</c:v>
                </c:pt>
                <c:pt idx="17">
                  <c:v>20161014</c:v>
                </c:pt>
                <c:pt idx="18">
                  <c:v>20161017</c:v>
                </c:pt>
                <c:pt idx="19">
                  <c:v>20161018</c:v>
                </c:pt>
                <c:pt idx="20">
                  <c:v>20161019</c:v>
                </c:pt>
                <c:pt idx="21">
                  <c:v>20161020</c:v>
                </c:pt>
                <c:pt idx="22">
                  <c:v>20161021</c:v>
                </c:pt>
                <c:pt idx="23">
                  <c:v>20161024</c:v>
                </c:pt>
                <c:pt idx="24">
                  <c:v>20161025</c:v>
                </c:pt>
                <c:pt idx="25">
                  <c:v>20161026</c:v>
                </c:pt>
                <c:pt idx="26">
                  <c:v>20161027</c:v>
                </c:pt>
                <c:pt idx="27">
                  <c:v>20161028</c:v>
                </c:pt>
                <c:pt idx="28">
                  <c:v>20161031</c:v>
                </c:pt>
                <c:pt idx="29">
                  <c:v>20161101</c:v>
                </c:pt>
                <c:pt idx="30">
                  <c:v>20161102</c:v>
                </c:pt>
                <c:pt idx="31">
                  <c:v>20161103</c:v>
                </c:pt>
                <c:pt idx="32">
                  <c:v>20161104</c:v>
                </c:pt>
                <c:pt idx="33">
                  <c:v>20161107</c:v>
                </c:pt>
                <c:pt idx="34">
                  <c:v>20161108</c:v>
                </c:pt>
                <c:pt idx="35">
                  <c:v>20161109</c:v>
                </c:pt>
                <c:pt idx="36">
                  <c:v>20161110</c:v>
                </c:pt>
                <c:pt idx="37">
                  <c:v>20161111</c:v>
                </c:pt>
                <c:pt idx="38">
                  <c:v>20161114</c:v>
                </c:pt>
                <c:pt idx="39">
                  <c:v>20161115</c:v>
                </c:pt>
                <c:pt idx="40">
                  <c:v>20161116</c:v>
                </c:pt>
                <c:pt idx="41">
                  <c:v>20161117</c:v>
                </c:pt>
                <c:pt idx="42">
                  <c:v>20161118</c:v>
                </c:pt>
                <c:pt idx="43">
                  <c:v>20161121</c:v>
                </c:pt>
                <c:pt idx="44">
                  <c:v>20161122</c:v>
                </c:pt>
                <c:pt idx="45">
                  <c:v>20161123</c:v>
                </c:pt>
                <c:pt idx="46">
                  <c:v>20161124</c:v>
                </c:pt>
                <c:pt idx="47">
                  <c:v>20161125</c:v>
                </c:pt>
                <c:pt idx="48">
                  <c:v>20161128</c:v>
                </c:pt>
                <c:pt idx="49">
                  <c:v>20161129</c:v>
                </c:pt>
                <c:pt idx="50">
                  <c:v>20161130</c:v>
                </c:pt>
                <c:pt idx="51">
                  <c:v>20161201</c:v>
                </c:pt>
                <c:pt idx="52">
                  <c:v>20161202</c:v>
                </c:pt>
                <c:pt idx="53">
                  <c:v>20161205</c:v>
                </c:pt>
                <c:pt idx="54">
                  <c:v>20161206</c:v>
                </c:pt>
                <c:pt idx="55">
                  <c:v>20161207</c:v>
                </c:pt>
                <c:pt idx="56">
                  <c:v>20161208</c:v>
                </c:pt>
                <c:pt idx="57">
                  <c:v>20161209</c:v>
                </c:pt>
              </c:numCache>
            </c:numRef>
          </c:cat>
          <c:val>
            <c:numRef>
              <c:f>Sheet1!$B$2:$B$59</c:f>
              <c:numCache>
                <c:formatCode>General</c:formatCode>
                <c:ptCount val="58"/>
                <c:pt idx="0">
                  <c:v>721</c:v>
                </c:pt>
                <c:pt idx="1">
                  <c:v>503</c:v>
                </c:pt>
                <c:pt idx="2">
                  <c:v>836</c:v>
                </c:pt>
                <c:pt idx="3">
                  <c:v>462</c:v>
                </c:pt>
                <c:pt idx="4">
                  <c:v>302</c:v>
                </c:pt>
                <c:pt idx="5">
                  <c:v>287</c:v>
                </c:pt>
                <c:pt idx="6">
                  <c:v>355</c:v>
                </c:pt>
                <c:pt idx="7">
                  <c:v>188</c:v>
                </c:pt>
                <c:pt idx="8">
                  <c:v>589</c:v>
                </c:pt>
                <c:pt idx="9">
                  <c:v>429</c:v>
                </c:pt>
                <c:pt idx="10">
                  <c:v>369</c:v>
                </c:pt>
                <c:pt idx="11">
                  <c:v>372</c:v>
                </c:pt>
                <c:pt idx="12">
                  <c:v>246</c:v>
                </c:pt>
                <c:pt idx="13">
                  <c:v>363</c:v>
                </c:pt>
                <c:pt idx="14">
                  <c:v>352</c:v>
                </c:pt>
                <c:pt idx="15">
                  <c:v>174</c:v>
                </c:pt>
                <c:pt idx="16">
                  <c:v>199</c:v>
                </c:pt>
                <c:pt idx="17">
                  <c:v>324</c:v>
                </c:pt>
                <c:pt idx="18">
                  <c:v>311</c:v>
                </c:pt>
                <c:pt idx="19">
                  <c:v>432</c:v>
                </c:pt>
                <c:pt idx="20">
                  <c:v>567</c:v>
                </c:pt>
                <c:pt idx="21">
                  <c:v>561</c:v>
                </c:pt>
                <c:pt idx="22">
                  <c:v>656</c:v>
                </c:pt>
                <c:pt idx="23">
                  <c:v>909</c:v>
                </c:pt>
                <c:pt idx="24">
                  <c:v>416</c:v>
                </c:pt>
                <c:pt idx="25">
                  <c:v>429</c:v>
                </c:pt>
                <c:pt idx="26">
                  <c:v>653</c:v>
                </c:pt>
                <c:pt idx="27">
                  <c:v>772</c:v>
                </c:pt>
                <c:pt idx="28">
                  <c:v>528</c:v>
                </c:pt>
                <c:pt idx="29">
                  <c:v>585</c:v>
                </c:pt>
                <c:pt idx="30">
                  <c:v>406</c:v>
                </c:pt>
                <c:pt idx="31">
                  <c:v>759</c:v>
                </c:pt>
                <c:pt idx="32">
                  <c:v>627</c:v>
                </c:pt>
                <c:pt idx="33">
                  <c:v>761</c:v>
                </c:pt>
                <c:pt idx="34">
                  <c:v>1156</c:v>
                </c:pt>
                <c:pt idx="35">
                  <c:v>1669</c:v>
                </c:pt>
                <c:pt idx="36">
                  <c:v>1799</c:v>
                </c:pt>
                <c:pt idx="37">
                  <c:v>2087</c:v>
                </c:pt>
                <c:pt idx="38">
                  <c:v>2695</c:v>
                </c:pt>
                <c:pt idx="39">
                  <c:v>2800</c:v>
                </c:pt>
                <c:pt idx="40">
                  <c:v>3632</c:v>
                </c:pt>
                <c:pt idx="41">
                  <c:v>4242</c:v>
                </c:pt>
                <c:pt idx="42">
                  <c:v>4196</c:v>
                </c:pt>
                <c:pt idx="43">
                  <c:v>4969</c:v>
                </c:pt>
                <c:pt idx="44">
                  <c:v>4387</c:v>
                </c:pt>
                <c:pt idx="45">
                  <c:v>4741</c:v>
                </c:pt>
                <c:pt idx="46">
                  <c:v>4132</c:v>
                </c:pt>
                <c:pt idx="47">
                  <c:v>4553</c:v>
                </c:pt>
                <c:pt idx="48">
                  <c:v>4823</c:v>
                </c:pt>
                <c:pt idx="49">
                  <c:v>5902</c:v>
                </c:pt>
                <c:pt idx="50">
                  <c:v>6482</c:v>
                </c:pt>
                <c:pt idx="51">
                  <c:v>5127</c:v>
                </c:pt>
                <c:pt idx="52">
                  <c:v>5985</c:v>
                </c:pt>
                <c:pt idx="53">
                  <c:v>5675</c:v>
                </c:pt>
                <c:pt idx="54">
                  <c:v>3966</c:v>
                </c:pt>
                <c:pt idx="55">
                  <c:v>3629</c:v>
                </c:pt>
                <c:pt idx="56">
                  <c:v>3585</c:v>
                </c:pt>
                <c:pt idx="57">
                  <c:v>4988</c:v>
                </c:pt>
              </c:numCache>
            </c:numRef>
          </c:val>
        </c:ser>
        <c:ser>
          <c:idx val="1"/>
          <c:order val="1"/>
          <c:tx>
            <c:v>持仓量(右)</c:v>
          </c:tx>
          <c:cat>
            <c:numRef>
              <c:f>Sheet1!$A$2:$A$59</c:f>
              <c:numCache>
                <c:formatCode>General</c:formatCode>
                <c:ptCount val="58"/>
                <c:pt idx="0">
                  <c:v>20160912</c:v>
                </c:pt>
                <c:pt idx="1">
                  <c:v>20160913</c:v>
                </c:pt>
                <c:pt idx="2">
                  <c:v>20160914</c:v>
                </c:pt>
                <c:pt idx="3">
                  <c:v>20160919</c:v>
                </c:pt>
                <c:pt idx="4">
                  <c:v>20160920</c:v>
                </c:pt>
                <c:pt idx="5">
                  <c:v>20160921</c:v>
                </c:pt>
                <c:pt idx="6">
                  <c:v>20160922</c:v>
                </c:pt>
                <c:pt idx="7">
                  <c:v>20160923</c:v>
                </c:pt>
                <c:pt idx="8">
                  <c:v>20160926</c:v>
                </c:pt>
                <c:pt idx="9">
                  <c:v>20160927</c:v>
                </c:pt>
                <c:pt idx="10">
                  <c:v>20160928</c:v>
                </c:pt>
                <c:pt idx="11">
                  <c:v>20160929</c:v>
                </c:pt>
                <c:pt idx="12">
                  <c:v>20160930</c:v>
                </c:pt>
                <c:pt idx="13">
                  <c:v>20161010</c:v>
                </c:pt>
                <c:pt idx="14">
                  <c:v>20161011</c:v>
                </c:pt>
                <c:pt idx="15">
                  <c:v>20161012</c:v>
                </c:pt>
                <c:pt idx="16">
                  <c:v>20161013</c:v>
                </c:pt>
                <c:pt idx="17">
                  <c:v>20161014</c:v>
                </c:pt>
                <c:pt idx="18">
                  <c:v>20161017</c:v>
                </c:pt>
                <c:pt idx="19">
                  <c:v>20161018</c:v>
                </c:pt>
                <c:pt idx="20">
                  <c:v>20161019</c:v>
                </c:pt>
                <c:pt idx="21">
                  <c:v>20161020</c:v>
                </c:pt>
                <c:pt idx="22">
                  <c:v>20161021</c:v>
                </c:pt>
                <c:pt idx="23">
                  <c:v>20161024</c:v>
                </c:pt>
                <c:pt idx="24">
                  <c:v>20161025</c:v>
                </c:pt>
                <c:pt idx="25">
                  <c:v>20161026</c:v>
                </c:pt>
                <c:pt idx="26">
                  <c:v>20161027</c:v>
                </c:pt>
                <c:pt idx="27">
                  <c:v>20161028</c:v>
                </c:pt>
                <c:pt idx="28">
                  <c:v>20161031</c:v>
                </c:pt>
                <c:pt idx="29">
                  <c:v>20161101</c:v>
                </c:pt>
                <c:pt idx="30">
                  <c:v>20161102</c:v>
                </c:pt>
                <c:pt idx="31">
                  <c:v>20161103</c:v>
                </c:pt>
                <c:pt idx="32">
                  <c:v>20161104</c:v>
                </c:pt>
                <c:pt idx="33">
                  <c:v>20161107</c:v>
                </c:pt>
                <c:pt idx="34">
                  <c:v>20161108</c:v>
                </c:pt>
                <c:pt idx="35">
                  <c:v>20161109</c:v>
                </c:pt>
                <c:pt idx="36">
                  <c:v>20161110</c:v>
                </c:pt>
                <c:pt idx="37">
                  <c:v>20161111</c:v>
                </c:pt>
                <c:pt idx="38">
                  <c:v>20161114</c:v>
                </c:pt>
                <c:pt idx="39">
                  <c:v>20161115</c:v>
                </c:pt>
                <c:pt idx="40">
                  <c:v>20161116</c:v>
                </c:pt>
                <c:pt idx="41">
                  <c:v>20161117</c:v>
                </c:pt>
                <c:pt idx="42">
                  <c:v>20161118</c:v>
                </c:pt>
                <c:pt idx="43">
                  <c:v>20161121</c:v>
                </c:pt>
                <c:pt idx="44">
                  <c:v>20161122</c:v>
                </c:pt>
                <c:pt idx="45">
                  <c:v>20161123</c:v>
                </c:pt>
                <c:pt idx="46">
                  <c:v>20161124</c:v>
                </c:pt>
                <c:pt idx="47">
                  <c:v>20161125</c:v>
                </c:pt>
                <c:pt idx="48">
                  <c:v>20161128</c:v>
                </c:pt>
                <c:pt idx="49">
                  <c:v>20161129</c:v>
                </c:pt>
                <c:pt idx="50">
                  <c:v>20161130</c:v>
                </c:pt>
                <c:pt idx="51">
                  <c:v>20161201</c:v>
                </c:pt>
                <c:pt idx="52">
                  <c:v>20161202</c:v>
                </c:pt>
                <c:pt idx="53">
                  <c:v>20161205</c:v>
                </c:pt>
                <c:pt idx="54">
                  <c:v>20161206</c:v>
                </c:pt>
                <c:pt idx="55">
                  <c:v>20161207</c:v>
                </c:pt>
                <c:pt idx="56">
                  <c:v>20161208</c:v>
                </c:pt>
                <c:pt idx="57">
                  <c:v>20161209</c:v>
                </c:pt>
              </c:numCache>
            </c:numRef>
          </c:cat>
          <c:val>
            <c:numRef>
              <c:f>Sheet1!$C$2:$C$59</c:f>
              <c:numCache>
                <c:formatCode>General</c:formatCode>
                <c:ptCount val="58"/>
                <c:pt idx="0">
                  <c:v>4440</c:v>
                </c:pt>
                <c:pt idx="1">
                  <c:v>4615</c:v>
                </c:pt>
                <c:pt idx="2">
                  <c:v>5209</c:v>
                </c:pt>
                <c:pt idx="3">
                  <c:v>5347</c:v>
                </c:pt>
                <c:pt idx="4">
                  <c:v>5375</c:v>
                </c:pt>
                <c:pt idx="5">
                  <c:v>5472</c:v>
                </c:pt>
                <c:pt idx="6">
                  <c:v>5494</c:v>
                </c:pt>
                <c:pt idx="7">
                  <c:v>5466</c:v>
                </c:pt>
                <c:pt idx="8">
                  <c:v>5598</c:v>
                </c:pt>
                <c:pt idx="9">
                  <c:v>5664</c:v>
                </c:pt>
                <c:pt idx="10">
                  <c:v>5677</c:v>
                </c:pt>
                <c:pt idx="11">
                  <c:v>5722</c:v>
                </c:pt>
                <c:pt idx="12">
                  <c:v>5669</c:v>
                </c:pt>
                <c:pt idx="13">
                  <c:v>5676</c:v>
                </c:pt>
                <c:pt idx="14">
                  <c:v>5710</c:v>
                </c:pt>
                <c:pt idx="15">
                  <c:v>5719</c:v>
                </c:pt>
                <c:pt idx="16">
                  <c:v>5765</c:v>
                </c:pt>
                <c:pt idx="17">
                  <c:v>5856</c:v>
                </c:pt>
                <c:pt idx="18">
                  <c:v>5919</c:v>
                </c:pt>
                <c:pt idx="19">
                  <c:v>6127</c:v>
                </c:pt>
                <c:pt idx="20">
                  <c:v>6378</c:v>
                </c:pt>
                <c:pt idx="21">
                  <c:v>6514</c:v>
                </c:pt>
                <c:pt idx="22">
                  <c:v>6787</c:v>
                </c:pt>
                <c:pt idx="23">
                  <c:v>6848</c:v>
                </c:pt>
                <c:pt idx="24">
                  <c:v>6827</c:v>
                </c:pt>
                <c:pt idx="25">
                  <c:v>6845</c:v>
                </c:pt>
                <c:pt idx="26">
                  <c:v>6821</c:v>
                </c:pt>
                <c:pt idx="27">
                  <c:v>6882</c:v>
                </c:pt>
                <c:pt idx="28">
                  <c:v>6827</c:v>
                </c:pt>
                <c:pt idx="29">
                  <c:v>7059</c:v>
                </c:pt>
                <c:pt idx="30">
                  <c:v>7043</c:v>
                </c:pt>
                <c:pt idx="31">
                  <c:v>7297</c:v>
                </c:pt>
                <c:pt idx="32">
                  <c:v>7426</c:v>
                </c:pt>
                <c:pt idx="33">
                  <c:v>7749</c:v>
                </c:pt>
                <c:pt idx="34">
                  <c:v>8201</c:v>
                </c:pt>
                <c:pt idx="35">
                  <c:v>8925</c:v>
                </c:pt>
                <c:pt idx="36">
                  <c:v>9907</c:v>
                </c:pt>
                <c:pt idx="37">
                  <c:v>11009</c:v>
                </c:pt>
                <c:pt idx="38">
                  <c:v>12341</c:v>
                </c:pt>
                <c:pt idx="39">
                  <c:v>13867</c:v>
                </c:pt>
                <c:pt idx="40">
                  <c:v>16205</c:v>
                </c:pt>
                <c:pt idx="41">
                  <c:v>18482</c:v>
                </c:pt>
                <c:pt idx="42">
                  <c:v>20026</c:v>
                </c:pt>
                <c:pt idx="43">
                  <c:v>20994</c:v>
                </c:pt>
                <c:pt idx="44">
                  <c:v>20922</c:v>
                </c:pt>
                <c:pt idx="45">
                  <c:v>20947</c:v>
                </c:pt>
                <c:pt idx="46">
                  <c:v>21020</c:v>
                </c:pt>
                <c:pt idx="47">
                  <c:v>20937</c:v>
                </c:pt>
                <c:pt idx="48">
                  <c:v>20547</c:v>
                </c:pt>
                <c:pt idx="49">
                  <c:v>20927</c:v>
                </c:pt>
                <c:pt idx="50">
                  <c:v>20127</c:v>
                </c:pt>
                <c:pt idx="51">
                  <c:v>19843</c:v>
                </c:pt>
                <c:pt idx="52">
                  <c:v>18488</c:v>
                </c:pt>
                <c:pt idx="53">
                  <c:v>17599</c:v>
                </c:pt>
                <c:pt idx="54">
                  <c:v>16755</c:v>
                </c:pt>
                <c:pt idx="55">
                  <c:v>15911</c:v>
                </c:pt>
                <c:pt idx="56">
                  <c:v>14965</c:v>
                </c:pt>
                <c:pt idx="57">
                  <c:v>14803</c:v>
                </c:pt>
              </c:numCache>
            </c:numRef>
          </c:val>
        </c:ser>
        <c:axId val="199817472"/>
        <c:axId val="199815552"/>
      </c:barChart>
      <c:lineChart>
        <c:grouping val="standard"/>
        <c:ser>
          <c:idx val="2"/>
          <c:order val="2"/>
          <c:tx>
            <c:v>结算价</c:v>
          </c:tx>
          <c:marker>
            <c:symbol val="none"/>
          </c:marker>
          <c:cat>
            <c:numRef>
              <c:f>Sheet1!$A$2:$A$59</c:f>
              <c:numCache>
                <c:formatCode>General</c:formatCode>
                <c:ptCount val="58"/>
                <c:pt idx="0">
                  <c:v>20160912</c:v>
                </c:pt>
                <c:pt idx="1">
                  <c:v>20160913</c:v>
                </c:pt>
                <c:pt idx="2">
                  <c:v>20160914</c:v>
                </c:pt>
                <c:pt idx="3">
                  <c:v>20160919</c:v>
                </c:pt>
                <c:pt idx="4">
                  <c:v>20160920</c:v>
                </c:pt>
                <c:pt idx="5">
                  <c:v>20160921</c:v>
                </c:pt>
                <c:pt idx="6">
                  <c:v>20160922</c:v>
                </c:pt>
                <c:pt idx="7">
                  <c:v>20160923</c:v>
                </c:pt>
                <c:pt idx="8">
                  <c:v>20160926</c:v>
                </c:pt>
                <c:pt idx="9">
                  <c:v>20160927</c:v>
                </c:pt>
                <c:pt idx="10">
                  <c:v>20160928</c:v>
                </c:pt>
                <c:pt idx="11">
                  <c:v>20160929</c:v>
                </c:pt>
                <c:pt idx="12">
                  <c:v>20160930</c:v>
                </c:pt>
                <c:pt idx="13">
                  <c:v>20161010</c:v>
                </c:pt>
                <c:pt idx="14">
                  <c:v>20161011</c:v>
                </c:pt>
                <c:pt idx="15">
                  <c:v>20161012</c:v>
                </c:pt>
                <c:pt idx="16">
                  <c:v>20161013</c:v>
                </c:pt>
                <c:pt idx="17">
                  <c:v>20161014</c:v>
                </c:pt>
                <c:pt idx="18">
                  <c:v>20161017</c:v>
                </c:pt>
                <c:pt idx="19">
                  <c:v>20161018</c:v>
                </c:pt>
                <c:pt idx="20">
                  <c:v>20161019</c:v>
                </c:pt>
                <c:pt idx="21">
                  <c:v>20161020</c:v>
                </c:pt>
                <c:pt idx="22">
                  <c:v>20161021</c:v>
                </c:pt>
                <c:pt idx="23">
                  <c:v>20161024</c:v>
                </c:pt>
                <c:pt idx="24">
                  <c:v>20161025</c:v>
                </c:pt>
                <c:pt idx="25">
                  <c:v>20161026</c:v>
                </c:pt>
                <c:pt idx="26">
                  <c:v>20161027</c:v>
                </c:pt>
                <c:pt idx="27">
                  <c:v>20161028</c:v>
                </c:pt>
                <c:pt idx="28">
                  <c:v>20161031</c:v>
                </c:pt>
                <c:pt idx="29">
                  <c:v>20161101</c:v>
                </c:pt>
                <c:pt idx="30">
                  <c:v>20161102</c:v>
                </c:pt>
                <c:pt idx="31">
                  <c:v>20161103</c:v>
                </c:pt>
                <c:pt idx="32">
                  <c:v>20161104</c:v>
                </c:pt>
                <c:pt idx="33">
                  <c:v>20161107</c:v>
                </c:pt>
                <c:pt idx="34">
                  <c:v>20161108</c:v>
                </c:pt>
                <c:pt idx="35">
                  <c:v>20161109</c:v>
                </c:pt>
                <c:pt idx="36">
                  <c:v>20161110</c:v>
                </c:pt>
                <c:pt idx="37">
                  <c:v>20161111</c:v>
                </c:pt>
                <c:pt idx="38">
                  <c:v>20161114</c:v>
                </c:pt>
                <c:pt idx="39">
                  <c:v>20161115</c:v>
                </c:pt>
                <c:pt idx="40">
                  <c:v>20161116</c:v>
                </c:pt>
                <c:pt idx="41">
                  <c:v>20161117</c:v>
                </c:pt>
                <c:pt idx="42">
                  <c:v>20161118</c:v>
                </c:pt>
                <c:pt idx="43">
                  <c:v>20161121</c:v>
                </c:pt>
                <c:pt idx="44">
                  <c:v>20161122</c:v>
                </c:pt>
                <c:pt idx="45">
                  <c:v>20161123</c:v>
                </c:pt>
                <c:pt idx="46">
                  <c:v>20161124</c:v>
                </c:pt>
                <c:pt idx="47">
                  <c:v>20161125</c:v>
                </c:pt>
                <c:pt idx="48">
                  <c:v>20161128</c:v>
                </c:pt>
                <c:pt idx="49">
                  <c:v>20161129</c:v>
                </c:pt>
                <c:pt idx="50">
                  <c:v>20161130</c:v>
                </c:pt>
                <c:pt idx="51">
                  <c:v>20161201</c:v>
                </c:pt>
                <c:pt idx="52">
                  <c:v>20161202</c:v>
                </c:pt>
                <c:pt idx="53">
                  <c:v>20161205</c:v>
                </c:pt>
                <c:pt idx="54">
                  <c:v>20161206</c:v>
                </c:pt>
                <c:pt idx="55">
                  <c:v>20161207</c:v>
                </c:pt>
                <c:pt idx="56">
                  <c:v>20161208</c:v>
                </c:pt>
                <c:pt idx="57">
                  <c:v>20161209</c:v>
                </c:pt>
              </c:numCache>
            </c:numRef>
          </c:cat>
          <c:val>
            <c:numRef>
              <c:f>Sheet1!$D$2:$D$59</c:f>
              <c:numCache>
                <c:formatCode>General</c:formatCode>
                <c:ptCount val="58"/>
                <c:pt idx="0">
                  <c:v>2156.6</c:v>
                </c:pt>
                <c:pt idx="1">
                  <c:v>2160.6</c:v>
                </c:pt>
                <c:pt idx="2">
                  <c:v>2141.1999999999998</c:v>
                </c:pt>
                <c:pt idx="3">
                  <c:v>2148.8000000000002</c:v>
                </c:pt>
                <c:pt idx="4">
                  <c:v>2150.4</c:v>
                </c:pt>
                <c:pt idx="5">
                  <c:v>2155.6</c:v>
                </c:pt>
                <c:pt idx="6">
                  <c:v>2169</c:v>
                </c:pt>
                <c:pt idx="7">
                  <c:v>2168.1999999999998</c:v>
                </c:pt>
                <c:pt idx="8">
                  <c:v>2153.8000000000002</c:v>
                </c:pt>
                <c:pt idx="9">
                  <c:v>2151.4</c:v>
                </c:pt>
                <c:pt idx="10">
                  <c:v>2147.6</c:v>
                </c:pt>
                <c:pt idx="11">
                  <c:v>2160.6</c:v>
                </c:pt>
                <c:pt idx="12">
                  <c:v>2158.8000000000002</c:v>
                </c:pt>
                <c:pt idx="13">
                  <c:v>2182.4</c:v>
                </c:pt>
                <c:pt idx="14">
                  <c:v>2187</c:v>
                </c:pt>
                <c:pt idx="15">
                  <c:v>2179.6</c:v>
                </c:pt>
                <c:pt idx="16">
                  <c:v>2179</c:v>
                </c:pt>
                <c:pt idx="17">
                  <c:v>2185</c:v>
                </c:pt>
                <c:pt idx="18">
                  <c:v>2170.1999999999998</c:v>
                </c:pt>
                <c:pt idx="19">
                  <c:v>2194</c:v>
                </c:pt>
                <c:pt idx="20">
                  <c:v>2197</c:v>
                </c:pt>
                <c:pt idx="21">
                  <c:v>2204</c:v>
                </c:pt>
                <c:pt idx="22">
                  <c:v>2214.8000000000002</c:v>
                </c:pt>
                <c:pt idx="23">
                  <c:v>2253.1999999999998</c:v>
                </c:pt>
                <c:pt idx="24">
                  <c:v>2245.8000000000002</c:v>
                </c:pt>
                <c:pt idx="25">
                  <c:v>2239.6</c:v>
                </c:pt>
                <c:pt idx="26">
                  <c:v>2232</c:v>
                </c:pt>
                <c:pt idx="27">
                  <c:v>2239.4</c:v>
                </c:pt>
                <c:pt idx="28">
                  <c:v>2233.8000000000002</c:v>
                </c:pt>
                <c:pt idx="29">
                  <c:v>2243.6</c:v>
                </c:pt>
                <c:pt idx="30">
                  <c:v>2230.6</c:v>
                </c:pt>
                <c:pt idx="31">
                  <c:v>2255.1999999999998</c:v>
                </c:pt>
                <c:pt idx="32">
                  <c:v>2252.6</c:v>
                </c:pt>
                <c:pt idx="33">
                  <c:v>2257.4</c:v>
                </c:pt>
                <c:pt idx="34">
                  <c:v>2268.8000000000002</c:v>
                </c:pt>
                <c:pt idx="35">
                  <c:v>2251.4</c:v>
                </c:pt>
                <c:pt idx="36">
                  <c:v>2276.1999999999998</c:v>
                </c:pt>
                <c:pt idx="37">
                  <c:v>2295.1999999999998</c:v>
                </c:pt>
                <c:pt idx="38">
                  <c:v>2301.8000000000002</c:v>
                </c:pt>
                <c:pt idx="39">
                  <c:v>2298.1999999999998</c:v>
                </c:pt>
                <c:pt idx="40">
                  <c:v>2299.1999999999998</c:v>
                </c:pt>
                <c:pt idx="41">
                  <c:v>2299.6</c:v>
                </c:pt>
                <c:pt idx="42">
                  <c:v>2298.1999999999998</c:v>
                </c:pt>
                <c:pt idx="43">
                  <c:v>2317.1999999999998</c:v>
                </c:pt>
                <c:pt idx="44">
                  <c:v>2337.8000000000002</c:v>
                </c:pt>
                <c:pt idx="45">
                  <c:v>2347</c:v>
                </c:pt>
                <c:pt idx="46">
                  <c:v>2354.8000000000002</c:v>
                </c:pt>
                <c:pt idx="47">
                  <c:v>2376.8000000000002</c:v>
                </c:pt>
                <c:pt idx="48">
                  <c:v>2403.4</c:v>
                </c:pt>
                <c:pt idx="49">
                  <c:v>2439.6</c:v>
                </c:pt>
                <c:pt idx="50">
                  <c:v>2421.1999999999998</c:v>
                </c:pt>
                <c:pt idx="51">
                  <c:v>2428</c:v>
                </c:pt>
                <c:pt idx="52">
                  <c:v>2415.6</c:v>
                </c:pt>
                <c:pt idx="53">
                  <c:v>2371.6</c:v>
                </c:pt>
                <c:pt idx="54">
                  <c:v>2371.1999999999998</c:v>
                </c:pt>
                <c:pt idx="55">
                  <c:v>2371.4</c:v>
                </c:pt>
                <c:pt idx="56">
                  <c:v>2377</c:v>
                </c:pt>
                <c:pt idx="57">
                  <c:v>2407</c:v>
                </c:pt>
              </c:numCache>
            </c:numRef>
          </c:val>
        </c:ser>
        <c:ser>
          <c:idx val="3"/>
          <c:order val="3"/>
          <c:tx>
            <c:v>收盘价</c:v>
          </c:tx>
          <c:spPr>
            <a:ln w="44450">
              <a:solidFill>
                <a:srgbClr val="C00000"/>
              </a:solidFill>
            </a:ln>
          </c:spPr>
          <c:marker>
            <c:symbol val="none"/>
          </c:marker>
          <c:cat>
            <c:numRef>
              <c:f>Sheet1!$A$2:$A$59</c:f>
              <c:numCache>
                <c:formatCode>General</c:formatCode>
                <c:ptCount val="58"/>
                <c:pt idx="0">
                  <c:v>20160912</c:v>
                </c:pt>
                <c:pt idx="1">
                  <c:v>20160913</c:v>
                </c:pt>
                <c:pt idx="2">
                  <c:v>20160914</c:v>
                </c:pt>
                <c:pt idx="3">
                  <c:v>20160919</c:v>
                </c:pt>
                <c:pt idx="4">
                  <c:v>20160920</c:v>
                </c:pt>
                <c:pt idx="5">
                  <c:v>20160921</c:v>
                </c:pt>
                <c:pt idx="6">
                  <c:v>20160922</c:v>
                </c:pt>
                <c:pt idx="7">
                  <c:v>20160923</c:v>
                </c:pt>
                <c:pt idx="8">
                  <c:v>20160926</c:v>
                </c:pt>
                <c:pt idx="9">
                  <c:v>20160927</c:v>
                </c:pt>
                <c:pt idx="10">
                  <c:v>20160928</c:v>
                </c:pt>
                <c:pt idx="11">
                  <c:v>20160929</c:v>
                </c:pt>
                <c:pt idx="12">
                  <c:v>20160930</c:v>
                </c:pt>
                <c:pt idx="13">
                  <c:v>20161010</c:v>
                </c:pt>
                <c:pt idx="14">
                  <c:v>20161011</c:v>
                </c:pt>
                <c:pt idx="15">
                  <c:v>20161012</c:v>
                </c:pt>
                <c:pt idx="16">
                  <c:v>20161013</c:v>
                </c:pt>
                <c:pt idx="17">
                  <c:v>20161014</c:v>
                </c:pt>
                <c:pt idx="18">
                  <c:v>20161017</c:v>
                </c:pt>
                <c:pt idx="19">
                  <c:v>20161018</c:v>
                </c:pt>
                <c:pt idx="20">
                  <c:v>20161019</c:v>
                </c:pt>
                <c:pt idx="21">
                  <c:v>20161020</c:v>
                </c:pt>
                <c:pt idx="22">
                  <c:v>20161021</c:v>
                </c:pt>
                <c:pt idx="23">
                  <c:v>20161024</c:v>
                </c:pt>
                <c:pt idx="24">
                  <c:v>20161025</c:v>
                </c:pt>
                <c:pt idx="25">
                  <c:v>20161026</c:v>
                </c:pt>
                <c:pt idx="26">
                  <c:v>20161027</c:v>
                </c:pt>
                <c:pt idx="27">
                  <c:v>20161028</c:v>
                </c:pt>
                <c:pt idx="28">
                  <c:v>20161031</c:v>
                </c:pt>
                <c:pt idx="29">
                  <c:v>20161101</c:v>
                </c:pt>
                <c:pt idx="30">
                  <c:v>20161102</c:v>
                </c:pt>
                <c:pt idx="31">
                  <c:v>20161103</c:v>
                </c:pt>
                <c:pt idx="32">
                  <c:v>20161104</c:v>
                </c:pt>
                <c:pt idx="33">
                  <c:v>20161107</c:v>
                </c:pt>
                <c:pt idx="34">
                  <c:v>20161108</c:v>
                </c:pt>
                <c:pt idx="35">
                  <c:v>20161109</c:v>
                </c:pt>
                <c:pt idx="36">
                  <c:v>20161110</c:v>
                </c:pt>
                <c:pt idx="37">
                  <c:v>20161111</c:v>
                </c:pt>
                <c:pt idx="38">
                  <c:v>20161114</c:v>
                </c:pt>
                <c:pt idx="39">
                  <c:v>20161115</c:v>
                </c:pt>
                <c:pt idx="40">
                  <c:v>20161116</c:v>
                </c:pt>
                <c:pt idx="41">
                  <c:v>20161117</c:v>
                </c:pt>
                <c:pt idx="42">
                  <c:v>20161118</c:v>
                </c:pt>
                <c:pt idx="43">
                  <c:v>20161121</c:v>
                </c:pt>
                <c:pt idx="44">
                  <c:v>20161122</c:v>
                </c:pt>
                <c:pt idx="45">
                  <c:v>20161123</c:v>
                </c:pt>
                <c:pt idx="46">
                  <c:v>20161124</c:v>
                </c:pt>
                <c:pt idx="47">
                  <c:v>20161125</c:v>
                </c:pt>
                <c:pt idx="48">
                  <c:v>20161128</c:v>
                </c:pt>
                <c:pt idx="49">
                  <c:v>20161129</c:v>
                </c:pt>
                <c:pt idx="50">
                  <c:v>20161130</c:v>
                </c:pt>
                <c:pt idx="51">
                  <c:v>20161201</c:v>
                </c:pt>
                <c:pt idx="52">
                  <c:v>20161202</c:v>
                </c:pt>
                <c:pt idx="53">
                  <c:v>20161205</c:v>
                </c:pt>
                <c:pt idx="54">
                  <c:v>20161206</c:v>
                </c:pt>
                <c:pt idx="55">
                  <c:v>20161207</c:v>
                </c:pt>
                <c:pt idx="56">
                  <c:v>20161208</c:v>
                </c:pt>
                <c:pt idx="57">
                  <c:v>20161209</c:v>
                </c:pt>
              </c:numCache>
            </c:numRef>
          </c:cat>
          <c:val>
            <c:numRef>
              <c:f>Sheet1!$E$2:$E$59</c:f>
              <c:numCache>
                <c:formatCode>General</c:formatCode>
                <c:ptCount val="58"/>
                <c:pt idx="0">
                  <c:v>2159.6</c:v>
                </c:pt>
                <c:pt idx="1">
                  <c:v>2161</c:v>
                </c:pt>
                <c:pt idx="2">
                  <c:v>2128</c:v>
                </c:pt>
                <c:pt idx="3">
                  <c:v>2150.8000000000002</c:v>
                </c:pt>
                <c:pt idx="4">
                  <c:v>2151.8000000000002</c:v>
                </c:pt>
                <c:pt idx="5">
                  <c:v>2155.8000000000002</c:v>
                </c:pt>
                <c:pt idx="6">
                  <c:v>2168</c:v>
                </c:pt>
                <c:pt idx="7">
                  <c:v>2168.1999999999998</c:v>
                </c:pt>
                <c:pt idx="8">
                  <c:v>2149.1999999999998</c:v>
                </c:pt>
                <c:pt idx="9">
                  <c:v>2154.1999999999998</c:v>
                </c:pt>
                <c:pt idx="10">
                  <c:v>2149</c:v>
                </c:pt>
                <c:pt idx="11">
                  <c:v>2160.4</c:v>
                </c:pt>
                <c:pt idx="12">
                  <c:v>2156.8000000000002</c:v>
                </c:pt>
                <c:pt idx="13">
                  <c:v>2184.1999999999998</c:v>
                </c:pt>
                <c:pt idx="14">
                  <c:v>2189.6</c:v>
                </c:pt>
                <c:pt idx="15">
                  <c:v>2178.8000000000002</c:v>
                </c:pt>
                <c:pt idx="16">
                  <c:v>2180</c:v>
                </c:pt>
                <c:pt idx="17">
                  <c:v>2188</c:v>
                </c:pt>
                <c:pt idx="18">
                  <c:v>2165.8000000000002</c:v>
                </c:pt>
                <c:pt idx="19">
                  <c:v>2198.6</c:v>
                </c:pt>
                <c:pt idx="20">
                  <c:v>2197.4</c:v>
                </c:pt>
                <c:pt idx="21">
                  <c:v>2206.1999999999998</c:v>
                </c:pt>
                <c:pt idx="22">
                  <c:v>2216</c:v>
                </c:pt>
                <c:pt idx="23">
                  <c:v>2250.1999999999998</c:v>
                </c:pt>
                <c:pt idx="24">
                  <c:v>2245.1999999999998</c:v>
                </c:pt>
                <c:pt idx="25">
                  <c:v>2238.6</c:v>
                </c:pt>
                <c:pt idx="26">
                  <c:v>2233.1999999999998</c:v>
                </c:pt>
                <c:pt idx="27">
                  <c:v>2238.8000000000002</c:v>
                </c:pt>
                <c:pt idx="28">
                  <c:v>2234</c:v>
                </c:pt>
                <c:pt idx="29">
                  <c:v>2246.8000000000002</c:v>
                </c:pt>
                <c:pt idx="30">
                  <c:v>2229.1999999999998</c:v>
                </c:pt>
                <c:pt idx="31">
                  <c:v>2254.6</c:v>
                </c:pt>
                <c:pt idx="32">
                  <c:v>2255.1999999999998</c:v>
                </c:pt>
                <c:pt idx="33">
                  <c:v>2259</c:v>
                </c:pt>
                <c:pt idx="34">
                  <c:v>2269.6</c:v>
                </c:pt>
                <c:pt idx="35">
                  <c:v>2249.6</c:v>
                </c:pt>
                <c:pt idx="36">
                  <c:v>2275</c:v>
                </c:pt>
                <c:pt idx="37">
                  <c:v>2298.4</c:v>
                </c:pt>
                <c:pt idx="38">
                  <c:v>2305.1999999999998</c:v>
                </c:pt>
                <c:pt idx="39">
                  <c:v>2300.4</c:v>
                </c:pt>
                <c:pt idx="40">
                  <c:v>2297.4</c:v>
                </c:pt>
                <c:pt idx="41">
                  <c:v>2302.6</c:v>
                </c:pt>
                <c:pt idx="42">
                  <c:v>2296.8000000000002</c:v>
                </c:pt>
                <c:pt idx="43">
                  <c:v>2321.6</c:v>
                </c:pt>
                <c:pt idx="44">
                  <c:v>2343</c:v>
                </c:pt>
                <c:pt idx="45">
                  <c:v>2349.8000000000002</c:v>
                </c:pt>
                <c:pt idx="46">
                  <c:v>2356</c:v>
                </c:pt>
                <c:pt idx="47">
                  <c:v>2390.4</c:v>
                </c:pt>
                <c:pt idx="48">
                  <c:v>2403.4</c:v>
                </c:pt>
                <c:pt idx="49">
                  <c:v>2445</c:v>
                </c:pt>
                <c:pt idx="50">
                  <c:v>2419.4</c:v>
                </c:pt>
                <c:pt idx="51">
                  <c:v>2434.1999999999998</c:v>
                </c:pt>
                <c:pt idx="52">
                  <c:v>2412.6</c:v>
                </c:pt>
                <c:pt idx="53">
                  <c:v>2370.1999999999998</c:v>
                </c:pt>
                <c:pt idx="54">
                  <c:v>2366.6</c:v>
                </c:pt>
                <c:pt idx="55">
                  <c:v>2370.6</c:v>
                </c:pt>
                <c:pt idx="56">
                  <c:v>2377</c:v>
                </c:pt>
                <c:pt idx="57">
                  <c:v>2407.6</c:v>
                </c:pt>
              </c:numCache>
            </c:numRef>
          </c:val>
        </c:ser>
        <c:marker val="1"/>
        <c:axId val="194227584"/>
        <c:axId val="194362368"/>
      </c:lineChart>
      <c:catAx>
        <c:axId val="194227584"/>
        <c:scaling>
          <c:orientation val="minMax"/>
        </c:scaling>
        <c:axPos val="b"/>
        <c:numFmt formatCode="General" sourceLinked="1"/>
        <c:tickLblPos val="nextTo"/>
        <c:crossAx val="194362368"/>
        <c:crosses val="autoZero"/>
        <c:auto val="1"/>
        <c:lblAlgn val="ctr"/>
        <c:lblOffset val="100"/>
      </c:catAx>
      <c:valAx>
        <c:axId val="194362368"/>
        <c:scaling>
          <c:orientation val="minMax"/>
          <c:min val="2120"/>
        </c:scaling>
        <c:axPos val="l"/>
        <c:majorGridlines/>
        <c:title>
          <c:tx>
            <c:rich>
              <a:bodyPr/>
              <a:lstStyle/>
              <a:p>
                <a:pPr>
                  <a:defRPr/>
                </a:pPr>
                <a:r>
                  <a:rPr lang="en-US" altLang="zh-CN"/>
                  <a:t>(</a:t>
                </a:r>
                <a:r>
                  <a:rPr lang="zh-CN" altLang="en-US"/>
                  <a:t>手</a:t>
                </a:r>
                <a:r>
                  <a:rPr lang="en-US" altLang="zh-CN"/>
                  <a:t>)</a:t>
                </a:r>
                <a:endParaRPr lang="zh-CN" altLang="en-US"/>
              </a:p>
            </c:rich>
          </c:tx>
          <c:layout/>
        </c:title>
        <c:numFmt formatCode="#,##0" sourceLinked="0"/>
        <c:tickLblPos val="low"/>
        <c:crossAx val="194227584"/>
        <c:crosses val="autoZero"/>
        <c:crossBetween val="between"/>
      </c:valAx>
      <c:valAx>
        <c:axId val="199815552"/>
        <c:scaling>
          <c:orientation val="minMax"/>
          <c:min val="0"/>
        </c:scaling>
        <c:axPos val="r"/>
        <c:numFmt formatCode="#,##0" sourceLinked="0"/>
        <c:tickLblPos val="nextTo"/>
        <c:crossAx val="199817472"/>
        <c:crosses val="max"/>
        <c:crossBetween val="between"/>
      </c:valAx>
      <c:catAx>
        <c:axId val="199817472"/>
        <c:scaling>
          <c:orientation val="minMax"/>
        </c:scaling>
        <c:delete val="1"/>
        <c:axPos val="b"/>
        <c:numFmt formatCode="General" sourceLinked="1"/>
        <c:tickLblPos val="nextTo"/>
        <c:crossAx val="199815552"/>
        <c:crosses val="autoZero"/>
        <c:auto val="1"/>
        <c:lblAlgn val="ctr"/>
        <c:lblOffset val="100"/>
      </c:catAx>
    </c:plotArea>
    <c:legend>
      <c:legendPos val="r"/>
      <c:layout>
        <c:manualLayout>
          <c:xMode val="edge"/>
          <c:yMode val="edge"/>
          <c:x val="0.1633086084013057"/>
          <c:y val="0.17625000000000002"/>
          <c:w val="0.45993561877355127"/>
          <c:h val="0.19875000000000001"/>
        </c:manualLayout>
      </c:layout>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5620875081526295E-2"/>
          <c:y val="3.9775113333881645E-2"/>
          <c:w val="0.93437912491847375"/>
          <c:h val="0.77412556026944368"/>
        </c:manualLayout>
      </c:layout>
      <c:barChart>
        <c:barDir val="col"/>
        <c:grouping val="clustered"/>
        <c:ser>
          <c:idx val="0"/>
          <c:order val="0"/>
          <c:tx>
            <c:strRef>
              <c:f>Sheet1!$G$26</c:f>
              <c:strCache>
                <c:ptCount val="1"/>
                <c:pt idx="0">
                  <c:v>解禁市值（亿元）</c:v>
                </c:pt>
              </c:strCache>
            </c:strRef>
          </c:tx>
          <c:spPr>
            <a:solidFill>
              <a:srgbClr val="1B33E7"/>
            </a:solidFill>
          </c:spPr>
          <c:dPt>
            <c:idx val="10"/>
            <c:spPr>
              <a:solidFill>
                <a:srgbClr val="FF0000"/>
              </a:solidFill>
            </c:spPr>
          </c:dPt>
          <c:dLbls>
            <c:dLbl>
              <c:idx val="10"/>
              <c:layout/>
              <c:showVal val="1"/>
            </c:dLbl>
            <c:delete val="1"/>
          </c:dLbls>
          <c:cat>
            <c:numRef>
              <c:f>Sheet1!$F$27:$F$38</c:f>
              <c:numCache>
                <c:formatCode>yyyy\-mm;@</c:formatCode>
                <c:ptCount val="12"/>
                <c:pt idx="0">
                  <c:v>42400</c:v>
                </c:pt>
                <c:pt idx="1">
                  <c:v>42428</c:v>
                </c:pt>
                <c:pt idx="2">
                  <c:v>42460</c:v>
                </c:pt>
                <c:pt idx="3">
                  <c:v>42490</c:v>
                </c:pt>
                <c:pt idx="4">
                  <c:v>42521</c:v>
                </c:pt>
                <c:pt idx="5">
                  <c:v>42551</c:v>
                </c:pt>
                <c:pt idx="6">
                  <c:v>42582</c:v>
                </c:pt>
                <c:pt idx="7">
                  <c:v>42613</c:v>
                </c:pt>
                <c:pt idx="8">
                  <c:v>42643</c:v>
                </c:pt>
                <c:pt idx="9">
                  <c:v>42674</c:v>
                </c:pt>
                <c:pt idx="10">
                  <c:v>42704</c:v>
                </c:pt>
                <c:pt idx="11">
                  <c:v>42735</c:v>
                </c:pt>
              </c:numCache>
            </c:numRef>
          </c:cat>
          <c:val>
            <c:numRef>
              <c:f>Sheet1!$G$27:$G$38</c:f>
              <c:numCache>
                <c:formatCode>General</c:formatCode>
                <c:ptCount val="12"/>
                <c:pt idx="0">
                  <c:v>1925</c:v>
                </c:pt>
                <c:pt idx="1">
                  <c:v>1469</c:v>
                </c:pt>
                <c:pt idx="2">
                  <c:v>1778</c:v>
                </c:pt>
                <c:pt idx="3">
                  <c:v>1248</c:v>
                </c:pt>
                <c:pt idx="4">
                  <c:v>1641</c:v>
                </c:pt>
                <c:pt idx="5">
                  <c:v>2305</c:v>
                </c:pt>
                <c:pt idx="6">
                  <c:v>757</c:v>
                </c:pt>
                <c:pt idx="7">
                  <c:v>1074</c:v>
                </c:pt>
                <c:pt idx="8">
                  <c:v>1233</c:v>
                </c:pt>
                <c:pt idx="9">
                  <c:v>271</c:v>
                </c:pt>
                <c:pt idx="10">
                  <c:v>2218</c:v>
                </c:pt>
                <c:pt idx="11">
                  <c:v>3216</c:v>
                </c:pt>
              </c:numCache>
            </c:numRef>
          </c:val>
        </c:ser>
        <c:axId val="224269824"/>
        <c:axId val="234624128"/>
      </c:barChart>
      <c:dateAx>
        <c:axId val="224269824"/>
        <c:scaling>
          <c:orientation val="minMax"/>
        </c:scaling>
        <c:axPos val="b"/>
        <c:numFmt formatCode="yyyy\-mm;@" sourceLinked="1"/>
        <c:tickLblPos val="nextTo"/>
        <c:crossAx val="234624128"/>
        <c:crosses val="autoZero"/>
        <c:auto val="1"/>
        <c:lblOffset val="100"/>
        <c:baseTimeUnit val="months"/>
      </c:dateAx>
      <c:valAx>
        <c:axId val="234624128"/>
        <c:scaling>
          <c:orientation val="minMax"/>
        </c:scaling>
        <c:axPos val="l"/>
        <c:majorGridlines/>
        <c:numFmt formatCode="General" sourceLinked="1"/>
        <c:tickLblPos val="nextTo"/>
        <c:crossAx val="224269824"/>
        <c:crosses val="autoZero"/>
        <c:crossBetween val="between"/>
      </c:valAx>
    </c:plotArea>
    <c:plotVisOnly val="1"/>
    <c:dispBlanksAs val="gap"/>
  </c:chart>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C215BADB-7DCD-49BC-AB0D-9367CFBA6A16}"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ea typeface="宋体"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headEnd/>
            <a:tailEnd/>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ea typeface="宋体"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pitchFamily="2" charset="-122"/>
              </a:defRPr>
            </a:lvl1pPr>
          </a:lstStyle>
          <a:p>
            <a:pPr>
              <a:defRPr/>
            </a:pPr>
            <a:fld id="{CBB07F69-7155-447B-AE34-68A3E3683DC8}"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itchFamily="34" charset="0"/>
              </a:rPr>
              <a:pPr/>
              <a:t>1</a:t>
            </a:fld>
            <a:endParaRPr lang="en-US" altLang="zh-CN" smtClean="0">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zh-CN"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a:ln/>
        </p:spPr>
      </p:sp>
      <p:sp>
        <p:nvSpPr>
          <p:cNvPr id="49155"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itchFamily="34" charset="0"/>
              </a:rPr>
              <a:pPr/>
              <a:t>11</a:t>
            </a:fld>
            <a:endParaRPr lang="en-US" altLang="zh-CN"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ln/>
        </p:spPr>
      </p:sp>
      <p:sp>
        <p:nvSpPr>
          <p:cNvPr id="50179"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itchFamily="34" charset="0"/>
              </a:rPr>
              <a:pPr/>
              <a:t>12</a:t>
            </a:fld>
            <a:endParaRPr lang="en-US" altLang="zh-CN"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a:ln/>
        </p:spPr>
      </p:sp>
      <p:sp>
        <p:nvSpPr>
          <p:cNvPr id="5120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itchFamily="34" charset="0"/>
              </a:rPr>
              <a:pPr/>
              <a:t>13</a:t>
            </a:fld>
            <a:endParaRPr lang="en-US" altLang="zh-CN"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幻灯片图像占位符 1"/>
          <p:cNvSpPr>
            <a:spLocks noGrp="1" noRot="1" noChangeAspect="1" noTextEdit="1"/>
          </p:cNvSpPr>
          <p:nvPr>
            <p:ph type="sldImg"/>
          </p:nvPr>
        </p:nvSpPr>
        <p:spPr>
          <a:ln/>
        </p:spPr>
      </p:sp>
      <p:sp>
        <p:nvSpPr>
          <p:cNvPr id="65539"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65540" name="灯片编号占位符 3"/>
          <p:cNvSpPr txBox="1">
            <a:spLocks noGrp="1"/>
          </p:cNvSpPr>
          <p:nvPr/>
        </p:nvSpPr>
        <p:spPr bwMode="auto">
          <a:xfrm>
            <a:off x="3849688" y="9431338"/>
            <a:ext cx="2946400" cy="496887"/>
          </a:xfrm>
          <a:prstGeom prst="rect">
            <a:avLst/>
          </a:prstGeom>
          <a:noFill/>
          <a:ln w="9525">
            <a:noFill/>
            <a:miter lim="800000"/>
            <a:headEnd/>
            <a:tailEnd/>
          </a:ln>
        </p:spPr>
        <p:txBody>
          <a:bodyPr anchor="b"/>
          <a:lstStyle/>
          <a:p>
            <a:pPr algn="r"/>
            <a:fld id="{D970AEAA-92B5-4D34-8551-6030334E87EB}" type="slidenum">
              <a:rPr lang="zh-CN" altLang="en-US" sz="1200">
                <a:solidFill>
                  <a:srgbClr val="000000"/>
                </a:solidFill>
              </a:rPr>
              <a:pPr algn="r"/>
              <a:t>14</a:t>
            </a:fld>
            <a:endParaRPr lang="en-US" altLang="zh-CN" sz="120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a:ln/>
        </p:spPr>
      </p:sp>
      <p:sp>
        <p:nvSpPr>
          <p:cNvPr id="5222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itchFamily="34" charset="0"/>
              </a:rPr>
              <a:pPr/>
              <a:t>15</a:t>
            </a:fld>
            <a:endParaRPr lang="en-US" altLang="zh-CN"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a:ln/>
        </p:spPr>
      </p:sp>
      <p:sp>
        <p:nvSpPr>
          <p:cNvPr id="5325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itchFamily="34" charset="0"/>
              </a:rPr>
              <a:pPr/>
              <a:t>16</a:t>
            </a:fld>
            <a:endParaRPr lang="en-US" altLang="zh-CN"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a:ln/>
        </p:spPr>
      </p:sp>
      <p:sp>
        <p:nvSpPr>
          <p:cNvPr id="54275"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itchFamily="34" charset="0"/>
              </a:rPr>
              <a:pPr/>
              <a:t>17</a:t>
            </a:fld>
            <a:endParaRPr lang="en-US" altLang="zh-CN" smtClean="0">
              <a:solidFill>
                <a:srgbClr val="000000"/>
              </a:solidFill>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a:ln/>
        </p:spPr>
      </p:sp>
      <p:sp>
        <p:nvSpPr>
          <p:cNvPr id="55299" name="备注占位符 2"/>
          <p:cNvSpPr>
            <a:spLocks noGrp="1"/>
          </p:cNvSpPr>
          <p:nvPr>
            <p:ph type="body" idx="1"/>
          </p:nvPr>
        </p:nvSpPr>
        <p:spPr>
          <a:noFill/>
          <a:ln/>
        </p:spPr>
        <p:txBody>
          <a:bodyPr/>
          <a:lstStyle/>
          <a:p>
            <a:r>
              <a:rPr lang="zh-CN" altLang="en-US" smtClean="0">
                <a:latin typeface="Arial" pitchFamily="34" charset="0"/>
              </a:rPr>
              <a:t>收购深圳京华</a:t>
            </a:r>
            <a:r>
              <a:rPr lang="en-US" altLang="zh-CN" smtClean="0">
                <a:latin typeface="Arial" pitchFamily="34" charset="0"/>
              </a:rPr>
              <a:t>5.07%</a:t>
            </a:r>
            <a:r>
              <a:rPr lang="zh-CN" altLang="en-US" smtClean="0">
                <a:latin typeface="Arial" pitchFamily="34" charset="0"/>
              </a:rPr>
              <a:t>股份，持股增加到</a:t>
            </a:r>
            <a:r>
              <a:rPr lang="en-US" altLang="zh-CN" smtClean="0">
                <a:latin typeface="Arial" pitchFamily="34" charset="0"/>
              </a:rPr>
              <a:t>43.1%</a:t>
            </a:r>
            <a:r>
              <a:rPr lang="zh-CN" altLang="en-US" smtClean="0">
                <a:latin typeface="Arial" pitchFamily="34" charset="0"/>
              </a:rPr>
              <a:t>。</a:t>
            </a:r>
            <a:r>
              <a:rPr lang="en-US" altLang="zh-CN" smtClean="0">
                <a:latin typeface="Arial" pitchFamily="34" charset="0"/>
              </a:rPr>
              <a:t>2013</a:t>
            </a:r>
            <a:r>
              <a:rPr lang="zh-CN" altLang="en-US" smtClean="0">
                <a:latin typeface="Arial" pitchFamily="34" charset="0"/>
              </a:rPr>
              <a:t>年</a:t>
            </a:r>
            <a:r>
              <a:rPr lang="en-US" altLang="zh-CN" smtClean="0">
                <a:latin typeface="Arial" pitchFamily="34" charset="0"/>
              </a:rPr>
              <a:t>6</a:t>
            </a:r>
            <a:r>
              <a:rPr lang="zh-CN" altLang="en-US" smtClean="0">
                <a:latin typeface="Arial" pitchFamily="34" charset="0"/>
              </a:rPr>
              <a:t>月定增，瑞森投资的私募大佬张建斌认购，占公司总股本约</a:t>
            </a:r>
            <a:r>
              <a:rPr lang="en-US" altLang="zh-CN" smtClean="0">
                <a:latin typeface="Arial" pitchFamily="34" charset="0"/>
              </a:rPr>
              <a:t>1.7%</a:t>
            </a:r>
            <a:r>
              <a:rPr lang="zh-CN" altLang="en-US" smtClean="0">
                <a:latin typeface="Arial" pitchFamily="34" charset="0"/>
              </a:rPr>
              <a:t>。</a:t>
            </a: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itchFamily="34" charset="0"/>
              </a:rPr>
              <a:pPr/>
              <a:t>18</a:t>
            </a:fld>
            <a:endParaRPr lang="en-US" altLang="zh-CN"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a:ln/>
        </p:spPr>
      </p:sp>
      <p:sp>
        <p:nvSpPr>
          <p:cNvPr id="5632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itchFamily="34" charset="0"/>
              </a:rPr>
              <a:pPr/>
              <a:t>19</a:t>
            </a:fld>
            <a:endParaRPr lang="en-US" altLang="zh-CN" smtClean="0">
              <a:solidFill>
                <a:srgbClr val="000000"/>
              </a:solidFill>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a:ln/>
        </p:spPr>
      </p:sp>
      <p:sp>
        <p:nvSpPr>
          <p:cNvPr id="5734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itchFamily="34" charset="0"/>
              </a:rPr>
              <a:pPr/>
              <a:t>20</a:t>
            </a:fld>
            <a:endParaRPr lang="en-US" altLang="zh-CN"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a:ln/>
        </p:spPr>
      </p:sp>
      <p:sp>
        <p:nvSpPr>
          <p:cNvPr id="4096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itchFamily="34" charset="0"/>
              </a:rPr>
              <a:pPr/>
              <a:t>2</a:t>
            </a:fld>
            <a:endParaRPr lang="en-US" altLang="zh-CN"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a:ln/>
        </p:spPr>
      </p:sp>
      <p:sp>
        <p:nvSpPr>
          <p:cNvPr id="5837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itchFamily="34" charset="0"/>
              </a:rPr>
              <a:pPr/>
              <a:t>23</a:t>
            </a:fld>
            <a:endParaRPr lang="en-US" altLang="zh-CN"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a:ln/>
        </p:spPr>
      </p:sp>
      <p:sp>
        <p:nvSpPr>
          <p:cNvPr id="59395" name="备注占位符 2"/>
          <p:cNvSpPr>
            <a:spLocks noGrp="1"/>
          </p:cNvSpPr>
          <p:nvPr>
            <p:ph type="body" idx="1"/>
          </p:nvPr>
        </p:nvSpPr>
        <p:spPr>
          <a:noFill/>
          <a:ln/>
        </p:spPr>
        <p:txBody>
          <a:bodyPr lIns="91550" tIns="45774" rIns="91550" bIns="45774"/>
          <a:lstStyle/>
          <a:p>
            <a:endParaRPr lang="zh-CN" altLang="en-US" smtClean="0">
              <a:latin typeface="Arial"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headEnd/>
            <a:tailEnd/>
          </a:ln>
        </p:spPr>
        <p:txBody>
          <a:bodyPr lIns="91550" tIns="45774" rIns="91550" bIns="45774" anchor="b"/>
          <a:lstStyle/>
          <a:p>
            <a:pPr algn="r" defTabSz="915988"/>
            <a:fld id="{54EC2046-CBD9-49BA-BD82-23E1D28F573E}" type="slidenum">
              <a:rPr lang="zh-CN" altLang="en-US" sz="1200">
                <a:solidFill>
                  <a:srgbClr val="000000"/>
                </a:solidFill>
              </a:rPr>
              <a:pPr algn="r" defTabSz="915988"/>
              <a:t>24</a:t>
            </a:fld>
            <a:endParaRPr lang="en-US" altLang="zh-CN" sz="120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a:ln/>
        </p:spPr>
      </p:sp>
      <p:sp>
        <p:nvSpPr>
          <p:cNvPr id="60419" name="备注占位符 2"/>
          <p:cNvSpPr>
            <a:spLocks noGrp="1"/>
          </p:cNvSpPr>
          <p:nvPr>
            <p:ph type="body" idx="1"/>
          </p:nvPr>
        </p:nvSpPr>
        <p:spPr>
          <a:noFill/>
          <a:ln/>
        </p:spPr>
        <p:txBody>
          <a:bodyPr lIns="91550" tIns="45774" rIns="91550" bIns="45774"/>
          <a:lstStyle/>
          <a:p>
            <a:endParaRPr lang="zh-CN" altLang="en-US" smtClean="0">
              <a:latin typeface="Arial"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headEnd/>
            <a:tailEnd/>
          </a:ln>
        </p:spPr>
        <p:txBody>
          <a:bodyPr lIns="91550" tIns="45774" rIns="91550" bIns="45774" anchor="b"/>
          <a:lstStyle/>
          <a:p>
            <a:pPr algn="r" defTabSz="915988"/>
            <a:fld id="{C9850923-EF93-4729-9F44-6350CD9853ED}" type="slidenum">
              <a:rPr lang="zh-CN" altLang="en-US" sz="1200">
                <a:solidFill>
                  <a:srgbClr val="000000"/>
                </a:solidFill>
              </a:rPr>
              <a:pPr algn="r" defTabSz="915988"/>
              <a:t>25</a:t>
            </a:fld>
            <a:endParaRPr lang="en-US" altLang="zh-CN" sz="120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a:ln/>
        </p:spPr>
      </p:sp>
      <p:sp>
        <p:nvSpPr>
          <p:cNvPr id="61443" name="备注占位符 2"/>
          <p:cNvSpPr>
            <a:spLocks noGrp="1"/>
          </p:cNvSpPr>
          <p:nvPr>
            <p:ph type="body" idx="1"/>
          </p:nvPr>
        </p:nvSpPr>
        <p:spPr>
          <a:noFill/>
          <a:ln/>
        </p:spPr>
        <p:txBody>
          <a:bodyPr lIns="91550" tIns="45774" rIns="91550" bIns="45774"/>
          <a:lstStyle/>
          <a:p>
            <a:endParaRPr lang="zh-CN" altLang="en-US" smtClean="0">
              <a:latin typeface="Arial"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headEnd/>
            <a:tailEnd/>
          </a:ln>
        </p:spPr>
        <p:txBody>
          <a:bodyPr lIns="91550" tIns="45774" rIns="91550" bIns="45774" anchor="b"/>
          <a:lstStyle/>
          <a:p>
            <a:pPr algn="r" defTabSz="915988"/>
            <a:fld id="{B66FD792-C4C0-47E5-9BDE-FF08C9B884DB}" type="slidenum">
              <a:rPr lang="zh-CN" altLang="en-US" sz="1200">
                <a:solidFill>
                  <a:srgbClr val="000000"/>
                </a:solidFill>
              </a:rPr>
              <a:pPr algn="r" defTabSz="915988"/>
              <a:t>26</a:t>
            </a:fld>
            <a:endParaRPr lang="en-US" altLang="zh-CN" sz="120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a:ln/>
        </p:spPr>
      </p:sp>
      <p:sp>
        <p:nvSpPr>
          <p:cNvPr id="6246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itchFamily="34" charset="0"/>
              </a:rPr>
              <a:pPr/>
              <a:t>27</a:t>
            </a:fld>
            <a:endParaRPr lang="en-US" altLang="zh-CN" smtClean="0">
              <a:solidFill>
                <a:srgbClr val="000000"/>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a:ln/>
        </p:spPr>
      </p:sp>
      <p:sp>
        <p:nvSpPr>
          <p:cNvPr id="4198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itchFamily="34" charset="0"/>
              </a:rPr>
              <a:pPr/>
              <a:t>3</a:t>
            </a:fld>
            <a:endParaRPr lang="en-US" altLang="zh-CN" smtClean="0">
              <a:solidFill>
                <a:srgbClr val="000000"/>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a:ln/>
        </p:spPr>
      </p:sp>
      <p:sp>
        <p:nvSpPr>
          <p:cNvPr id="4301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itchFamily="34" charset="0"/>
              </a:rPr>
              <a:pPr/>
              <a:t>4</a:t>
            </a:fld>
            <a:endParaRPr lang="en-US" altLang="zh-CN" smtClean="0">
              <a:solidFill>
                <a:srgbClr val="000000"/>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a:ln/>
        </p:spPr>
      </p:sp>
      <p:sp>
        <p:nvSpPr>
          <p:cNvPr id="44035"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itchFamily="34" charset="0"/>
              </a:rPr>
              <a:pPr/>
              <a:t>6</a:t>
            </a:fld>
            <a:endParaRPr lang="en-US" altLang="zh-CN"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a:ln/>
        </p:spPr>
      </p:sp>
      <p:sp>
        <p:nvSpPr>
          <p:cNvPr id="45059"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itchFamily="34" charset="0"/>
              </a:rPr>
              <a:pPr/>
              <a:t>7</a:t>
            </a:fld>
            <a:endParaRPr lang="en-US" altLang="zh-CN" smtClean="0">
              <a:solidFill>
                <a:srgbClr val="000000"/>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a:ln/>
        </p:spPr>
      </p:sp>
      <p:sp>
        <p:nvSpPr>
          <p:cNvPr id="46083"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itchFamily="34" charset="0"/>
              </a:rPr>
              <a:pPr/>
              <a:t>8</a:t>
            </a:fld>
            <a:endParaRPr lang="en-US" altLang="zh-CN"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a:ln/>
        </p:spPr>
      </p:sp>
      <p:sp>
        <p:nvSpPr>
          <p:cNvPr id="47107"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itchFamily="34" charset="0"/>
              </a:rPr>
              <a:pPr/>
              <a:t>9</a:t>
            </a:fld>
            <a:endParaRPr lang="en-US" altLang="zh-CN"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a:ln/>
        </p:spPr>
      </p:sp>
      <p:sp>
        <p:nvSpPr>
          <p:cNvPr id="48131" name="备注占位符 2"/>
          <p:cNvSpPr>
            <a:spLocks noGrp="1"/>
          </p:cNvSpPr>
          <p:nvPr>
            <p:ph type="body" idx="1"/>
          </p:nvPr>
        </p:nvSpPr>
        <p:spPr>
          <a:noFill/>
          <a:ln/>
        </p:spPr>
        <p:txBody>
          <a:bodyPr/>
          <a:lstStyle/>
          <a:p>
            <a:endParaRPr lang="zh-CN" altLang="en-US" smtClean="0">
              <a:latin typeface="Arial"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itchFamily="34" charset="0"/>
              </a:rPr>
              <a:pPr/>
              <a:t>10</a:t>
            </a:fld>
            <a:endParaRPr lang="en-US" altLang="zh-CN" smtClean="0">
              <a:solidFill>
                <a:srgbClr val="000000"/>
              </a:solidFill>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headEnd/>
            <a:tailEnd/>
          </a:ln>
        </p:spPr>
        <p:txBody>
          <a:bodyPr/>
          <a:lstStyle/>
          <a:p>
            <a:pPr>
              <a:defRPr/>
            </a:pPr>
            <a:r>
              <a:rPr lang="en-US" altLang="zh-CN" sz="1200" b="1">
                <a:solidFill>
                  <a:schemeClr val="bg1"/>
                </a:solidFill>
                <a:latin typeface="Verdana"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algn="ctr" eaLnBrk="1" hangingPunct="1">
              <a:spcBef>
                <a:spcPct val="20000"/>
              </a:spcBef>
              <a:buClr>
                <a:schemeClr val="hlink"/>
              </a:buClr>
              <a:buFont typeface="Wingdings" pitchFamily="2" charset="2"/>
              <a:buNone/>
              <a:defRPr/>
            </a:pPr>
            <a:r>
              <a:rPr lang="en-US" altLang="zh-CN" sz="1400" b="1" smtClean="0">
                <a:solidFill>
                  <a:srgbClr val="777777"/>
                </a:solidFill>
                <a:ea typeface="宋体"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algn="ctr" eaLnBrk="1" hangingPunct="1">
              <a:spcBef>
                <a:spcPct val="50000"/>
              </a:spcBef>
              <a:defRPr/>
            </a:pPr>
            <a:r>
              <a:rPr lang="zh-CN" altLang="en-US" sz="2600" b="1" smtClean="0">
                <a:solidFill>
                  <a:srgbClr val="777777"/>
                </a:solidFill>
                <a:ea typeface="黑体" pitchFamily="2" charset="-122"/>
              </a:rPr>
              <a:t>上海融客投资管理有限公司</a:t>
            </a:r>
          </a:p>
        </p:txBody>
      </p:sp>
      <p:sp>
        <p:nvSpPr>
          <p:cNvPr id="3074" name="Rectangle 2"/>
          <p:cNvSpPr>
            <a:spLocks noGrp="1" noChangeArrowheads="1"/>
          </p:cNvSpPr>
          <p:nvPr>
            <p:ph type="ctrTitle"/>
          </p:nvPr>
        </p:nvSpPr>
        <p:spPr bwMode="gray">
          <a:xfrm>
            <a:off x="1331913" y="1773238"/>
            <a:ext cx="6629400" cy="10128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3600">
                <a:latin typeface="黑体" pitchFamily="2" charset="-122"/>
                <a:ea typeface="黑体" pitchFamily="2"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20000"/>
              </a:spcBef>
              <a:buClr>
                <a:srgbClr val="99CCFF"/>
              </a:buClr>
              <a:buFont typeface="Wingdings" pitchFamily="2" charset="2"/>
              <a:buNone/>
              <a:defRPr/>
            </a:pPr>
            <a:r>
              <a:rPr lang="en-US" altLang="zh-CN" sz="1400" b="1" smtClean="0">
                <a:solidFill>
                  <a:srgbClr val="777777"/>
                </a:solidFill>
                <a:ea typeface="宋体"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algn="ctr" eaLnBrk="1" hangingPunct="1">
              <a:spcBef>
                <a:spcPct val="50000"/>
              </a:spcBef>
              <a:defRPr/>
            </a:pPr>
            <a:r>
              <a:rPr lang="zh-CN" altLang="en-US" sz="2600" b="1" smtClean="0">
                <a:solidFill>
                  <a:srgbClr val="777777"/>
                </a:solidFill>
                <a:ea typeface="黑体" pitchFamily="2"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headEnd/>
            <a:tailEnd/>
          </a:ln>
        </p:spPr>
        <p:txBody>
          <a:bodyPr/>
          <a:lstStyle/>
          <a:p>
            <a:pPr>
              <a:defRPr/>
            </a:pPr>
            <a:r>
              <a:rPr lang="en-US" altLang="zh-CN" sz="1200" b="1">
                <a:solidFill>
                  <a:srgbClr val="FFFFFF"/>
                </a:solidFill>
                <a:latin typeface="Verdana" pitchFamily="34" charset="0"/>
              </a:rPr>
              <a:t>www.rongke.com</a:t>
            </a:r>
          </a:p>
        </p:txBody>
      </p:sp>
      <p:sp>
        <p:nvSpPr>
          <p:cNvPr id="3074" name="Rectangle 2"/>
          <p:cNvSpPr>
            <a:spLocks noGrp="1" noChangeArrowheads="1"/>
          </p:cNvSpPr>
          <p:nvPr>
            <p:ph type="ctrTitle"/>
          </p:nvPr>
        </p:nvSpPr>
        <p:spPr bwMode="gray">
          <a:xfrm>
            <a:off x="1331913" y="1773238"/>
            <a:ext cx="6629400" cy="10128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3600">
                <a:latin typeface="黑体" pitchFamily="2" charset="-122"/>
                <a:ea typeface="黑体" pitchFamily="2"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dgm"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534B1103-9603-4759-8D64-0D5F095E31C5}"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chemeClr val="bg1"/>
                </a:solidFill>
                <a:ea typeface="宋体" pitchFamily="2" charset="-122"/>
              </a:rPr>
              <a:t>BEST CLIENTS</a:t>
            </a:r>
          </a:p>
          <a:p>
            <a:pPr eaLnBrk="1" hangingPunct="1">
              <a:lnSpc>
                <a:spcPct val="50000"/>
              </a:lnSpc>
              <a:spcBef>
                <a:spcPct val="50000"/>
              </a:spcBef>
              <a:defRPr/>
            </a:pPr>
            <a:r>
              <a:rPr lang="en-US" altLang="zh-CN" sz="1000" smtClean="0">
                <a:solidFill>
                  <a:schemeClr val="bg1"/>
                </a:solidFill>
                <a:ea typeface="宋体"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chemeClr val="bg1"/>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675" r:id="rId1"/>
    <p:sldLayoutId id="2147515676" r:id="rId2"/>
    <p:sldLayoutId id="2147515677" r:id="rId3"/>
    <p:sldLayoutId id="2147515678" r:id="rId4"/>
    <p:sldLayoutId id="2147515679" r:id="rId5"/>
    <p:sldLayoutId id="2147515680" r:id="rId6"/>
    <p:sldLayoutId id="2147515681" r:id="rId7"/>
    <p:sldLayoutId id="2147515682" r:id="rId8"/>
    <p:sldLayoutId id="2147515683" r:id="rId9"/>
    <p:sldLayoutId id="2147515684" r:id="rId10"/>
    <p:sldLayoutId id="2147515685" r:id="rId11"/>
    <p:sldLayoutId id="2147515686" r:id="rId12"/>
    <p:sldLayoutId id="2147515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chemeClr val="bg1"/>
                </a:solidFill>
                <a:latin typeface="Verdana"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headEnd/>
            <a:tailEnd/>
          </a:ln>
        </p:spPr>
        <p:txBody>
          <a:bodyPr/>
          <a:lstStyle/>
          <a:p>
            <a:pPr algn="r">
              <a:defRPr/>
            </a:pPr>
            <a:r>
              <a:rPr lang="zh-CN" altLang="en-US" sz="1000">
                <a:solidFill>
                  <a:schemeClr val="bg1"/>
                </a:solidFill>
                <a:latin typeface="Verdana" pitchFamily="34" charset="0"/>
                <a:ea typeface="黑体" pitchFamily="49" charset="-122"/>
              </a:rPr>
              <a:t>融客投资</a:t>
            </a:r>
          </a:p>
          <a:p>
            <a:pPr algn="r">
              <a:defRPr/>
            </a:pPr>
            <a:r>
              <a:rPr lang="zh-CN" altLang="en-US" sz="1000">
                <a:solidFill>
                  <a:schemeClr val="bg1"/>
                </a:solidFill>
                <a:latin typeface="Verdana" pitchFamily="34" charset="0"/>
                <a:ea typeface="黑体"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935DFE8A-65C7-4184-816C-74021275A2F4}" type="slidenum">
              <a:rPr lang="zh-CN" altLang="en-GB" sz="1000">
                <a:solidFill>
                  <a:srgbClr val="FFFFFF"/>
                </a:solidFill>
              </a:rPr>
              <a:pPr algn="ctr" eaLnBrk="0" hangingPunct="0">
                <a:defRPr/>
              </a:p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515774" r:id="rId1"/>
    <p:sldLayoutId id="2147515688" r:id="rId2"/>
    <p:sldLayoutId id="2147515689" r:id="rId3"/>
    <p:sldLayoutId id="2147515690" r:id="rId4"/>
    <p:sldLayoutId id="2147515691" r:id="rId5"/>
    <p:sldLayoutId id="2147515775" r:id="rId6"/>
    <p:sldLayoutId id="2147515692" r:id="rId7"/>
    <p:sldLayoutId id="2147515693" r:id="rId8"/>
    <p:sldLayoutId id="2147515694" r:id="rId9"/>
    <p:sldLayoutId id="2147515695" r:id="rId10"/>
    <p:sldLayoutId id="2147515696"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0CDF9D1D-20C4-4766-A44E-EC70D926B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697" r:id="rId1"/>
    <p:sldLayoutId id="2147515698" r:id="rId2"/>
    <p:sldLayoutId id="2147515699" r:id="rId3"/>
    <p:sldLayoutId id="2147515700" r:id="rId4"/>
    <p:sldLayoutId id="2147515701" r:id="rId5"/>
    <p:sldLayoutId id="2147515702" r:id="rId6"/>
    <p:sldLayoutId id="2147515703" r:id="rId7"/>
    <p:sldLayoutId id="2147515704" r:id="rId8"/>
    <p:sldLayoutId id="2147515705" r:id="rId9"/>
    <p:sldLayoutId id="2147515706" r:id="rId10"/>
    <p:sldLayoutId id="2147515707" r:id="rId11"/>
    <p:sldLayoutId id="2147515708" r:id="rId12"/>
    <p:sldLayoutId id="2147515776"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9271FCA9-BDE0-429B-8D0A-62D54A38CAD0}"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09" r:id="rId1"/>
    <p:sldLayoutId id="2147515710" r:id="rId2"/>
    <p:sldLayoutId id="2147515711" r:id="rId3"/>
    <p:sldLayoutId id="2147515712" r:id="rId4"/>
    <p:sldLayoutId id="2147515713" r:id="rId5"/>
    <p:sldLayoutId id="2147515714" r:id="rId6"/>
    <p:sldLayoutId id="2147515715" r:id="rId7"/>
    <p:sldLayoutId id="2147515716" r:id="rId8"/>
    <p:sldLayoutId id="2147515717" r:id="rId9"/>
    <p:sldLayoutId id="2147515718" r:id="rId10"/>
    <p:sldLayoutId id="2147515719" r:id="rId11"/>
    <p:sldLayoutId id="2147515720" r:id="rId12"/>
    <p:sldLayoutId id="214751572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1ADC9F7E-4FB1-4CE6-A476-40C73E3C6F06}"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a:extLst/>
        </p:spPr>
        <p:txBody>
          <a:bodyPr>
            <a:spAutoFit/>
          </a:bodyPr>
          <a:lstStyle>
            <a:lvl1pPr eaLnBrk="0" hangingPunct="0">
              <a:defRPr>
                <a:solidFill>
                  <a:schemeClr val="tx1"/>
                </a:solidFill>
                <a:latin typeface="Arial" charset="0"/>
                <a:ea typeface="幼圆" pitchFamily="49" charset="-122"/>
              </a:defRPr>
            </a:lvl1pPr>
            <a:lvl2pPr marL="742950" indent="-285750" eaLnBrk="0" hangingPunct="0">
              <a:defRPr>
                <a:solidFill>
                  <a:schemeClr val="tx1"/>
                </a:solidFill>
                <a:latin typeface="Arial" charset="0"/>
                <a:ea typeface="幼圆" pitchFamily="49" charset="-122"/>
              </a:defRPr>
            </a:lvl2pPr>
            <a:lvl3pPr marL="1143000" indent="-228600" eaLnBrk="0" hangingPunct="0">
              <a:defRPr>
                <a:solidFill>
                  <a:schemeClr val="tx1"/>
                </a:solidFill>
                <a:latin typeface="Arial" charset="0"/>
                <a:ea typeface="幼圆" pitchFamily="49" charset="-122"/>
              </a:defRPr>
            </a:lvl3pPr>
            <a:lvl4pPr marL="1600200" indent="-228600" eaLnBrk="0" hangingPunct="0">
              <a:defRPr>
                <a:solidFill>
                  <a:schemeClr val="tx1"/>
                </a:solidFill>
                <a:latin typeface="Arial" charset="0"/>
                <a:ea typeface="幼圆" pitchFamily="49" charset="-122"/>
              </a:defRPr>
            </a:lvl4pPr>
            <a:lvl5pPr marL="2057400" indent="-228600" eaLnBrk="0" hangingPunct="0">
              <a:defRPr>
                <a:solidFill>
                  <a:schemeClr val="tx1"/>
                </a:solidFill>
                <a:latin typeface="Arial" charset="0"/>
                <a:ea typeface="幼圆" pitchFamily="49" charset="-122"/>
              </a:defRPr>
            </a:lvl5pPr>
            <a:lvl6pPr marL="2514600" indent="-228600" eaLnBrk="0" fontAlgn="base" hangingPunct="0">
              <a:spcBef>
                <a:spcPct val="0"/>
              </a:spcBef>
              <a:spcAft>
                <a:spcPct val="0"/>
              </a:spcAft>
              <a:defRPr>
                <a:solidFill>
                  <a:schemeClr val="tx1"/>
                </a:solidFill>
                <a:latin typeface="Arial" charset="0"/>
                <a:ea typeface="幼圆" pitchFamily="49" charset="-122"/>
              </a:defRPr>
            </a:lvl6pPr>
            <a:lvl7pPr marL="2971800" indent="-228600" eaLnBrk="0" fontAlgn="base" hangingPunct="0">
              <a:spcBef>
                <a:spcPct val="0"/>
              </a:spcBef>
              <a:spcAft>
                <a:spcPct val="0"/>
              </a:spcAft>
              <a:defRPr>
                <a:solidFill>
                  <a:schemeClr val="tx1"/>
                </a:solidFill>
                <a:latin typeface="Arial" charset="0"/>
                <a:ea typeface="幼圆" pitchFamily="49" charset="-122"/>
              </a:defRPr>
            </a:lvl7pPr>
            <a:lvl8pPr marL="3429000" indent="-228600" eaLnBrk="0" fontAlgn="base" hangingPunct="0">
              <a:spcBef>
                <a:spcPct val="0"/>
              </a:spcBef>
              <a:spcAft>
                <a:spcPct val="0"/>
              </a:spcAft>
              <a:defRPr>
                <a:solidFill>
                  <a:schemeClr val="tx1"/>
                </a:solidFill>
                <a:latin typeface="Arial" charset="0"/>
                <a:ea typeface="幼圆" pitchFamily="49" charset="-122"/>
              </a:defRPr>
            </a:lvl8pPr>
            <a:lvl9pPr marL="3886200" indent="-228600" eaLnBrk="0" fontAlgn="base" hangingPunct="0">
              <a:spcBef>
                <a:spcPct val="0"/>
              </a:spcBef>
              <a:spcAft>
                <a:spcPct val="0"/>
              </a:spcAft>
              <a:defRPr>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22" r:id="rId1"/>
    <p:sldLayoutId id="2147515723" r:id="rId2"/>
    <p:sldLayoutId id="2147515724" r:id="rId3"/>
    <p:sldLayoutId id="2147515725" r:id="rId4"/>
    <p:sldLayoutId id="2147515726" r:id="rId5"/>
    <p:sldLayoutId id="2147515727" r:id="rId6"/>
    <p:sldLayoutId id="2147515728" r:id="rId7"/>
    <p:sldLayoutId id="2147515729" r:id="rId8"/>
    <p:sldLayoutId id="2147515730" r:id="rId9"/>
    <p:sldLayoutId id="2147515731" r:id="rId10"/>
    <p:sldLayoutId id="2147515732" r:id="rId11"/>
    <p:sldLayoutId id="2147515733" r:id="rId12"/>
    <p:sldLayoutId id="2147515734"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BA70050B-BD6A-40CA-B063-AC6F1483204C}"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35" r:id="rId1"/>
    <p:sldLayoutId id="2147515736" r:id="rId2"/>
    <p:sldLayoutId id="2147515737" r:id="rId3"/>
    <p:sldLayoutId id="2147515738" r:id="rId4"/>
    <p:sldLayoutId id="2147515739" r:id="rId5"/>
    <p:sldLayoutId id="2147515740" r:id="rId6"/>
    <p:sldLayoutId id="2147515741" r:id="rId7"/>
    <p:sldLayoutId id="2147515742" r:id="rId8"/>
    <p:sldLayoutId id="2147515743" r:id="rId9"/>
    <p:sldLayoutId id="2147515744" r:id="rId10"/>
    <p:sldLayoutId id="2147515745" r:id="rId11"/>
    <p:sldLayoutId id="2147515746" r:id="rId12"/>
    <p:sldLayoutId id="214751574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9C5FD946-661B-437A-9DDE-DB12AF003D33}"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48" r:id="rId1"/>
    <p:sldLayoutId id="2147515749" r:id="rId2"/>
    <p:sldLayoutId id="2147515750" r:id="rId3"/>
    <p:sldLayoutId id="2147515751" r:id="rId4"/>
    <p:sldLayoutId id="2147515752" r:id="rId5"/>
    <p:sldLayoutId id="2147515753" r:id="rId6"/>
    <p:sldLayoutId id="2147515754" r:id="rId7"/>
    <p:sldLayoutId id="2147515755" r:id="rId8"/>
    <p:sldLayoutId id="2147515756" r:id="rId9"/>
    <p:sldLayoutId id="2147515757" r:id="rId10"/>
    <p:sldLayoutId id="2147515758" r:id="rId11"/>
    <p:sldLayoutId id="2147515759" r:id="rId12"/>
    <p:sldLayoutId id="2147515760"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headEnd/>
            <a:tailEnd/>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headEnd/>
            <a:tailEnd/>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headEnd/>
            <a:tailEnd/>
          </a:ln>
        </p:spPr>
        <p:txBody>
          <a:bodyPr wrap="none" anchor="ctr"/>
          <a:lstStyle/>
          <a:p>
            <a:pPr algn="ctr" eaLnBrk="0" hangingPunct="0">
              <a:defRPr/>
            </a:pPr>
            <a:fld id="{B57F66C6-05BD-4207-A1CC-58C06293C038}" type="slidenum">
              <a:rPr lang="zh-CN" altLang="en-GB" sz="1000">
                <a:solidFill>
                  <a:srgbClr val="FFFFFF"/>
                </a:solidFill>
              </a:rPr>
              <a:pPr algn="ctr" eaLnBrk="0" hangingPunct="0">
                <a:defRPr/>
              </a:p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a:extLst/>
        </p:spPr>
        <p:txBody>
          <a:bodyPr>
            <a:spAutoFit/>
          </a:bodyPr>
          <a:lstStyle>
            <a:lvl1pPr eaLnBrk="0" hangingPunct="0">
              <a:defRPr sz="2000">
                <a:solidFill>
                  <a:schemeClr val="tx1"/>
                </a:solidFill>
                <a:latin typeface="Arial" charset="0"/>
                <a:ea typeface="幼圆" pitchFamily="49" charset="-122"/>
              </a:defRPr>
            </a:lvl1pPr>
            <a:lvl2pPr marL="742950" indent="-285750" eaLnBrk="0" hangingPunct="0">
              <a:defRPr sz="2000">
                <a:solidFill>
                  <a:schemeClr val="tx1"/>
                </a:solidFill>
                <a:latin typeface="Arial" charset="0"/>
                <a:ea typeface="幼圆" pitchFamily="49" charset="-122"/>
              </a:defRPr>
            </a:lvl2pPr>
            <a:lvl3pPr marL="1143000" indent="-228600" eaLnBrk="0" hangingPunct="0">
              <a:defRPr sz="2000">
                <a:solidFill>
                  <a:schemeClr val="tx1"/>
                </a:solidFill>
                <a:latin typeface="Arial" charset="0"/>
                <a:ea typeface="幼圆" pitchFamily="49" charset="-122"/>
              </a:defRPr>
            </a:lvl3pPr>
            <a:lvl4pPr marL="1600200" indent="-228600" eaLnBrk="0" hangingPunct="0">
              <a:defRPr sz="2000">
                <a:solidFill>
                  <a:schemeClr val="tx1"/>
                </a:solidFill>
                <a:latin typeface="Arial" charset="0"/>
                <a:ea typeface="幼圆" pitchFamily="49" charset="-122"/>
              </a:defRPr>
            </a:lvl4pPr>
            <a:lvl5pPr marL="2057400" indent="-228600" eaLnBrk="0" hangingPunct="0">
              <a:defRPr sz="2000">
                <a:solidFill>
                  <a:schemeClr val="tx1"/>
                </a:solidFill>
                <a:latin typeface="Arial"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itchFamily="2" charset="-122"/>
              </a:rPr>
              <a:t>BEST CLIENTS</a:t>
            </a:r>
          </a:p>
          <a:p>
            <a:pPr eaLnBrk="1" hangingPunct="1">
              <a:lnSpc>
                <a:spcPct val="50000"/>
              </a:lnSpc>
              <a:spcBef>
                <a:spcPct val="50000"/>
              </a:spcBef>
              <a:defRPr/>
            </a:pPr>
            <a:r>
              <a:rPr lang="en-US" altLang="zh-CN" sz="1000" smtClean="0">
                <a:solidFill>
                  <a:srgbClr val="FFFFFF"/>
                </a:solidFill>
                <a:ea typeface="宋体"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headEnd/>
            <a:tailEnd/>
          </a:ln>
        </p:spPr>
        <p:txBody>
          <a:bodyPr/>
          <a:lstStyle/>
          <a:p>
            <a:pPr>
              <a:defRPr/>
            </a:pPr>
            <a:r>
              <a:rPr lang="en-US" altLang="zh-CN" sz="1200">
                <a:solidFill>
                  <a:srgbClr val="FFFFFF"/>
                </a:solidFill>
                <a:latin typeface="Verdana" pitchFamily="34" charset="0"/>
              </a:rPr>
              <a:t>www.rongke.com</a:t>
            </a:r>
          </a:p>
        </p:txBody>
      </p:sp>
    </p:spTree>
  </p:cSld>
  <p:clrMap bg1="lt1" tx1="dk1" bg2="lt2" tx2="dk2" accent1="accent1" accent2="accent2" accent3="accent3" accent4="accent4" accent5="accent5" accent6="accent6" hlink="hlink" folHlink="folHlink"/>
  <p:sldLayoutIdLst>
    <p:sldLayoutId id="2147515761" r:id="rId1"/>
    <p:sldLayoutId id="2147515762" r:id="rId2"/>
    <p:sldLayoutId id="2147515763" r:id="rId3"/>
    <p:sldLayoutId id="2147515764" r:id="rId4"/>
    <p:sldLayoutId id="2147515765" r:id="rId5"/>
    <p:sldLayoutId id="2147515766" r:id="rId6"/>
    <p:sldLayoutId id="2147515767" r:id="rId7"/>
    <p:sldLayoutId id="2147515768" r:id="rId8"/>
    <p:sldLayoutId id="2147515769" r:id="rId9"/>
    <p:sldLayoutId id="2147515770" r:id="rId10"/>
    <p:sldLayoutId id="2147515771" r:id="rId11"/>
    <p:sldLayoutId id="2147515772" r:id="rId12"/>
    <p:sldLayoutId id="214751577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18.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8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6.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headEnd/>
            <a:tailEnd/>
          </a:ln>
        </p:spPr>
        <p:txBody>
          <a:bodyPr anchor="ctr"/>
          <a:lstStyle/>
          <a:p>
            <a:r>
              <a:rPr lang="en-US" altLang="zh-CN" sz="3600" b="1">
                <a:solidFill>
                  <a:srgbClr val="CC0000"/>
                </a:solidFill>
                <a:latin typeface="幼圆" pitchFamily="49" charset="-122"/>
                <a:ea typeface="黑体" pitchFamily="49" charset="-122"/>
              </a:rPr>
              <a:t>『</a:t>
            </a:r>
            <a:r>
              <a:rPr lang="zh-CN" altLang="en-US" sz="3600" b="1">
                <a:solidFill>
                  <a:srgbClr val="CC0000"/>
                </a:solidFill>
                <a:latin typeface="幼圆" pitchFamily="49" charset="-122"/>
                <a:ea typeface="黑体" pitchFamily="49" charset="-122"/>
              </a:rPr>
              <a:t>融客月报</a:t>
            </a:r>
            <a:r>
              <a:rPr lang="en-US" altLang="zh-CN" sz="3600" b="1">
                <a:solidFill>
                  <a:srgbClr val="CC0000"/>
                </a:solidFill>
                <a:latin typeface="幼圆" pitchFamily="49" charset="-122"/>
                <a:ea typeface="黑体" pitchFamily="49" charset="-122"/>
              </a:rPr>
              <a:t>』</a:t>
            </a:r>
            <a:endParaRPr lang="zh-CN" altLang="en-US" sz="3600" b="1">
              <a:solidFill>
                <a:srgbClr val="CC0000"/>
              </a:solidFill>
              <a:latin typeface="幼圆" pitchFamily="49" charset="-122"/>
              <a:ea typeface="黑体" pitchFamily="49" charset="-122"/>
            </a:endParaRPr>
          </a:p>
        </p:txBody>
      </p:sp>
      <p:sp>
        <p:nvSpPr>
          <p:cNvPr id="12291" name="Text Box 6"/>
          <p:cNvSpPr txBox="1">
            <a:spLocks noChangeArrowheads="1"/>
          </p:cNvSpPr>
          <p:nvPr/>
        </p:nvSpPr>
        <p:spPr bwMode="gray">
          <a:xfrm>
            <a:off x="0" y="2565400"/>
            <a:ext cx="9396413" cy="1616075"/>
          </a:xfrm>
          <a:prstGeom prst="rect">
            <a:avLst/>
          </a:prstGeom>
          <a:noFill/>
          <a:ln w="0" algn="ctr">
            <a:noFill/>
            <a:miter lim="800000"/>
            <a:headEnd/>
            <a:tailEnd/>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itchFamily="49" charset="-122"/>
              </a:rPr>
              <a:t>—— </a:t>
            </a:r>
            <a:r>
              <a:rPr lang="zh-CN" altLang="en-US" sz="3600" b="1" dirty="0">
                <a:solidFill>
                  <a:srgbClr val="000066"/>
                </a:solidFill>
                <a:ea typeface="黑体" pitchFamily="49" charset="-122"/>
              </a:rPr>
              <a:t>二级市场</a:t>
            </a:r>
            <a:r>
              <a:rPr lang="zh-CN" altLang="en-US" sz="1800" b="1" dirty="0">
                <a:solidFill>
                  <a:srgbClr val="000066"/>
                </a:solidFill>
                <a:ea typeface="幼圆" pitchFamily="49" charset="-122"/>
              </a:rPr>
              <a:t>（</a:t>
            </a:r>
            <a:r>
              <a:rPr lang="en-US" altLang="zh-CN" sz="1800" b="1" dirty="0">
                <a:solidFill>
                  <a:srgbClr val="000066"/>
                </a:solidFill>
                <a:ea typeface="幼圆" pitchFamily="49" charset="-122"/>
              </a:rPr>
              <a:t>2016</a:t>
            </a:r>
            <a:r>
              <a:rPr lang="zh-CN" altLang="en-US" sz="1800" b="1" dirty="0" smtClean="0">
                <a:solidFill>
                  <a:srgbClr val="000066"/>
                </a:solidFill>
                <a:ea typeface="幼圆" pitchFamily="49" charset="-122"/>
              </a:rPr>
              <a:t>年</a:t>
            </a:r>
            <a:r>
              <a:rPr lang="en-US" altLang="zh-CN" sz="1800" b="1" dirty="0" smtClean="0">
                <a:solidFill>
                  <a:srgbClr val="000066"/>
                </a:solidFill>
                <a:ea typeface="幼圆" pitchFamily="49" charset="-122"/>
              </a:rPr>
              <a:t>11</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dirty="0">
                <a:solidFill>
                  <a:srgbClr val="000066"/>
                </a:solidFill>
                <a:latin typeface="幼圆" pitchFamily="49" charset="-122"/>
                <a:ea typeface="幼圆" pitchFamily="49" charset="-122"/>
              </a:rPr>
              <a:t>沪深市值统计</a:t>
            </a:r>
          </a:p>
        </p:txBody>
      </p:sp>
      <p:sp>
        <p:nvSpPr>
          <p:cNvPr id="21507" name="Text Box 280"/>
          <p:cNvSpPr txBox="1">
            <a:spLocks noChangeArrowheads="1"/>
          </p:cNvSpPr>
          <p:nvPr/>
        </p:nvSpPr>
        <p:spPr bwMode="auto">
          <a:xfrm>
            <a:off x="642910" y="5500702"/>
            <a:ext cx="7816850" cy="646112"/>
          </a:xfrm>
          <a:prstGeom prst="rect">
            <a:avLst/>
          </a:prstGeom>
          <a:noFill/>
          <a:ln w="9525" algn="ctr">
            <a:noFill/>
            <a:miter lim="800000"/>
            <a:headEnd/>
            <a:tailEnd/>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smtClean="0">
                <a:solidFill>
                  <a:srgbClr val="000066"/>
                </a:solidFill>
                <a:latin typeface="幼圆" pitchFamily="49" charset="-122"/>
                <a:ea typeface="幼圆" pitchFamily="49" charset="-122"/>
              </a:rPr>
              <a:t>11</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53</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较上月底</a:t>
            </a:r>
            <a:r>
              <a:rPr lang="zh-CN" altLang="en-US" sz="1800" b="1" dirty="0" smtClean="0">
                <a:solidFill>
                  <a:srgbClr val="000066"/>
                </a:solidFill>
                <a:latin typeface="幼圆" pitchFamily="49" charset="-122"/>
                <a:ea typeface="幼圆" pitchFamily="49" charset="-122"/>
              </a:rPr>
              <a:t>涨</a:t>
            </a:r>
            <a:r>
              <a:rPr lang="en-US" altLang="zh-CN" sz="1800" b="1" dirty="0" smtClean="0">
                <a:solidFill>
                  <a:srgbClr val="000066"/>
                </a:solidFill>
                <a:latin typeface="幼圆" pitchFamily="49" charset="-122"/>
                <a:ea typeface="幼圆" pitchFamily="49" charset="-122"/>
              </a:rPr>
              <a:t>5.10%</a:t>
            </a:r>
            <a:r>
              <a:rPr lang="zh-CN" altLang="en-US" sz="1800" b="1" dirty="0" smtClean="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29.5</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23.5</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p>
        </p:txBody>
      </p:sp>
      <p:pic>
        <p:nvPicPr>
          <p:cNvPr id="34818" name="Picture 2"/>
          <p:cNvPicPr>
            <a:picLocks noChangeAspect="1" noChangeArrowheads="1"/>
          </p:cNvPicPr>
          <p:nvPr/>
        </p:nvPicPr>
        <p:blipFill>
          <a:blip r:embed="rId3"/>
          <a:srcRect/>
          <a:stretch>
            <a:fillRect/>
          </a:stretch>
        </p:blipFill>
        <p:spPr bwMode="auto">
          <a:xfrm>
            <a:off x="642910" y="1000108"/>
            <a:ext cx="7858180" cy="450059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dirty="0">
                <a:solidFill>
                  <a:schemeClr val="tx2"/>
                </a:solidFill>
                <a:latin typeface="幼圆" pitchFamily="49" charset="-122"/>
                <a:ea typeface="幼圆" pitchFamily="49" charset="-122"/>
              </a:rPr>
              <a:t>全市场解禁规模</a:t>
            </a:r>
          </a:p>
        </p:txBody>
      </p:sp>
      <p:sp>
        <p:nvSpPr>
          <p:cNvPr id="21507" name="TextBox 1"/>
          <p:cNvSpPr txBox="1">
            <a:spLocks noChangeArrowheads="1"/>
          </p:cNvSpPr>
          <p:nvPr/>
        </p:nvSpPr>
        <p:spPr bwMode="auto">
          <a:xfrm>
            <a:off x="320675" y="4797425"/>
            <a:ext cx="8108977" cy="92333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defRPr/>
            </a:pPr>
            <a:r>
              <a:rPr lang="en-US" altLang="zh-CN" sz="1800" b="1" dirty="0" smtClean="0">
                <a:solidFill>
                  <a:srgbClr val="000066"/>
                </a:solidFill>
              </a:rPr>
              <a:t>11</a:t>
            </a:r>
            <a:r>
              <a:rPr lang="zh-CN" altLang="en-US" sz="1800" b="1" dirty="0" smtClean="0">
                <a:solidFill>
                  <a:srgbClr val="000066"/>
                </a:solidFill>
              </a:rPr>
              <a:t>月份是全年市值解禁第三高峰，合计</a:t>
            </a:r>
            <a:r>
              <a:rPr lang="zh-CN" altLang="en-US" sz="1800" b="1" dirty="0">
                <a:solidFill>
                  <a:srgbClr val="000066"/>
                </a:solidFill>
              </a:rPr>
              <a:t>限</a:t>
            </a:r>
            <a:r>
              <a:rPr lang="zh-CN" altLang="en-US" sz="1800" b="1" dirty="0" smtClean="0">
                <a:solidFill>
                  <a:srgbClr val="000066"/>
                </a:solidFill>
              </a:rPr>
              <a:t>售解禁</a:t>
            </a:r>
            <a:r>
              <a:rPr lang="zh-CN" altLang="en-US" sz="1800" b="1" dirty="0">
                <a:solidFill>
                  <a:srgbClr val="000066"/>
                </a:solidFill>
              </a:rPr>
              <a:t>市值</a:t>
            </a:r>
            <a:r>
              <a:rPr lang="zh-CN" altLang="en-US" sz="1800" b="1" dirty="0" smtClean="0">
                <a:solidFill>
                  <a:srgbClr val="000066"/>
                </a:solidFill>
              </a:rPr>
              <a:t>为</a:t>
            </a:r>
            <a:r>
              <a:rPr lang="en-US" altLang="zh-CN" sz="1800" b="1" dirty="0" smtClean="0">
                <a:solidFill>
                  <a:srgbClr val="000066"/>
                </a:solidFill>
              </a:rPr>
              <a:t>2218</a:t>
            </a:r>
            <a:r>
              <a:rPr lang="zh-CN" altLang="en-US" sz="1800" b="1" dirty="0" smtClean="0">
                <a:solidFill>
                  <a:srgbClr val="000066"/>
                </a:solidFill>
              </a:rPr>
              <a:t>亿</a:t>
            </a:r>
            <a:r>
              <a:rPr lang="zh-CN" altLang="en-US" sz="1800" b="1" dirty="0">
                <a:solidFill>
                  <a:srgbClr val="000066"/>
                </a:solidFill>
              </a:rPr>
              <a:t>元</a:t>
            </a:r>
            <a:r>
              <a:rPr lang="en-US" altLang="zh-CN" sz="1800" b="1" dirty="0" smtClean="0">
                <a:solidFill>
                  <a:srgbClr val="000066"/>
                </a:solidFill>
              </a:rPr>
              <a:t>,</a:t>
            </a:r>
            <a:r>
              <a:rPr lang="zh-CN" altLang="en-US" sz="1800" b="1" dirty="0" smtClean="0">
                <a:solidFill>
                  <a:srgbClr val="000066"/>
                </a:solidFill>
              </a:rPr>
              <a:t>较上月增加了</a:t>
            </a:r>
            <a:r>
              <a:rPr lang="en-US" altLang="zh-CN" sz="1800" b="1" dirty="0" smtClean="0">
                <a:solidFill>
                  <a:srgbClr val="000066"/>
                </a:solidFill>
              </a:rPr>
              <a:t>4</a:t>
            </a:r>
            <a:r>
              <a:rPr lang="zh-CN" altLang="en-US" sz="1800" b="1" dirty="0" smtClean="0">
                <a:solidFill>
                  <a:srgbClr val="000066"/>
                </a:solidFill>
              </a:rPr>
              <a:t>倍。其中</a:t>
            </a:r>
            <a:r>
              <a:rPr lang="zh-CN" altLang="en-US" sz="1800" b="1" dirty="0" smtClean="0">
                <a:solidFill>
                  <a:srgbClr val="000066"/>
                </a:solidFill>
              </a:rPr>
              <a:t>首发</a:t>
            </a:r>
            <a:r>
              <a:rPr lang="zh-CN" altLang="en-US" sz="1800" b="1" dirty="0" smtClean="0">
                <a:solidFill>
                  <a:srgbClr val="000066"/>
                </a:solidFill>
              </a:rPr>
              <a:t>原股东限售</a:t>
            </a:r>
            <a:r>
              <a:rPr lang="zh-CN" altLang="en-US" sz="1800" b="1" dirty="0" smtClean="0">
                <a:solidFill>
                  <a:srgbClr val="000066"/>
                </a:solidFill>
              </a:rPr>
              <a:t>股解禁</a:t>
            </a:r>
            <a:r>
              <a:rPr lang="zh-CN" altLang="en-US" sz="1800" b="1" dirty="0" smtClean="0">
                <a:solidFill>
                  <a:srgbClr val="000066"/>
                </a:solidFill>
              </a:rPr>
              <a:t>市值为</a:t>
            </a:r>
            <a:r>
              <a:rPr lang="en-US" altLang="zh-CN" sz="1800" b="1" dirty="0" smtClean="0">
                <a:solidFill>
                  <a:srgbClr val="000066"/>
                </a:solidFill>
              </a:rPr>
              <a:t>1248.53</a:t>
            </a:r>
            <a:r>
              <a:rPr lang="zh-CN" altLang="en-US" sz="1800" b="1" dirty="0" smtClean="0">
                <a:solidFill>
                  <a:srgbClr val="000066"/>
                </a:solidFill>
              </a:rPr>
              <a:t>亿元</a:t>
            </a:r>
            <a:r>
              <a:rPr lang="zh-CN" altLang="en-US" sz="1800" b="1" dirty="0" smtClean="0">
                <a:solidFill>
                  <a:srgbClr val="000066"/>
                </a:solidFill>
              </a:rPr>
              <a:t>，股</a:t>
            </a:r>
            <a:r>
              <a:rPr lang="zh-CN" altLang="en-US" sz="1800" b="1" dirty="0" smtClean="0">
                <a:solidFill>
                  <a:srgbClr val="000066"/>
                </a:solidFill>
              </a:rPr>
              <a:t>改、定向增发等部分的非首发原股东解禁市值为</a:t>
            </a:r>
            <a:r>
              <a:rPr lang="en-US" altLang="zh-CN" sz="1800" b="1" dirty="0" smtClean="0">
                <a:solidFill>
                  <a:srgbClr val="000066"/>
                </a:solidFill>
              </a:rPr>
              <a:t>1062.31</a:t>
            </a:r>
            <a:r>
              <a:rPr lang="zh-CN" altLang="en-US" sz="1800" b="1" dirty="0" smtClean="0">
                <a:solidFill>
                  <a:srgbClr val="000066"/>
                </a:solidFill>
              </a:rPr>
              <a:t>亿</a:t>
            </a:r>
            <a:r>
              <a:rPr lang="zh-CN" altLang="en-US" sz="1800" b="1" dirty="0" smtClean="0">
                <a:solidFill>
                  <a:srgbClr val="000066"/>
                </a:solidFill>
              </a:rPr>
              <a:t>元。</a:t>
            </a:r>
            <a:endParaRPr lang="zh-CN" altLang="en-US" sz="1800" b="1" dirty="0">
              <a:solidFill>
                <a:srgbClr val="000066"/>
              </a:solidFill>
            </a:endParaRPr>
          </a:p>
        </p:txBody>
      </p:sp>
      <p:graphicFrame>
        <p:nvGraphicFramePr>
          <p:cNvPr id="5" name="图表 4"/>
          <p:cNvGraphicFramePr/>
          <p:nvPr/>
        </p:nvGraphicFramePr>
        <p:xfrm>
          <a:off x="285720" y="1071546"/>
          <a:ext cx="8072494" cy="385765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大宗交易统计及折价率</a:t>
            </a:r>
          </a:p>
        </p:txBody>
      </p:sp>
      <p:sp>
        <p:nvSpPr>
          <p:cNvPr id="4" name="矩形 3"/>
          <p:cNvSpPr/>
          <p:nvPr/>
        </p:nvSpPr>
        <p:spPr>
          <a:xfrm>
            <a:off x="642938" y="5214938"/>
            <a:ext cx="7858125" cy="923330"/>
          </a:xfrm>
          <a:prstGeom prst="rect">
            <a:avLst/>
          </a:prstGeom>
        </p:spPr>
        <p:txBody>
          <a:bodyPr>
            <a:spAutoFit/>
          </a:bodyPr>
          <a:lstStyle/>
          <a:p>
            <a:pPr>
              <a:defRPr/>
            </a:pPr>
            <a:r>
              <a:rPr lang="en-US" altLang="zh-CN" sz="1800" b="1" dirty="0" smtClean="0">
                <a:solidFill>
                  <a:schemeClr val="tx2">
                    <a:lumMod val="75000"/>
                  </a:schemeClr>
                </a:solidFill>
                <a:latin typeface="+mn-ea"/>
                <a:ea typeface="+mn-ea"/>
              </a:rPr>
              <a:t>11</a:t>
            </a:r>
            <a:r>
              <a:rPr lang="zh-CN" altLang="en-US" sz="1800" b="1" dirty="0" smtClean="0">
                <a:solidFill>
                  <a:schemeClr val="tx2">
                    <a:lumMod val="75000"/>
                  </a:schemeClr>
                </a:solidFill>
                <a:latin typeface="+mn-ea"/>
                <a:ea typeface="+mn-ea"/>
              </a:rPr>
              <a:t>月</a:t>
            </a:r>
            <a:r>
              <a:rPr lang="zh-CN" altLang="en-US" sz="1800" b="1" dirty="0">
                <a:solidFill>
                  <a:schemeClr val="tx2">
                    <a:lumMod val="75000"/>
                  </a:schemeClr>
                </a:solidFill>
                <a:latin typeface="+mn-ea"/>
                <a:ea typeface="+mn-ea"/>
              </a:rPr>
              <a:t>沪深两市大宗交易合计成交</a:t>
            </a:r>
            <a:r>
              <a:rPr lang="zh-CN" altLang="en-US" sz="1800" b="1" dirty="0" smtClean="0">
                <a:solidFill>
                  <a:schemeClr val="tx2">
                    <a:lumMod val="75000"/>
                  </a:schemeClr>
                </a:solidFill>
                <a:latin typeface="+mn-ea"/>
                <a:ea typeface="+mn-ea"/>
              </a:rPr>
              <a:t>金额</a:t>
            </a:r>
            <a:r>
              <a:rPr lang="en-US" altLang="zh-CN" sz="1800" b="1" dirty="0" smtClean="0">
                <a:solidFill>
                  <a:schemeClr val="tx2">
                    <a:lumMod val="75000"/>
                  </a:schemeClr>
                </a:solidFill>
                <a:latin typeface="+mn-ea"/>
                <a:ea typeface="+mn-ea"/>
              </a:rPr>
              <a:t>1062</a:t>
            </a:r>
            <a:r>
              <a:rPr lang="zh-CN" altLang="en-US" sz="1800" b="1" dirty="0" smtClean="0">
                <a:solidFill>
                  <a:schemeClr val="tx2">
                    <a:lumMod val="75000"/>
                  </a:schemeClr>
                </a:solidFill>
                <a:latin typeface="+mn-ea"/>
                <a:ea typeface="+mn-ea"/>
              </a:rPr>
              <a:t>亿</a:t>
            </a:r>
            <a:r>
              <a:rPr lang="zh-CN" altLang="en-US" sz="1800" b="1" dirty="0">
                <a:solidFill>
                  <a:schemeClr val="tx2">
                    <a:lumMod val="75000"/>
                  </a:schemeClr>
                </a:solidFill>
                <a:latin typeface="+mn-ea"/>
                <a:ea typeface="+mn-ea"/>
              </a:rPr>
              <a:t>元，环</a:t>
            </a:r>
            <a:r>
              <a:rPr lang="zh-CN" altLang="en-US" sz="1800" b="1" dirty="0" smtClean="0">
                <a:solidFill>
                  <a:schemeClr val="tx2">
                    <a:lumMod val="75000"/>
                  </a:schemeClr>
                </a:solidFill>
                <a:latin typeface="+mn-ea"/>
                <a:ea typeface="+mn-ea"/>
              </a:rPr>
              <a:t>比</a:t>
            </a:r>
            <a:r>
              <a:rPr lang="en-US" altLang="zh-CN" sz="1800" b="1" dirty="0" smtClean="0">
                <a:solidFill>
                  <a:schemeClr val="tx2">
                    <a:lumMod val="75000"/>
                  </a:schemeClr>
                </a:solidFill>
                <a:latin typeface="+mn-ea"/>
                <a:ea typeface="+mn-ea"/>
              </a:rPr>
              <a:t>10</a:t>
            </a:r>
            <a:r>
              <a:rPr lang="zh-CN" altLang="en-US" sz="1800" b="1" dirty="0" smtClean="0">
                <a:solidFill>
                  <a:schemeClr val="tx2">
                    <a:lumMod val="75000"/>
                  </a:schemeClr>
                </a:solidFill>
                <a:latin typeface="+mn-ea"/>
                <a:ea typeface="+mn-ea"/>
              </a:rPr>
              <a:t>月上升</a:t>
            </a:r>
            <a:r>
              <a:rPr lang="en-US" altLang="zh-CN" sz="1800" b="1" dirty="0" smtClean="0">
                <a:solidFill>
                  <a:schemeClr val="tx2">
                    <a:lumMod val="75000"/>
                  </a:schemeClr>
                </a:solidFill>
                <a:latin typeface="+mn-ea"/>
                <a:ea typeface="+mn-ea"/>
              </a:rPr>
              <a:t>110.87%</a:t>
            </a:r>
            <a:r>
              <a:rPr lang="zh-CN" altLang="en-US" sz="1800" b="1" dirty="0">
                <a:solidFill>
                  <a:schemeClr val="tx2">
                    <a:lumMod val="75000"/>
                  </a:schemeClr>
                </a:solidFill>
                <a:latin typeface="+mn-ea"/>
                <a:ea typeface="+mn-ea"/>
              </a:rPr>
              <a:t>。折溢价率方面</a:t>
            </a:r>
            <a:r>
              <a:rPr lang="zh-CN" altLang="en-US" sz="1800" b="1" dirty="0" smtClean="0">
                <a:solidFill>
                  <a:schemeClr val="tx2">
                    <a:lumMod val="75000"/>
                  </a:schemeClr>
                </a:solidFill>
                <a:latin typeface="+mn-ea"/>
                <a:ea typeface="+mn-ea"/>
              </a:rPr>
              <a:t>，</a:t>
            </a:r>
            <a:r>
              <a:rPr lang="en-US" altLang="zh-CN" sz="1800" b="1" dirty="0" smtClean="0">
                <a:solidFill>
                  <a:schemeClr val="tx2">
                    <a:lumMod val="75000"/>
                  </a:schemeClr>
                </a:solidFill>
                <a:latin typeface="+mn-ea"/>
                <a:ea typeface="+mn-ea"/>
              </a:rPr>
              <a:t>11</a:t>
            </a:r>
            <a:r>
              <a:rPr lang="zh-CN" altLang="en-US" sz="1800" b="1" dirty="0" smtClean="0">
                <a:solidFill>
                  <a:schemeClr val="tx2">
                    <a:lumMod val="75000"/>
                  </a:schemeClr>
                </a:solidFill>
                <a:latin typeface="+mn-ea"/>
                <a:ea typeface="+mn-ea"/>
              </a:rPr>
              <a:t>月份</a:t>
            </a:r>
            <a:r>
              <a:rPr lang="zh-CN" altLang="en-US" sz="1800" b="1" dirty="0">
                <a:solidFill>
                  <a:schemeClr val="tx2">
                    <a:lumMod val="75000"/>
                  </a:schemeClr>
                </a:solidFill>
                <a:latin typeface="+mn-ea"/>
                <a:ea typeface="+mn-ea"/>
              </a:rPr>
              <a:t>大宗</a:t>
            </a:r>
            <a:r>
              <a:rPr lang="zh-CN" altLang="en-US" sz="1800" b="1" dirty="0" smtClean="0">
                <a:solidFill>
                  <a:schemeClr val="tx2">
                    <a:lumMod val="75000"/>
                  </a:schemeClr>
                </a:solidFill>
                <a:latin typeface="+mn-ea"/>
                <a:ea typeface="+mn-ea"/>
              </a:rPr>
              <a:t>交易整体</a:t>
            </a:r>
            <a:r>
              <a:rPr lang="zh-CN" altLang="en-US" sz="1800" b="1" dirty="0">
                <a:solidFill>
                  <a:schemeClr val="tx2">
                    <a:lumMod val="75000"/>
                  </a:schemeClr>
                </a:solidFill>
                <a:latin typeface="+mn-ea"/>
                <a:ea typeface="+mn-ea"/>
              </a:rPr>
              <a:t>折价率</a:t>
            </a:r>
            <a:r>
              <a:rPr lang="zh-CN" altLang="en-US" sz="1800" b="1" dirty="0" smtClean="0">
                <a:solidFill>
                  <a:schemeClr val="tx2">
                    <a:lumMod val="75000"/>
                  </a:schemeClr>
                </a:solidFill>
                <a:latin typeface="+mn-ea"/>
                <a:ea typeface="+mn-ea"/>
              </a:rPr>
              <a:t>为</a:t>
            </a:r>
            <a:r>
              <a:rPr lang="en-US" altLang="zh-CN" sz="1800" b="1" dirty="0" smtClean="0">
                <a:solidFill>
                  <a:schemeClr val="tx2">
                    <a:lumMod val="75000"/>
                  </a:schemeClr>
                </a:solidFill>
                <a:latin typeface="+mn-ea"/>
                <a:ea typeface="+mn-ea"/>
              </a:rPr>
              <a:t>4.68%</a:t>
            </a:r>
            <a:r>
              <a:rPr lang="zh-CN" altLang="en-US" sz="1800" b="1" dirty="0">
                <a:solidFill>
                  <a:schemeClr val="tx2">
                    <a:lumMod val="75000"/>
                  </a:schemeClr>
                </a:solidFill>
                <a:latin typeface="+mn-ea"/>
                <a:ea typeface="+mn-ea"/>
              </a:rPr>
              <a:t>。环</a:t>
            </a:r>
            <a:r>
              <a:rPr lang="zh-CN" altLang="en-US" sz="1800" b="1" dirty="0" smtClean="0">
                <a:solidFill>
                  <a:schemeClr val="tx2">
                    <a:lumMod val="75000"/>
                  </a:schemeClr>
                </a:solidFill>
                <a:latin typeface="+mn-ea"/>
                <a:ea typeface="+mn-ea"/>
              </a:rPr>
              <a:t>比</a:t>
            </a:r>
            <a:r>
              <a:rPr lang="en-US" altLang="zh-CN" sz="1800" b="1" dirty="0" smtClean="0">
                <a:solidFill>
                  <a:schemeClr val="tx2">
                    <a:lumMod val="75000"/>
                  </a:schemeClr>
                </a:solidFill>
                <a:latin typeface="+mn-ea"/>
                <a:ea typeface="+mn-ea"/>
              </a:rPr>
              <a:t>10</a:t>
            </a:r>
            <a:r>
              <a:rPr lang="zh-CN" altLang="en-US" sz="1800" b="1" dirty="0" smtClean="0">
                <a:solidFill>
                  <a:schemeClr val="tx2">
                    <a:lumMod val="75000"/>
                  </a:schemeClr>
                </a:solidFill>
                <a:latin typeface="+mn-ea"/>
                <a:ea typeface="+mn-ea"/>
              </a:rPr>
              <a:t>月</a:t>
            </a:r>
            <a:r>
              <a:rPr lang="en-US" altLang="zh-CN" sz="1800" b="1" dirty="0" smtClean="0">
                <a:solidFill>
                  <a:schemeClr val="tx2">
                    <a:lumMod val="75000"/>
                  </a:schemeClr>
                </a:solidFill>
                <a:latin typeface="+mn-ea"/>
                <a:ea typeface="+mn-ea"/>
              </a:rPr>
              <a:t>4.35</a:t>
            </a:r>
            <a:r>
              <a:rPr lang="en-US" altLang="zh-CN" sz="1800" b="1" dirty="0" smtClean="0">
                <a:solidFill>
                  <a:schemeClr val="tx2">
                    <a:lumMod val="75000"/>
                  </a:schemeClr>
                </a:solidFill>
                <a:latin typeface="+mn-ea"/>
                <a:ea typeface="+mn-ea"/>
              </a:rPr>
              <a:t>%</a:t>
            </a:r>
            <a:r>
              <a:rPr lang="zh-CN" altLang="en-US" sz="1800" b="1" dirty="0" smtClean="0">
                <a:solidFill>
                  <a:schemeClr val="tx2">
                    <a:lumMod val="75000"/>
                  </a:schemeClr>
                </a:solidFill>
                <a:latin typeface="+mn-ea"/>
                <a:ea typeface="+mn-ea"/>
              </a:rPr>
              <a:t>折价</a:t>
            </a:r>
            <a:r>
              <a:rPr lang="zh-CN" altLang="en-US" sz="1800" b="1" dirty="0">
                <a:solidFill>
                  <a:schemeClr val="tx2">
                    <a:lumMod val="75000"/>
                  </a:schemeClr>
                </a:solidFill>
                <a:latin typeface="+mn-ea"/>
                <a:ea typeface="+mn-ea"/>
              </a:rPr>
              <a:t>率有</a:t>
            </a:r>
            <a:r>
              <a:rPr lang="zh-CN" altLang="en-US" sz="1800" b="1" dirty="0" smtClean="0">
                <a:solidFill>
                  <a:schemeClr val="tx2">
                    <a:lumMod val="75000"/>
                  </a:schemeClr>
                </a:solidFill>
                <a:latin typeface="+mn-ea"/>
                <a:ea typeface="+mn-ea"/>
              </a:rPr>
              <a:t>所上升。</a:t>
            </a:r>
            <a:endParaRPr lang="zh-CN" altLang="en-US" sz="1800" b="1" dirty="0">
              <a:solidFill>
                <a:schemeClr val="tx2">
                  <a:lumMod val="75000"/>
                </a:schemeClr>
              </a:solidFill>
              <a:latin typeface="+mn-ea"/>
              <a:ea typeface="+mn-ea"/>
            </a:endParaRPr>
          </a:p>
        </p:txBody>
      </p:sp>
      <p:pic>
        <p:nvPicPr>
          <p:cNvPr id="32769" name="Picture 1"/>
          <p:cNvPicPr>
            <a:picLocks noChangeAspect="1" noChangeArrowheads="1"/>
          </p:cNvPicPr>
          <p:nvPr/>
        </p:nvPicPr>
        <p:blipFill>
          <a:blip r:embed="rId3"/>
          <a:srcRect/>
          <a:stretch>
            <a:fillRect/>
          </a:stretch>
        </p:blipFill>
        <p:spPr bwMode="auto">
          <a:xfrm>
            <a:off x="1142976" y="928670"/>
            <a:ext cx="7000924" cy="4305302"/>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headEnd/>
            <a:tailEnd/>
          </a:ln>
        </p:spPr>
        <p:txBody>
          <a:bodyPr/>
          <a:lstStyle/>
          <a:p>
            <a:r>
              <a:rPr lang="zh-CN" altLang="en-US" sz="2400" b="1">
                <a:solidFill>
                  <a:schemeClr val="tx2"/>
                </a:solidFill>
                <a:latin typeface="幼圆" pitchFamily="49" charset="-122"/>
                <a:ea typeface="幼圆" pitchFamily="49" charset="-122"/>
              </a:rPr>
              <a:t>融资融券余额</a:t>
            </a:r>
          </a:p>
        </p:txBody>
      </p:sp>
      <p:sp>
        <p:nvSpPr>
          <p:cNvPr id="24579" name="TextBox 1"/>
          <p:cNvSpPr txBox="1">
            <a:spLocks noChangeArrowheads="1"/>
          </p:cNvSpPr>
          <p:nvPr/>
        </p:nvSpPr>
        <p:spPr bwMode="auto">
          <a:xfrm>
            <a:off x="571500" y="5214938"/>
            <a:ext cx="8001000" cy="646112"/>
          </a:xfrm>
          <a:prstGeom prst="rect">
            <a:avLst/>
          </a:prstGeom>
          <a:noFill/>
          <a:ln w="9525">
            <a:solidFill>
              <a:schemeClr val="bg1"/>
            </a:solidFill>
            <a:miter lim="800000"/>
            <a:headEnd/>
            <a:tailEnd/>
          </a:ln>
        </p:spPr>
        <p:txBody>
          <a:bodyPr>
            <a:spAutoFit/>
          </a:bodyPr>
          <a:lstStyle/>
          <a:p>
            <a:r>
              <a:rPr lang="zh-CN" altLang="en-US" sz="1800" b="1" dirty="0" smtClean="0">
                <a:solidFill>
                  <a:srgbClr val="000066"/>
                </a:solidFill>
                <a:latin typeface="幼圆" pitchFamily="49" charset="-122"/>
                <a:ea typeface="幼圆" pitchFamily="49" charset="-122"/>
              </a:rPr>
              <a:t>    至</a:t>
            </a:r>
            <a:r>
              <a:rPr lang="en-US" altLang="zh-CN" sz="1800" b="1" dirty="0" smtClean="0">
                <a:solidFill>
                  <a:srgbClr val="000066"/>
                </a:solidFill>
                <a:latin typeface="幼圆" pitchFamily="49" charset="-122"/>
                <a:ea typeface="幼圆" pitchFamily="49" charset="-122"/>
              </a:rPr>
              <a:t>11</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，两市两融</a:t>
            </a:r>
            <a:r>
              <a:rPr lang="zh-CN" altLang="en-US" sz="1800" b="1" dirty="0" smtClean="0">
                <a:solidFill>
                  <a:srgbClr val="000066"/>
                </a:solidFill>
                <a:latin typeface="幼圆" pitchFamily="49" charset="-122"/>
                <a:ea typeface="幼圆" pitchFamily="49" charset="-122"/>
              </a:rPr>
              <a:t>余额</a:t>
            </a:r>
            <a:r>
              <a:rPr lang="en-US" altLang="zh-CN" sz="1800" b="1" dirty="0" smtClean="0">
                <a:solidFill>
                  <a:srgbClr val="000066"/>
                </a:solidFill>
                <a:latin typeface="幼圆" pitchFamily="49" charset="-122"/>
                <a:ea typeface="幼圆" pitchFamily="49" charset="-122"/>
              </a:rPr>
              <a:t>9766.79</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元，较上月底</a:t>
            </a:r>
            <a:r>
              <a:rPr lang="zh-CN" altLang="en-US" sz="1800" b="1" dirty="0" smtClean="0">
                <a:solidFill>
                  <a:srgbClr val="000066"/>
                </a:solidFill>
                <a:latin typeface="幼圆" pitchFamily="49" charset="-122"/>
                <a:ea typeface="幼圆" pitchFamily="49" charset="-122"/>
              </a:rPr>
              <a:t>上涨</a:t>
            </a:r>
            <a:r>
              <a:rPr lang="en-US" altLang="zh-CN" sz="1800" b="1" dirty="0" smtClean="0">
                <a:solidFill>
                  <a:srgbClr val="000066"/>
                </a:solidFill>
                <a:latin typeface="幼圆" pitchFamily="49" charset="-122"/>
                <a:ea typeface="幼圆" pitchFamily="49" charset="-122"/>
              </a:rPr>
              <a:t>7.14%</a:t>
            </a:r>
            <a:r>
              <a:rPr lang="zh-CN" altLang="en-US" sz="1800" b="1" dirty="0" smtClean="0">
                <a:solidFill>
                  <a:srgbClr val="000066"/>
                </a:solidFill>
                <a:latin typeface="幼圆" pitchFamily="49" charset="-122"/>
                <a:ea typeface="幼圆" pitchFamily="49" charset="-122"/>
              </a:rPr>
              <a:t>，由于基建蓝筹的持续上涨，带动两</a:t>
            </a:r>
            <a:r>
              <a:rPr lang="zh-CN" altLang="en-US" sz="1800" b="1" dirty="0">
                <a:solidFill>
                  <a:srgbClr val="000066"/>
                </a:solidFill>
                <a:latin typeface="幼圆" pitchFamily="49" charset="-122"/>
                <a:ea typeface="幼圆" pitchFamily="49" charset="-122"/>
              </a:rPr>
              <a:t>融</a:t>
            </a:r>
            <a:r>
              <a:rPr lang="zh-CN" altLang="en-US" sz="1800" b="1" dirty="0" smtClean="0">
                <a:solidFill>
                  <a:srgbClr val="000066"/>
                </a:solidFill>
                <a:latin typeface="幼圆" pitchFamily="49" charset="-122"/>
                <a:ea typeface="幼圆" pitchFamily="49" charset="-122"/>
              </a:rPr>
              <a:t>余额持续走高。</a:t>
            </a:r>
            <a:endParaRPr lang="zh-CN" altLang="en-US" sz="1800" b="1" dirty="0">
              <a:solidFill>
                <a:srgbClr val="000066"/>
              </a:solidFill>
              <a:latin typeface="幼圆" pitchFamily="49" charset="-122"/>
              <a:ea typeface="幼圆" pitchFamily="49" charset="-122"/>
            </a:endParaRPr>
          </a:p>
        </p:txBody>
      </p:sp>
      <p:pic>
        <p:nvPicPr>
          <p:cNvPr id="4098" name="Picture 2"/>
          <p:cNvPicPr>
            <a:picLocks noChangeAspect="1" noChangeArrowheads="1"/>
          </p:cNvPicPr>
          <p:nvPr/>
        </p:nvPicPr>
        <p:blipFill>
          <a:blip r:embed="rId3"/>
          <a:srcRect/>
          <a:stretch>
            <a:fillRect/>
          </a:stretch>
        </p:blipFill>
        <p:spPr bwMode="auto">
          <a:xfrm>
            <a:off x="1071538" y="928670"/>
            <a:ext cx="7143800" cy="414340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714500"/>
            <a:ext cx="2143125" cy="2893100"/>
          </a:xfrm>
          <a:prstGeom prst="rect">
            <a:avLst/>
          </a:prstGeom>
          <a:solidFill>
            <a:srgbClr val="000080"/>
          </a:solidFill>
          <a:ln w="9525">
            <a:noFill/>
            <a:miter lim="800000"/>
            <a:headEnd/>
            <a:tailEnd/>
          </a:ln>
        </p:spPr>
        <p:txBody>
          <a:bodyPr>
            <a:spAutoFit/>
          </a:bodyPr>
          <a:lstStyle/>
          <a:p>
            <a:pPr>
              <a:buClr>
                <a:srgbClr val="FFFFFF"/>
              </a:buClr>
              <a:buFont typeface="Wingdings" pitchFamily="2" charset="2"/>
              <a:buChar char="Ø"/>
              <a:defRPr/>
            </a:pPr>
            <a:r>
              <a:rPr lang="zh-CN" altLang="en-US" sz="1400" b="1" dirty="0" smtClean="0">
                <a:solidFill>
                  <a:schemeClr val="bg1"/>
                </a:solidFill>
                <a:latin typeface="+mn-ea"/>
                <a:ea typeface="+mn-ea"/>
              </a:rPr>
              <a:t>关注去金融杠杆、去泡沫化的政策力度。随着房地产调控的深入，整个货币政策立场是中性偏紧的</a:t>
            </a:r>
            <a:r>
              <a:rPr lang="zh-CN" altLang="en-US" sz="1400" b="1" dirty="0" smtClean="0">
                <a:solidFill>
                  <a:schemeClr val="bg1"/>
                </a:solidFill>
                <a:latin typeface="+mn-ea"/>
                <a:ea typeface="+mn-ea"/>
              </a:rPr>
              <a:t>。在</a:t>
            </a:r>
            <a:r>
              <a:rPr lang="en-US" altLang="zh-CN" sz="1400" b="1" dirty="0" smtClean="0">
                <a:solidFill>
                  <a:schemeClr val="bg1"/>
                </a:solidFill>
                <a:latin typeface="+mn-ea"/>
                <a:ea typeface="+mn-ea"/>
              </a:rPr>
              <a:t>11</a:t>
            </a:r>
            <a:r>
              <a:rPr lang="zh-CN" altLang="en-US" sz="1400" b="1" dirty="0" smtClean="0">
                <a:solidFill>
                  <a:schemeClr val="bg1"/>
                </a:solidFill>
                <a:latin typeface="+mn-ea"/>
                <a:ea typeface="+mn-ea"/>
              </a:rPr>
              <a:t>月险资频繁在证券市场掀起波澜后，保监会官员也再次强调保险资金需要谨慎投资。另外，临近年底，资金价格似乎有抬升趋势，我们需要密切关注货币政策的动向，这往往是决定</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股波动的最大的影响因素。</a:t>
            </a:r>
            <a:endParaRPr lang="en-US" altLang="zh-CN" sz="1400" b="1" dirty="0">
              <a:solidFill>
                <a:schemeClr val="bg1"/>
              </a:solidFill>
              <a:latin typeface="+mn-ea"/>
              <a:ea typeface="+mn-ea"/>
              <a:cs typeface="楷体_GB2312" pitchFamily="49" charset="-122"/>
            </a:endParaRPr>
          </a:p>
        </p:txBody>
      </p:sp>
      <p:sp>
        <p:nvSpPr>
          <p:cNvPr id="30723" name="AutoShape 13"/>
          <p:cNvSpPr>
            <a:spLocks noChangeArrowheads="1"/>
          </p:cNvSpPr>
          <p:nvPr/>
        </p:nvSpPr>
        <p:spPr bwMode="auto">
          <a:xfrm>
            <a:off x="1042988" y="3716338"/>
            <a:ext cx="1008062" cy="439737"/>
          </a:xfrm>
          <a:prstGeom prst="downArrow">
            <a:avLst>
              <a:gd name="adj1" fmla="val 50000"/>
              <a:gd name="adj2" fmla="val 25000"/>
            </a:avLst>
          </a:prstGeom>
          <a:solidFill>
            <a:srgbClr val="000080"/>
          </a:solidFill>
          <a:ln w="9525" algn="ctr">
            <a:solidFill>
              <a:schemeClr val="tx1"/>
            </a:solidFill>
            <a:miter lim="800000"/>
            <a:headEnd/>
            <a:tailEnd/>
          </a:ln>
        </p:spPr>
        <p:txBody>
          <a:bodyPr wrap="none" anchor="ctr"/>
          <a:lstStyle/>
          <a:p>
            <a:pPr algn="ctr"/>
            <a:endParaRPr lang="zh-CN" altLang="en-US">
              <a:solidFill>
                <a:srgbClr val="000000"/>
              </a:solidFill>
              <a:ea typeface="幼圆" pitchFamily="49" charset="-122"/>
            </a:endParaRPr>
          </a:p>
        </p:txBody>
      </p:sp>
      <p:pic>
        <p:nvPicPr>
          <p:cNvPr id="30724" name="Picture 15" descr="u=1027235771,1791002709&amp;fm=0&amp;gp=12">
            <a:hlinkClick r:id="rId3"/>
          </p:cNvPr>
          <p:cNvPicPr>
            <a:picLocks noChangeAspect="1" noChangeArrowheads="1"/>
          </p:cNvPicPr>
          <p:nvPr/>
        </p:nvPicPr>
        <p:blipFill>
          <a:blip r:embed="rId4"/>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500313" y="1714500"/>
            <a:ext cx="2214562" cy="2462213"/>
          </a:xfrm>
          <a:prstGeom prst="rect">
            <a:avLst/>
          </a:prstGeom>
          <a:solidFill>
            <a:srgbClr val="000080"/>
          </a:solidFill>
          <a:ln w="9525">
            <a:noFill/>
            <a:miter lim="800000"/>
            <a:headEnd/>
            <a:tailEnd/>
          </a:ln>
        </p:spPr>
        <p:txBody>
          <a:bodyPr>
            <a:spAutoFit/>
          </a:bodyPr>
          <a:lstStyle/>
          <a:p>
            <a:pPr algn="just">
              <a:buClr>
                <a:srgbClr val="FFFFFF"/>
              </a:buClr>
              <a:buFont typeface="Wingdings" pitchFamily="2" charset="2"/>
              <a:buChar char="Ø"/>
              <a:defRPr/>
            </a:pPr>
            <a:r>
              <a:rPr lang="zh-CN" altLang="en-US" sz="1400" b="1" dirty="0" smtClean="0">
                <a:solidFill>
                  <a:schemeClr val="bg1"/>
                </a:solidFill>
                <a:latin typeface="+mn-ea"/>
                <a:ea typeface="+mn-ea"/>
              </a:rPr>
              <a:t>美国</a:t>
            </a:r>
            <a:r>
              <a:rPr lang="zh-CN" altLang="en-US" sz="1400" b="1" dirty="0" smtClean="0">
                <a:solidFill>
                  <a:schemeClr val="bg1"/>
                </a:solidFill>
                <a:latin typeface="+mn-ea"/>
                <a:ea typeface="+mn-ea"/>
              </a:rPr>
              <a:t>大选结束后，市场即将迎来意大利修宪公投，以及美联储议息决定。因此，</a:t>
            </a:r>
            <a:r>
              <a:rPr lang="en-US" altLang="zh-CN" sz="1400" b="1" dirty="0" smtClean="0">
                <a:solidFill>
                  <a:schemeClr val="bg1"/>
                </a:solidFill>
                <a:latin typeface="+mn-ea"/>
                <a:ea typeface="+mn-ea"/>
              </a:rPr>
              <a:t>12</a:t>
            </a:r>
            <a:r>
              <a:rPr lang="zh-CN" altLang="en-US" sz="1400" b="1" dirty="0" smtClean="0">
                <a:solidFill>
                  <a:schemeClr val="bg1"/>
                </a:solidFill>
                <a:latin typeface="+mn-ea"/>
                <a:ea typeface="+mn-ea"/>
              </a:rPr>
              <a:t>月仍是一个宏观环境多变的</a:t>
            </a:r>
            <a:r>
              <a:rPr lang="zh-CN" altLang="en-US" sz="1400" b="1" dirty="0" smtClean="0">
                <a:solidFill>
                  <a:schemeClr val="bg1"/>
                </a:solidFill>
                <a:latin typeface="+mn-ea"/>
                <a:ea typeface="+mn-ea"/>
              </a:rPr>
              <a:t>时期，市场需</a:t>
            </a:r>
            <a:r>
              <a:rPr lang="zh-CN" altLang="en-US" sz="1400" b="1" dirty="0" smtClean="0">
                <a:solidFill>
                  <a:schemeClr val="bg1"/>
                </a:solidFill>
                <a:latin typeface="+mn-ea"/>
                <a:ea typeface="+mn-ea"/>
              </a:rPr>
              <a:t>防范相关事件累计叠加后，对基本面产生的变化</a:t>
            </a:r>
            <a:r>
              <a:rPr lang="zh-CN" altLang="en-US" sz="1400" b="1" dirty="0" smtClean="0">
                <a:solidFill>
                  <a:schemeClr val="bg1"/>
                </a:solidFill>
                <a:latin typeface="+mn-ea"/>
                <a:ea typeface="+mn-ea"/>
              </a:rPr>
              <a:t>。此外，临近</a:t>
            </a:r>
            <a:r>
              <a:rPr lang="zh-CN" altLang="en-US" sz="1400" b="1" dirty="0" smtClean="0">
                <a:solidFill>
                  <a:schemeClr val="bg1"/>
                </a:solidFill>
                <a:latin typeface="+mn-ea"/>
                <a:ea typeface="+mn-ea"/>
              </a:rPr>
              <a:t>年底汇率问题可能再次引起投资者的关注并对资本市场产生间接影响。</a:t>
            </a:r>
            <a:endParaRPr lang="en-US" altLang="zh-CN" sz="1400" b="1" dirty="0">
              <a:solidFill>
                <a:schemeClr val="bg1"/>
              </a:solidFill>
              <a:latin typeface="+mn-ea"/>
              <a:ea typeface="+mn-ea"/>
              <a:cs typeface="楷体_GB2312" pitchFamily="49" charset="-122"/>
            </a:endParaRPr>
          </a:p>
        </p:txBody>
      </p:sp>
      <p:pic>
        <p:nvPicPr>
          <p:cNvPr id="30726" name="Picture 17" descr="cicc-allp-02-3"/>
          <p:cNvPicPr>
            <a:picLocks noChangeAspect="1" noChangeArrowheads="1"/>
          </p:cNvPicPr>
          <p:nvPr/>
        </p:nvPicPr>
        <p:blipFill>
          <a:blip r:embed="rId5"/>
          <a:srcRect/>
          <a:stretch>
            <a:fillRect/>
          </a:stretch>
        </p:blipFill>
        <p:spPr bwMode="auto">
          <a:xfrm>
            <a:off x="5278438" y="981075"/>
            <a:ext cx="865187" cy="663575"/>
          </a:xfrm>
          <a:prstGeom prst="rect">
            <a:avLst/>
          </a:prstGeom>
          <a:noFill/>
          <a:ln w="9525">
            <a:noFill/>
            <a:miter lim="800000"/>
            <a:headEnd/>
            <a:tailEnd/>
          </a:ln>
        </p:spPr>
      </p:pic>
      <p:pic>
        <p:nvPicPr>
          <p:cNvPr id="30727" name="Picture 21" descr="未命名"/>
          <p:cNvPicPr>
            <a:picLocks noChangeAspect="1" noChangeArrowheads="1"/>
          </p:cNvPicPr>
          <p:nvPr/>
        </p:nvPicPr>
        <p:blipFill>
          <a:blip r:embed="rId6"/>
          <a:srcRect/>
          <a:stretch>
            <a:fillRect/>
          </a:stretch>
        </p:blipFill>
        <p:spPr bwMode="auto">
          <a:xfrm>
            <a:off x="7007225" y="981075"/>
            <a:ext cx="1819275" cy="819150"/>
          </a:xfrm>
          <a:prstGeom prst="rect">
            <a:avLst/>
          </a:prstGeom>
          <a:noFill/>
          <a:ln w="9525">
            <a:noFill/>
            <a:miter lim="800000"/>
            <a:headEnd/>
            <a:tailEnd/>
          </a:ln>
        </p:spPr>
      </p:pic>
      <p:pic>
        <p:nvPicPr>
          <p:cNvPr id="30728" name="Picture 22" descr="logo"/>
          <p:cNvPicPr>
            <a:picLocks noChangeAspect="1" noChangeArrowheads="1"/>
          </p:cNvPicPr>
          <p:nvPr/>
        </p:nvPicPr>
        <p:blipFill>
          <a:blip r:embed="rId7"/>
          <a:srcRect/>
          <a:stretch>
            <a:fillRect/>
          </a:stretch>
        </p:blipFill>
        <p:spPr bwMode="auto">
          <a:xfrm>
            <a:off x="2614613" y="981075"/>
            <a:ext cx="2016125" cy="757238"/>
          </a:xfrm>
          <a:prstGeom prst="rect">
            <a:avLst/>
          </a:prstGeom>
          <a:noFill/>
          <a:ln w="9525">
            <a:noFill/>
            <a:miter lim="800000"/>
            <a:headEnd/>
            <a:tailEnd/>
          </a:ln>
        </p:spPr>
      </p:pic>
      <p:sp>
        <p:nvSpPr>
          <p:cNvPr id="30729" name="Text Box 23"/>
          <p:cNvSpPr txBox="1">
            <a:spLocks noChangeArrowheads="1"/>
          </p:cNvSpPr>
          <p:nvPr/>
        </p:nvSpPr>
        <p:spPr bwMode="auto">
          <a:xfrm>
            <a:off x="7000875" y="1714500"/>
            <a:ext cx="2143125" cy="2893100"/>
          </a:xfrm>
          <a:prstGeom prst="rect">
            <a:avLst/>
          </a:prstGeom>
          <a:solidFill>
            <a:srgbClr val="000080"/>
          </a:solidFill>
          <a:ln w="9525">
            <a:noFill/>
            <a:miter lim="800000"/>
            <a:headEnd/>
            <a:tailEnd/>
          </a:ln>
        </p:spPr>
        <p:txBody>
          <a:bodyPr>
            <a:spAutoFit/>
          </a:bodyPr>
          <a:lstStyle/>
          <a:p>
            <a:pPr>
              <a:buFont typeface="Wingdings" pitchFamily="2" charset="2"/>
              <a:buChar char="Ø"/>
              <a:defRPr/>
            </a:pPr>
            <a:r>
              <a:rPr lang="zh-CN" altLang="en-US" sz="1400" b="1" dirty="0" smtClean="0">
                <a:solidFill>
                  <a:schemeClr val="bg1"/>
                </a:solidFill>
                <a:latin typeface="+mn-ea"/>
                <a:ea typeface="+mn-ea"/>
              </a:rPr>
              <a:t>震荡整固，静观其变。技术上看，沪指</a:t>
            </a:r>
            <a:r>
              <a:rPr lang="en-US" altLang="zh-CN" sz="1400" b="1" dirty="0" smtClean="0">
                <a:solidFill>
                  <a:schemeClr val="bg1"/>
                </a:solidFill>
                <a:latin typeface="+mn-ea"/>
                <a:ea typeface="+mn-ea"/>
              </a:rPr>
              <a:t>11</a:t>
            </a:r>
            <a:r>
              <a:rPr lang="zh-CN" altLang="en-US" sz="1400" b="1" dirty="0" smtClean="0">
                <a:solidFill>
                  <a:schemeClr val="bg1"/>
                </a:solidFill>
                <a:latin typeface="+mn-ea"/>
                <a:ea typeface="+mn-ea"/>
              </a:rPr>
              <a:t>月呈现放量突破态势，一举突破大半年的箱体格局。但是，深圳市场相对落后，特别中小板和创业板基本仍在</a:t>
            </a:r>
            <a:r>
              <a:rPr lang="en-US" altLang="zh-CN" sz="1400" b="1" dirty="0" smtClean="0">
                <a:solidFill>
                  <a:schemeClr val="bg1"/>
                </a:solidFill>
                <a:latin typeface="+mn-ea"/>
                <a:ea typeface="+mn-ea"/>
              </a:rPr>
              <a:t>9</a:t>
            </a:r>
            <a:r>
              <a:rPr lang="zh-CN" altLang="en-US" sz="1400" b="1" dirty="0" smtClean="0">
                <a:solidFill>
                  <a:schemeClr val="bg1"/>
                </a:solidFill>
                <a:latin typeface="+mn-ea"/>
                <a:ea typeface="+mn-ea"/>
              </a:rPr>
              <a:t>月底的位置附近，并且呈现横盘等待的状况。而沪指的突破更多的缘于中小险资的举牌行为所带动的结构性行情，能否持续推动市场反弹仍然存在较大不确定性。</a:t>
            </a:r>
            <a:endParaRPr lang="zh-CN" altLang="en-US" sz="1400" b="1" dirty="0">
              <a:solidFill>
                <a:schemeClr val="bg1"/>
              </a:solidFill>
              <a:latin typeface="+mn-ea"/>
              <a:ea typeface="+mn-ea"/>
              <a:cs typeface="楷体_GB2312" pitchFamily="49" charset="-122"/>
            </a:endParaRPr>
          </a:p>
        </p:txBody>
      </p:sp>
      <p:sp>
        <p:nvSpPr>
          <p:cNvPr id="30733" name="Text Box 36"/>
          <p:cNvSpPr txBox="1">
            <a:spLocks noChangeArrowheads="1"/>
          </p:cNvSpPr>
          <p:nvPr/>
        </p:nvSpPr>
        <p:spPr bwMode="auto">
          <a:xfrm>
            <a:off x="0" y="5786438"/>
            <a:ext cx="827088" cy="400050"/>
          </a:xfrm>
          <a:prstGeom prst="rect">
            <a:avLst/>
          </a:prstGeom>
          <a:noFill/>
          <a:ln w="9525">
            <a:noFill/>
            <a:miter lim="800000"/>
            <a:headEnd/>
            <a:tailEnd/>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10</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286375"/>
            <a:ext cx="827088" cy="400050"/>
          </a:xfrm>
          <a:prstGeom prst="rect">
            <a:avLst/>
          </a:prstGeom>
          <a:noFill/>
          <a:ln w="9525">
            <a:noFill/>
            <a:miter lim="800000"/>
            <a:headEnd/>
            <a:tailEnd/>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11</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2" name="Rectangle 2"/>
          <p:cNvSpPr>
            <a:spLocks noChangeArrowheads="1"/>
          </p:cNvSpPr>
          <p:nvPr/>
        </p:nvSpPr>
        <p:spPr bwMode="white">
          <a:xfrm>
            <a:off x="455613" y="142875"/>
            <a:ext cx="8231187" cy="1144588"/>
          </a:xfrm>
          <a:prstGeom prst="rect">
            <a:avLst/>
          </a:prstGeom>
          <a:noFill/>
          <a:ln w="9525">
            <a:noFill/>
            <a:miter lim="800000"/>
            <a:headEnd/>
            <a:tailEnd/>
          </a:ln>
        </p:spPr>
        <p:txBody>
          <a:bodyPr/>
          <a:lstStyle/>
          <a:p>
            <a:r>
              <a:rPr lang="zh-CN" altLang="en-US" sz="2400" b="1">
                <a:solidFill>
                  <a:srgbClr val="000066"/>
                </a:solidFill>
                <a:latin typeface="幼圆" pitchFamily="49" charset="-122"/>
                <a:ea typeface="幼圆" pitchFamily="49" charset="-122"/>
              </a:rPr>
              <a:t>主要券商观点</a:t>
            </a:r>
          </a:p>
        </p:txBody>
      </p:sp>
      <p:sp>
        <p:nvSpPr>
          <p:cNvPr id="30740" name="Text Box 16"/>
          <p:cNvSpPr txBox="1">
            <a:spLocks noChangeArrowheads="1"/>
          </p:cNvSpPr>
          <p:nvPr/>
        </p:nvSpPr>
        <p:spPr bwMode="auto">
          <a:xfrm>
            <a:off x="285750" y="1714500"/>
            <a:ext cx="2143125" cy="2893100"/>
          </a:xfrm>
          <a:prstGeom prst="rect">
            <a:avLst/>
          </a:prstGeom>
          <a:solidFill>
            <a:srgbClr val="000080"/>
          </a:solidFill>
          <a:ln w="9525">
            <a:noFill/>
            <a:miter lim="800000"/>
            <a:headEnd/>
            <a:tailEnd/>
          </a:ln>
        </p:spPr>
        <p:txBody>
          <a:bodyPr>
            <a:spAutoFit/>
          </a:bodyPr>
          <a:lstStyle/>
          <a:p>
            <a:pPr algn="just">
              <a:buClr>
                <a:srgbClr val="FFFFFF"/>
              </a:buClr>
              <a:buFont typeface="Wingdings" pitchFamily="2" charset="2"/>
              <a:buChar char="Ø"/>
              <a:defRPr/>
            </a:pPr>
            <a:r>
              <a:rPr lang="zh-CN" altLang="en-US" sz="1400" b="1" dirty="0" smtClean="0">
                <a:solidFill>
                  <a:schemeClr val="bg1"/>
                </a:solidFill>
                <a:latin typeface="+mn-ea"/>
                <a:ea typeface="+mn-ea"/>
              </a:rPr>
              <a:t>十二月份的核心交易特征仍是震荡整固。十一月市场，特别是上证综指向上突破，达到年内反弹高点</a:t>
            </a:r>
            <a:r>
              <a:rPr lang="en-US" altLang="zh-CN" sz="1400" b="1" dirty="0" smtClean="0">
                <a:solidFill>
                  <a:schemeClr val="bg1"/>
                </a:solidFill>
                <a:latin typeface="+mn-ea"/>
                <a:ea typeface="+mn-ea"/>
              </a:rPr>
              <a:t>3300</a:t>
            </a:r>
            <a:r>
              <a:rPr lang="zh-CN" altLang="en-US" sz="1400" b="1" dirty="0" smtClean="0">
                <a:solidFill>
                  <a:schemeClr val="bg1"/>
                </a:solidFill>
                <a:latin typeface="+mn-ea"/>
                <a:ea typeface="+mn-ea"/>
              </a:rPr>
              <a:t>店。其中主板的大盘国企股受保险资金举牌等事件影响，延续了十月以来的强势；而成长性中小盘股表现平淡。进入十二月份，宏观面仍然面临较多不确定性，而经过连续两个月的上行，预计市场将进入短期震荡休整。</a:t>
            </a:r>
            <a:endParaRPr lang="zh-CN" altLang="en-US" sz="1400" b="1" dirty="0">
              <a:solidFill>
                <a:srgbClr val="FFFFFF"/>
              </a:solidFill>
              <a:latin typeface="+mn-ea"/>
              <a:ea typeface="+mn-ea"/>
              <a:cs typeface="楷体_GB2312" pitchFamily="49" charset="-122"/>
            </a:endParaRPr>
          </a:p>
        </p:txBody>
      </p:sp>
      <p:sp>
        <p:nvSpPr>
          <p:cNvPr id="2" name="Text Box 78"/>
          <p:cNvSpPr txBox="1">
            <a:spLocks noChangeArrowheads="1"/>
          </p:cNvSpPr>
          <p:nvPr/>
        </p:nvSpPr>
        <p:spPr bwMode="auto">
          <a:xfrm>
            <a:off x="857250" y="4714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30735" name="Text Box 78"/>
          <p:cNvSpPr txBox="1">
            <a:spLocks noChangeArrowheads="1"/>
          </p:cNvSpPr>
          <p:nvPr/>
        </p:nvSpPr>
        <p:spPr bwMode="auto">
          <a:xfrm>
            <a:off x="928688" y="5357813"/>
            <a:ext cx="1285875" cy="369887"/>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30736" name="Text Box 78"/>
          <p:cNvSpPr txBox="1">
            <a:spLocks noChangeArrowheads="1"/>
          </p:cNvSpPr>
          <p:nvPr/>
        </p:nvSpPr>
        <p:spPr bwMode="auto">
          <a:xfrm>
            <a:off x="928688"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30737" name="Text Box 78"/>
          <p:cNvSpPr txBox="1">
            <a:spLocks noChangeArrowheads="1"/>
          </p:cNvSpPr>
          <p:nvPr/>
        </p:nvSpPr>
        <p:spPr bwMode="auto">
          <a:xfrm>
            <a:off x="3000375" y="4714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
        <p:nvSpPr>
          <p:cNvPr id="30738" name="Text Box 78"/>
          <p:cNvSpPr txBox="1">
            <a:spLocks noChangeArrowheads="1"/>
          </p:cNvSpPr>
          <p:nvPr/>
        </p:nvSpPr>
        <p:spPr bwMode="auto">
          <a:xfrm>
            <a:off x="3000375"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smtClean="0">
                <a:solidFill>
                  <a:srgbClr val="FF0000"/>
                </a:solidFill>
                <a:ea typeface="黑体" pitchFamily="49" charset="-122"/>
              </a:rPr>
              <a:t>谨慎看多</a:t>
            </a:r>
            <a:endParaRPr lang="zh-CN" altLang="en-US" sz="1800" b="1" dirty="0">
              <a:solidFill>
                <a:srgbClr val="FF0000"/>
              </a:solidFill>
              <a:ea typeface="黑体" pitchFamily="49" charset="-122"/>
            </a:endParaRPr>
          </a:p>
        </p:txBody>
      </p:sp>
      <p:sp>
        <p:nvSpPr>
          <p:cNvPr id="30739" name="Text Box 78"/>
          <p:cNvSpPr txBox="1">
            <a:spLocks noChangeArrowheads="1"/>
          </p:cNvSpPr>
          <p:nvPr/>
        </p:nvSpPr>
        <p:spPr bwMode="auto">
          <a:xfrm>
            <a:off x="5214938" y="4714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a:solidFill>
                  <a:srgbClr val="FF0000"/>
                </a:solidFill>
                <a:ea typeface="黑体" pitchFamily="49" charset="-122"/>
              </a:rPr>
              <a:t>谨慎看多</a:t>
            </a:r>
          </a:p>
        </p:txBody>
      </p:sp>
      <p:sp>
        <p:nvSpPr>
          <p:cNvPr id="3" name="Text Box 78"/>
          <p:cNvSpPr txBox="1">
            <a:spLocks noChangeArrowheads="1"/>
          </p:cNvSpPr>
          <p:nvPr/>
        </p:nvSpPr>
        <p:spPr bwMode="auto">
          <a:xfrm>
            <a:off x="5214938"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smtClean="0">
                <a:solidFill>
                  <a:srgbClr val="FF0000"/>
                </a:solidFill>
                <a:ea typeface="黑体" pitchFamily="49" charset="-122"/>
              </a:rPr>
              <a:t>谨慎看多</a:t>
            </a:r>
            <a:endParaRPr lang="zh-CN" altLang="en-US" sz="1800" b="1" dirty="0">
              <a:solidFill>
                <a:srgbClr val="FF0000"/>
              </a:solidFill>
              <a:ea typeface="黑体" pitchFamily="49" charset="-122"/>
            </a:endParaRPr>
          </a:p>
        </p:txBody>
      </p:sp>
      <p:sp>
        <p:nvSpPr>
          <p:cNvPr id="30741" name="Text Box 78"/>
          <p:cNvSpPr txBox="1">
            <a:spLocks noChangeArrowheads="1"/>
          </p:cNvSpPr>
          <p:nvPr/>
        </p:nvSpPr>
        <p:spPr bwMode="auto">
          <a:xfrm>
            <a:off x="7358063" y="4786313"/>
            <a:ext cx="1285875" cy="369887"/>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a:solidFill>
                  <a:srgbClr val="FF0000"/>
                </a:solidFill>
                <a:ea typeface="黑体" pitchFamily="49" charset="-122"/>
              </a:rPr>
              <a:t>谨慎看多</a:t>
            </a:r>
          </a:p>
        </p:txBody>
      </p:sp>
      <p:sp>
        <p:nvSpPr>
          <p:cNvPr id="30742" name="Text Box 78"/>
          <p:cNvSpPr txBox="1">
            <a:spLocks noChangeArrowheads="1"/>
          </p:cNvSpPr>
          <p:nvPr/>
        </p:nvSpPr>
        <p:spPr bwMode="auto">
          <a:xfrm>
            <a:off x="7358063" y="52863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smtClean="0">
                <a:solidFill>
                  <a:srgbClr val="FF0000"/>
                </a:solidFill>
                <a:ea typeface="黑体" pitchFamily="49" charset="-122"/>
              </a:rPr>
              <a:t>谨慎看多</a:t>
            </a:r>
            <a:endParaRPr lang="zh-CN" altLang="en-US" sz="1800" b="1" dirty="0">
              <a:solidFill>
                <a:srgbClr val="FF0000"/>
              </a:solidFill>
              <a:ea typeface="黑体" pitchFamily="49" charset="-122"/>
            </a:endParaRPr>
          </a:p>
        </p:txBody>
      </p:sp>
      <p:sp>
        <p:nvSpPr>
          <p:cNvPr id="30743" name="Text Box 78"/>
          <p:cNvSpPr txBox="1">
            <a:spLocks noChangeArrowheads="1"/>
          </p:cNvSpPr>
          <p:nvPr/>
        </p:nvSpPr>
        <p:spPr bwMode="auto">
          <a:xfrm>
            <a:off x="7358063" y="58578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smtClean="0">
                <a:solidFill>
                  <a:srgbClr val="FF0000"/>
                </a:solidFill>
                <a:ea typeface="黑体" pitchFamily="49" charset="-122"/>
              </a:rPr>
              <a:t>谨慎看多</a:t>
            </a:r>
            <a:endParaRPr lang="zh-CN" altLang="en-US" sz="1800" b="1" dirty="0">
              <a:solidFill>
                <a:srgbClr val="FF0000"/>
              </a:solidFill>
              <a:ea typeface="黑体" pitchFamily="49" charset="-122"/>
            </a:endParaRPr>
          </a:p>
        </p:txBody>
      </p:sp>
      <p:sp>
        <p:nvSpPr>
          <p:cNvPr id="31" name="Text Box 37"/>
          <p:cNvSpPr txBox="1">
            <a:spLocks noChangeArrowheads="1"/>
          </p:cNvSpPr>
          <p:nvPr/>
        </p:nvSpPr>
        <p:spPr bwMode="auto">
          <a:xfrm>
            <a:off x="0" y="4714875"/>
            <a:ext cx="827088" cy="400050"/>
          </a:xfrm>
          <a:prstGeom prst="rect">
            <a:avLst/>
          </a:prstGeom>
          <a:noFill/>
          <a:ln w="9525">
            <a:noFill/>
            <a:miter lim="800000"/>
            <a:headEnd/>
            <a:tailEnd/>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12</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45" name="Text Box 78"/>
          <p:cNvSpPr txBox="1">
            <a:spLocks noChangeArrowheads="1"/>
          </p:cNvSpPr>
          <p:nvPr/>
        </p:nvSpPr>
        <p:spPr bwMode="auto">
          <a:xfrm>
            <a:off x="3000375" y="52863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dirty="0">
                <a:solidFill>
                  <a:srgbClr val="FF0000"/>
                </a:solidFill>
                <a:ea typeface="黑体" pitchFamily="49" charset="-122"/>
              </a:rPr>
              <a:t>谨慎看多</a:t>
            </a:r>
          </a:p>
        </p:txBody>
      </p:sp>
      <p:sp>
        <p:nvSpPr>
          <p:cNvPr id="30746" name="Text Box 78"/>
          <p:cNvSpPr txBox="1">
            <a:spLocks noChangeArrowheads="1"/>
          </p:cNvSpPr>
          <p:nvPr/>
        </p:nvSpPr>
        <p:spPr bwMode="auto">
          <a:xfrm>
            <a:off x="5214938" y="5286375"/>
            <a:ext cx="1285875" cy="369888"/>
          </a:xfrm>
          <a:prstGeom prst="rect">
            <a:avLst/>
          </a:prstGeom>
          <a:solidFill>
            <a:srgbClr val="C0C0C0"/>
          </a:solidFill>
          <a:ln w="9525">
            <a:noFill/>
            <a:miter lim="800000"/>
            <a:headEnd/>
            <a:tailEnd/>
          </a:ln>
        </p:spPr>
        <p:txBody>
          <a:bodyPr>
            <a:spAutoFit/>
          </a:bodyPr>
          <a:lstStyle/>
          <a:p>
            <a:pPr algn="ctr">
              <a:spcBef>
                <a:spcPct val="50000"/>
              </a:spcBef>
            </a:pPr>
            <a:r>
              <a:rPr lang="zh-CN" altLang="en-US" sz="1800" b="1">
                <a:solidFill>
                  <a:srgbClr val="FF0000"/>
                </a:solidFill>
                <a:ea typeface="黑体" pitchFamily="49" charset="-122"/>
              </a:rPr>
              <a:t>谨慎看多</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本月两市市值前十</a:t>
            </a:r>
          </a:p>
        </p:txBody>
      </p:sp>
      <p:graphicFrame>
        <p:nvGraphicFramePr>
          <p:cNvPr id="5" name="表格 4"/>
          <p:cNvGraphicFramePr>
            <a:graphicFrameLocks noGrp="1"/>
          </p:cNvGraphicFramePr>
          <p:nvPr/>
        </p:nvGraphicFramePr>
        <p:xfrm>
          <a:off x="-36513" y="642918"/>
          <a:ext cx="9180513" cy="5855810"/>
        </p:xfrm>
        <a:graphic>
          <a:graphicData uri="http://schemas.openxmlformats.org/drawingml/2006/table">
            <a:tbl>
              <a:tblPr firstRow="1" bandRow="1">
                <a:tableStyleId>{72833802-FEF1-4C79-8D5D-14CF1EAF98D9}</a:tableStyleId>
              </a:tblPr>
              <a:tblGrid>
                <a:gridCol w="2359606"/>
                <a:gridCol w="2323062"/>
                <a:gridCol w="2140423"/>
                <a:gridCol w="2357422"/>
              </a:tblGrid>
              <a:tr h="841830">
                <a:tc>
                  <a:txBody>
                    <a:bodyPr/>
                    <a:lstStyle/>
                    <a:p>
                      <a:pPr algn="ctr"/>
                      <a:r>
                        <a:rPr lang="zh-CN" altLang="en-US" dirty="0" smtClean="0"/>
                        <a:t>沪市</a:t>
                      </a:r>
                      <a:endParaRPr lang="zh-CN" altLang="en-US" dirty="0"/>
                    </a:p>
                  </a:txBody>
                  <a:tcPr marL="9525" marR="9525" marT="9525" marB="0" anchor="ctr"/>
                </a:tc>
                <a:tc>
                  <a:txBody>
                    <a:bodyPr/>
                    <a:lstStyle/>
                    <a:p>
                      <a:pPr algn="ctr" fontAlgn="ctr"/>
                      <a:r>
                        <a:rPr lang="zh-CN" altLang="en-US" sz="1600" u="none" strike="noStrike" dirty="0" smtClean="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smtClean="0">
                          <a:solidFill>
                            <a:schemeClr val="bg1"/>
                          </a:solidFill>
                          <a:latin typeface="+mn-ea"/>
                          <a:ea typeface="+mn-ea"/>
                        </a:rPr>
                        <a:t>深市</a:t>
                      </a:r>
                      <a:endParaRPr lang="zh-CN" altLang="en-US" sz="1600" b="1" i="0" u="none" strike="noStrike" dirty="0">
                        <a:solidFill>
                          <a:schemeClr val="bg1"/>
                        </a:solidFill>
                        <a:latin typeface="+mn-ea"/>
                        <a:ea typeface="+mn-ea"/>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zh-CN" sz="1600" u="none" strike="noStrike" dirty="0" smtClean="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tabLst/>
                        <a:defRPr/>
                      </a:pPr>
                      <a:r>
                        <a:rPr lang="zh-CN" altLang="en-US" sz="1600" u="none" strike="noStrike" dirty="0" smtClean="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tr>
              <a:tr h="444054">
                <a:tc>
                  <a:txBody>
                    <a:bodyPr/>
                    <a:lstStyle/>
                    <a:p>
                      <a:pPr algn="ctr" fontAlgn="t"/>
                      <a:r>
                        <a:rPr lang="en-US" sz="1400" b="1" i="0" u="none" strike="noStrike" kern="1200" dirty="0" smtClean="0">
                          <a:solidFill>
                            <a:srgbClr val="000066"/>
                          </a:solidFill>
                          <a:latin typeface="+mn-ea"/>
                          <a:ea typeface="+mn-ea"/>
                          <a:cs typeface="+mn-cs"/>
                        </a:rPr>
                        <a:t>601398.SH</a:t>
                      </a:r>
                      <a:r>
                        <a:rPr lang="zh-CN" altLang="en-US" sz="1400" b="1" i="0" u="none" strike="noStrike" kern="1200" dirty="0" smtClean="0">
                          <a:solidFill>
                            <a:srgbClr val="000066"/>
                          </a:solidFill>
                          <a:latin typeface="+mn-ea"/>
                          <a:ea typeface="+mn-ea"/>
                          <a:cs typeface="+mn-cs"/>
                        </a:rPr>
                        <a:t>工商银行</a:t>
                      </a:r>
                      <a:endParaRPr lang="en-US" sz="1400" b="1" i="0" u="none" strike="noStrike" kern="1200" dirty="0" smtClean="0">
                        <a:solidFill>
                          <a:srgbClr val="000066"/>
                        </a:solidFill>
                        <a:latin typeface="+mn-ea"/>
                        <a:ea typeface="+mn-ea"/>
                        <a:cs typeface="+mn-cs"/>
                      </a:endParaRPr>
                    </a:p>
                  </a:txBody>
                  <a:tcPr marL="9525" marR="9525" marT="9525" marB="0"/>
                </a:tc>
                <a:tc>
                  <a:txBody>
                    <a:bodyPr/>
                    <a:lstStyle/>
                    <a:p>
                      <a:pPr algn="ctr" fontAlgn="ctr"/>
                      <a:r>
                        <a:rPr lang="en-US" altLang="zh-CN" sz="1400" b="1" i="0" u="none" strike="noStrike" kern="1200" dirty="0" smtClean="0">
                          <a:solidFill>
                            <a:srgbClr val="000066"/>
                          </a:solidFill>
                          <a:latin typeface="+mn-ea"/>
                          <a:ea typeface="+mn-ea"/>
                          <a:cs typeface="+mn-cs"/>
                        </a:rPr>
                        <a:t>15,847.20</a:t>
                      </a:r>
                    </a:p>
                  </a:txBody>
                  <a:tcPr marL="9525" marR="9525" marT="9524" marB="0" anchor="ctr"/>
                </a:tc>
                <a:tc>
                  <a:txBody>
                    <a:bodyPr/>
                    <a:lstStyle/>
                    <a:p>
                      <a:pPr algn="ctr" fontAlgn="ctr"/>
                      <a:r>
                        <a:rPr lang="en-US" sz="1400" b="1" i="0" u="none" strike="noStrike" kern="1200">
                          <a:solidFill>
                            <a:srgbClr val="000066"/>
                          </a:solidFill>
                          <a:latin typeface="+mn-ea"/>
                          <a:ea typeface="+mn-ea"/>
                          <a:cs typeface="+mn-cs"/>
                        </a:rPr>
                        <a:t>000002.SZ</a:t>
                      </a:r>
                      <a:r>
                        <a:rPr lang="zh-CN" altLang="en-US" sz="1400" b="1" i="0" u="none" strike="noStrike" kern="1200">
                          <a:solidFill>
                            <a:srgbClr val="000066"/>
                          </a:solidFill>
                          <a:latin typeface="+mn-ea"/>
                          <a:ea typeface="+mn-ea"/>
                          <a:cs typeface="+mn-cs"/>
                        </a:rPr>
                        <a:t>万科</a:t>
                      </a:r>
                      <a:r>
                        <a:rPr lang="en-US" sz="1400" b="1" i="0" u="none" strike="noStrike" kern="1200">
                          <a:solidFill>
                            <a:srgbClr val="000066"/>
                          </a:solidFill>
                          <a:latin typeface="+mn-ea"/>
                          <a:ea typeface="+mn-ea"/>
                          <a:cs typeface="+mn-cs"/>
                        </a:rPr>
                        <a:t>A</a:t>
                      </a: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2,901.48 </a:t>
                      </a: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601857.SH</a:t>
                      </a:r>
                      <a:r>
                        <a:rPr lang="zh-CN" altLang="en-US" sz="1400" b="1" i="0" u="none" strike="noStrike" kern="1200" dirty="0" smtClean="0">
                          <a:solidFill>
                            <a:srgbClr val="000066"/>
                          </a:solidFill>
                          <a:latin typeface="+mn-ea"/>
                          <a:ea typeface="+mn-ea"/>
                          <a:cs typeface="+mn-cs"/>
                        </a:rPr>
                        <a:t>中国石油</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13,325.77</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CN" sz="1400" b="1" i="0" u="none" strike="noStrike" kern="1200" dirty="0" smtClean="0">
                          <a:solidFill>
                            <a:srgbClr val="000066"/>
                          </a:solidFill>
                          <a:latin typeface="+mn-ea"/>
                          <a:ea typeface="+mn-ea"/>
                          <a:cs typeface="+mn-cs"/>
                        </a:rPr>
                        <a:t>000333.SZ</a:t>
                      </a:r>
                      <a:r>
                        <a:rPr lang="zh-CN" altLang="en-US" sz="1400" b="1" i="0" u="none" strike="noStrike" kern="1200" dirty="0" smtClean="0">
                          <a:solidFill>
                            <a:srgbClr val="000066"/>
                          </a:solidFill>
                          <a:latin typeface="+mn-ea"/>
                          <a:ea typeface="+mn-ea"/>
                          <a:cs typeface="+mn-cs"/>
                        </a:rPr>
                        <a:t>美的集团</a:t>
                      </a: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1,945.47 </a:t>
                      </a: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601939.SH</a:t>
                      </a:r>
                      <a:r>
                        <a:rPr lang="zh-CN" altLang="en-US" sz="1400" b="1" i="0" u="none" strike="noStrike" kern="1200" dirty="0" smtClean="0">
                          <a:solidFill>
                            <a:srgbClr val="000066"/>
                          </a:solidFill>
                          <a:latin typeface="+mn-ea"/>
                          <a:ea typeface="+mn-ea"/>
                          <a:cs typeface="+mn-cs"/>
                        </a:rPr>
                        <a:t>建设银行</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12873.29</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000651.SZ</a:t>
                      </a:r>
                      <a:r>
                        <a:rPr lang="zh-CN" altLang="en-US" sz="1400" b="1" i="0" u="none" strike="noStrike" kern="1200" dirty="0" smtClean="0">
                          <a:solidFill>
                            <a:srgbClr val="000066"/>
                          </a:solidFill>
                          <a:latin typeface="+mn-ea"/>
                          <a:ea typeface="+mn-ea"/>
                          <a:cs typeface="+mn-cs"/>
                        </a:rPr>
                        <a:t>格力电器</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1,712.68 </a:t>
                      </a: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601288.SH</a:t>
                      </a:r>
                      <a:r>
                        <a:rPr lang="zh-CN" altLang="en-US" sz="1400" b="1" i="0" u="none" strike="noStrike" kern="1200" dirty="0" smtClean="0">
                          <a:solidFill>
                            <a:srgbClr val="000066"/>
                          </a:solidFill>
                          <a:latin typeface="+mn-ea"/>
                          <a:ea typeface="+mn-ea"/>
                          <a:cs typeface="+mn-cs"/>
                        </a:rPr>
                        <a:t>农业银行</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10,326.24</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sz="1400" b="1" i="0" u="none" strike="noStrike" kern="1200" dirty="0" smtClean="0">
                          <a:solidFill>
                            <a:srgbClr val="000066"/>
                          </a:solidFill>
                          <a:latin typeface="+mn-ea"/>
                          <a:ea typeface="+mn-ea"/>
                          <a:cs typeface="+mn-cs"/>
                        </a:rPr>
                        <a:t>000001.SZ</a:t>
                      </a:r>
                      <a:r>
                        <a:rPr lang="zh-CN" altLang="en-US" sz="1400" b="1" i="0" u="none" strike="noStrike" kern="1200" dirty="0" smtClean="0">
                          <a:solidFill>
                            <a:srgbClr val="000066"/>
                          </a:solidFill>
                          <a:latin typeface="+mn-ea"/>
                          <a:ea typeface="+mn-ea"/>
                          <a:cs typeface="+mn-cs"/>
                        </a:rPr>
                        <a:t>平安银行</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1,639.77</a:t>
                      </a:r>
                      <a:endParaRPr lang="en-US" altLang="zh-CN" sz="1400" b="1" i="0" u="none" strike="noStrike" kern="1200" dirty="0">
                        <a:solidFill>
                          <a:srgbClr val="000066"/>
                        </a:solidFill>
                        <a:latin typeface="+mn-ea"/>
                        <a:ea typeface="+mn-ea"/>
                        <a:cs typeface="+mn-cs"/>
                      </a:endParaRPr>
                    </a:p>
                  </a:txBody>
                  <a:tcPr marL="9525" marR="9525" marT="9524" marB="0" anchor="ctr"/>
                </a:tc>
              </a:tr>
              <a:tr h="559958">
                <a:tc>
                  <a:txBody>
                    <a:bodyPr/>
                    <a:lstStyle/>
                    <a:p>
                      <a:pPr algn="ctr" fontAlgn="ctr"/>
                      <a:r>
                        <a:rPr lang="en-US" sz="1400" b="1" i="0" u="none" strike="noStrike" kern="1200" dirty="0" smtClean="0">
                          <a:solidFill>
                            <a:srgbClr val="000066"/>
                          </a:solidFill>
                          <a:latin typeface="+mn-ea"/>
                          <a:ea typeface="+mn-ea"/>
                          <a:cs typeface="+mn-cs"/>
                        </a:rPr>
                        <a:t>601988.SH</a:t>
                      </a:r>
                      <a:r>
                        <a:rPr lang="zh-CN" altLang="en-US" sz="1400" b="1" i="0" u="none" strike="noStrike" kern="1200" dirty="0" smtClean="0">
                          <a:solidFill>
                            <a:srgbClr val="000066"/>
                          </a:solidFill>
                          <a:latin typeface="+mn-ea"/>
                          <a:ea typeface="+mn-ea"/>
                          <a:cs typeface="+mn-cs"/>
                        </a:rPr>
                        <a:t>中国银行</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10,018.95</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sz="1400" b="1" i="0" u="none" strike="noStrike" kern="1200" dirty="0" smtClean="0">
                          <a:solidFill>
                            <a:srgbClr val="000066"/>
                          </a:solidFill>
                          <a:latin typeface="+mn-ea"/>
                          <a:ea typeface="+mn-ea"/>
                          <a:cs typeface="+mn-cs"/>
                        </a:rPr>
                        <a:t>002415.SZ</a:t>
                      </a:r>
                      <a:r>
                        <a:rPr lang="zh-CN" altLang="en-US" sz="1400" b="1" i="0" u="none" strike="noStrike" kern="1200" dirty="0" smtClean="0">
                          <a:solidFill>
                            <a:srgbClr val="000066"/>
                          </a:solidFill>
                          <a:latin typeface="+mn-ea"/>
                          <a:ea typeface="+mn-ea"/>
                          <a:cs typeface="+mn-cs"/>
                        </a:rPr>
                        <a:t>海康威视</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1,525.68</a:t>
                      </a:r>
                      <a:endParaRPr lang="en-US" altLang="zh-CN" sz="1400" b="1" i="0" u="none" strike="noStrike" kern="1200" dirty="0">
                        <a:solidFill>
                          <a:srgbClr val="000066"/>
                        </a:solidFill>
                        <a:latin typeface="+mn-ea"/>
                        <a:ea typeface="+mn-ea"/>
                        <a:cs typeface="+mn-cs"/>
                      </a:endParaRPr>
                    </a:p>
                  </a:txBody>
                  <a:tcPr marL="9525" marR="9525" marT="9524" marB="0" anchor="ctr"/>
                </a:tc>
              </a:tr>
              <a:tr h="453604">
                <a:tc>
                  <a:txBody>
                    <a:bodyPr/>
                    <a:lstStyle/>
                    <a:p>
                      <a:pPr algn="ctr" fontAlgn="ctr"/>
                      <a:r>
                        <a:rPr lang="en-US" sz="1400" b="1" i="0" u="none" strike="noStrike" kern="1200" dirty="0" smtClean="0">
                          <a:solidFill>
                            <a:srgbClr val="000066"/>
                          </a:solidFill>
                          <a:latin typeface="+mn-ea"/>
                          <a:ea typeface="+mn-ea"/>
                          <a:cs typeface="+mn-cs"/>
                        </a:rPr>
                        <a:t>601628.SH</a:t>
                      </a:r>
                      <a:r>
                        <a:rPr lang="zh-CN" altLang="en-US" sz="1400" b="1" i="0" u="none" strike="noStrike" kern="1200" dirty="0" smtClean="0">
                          <a:solidFill>
                            <a:srgbClr val="000066"/>
                          </a:solidFill>
                          <a:latin typeface="+mn-ea"/>
                          <a:ea typeface="+mn-ea"/>
                          <a:cs typeface="+mn-cs"/>
                        </a:rPr>
                        <a:t>中国人寿</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6,860.34</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sz="1400" b="1" i="0" u="none" strike="noStrike" kern="1200" dirty="0" smtClean="0">
                          <a:solidFill>
                            <a:srgbClr val="000066"/>
                          </a:solidFill>
                          <a:latin typeface="+mn-ea"/>
                          <a:ea typeface="+mn-ea"/>
                          <a:cs typeface="+mn-cs"/>
                        </a:rPr>
                        <a:t>001979.SZ</a:t>
                      </a:r>
                      <a:r>
                        <a:rPr lang="zh-CN" altLang="en-US" sz="1400" b="1" i="0" u="none" strike="noStrike" kern="1200" dirty="0" smtClean="0">
                          <a:solidFill>
                            <a:srgbClr val="000066"/>
                          </a:solidFill>
                          <a:latin typeface="+mn-ea"/>
                          <a:ea typeface="+mn-ea"/>
                          <a:cs typeface="+mn-cs"/>
                        </a:rPr>
                        <a:t>招商蛇口</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1,525.49</a:t>
                      </a:r>
                      <a:endParaRPr lang="en-US" altLang="zh-CN" sz="1400" b="1" i="0" u="none" strike="noStrike" kern="1200" dirty="0">
                        <a:solidFill>
                          <a:srgbClr val="000066"/>
                        </a:solidFill>
                        <a:latin typeface="+mn-ea"/>
                        <a:ea typeface="+mn-ea"/>
                        <a:cs typeface="+mn-cs"/>
                      </a:endParaRP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601318.SH</a:t>
                      </a:r>
                      <a:r>
                        <a:rPr lang="zh-CN" altLang="en-US" sz="1400" b="1" i="0" u="none" strike="noStrike" kern="1200" dirty="0" smtClean="0">
                          <a:solidFill>
                            <a:srgbClr val="000066"/>
                          </a:solidFill>
                          <a:latin typeface="+mn-ea"/>
                          <a:ea typeface="+mn-ea"/>
                          <a:cs typeface="+mn-cs"/>
                        </a:rPr>
                        <a:t>中国平安</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6,772.48</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300498.SZ</a:t>
                      </a:r>
                      <a:r>
                        <a:rPr lang="zh-CN" altLang="en-US" sz="1400" b="1" i="0" u="none" strike="noStrike" kern="1200" dirty="0" smtClean="0">
                          <a:solidFill>
                            <a:srgbClr val="000066"/>
                          </a:solidFill>
                          <a:latin typeface="+mn-ea"/>
                          <a:ea typeface="+mn-ea"/>
                          <a:cs typeface="+mn-cs"/>
                        </a:rPr>
                        <a:t>温氏股份</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1,521.73</a:t>
                      </a:r>
                      <a:endParaRPr lang="en-US" altLang="zh-CN" sz="1400" b="1" i="0" u="none" strike="noStrike" kern="1200" dirty="0">
                        <a:solidFill>
                          <a:srgbClr val="000066"/>
                        </a:solidFill>
                        <a:latin typeface="+mn-ea"/>
                        <a:ea typeface="+mn-ea"/>
                        <a:cs typeface="+mn-cs"/>
                      </a:endParaRP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600028.SH</a:t>
                      </a:r>
                      <a:r>
                        <a:rPr lang="zh-CN" altLang="en-US" sz="1400" b="1" i="0" u="none" strike="noStrike" kern="1200" dirty="0" smtClean="0">
                          <a:solidFill>
                            <a:srgbClr val="000066"/>
                          </a:solidFill>
                          <a:latin typeface="+mn-ea"/>
                          <a:ea typeface="+mn-ea"/>
                          <a:cs typeface="+mn-cs"/>
                        </a:rPr>
                        <a:t>中国石化</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6,120.43</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002027.SZ</a:t>
                      </a:r>
                      <a:r>
                        <a:rPr lang="zh-CN" altLang="en-US" sz="1400" b="1" i="0" u="none" strike="noStrike" kern="1200" dirty="0" smtClean="0">
                          <a:solidFill>
                            <a:srgbClr val="000066"/>
                          </a:solidFill>
                          <a:latin typeface="+mn-ea"/>
                          <a:ea typeface="+mn-ea"/>
                          <a:cs typeface="+mn-cs"/>
                        </a:rPr>
                        <a:t>分众传媒</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1,480.02</a:t>
                      </a:r>
                      <a:endParaRPr lang="en-US" altLang="zh-CN" sz="1400" b="1" i="0" u="none" strike="noStrike" kern="1200" dirty="0">
                        <a:solidFill>
                          <a:srgbClr val="000066"/>
                        </a:solidFill>
                        <a:latin typeface="+mn-ea"/>
                        <a:ea typeface="+mn-ea"/>
                        <a:cs typeface="+mn-cs"/>
                      </a:endParaRP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600036.SH</a:t>
                      </a:r>
                      <a:r>
                        <a:rPr lang="zh-CN" altLang="en-US" sz="1400" b="1" i="0" u="none" strike="noStrike" kern="1200" dirty="0" smtClean="0">
                          <a:solidFill>
                            <a:srgbClr val="000066"/>
                          </a:solidFill>
                          <a:latin typeface="+mn-ea"/>
                          <a:ea typeface="+mn-ea"/>
                          <a:cs typeface="+mn-cs"/>
                        </a:rPr>
                        <a:t>招商银行</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4,607.92</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002736.SZ</a:t>
                      </a:r>
                      <a:r>
                        <a:rPr lang="zh-CN" altLang="en-US" sz="1400" b="1" i="0" u="none" strike="noStrike" kern="1200" dirty="0" smtClean="0">
                          <a:solidFill>
                            <a:srgbClr val="000066"/>
                          </a:solidFill>
                          <a:latin typeface="+mn-ea"/>
                          <a:ea typeface="+mn-ea"/>
                          <a:cs typeface="+mn-cs"/>
                        </a:rPr>
                        <a:t>国信证券</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1,449.76</a:t>
                      </a:r>
                      <a:endParaRPr lang="en-US" altLang="zh-CN" sz="1400" b="1" i="0" u="none" strike="noStrike" kern="1200" dirty="0">
                        <a:solidFill>
                          <a:srgbClr val="000066"/>
                        </a:solidFill>
                        <a:latin typeface="+mn-ea"/>
                        <a:ea typeface="+mn-ea"/>
                        <a:cs typeface="+mn-cs"/>
                      </a:endParaRPr>
                    </a:p>
                  </a:txBody>
                  <a:tcPr marL="9525" marR="9525" marT="9524" marB="0" anchor="ctr"/>
                </a:tc>
              </a:tr>
              <a:tr h="508052">
                <a:tc>
                  <a:txBody>
                    <a:bodyPr/>
                    <a:lstStyle/>
                    <a:p>
                      <a:pPr algn="ctr" fontAlgn="ctr"/>
                      <a:r>
                        <a:rPr lang="en-US" sz="1400" b="1" i="0" u="none" strike="noStrike" kern="1200" dirty="0" smtClean="0">
                          <a:solidFill>
                            <a:srgbClr val="000066"/>
                          </a:solidFill>
                          <a:latin typeface="+mn-ea"/>
                          <a:ea typeface="+mn-ea"/>
                          <a:cs typeface="+mn-cs"/>
                        </a:rPr>
                        <a:t>601328.SH</a:t>
                      </a:r>
                      <a:r>
                        <a:rPr lang="zh-CN" altLang="en-US" sz="1400" b="1" i="0" u="none" strike="noStrike" kern="1200" dirty="0" smtClean="0">
                          <a:solidFill>
                            <a:srgbClr val="000066"/>
                          </a:solidFill>
                          <a:latin typeface="+mn-ea"/>
                          <a:ea typeface="+mn-ea"/>
                          <a:cs typeface="+mn-cs"/>
                        </a:rPr>
                        <a:t>交通银行</a:t>
                      </a:r>
                      <a:endParaRPr 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4,152.97</a:t>
                      </a:r>
                      <a:endParaRPr lang="en-US" altLang="zh-CN"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sz="1400" b="1" i="0" u="none" strike="noStrike" kern="1200" dirty="0" smtClean="0">
                          <a:solidFill>
                            <a:srgbClr val="000066"/>
                          </a:solidFill>
                          <a:latin typeface="+mn-ea"/>
                          <a:ea typeface="+mn-ea"/>
                          <a:cs typeface="+mn-cs"/>
                        </a:rPr>
                        <a:t>000776</a:t>
                      </a:r>
                      <a:r>
                        <a:rPr lang="en-US" altLang="zh-CN" sz="1400" b="1" i="0" u="none" strike="noStrike" kern="1200" dirty="0" smtClean="0">
                          <a:solidFill>
                            <a:srgbClr val="000066"/>
                          </a:solidFill>
                          <a:latin typeface="+mn-ea"/>
                          <a:ea typeface="+mn-ea"/>
                          <a:cs typeface="+mn-cs"/>
                        </a:rPr>
                        <a:t>.SZ</a:t>
                      </a:r>
                      <a:r>
                        <a:rPr lang="zh-CN" altLang="en-US" sz="1400" b="1" i="0" u="none" strike="noStrike" kern="1200" dirty="0" smtClean="0">
                          <a:solidFill>
                            <a:srgbClr val="000066"/>
                          </a:solidFill>
                          <a:latin typeface="+mn-ea"/>
                          <a:ea typeface="+mn-ea"/>
                          <a:cs typeface="+mn-cs"/>
                        </a:rPr>
                        <a:t>广发证券</a:t>
                      </a:r>
                      <a:endParaRPr lang="zh-CN" altLang="en-US" sz="1400" b="1" i="0" u="none" strike="noStrike" kern="1200" dirty="0">
                        <a:solidFill>
                          <a:srgbClr val="000066"/>
                        </a:solidFill>
                        <a:latin typeface="+mn-ea"/>
                        <a:ea typeface="+mn-ea"/>
                        <a:cs typeface="+mn-cs"/>
                      </a:endParaRPr>
                    </a:p>
                  </a:txBody>
                  <a:tcPr marL="9525" marR="9525" marT="9524" marB="0" anchor="ctr"/>
                </a:tc>
                <a:tc>
                  <a:txBody>
                    <a:bodyPr/>
                    <a:lstStyle/>
                    <a:p>
                      <a:pPr algn="ctr" fontAlgn="ctr"/>
                      <a:r>
                        <a:rPr lang="en-US" altLang="zh-CN" sz="1400" b="1" i="0" u="none" strike="noStrike" kern="1200" dirty="0" smtClean="0">
                          <a:solidFill>
                            <a:srgbClr val="000066"/>
                          </a:solidFill>
                          <a:latin typeface="+mn-ea"/>
                          <a:ea typeface="+mn-ea"/>
                          <a:cs typeface="+mn-cs"/>
                        </a:rPr>
                        <a:t>1,431.64</a:t>
                      </a:r>
                      <a:endParaRPr lang="en-US" altLang="zh-CN" sz="1400" b="1" i="0" u="none" strike="noStrike" kern="1200" dirty="0">
                        <a:solidFill>
                          <a:srgbClr val="000066"/>
                        </a:solidFill>
                        <a:latin typeface="+mn-ea"/>
                        <a:ea typeface="+mn-ea"/>
                        <a:cs typeface="+mn-cs"/>
                      </a:endParaRPr>
                    </a:p>
                  </a:txBody>
                  <a:tcPr marL="9525" marR="9525" marT="9524" marB="0" anchor="ctr"/>
                </a:tc>
              </a:tr>
            </a:tbl>
          </a:graphicData>
        </a:graphic>
      </p:graphicFrame>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本月涨幅居前个股</a:t>
            </a:r>
          </a:p>
        </p:txBody>
      </p:sp>
      <p:graphicFrame>
        <p:nvGraphicFramePr>
          <p:cNvPr id="6" name="表格 5"/>
          <p:cNvGraphicFramePr>
            <a:graphicFrameLocks noGrp="1"/>
          </p:cNvGraphicFramePr>
          <p:nvPr/>
        </p:nvGraphicFramePr>
        <p:xfrm>
          <a:off x="1" y="857232"/>
          <a:ext cx="9144000" cy="5438700"/>
        </p:xfrm>
        <a:graphic>
          <a:graphicData uri="http://schemas.openxmlformats.org/drawingml/2006/table">
            <a:tbl>
              <a:tblPr/>
              <a:tblGrid>
                <a:gridCol w="1938760"/>
                <a:gridCol w="1736202"/>
                <a:gridCol w="1388963"/>
                <a:gridCol w="2691112"/>
                <a:gridCol w="1388963"/>
              </a:tblGrid>
              <a:tr h="714380">
                <a:tc>
                  <a:txBody>
                    <a:bodyPr/>
                    <a:lstStyle/>
                    <a:p>
                      <a:pPr algn="ctr" fontAlgn="t"/>
                      <a:endParaRPr lang="en-US" altLang="zh-CN" sz="1400" b="1" i="0" u="none" strike="noStrike" kern="1200" dirty="0" smtClean="0">
                        <a:solidFill>
                          <a:schemeClr val="bg1"/>
                        </a:solidFill>
                        <a:latin typeface="+mn-ea"/>
                        <a:ea typeface="+mn-ea"/>
                        <a:cs typeface="+mn-cs"/>
                      </a:endParaRPr>
                    </a:p>
                    <a:p>
                      <a:pPr algn="ctr" fontAlgn="t"/>
                      <a:r>
                        <a:rPr lang="zh-CN" altLang="en-US" sz="1400" b="1" i="0" u="none" strike="noStrike" kern="1200" dirty="0" smtClean="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月涨幅（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br>
                        <a:rPr lang="zh-CN" altLang="en-US" sz="1400" b="1" i="0" u="none" strike="noStrike" kern="1200" dirty="0" smtClean="0">
                          <a:solidFill>
                            <a:schemeClr val="bg1"/>
                          </a:solidFill>
                          <a:latin typeface="+mn-ea"/>
                          <a:ea typeface="+mn-ea"/>
                          <a:cs typeface="+mn-cs"/>
                        </a:rPr>
                      </a:b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题材</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300556.SZ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丝路视觉</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456.6</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49.36542652</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300560.SZ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中富通</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429.7</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54.854876</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601882.SH</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海天精工</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406</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57.0546</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300557.SZ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理工光科</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400</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55.74647596</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603716.SH</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塞力斯</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291.8</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77.332014</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300559.SZ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佳发安泰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270.7</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67.30532</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002816.SZ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和科达</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260</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62.9</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603977.SH</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国泰集团</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245.3</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70.922464</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sz="1400" b="1" i="0" u="none" strike="noStrike" kern="1200" dirty="0" smtClean="0">
                          <a:solidFill>
                            <a:srgbClr val="000066"/>
                          </a:solidFill>
                          <a:latin typeface="+mn-ea"/>
                          <a:ea typeface="+mn-ea"/>
                          <a:cs typeface="+mn-cs"/>
                        </a:rPr>
                        <a:t>002819.SZ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东方中科</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245.2</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27.93831</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300558.SZ</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贝达药业</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236</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340.85</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14313" y="1071563"/>
            <a:ext cx="8715375" cy="6186309"/>
          </a:xfrm>
          <a:prstGeom prst="rect">
            <a:avLst/>
          </a:prstGeom>
          <a:noFill/>
          <a:ln w="9525" algn="ctr">
            <a:noFill/>
            <a:miter lim="800000"/>
            <a:headEnd/>
            <a:tailEnd/>
          </a:ln>
        </p:spPr>
        <p:txBody>
          <a:bodyPr>
            <a:spAutoFit/>
          </a:bodyPr>
          <a:lstStyle/>
          <a:p>
            <a:pPr>
              <a:lnSpc>
                <a:spcPct val="150000"/>
              </a:lnSpc>
              <a:buClr>
                <a:srgbClr val="000798"/>
              </a:buClr>
              <a:buFont typeface="Wingdings" pitchFamily="2" charset="2"/>
              <a:buChar char="l"/>
              <a:defRPr/>
            </a:pPr>
            <a:r>
              <a:rPr lang="zh-CN" altLang="en-US" sz="1800" b="1" dirty="0" smtClean="0">
                <a:solidFill>
                  <a:srgbClr val="000066"/>
                </a:solidFill>
                <a:latin typeface="+mn-ea"/>
                <a:ea typeface="+mn-ea"/>
              </a:rPr>
              <a:t>中国建筑（</a:t>
            </a:r>
            <a:r>
              <a:rPr lang="en-US" altLang="zh-CN" sz="1800" b="1" dirty="0">
                <a:solidFill>
                  <a:srgbClr val="000066"/>
                </a:solidFill>
                <a:latin typeface="+mn-ea"/>
                <a:ea typeface="+mn-ea"/>
              </a:rPr>
              <a:t>002759</a:t>
            </a:r>
            <a:r>
              <a:rPr lang="zh-CN" altLang="en-US" sz="1800" b="1" dirty="0">
                <a:solidFill>
                  <a:srgbClr val="000066"/>
                </a:solidFill>
                <a:latin typeface="+mn-ea"/>
                <a:ea typeface="+mn-ea"/>
              </a:rPr>
              <a:t>）</a:t>
            </a:r>
            <a:r>
              <a:rPr lang="zh-CN" altLang="en-US" sz="1800" b="1" dirty="0" smtClean="0">
                <a:solidFill>
                  <a:schemeClr val="tx2"/>
                </a:solidFill>
                <a:latin typeface="+mn-ea"/>
                <a:ea typeface="+mn-ea"/>
              </a:rPr>
              <a:t>：</a:t>
            </a:r>
            <a:r>
              <a:rPr lang="zh-CN" altLang="en-US" sz="1800" b="1" dirty="0" smtClean="0">
                <a:solidFill>
                  <a:srgbClr val="000066"/>
                </a:solidFill>
                <a:latin typeface="+mn-ea"/>
                <a:ea typeface="+mn-ea"/>
              </a:rPr>
              <a:t> </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18</a:t>
            </a:r>
            <a:r>
              <a:rPr lang="zh-CN" altLang="en-US" sz="1800" b="1" dirty="0" smtClean="0">
                <a:solidFill>
                  <a:srgbClr val="000066"/>
                </a:solidFill>
                <a:latin typeface="+mn-ea"/>
                <a:ea typeface="+mn-ea"/>
              </a:rPr>
              <a:t>日中国建筑公告安邦资产管理公司通过旗下资管产品购入中国建筑</a:t>
            </a:r>
            <a:r>
              <a:rPr lang="en-US" altLang="zh-CN" sz="1800" b="1" dirty="0" smtClean="0">
                <a:solidFill>
                  <a:srgbClr val="000066"/>
                </a:solidFill>
                <a:latin typeface="+mn-ea"/>
                <a:ea typeface="+mn-ea"/>
              </a:rPr>
              <a:t>15</a:t>
            </a:r>
            <a:r>
              <a:rPr lang="zh-CN" altLang="en-US" sz="1800" b="1" dirty="0" smtClean="0">
                <a:solidFill>
                  <a:srgbClr val="000066"/>
                </a:solidFill>
                <a:latin typeface="+mn-ea"/>
                <a:ea typeface="+mn-ea"/>
              </a:rPr>
              <a:t>亿股，达到</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的举牌线。当日晚间安邦表示计划在</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个月内增持不低于</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亿股中国建筑股份。仅仅一个交易日之后中国建筑再次发布公告，安邦资产再次购入</a:t>
            </a:r>
            <a:r>
              <a:rPr lang="en-US" altLang="zh-CN" sz="1800" b="1" dirty="0" smtClean="0">
                <a:solidFill>
                  <a:srgbClr val="000066"/>
                </a:solidFill>
                <a:latin typeface="+mn-ea"/>
                <a:ea typeface="+mn-ea"/>
              </a:rPr>
              <a:t>3.63</a:t>
            </a:r>
            <a:r>
              <a:rPr lang="zh-CN" altLang="en-US" sz="1800" b="1" dirty="0" smtClean="0">
                <a:solidFill>
                  <a:srgbClr val="000066"/>
                </a:solidFill>
                <a:latin typeface="+mn-ea"/>
                <a:ea typeface="+mn-ea"/>
              </a:rPr>
              <a:t>亿股中国建筑，买入的数度和数量都超出了投资者的预期</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29</a:t>
            </a:r>
            <a:r>
              <a:rPr lang="zh-CN" altLang="en-US" sz="1800" b="1" dirty="0" smtClean="0">
                <a:solidFill>
                  <a:srgbClr val="000066"/>
                </a:solidFill>
                <a:latin typeface="+mn-ea"/>
                <a:ea typeface="+mn-ea"/>
              </a:rPr>
              <a:t>日，安邦披露再次增持</a:t>
            </a:r>
            <a:r>
              <a:rPr lang="en-US" altLang="zh-CN" sz="1800" b="1" dirty="0" smtClean="0">
                <a:solidFill>
                  <a:srgbClr val="000066"/>
                </a:solidFill>
                <a:latin typeface="+mn-ea"/>
                <a:ea typeface="+mn-ea"/>
              </a:rPr>
              <a:t>77</a:t>
            </a:r>
            <a:r>
              <a:rPr lang="zh-CN" altLang="en-US" sz="1800" b="1" dirty="0" smtClean="0">
                <a:solidFill>
                  <a:srgbClr val="000066"/>
                </a:solidFill>
                <a:latin typeface="+mn-ea"/>
                <a:ea typeface="+mn-ea"/>
              </a:rPr>
              <a:t>亿元中国建筑。在保险资金的持续增持下，中国建筑</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月涨幅</a:t>
            </a:r>
            <a:r>
              <a:rPr lang="en-US" altLang="zh-CN" sz="1800" b="1" dirty="0" smtClean="0">
                <a:solidFill>
                  <a:srgbClr val="000066"/>
                </a:solidFill>
                <a:latin typeface="+mn-ea"/>
                <a:ea typeface="+mn-ea"/>
              </a:rPr>
              <a:t>53.54%</a:t>
            </a:r>
            <a:r>
              <a:rPr lang="zh-CN" altLang="en-US" sz="1800" b="1" dirty="0" smtClean="0">
                <a:solidFill>
                  <a:srgbClr val="000066"/>
                </a:solidFill>
                <a:latin typeface="+mn-ea"/>
                <a:ea typeface="+mn-ea"/>
              </a:rPr>
              <a:t>。 </a:t>
            </a:r>
            <a:endParaRPr lang="en-US" altLang="zh-CN" sz="1800" b="1" dirty="0">
              <a:solidFill>
                <a:srgbClr val="000066"/>
              </a:solidFill>
              <a:latin typeface="+mn-ea"/>
              <a:ea typeface="+mn-ea"/>
            </a:endParaRPr>
          </a:p>
          <a:p>
            <a:pPr>
              <a:lnSpc>
                <a:spcPct val="150000"/>
              </a:lnSpc>
              <a:buClr>
                <a:srgbClr val="000798"/>
              </a:buClr>
              <a:buFont typeface="Wingdings" pitchFamily="2" charset="2"/>
              <a:buChar char="l"/>
              <a:defRPr/>
            </a:pPr>
            <a:r>
              <a:rPr lang="zh-CN" altLang="en-US" sz="1800" b="1" dirty="0" smtClean="0">
                <a:solidFill>
                  <a:srgbClr val="000066"/>
                </a:solidFill>
                <a:latin typeface="+mn-ea"/>
                <a:ea typeface="+mn-ea"/>
              </a:rPr>
              <a:t>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000012</a:t>
            </a:r>
            <a:r>
              <a:rPr lang="zh-CN" altLang="en-US" sz="1800" b="1" dirty="0" smtClean="0">
                <a:solidFill>
                  <a:srgbClr val="000066"/>
                </a:solidFill>
                <a:latin typeface="+mn-ea"/>
                <a:ea typeface="+mn-ea"/>
              </a:rPr>
              <a:t>）：</a:t>
            </a:r>
            <a:r>
              <a:rPr lang="zh-CN" altLang="en-US" sz="1800" b="1" dirty="0" smtClean="0">
                <a:solidFill>
                  <a:srgbClr val="000066"/>
                </a:solidFill>
                <a:latin typeface="+mn-ea"/>
                <a:ea typeface="+mn-ea"/>
              </a:rPr>
              <a:t> </a:t>
            </a:r>
            <a:r>
              <a:rPr lang="zh-CN" altLang="en-US" sz="1800" b="1" dirty="0" smtClean="0">
                <a:solidFill>
                  <a:srgbClr val="000066"/>
                </a:solidFill>
                <a:latin typeface="+mn-ea"/>
                <a:ea typeface="+mn-ea"/>
              </a:rPr>
              <a:t>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是中国玻璃行业最具竞争力和影响力的大型企业</a:t>
            </a:r>
            <a:r>
              <a:rPr lang="zh-CN" altLang="en-US" sz="1800" b="1" dirty="0" smtClean="0">
                <a:solidFill>
                  <a:srgbClr val="000066"/>
                </a:solidFill>
                <a:latin typeface="+mn-ea"/>
                <a:ea typeface="+mn-ea"/>
              </a:rPr>
              <a:t>，从</a:t>
            </a:r>
            <a:r>
              <a:rPr lang="zh-CN" altLang="en-US" sz="1800" b="1" dirty="0" smtClean="0">
                <a:solidFill>
                  <a:srgbClr val="000066"/>
                </a:solidFill>
                <a:latin typeface="+mn-ea"/>
                <a:ea typeface="+mn-ea"/>
              </a:rPr>
              <a:t>上市公司公告可以看出，宝能系合计持有南玻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股份高达</a:t>
            </a:r>
            <a:r>
              <a:rPr lang="en-US" altLang="zh-CN" sz="1800" b="1" dirty="0" smtClean="0">
                <a:solidFill>
                  <a:srgbClr val="000066"/>
                </a:solidFill>
                <a:latin typeface="+mn-ea"/>
                <a:ea typeface="+mn-ea"/>
              </a:rPr>
              <a:t>25.05%</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17</a:t>
            </a:r>
            <a:r>
              <a:rPr lang="zh-CN" altLang="en-US" sz="1800" b="1" dirty="0" smtClean="0">
                <a:solidFill>
                  <a:srgbClr val="000066"/>
                </a:solidFill>
                <a:latin typeface="+mn-ea"/>
                <a:ea typeface="+mn-ea"/>
              </a:rPr>
              <a:t>日晚，南玻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新任董事长陈琳表示，南玻原管理层提出的股权激励计划过分关注核心管理层</a:t>
            </a:r>
            <a:r>
              <a:rPr lang="zh-CN" altLang="en-US" sz="1800" b="1" dirty="0" smtClean="0">
                <a:solidFill>
                  <a:srgbClr val="000066"/>
                </a:solidFill>
                <a:latin typeface="+mn-ea"/>
                <a:ea typeface="+mn-ea"/>
              </a:rPr>
              <a:t>，而管理层认为修改</a:t>
            </a:r>
            <a:r>
              <a:rPr lang="zh-CN" altLang="en-US" sz="1800" b="1" dirty="0" smtClean="0">
                <a:solidFill>
                  <a:srgbClr val="000066"/>
                </a:solidFill>
                <a:latin typeface="+mn-ea"/>
                <a:ea typeface="+mn-ea"/>
              </a:rPr>
              <a:t>后的业绩考核指标根本不可能实现。随着双方争议的加剧，最终演变为南玻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多个核心高管的集体辞职事件。</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20</a:t>
            </a:r>
            <a:r>
              <a:rPr lang="zh-CN" altLang="en-US" sz="1800" b="1" dirty="0" smtClean="0">
                <a:solidFill>
                  <a:srgbClr val="000066"/>
                </a:solidFill>
                <a:latin typeface="+mn-ea"/>
                <a:ea typeface="+mn-ea"/>
              </a:rPr>
              <a:t>日南玻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新任董事长陈琳在接受采访时提出，要利用上市公司平台进行资本运作，这或许引起市场游资的注意，南玻</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股价在</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月有</a:t>
            </a:r>
            <a:r>
              <a:rPr lang="zh-CN" altLang="en-US" sz="1800" b="1" dirty="0" smtClean="0">
                <a:solidFill>
                  <a:srgbClr val="000066"/>
                </a:solidFill>
                <a:latin typeface="+mn-ea"/>
                <a:ea typeface="+mn-ea"/>
              </a:rPr>
              <a:t>较好</a:t>
            </a:r>
            <a:r>
              <a:rPr lang="zh-CN" altLang="en-US" sz="1800" b="1" dirty="0" smtClean="0">
                <a:solidFill>
                  <a:srgbClr val="000066"/>
                </a:solidFill>
                <a:latin typeface="+mn-ea"/>
                <a:ea typeface="+mn-ea"/>
              </a:rPr>
              <a:t>表现，涨幅</a:t>
            </a:r>
            <a:r>
              <a:rPr lang="en-US" altLang="zh-CN" sz="1800" b="1" dirty="0" smtClean="0">
                <a:solidFill>
                  <a:srgbClr val="000066"/>
                </a:solidFill>
                <a:latin typeface="+mn-ea"/>
                <a:ea typeface="+mn-ea"/>
              </a:rPr>
              <a:t>29.17</a:t>
            </a:r>
            <a:r>
              <a:rPr lang="zh-CN" altLang="en-US" sz="1800" b="1" dirty="0" smtClean="0">
                <a:solidFill>
                  <a:srgbClr val="000066"/>
                </a:solidFill>
                <a:latin typeface="+mn-ea"/>
                <a:ea typeface="+mn-ea"/>
              </a:rPr>
              <a:t>。 </a:t>
            </a:r>
            <a:r>
              <a:rPr lang="zh-CN" altLang="en-US" sz="1600" b="1" dirty="0">
                <a:solidFill>
                  <a:srgbClr val="000066"/>
                </a:solidFill>
                <a:latin typeface="+mn-ea"/>
                <a:ea typeface="+mn-ea"/>
              </a:rPr>
              <a:t/>
            </a:r>
            <a:br>
              <a:rPr lang="zh-CN" altLang="en-US" sz="1600" b="1" dirty="0">
                <a:solidFill>
                  <a:srgbClr val="000066"/>
                </a:solidFill>
                <a:latin typeface="+mn-ea"/>
                <a:ea typeface="+mn-ea"/>
              </a:rPr>
            </a:br>
            <a:endParaRPr lang="en-US" altLang="zh-CN" sz="1600" b="1" dirty="0">
              <a:solidFill>
                <a:srgbClr val="000066"/>
              </a:solidFill>
              <a:latin typeface="+mn-ea"/>
              <a:ea typeface="+mn-ea"/>
            </a:endParaRPr>
          </a:p>
          <a:p>
            <a:pPr>
              <a:lnSpc>
                <a:spcPct val="150000"/>
              </a:lnSpc>
              <a:buClr>
                <a:srgbClr val="000798"/>
              </a:buClr>
              <a:defRPr/>
            </a:pPr>
            <a:endParaRPr lang="zh-CN" altLang="en-US" sz="1400" b="1" dirty="0">
              <a:solidFill>
                <a:srgbClr val="000066"/>
              </a:solidFill>
              <a:ea typeface="幼圆" pitchFamily="49" charset="-122"/>
            </a:endParaRPr>
          </a:p>
        </p:txBody>
      </p:sp>
      <p:sp>
        <p:nvSpPr>
          <p:cNvPr id="27651" name="Rectangle 2"/>
          <p:cNvSpPr>
            <a:spLocks noChangeArrowheads="1"/>
          </p:cNvSpPr>
          <p:nvPr/>
        </p:nvSpPr>
        <p:spPr bwMode="white">
          <a:xfrm>
            <a:off x="468313" y="188913"/>
            <a:ext cx="8231187" cy="71913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本月涨幅居前个股</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wedge">
                                      <p:cBhvr>
                                        <p:cTn id="7" dur="1000"/>
                                        <p:tgtEl>
                                          <p:spTgt spid="276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27650">
                                            <p:txEl>
                                              <p:pRg st="1" end="1"/>
                                            </p:txEl>
                                          </p:spTgt>
                                        </p:tgtEl>
                                        <p:attrNameLst>
                                          <p:attrName>style.visibility</p:attrName>
                                        </p:attrNameLst>
                                      </p:cBhvr>
                                      <p:to>
                                        <p:strVal val="visible"/>
                                      </p:to>
                                    </p:set>
                                    <p:animEffect transition="in" filter="wedge">
                                      <p:cBhvr>
                                        <p:cTn id="12" dur="1000"/>
                                        <p:tgtEl>
                                          <p:spTgt spid="276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本月跌幅居前个股</a:t>
            </a:r>
          </a:p>
        </p:txBody>
      </p:sp>
      <p:graphicFrame>
        <p:nvGraphicFramePr>
          <p:cNvPr id="5" name="表格 4"/>
          <p:cNvGraphicFramePr>
            <a:graphicFrameLocks noGrp="1"/>
          </p:cNvGraphicFramePr>
          <p:nvPr/>
        </p:nvGraphicFramePr>
        <p:xfrm>
          <a:off x="1" y="857231"/>
          <a:ext cx="9144001" cy="5429288"/>
        </p:xfrm>
        <a:graphic>
          <a:graphicData uri="http://schemas.openxmlformats.org/drawingml/2006/table">
            <a:tbl>
              <a:tblPr/>
              <a:tblGrid>
                <a:gridCol w="2213532"/>
                <a:gridCol w="1870962"/>
                <a:gridCol w="1765555"/>
                <a:gridCol w="1264878"/>
                <a:gridCol w="2029074"/>
              </a:tblGrid>
              <a:tr h="615779">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证券代码</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上市公司</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月跌幅（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总市值（亿元）</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板块</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600255">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000511.SZ</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*ST</a:t>
                      </a:r>
                      <a:r>
                        <a:rPr lang="zh-CN" altLang="en-US" sz="1400" b="1" i="0" u="none" strike="noStrike" kern="1200" dirty="0" smtClean="0">
                          <a:solidFill>
                            <a:srgbClr val="000066"/>
                          </a:solidFill>
                          <a:latin typeface="+mn-ea"/>
                          <a:ea typeface="+mn-ea"/>
                          <a:cs typeface="+mn-cs"/>
                        </a:rPr>
                        <a:t>烯碳</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-30.157</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71.95</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002780.SZ</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三夫户外</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-25.3773</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57.39</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批发和零售业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600678.SH</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四川金顶</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-19.1185</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51.23</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52432">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603669.SH</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灵康药业</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-18.887</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85.64</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600110.SH</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诺德股份</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-18.5334</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116.3</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8342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000721.SZ</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西安饮食</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-18.43</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47.71</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住宿和餐饮业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000818.SZ</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方大化工</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-17.6176</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89.35</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600740.SH</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山西焦化</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-17.1574</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62.48</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000409.SZ</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山东地矿</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-16.7685</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70.86</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综合</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681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002709.SZ</a:t>
                      </a: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天赐材料</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-16.47</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163.4</a:t>
                      </a: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headEnd/>
            <a:tailEnd/>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headEnd/>
            <a:tailEnd/>
          </a:ln>
        </p:spPr>
        <p:txBody>
          <a:bodyPr/>
          <a:lstStyle/>
          <a:p>
            <a:r>
              <a:rPr lang="zh-CN" altLang="en-US" sz="2400" b="1">
                <a:solidFill>
                  <a:srgbClr val="000066"/>
                </a:solidFill>
                <a:latin typeface="幼圆" pitchFamily="49" charset="-122"/>
                <a:ea typeface="幼圆" pitchFamily="49" charset="-122"/>
              </a:rPr>
              <a:t>事件评论</a:t>
            </a:r>
          </a:p>
        </p:txBody>
      </p:sp>
      <p:sp>
        <p:nvSpPr>
          <p:cNvPr id="29700" name="TextBox 7"/>
          <p:cNvSpPr txBox="1">
            <a:spLocks noChangeArrowheads="1"/>
          </p:cNvSpPr>
          <p:nvPr/>
        </p:nvSpPr>
        <p:spPr bwMode="auto">
          <a:xfrm>
            <a:off x="142875" y="3286125"/>
            <a:ext cx="8858250" cy="657225"/>
          </a:xfrm>
          <a:prstGeom prst="rect">
            <a:avLst/>
          </a:prstGeom>
          <a:noFill/>
          <a:ln w="9525">
            <a:noFill/>
            <a:miter lim="800000"/>
            <a:headEnd/>
            <a:tailEnd/>
          </a:ln>
        </p:spPr>
        <p:txBody>
          <a:bodyPr>
            <a:spAutoFit/>
          </a:bodyPr>
          <a:lstStyle/>
          <a:p>
            <a:pPr>
              <a:lnSpc>
                <a:spcPts val="2200"/>
              </a:lnSpc>
            </a:pPr>
            <a:endParaRPr lang="en-US" altLang="zh-CN" sz="1400" b="1">
              <a:solidFill>
                <a:srgbClr val="000066"/>
              </a:solidFill>
              <a:ea typeface="幼圆" pitchFamily="49" charset="-122"/>
            </a:endParaRPr>
          </a:p>
          <a:p>
            <a:pPr>
              <a:lnSpc>
                <a:spcPts val="2200"/>
              </a:lnSpc>
            </a:pPr>
            <a:endParaRPr lang="en-US" altLang="zh-CN" sz="1400" b="1">
              <a:solidFill>
                <a:srgbClr val="000066"/>
              </a:solidFill>
              <a:ea typeface="幼圆" pitchFamily="49" charset="-122"/>
            </a:endParaRPr>
          </a:p>
        </p:txBody>
      </p:sp>
      <p:sp>
        <p:nvSpPr>
          <p:cNvPr id="8" name="矩形 7"/>
          <p:cNvSpPr/>
          <p:nvPr/>
        </p:nvSpPr>
        <p:spPr>
          <a:xfrm>
            <a:off x="285720" y="3714752"/>
            <a:ext cx="8215312" cy="861774"/>
          </a:xfrm>
          <a:prstGeom prst="rect">
            <a:avLst/>
          </a:prstGeom>
        </p:spPr>
        <p:txBody>
          <a:bodyPr wrap="square">
            <a:spAutoFit/>
          </a:bodyPr>
          <a:lstStyle/>
          <a:p>
            <a:pPr>
              <a:defRPr/>
            </a:pPr>
            <a:r>
              <a:rPr lang="zh-CN" altLang="en-US" sz="1400" b="1" dirty="0">
                <a:solidFill>
                  <a:srgbClr val="002060"/>
                </a:solidFill>
                <a:latin typeface="+mn-ea"/>
                <a:ea typeface="+mn-ea"/>
              </a:rPr>
              <a:t/>
            </a:r>
            <a:br>
              <a:rPr lang="zh-CN" altLang="en-US" sz="1400" b="1" dirty="0">
                <a:solidFill>
                  <a:srgbClr val="002060"/>
                </a:solidFill>
                <a:latin typeface="+mn-ea"/>
                <a:ea typeface="+mn-ea"/>
              </a:rPr>
            </a:br>
            <a:r>
              <a:rPr lang="zh-CN" altLang="en-US" sz="1800" b="1" dirty="0">
                <a:solidFill>
                  <a:srgbClr val="002060"/>
                </a:solidFill>
                <a:latin typeface="+mn-ea"/>
                <a:ea typeface="+mn-ea"/>
              </a:rPr>
              <a:t/>
            </a:r>
            <a:br>
              <a:rPr lang="zh-CN" altLang="en-US" sz="1800" b="1" dirty="0">
                <a:solidFill>
                  <a:srgbClr val="002060"/>
                </a:solidFill>
                <a:latin typeface="+mn-ea"/>
                <a:ea typeface="+mn-ea"/>
              </a:rPr>
            </a:br>
            <a:endParaRPr lang="zh-CN" altLang="en-US" sz="1800" b="1" dirty="0">
              <a:solidFill>
                <a:srgbClr val="002060"/>
              </a:solidFill>
              <a:latin typeface="+mn-ea"/>
              <a:ea typeface="+mn-ea"/>
            </a:endParaRPr>
          </a:p>
        </p:txBody>
      </p:sp>
      <p:pic>
        <p:nvPicPr>
          <p:cNvPr id="1026" name="Picture 2"/>
          <p:cNvPicPr>
            <a:picLocks noChangeAspect="1" noChangeArrowheads="1"/>
          </p:cNvPicPr>
          <p:nvPr/>
        </p:nvPicPr>
        <p:blipFill>
          <a:blip r:embed="rId3"/>
          <a:srcRect/>
          <a:stretch>
            <a:fillRect/>
          </a:stretch>
        </p:blipFill>
        <p:spPr bwMode="auto">
          <a:xfrm>
            <a:off x="1643042" y="928671"/>
            <a:ext cx="6143668" cy="2500330"/>
          </a:xfrm>
          <a:prstGeom prst="rect">
            <a:avLst/>
          </a:prstGeom>
          <a:noFill/>
          <a:ln w="9525">
            <a:noFill/>
            <a:miter lim="800000"/>
            <a:headEnd/>
            <a:tailEnd/>
          </a:ln>
          <a:effectLst/>
        </p:spPr>
      </p:pic>
      <p:sp>
        <p:nvSpPr>
          <p:cNvPr id="9" name="TextBox 8"/>
          <p:cNvSpPr txBox="1"/>
          <p:nvPr/>
        </p:nvSpPr>
        <p:spPr>
          <a:xfrm>
            <a:off x="857224" y="3410902"/>
            <a:ext cx="7929618" cy="3170099"/>
          </a:xfrm>
          <a:prstGeom prst="rect">
            <a:avLst/>
          </a:prstGeom>
          <a:noFill/>
        </p:spPr>
        <p:txBody>
          <a:bodyPr wrap="square" rtlCol="0">
            <a:spAutoFit/>
          </a:bodyPr>
          <a:lstStyle/>
          <a:p>
            <a:r>
              <a:rPr lang="zh-CN" altLang="en-US" sz="1800" b="1" dirty="0" smtClean="0">
                <a:solidFill>
                  <a:srgbClr val="000066"/>
                </a:solidFill>
                <a:latin typeface="+mn-ea"/>
                <a:ea typeface="+mn-ea"/>
              </a:rPr>
              <a:t>    停牌</a:t>
            </a:r>
            <a:r>
              <a:rPr lang="en-US" altLang="zh-CN" sz="1800" b="1" dirty="0" smtClean="0">
                <a:solidFill>
                  <a:srgbClr val="000066"/>
                </a:solidFill>
                <a:latin typeface="+mn-ea"/>
                <a:ea typeface="+mn-ea"/>
              </a:rPr>
              <a:t>6</a:t>
            </a:r>
            <a:r>
              <a:rPr lang="zh-CN" altLang="en-US" sz="1800" b="1" dirty="0" smtClean="0">
                <a:solidFill>
                  <a:srgbClr val="000066"/>
                </a:solidFill>
                <a:latin typeface="+mn-ea"/>
                <a:ea typeface="+mn-ea"/>
              </a:rPr>
              <a:t>个多月后</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新疆城建 </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18</a:t>
            </a:r>
            <a:r>
              <a:rPr lang="zh-CN" altLang="en-US" sz="1800" b="1" dirty="0" smtClean="0">
                <a:solidFill>
                  <a:srgbClr val="000066"/>
                </a:solidFill>
                <a:latin typeface="+mn-ea"/>
                <a:ea typeface="+mn-ea"/>
              </a:rPr>
              <a:t>日发布公告称公司发生重大资产重组事项</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公司拟以资产置换及定增收购方式</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获得卓郎智能</a:t>
            </a:r>
            <a:r>
              <a:rPr lang="en-US" altLang="zh-CN" sz="1800" b="1" dirty="0" smtClean="0">
                <a:solidFill>
                  <a:srgbClr val="000066"/>
                </a:solidFill>
                <a:latin typeface="+mn-ea"/>
                <a:ea typeface="+mn-ea"/>
              </a:rPr>
              <a:t>100%</a:t>
            </a:r>
            <a:r>
              <a:rPr lang="zh-CN" altLang="en-US" sz="1800" b="1" dirty="0" smtClean="0">
                <a:solidFill>
                  <a:srgbClr val="000066"/>
                </a:solidFill>
                <a:latin typeface="+mn-ea"/>
                <a:ea typeface="+mn-ea"/>
              </a:rPr>
              <a:t>股权。资产预估值</a:t>
            </a:r>
            <a:r>
              <a:rPr lang="en-US" altLang="zh-CN" sz="1800" b="1" dirty="0" smtClean="0">
                <a:solidFill>
                  <a:srgbClr val="000066"/>
                </a:solidFill>
                <a:latin typeface="+mn-ea"/>
                <a:ea typeface="+mn-ea"/>
              </a:rPr>
              <a:t>103</a:t>
            </a:r>
            <a:r>
              <a:rPr lang="zh-CN" altLang="en-US" sz="1800" b="1" dirty="0" smtClean="0">
                <a:solidFill>
                  <a:srgbClr val="000066"/>
                </a:solidFill>
                <a:latin typeface="+mn-ea"/>
                <a:ea typeface="+mn-ea"/>
              </a:rPr>
              <a:t>亿元</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定增价格为每股</a:t>
            </a:r>
            <a:r>
              <a:rPr lang="en-US" altLang="zh-CN" sz="1800" b="1" dirty="0" smtClean="0">
                <a:solidFill>
                  <a:srgbClr val="000066"/>
                </a:solidFill>
                <a:latin typeface="+mn-ea"/>
                <a:ea typeface="+mn-ea"/>
              </a:rPr>
              <a:t>6.44</a:t>
            </a:r>
            <a:r>
              <a:rPr lang="zh-CN" altLang="en-US" sz="1800" b="1" dirty="0" smtClean="0">
                <a:solidFill>
                  <a:srgbClr val="000066"/>
                </a:solidFill>
                <a:latin typeface="+mn-ea"/>
                <a:ea typeface="+mn-ea"/>
              </a:rPr>
              <a:t>元。交易对方金昇实业所获得的公司部分资产</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将由国资公司或其指定的第三方承接。作为对价的一部分</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国资公司向金昇实业转让所持新疆城建</a:t>
            </a:r>
            <a:r>
              <a:rPr lang="en-US" altLang="zh-CN" sz="1800" b="1" dirty="0" smtClean="0">
                <a:solidFill>
                  <a:srgbClr val="000066"/>
                </a:solidFill>
                <a:latin typeface="+mn-ea"/>
                <a:ea typeface="+mn-ea"/>
              </a:rPr>
              <a:t>22.11%</a:t>
            </a:r>
            <a:r>
              <a:rPr lang="zh-CN" altLang="en-US" sz="1800" b="1" dirty="0" smtClean="0">
                <a:solidFill>
                  <a:srgbClr val="000066"/>
                </a:solidFill>
                <a:latin typeface="+mn-ea"/>
                <a:ea typeface="+mn-ea"/>
              </a:rPr>
              <a:t>股份</a:t>
            </a:r>
            <a:r>
              <a:rPr lang="en-US" altLang="zh-CN" sz="1800" b="1" dirty="0" smtClean="0">
                <a:solidFill>
                  <a:srgbClr val="000066"/>
                </a:solidFill>
                <a:latin typeface="+mn-ea"/>
                <a:ea typeface="+mn-ea"/>
              </a:rPr>
              <a:t>(1.49</a:t>
            </a:r>
            <a:r>
              <a:rPr lang="zh-CN" altLang="en-US" sz="1800" b="1" dirty="0" smtClean="0">
                <a:solidFill>
                  <a:srgbClr val="000066"/>
                </a:solidFill>
                <a:latin typeface="+mn-ea"/>
                <a:ea typeface="+mn-ea"/>
              </a:rPr>
              <a:t>亿股</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股份转让总价为</a:t>
            </a:r>
            <a:r>
              <a:rPr lang="en-US" altLang="zh-CN" sz="1800" b="1" dirty="0" smtClean="0">
                <a:solidFill>
                  <a:srgbClr val="000066"/>
                </a:solidFill>
                <a:latin typeface="+mn-ea"/>
                <a:ea typeface="+mn-ea"/>
              </a:rPr>
              <a:t>22.13</a:t>
            </a:r>
            <a:r>
              <a:rPr lang="zh-CN" altLang="en-US" sz="1800" b="1" dirty="0" smtClean="0">
                <a:solidFill>
                  <a:srgbClr val="000066"/>
                </a:solidFill>
                <a:latin typeface="+mn-ea"/>
                <a:ea typeface="+mn-ea"/>
              </a:rPr>
              <a:t>亿元。</a:t>
            </a:r>
          </a:p>
          <a:p>
            <a:r>
              <a:rPr lang="zh-CN" altLang="en-US" sz="1800" b="1" dirty="0" smtClean="0">
                <a:solidFill>
                  <a:srgbClr val="000066"/>
                </a:solidFill>
                <a:latin typeface="+mn-ea"/>
                <a:ea typeface="+mn-ea"/>
              </a:rPr>
              <a:t>    新疆</a:t>
            </a:r>
            <a:r>
              <a:rPr lang="zh-CN" altLang="en-US" sz="1800" b="1" dirty="0" smtClean="0">
                <a:solidFill>
                  <a:srgbClr val="000066"/>
                </a:solidFill>
                <a:latin typeface="+mn-ea"/>
                <a:ea typeface="+mn-ea"/>
              </a:rPr>
              <a:t>城建这次重组</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成为</a:t>
            </a:r>
            <a:r>
              <a:rPr lang="en-US" altLang="zh-CN" sz="1800" b="1" dirty="0" smtClean="0">
                <a:solidFill>
                  <a:srgbClr val="000066"/>
                </a:solidFill>
                <a:latin typeface="+mn-ea"/>
                <a:ea typeface="+mn-ea"/>
              </a:rPr>
              <a:t>A</a:t>
            </a:r>
            <a:r>
              <a:rPr lang="zh-CN" altLang="en-US" sz="1800" b="1" dirty="0" smtClean="0">
                <a:solidFill>
                  <a:srgbClr val="000066"/>
                </a:solidFill>
                <a:latin typeface="+mn-ea"/>
                <a:ea typeface="+mn-ea"/>
              </a:rPr>
              <a:t>股迎来</a:t>
            </a:r>
            <a:r>
              <a:rPr lang="zh-CN" altLang="en-US" sz="1800" b="1" dirty="0" smtClean="0">
                <a:solidFill>
                  <a:srgbClr val="000066"/>
                </a:solidFill>
                <a:latin typeface="+mn-ea"/>
                <a:ea typeface="+mn-ea"/>
              </a:rPr>
              <a:t>“最严借壳新规”后的第一个</a:t>
            </a:r>
            <a:r>
              <a:rPr lang="zh-CN" altLang="en-US" sz="1800" b="1" dirty="0" smtClean="0">
                <a:solidFill>
                  <a:srgbClr val="000066"/>
                </a:solidFill>
                <a:latin typeface="+mn-ea"/>
                <a:ea typeface="+mn-ea"/>
              </a:rPr>
              <a:t>重组上市案例</a:t>
            </a:r>
            <a:r>
              <a:rPr lang="zh-CN" altLang="en-US" sz="1800" b="1" dirty="0" smtClean="0">
                <a:solidFill>
                  <a:srgbClr val="000066"/>
                </a:solidFill>
                <a:latin typeface="+mn-ea"/>
                <a:ea typeface="+mn-ea"/>
              </a:rPr>
              <a:t>。新疆城建的主营业务将发生质的变化</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传统的建筑施工</a:t>
            </a:r>
            <a:r>
              <a:rPr lang="zh-CN" altLang="en-US" sz="1800" b="1" dirty="0" smtClean="0">
                <a:solidFill>
                  <a:srgbClr val="000066"/>
                </a:solidFill>
                <a:latin typeface="+mn-ea"/>
                <a:ea typeface="+mn-ea"/>
              </a:rPr>
              <a:t>及房地产开发</a:t>
            </a:r>
            <a:r>
              <a:rPr lang="zh-CN" altLang="en-US" sz="1800" b="1" dirty="0" smtClean="0">
                <a:solidFill>
                  <a:srgbClr val="000066"/>
                </a:solidFill>
                <a:latin typeface="+mn-ea"/>
                <a:ea typeface="+mn-ea"/>
              </a:rPr>
              <a:t>业务被完全剥离</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取而代之的是以智能化纺织设备为主业的高端装备制造业</a:t>
            </a:r>
            <a:r>
              <a:rPr lang="zh-CN" altLang="en-US" sz="1800" b="1" dirty="0" smtClean="0">
                <a:solidFill>
                  <a:srgbClr val="000066"/>
                </a:solidFill>
                <a:latin typeface="+mn-ea"/>
                <a:ea typeface="+mn-ea"/>
              </a:rPr>
              <a:t>。复牌之后股价连续涨停，</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月涨幅</a:t>
            </a:r>
            <a:r>
              <a:rPr lang="en-US" altLang="zh-CN" sz="1800" b="1" dirty="0" smtClean="0">
                <a:solidFill>
                  <a:srgbClr val="000066"/>
                </a:solidFill>
                <a:latin typeface="+mn-ea"/>
                <a:ea typeface="+mn-ea"/>
              </a:rPr>
              <a:t>58.98%</a:t>
            </a:r>
            <a:r>
              <a:rPr lang="zh-CN" altLang="en-US" sz="1800" b="1" dirty="0" smtClean="0">
                <a:solidFill>
                  <a:srgbClr val="000066"/>
                </a:solidFill>
                <a:latin typeface="+mn-ea"/>
                <a:ea typeface="+mn-ea"/>
              </a:rPr>
              <a:t>。</a:t>
            </a:r>
            <a:endParaRPr lang="zh-CN" altLang="en-US" sz="1800" b="1" dirty="0" smtClean="0">
              <a:solidFill>
                <a:srgbClr val="000066"/>
              </a:solidFill>
              <a:latin typeface="+mn-ea"/>
              <a:ea typeface="+mn-ea"/>
            </a:endParaRPr>
          </a:p>
          <a:p>
            <a:endParaRPr lang="zh-CN" altLang="en-US"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chemeClr val="bg1"/>
                </a:solidFill>
                <a:latin typeface="Times New Roman" pitchFamily="18" charset="0"/>
                <a:ea typeface="幼圆" pitchFamily="49" charset="-122"/>
              </a:rPr>
              <a:t>1.本月宏观概况</a:t>
            </a:r>
            <a:endParaRPr kumimoji="1" lang="en-US" altLang="zh-CN" sz="2400" b="1">
              <a:solidFill>
                <a:schemeClr val="bg1"/>
              </a:solidFill>
              <a:latin typeface="Times New Roman" pitchFamily="18" charset="0"/>
              <a:ea typeface="幼圆" pitchFamily="49" charset="-122"/>
            </a:endParaRPr>
          </a:p>
          <a:p>
            <a:pPr marL="457200" indent="-457200">
              <a:spcBef>
                <a:spcPct val="50000"/>
              </a:spcBef>
            </a:pPr>
            <a:r>
              <a:rPr kumimoji="1" lang="zh-CN" altLang="en-US" sz="2400" b="1">
                <a:solidFill>
                  <a:srgbClr val="000066"/>
                </a:solidFill>
                <a:latin typeface="Times New Roman"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itchFamily="18" charset="0"/>
                <a:ea typeface="幼圆" pitchFamily="49" charset="-122"/>
              </a:rPr>
              <a:t>4. </a:t>
            </a:r>
            <a:r>
              <a:rPr kumimoji="1" lang="zh-CN" altLang="en-US" sz="2400" b="1">
                <a:solidFill>
                  <a:srgbClr val="000066"/>
                </a:solidFill>
                <a:latin typeface="Times New Roman" pitchFamily="18" charset="0"/>
                <a:ea typeface="幼圆" pitchFamily="49" charset="-122"/>
              </a:rPr>
              <a:t>公司主要业务</a:t>
            </a:r>
          </a:p>
          <a:p>
            <a:pPr marL="457200" indent="-457200">
              <a:spcBef>
                <a:spcPct val="50000"/>
              </a:spcBef>
            </a:pPr>
            <a:endParaRPr kumimoji="1" lang="zh-CN" altLang="en-US" sz="2400" b="1">
              <a:solidFill>
                <a:srgbClr val="000099"/>
              </a:solidFill>
              <a:latin typeface="Times New Roman"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chemeClr val="bg1"/>
                </a:solidFill>
                <a:latin typeface="幼圆" pitchFamily="49" charset="-122"/>
                <a:ea typeface="幼圆" pitchFamily="49" charset="-122"/>
              </a:rPr>
              <a:t>3. 展望</a:t>
            </a: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headEnd/>
            <a:tailEnd/>
          </a:ln>
        </p:spPr>
        <p:txBody>
          <a:bodyPr/>
          <a:lstStyle/>
          <a:p>
            <a:pPr marL="342900" indent="-342900">
              <a:spcBef>
                <a:spcPct val="20000"/>
              </a:spcBef>
              <a:buClr>
                <a:srgbClr val="6699FF"/>
              </a:buClr>
              <a:defRPr/>
            </a:pPr>
            <a:r>
              <a:rPr lang="zh-CN" altLang="en-US" sz="1800" b="1" dirty="0" smtClean="0">
                <a:solidFill>
                  <a:srgbClr val="000066"/>
                </a:solidFill>
                <a:latin typeface="+mn-ea"/>
                <a:ea typeface="+mn-ea"/>
              </a:rPr>
              <a:t>       海关总署</a:t>
            </a:r>
            <a:r>
              <a:rPr lang="zh-CN" altLang="en-US" sz="1800" b="1" dirty="0" smtClean="0">
                <a:solidFill>
                  <a:srgbClr val="000066"/>
                </a:solidFill>
                <a:latin typeface="+mn-ea"/>
                <a:ea typeface="+mn-ea"/>
              </a:rPr>
              <a:t>数据显示</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月我国货物贸易出口同比增长</a:t>
            </a:r>
            <a:r>
              <a:rPr lang="en-US" altLang="zh-CN" sz="1800" b="1" dirty="0" smtClean="0">
                <a:solidFill>
                  <a:srgbClr val="000066"/>
                </a:solidFill>
                <a:latin typeface="+mn-ea"/>
                <a:ea typeface="+mn-ea"/>
              </a:rPr>
              <a:t>0.1</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，增速</a:t>
            </a:r>
            <a:r>
              <a:rPr lang="zh-CN" altLang="en-US" sz="1800" b="1" dirty="0" smtClean="0">
                <a:solidFill>
                  <a:srgbClr val="000066"/>
                </a:solidFill>
                <a:latin typeface="+mn-ea"/>
                <a:ea typeface="+mn-ea"/>
              </a:rPr>
              <a:t>较</a:t>
            </a:r>
            <a:r>
              <a:rPr lang="en-US" altLang="zh-CN" sz="1800" b="1" dirty="0" smtClean="0">
                <a:solidFill>
                  <a:srgbClr val="000066"/>
                </a:solidFill>
                <a:latin typeface="+mn-ea"/>
                <a:ea typeface="+mn-ea"/>
              </a:rPr>
              <a:t>10</a:t>
            </a:r>
            <a:r>
              <a:rPr lang="zh-CN" altLang="en-US" sz="1800" b="1" dirty="0" smtClean="0">
                <a:solidFill>
                  <a:srgbClr val="000066"/>
                </a:solidFill>
                <a:latin typeface="+mn-ea"/>
                <a:ea typeface="+mn-ea"/>
              </a:rPr>
              <a:t>月大幅</a:t>
            </a:r>
            <a:r>
              <a:rPr lang="zh-CN" altLang="en-US" sz="1800" b="1" dirty="0" smtClean="0">
                <a:solidFill>
                  <a:srgbClr val="000066"/>
                </a:solidFill>
                <a:latin typeface="+mn-ea"/>
                <a:ea typeface="+mn-ea"/>
              </a:rPr>
              <a:t>回升</a:t>
            </a:r>
            <a:r>
              <a:rPr lang="en-US" altLang="zh-CN" sz="1800" b="1" dirty="0" smtClean="0">
                <a:solidFill>
                  <a:srgbClr val="000066"/>
                </a:solidFill>
                <a:latin typeface="+mn-ea"/>
                <a:ea typeface="+mn-ea"/>
              </a:rPr>
              <a:t>7.6</a:t>
            </a:r>
            <a:r>
              <a:rPr lang="zh-CN" altLang="en-US" sz="1800" b="1" dirty="0" smtClean="0">
                <a:solidFill>
                  <a:srgbClr val="000066"/>
                </a:solidFill>
                <a:latin typeface="+mn-ea"/>
                <a:ea typeface="+mn-ea"/>
              </a:rPr>
              <a:t>个百分点</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进口同比增长</a:t>
            </a:r>
            <a:r>
              <a:rPr lang="en-US" altLang="zh-CN" sz="1800" b="1" dirty="0" smtClean="0">
                <a:solidFill>
                  <a:srgbClr val="000066"/>
                </a:solidFill>
                <a:latin typeface="+mn-ea"/>
                <a:ea typeface="+mn-ea"/>
              </a:rPr>
              <a:t>6.7%,</a:t>
            </a:r>
            <a:r>
              <a:rPr lang="zh-CN" altLang="en-US" sz="1800" b="1" dirty="0" smtClean="0">
                <a:solidFill>
                  <a:srgbClr val="000066"/>
                </a:solidFill>
                <a:latin typeface="+mn-ea"/>
                <a:ea typeface="+mn-ea"/>
              </a:rPr>
              <a:t>增速较</a:t>
            </a:r>
            <a:r>
              <a:rPr lang="en-US" altLang="zh-CN" sz="1800" b="1" dirty="0" smtClean="0">
                <a:solidFill>
                  <a:srgbClr val="000066"/>
                </a:solidFill>
                <a:latin typeface="+mn-ea"/>
                <a:ea typeface="+mn-ea"/>
              </a:rPr>
              <a:t>10</a:t>
            </a:r>
            <a:r>
              <a:rPr lang="zh-CN" altLang="en-US" sz="1800" b="1" dirty="0" smtClean="0">
                <a:solidFill>
                  <a:srgbClr val="000066"/>
                </a:solidFill>
                <a:latin typeface="+mn-ea"/>
                <a:ea typeface="+mn-ea"/>
              </a:rPr>
              <a:t>月回升</a:t>
            </a:r>
            <a:r>
              <a:rPr lang="en-US" altLang="zh-CN" sz="1800" b="1" dirty="0" smtClean="0">
                <a:solidFill>
                  <a:srgbClr val="000066"/>
                </a:solidFill>
                <a:latin typeface="+mn-ea"/>
                <a:ea typeface="+mn-ea"/>
              </a:rPr>
              <a:t>8.1</a:t>
            </a:r>
            <a:r>
              <a:rPr lang="zh-CN" altLang="en-US" sz="1800" b="1" dirty="0" smtClean="0">
                <a:solidFill>
                  <a:srgbClr val="000066"/>
                </a:solidFill>
                <a:latin typeface="+mn-ea"/>
                <a:ea typeface="+mn-ea"/>
              </a:rPr>
              <a:t>个</a:t>
            </a:r>
            <a:r>
              <a:rPr lang="zh-CN" altLang="en-US" sz="1800" b="1" dirty="0" smtClean="0">
                <a:solidFill>
                  <a:srgbClr val="000066"/>
                </a:solidFill>
                <a:latin typeface="+mn-ea"/>
                <a:ea typeface="+mn-ea"/>
              </a:rPr>
              <a:t>百分点 。这表明外</a:t>
            </a:r>
            <a:r>
              <a:rPr lang="zh-CN" altLang="en-US" sz="1800" b="1" dirty="0" smtClean="0">
                <a:solidFill>
                  <a:srgbClr val="000066"/>
                </a:solidFill>
                <a:latin typeface="+mn-ea"/>
                <a:ea typeface="+mn-ea"/>
              </a:rPr>
              <a:t>需回暖、汇率调整和低基数支撑出口好转，对主要贸易国家的出口大幅回升</a:t>
            </a:r>
            <a:r>
              <a:rPr lang="zh-CN" altLang="en-US" sz="1800" b="1" dirty="0" smtClean="0">
                <a:solidFill>
                  <a:srgbClr val="000066"/>
                </a:solidFill>
                <a:latin typeface="+mn-ea"/>
                <a:ea typeface="+mn-ea"/>
              </a:rPr>
              <a:t>。同时通胀预期也有所升温</a:t>
            </a:r>
            <a:r>
              <a:rPr lang="zh-CN" altLang="en-US" sz="1800" b="1" dirty="0" smtClean="0">
                <a:solidFill>
                  <a:srgbClr val="000066"/>
                </a:solidFill>
                <a:latin typeface="+mn-ea"/>
                <a:ea typeface="+mn-ea"/>
              </a:rPr>
              <a:t>，资金</a:t>
            </a:r>
            <a:r>
              <a:rPr lang="zh-CN" altLang="en-US" sz="1800" b="1" dirty="0" smtClean="0">
                <a:solidFill>
                  <a:srgbClr val="000066"/>
                </a:solidFill>
                <a:latin typeface="+mn-ea"/>
                <a:ea typeface="+mn-ea"/>
              </a:rPr>
              <a:t>面呈偏紧态势。</a:t>
            </a:r>
            <a:endParaRPr lang="en-US" altLang="zh-CN" sz="1800" b="1" dirty="0" smtClean="0">
              <a:solidFill>
                <a:srgbClr val="000066"/>
              </a:solidFill>
              <a:latin typeface="+mn-ea"/>
              <a:ea typeface="+mn-ea"/>
            </a:endParaRPr>
          </a:p>
          <a:p>
            <a:pPr marL="342900" indent="-342900">
              <a:spcBef>
                <a:spcPct val="20000"/>
              </a:spcBef>
              <a:buClr>
                <a:srgbClr val="6699FF"/>
              </a:buClr>
              <a:defRPr/>
            </a:pPr>
            <a:endParaRPr lang="en-US" altLang="zh-CN" sz="1800" b="1" dirty="0" smtClean="0">
              <a:solidFill>
                <a:srgbClr val="000066"/>
              </a:solidFill>
              <a:latin typeface="+mn-ea"/>
              <a:ea typeface="+mn-ea"/>
            </a:endParaRPr>
          </a:p>
          <a:p>
            <a:pPr marL="342900" indent="-342900">
              <a:spcBef>
                <a:spcPct val="20000"/>
              </a:spcBef>
              <a:buClr>
                <a:srgbClr val="6699FF"/>
              </a:buClr>
              <a:defRPr/>
            </a:pPr>
            <a:r>
              <a:rPr lang="en-US" altLang="zh-CN" sz="1800" b="1" dirty="0" smtClean="0">
                <a:solidFill>
                  <a:srgbClr val="000066"/>
                </a:solidFill>
                <a:latin typeface="+mn-ea"/>
                <a:ea typeface="+mn-ea"/>
              </a:rPr>
              <a:t>       11</a:t>
            </a:r>
            <a:r>
              <a:rPr lang="zh-CN" altLang="en-US" sz="1800" b="1" dirty="0" smtClean="0">
                <a:solidFill>
                  <a:srgbClr val="000066"/>
                </a:solidFill>
                <a:latin typeface="+mn-ea"/>
                <a:ea typeface="+mn-ea"/>
              </a:rPr>
              <a:t>月外汇储备</a:t>
            </a:r>
            <a:r>
              <a:rPr lang="en-US" altLang="zh-CN" sz="1800" b="1" dirty="0" smtClean="0">
                <a:solidFill>
                  <a:srgbClr val="000066"/>
                </a:solidFill>
                <a:latin typeface="+mn-ea"/>
                <a:ea typeface="+mn-ea"/>
              </a:rPr>
              <a:t>3.05</a:t>
            </a:r>
            <a:r>
              <a:rPr lang="zh-CN" altLang="en-US" sz="1800" b="1" dirty="0" smtClean="0">
                <a:solidFill>
                  <a:srgbClr val="000066"/>
                </a:solidFill>
                <a:latin typeface="+mn-ea"/>
                <a:ea typeface="+mn-ea"/>
              </a:rPr>
              <a:t>万亿</a:t>
            </a:r>
            <a:r>
              <a:rPr lang="zh-CN" altLang="en-US" sz="1800" b="1" dirty="0" smtClean="0">
                <a:solidFill>
                  <a:srgbClr val="000066"/>
                </a:solidFill>
                <a:latin typeface="+mn-ea"/>
                <a:ea typeface="+mn-ea"/>
              </a:rPr>
              <a:t>美元</a:t>
            </a:r>
            <a:r>
              <a:rPr lang="zh-CN" altLang="en-US" sz="1800" b="1" dirty="0" smtClean="0">
                <a:solidFill>
                  <a:srgbClr val="000066"/>
                </a:solidFill>
                <a:latin typeface="+mn-ea"/>
                <a:ea typeface="+mn-ea"/>
              </a:rPr>
              <a:t>，前</a:t>
            </a:r>
            <a:r>
              <a:rPr lang="zh-CN" altLang="en-US" sz="1800" b="1" dirty="0" smtClean="0">
                <a:solidFill>
                  <a:srgbClr val="000066"/>
                </a:solidFill>
                <a:latin typeface="+mn-ea"/>
                <a:ea typeface="+mn-ea"/>
              </a:rPr>
              <a:t>值</a:t>
            </a:r>
            <a:r>
              <a:rPr lang="en-US" altLang="zh-CN" sz="1800" b="1" dirty="0" smtClean="0">
                <a:solidFill>
                  <a:srgbClr val="000066"/>
                </a:solidFill>
                <a:latin typeface="+mn-ea"/>
                <a:ea typeface="+mn-ea"/>
              </a:rPr>
              <a:t>3.12</a:t>
            </a:r>
            <a:r>
              <a:rPr lang="zh-CN" altLang="en-US" sz="1800" b="1" dirty="0" smtClean="0">
                <a:solidFill>
                  <a:srgbClr val="000066"/>
                </a:solidFill>
                <a:latin typeface="+mn-ea"/>
                <a:ea typeface="+mn-ea"/>
              </a:rPr>
              <a:t>万亿美元</a:t>
            </a:r>
            <a:r>
              <a:rPr lang="zh-CN" altLang="en-US" sz="1800" b="1" dirty="0" smtClean="0">
                <a:solidFill>
                  <a:srgbClr val="000066"/>
                </a:solidFill>
                <a:latin typeface="+mn-ea"/>
                <a:ea typeface="+mn-ea"/>
              </a:rPr>
              <a:t>，</a:t>
            </a:r>
            <a:r>
              <a:rPr lang="zh-CN" altLang="en-US" sz="1800" b="1" dirty="0" smtClean="0">
                <a:solidFill>
                  <a:srgbClr val="000066"/>
                </a:solidFill>
                <a:latin typeface="+mn-ea"/>
                <a:ea typeface="+mn-ea"/>
              </a:rPr>
              <a:t>环</a:t>
            </a:r>
            <a:r>
              <a:rPr lang="zh-CN" altLang="en-US" sz="1800" b="1" dirty="0" smtClean="0">
                <a:solidFill>
                  <a:srgbClr val="000066"/>
                </a:solidFill>
                <a:latin typeface="+mn-ea"/>
                <a:ea typeface="+mn-ea"/>
              </a:rPr>
              <a:t>比减少</a:t>
            </a:r>
            <a:r>
              <a:rPr lang="en-US" altLang="zh-CN" sz="1800" b="1" dirty="0" smtClean="0">
                <a:solidFill>
                  <a:srgbClr val="000066"/>
                </a:solidFill>
                <a:latin typeface="+mn-ea"/>
                <a:ea typeface="+mn-ea"/>
              </a:rPr>
              <a:t>691</a:t>
            </a:r>
            <a:r>
              <a:rPr lang="zh-CN" altLang="en-US" sz="1800" b="1" dirty="0" smtClean="0">
                <a:solidFill>
                  <a:srgbClr val="000066"/>
                </a:solidFill>
                <a:latin typeface="+mn-ea"/>
                <a:ea typeface="+mn-ea"/>
              </a:rPr>
              <a:t>亿美元，降幅为</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月份来最大，连续第五个月缩水</a:t>
            </a:r>
            <a:r>
              <a:rPr lang="zh-CN" altLang="en-US" sz="1800" b="1" dirty="0" smtClean="0">
                <a:solidFill>
                  <a:srgbClr val="000066"/>
                </a:solidFill>
                <a:latin typeface="+mn-ea"/>
                <a:ea typeface="+mn-ea"/>
              </a:rPr>
              <a:t>。主要原因系</a:t>
            </a:r>
            <a:r>
              <a:rPr lang="zh-CN" altLang="en-US" sz="1800" b="1" dirty="0" smtClean="0">
                <a:solidFill>
                  <a:srgbClr val="000066"/>
                </a:solidFill>
                <a:latin typeface="+mn-ea"/>
                <a:ea typeface="+mn-ea"/>
              </a:rPr>
              <a:t>美元走强、债券价格回调，同时央行稳汇率消耗部分外汇储备。美联储</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月加息来临，明年</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月新外汇额度出台，人民币仍有修正高估</a:t>
            </a:r>
            <a:r>
              <a:rPr lang="zh-CN" altLang="en-US" sz="1800" b="1" dirty="0" smtClean="0">
                <a:solidFill>
                  <a:srgbClr val="000066"/>
                </a:solidFill>
                <a:latin typeface="+mn-ea"/>
                <a:ea typeface="+mn-ea"/>
              </a:rPr>
              <a:t>压力。</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headEnd/>
            <a:tailEnd/>
          </a:ln>
        </p:spPr>
        <p:txBody>
          <a:bodyPr/>
          <a:lstStyle/>
          <a:p>
            <a:r>
              <a:rPr lang="zh-CN" altLang="en-US" sz="2400" b="1">
                <a:solidFill>
                  <a:srgbClr val="000066"/>
                </a:solidFill>
                <a:latin typeface="幼圆" pitchFamily="49" charset="-122"/>
                <a:ea typeface="幼圆" pitchFamily="49" charset="-122"/>
              </a:rPr>
              <a:t>宏观经济数据解读</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headEnd/>
            <a:tailEnd/>
          </a:ln>
        </p:spPr>
        <p:txBody>
          <a:bodyPr/>
          <a:lstStyle/>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buFont typeface="Wingdings" pitchFamily="2" charset="2"/>
              <a:buChar char="n"/>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headEnd/>
            <a:tailEnd/>
          </a:ln>
        </p:spPr>
        <p:txBody>
          <a:bodyPr/>
          <a:lstStyle/>
          <a:p>
            <a:r>
              <a:rPr lang="zh-CN" altLang="en-US" sz="2400" b="1">
                <a:solidFill>
                  <a:srgbClr val="000066"/>
                </a:solidFill>
                <a:latin typeface="幼圆" pitchFamily="49" charset="-122"/>
                <a:ea typeface="幼圆"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500063" y="1423988"/>
            <a:ext cx="8143875" cy="369332"/>
          </a:xfrm>
          <a:prstGeom prst="rect">
            <a:avLst/>
          </a:prstGeom>
          <a:noFill/>
          <a:ln w="9525">
            <a:noFill/>
            <a:miter lim="800000"/>
            <a:headEnd/>
            <a:tailEnd/>
          </a:ln>
          <a:effectLst/>
        </p:spPr>
        <p:txBody>
          <a:bodyPr anchor="ctr">
            <a:spAutoFit/>
          </a:bodyPr>
          <a:lstStyle/>
          <a:p>
            <a:pPr>
              <a:defRPr/>
            </a:pPr>
            <a:r>
              <a:rPr lang="zh-CN" altLang="en-US" sz="1800" b="1" dirty="0">
                <a:solidFill>
                  <a:srgbClr val="000066"/>
                </a:solidFill>
                <a:latin typeface="+mn-ea"/>
                <a:ea typeface="+mn-ea"/>
                <a:cs typeface="Times New Roman" pitchFamily="18" charset="0"/>
              </a:rPr>
              <a:t>   </a:t>
            </a:r>
          </a:p>
        </p:txBody>
      </p:sp>
      <p:sp>
        <p:nvSpPr>
          <p:cNvPr id="7" name="矩形 6"/>
          <p:cNvSpPr/>
          <p:nvPr/>
        </p:nvSpPr>
        <p:spPr>
          <a:xfrm>
            <a:off x="714348" y="1228398"/>
            <a:ext cx="7643866" cy="2308324"/>
          </a:xfrm>
          <a:prstGeom prst="rect">
            <a:avLst/>
          </a:prstGeom>
        </p:spPr>
        <p:txBody>
          <a:bodyPr wrap="square">
            <a:spAutoFit/>
          </a:bodyPr>
          <a:lstStyle/>
          <a:p>
            <a:r>
              <a:rPr lang="en-US" altLang="zh-CN" sz="1800" b="1" dirty="0" smtClean="0">
                <a:solidFill>
                  <a:srgbClr val="000066"/>
                </a:solidFill>
                <a:latin typeface="+mn-ea"/>
                <a:ea typeface="+mn-ea"/>
              </a:rPr>
              <a:t>    11</a:t>
            </a:r>
            <a:r>
              <a:rPr lang="zh-CN" altLang="en-US" sz="1800" b="1" dirty="0" smtClean="0">
                <a:solidFill>
                  <a:srgbClr val="000066"/>
                </a:solidFill>
                <a:latin typeface="+mn-ea"/>
                <a:ea typeface="+mn-ea"/>
              </a:rPr>
              <a:t>月上</a:t>
            </a:r>
            <a:r>
              <a:rPr lang="zh-CN" altLang="en-US" sz="1800" b="1" dirty="0" smtClean="0">
                <a:solidFill>
                  <a:srgbClr val="000066"/>
                </a:solidFill>
                <a:latin typeface="+mn-ea"/>
                <a:ea typeface="+mn-ea"/>
              </a:rPr>
              <a:t>证指数在上证</a:t>
            </a:r>
            <a:r>
              <a:rPr lang="en-US" altLang="zh-CN" sz="1800" b="1" dirty="0" smtClean="0">
                <a:solidFill>
                  <a:srgbClr val="000066"/>
                </a:solidFill>
                <a:latin typeface="+mn-ea"/>
                <a:ea typeface="+mn-ea"/>
              </a:rPr>
              <a:t>50</a:t>
            </a:r>
            <a:r>
              <a:rPr lang="zh-CN" altLang="en-US" sz="1800" b="1" dirty="0" smtClean="0">
                <a:solidFill>
                  <a:srgbClr val="000066"/>
                </a:solidFill>
                <a:latin typeface="+mn-ea"/>
                <a:ea typeface="+mn-ea"/>
              </a:rPr>
              <a:t>强势</a:t>
            </a:r>
            <a:r>
              <a:rPr lang="zh-CN" altLang="en-US" sz="1800" b="1" dirty="0" smtClean="0">
                <a:solidFill>
                  <a:srgbClr val="000066"/>
                </a:solidFill>
                <a:latin typeface="+mn-ea"/>
                <a:ea typeface="+mn-ea"/>
              </a:rPr>
              <a:t>上涨的带动下一度上破</a:t>
            </a:r>
            <a:r>
              <a:rPr lang="en-US" altLang="zh-CN" sz="1800" b="1" dirty="0" smtClean="0">
                <a:solidFill>
                  <a:srgbClr val="000066"/>
                </a:solidFill>
                <a:latin typeface="+mn-ea"/>
                <a:ea typeface="+mn-ea"/>
              </a:rPr>
              <a:t>3300</a:t>
            </a:r>
            <a:r>
              <a:rPr lang="zh-CN" altLang="en-US" sz="1800" b="1" dirty="0" smtClean="0">
                <a:solidFill>
                  <a:srgbClr val="000066"/>
                </a:solidFill>
                <a:latin typeface="+mn-ea"/>
                <a:ea typeface="+mn-ea"/>
              </a:rPr>
              <a:t>点，场内资金将以中国建筑为首的基建板块打出一轮小牛市的走势，中国中车、中国联通、中国铁建、中国交建</a:t>
            </a:r>
            <a:r>
              <a:rPr lang="zh-CN" altLang="en-US" sz="1800" b="1" dirty="0" smtClean="0">
                <a:solidFill>
                  <a:srgbClr val="000066"/>
                </a:solidFill>
                <a:latin typeface="+mn-ea"/>
                <a:ea typeface="+mn-ea"/>
              </a:rPr>
              <a:t>轮番上涨。</a:t>
            </a:r>
            <a:r>
              <a:rPr lang="zh-CN" altLang="en-US" sz="1800" b="1" dirty="0" smtClean="0">
                <a:solidFill>
                  <a:srgbClr val="000066"/>
                </a:solidFill>
                <a:latin typeface="+mn-ea"/>
                <a:ea typeface="+mn-ea"/>
              </a:rPr>
              <a:t>然而市场仅有基建板块一只独秀，绝大多数概念股沦为“僵尸”股，波动率不断</a:t>
            </a:r>
            <a:r>
              <a:rPr lang="zh-CN" altLang="en-US" sz="1800" b="1" dirty="0" smtClean="0">
                <a:solidFill>
                  <a:srgbClr val="000066"/>
                </a:solidFill>
                <a:latin typeface="+mn-ea"/>
                <a:ea typeface="+mn-ea"/>
              </a:rPr>
              <a:t>下降，成交量持续低迷。进入</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月后，监管层表态强监管险资和产业资本杠杆举牌，并约谈前海人寿和恒大人寿，股权增持概念大受打击，中国建筑、格力电器等蓝筹出现跌停板。叠加</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月美国加息迫在眉睫，沪指调整</a:t>
            </a:r>
            <a:r>
              <a:rPr lang="zh-CN" altLang="en-US" sz="1800" b="1" dirty="0" smtClean="0">
                <a:solidFill>
                  <a:srgbClr val="000066"/>
                </a:solidFill>
                <a:latin typeface="+mn-ea"/>
                <a:ea typeface="+mn-ea"/>
              </a:rPr>
              <a:t>态势也已显现，投资者宜保持警惕，减仓观望方为上策。</a:t>
            </a:r>
            <a:endParaRPr lang="zh-CN" altLang="en-US" sz="1800" b="1" dirty="0">
              <a:solidFill>
                <a:srgbClr val="000066"/>
              </a:solidFill>
              <a:latin typeface="+mn-ea"/>
              <a:ea typeface="+mn-ea"/>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p>
          <a:p>
            <a:pPr marL="457200" indent="-457200">
              <a:spcBef>
                <a:spcPct val="50000"/>
              </a:spcBef>
            </a:pPr>
            <a:r>
              <a:rPr kumimoji="1" lang="zh-CN" altLang="en-US" sz="2400" b="1">
                <a:solidFill>
                  <a:srgbClr val="000066"/>
                </a:solidFill>
                <a:latin typeface="幼圆" pitchFamily="49" charset="-122"/>
                <a:ea typeface="幼圆" pitchFamily="49" charset="-122"/>
              </a:rPr>
              <a:t>3. 展望</a:t>
            </a: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a:ea typeface="幼圆"/>
              </a:rPr>
              <a:t>Pre-IPO</a:t>
            </a:r>
            <a:r>
              <a:rPr lang="zh-CN" altLang="en-US" sz="2200" b="1" kern="0" dirty="0">
                <a:solidFill>
                  <a:srgbClr val="000066"/>
                </a:solidFill>
                <a:latin typeface="Times New Roman"/>
                <a:ea typeface="幼圆"/>
              </a:rPr>
              <a:t>财务顾问及财务投资</a:t>
            </a:r>
            <a:endParaRPr lang="zh-CN" altLang="en-US" sz="2200" kern="0" dirty="0">
              <a:solidFill>
                <a:sysClr val="windowText" lastClr="000000"/>
              </a:solidFill>
              <a:latin typeface="Arial" charset="0"/>
              <a:ea typeface="宋体"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headEnd/>
            <a:tailEnd/>
          </a:ln>
        </p:spPr>
        <p:txBody>
          <a:bodyPr>
            <a:spAutoFit/>
          </a:bodyPr>
          <a:lstStyle/>
          <a:p>
            <a:pPr marL="342900" indent="-342900">
              <a:lnSpc>
                <a:spcPct val="150000"/>
              </a:lnSpc>
              <a:spcBef>
                <a:spcPct val="20000"/>
              </a:spcBef>
            </a:pPr>
            <a:r>
              <a:rPr lang="zh-CN" altLang="en-US" sz="1600">
                <a:solidFill>
                  <a:srgbClr val="0058B0"/>
                </a:solidFill>
                <a:latin typeface="Times New Roman"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a:solidFill>
                <a:srgbClr val="0058B0"/>
              </a:solidFill>
              <a:latin typeface="Times New Roman" pitchFamily="18" charset="0"/>
              <a:ea typeface="幼圆" pitchFamily="49" charset="-122"/>
            </a:endParaRPr>
          </a:p>
          <a:p>
            <a:pPr marL="342900" indent="-342900">
              <a:lnSpc>
                <a:spcPct val="150000"/>
              </a:lnSpc>
              <a:spcBef>
                <a:spcPct val="20000"/>
              </a:spcBef>
            </a:pPr>
            <a:endParaRPr lang="zh-CN" altLang="en-US" sz="1600">
              <a:solidFill>
                <a:srgbClr val="0058B0"/>
              </a:solidFill>
              <a:latin typeface="Times New Roman" pitchFamily="18" charset="0"/>
              <a:ea typeface="幼圆" pitchFamily="49" charset="-122"/>
            </a:endParaRPr>
          </a:p>
          <a:p>
            <a:pPr marL="342900" indent="-342900">
              <a:lnSpc>
                <a:spcPct val="150000"/>
              </a:lnSpc>
              <a:spcBef>
                <a:spcPct val="20000"/>
              </a:spcBef>
            </a:pPr>
            <a:r>
              <a:rPr lang="zh-CN" altLang="en-US" sz="1600">
                <a:solidFill>
                  <a:srgbClr val="0058B0"/>
                </a:solidFill>
                <a:latin typeface="Times New Roman"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a:ea typeface="幼圆"/>
              </a:rPr>
              <a:t>Pre-IPO</a:t>
            </a:r>
            <a:r>
              <a:rPr lang="zh-CN" altLang="en-US" sz="2200" b="1" kern="0" dirty="0">
                <a:solidFill>
                  <a:srgbClr val="000066"/>
                </a:solidFill>
                <a:latin typeface="Times New Roman"/>
                <a:ea typeface="幼圆"/>
              </a:rPr>
              <a:t>财务顾问及财务投资</a:t>
            </a:r>
            <a:endParaRPr lang="zh-CN" altLang="en-US" sz="2200" kern="0" dirty="0">
              <a:solidFill>
                <a:sysClr val="windowText" lastClr="000000"/>
              </a:solidFill>
              <a:latin typeface="Arial" charset="0"/>
              <a:ea typeface="宋体"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gridCol w="785647"/>
                <a:gridCol w="2438400"/>
                <a:gridCol w="838200"/>
                <a:gridCol w="1219200"/>
                <a:gridCol w="1600200"/>
                <a:gridCol w="1676400"/>
              </a:tblGrid>
              <a:tr h="304600">
                <a:tc>
                  <a:txBody>
                    <a:bodyPr/>
                    <a:lstStyle/>
                    <a:p>
                      <a:pPr algn="ctr">
                        <a:lnSpc>
                          <a:spcPct val="150000"/>
                        </a:lnSpc>
                        <a:spcAft>
                          <a:spcPts val="0"/>
                        </a:spcAft>
                      </a:pPr>
                      <a:r>
                        <a:rPr lang="en-GB" sz="700" dirty="0">
                          <a:effectLst/>
                        </a:rPr>
                        <a:t> </a:t>
                      </a:r>
                      <a:endParaRPr lang="zh-CN" sz="10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a:ea typeface="宋体"/>
                        <a:cs typeface="Times New Roman"/>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a:ea typeface="宋体"/>
                        <a:cs typeface="Times New Roman"/>
                      </a:endParaRPr>
                    </a:p>
                  </a:txBody>
                  <a:tcPr marL="64182" marR="64182" marT="0" marB="0" anchor="ctr">
                    <a:solidFill>
                      <a:srgbClr val="005FBE">
                        <a:alpha val="71000"/>
                      </a:srgbClr>
                    </a:solidFill>
                  </a:tcP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1</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itchFamily="18" charset="0"/>
                          <a:ea typeface="幼圆" pitchFamily="49" charset="-122"/>
                          <a:cs typeface="+mn-cs"/>
                        </a:rPr>
                        <a:t>财经顾问</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立足资本市场的产业、行业咨询</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机构与个人的投融资策略咨询</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机构与个人的财务管理咨询</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财经顾问</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具有相当资产规模的机构及个人，信任专业机构的服务</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通过顾问服务，得到优质及合适的系统化咨询建议</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2</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专题调查</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收集相关的政策和信息</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可行性研究与可行性报告</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提供备选的项目个案</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专题调查实施方</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目的和预算明确的需要专题调查的机构及个人，认可专业机构的时间价值</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目的明确、时间保证，效果突出</a:t>
                      </a:r>
                    </a:p>
                  </a:txBody>
                  <a:tcPr marL="64182" marR="64182" marT="0" marB="0" anchor="ctr"/>
                </a:tc>
              </a:tr>
              <a:tr h="886708">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3</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上市顾问</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尽职调查、企业重组咨询、商业计划书</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行业分析及市场需求预测、盈利预测</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推荐法定中介机构并帮助企业沟通</a:t>
                      </a: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itchFamily="18" charset="0"/>
                          <a:ea typeface="幼圆" pitchFamily="49" charset="-122"/>
                          <a:cs typeface="+mn-cs"/>
                        </a:rPr>
                        <a:t>上市顾问</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有可能成为上市公司的公司实际控制人</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itchFamily="18" charset="0"/>
                          <a:ea typeface="幼圆" pitchFamily="49" charset="-122"/>
                          <a:cs typeface="+mn-cs"/>
                        </a:rPr>
                        <a:t>提供专业经验，帮助企业选择最优方案，节约时间、节约费用</a:t>
                      </a:r>
                    </a:p>
                  </a:txBody>
                  <a:tcPr marL="64182" marR="64182" marT="0" marB="0" anchor="ctr"/>
                </a:tc>
              </a:tr>
              <a:tr h="1024640">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4</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股权投资</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旨在上市的股权项目安排</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议价及选择合适投资方式</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退出安排及投资项目效益评估</a:t>
                      </a: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机构、个人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直投或基金管理人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有股权投资偏好和需求，愿意接受</a:t>
                      </a:r>
                      <a:r>
                        <a:rPr lang="zh-CN" sz="1000" kern="1200" dirty="0" smtClean="0">
                          <a:solidFill>
                            <a:srgbClr val="0058B0"/>
                          </a:solidFill>
                          <a:latin typeface="Times New Roman" pitchFamily="18" charset="0"/>
                          <a:ea typeface="幼圆" pitchFamily="49" charset="-122"/>
                          <a:cs typeface="+mn-cs"/>
                        </a:rPr>
                        <a:t>一定风险</a:t>
                      </a:r>
                      <a:r>
                        <a:rPr lang="zh-CN" sz="1000" kern="1200" dirty="0">
                          <a:solidFill>
                            <a:srgbClr val="0058B0"/>
                          </a:solidFill>
                          <a:latin typeface="Times New Roman"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itchFamily="18" charset="0"/>
                          <a:ea typeface="幼圆" pitchFamily="49" charset="-122"/>
                          <a:cs typeface="+mn-cs"/>
                        </a:rPr>
                        <a:t>利用专业经验及行业资源，选择性价比合适的项目进行投资，突出投资的安全性、流动性、盈利性。</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5</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专户管理</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封闭式运作证券专户</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专业进行资产配置与管理</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定期报告跟踪分析</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机构、个人</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直投或基金管理人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有专户管理的偏好和需求，愿意接受</a:t>
                      </a:r>
                      <a:r>
                        <a:rPr lang="zh-CN" sz="1000" kern="1200" dirty="0" smtClean="0">
                          <a:solidFill>
                            <a:srgbClr val="0058B0"/>
                          </a:solidFill>
                          <a:latin typeface="Times New Roman" pitchFamily="18" charset="0"/>
                          <a:ea typeface="幼圆" pitchFamily="49" charset="-122"/>
                          <a:cs typeface="+mn-cs"/>
                        </a:rPr>
                        <a:t>一定风险</a:t>
                      </a:r>
                      <a:r>
                        <a:rPr lang="zh-CN" sz="1000" kern="1200" dirty="0">
                          <a:solidFill>
                            <a:srgbClr val="0058B0"/>
                          </a:solidFill>
                          <a:latin typeface="Times New Roman"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注重专业经验与执行纪律，理性获得稳定的管理效益</a:t>
                      </a: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itchFamily="18" charset="0"/>
                          <a:ea typeface="幼圆" pitchFamily="49" charset="-122"/>
                          <a:cs typeface="+mn-cs"/>
                        </a:rPr>
                        <a:t>6</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私募基金</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组建各种形式的私募基金</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根据目标运作及管理基金</a:t>
                      </a:r>
                    </a:p>
                    <a:p>
                      <a:pPr marL="0" lvl="0" indent="0" algn="just">
                        <a:lnSpc>
                          <a:spcPct val="150000"/>
                        </a:lnSpc>
                        <a:spcAft>
                          <a:spcPts val="0"/>
                        </a:spcAft>
                        <a:buFont typeface="+mj-lt"/>
                        <a:buNone/>
                      </a:pPr>
                      <a:r>
                        <a:rPr lang="zh-CN" sz="1000" kern="1200" dirty="0">
                          <a:solidFill>
                            <a:srgbClr val="0058B0"/>
                          </a:solidFill>
                          <a:latin typeface="Times New Roman" pitchFamily="18" charset="0"/>
                          <a:ea typeface="幼圆" pitchFamily="49" charset="-122"/>
                          <a:cs typeface="+mn-cs"/>
                        </a:rPr>
                        <a:t>基金的定期报告及到期清算</a:t>
                      </a: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itchFamily="18" charset="0"/>
                          <a:ea typeface="幼圆" pitchFamily="49" charset="-122"/>
                          <a:cs typeface="+mn-cs"/>
                        </a:rPr>
                        <a:t>机构、个人</a:t>
                      </a:r>
                      <a:endParaRPr lang="zh-CN" sz="1000" kern="120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itchFamily="18" charset="0"/>
                          <a:ea typeface="幼圆" pitchFamily="49" charset="-122"/>
                          <a:cs typeface="+mn-cs"/>
                        </a:rPr>
                        <a:t>直投或基金管理人</a:t>
                      </a:r>
                      <a:endParaRPr lang="zh-CN" sz="1000" kern="1200" dirty="0">
                        <a:solidFill>
                          <a:srgbClr val="0058B0"/>
                        </a:solidFill>
                        <a:latin typeface="Times New Roman"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有参与基金投资的偏好和需求，愿意接受</a:t>
                      </a:r>
                      <a:r>
                        <a:rPr lang="zh-CN" sz="1000" kern="1200" dirty="0" smtClean="0">
                          <a:solidFill>
                            <a:srgbClr val="0058B0"/>
                          </a:solidFill>
                          <a:latin typeface="Times New Roman" pitchFamily="18" charset="0"/>
                          <a:ea typeface="幼圆" pitchFamily="49" charset="-122"/>
                          <a:cs typeface="+mn-cs"/>
                        </a:rPr>
                        <a:t>一定风险</a:t>
                      </a:r>
                      <a:r>
                        <a:rPr lang="zh-CN" sz="1000" kern="1200" dirty="0">
                          <a:solidFill>
                            <a:srgbClr val="0058B0"/>
                          </a:solidFill>
                          <a:latin typeface="Times New Roman" pitchFamily="18" charset="0"/>
                          <a:ea typeface="幼圆" pitchFamily="49" charset="-122"/>
                          <a:cs typeface="+mn-cs"/>
                        </a:rPr>
                        <a:t>收益比</a:t>
                      </a: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itchFamily="18" charset="0"/>
                          <a:ea typeface="幼圆" pitchFamily="49" charset="-122"/>
                          <a:cs typeface="+mn-cs"/>
                        </a:rPr>
                        <a:t>利用专业经验及资源整合优势，用基金的方式，取得投资的最优效益</a:t>
                      </a:r>
                    </a:p>
                  </a:txBody>
                  <a:tcPr marL="64182" marR="64182" marT="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a:ea typeface="幼圆"/>
              </a:rPr>
              <a:t>Post-IPO</a:t>
            </a:r>
            <a:r>
              <a:rPr lang="zh-CN" altLang="en-US" sz="2200" b="1" kern="0" dirty="0">
                <a:solidFill>
                  <a:srgbClr val="000066"/>
                </a:solidFill>
                <a:latin typeface="Times New Roman"/>
                <a:ea typeface="幼圆"/>
              </a:rPr>
              <a:t>财务顾问及财务投资</a:t>
            </a:r>
            <a:endParaRPr lang="zh-CN" altLang="en-US" sz="2200" kern="0" dirty="0">
              <a:solidFill>
                <a:sysClr val="windowText" lastClr="000000"/>
              </a:solidFill>
              <a:latin typeface="Arial" charset="0"/>
              <a:ea typeface="宋体" charset="-122"/>
            </a:endParaRPr>
          </a:p>
        </p:txBody>
      </p:sp>
      <p:sp>
        <p:nvSpPr>
          <p:cNvPr id="4" name="内容占位符 2"/>
          <p:cNvSpPr txBox="1">
            <a:spLocks/>
          </p:cNvSpPr>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smtClean="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600" dirty="0" smtClean="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smtClean="0">
              <a:solidFill>
                <a:srgbClr val="0058B0"/>
              </a:solidFill>
            </a:endParaRPr>
          </a:p>
          <a:p>
            <a:pPr marL="0" indent="0" eaLnBrk="1" hangingPunct="1">
              <a:lnSpc>
                <a:spcPct val="150000"/>
              </a:lnSpc>
              <a:buFontTx/>
              <a:buNone/>
              <a:defRPr/>
            </a:pPr>
            <a:endParaRPr lang="zh-CN" altLang="en-US" sz="1600" dirty="0" smtClean="0">
              <a:solidFill>
                <a:srgbClr val="0058B0"/>
              </a:solidFill>
            </a:endParaRPr>
          </a:p>
          <a:p>
            <a:pPr marL="0" indent="0" eaLnBrk="1" hangingPunct="1">
              <a:lnSpc>
                <a:spcPct val="150000"/>
              </a:lnSpc>
              <a:buFontTx/>
              <a:buNone/>
              <a:defRPr/>
            </a:pPr>
            <a:r>
              <a:rPr lang="zh-CN" altLang="en-US" sz="1600" dirty="0" smtClean="0">
                <a:solidFill>
                  <a:srgbClr val="0058B0"/>
                </a:solidFill>
              </a:rPr>
              <a:t>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smtClean="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kumimoji="1" lang="zh-CN" altLang="en-US" sz="2400" smtClean="0">
                <a:solidFill>
                  <a:srgbClr val="000066"/>
                </a:solidFill>
                <a:latin typeface="Arial" pitchFamily="34" charset="0"/>
              </a:rPr>
              <a:t>联系我们</a:t>
            </a:r>
          </a:p>
        </p:txBody>
      </p:sp>
      <p:sp>
        <p:nvSpPr>
          <p:cNvPr id="37891" name="矩形 2"/>
          <p:cNvSpPr>
            <a:spLocks noChangeArrowheads="1"/>
          </p:cNvSpPr>
          <p:nvPr/>
        </p:nvSpPr>
        <p:spPr bwMode="auto">
          <a:xfrm>
            <a:off x="1143000" y="1435100"/>
            <a:ext cx="6072188" cy="1962150"/>
          </a:xfrm>
          <a:prstGeom prst="rect">
            <a:avLst/>
          </a:prstGeom>
          <a:noFill/>
          <a:ln w="9525">
            <a:noFill/>
            <a:miter lim="800000"/>
            <a:headEnd/>
            <a:tailEnd/>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3"/>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headEnd/>
            <a:tailEnd/>
          </a:ln>
        </p:spPr>
        <p:txBody>
          <a:bodyPr vert="horz" wrap="square" lIns="91440" tIns="45720" rIns="91440" bIns="45720" numCol="1" anchor="t" anchorCtr="0" compatLnSpc="1">
            <a:prstTxWarp prst="textNoShape">
              <a:avLst/>
            </a:prstTxWarp>
          </a:bodyPr>
          <a:lstStyle/>
          <a:p>
            <a:r>
              <a:rPr kumimoji="1" lang="en-US" altLang="zh-CN" sz="2400" smtClean="0">
                <a:solidFill>
                  <a:srgbClr val="000066"/>
                </a:solidFill>
                <a:latin typeface="Arial" pitchFamily="34" charset="0"/>
              </a:rPr>
              <a:t>CPI</a:t>
            </a:r>
            <a:r>
              <a:rPr kumimoji="1" lang="zh-CN" altLang="en-US" sz="2400" smtClean="0">
                <a:solidFill>
                  <a:srgbClr val="000066"/>
                </a:solidFill>
                <a:latin typeface="Arial" pitchFamily="34" charset="0"/>
              </a:rPr>
              <a:t>、</a:t>
            </a:r>
            <a:r>
              <a:rPr kumimoji="1" lang="en-US" altLang="zh-CN" sz="2400" smtClean="0">
                <a:solidFill>
                  <a:srgbClr val="000066"/>
                </a:solidFill>
                <a:latin typeface="Arial" pitchFamily="34" charset="0"/>
              </a:rPr>
              <a:t>PPI</a:t>
            </a:r>
            <a:endParaRPr kumimoji="1" lang="zh-CN" altLang="en-US" sz="2400" smtClean="0">
              <a:solidFill>
                <a:srgbClr val="000066"/>
              </a:solidFill>
              <a:latin typeface="Arial" pitchFamily="34" charset="0"/>
            </a:endParaRPr>
          </a:p>
        </p:txBody>
      </p:sp>
      <p:sp>
        <p:nvSpPr>
          <p:cNvPr id="15364" name="矩形 7"/>
          <p:cNvSpPr>
            <a:spLocks noChangeArrowheads="1"/>
          </p:cNvSpPr>
          <p:nvPr/>
        </p:nvSpPr>
        <p:spPr bwMode="auto">
          <a:xfrm>
            <a:off x="500063" y="4786313"/>
            <a:ext cx="8143875" cy="923330"/>
          </a:xfrm>
          <a:prstGeom prst="rect">
            <a:avLst/>
          </a:prstGeom>
          <a:noFill/>
          <a:ln w="9525">
            <a:noFill/>
            <a:miter lim="800000"/>
            <a:headEnd/>
            <a:tailEnd/>
          </a:ln>
        </p:spPr>
        <p:txBody>
          <a:bodyPr>
            <a:spAutoFit/>
          </a:bodyPr>
          <a:lstStyle/>
          <a:p>
            <a:pPr>
              <a:defRPr/>
            </a:pPr>
            <a:r>
              <a:rPr lang="zh-CN" altLang="en-US" sz="1800" b="1" dirty="0" smtClean="0">
                <a:solidFill>
                  <a:srgbClr val="002060"/>
                </a:solidFill>
                <a:latin typeface="+mn-ea"/>
                <a:ea typeface="+mn-ea"/>
              </a:rPr>
              <a:t>　</a:t>
            </a:r>
            <a:r>
              <a:rPr lang="en-US" altLang="zh-CN" sz="1800" b="1" dirty="0" smtClean="0">
                <a:solidFill>
                  <a:srgbClr val="002060"/>
                </a:solidFill>
                <a:latin typeface="+mn-ea"/>
                <a:ea typeface="+mn-ea"/>
              </a:rPr>
              <a:t>11</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CPI</a:t>
            </a:r>
            <a:r>
              <a:rPr lang="zh-CN" altLang="en-US" sz="1800" b="1" dirty="0" smtClean="0">
                <a:solidFill>
                  <a:srgbClr val="002060"/>
                </a:solidFill>
                <a:latin typeface="+mn-ea"/>
                <a:ea typeface="+mn-ea"/>
              </a:rPr>
              <a:t>同比上行</a:t>
            </a:r>
            <a:r>
              <a:rPr lang="en-US" altLang="zh-CN" sz="1800" b="1" dirty="0" smtClean="0">
                <a:solidFill>
                  <a:srgbClr val="002060"/>
                </a:solidFill>
                <a:latin typeface="+mn-ea"/>
                <a:ea typeface="+mn-ea"/>
              </a:rPr>
              <a:t>2.2%</a:t>
            </a:r>
            <a:r>
              <a:rPr lang="zh-CN" altLang="en-US" sz="1800" b="1" dirty="0" smtClean="0">
                <a:solidFill>
                  <a:srgbClr val="002060"/>
                </a:solidFill>
                <a:latin typeface="+mn-ea"/>
                <a:ea typeface="+mn-ea"/>
              </a:rPr>
              <a:t>，比上月环比增长</a:t>
            </a:r>
            <a:r>
              <a:rPr lang="en-US" altLang="zh-CN" sz="1800" b="1" dirty="0" smtClean="0">
                <a:solidFill>
                  <a:srgbClr val="002060"/>
                </a:solidFill>
                <a:latin typeface="+mn-ea"/>
                <a:ea typeface="+mn-ea"/>
              </a:rPr>
              <a:t>0.1%</a:t>
            </a:r>
            <a:r>
              <a:rPr lang="zh-CN" altLang="en-US" sz="1800" b="1" dirty="0" smtClean="0">
                <a:solidFill>
                  <a:srgbClr val="002060"/>
                </a:solidFill>
                <a:latin typeface="+mn-ea"/>
                <a:ea typeface="+mn-ea"/>
              </a:rPr>
              <a:t>，保持温和走势。食品</a:t>
            </a:r>
            <a:r>
              <a:rPr lang="zh-CN" altLang="en-US" sz="1800" b="1" dirty="0" smtClean="0">
                <a:solidFill>
                  <a:srgbClr val="002060"/>
                </a:solidFill>
                <a:latin typeface="+mn-ea"/>
                <a:ea typeface="+mn-ea"/>
              </a:rPr>
              <a:t>和非食品都有小幅的</a:t>
            </a:r>
            <a:r>
              <a:rPr lang="zh-CN" altLang="en-US" sz="1800" b="1" dirty="0" smtClean="0">
                <a:solidFill>
                  <a:srgbClr val="002060"/>
                </a:solidFill>
                <a:latin typeface="+mn-ea"/>
                <a:ea typeface="+mn-ea"/>
              </a:rPr>
              <a:t>上涨</a:t>
            </a:r>
            <a:r>
              <a:rPr lang="zh-CN" altLang="en-US" sz="1800" b="1" dirty="0" smtClean="0">
                <a:solidFill>
                  <a:srgbClr val="002060"/>
                </a:solidFill>
                <a:latin typeface="+mn-ea"/>
                <a:ea typeface="+mn-ea"/>
              </a:rPr>
              <a:t>。</a:t>
            </a:r>
            <a:r>
              <a:rPr lang="en-US" altLang="zh-CN" sz="1800" b="1" dirty="0" smtClean="0">
                <a:solidFill>
                  <a:srgbClr val="002060"/>
                </a:solidFill>
                <a:latin typeface="+mn-ea"/>
                <a:ea typeface="+mn-ea"/>
              </a:rPr>
              <a:t>PPI</a:t>
            </a:r>
            <a:r>
              <a:rPr lang="zh-CN" altLang="en-US" sz="1800" b="1" dirty="0" smtClean="0">
                <a:solidFill>
                  <a:srgbClr val="002060"/>
                </a:solidFill>
                <a:latin typeface="+mn-ea"/>
                <a:ea typeface="+mn-ea"/>
              </a:rPr>
              <a:t>的涨幅则超出了市场</a:t>
            </a:r>
            <a:r>
              <a:rPr lang="zh-CN" altLang="en-US" sz="1800" b="1" dirty="0" smtClean="0">
                <a:solidFill>
                  <a:srgbClr val="002060"/>
                </a:solidFill>
                <a:latin typeface="+mn-ea"/>
                <a:ea typeface="+mn-ea"/>
              </a:rPr>
              <a:t>预期，达到</a:t>
            </a:r>
            <a:r>
              <a:rPr lang="en-US" altLang="zh-CN" sz="1800" b="1" dirty="0" smtClean="0">
                <a:solidFill>
                  <a:srgbClr val="002060"/>
                </a:solidFill>
                <a:latin typeface="+mn-ea"/>
                <a:ea typeface="+mn-ea"/>
              </a:rPr>
              <a:t>3.3%</a:t>
            </a:r>
            <a:r>
              <a:rPr lang="zh-CN" altLang="en-US" sz="1800" b="1" dirty="0" smtClean="0">
                <a:solidFill>
                  <a:srgbClr val="002060"/>
                </a:solidFill>
                <a:latin typeface="+mn-ea"/>
                <a:ea typeface="+mn-ea"/>
              </a:rPr>
              <a:t>，商品</a:t>
            </a:r>
            <a:r>
              <a:rPr lang="zh-CN" altLang="en-US" sz="1800" b="1" dirty="0" smtClean="0">
                <a:solidFill>
                  <a:srgbClr val="002060"/>
                </a:solidFill>
                <a:latin typeface="+mn-ea"/>
                <a:ea typeface="+mn-ea"/>
              </a:rPr>
              <a:t>价格从局部上涨扩大到全面</a:t>
            </a:r>
            <a:r>
              <a:rPr lang="zh-CN" altLang="en-US" sz="1800" b="1" dirty="0" smtClean="0">
                <a:solidFill>
                  <a:srgbClr val="002060"/>
                </a:solidFill>
                <a:latin typeface="+mn-ea"/>
                <a:ea typeface="+mn-ea"/>
              </a:rPr>
              <a:t>上涨。</a:t>
            </a:r>
            <a:endParaRPr lang="zh-CN" altLang="en-US" sz="1800" b="1" dirty="0">
              <a:solidFill>
                <a:srgbClr val="002060"/>
              </a:solidFill>
              <a:latin typeface="+mn-ea"/>
              <a:ea typeface="+mn-ea"/>
            </a:endParaRPr>
          </a:p>
        </p:txBody>
      </p:sp>
      <p:graphicFrame>
        <p:nvGraphicFramePr>
          <p:cNvPr id="5" name="图表 4"/>
          <p:cNvGraphicFramePr/>
          <p:nvPr/>
        </p:nvGraphicFramePr>
        <p:xfrm>
          <a:off x="857224" y="1000108"/>
          <a:ext cx="7500990" cy="38004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kumimoji="1" lang="en-US" altLang="zh-CN" sz="2400" smtClean="0">
                <a:solidFill>
                  <a:srgbClr val="000066"/>
                </a:solidFill>
                <a:latin typeface="Arial" pitchFamily="34" charset="0"/>
              </a:rPr>
              <a:t>PMI</a:t>
            </a:r>
            <a:endParaRPr kumimoji="1" lang="zh-CN" altLang="en-US" sz="2400" smtClean="0">
              <a:solidFill>
                <a:srgbClr val="000066"/>
              </a:solidFill>
              <a:latin typeface="Arial" pitchFamily="34" charset="0"/>
            </a:endParaRPr>
          </a:p>
        </p:txBody>
      </p:sp>
      <p:sp>
        <p:nvSpPr>
          <p:cNvPr id="16387" name="TextBox 1"/>
          <p:cNvSpPr txBox="1">
            <a:spLocks noChangeArrowheads="1"/>
          </p:cNvSpPr>
          <p:nvPr/>
        </p:nvSpPr>
        <p:spPr bwMode="auto">
          <a:xfrm>
            <a:off x="323850" y="5013325"/>
            <a:ext cx="8462963" cy="923330"/>
          </a:xfrm>
          <a:prstGeom prst="rect">
            <a:avLst/>
          </a:prstGeom>
          <a:noFill/>
          <a:ln w="9525">
            <a:noFill/>
            <a:miter lim="800000"/>
            <a:headEnd/>
            <a:tailEnd/>
          </a:ln>
        </p:spPr>
        <p:txBody>
          <a:bodyPr>
            <a:spAutoFit/>
          </a:bodyPr>
          <a:lstStyle/>
          <a:p>
            <a:pPr>
              <a:defRPr/>
            </a:pPr>
            <a:r>
              <a:rPr lang="en-US" altLang="zh-CN" sz="1800" b="1" dirty="0" smtClean="0">
                <a:solidFill>
                  <a:schemeClr val="accent1">
                    <a:lumMod val="50000"/>
                  </a:schemeClr>
                </a:solidFill>
                <a:latin typeface="+mn-ea"/>
                <a:ea typeface="+mn-ea"/>
              </a:rPr>
              <a:t>11</a:t>
            </a:r>
            <a:r>
              <a:rPr lang="zh-CN" altLang="en-US" sz="1800" b="1" dirty="0" smtClean="0">
                <a:solidFill>
                  <a:schemeClr val="accent1">
                    <a:lumMod val="50000"/>
                  </a:schemeClr>
                </a:solidFill>
                <a:latin typeface="+mn-ea"/>
                <a:ea typeface="+mn-ea"/>
              </a:rPr>
              <a:t>月官方</a:t>
            </a:r>
            <a:r>
              <a:rPr lang="zh-CN" altLang="en-US" sz="1800" b="1" dirty="0">
                <a:solidFill>
                  <a:schemeClr val="accent1">
                    <a:lumMod val="50000"/>
                  </a:schemeClr>
                </a:solidFill>
                <a:latin typeface="+mn-ea"/>
                <a:ea typeface="+mn-ea"/>
              </a:rPr>
              <a:t>制造业</a:t>
            </a:r>
            <a:r>
              <a:rPr lang="en-US" altLang="zh-CN" sz="1800" b="1" dirty="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51.7%</a:t>
            </a:r>
            <a:r>
              <a:rPr lang="zh-CN" altLang="en-US" sz="1800" b="1" dirty="0" smtClean="0">
                <a:solidFill>
                  <a:schemeClr val="accent1">
                    <a:lumMod val="50000"/>
                  </a:schemeClr>
                </a:solidFill>
                <a:latin typeface="+mn-ea"/>
                <a:ea typeface="+mn-ea"/>
              </a:rPr>
              <a:t>，连续第四个月稳定在枯荣线上方，</a:t>
            </a:r>
            <a:r>
              <a:rPr lang="zh-CN" altLang="en-US" sz="1800" b="1" dirty="0" smtClean="0">
                <a:solidFill>
                  <a:schemeClr val="accent1">
                    <a:lumMod val="50000"/>
                  </a:schemeClr>
                </a:solidFill>
                <a:latin typeface="+mn-ea"/>
                <a:ea typeface="+mn-ea"/>
              </a:rPr>
              <a:t>创两年来新高，表明</a:t>
            </a:r>
            <a:r>
              <a:rPr lang="zh-CN" altLang="en-US" sz="1800" b="1" dirty="0" smtClean="0">
                <a:solidFill>
                  <a:schemeClr val="accent1">
                    <a:lumMod val="50000"/>
                  </a:schemeClr>
                </a:solidFill>
                <a:latin typeface="+mn-ea"/>
                <a:ea typeface="+mn-ea"/>
              </a:rPr>
              <a:t>企业</a:t>
            </a:r>
            <a:r>
              <a:rPr lang="zh-CN" altLang="en-US" sz="1800" b="1" dirty="0">
                <a:solidFill>
                  <a:schemeClr val="accent1">
                    <a:lumMod val="50000"/>
                  </a:schemeClr>
                </a:solidFill>
                <a:latin typeface="+mn-ea"/>
                <a:ea typeface="+mn-ea"/>
              </a:rPr>
              <a:t>采购</a:t>
            </a:r>
            <a:r>
              <a:rPr lang="zh-CN" altLang="en-US" sz="1800" b="1" dirty="0" smtClean="0">
                <a:solidFill>
                  <a:schemeClr val="accent1">
                    <a:lumMod val="50000"/>
                  </a:schemeClr>
                </a:solidFill>
                <a:latin typeface="+mn-ea"/>
                <a:ea typeface="+mn-ea"/>
              </a:rPr>
              <a:t>活动持续</a:t>
            </a:r>
            <a:r>
              <a:rPr lang="zh-CN" altLang="en-US" sz="1800" b="1" dirty="0" smtClean="0">
                <a:solidFill>
                  <a:schemeClr val="accent1">
                    <a:lumMod val="50000"/>
                  </a:schemeClr>
                </a:solidFill>
                <a:latin typeface="+mn-ea"/>
                <a:ea typeface="+mn-ea"/>
              </a:rPr>
              <a:t>增加。</a:t>
            </a:r>
            <a:r>
              <a:rPr lang="en-US" altLang="zh-CN" sz="1800" b="1" dirty="0" smtClean="0">
                <a:solidFill>
                  <a:schemeClr val="accent1">
                    <a:lumMod val="50000"/>
                  </a:schemeClr>
                </a:solidFill>
                <a:latin typeface="+mn-ea"/>
                <a:ea typeface="+mn-ea"/>
              </a:rPr>
              <a:t>11</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财新制造业</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50.9%,</a:t>
            </a:r>
            <a:r>
              <a:rPr lang="zh-CN" altLang="en-US" sz="1800" b="1" dirty="0" smtClean="0">
                <a:solidFill>
                  <a:schemeClr val="accent1">
                    <a:lumMod val="50000"/>
                  </a:schemeClr>
                </a:solidFill>
                <a:latin typeface="+mn-ea"/>
                <a:ea typeface="+mn-ea"/>
              </a:rPr>
              <a:t>较</a:t>
            </a:r>
            <a:r>
              <a:rPr lang="zh-CN" altLang="en-US" sz="1800" b="1" dirty="0" smtClean="0">
                <a:solidFill>
                  <a:schemeClr val="accent1">
                    <a:lumMod val="50000"/>
                  </a:schemeClr>
                </a:solidFill>
                <a:latin typeface="+mn-ea"/>
                <a:ea typeface="+mn-ea"/>
              </a:rPr>
              <a:t>上月</a:t>
            </a:r>
            <a:r>
              <a:rPr lang="zh-CN" altLang="en-US" sz="1800" b="1" dirty="0" smtClean="0">
                <a:solidFill>
                  <a:schemeClr val="accent1">
                    <a:lumMod val="50000"/>
                  </a:schemeClr>
                </a:solidFill>
                <a:latin typeface="+mn-ea"/>
                <a:ea typeface="+mn-ea"/>
              </a:rPr>
              <a:t>的</a:t>
            </a:r>
            <a:r>
              <a:rPr lang="en-US" altLang="zh-CN" sz="1800" b="1" dirty="0" smtClean="0">
                <a:solidFill>
                  <a:schemeClr val="accent1">
                    <a:lumMod val="50000"/>
                  </a:schemeClr>
                </a:solidFill>
                <a:latin typeface="+mn-ea"/>
                <a:ea typeface="+mn-ea"/>
              </a:rPr>
              <a:t>51.2%</a:t>
            </a:r>
            <a:r>
              <a:rPr lang="zh-CN" altLang="en-US" sz="1800" b="1" dirty="0" smtClean="0">
                <a:solidFill>
                  <a:schemeClr val="accent1">
                    <a:lumMod val="50000"/>
                  </a:schemeClr>
                </a:solidFill>
                <a:latin typeface="+mn-ea"/>
                <a:ea typeface="+mn-ea"/>
              </a:rPr>
              <a:t>有所下滑，</a:t>
            </a:r>
            <a:r>
              <a:rPr lang="zh-CN" altLang="en-US" sz="1800" b="1" dirty="0" smtClean="0">
                <a:solidFill>
                  <a:schemeClr val="accent1">
                    <a:lumMod val="50000"/>
                  </a:schemeClr>
                </a:solidFill>
                <a:latin typeface="+mn-ea"/>
                <a:ea typeface="+mn-ea"/>
              </a:rPr>
              <a:t>显示制造业</a:t>
            </a:r>
            <a:r>
              <a:rPr lang="zh-CN" altLang="en-US" sz="1800" b="1" dirty="0" smtClean="0">
                <a:solidFill>
                  <a:schemeClr val="accent1">
                    <a:lumMod val="50000"/>
                  </a:schemeClr>
                </a:solidFill>
                <a:latin typeface="+mn-ea"/>
                <a:ea typeface="+mn-ea"/>
              </a:rPr>
              <a:t>扩张速度有所放</a:t>
            </a:r>
            <a:r>
              <a:rPr lang="zh-CN" altLang="en-US" sz="1800" b="1" dirty="0" smtClean="0">
                <a:solidFill>
                  <a:schemeClr val="accent1">
                    <a:lumMod val="50000"/>
                  </a:schemeClr>
                </a:solidFill>
                <a:latin typeface="+mn-ea"/>
                <a:ea typeface="+mn-ea"/>
              </a:rPr>
              <a:t>缓，但仍处于扩张趋势。</a:t>
            </a:r>
            <a:endParaRPr lang="zh-CN" altLang="en-US" sz="1800" b="1" dirty="0">
              <a:solidFill>
                <a:schemeClr val="accent1">
                  <a:lumMod val="50000"/>
                </a:schemeClr>
              </a:solidFill>
              <a:latin typeface="+mn-ea"/>
              <a:ea typeface="+mn-ea"/>
            </a:endParaRPr>
          </a:p>
        </p:txBody>
      </p:sp>
      <p:pic>
        <p:nvPicPr>
          <p:cNvPr id="43009" name="Picture 1"/>
          <p:cNvPicPr>
            <a:picLocks noChangeAspect="1" noChangeArrowheads="1"/>
          </p:cNvPicPr>
          <p:nvPr/>
        </p:nvPicPr>
        <p:blipFill>
          <a:blip r:embed="rId3"/>
          <a:srcRect/>
          <a:stretch>
            <a:fillRect/>
          </a:stretch>
        </p:blipFill>
        <p:spPr bwMode="auto">
          <a:xfrm>
            <a:off x="500034" y="1000108"/>
            <a:ext cx="7858180" cy="3848507"/>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headEnd/>
            <a:tailEnd/>
          </a:ln>
        </p:spPr>
        <p:txBody>
          <a:bodyPr vert="horz" wrap="square" lIns="91440" tIns="45720" rIns="91440" bIns="45720" numCol="1" anchor="t" anchorCtr="0" compatLnSpc="1">
            <a:prstTxWarp prst="textNoShape">
              <a:avLst/>
            </a:prstTxWarp>
          </a:bodyPr>
          <a:lstStyle/>
          <a:p>
            <a:r>
              <a:rPr kumimoji="1" lang="zh-CN" altLang="en-US" sz="2400" smtClean="0">
                <a:solidFill>
                  <a:srgbClr val="000066"/>
                </a:solidFill>
                <a:latin typeface="Arial" pitchFamily="34" charset="0"/>
              </a:rPr>
              <a:t>央行公开市场操作</a:t>
            </a:r>
          </a:p>
        </p:txBody>
      </p:sp>
      <p:sp>
        <p:nvSpPr>
          <p:cNvPr id="6" name="矩形 5"/>
          <p:cNvSpPr/>
          <p:nvPr/>
        </p:nvSpPr>
        <p:spPr>
          <a:xfrm>
            <a:off x="500063" y="5143500"/>
            <a:ext cx="8001000" cy="954107"/>
          </a:xfrm>
          <a:prstGeom prst="rect">
            <a:avLst/>
          </a:prstGeom>
        </p:spPr>
        <p:txBody>
          <a:bodyPr>
            <a:spAutoFit/>
          </a:bodyPr>
          <a:lstStyle/>
          <a:p>
            <a:pPr>
              <a:defRPr/>
            </a:pPr>
            <a:r>
              <a:rPr lang="zh-CN" altLang="en-US" sz="1800" b="1" dirty="0" smtClean="0">
                <a:solidFill>
                  <a:srgbClr val="000066"/>
                </a:solidFill>
                <a:latin typeface="+mn-ea"/>
                <a:ea typeface="+mn-ea"/>
              </a:rPr>
              <a:t>由于存量逆回购</a:t>
            </a:r>
            <a:r>
              <a:rPr lang="zh-CN" altLang="en-US" sz="1800" b="1" dirty="0" smtClean="0">
                <a:solidFill>
                  <a:srgbClr val="000066"/>
                </a:solidFill>
                <a:latin typeface="+mn-ea"/>
                <a:ea typeface="+mn-ea"/>
              </a:rPr>
              <a:t>到期，回笼</a:t>
            </a:r>
            <a:r>
              <a:rPr lang="zh-CN" altLang="en-US" sz="1800" b="1" dirty="0" smtClean="0">
                <a:solidFill>
                  <a:srgbClr val="000066"/>
                </a:solidFill>
                <a:latin typeface="+mn-ea"/>
                <a:ea typeface="+mn-ea"/>
              </a:rPr>
              <a:t>压力上升，央行</a:t>
            </a:r>
            <a:r>
              <a:rPr lang="en-US" altLang="zh-CN" sz="1800" b="1" dirty="0" smtClean="0">
                <a:solidFill>
                  <a:srgbClr val="000066"/>
                </a:solidFill>
                <a:latin typeface="+mn-ea"/>
                <a:ea typeface="+mn-ea"/>
              </a:rPr>
              <a:t>11</a:t>
            </a:r>
            <a:r>
              <a:rPr lang="zh-CN" altLang="en-US" sz="1800" b="1" dirty="0" smtClean="0">
                <a:solidFill>
                  <a:srgbClr val="000066"/>
                </a:solidFill>
                <a:latin typeface="+mn-ea"/>
                <a:ea typeface="+mn-ea"/>
              </a:rPr>
              <a:t>月公开市场净投仅为</a:t>
            </a:r>
            <a:r>
              <a:rPr lang="en-US" altLang="zh-CN" sz="1800" b="1" dirty="0" smtClean="0">
                <a:solidFill>
                  <a:srgbClr val="000066"/>
                </a:solidFill>
                <a:latin typeface="+mn-ea"/>
                <a:ea typeface="+mn-ea"/>
              </a:rPr>
              <a:t>150</a:t>
            </a:r>
            <a:r>
              <a:rPr lang="zh-CN" altLang="en-US" sz="1800" b="1" dirty="0" smtClean="0">
                <a:solidFill>
                  <a:srgbClr val="000066"/>
                </a:solidFill>
                <a:latin typeface="+mn-ea"/>
                <a:ea typeface="+mn-ea"/>
              </a:rPr>
              <a:t>亿元，与</a:t>
            </a:r>
            <a:r>
              <a:rPr lang="en-US" altLang="zh-CN" sz="1800" b="1" dirty="0" smtClean="0">
                <a:solidFill>
                  <a:srgbClr val="000066"/>
                </a:solidFill>
                <a:latin typeface="+mn-ea"/>
                <a:ea typeface="+mn-ea"/>
              </a:rPr>
              <a:t>9</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10</a:t>
            </a:r>
            <a:r>
              <a:rPr lang="zh-CN" altLang="en-US" sz="1800" b="1" dirty="0" smtClean="0">
                <a:solidFill>
                  <a:srgbClr val="000066"/>
                </a:solidFill>
                <a:latin typeface="+mn-ea"/>
                <a:ea typeface="+mn-ea"/>
              </a:rPr>
              <a:t>月净投放</a:t>
            </a:r>
            <a:r>
              <a:rPr lang="en-US" altLang="zh-CN" sz="1800" b="1" dirty="0" smtClean="0">
                <a:solidFill>
                  <a:srgbClr val="000066"/>
                </a:solidFill>
                <a:latin typeface="+mn-ea"/>
                <a:ea typeface="+mn-ea"/>
              </a:rPr>
              <a:t>4600</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4414</a:t>
            </a:r>
            <a:r>
              <a:rPr lang="zh-CN" altLang="en-US" sz="1800" b="1" dirty="0" smtClean="0">
                <a:solidFill>
                  <a:srgbClr val="000066"/>
                </a:solidFill>
                <a:latin typeface="+mn-ea"/>
                <a:ea typeface="+mn-ea"/>
              </a:rPr>
              <a:t>亿相比，流动性明显趋紧</a:t>
            </a:r>
            <a:r>
              <a:rPr lang="zh-CN" altLang="en-US" sz="1800" b="1" dirty="0" smtClean="0">
                <a:solidFill>
                  <a:srgbClr val="000066"/>
                </a:solidFill>
                <a:latin typeface="+mn-ea"/>
                <a:ea typeface="+mn-ea"/>
              </a:rPr>
              <a:t>，加之美</a:t>
            </a:r>
            <a:r>
              <a:rPr lang="zh-CN" altLang="en-US" sz="1800" b="1" dirty="0" smtClean="0">
                <a:solidFill>
                  <a:srgbClr val="000066"/>
                </a:solidFill>
                <a:latin typeface="+mn-ea"/>
                <a:ea typeface="+mn-ea"/>
              </a:rPr>
              <a:t>联储</a:t>
            </a:r>
            <a:r>
              <a:rPr lang="zh-CN" altLang="en-US" sz="1800" b="1" dirty="0" smtClean="0">
                <a:solidFill>
                  <a:srgbClr val="000066"/>
                </a:solidFill>
                <a:latin typeface="+mn-ea"/>
                <a:ea typeface="+mn-ea"/>
              </a:rPr>
              <a:t>加息箭在弦上，</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月货币流动性大概率仍</a:t>
            </a:r>
            <a:r>
              <a:rPr lang="zh-CN" altLang="en-US" sz="1800" b="1" dirty="0" smtClean="0">
                <a:solidFill>
                  <a:srgbClr val="000066"/>
                </a:solidFill>
                <a:latin typeface="+mn-ea"/>
                <a:ea typeface="+mn-ea"/>
              </a:rPr>
              <a:t>将保持偏紧状态</a:t>
            </a:r>
            <a:r>
              <a:rPr lang="zh-CN" altLang="en-US" sz="1800" b="1" dirty="0" smtClean="0">
                <a:solidFill>
                  <a:srgbClr val="000066"/>
                </a:solidFill>
                <a:latin typeface="+mn-ea"/>
                <a:ea typeface="+mn-ea"/>
              </a:rPr>
              <a:t>。</a:t>
            </a:r>
            <a:endParaRPr lang="zh-CN" altLang="en-US" sz="1800" b="1" dirty="0">
              <a:solidFill>
                <a:srgbClr val="000066"/>
              </a:solidFill>
              <a:latin typeface="+mn-ea"/>
              <a:ea typeface="+mn-ea"/>
            </a:endParaRPr>
          </a:p>
        </p:txBody>
      </p:sp>
      <p:pic>
        <p:nvPicPr>
          <p:cNvPr id="1027" name="Picture 3"/>
          <p:cNvPicPr>
            <a:picLocks noChangeAspect="1" noChangeArrowheads="1"/>
          </p:cNvPicPr>
          <p:nvPr/>
        </p:nvPicPr>
        <p:blipFill>
          <a:blip r:embed="rId2"/>
          <a:srcRect/>
          <a:stretch>
            <a:fillRect/>
          </a:stretch>
        </p:blipFill>
        <p:spPr bwMode="auto">
          <a:xfrm>
            <a:off x="500034" y="928670"/>
            <a:ext cx="7572428" cy="421481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headEnd/>
            <a:tailEnd/>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headEnd/>
            <a:tailEnd/>
          </a:ln>
        </p:spPr>
        <p:txBody>
          <a:bodyPr>
            <a:spAutoFit/>
          </a:bodyPr>
          <a:lstStyle/>
          <a:p>
            <a:pPr marL="457200" indent="-457200">
              <a:spcBef>
                <a:spcPct val="50000"/>
              </a:spcBef>
            </a:pPr>
            <a:r>
              <a:rPr kumimoji="1" lang="zh-CN" altLang="en-US" sz="2400" b="1">
                <a:solidFill>
                  <a:srgbClr val="000066"/>
                </a:solidFill>
                <a:latin typeface="Times New Roman" pitchFamily="18" charset="0"/>
                <a:ea typeface="幼圆" pitchFamily="49" charset="-122"/>
              </a:rPr>
              <a:t>1.本月宏观概况</a:t>
            </a:r>
          </a:p>
          <a:p>
            <a:pPr marL="457200" indent="-457200">
              <a:spcBef>
                <a:spcPct val="50000"/>
              </a:spcBef>
            </a:pPr>
            <a:r>
              <a:rPr kumimoji="1" lang="zh-CN" altLang="en-US" sz="2400" b="1">
                <a:solidFill>
                  <a:schemeClr val="bg1"/>
                </a:solidFill>
                <a:latin typeface="Times New Roman" pitchFamily="18" charset="0"/>
                <a:ea typeface="幼圆" pitchFamily="49" charset="-122"/>
              </a:rPr>
              <a:t>2.本月市场动向分析</a:t>
            </a:r>
          </a:p>
          <a:p>
            <a:pPr marL="457200" indent="-457200">
              <a:spcBef>
                <a:spcPct val="50000"/>
              </a:spcBef>
            </a:pPr>
            <a:r>
              <a:rPr kumimoji="1" lang="zh-CN" altLang="en-US" sz="2400" b="1">
                <a:solidFill>
                  <a:srgbClr val="000066"/>
                </a:solidFill>
                <a:latin typeface="Times New Roman" pitchFamily="18" charset="0"/>
                <a:ea typeface="幼圆" pitchFamily="49" charset="-122"/>
              </a:rPr>
              <a:t>3. 展望</a:t>
            </a:r>
          </a:p>
          <a:p>
            <a:pPr marL="457200" indent="-457200">
              <a:spcBef>
                <a:spcPct val="50000"/>
              </a:spcBef>
            </a:pPr>
            <a:r>
              <a:rPr kumimoji="1" lang="en-US" altLang="zh-CN" sz="2400" b="1">
                <a:solidFill>
                  <a:srgbClr val="000066"/>
                </a:solidFill>
                <a:latin typeface="Times New Roman" pitchFamily="18" charset="0"/>
                <a:ea typeface="幼圆" pitchFamily="49" charset="-122"/>
              </a:rPr>
              <a:t>4. </a:t>
            </a:r>
            <a:r>
              <a:rPr kumimoji="1" lang="zh-CN" altLang="en-US" sz="2400" b="1">
                <a:solidFill>
                  <a:srgbClr val="000066"/>
                </a:solidFill>
                <a:latin typeface="Times New Roman" pitchFamily="18" charset="0"/>
                <a:ea typeface="幼圆" pitchFamily="49" charset="-122"/>
              </a:rPr>
              <a:t>公司主要业务</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headEnd/>
            <a:tailEnd/>
          </a:ln>
        </p:spPr>
        <p:txBody>
          <a:bodyPr/>
          <a:lstStyle/>
          <a:p>
            <a:r>
              <a:rPr lang="zh-CN" altLang="en-US" sz="2400" b="1">
                <a:solidFill>
                  <a:srgbClr val="000066"/>
                </a:solidFill>
                <a:latin typeface="幼圆" pitchFamily="49" charset="-122"/>
                <a:ea typeface="幼圆" pitchFamily="49" charset="-122"/>
              </a:rPr>
              <a:t>市场概况</a:t>
            </a:r>
          </a:p>
        </p:txBody>
      </p:sp>
      <p:sp>
        <p:nvSpPr>
          <p:cNvPr id="18435" name="Text Box 280"/>
          <p:cNvSpPr txBox="1">
            <a:spLocks noChangeArrowheads="1"/>
          </p:cNvSpPr>
          <p:nvPr/>
        </p:nvSpPr>
        <p:spPr bwMode="auto">
          <a:xfrm>
            <a:off x="571501" y="4714875"/>
            <a:ext cx="7715276" cy="1477328"/>
          </a:xfrm>
          <a:prstGeom prst="rect">
            <a:avLst/>
          </a:prstGeom>
          <a:noFill/>
          <a:ln w="9525" algn="ctr">
            <a:noFill/>
            <a:miter lim="800000"/>
            <a:headEnd/>
            <a:tailEnd/>
          </a:ln>
        </p:spPr>
        <p:txBody>
          <a:bodyPr wrap="square">
            <a:spAutoFit/>
          </a:bodyPr>
          <a:lstStyle/>
          <a:p>
            <a:pPr>
              <a:spcBef>
                <a:spcPct val="50000"/>
              </a:spcBef>
            </a:pPr>
            <a:r>
              <a:rPr lang="en-US" altLang="zh-CN" sz="1800" b="1" dirty="0" smtClean="0">
                <a:solidFill>
                  <a:srgbClr val="000066"/>
                </a:solidFill>
                <a:latin typeface="幼圆" pitchFamily="49" charset="-122"/>
                <a:ea typeface="幼圆" pitchFamily="49" charset="-122"/>
              </a:rPr>
              <a:t>11</a:t>
            </a:r>
            <a:r>
              <a:rPr lang="zh-CN" altLang="en-US" sz="1800" b="1" dirty="0" smtClean="0">
                <a:solidFill>
                  <a:srgbClr val="000066"/>
                </a:solidFill>
                <a:latin typeface="幼圆" pitchFamily="49" charset="-122"/>
                <a:ea typeface="幼圆" pitchFamily="49" charset="-122"/>
              </a:rPr>
              <a:t>月</a:t>
            </a:r>
            <a:r>
              <a:rPr lang="zh-CN" altLang="en-US" sz="1800" b="1" dirty="0" smtClean="0">
                <a:solidFill>
                  <a:srgbClr val="000066"/>
                </a:solidFill>
                <a:latin typeface="幼圆" pitchFamily="49" charset="-122"/>
                <a:ea typeface="幼圆" pitchFamily="49" charset="-122"/>
              </a:rPr>
              <a:t>上</a:t>
            </a:r>
            <a:r>
              <a:rPr lang="zh-CN" altLang="en-US" sz="1800" b="1" dirty="0">
                <a:solidFill>
                  <a:srgbClr val="000066"/>
                </a:solidFill>
                <a:latin typeface="幼圆" pitchFamily="49" charset="-122"/>
                <a:ea typeface="幼圆" pitchFamily="49" charset="-122"/>
              </a:rPr>
              <a:t>证</a:t>
            </a:r>
            <a:r>
              <a:rPr lang="zh-CN" altLang="en-US" sz="1800" b="1" dirty="0" smtClean="0">
                <a:solidFill>
                  <a:srgbClr val="000066"/>
                </a:solidFill>
                <a:latin typeface="幼圆" pitchFamily="49" charset="-122"/>
                <a:ea typeface="幼圆" pitchFamily="49" charset="-122"/>
              </a:rPr>
              <a:t>涨幅</a:t>
            </a:r>
            <a:r>
              <a:rPr lang="en-US" altLang="zh-CN" sz="1800" b="1" dirty="0" smtClean="0">
                <a:solidFill>
                  <a:srgbClr val="000066"/>
                </a:solidFill>
                <a:latin typeface="幼圆" pitchFamily="49" charset="-122"/>
                <a:ea typeface="幼圆" pitchFamily="49" charset="-122"/>
              </a:rPr>
              <a:t>4.82%</a:t>
            </a:r>
            <a:r>
              <a:rPr lang="zh-CN" altLang="en-US" sz="1800" b="1" dirty="0">
                <a:solidFill>
                  <a:srgbClr val="000066"/>
                </a:solidFill>
                <a:latin typeface="幼圆" pitchFamily="49" charset="-122"/>
                <a:ea typeface="幼圆" pitchFamily="49" charset="-122"/>
              </a:rPr>
              <a:t>，</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3250.03</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，创业</a:t>
            </a:r>
            <a:r>
              <a:rPr lang="zh-CN" altLang="en-US" sz="1800" b="1" dirty="0" smtClean="0">
                <a:solidFill>
                  <a:srgbClr val="000066"/>
                </a:solidFill>
                <a:latin typeface="幼圆" pitchFamily="49" charset="-122"/>
                <a:ea typeface="幼圆" pitchFamily="49" charset="-122"/>
              </a:rPr>
              <a:t>板涨</a:t>
            </a:r>
            <a:r>
              <a:rPr lang="en-US" altLang="zh-CN" sz="1800" b="1" dirty="0" smtClean="0">
                <a:solidFill>
                  <a:srgbClr val="000066"/>
                </a:solidFill>
                <a:latin typeface="幼圆" pitchFamily="49" charset="-122"/>
                <a:ea typeface="幼圆" pitchFamily="49" charset="-122"/>
              </a:rPr>
              <a:t>1.08%</a:t>
            </a:r>
            <a:r>
              <a:rPr lang="zh-CN" altLang="en-US" sz="1800" b="1" dirty="0" smtClean="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2183.05</a:t>
            </a:r>
            <a:r>
              <a:rPr lang="zh-CN" altLang="en-US" sz="1800" b="1" dirty="0" smtClean="0">
                <a:solidFill>
                  <a:srgbClr val="000066"/>
                </a:solidFill>
                <a:latin typeface="幼圆" pitchFamily="49" charset="-122"/>
                <a:ea typeface="幼圆" pitchFamily="49" charset="-122"/>
              </a:rPr>
              <a:t>点</a:t>
            </a:r>
            <a:r>
              <a:rPr lang="zh-CN" altLang="en-US" sz="1800" b="1" dirty="0" smtClean="0">
                <a:solidFill>
                  <a:srgbClr val="000066"/>
                </a:solidFill>
                <a:latin typeface="幼圆" pitchFamily="49" charset="-122"/>
                <a:ea typeface="幼圆" pitchFamily="49" charset="-122"/>
              </a:rPr>
              <a:t>。本月上</a:t>
            </a:r>
            <a:r>
              <a:rPr lang="zh-CN" altLang="en-US" sz="1800" b="1" dirty="0" smtClean="0">
                <a:solidFill>
                  <a:srgbClr val="000066"/>
                </a:solidFill>
                <a:latin typeface="幼圆" pitchFamily="49" charset="-122"/>
                <a:ea typeface="幼圆" pitchFamily="49" charset="-122"/>
              </a:rPr>
              <a:t>证</a:t>
            </a:r>
            <a:r>
              <a:rPr lang="zh-CN" altLang="en-US" sz="1800" b="1" dirty="0" smtClean="0">
                <a:solidFill>
                  <a:srgbClr val="000066"/>
                </a:solidFill>
                <a:latin typeface="幼圆" pitchFamily="49" charset="-122"/>
                <a:ea typeface="幼圆" pitchFamily="49" charset="-122"/>
              </a:rPr>
              <a:t>指数在基建板块的带动下有所上涨，安邦持续增持中国建筑是指数表现的重要原因。然而市场</a:t>
            </a:r>
            <a:r>
              <a:rPr lang="zh-CN" altLang="en-US" sz="1800" b="1" dirty="0" smtClean="0">
                <a:solidFill>
                  <a:srgbClr val="000066"/>
                </a:solidFill>
                <a:latin typeface="幼圆" pitchFamily="49" charset="-122"/>
                <a:ea typeface="幼圆" pitchFamily="49" charset="-122"/>
              </a:rPr>
              <a:t>两极分化极其严重，除重资产蓝筹外，市场绝大多数板块随指数波动</a:t>
            </a:r>
            <a:r>
              <a:rPr lang="zh-CN" altLang="en-US" sz="1800" b="1" dirty="0" smtClean="0">
                <a:solidFill>
                  <a:srgbClr val="000066"/>
                </a:solidFill>
                <a:latin typeface="幼圆" pitchFamily="49" charset="-122"/>
                <a:ea typeface="幼圆" pitchFamily="49" charset="-122"/>
              </a:rPr>
              <a:t>，以</a:t>
            </a:r>
            <a:r>
              <a:rPr lang="zh-CN" altLang="en-US" sz="1800" b="1" dirty="0" smtClean="0">
                <a:solidFill>
                  <a:srgbClr val="000066"/>
                </a:solidFill>
                <a:latin typeface="幼圆" pitchFamily="49" charset="-122"/>
                <a:ea typeface="幼圆" pitchFamily="49" charset="-122"/>
              </a:rPr>
              <a:t>乐视网</a:t>
            </a:r>
            <a:r>
              <a:rPr lang="zh-CN" altLang="en-US" sz="1800" b="1" dirty="0" smtClean="0">
                <a:solidFill>
                  <a:srgbClr val="000066"/>
                </a:solidFill>
                <a:latin typeface="幼圆" pitchFamily="49" charset="-122"/>
                <a:ea typeface="幼圆" pitchFamily="49" charset="-122"/>
              </a:rPr>
              <a:t>为首的创业板权重普遍</a:t>
            </a:r>
            <a:r>
              <a:rPr lang="zh-CN" altLang="en-US" sz="1800" b="1" dirty="0" smtClean="0">
                <a:solidFill>
                  <a:srgbClr val="000066"/>
                </a:solidFill>
                <a:latin typeface="幼圆" pitchFamily="49" charset="-122"/>
                <a:ea typeface="幼圆" pitchFamily="49" charset="-122"/>
              </a:rPr>
              <a:t>陷入</a:t>
            </a:r>
            <a:r>
              <a:rPr lang="zh-CN" altLang="en-US" sz="1800" b="1" dirty="0" smtClean="0">
                <a:solidFill>
                  <a:srgbClr val="000066"/>
                </a:solidFill>
                <a:latin typeface="幼圆" pitchFamily="49" charset="-122"/>
                <a:ea typeface="幼圆" pitchFamily="49" charset="-122"/>
              </a:rPr>
              <a:t>调整，带动创业板指持续低迷。</a:t>
            </a:r>
            <a:endParaRPr lang="zh-CN" altLang="en-US" sz="1800" b="1" dirty="0">
              <a:solidFill>
                <a:srgbClr val="000066"/>
              </a:solidFill>
              <a:latin typeface="幼圆" pitchFamily="49" charset="-122"/>
              <a:ea typeface="幼圆" pitchFamily="49" charset="-122"/>
            </a:endParaRPr>
          </a:p>
        </p:txBody>
      </p:sp>
      <p:pic>
        <p:nvPicPr>
          <p:cNvPr id="2050" name="Picture 2"/>
          <p:cNvPicPr>
            <a:picLocks noChangeAspect="1" noChangeArrowheads="1"/>
          </p:cNvPicPr>
          <p:nvPr/>
        </p:nvPicPr>
        <p:blipFill>
          <a:blip r:embed="rId3"/>
          <a:srcRect/>
          <a:stretch>
            <a:fillRect/>
          </a:stretch>
        </p:blipFill>
        <p:spPr bwMode="auto">
          <a:xfrm>
            <a:off x="785786" y="1000108"/>
            <a:ext cx="7429552" cy="378621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zh-CN" altLang="en-US" sz="2400" dirty="0" smtClean="0">
                <a:solidFill>
                  <a:schemeClr val="tx1"/>
                </a:solidFill>
              </a:rPr>
              <a:t>股指期货</a:t>
            </a:r>
            <a:endParaRPr lang="en-US" altLang="zh-CN" sz="2400" dirty="0" smtClean="0">
              <a:solidFill>
                <a:schemeClr val="tx1"/>
              </a:solidFill>
            </a:endParaRPr>
          </a:p>
        </p:txBody>
      </p:sp>
      <p:sp>
        <p:nvSpPr>
          <p:cNvPr id="19459" name="Text Box 5"/>
          <p:cNvSpPr txBox="1">
            <a:spLocks noChangeArrowheads="1"/>
          </p:cNvSpPr>
          <p:nvPr/>
        </p:nvSpPr>
        <p:spPr bwMode="auto">
          <a:xfrm>
            <a:off x="500063" y="5500688"/>
            <a:ext cx="8143875" cy="646331"/>
          </a:xfrm>
          <a:prstGeom prst="rect">
            <a:avLst/>
          </a:prstGeom>
          <a:noFill/>
          <a:ln w="9525" algn="ctr">
            <a:noFill/>
            <a:miter lim="800000"/>
            <a:headEnd/>
            <a:tailEnd/>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en-US" altLang="zh-CN" sz="1800" b="1" dirty="0" smtClean="0">
                <a:solidFill>
                  <a:srgbClr val="000066"/>
                </a:solidFill>
                <a:latin typeface="幼圆" pitchFamily="49" charset="-122"/>
                <a:ea typeface="幼圆" pitchFamily="49" charset="-122"/>
              </a:rPr>
              <a:t>11</a:t>
            </a:r>
            <a:r>
              <a:rPr lang="zh-CN" altLang="en-US" sz="1800" b="1" dirty="0" smtClean="0">
                <a:solidFill>
                  <a:srgbClr val="000066"/>
                </a:solidFill>
                <a:latin typeface="幼圆" pitchFamily="49" charset="-122"/>
                <a:ea typeface="幼圆" pitchFamily="49" charset="-122"/>
              </a:rPr>
              <a:t>月份上证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股指</a:t>
            </a:r>
            <a:r>
              <a:rPr lang="zh-CN" altLang="en-US" sz="1800" b="1" dirty="0" smtClean="0">
                <a:solidFill>
                  <a:srgbClr val="000066"/>
                </a:solidFill>
                <a:latin typeface="幼圆" pitchFamily="49" charset="-122"/>
                <a:ea typeface="幼圆" pitchFamily="49" charset="-122"/>
              </a:rPr>
              <a:t>期货涨</a:t>
            </a:r>
            <a:r>
              <a:rPr lang="en-US" altLang="zh-CN" sz="1800" b="1" dirty="0" smtClean="0">
                <a:solidFill>
                  <a:srgbClr val="000066"/>
                </a:solidFill>
                <a:latin typeface="幼圆" pitchFamily="49" charset="-122"/>
                <a:ea typeface="幼圆" pitchFamily="49" charset="-122"/>
              </a:rPr>
              <a:t>4.5%</a:t>
            </a:r>
            <a:r>
              <a:rPr lang="zh-CN" altLang="en-US" sz="1800" b="1" dirty="0" smtClean="0">
                <a:solidFill>
                  <a:srgbClr val="000066"/>
                </a:solidFill>
                <a:latin typeface="幼圆" pitchFamily="49" charset="-122"/>
                <a:ea typeface="幼圆" pitchFamily="49" charset="-122"/>
              </a:rPr>
              <a:t>，在三大主力期货合约中最为表现抢眼，上证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成分股也有较好表现。</a:t>
            </a:r>
            <a:endParaRPr lang="zh-CN" altLang="en-US" sz="1800" b="1" dirty="0">
              <a:solidFill>
                <a:srgbClr val="000066"/>
              </a:solidFill>
              <a:latin typeface="幼圆" pitchFamily="49" charset="-122"/>
              <a:ea typeface="幼圆" pitchFamily="49" charset="-122"/>
            </a:endParaRPr>
          </a:p>
        </p:txBody>
      </p:sp>
      <p:graphicFrame>
        <p:nvGraphicFramePr>
          <p:cNvPr id="5" name="图表 4"/>
          <p:cNvGraphicFramePr/>
          <p:nvPr/>
        </p:nvGraphicFramePr>
        <p:xfrm>
          <a:off x="785786" y="1000108"/>
          <a:ext cx="7786742" cy="4349752"/>
        </p:xfrm>
        <a:graphic>
          <a:graphicData uri="http://schemas.openxmlformats.org/drawingml/2006/chart">
            <c:chart xmlns:c="http://schemas.openxmlformats.org/drawingml/2006/chart" xmlns:r="http://schemas.openxmlformats.org/officeDocument/2006/relationships" r:id="rId4"/>
          </a:graphicData>
        </a:graphic>
      </p:graphicFrame>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214313"/>
            <a:ext cx="8229600" cy="1143000"/>
          </a:xfrm>
          <a:noFill/>
          <a:ln>
            <a:miter lim="800000"/>
            <a:headEnd/>
            <a:tailEnd/>
          </a:ln>
        </p:spPr>
        <p:txBody>
          <a:bodyPr vert="horz" wrap="square" lIns="91440" tIns="45720" rIns="91440" bIns="45720" numCol="1" anchor="t" anchorCtr="0" compatLnSpc="1">
            <a:prstTxWarp prst="textNoShape">
              <a:avLst/>
            </a:prstTxWarp>
          </a:bodyPr>
          <a:lstStyle/>
          <a:p>
            <a:r>
              <a:rPr lang="zh-CN" altLang="en-US" sz="2400" smtClean="0">
                <a:solidFill>
                  <a:srgbClr val="000066"/>
                </a:solidFill>
              </a:rPr>
              <a:t>债市指数</a:t>
            </a:r>
          </a:p>
        </p:txBody>
      </p:sp>
      <p:sp>
        <p:nvSpPr>
          <p:cNvPr id="6148" name="TextBox 2"/>
          <p:cNvSpPr txBox="1">
            <a:spLocks noChangeArrowheads="1"/>
          </p:cNvSpPr>
          <p:nvPr/>
        </p:nvSpPr>
        <p:spPr bwMode="auto">
          <a:xfrm>
            <a:off x="500034" y="4929198"/>
            <a:ext cx="8085137" cy="1200329"/>
          </a:xfrm>
          <a:prstGeom prst="rect">
            <a:avLst/>
          </a:prstGeom>
          <a:noFill/>
          <a:ln w="9525">
            <a:noFill/>
            <a:miter lim="800000"/>
            <a:headEnd/>
            <a:tailEnd/>
          </a:ln>
        </p:spPr>
        <p:txBody>
          <a:bodyPr>
            <a:spAutoFit/>
          </a:bodyPr>
          <a:lstStyle/>
          <a:p>
            <a:pPr>
              <a:defRPr/>
            </a:pPr>
            <a:r>
              <a:rPr lang="zh-CN" altLang="en-US" sz="1800" b="1" dirty="0" smtClean="0">
                <a:solidFill>
                  <a:schemeClr val="tx2">
                    <a:lumMod val="75000"/>
                  </a:schemeClr>
                </a:solidFill>
                <a:latin typeface="+mn-ea"/>
                <a:ea typeface="+mn-ea"/>
              </a:rPr>
              <a:t>    </a:t>
            </a:r>
            <a:r>
              <a:rPr lang="en-US" altLang="zh-CN" sz="1800" b="1" dirty="0" smtClean="0">
                <a:solidFill>
                  <a:schemeClr val="tx2">
                    <a:lumMod val="75000"/>
                  </a:schemeClr>
                </a:solidFill>
                <a:latin typeface="+mn-ea"/>
                <a:ea typeface="+mn-ea"/>
              </a:rPr>
              <a:t>10 </a:t>
            </a:r>
            <a:r>
              <a:rPr lang="zh-CN" altLang="en-US" sz="1800" b="1" dirty="0" smtClean="0">
                <a:solidFill>
                  <a:schemeClr val="tx2">
                    <a:lumMod val="75000"/>
                  </a:schemeClr>
                </a:solidFill>
                <a:latin typeface="+mn-ea"/>
                <a:ea typeface="+mn-ea"/>
              </a:rPr>
              <a:t>月下旬以来，中国债市出现了一轮剧烈的调整，时至今日，</a:t>
            </a:r>
            <a:r>
              <a:rPr lang="zh-CN" altLang="en-US" sz="1800" b="1" dirty="0" smtClean="0">
                <a:solidFill>
                  <a:schemeClr val="tx2">
                    <a:lumMod val="75000"/>
                  </a:schemeClr>
                </a:solidFill>
                <a:latin typeface="+mn-ea"/>
                <a:ea typeface="+mn-ea"/>
              </a:rPr>
              <a:t>以</a:t>
            </a:r>
            <a:r>
              <a:rPr lang="en-US" altLang="zh-CN" sz="1800" b="1" dirty="0" smtClean="0">
                <a:solidFill>
                  <a:schemeClr val="tx2">
                    <a:lumMod val="75000"/>
                  </a:schemeClr>
                </a:solidFill>
                <a:latin typeface="+mn-ea"/>
                <a:ea typeface="+mn-ea"/>
              </a:rPr>
              <a:t>10 </a:t>
            </a:r>
            <a:r>
              <a:rPr lang="zh-CN" altLang="en-US" sz="1800" b="1" dirty="0" smtClean="0">
                <a:solidFill>
                  <a:schemeClr val="tx2">
                    <a:lumMod val="75000"/>
                  </a:schemeClr>
                </a:solidFill>
                <a:latin typeface="+mn-ea"/>
                <a:ea typeface="+mn-ea"/>
              </a:rPr>
              <a:t>年国债收益率计算</a:t>
            </a:r>
            <a:r>
              <a:rPr lang="zh-CN" altLang="en-US" sz="1800" b="1" dirty="0" smtClean="0">
                <a:solidFill>
                  <a:schemeClr val="tx2">
                    <a:lumMod val="75000"/>
                  </a:schemeClr>
                </a:solidFill>
                <a:latin typeface="+mn-ea"/>
                <a:ea typeface="+mn-ea"/>
              </a:rPr>
              <a:t>，</a:t>
            </a:r>
            <a:r>
              <a:rPr lang="en-US" altLang="zh-CN" sz="1800" b="1" dirty="0" smtClean="0">
                <a:solidFill>
                  <a:schemeClr val="tx2">
                    <a:lumMod val="75000"/>
                  </a:schemeClr>
                </a:solidFill>
                <a:latin typeface="+mn-ea"/>
                <a:ea typeface="+mn-ea"/>
              </a:rPr>
              <a:t>10</a:t>
            </a:r>
            <a:r>
              <a:rPr lang="zh-CN" altLang="en-US" sz="1800" b="1" dirty="0" smtClean="0">
                <a:solidFill>
                  <a:schemeClr val="tx2">
                    <a:lumMod val="75000"/>
                  </a:schemeClr>
                </a:solidFill>
                <a:latin typeface="+mn-ea"/>
                <a:ea typeface="+mn-ea"/>
              </a:rPr>
              <a:t>月底至今下降至</a:t>
            </a:r>
            <a:r>
              <a:rPr lang="en-US" altLang="zh-CN" sz="1800" b="1" dirty="0" smtClean="0">
                <a:solidFill>
                  <a:schemeClr val="tx2">
                    <a:lumMod val="75000"/>
                  </a:schemeClr>
                </a:solidFill>
                <a:latin typeface="+mn-ea"/>
                <a:ea typeface="+mn-ea"/>
              </a:rPr>
              <a:t>2.85%</a:t>
            </a:r>
            <a:r>
              <a:rPr lang="zh-CN" altLang="en-US" sz="1800" b="1" dirty="0" smtClean="0">
                <a:solidFill>
                  <a:schemeClr val="tx2">
                    <a:lumMod val="75000"/>
                  </a:schemeClr>
                </a:solidFill>
                <a:latin typeface="+mn-ea"/>
                <a:ea typeface="+mn-ea"/>
              </a:rPr>
              <a:t>。</a:t>
            </a:r>
            <a:r>
              <a:rPr lang="zh-CN" altLang="en-US" sz="1800" b="1" dirty="0" smtClean="0">
                <a:solidFill>
                  <a:schemeClr val="tx2">
                    <a:lumMod val="75000"/>
                  </a:schemeClr>
                </a:solidFill>
                <a:latin typeface="+mn-ea"/>
                <a:ea typeface="+mn-ea"/>
              </a:rPr>
              <a:t>央行</a:t>
            </a:r>
            <a:r>
              <a:rPr lang="zh-CN" altLang="en-US" sz="1800" b="1" dirty="0" smtClean="0">
                <a:solidFill>
                  <a:schemeClr val="tx2">
                    <a:lumMod val="75000"/>
                  </a:schemeClr>
                </a:solidFill>
                <a:latin typeface="+mn-ea"/>
                <a:ea typeface="+mn-ea"/>
              </a:rPr>
              <a:t>一系列收紧流动性的措施，使市场逾期偏宽松的货币政策将出现转向，又逢美联储</a:t>
            </a:r>
            <a:r>
              <a:rPr lang="en-US" altLang="zh-CN" sz="1800" b="1" dirty="0" smtClean="0">
                <a:solidFill>
                  <a:schemeClr val="tx2">
                    <a:lumMod val="75000"/>
                  </a:schemeClr>
                </a:solidFill>
                <a:latin typeface="+mn-ea"/>
                <a:ea typeface="+mn-ea"/>
              </a:rPr>
              <a:t>12</a:t>
            </a:r>
            <a:r>
              <a:rPr lang="zh-CN" altLang="en-US" sz="1800" b="1" dirty="0" smtClean="0">
                <a:solidFill>
                  <a:schemeClr val="tx2">
                    <a:lumMod val="75000"/>
                  </a:schemeClr>
                </a:solidFill>
                <a:latin typeface="+mn-ea"/>
                <a:ea typeface="+mn-ea"/>
              </a:rPr>
              <a:t>月加息预期、人民币贬值、外汇占款减少等因素使资金面出现持续</a:t>
            </a:r>
            <a:r>
              <a:rPr lang="zh-CN" altLang="en-US" sz="1800" b="1" dirty="0" smtClean="0">
                <a:solidFill>
                  <a:schemeClr val="tx2">
                    <a:lumMod val="75000"/>
                  </a:schemeClr>
                </a:solidFill>
                <a:latin typeface="+mn-ea"/>
                <a:ea typeface="+mn-ea"/>
              </a:rPr>
              <a:t>紧张。</a:t>
            </a:r>
            <a:endParaRPr lang="zh-CN" altLang="en-US" sz="1800" b="1" dirty="0">
              <a:solidFill>
                <a:schemeClr val="tx2">
                  <a:lumMod val="75000"/>
                </a:schemeClr>
              </a:solidFill>
              <a:latin typeface="+mn-ea"/>
              <a:ea typeface="+mn-ea"/>
            </a:endParaRPr>
          </a:p>
        </p:txBody>
      </p:sp>
      <p:pic>
        <p:nvPicPr>
          <p:cNvPr id="3074" name="Picture 2"/>
          <p:cNvPicPr>
            <a:picLocks noChangeAspect="1" noChangeArrowheads="1"/>
          </p:cNvPicPr>
          <p:nvPr/>
        </p:nvPicPr>
        <p:blipFill>
          <a:blip r:embed="rId3"/>
          <a:srcRect/>
          <a:stretch>
            <a:fillRect/>
          </a:stretch>
        </p:blipFill>
        <p:spPr bwMode="auto">
          <a:xfrm>
            <a:off x="857224" y="928670"/>
            <a:ext cx="7429552" cy="4000528"/>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txDef>
      <a:spPr bwMode="auto">
        <a:noFill/>
        <a:ln w="9525">
          <a:solidFill>
            <a:schemeClr val="accent1"/>
          </a:solidFill>
          <a:miter lim="800000"/>
          <a:headEnd/>
          <a:tailEnd/>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emplate/>
  <TotalTime>58289</TotalTime>
  <Words>2896</Words>
  <Application>Microsoft Office PowerPoint</Application>
  <PresentationFormat>全屏显示(4:3)</PresentationFormat>
  <Paragraphs>366</Paragraphs>
  <Slides>27</Slides>
  <Notes>24</Notes>
  <HiddenSlides>0</HiddenSlides>
  <MMClips>0</MMClips>
  <ScaleCrop>false</ScaleCrop>
  <HeadingPairs>
    <vt:vector size="4" baseType="variant">
      <vt:variant>
        <vt:lpstr>主题</vt:lpstr>
      </vt:variant>
      <vt:variant>
        <vt:i4>8</vt:i4>
      </vt:variant>
      <vt:variant>
        <vt:lpstr>幻灯片标题</vt:lpstr>
      </vt:variant>
      <vt:variant>
        <vt:i4>27</vt:i4>
      </vt:variant>
    </vt:vector>
  </HeadingPairs>
  <TitlesOfParts>
    <vt:vector size="35"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幻灯片 1</vt:lpstr>
      <vt:lpstr>幻灯片 2</vt:lpstr>
      <vt:lpstr>CPI、PPI</vt:lpstr>
      <vt:lpstr>PMI</vt:lpstr>
      <vt:lpstr>央行公开市场操作</vt:lpstr>
      <vt:lpstr>幻灯片 6</vt:lpstr>
      <vt:lpstr>幻灯片 7</vt:lpstr>
      <vt:lpstr>股指期货</vt:lpstr>
      <vt:lpstr>债市指数</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联系我们</vt:lpstr>
    </vt:vector>
  </TitlesOfParts>
  <Company>Lenovo (Beijing)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admin</cp:lastModifiedBy>
  <cp:revision>3464</cp:revision>
  <dcterms:created xsi:type="dcterms:W3CDTF">2007-11-30T05:47:23Z</dcterms:created>
  <dcterms:modified xsi:type="dcterms:W3CDTF">2016-12-11T14:51:40Z</dcterms:modified>
</cp:coreProperties>
</file>