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notesSlides/notesSlide12.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theme/themeOverride2.xml" ContentType="application/vnd.openxmlformats-officedocument.themeOverr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slideLayouts/slideLayout99.xml" ContentType="application/vnd.openxmlformats-officedocument.presentationml.slideLayou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8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slideLayouts/slideLayout100.xml" ContentType="application/vnd.openxmlformats-officedocument.presentationml.slideLayout+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notesSlides/notesSlide22.xml" ContentType="application/vnd.openxmlformats-officedocument.presentationml.notesSlide+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charts/chart2.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48" r:id="rId2"/>
    <p:sldMasterId id="2147483949" r:id="rId3"/>
    <p:sldMasterId id="2147484133" r:id="rId4"/>
    <p:sldMasterId id="2147484317" r:id="rId5"/>
    <p:sldMasterId id="2147487685" r:id="rId6"/>
    <p:sldMasterId id="2147493264" r:id="rId7"/>
    <p:sldMasterId id="2147493278" r:id="rId8"/>
  </p:sldMasterIdLst>
  <p:notesMasterIdLst>
    <p:notesMasterId r:id="rId37"/>
  </p:notesMasterIdLst>
  <p:handoutMasterIdLst>
    <p:handoutMasterId r:id="rId38"/>
  </p:handoutMasterIdLst>
  <p:sldIdLst>
    <p:sldId id="256" r:id="rId9"/>
    <p:sldId id="378" r:id="rId10"/>
    <p:sldId id="440" r:id="rId11"/>
    <p:sldId id="436" r:id="rId12"/>
    <p:sldId id="405" r:id="rId13"/>
    <p:sldId id="350" r:id="rId14"/>
    <p:sldId id="416" r:id="rId15"/>
    <p:sldId id="439" r:id="rId16"/>
    <p:sldId id="418" r:id="rId17"/>
    <p:sldId id="437" r:id="rId18"/>
    <p:sldId id="400" r:id="rId19"/>
    <p:sldId id="396" r:id="rId20"/>
    <p:sldId id="430" r:id="rId21"/>
    <p:sldId id="372" r:id="rId22"/>
    <p:sldId id="320" r:id="rId23"/>
    <p:sldId id="431" r:id="rId24"/>
    <p:sldId id="364" r:id="rId25"/>
    <p:sldId id="433" r:id="rId26"/>
    <p:sldId id="443" r:id="rId27"/>
    <p:sldId id="351" r:id="rId28"/>
    <p:sldId id="434" r:id="rId29"/>
    <p:sldId id="441" r:id="rId30"/>
    <p:sldId id="435" r:id="rId31"/>
    <p:sldId id="388" r:id="rId32"/>
    <p:sldId id="423" r:id="rId33"/>
    <p:sldId id="424" r:id="rId34"/>
    <p:sldId id="425" r:id="rId35"/>
    <p:sldId id="390" r:id="rId36"/>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sz="2000"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sz="2000"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sz="2000"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sz="2000" kern="1200">
        <a:solidFill>
          <a:schemeClr val="tx1"/>
        </a:solidFill>
        <a:latin typeface="Arial" pitchFamily="34" charset="0"/>
        <a:ea typeface="宋体" pitchFamily="2" charset="-122"/>
        <a:cs typeface="+mn-cs"/>
      </a:defRPr>
    </a:lvl5pPr>
    <a:lvl6pPr marL="2286000" algn="l" defTabSz="914400" rtl="0" eaLnBrk="1" latinLnBrk="0" hangingPunct="1">
      <a:defRPr sz="2000" kern="1200">
        <a:solidFill>
          <a:schemeClr val="tx1"/>
        </a:solidFill>
        <a:latin typeface="Arial" pitchFamily="34" charset="0"/>
        <a:ea typeface="宋体" pitchFamily="2" charset="-122"/>
        <a:cs typeface="+mn-cs"/>
      </a:defRPr>
    </a:lvl6pPr>
    <a:lvl7pPr marL="2743200" algn="l" defTabSz="914400" rtl="0" eaLnBrk="1" latinLnBrk="0" hangingPunct="1">
      <a:defRPr sz="2000" kern="1200">
        <a:solidFill>
          <a:schemeClr val="tx1"/>
        </a:solidFill>
        <a:latin typeface="Arial" pitchFamily="34" charset="0"/>
        <a:ea typeface="宋体" pitchFamily="2" charset="-122"/>
        <a:cs typeface="+mn-cs"/>
      </a:defRPr>
    </a:lvl7pPr>
    <a:lvl8pPr marL="3200400" algn="l" defTabSz="914400" rtl="0" eaLnBrk="1" latinLnBrk="0" hangingPunct="1">
      <a:defRPr sz="2000" kern="1200">
        <a:solidFill>
          <a:schemeClr val="tx1"/>
        </a:solidFill>
        <a:latin typeface="Arial" pitchFamily="34" charset="0"/>
        <a:ea typeface="宋体" pitchFamily="2" charset="-122"/>
        <a:cs typeface="+mn-cs"/>
      </a:defRPr>
    </a:lvl8pPr>
    <a:lvl9pPr marL="3657600" algn="l" defTabSz="914400" rtl="0" eaLnBrk="1" latinLnBrk="0" hangingPunct="1">
      <a:defRPr sz="2000"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66"/>
    <a:srgbClr val="FF0000"/>
    <a:srgbClr val="33CC33"/>
    <a:srgbClr val="CC0000"/>
    <a:srgbClr val="FF9900"/>
    <a:srgbClr val="C0C0C0"/>
    <a:srgbClr val="00FF00"/>
    <a:srgbClr val="6600FF"/>
  </p:clrMru>
</p:presentationPr>
</file>

<file path=ppt/tableStyles.xml><?xml version="1.0" encoding="utf-8"?>
<a:tblStyleLst xmlns:a="http://schemas.openxmlformats.org/drawingml/2006/main" def="{5C22544A-7EE6-4342-B048-85BDC9FD1C3A}">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13" autoAdjust="0"/>
    <p:restoredTop sz="89533" autoAdjust="0"/>
  </p:normalViewPr>
  <p:slideViewPr>
    <p:cSldViewPr>
      <p:cViewPr>
        <p:scale>
          <a:sx n="71" d="100"/>
          <a:sy n="71" d="100"/>
        </p:scale>
        <p:origin x="-1806"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s>
</file>

<file path=ppt/charts/_rels/chart1.xml.rels><?xml version="1.0" encoding="UTF-8" standalone="yes"?>
<Relationships xmlns="http://schemas.openxmlformats.org/package/2006/relationships"><Relationship Id="rId1" Type="http://schemas.openxmlformats.org/officeDocument/2006/relationships/oleObject" Target="file:///C:\Wind\Wind.NET.Client\WindNET\users\W25698004\export\&#36130;&#26032;&#20013;&#22269;&#37319;&#36141;&#32463;&#29702;&#25351;&#25968;(&#26376;).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Desktop\&#22830;&#34892;&#20844;&#24320;&#24066;&#22330;&#25805;&#20316;.xls"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Wind\Wind.NET.Client\WindNET\users\W25698004\export\PPI&#25353;&#22823;&#31867;&#20998;(&#26376;).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plotArea>
      <c:layout>
        <c:manualLayout>
          <c:layoutTarget val="inner"/>
          <c:xMode val="edge"/>
          <c:yMode val="edge"/>
          <c:x val="0.11205774278215223"/>
          <c:y val="4.2141294838145327E-2"/>
          <c:w val="0.85844347334030724"/>
          <c:h val="0.79814189526982482"/>
        </c:manualLayout>
      </c:layout>
      <c:lineChart>
        <c:grouping val="standard"/>
        <c:ser>
          <c:idx val="0"/>
          <c:order val="0"/>
          <c:tx>
            <c:strRef>
              <c:f>Sheet1!$B$1</c:f>
              <c:strCache>
                <c:ptCount val="1"/>
                <c:pt idx="0">
                  <c:v>财新中国PMI</c:v>
                </c:pt>
              </c:strCache>
            </c:strRef>
          </c:tx>
          <c:spPr>
            <a:ln w="44450">
              <a:solidFill>
                <a:schemeClr val="accent1"/>
              </a:solidFill>
            </a:ln>
          </c:spPr>
          <c:marker>
            <c:symbol val="circle"/>
            <c:size val="7"/>
            <c:spPr>
              <a:solidFill>
                <a:schemeClr val="accent1"/>
              </a:solidFill>
            </c:spPr>
          </c:marker>
          <c:cat>
            <c:numRef>
              <c:f>Sheet1!$A$2:$A$13</c:f>
              <c:numCache>
                <c:formatCode>yyyy\-mm;@</c:formatCode>
                <c:ptCount val="12"/>
                <c:pt idx="0">
                  <c:v>42400</c:v>
                </c:pt>
                <c:pt idx="1">
                  <c:v>42429</c:v>
                </c:pt>
                <c:pt idx="2">
                  <c:v>42460</c:v>
                </c:pt>
                <c:pt idx="3">
                  <c:v>42490</c:v>
                </c:pt>
                <c:pt idx="4">
                  <c:v>42521</c:v>
                </c:pt>
                <c:pt idx="5">
                  <c:v>42551</c:v>
                </c:pt>
                <c:pt idx="6">
                  <c:v>42582</c:v>
                </c:pt>
                <c:pt idx="7">
                  <c:v>42613</c:v>
                </c:pt>
                <c:pt idx="8">
                  <c:v>42643</c:v>
                </c:pt>
                <c:pt idx="9">
                  <c:v>42674</c:v>
                </c:pt>
                <c:pt idx="10">
                  <c:v>42704</c:v>
                </c:pt>
                <c:pt idx="11">
                  <c:v>42735</c:v>
                </c:pt>
              </c:numCache>
            </c:numRef>
          </c:cat>
          <c:val>
            <c:numRef>
              <c:f>Sheet1!$B$2:$B$13</c:f>
              <c:numCache>
                <c:formatCode>###,###,###,###,##0.00_ </c:formatCode>
                <c:ptCount val="12"/>
                <c:pt idx="0">
                  <c:v>48.4</c:v>
                </c:pt>
                <c:pt idx="1">
                  <c:v>48</c:v>
                </c:pt>
                <c:pt idx="2">
                  <c:v>49.7</c:v>
                </c:pt>
                <c:pt idx="3">
                  <c:v>49.4</c:v>
                </c:pt>
                <c:pt idx="4">
                  <c:v>49.2</c:v>
                </c:pt>
                <c:pt idx="5">
                  <c:v>48.6</c:v>
                </c:pt>
                <c:pt idx="6">
                  <c:v>50.6</c:v>
                </c:pt>
                <c:pt idx="7">
                  <c:v>50</c:v>
                </c:pt>
                <c:pt idx="8">
                  <c:v>50.1</c:v>
                </c:pt>
                <c:pt idx="9">
                  <c:v>51.2</c:v>
                </c:pt>
                <c:pt idx="10">
                  <c:v>50.9</c:v>
                </c:pt>
                <c:pt idx="11">
                  <c:v>51.9</c:v>
                </c:pt>
              </c:numCache>
            </c:numRef>
          </c:val>
        </c:ser>
        <c:ser>
          <c:idx val="1"/>
          <c:order val="1"/>
          <c:tx>
            <c:strRef>
              <c:f>Sheet1!$C$1</c:f>
              <c:strCache>
                <c:ptCount val="1"/>
                <c:pt idx="0">
                  <c:v>PMI</c:v>
                </c:pt>
              </c:strCache>
            </c:strRef>
          </c:tx>
          <c:spPr>
            <a:ln w="44450">
              <a:solidFill>
                <a:srgbClr val="C00000"/>
              </a:solidFill>
            </a:ln>
          </c:spPr>
          <c:marker>
            <c:symbol val="circle"/>
            <c:size val="7"/>
            <c:spPr>
              <a:solidFill>
                <a:srgbClr val="C00000"/>
              </a:solidFill>
              <a:ln>
                <a:solidFill>
                  <a:srgbClr val="C00000"/>
                </a:solidFill>
              </a:ln>
            </c:spPr>
          </c:marker>
          <c:cat>
            <c:numRef>
              <c:f>Sheet1!$A$2:$A$13</c:f>
              <c:numCache>
                <c:formatCode>yyyy\-mm;@</c:formatCode>
                <c:ptCount val="12"/>
                <c:pt idx="0">
                  <c:v>42400</c:v>
                </c:pt>
                <c:pt idx="1">
                  <c:v>42429</c:v>
                </c:pt>
                <c:pt idx="2">
                  <c:v>42460</c:v>
                </c:pt>
                <c:pt idx="3">
                  <c:v>42490</c:v>
                </c:pt>
                <c:pt idx="4">
                  <c:v>42521</c:v>
                </c:pt>
                <c:pt idx="5">
                  <c:v>42551</c:v>
                </c:pt>
                <c:pt idx="6">
                  <c:v>42582</c:v>
                </c:pt>
                <c:pt idx="7">
                  <c:v>42613</c:v>
                </c:pt>
                <c:pt idx="8">
                  <c:v>42643</c:v>
                </c:pt>
                <c:pt idx="9">
                  <c:v>42674</c:v>
                </c:pt>
                <c:pt idx="10">
                  <c:v>42704</c:v>
                </c:pt>
                <c:pt idx="11">
                  <c:v>42735</c:v>
                </c:pt>
              </c:numCache>
            </c:numRef>
          </c:cat>
          <c:val>
            <c:numRef>
              <c:f>Sheet1!$C$2:$C$13</c:f>
              <c:numCache>
                <c:formatCode>###,###,###,###,##0.00_ </c:formatCode>
                <c:ptCount val="12"/>
                <c:pt idx="0">
                  <c:v>49.4</c:v>
                </c:pt>
                <c:pt idx="1">
                  <c:v>49</c:v>
                </c:pt>
                <c:pt idx="2">
                  <c:v>50.2</c:v>
                </c:pt>
                <c:pt idx="3">
                  <c:v>50.1</c:v>
                </c:pt>
                <c:pt idx="4">
                  <c:v>50.1</c:v>
                </c:pt>
                <c:pt idx="5">
                  <c:v>50</c:v>
                </c:pt>
                <c:pt idx="6">
                  <c:v>49.9</c:v>
                </c:pt>
                <c:pt idx="7">
                  <c:v>50.4</c:v>
                </c:pt>
                <c:pt idx="8">
                  <c:v>50.4</c:v>
                </c:pt>
                <c:pt idx="9">
                  <c:v>51.2</c:v>
                </c:pt>
                <c:pt idx="10">
                  <c:v>51.7</c:v>
                </c:pt>
                <c:pt idx="11">
                  <c:v>51.4</c:v>
                </c:pt>
              </c:numCache>
            </c:numRef>
          </c:val>
        </c:ser>
        <c:marker val="1"/>
        <c:axId val="123774464"/>
        <c:axId val="123794944"/>
      </c:lineChart>
      <c:dateAx>
        <c:axId val="123774464"/>
        <c:scaling>
          <c:orientation val="minMax"/>
        </c:scaling>
        <c:axPos val="b"/>
        <c:numFmt formatCode="yyyy\-mm;@" sourceLinked="1"/>
        <c:tickLblPos val="nextTo"/>
        <c:crossAx val="123794944"/>
        <c:crosses val="autoZero"/>
        <c:auto val="1"/>
        <c:lblOffset val="100"/>
      </c:dateAx>
      <c:valAx>
        <c:axId val="123794944"/>
        <c:scaling>
          <c:orientation val="minMax"/>
        </c:scaling>
        <c:axPos val="l"/>
        <c:majorGridlines/>
        <c:numFmt formatCode="###,###,###,###,##0.00_ " sourceLinked="1"/>
        <c:tickLblPos val="nextTo"/>
        <c:crossAx val="123774464"/>
        <c:crosses val="autoZero"/>
        <c:crossBetween val="between"/>
      </c:valAx>
    </c:plotArea>
    <c:legend>
      <c:legendPos val="r"/>
      <c:layout>
        <c:manualLayout>
          <c:xMode val="edge"/>
          <c:yMode val="edge"/>
          <c:x val="0.24040935687398368"/>
          <c:y val="0.63999902012934351"/>
          <c:w val="0.59617989011309125"/>
          <c:h val="0.10095167437898203"/>
        </c:manualLayou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hart>
    <c:title>
      <c:tx>
        <c:rich>
          <a:bodyPr/>
          <a:lstStyle/>
          <a:p>
            <a:pPr>
              <a:defRPr/>
            </a:pPr>
            <a:r>
              <a:rPr lang="zh-CN" altLang="en-US"/>
              <a:t>央行公开市场操作</a:t>
            </a:r>
          </a:p>
        </c:rich>
      </c:tx>
      <c:layout/>
    </c:title>
    <c:plotArea>
      <c:layout>
        <c:manualLayout>
          <c:layoutTarget val="inner"/>
          <c:xMode val="edge"/>
          <c:yMode val="edge"/>
          <c:x val="8.2226156456626093E-2"/>
          <c:y val="0.12817512354727351"/>
          <c:w val="0.91777384354337455"/>
          <c:h val="0.77430667311607693"/>
        </c:manualLayout>
      </c:layout>
      <c:barChart>
        <c:barDir val="col"/>
        <c:grouping val="clustered"/>
        <c:ser>
          <c:idx val="1"/>
          <c:order val="1"/>
          <c:tx>
            <c:v>投放(亿元)</c:v>
          </c:tx>
          <c:spPr>
            <a:solidFill>
              <a:srgbClr val="C00000"/>
            </a:solidFill>
          </c:spPr>
          <c:cat>
            <c:numRef>
              <c:f>Sheet1!$A$2:$A$55</c:f>
              <c:numCache>
                <c:formatCode>General</c:formatCode>
                <c:ptCount val="54"/>
                <c:pt idx="0">
                  <c:v>20151225</c:v>
                </c:pt>
                <c:pt idx="1">
                  <c:v>20160101</c:v>
                </c:pt>
                <c:pt idx="2">
                  <c:v>20160108</c:v>
                </c:pt>
                <c:pt idx="3">
                  <c:v>20160115</c:v>
                </c:pt>
                <c:pt idx="4">
                  <c:v>20160122</c:v>
                </c:pt>
                <c:pt idx="5">
                  <c:v>20160129</c:v>
                </c:pt>
                <c:pt idx="6">
                  <c:v>20160205</c:v>
                </c:pt>
                <c:pt idx="7">
                  <c:v>20160212</c:v>
                </c:pt>
                <c:pt idx="8">
                  <c:v>20160219</c:v>
                </c:pt>
                <c:pt idx="9">
                  <c:v>20160226</c:v>
                </c:pt>
                <c:pt idx="10">
                  <c:v>20160304</c:v>
                </c:pt>
                <c:pt idx="11">
                  <c:v>20160311</c:v>
                </c:pt>
                <c:pt idx="12">
                  <c:v>20160318</c:v>
                </c:pt>
                <c:pt idx="13">
                  <c:v>20160325</c:v>
                </c:pt>
                <c:pt idx="14">
                  <c:v>20160401</c:v>
                </c:pt>
                <c:pt idx="15">
                  <c:v>20160408</c:v>
                </c:pt>
                <c:pt idx="16">
                  <c:v>20160415</c:v>
                </c:pt>
                <c:pt idx="17">
                  <c:v>20160422</c:v>
                </c:pt>
                <c:pt idx="18">
                  <c:v>20160429</c:v>
                </c:pt>
                <c:pt idx="19">
                  <c:v>20160506</c:v>
                </c:pt>
                <c:pt idx="20">
                  <c:v>20160513</c:v>
                </c:pt>
                <c:pt idx="21">
                  <c:v>20160520</c:v>
                </c:pt>
                <c:pt idx="22">
                  <c:v>20160527</c:v>
                </c:pt>
                <c:pt idx="23">
                  <c:v>20160603</c:v>
                </c:pt>
                <c:pt idx="24">
                  <c:v>20160610</c:v>
                </c:pt>
                <c:pt idx="25">
                  <c:v>20160617</c:v>
                </c:pt>
                <c:pt idx="26">
                  <c:v>20160624</c:v>
                </c:pt>
                <c:pt idx="27">
                  <c:v>20160701</c:v>
                </c:pt>
                <c:pt idx="28">
                  <c:v>20160708</c:v>
                </c:pt>
                <c:pt idx="29">
                  <c:v>20160715</c:v>
                </c:pt>
                <c:pt idx="30">
                  <c:v>20160722</c:v>
                </c:pt>
                <c:pt idx="31">
                  <c:v>20160729</c:v>
                </c:pt>
                <c:pt idx="32">
                  <c:v>20160805</c:v>
                </c:pt>
                <c:pt idx="33">
                  <c:v>20160812</c:v>
                </c:pt>
                <c:pt idx="34">
                  <c:v>20160819</c:v>
                </c:pt>
                <c:pt idx="35">
                  <c:v>20160826</c:v>
                </c:pt>
                <c:pt idx="36">
                  <c:v>20160902</c:v>
                </c:pt>
                <c:pt idx="37">
                  <c:v>20160909</c:v>
                </c:pt>
                <c:pt idx="38">
                  <c:v>20160916</c:v>
                </c:pt>
                <c:pt idx="39">
                  <c:v>20160923</c:v>
                </c:pt>
                <c:pt idx="40">
                  <c:v>20160930</c:v>
                </c:pt>
                <c:pt idx="41">
                  <c:v>20161014</c:v>
                </c:pt>
                <c:pt idx="42">
                  <c:v>20161021</c:v>
                </c:pt>
                <c:pt idx="43">
                  <c:v>20161028</c:v>
                </c:pt>
                <c:pt idx="44">
                  <c:v>20161104</c:v>
                </c:pt>
                <c:pt idx="45">
                  <c:v>20161111</c:v>
                </c:pt>
                <c:pt idx="46">
                  <c:v>20161118</c:v>
                </c:pt>
                <c:pt idx="47">
                  <c:v>20161125</c:v>
                </c:pt>
                <c:pt idx="48">
                  <c:v>20161202</c:v>
                </c:pt>
                <c:pt idx="49">
                  <c:v>20161209</c:v>
                </c:pt>
                <c:pt idx="50">
                  <c:v>20161216</c:v>
                </c:pt>
                <c:pt idx="51">
                  <c:v>20161223</c:v>
                </c:pt>
                <c:pt idx="52">
                  <c:v>20161230</c:v>
                </c:pt>
                <c:pt idx="53">
                  <c:v>20170106</c:v>
                </c:pt>
              </c:numCache>
            </c:numRef>
          </c:cat>
          <c:val>
            <c:numRef>
              <c:f>Sheet1!$C$2:$C$55</c:f>
              <c:numCache>
                <c:formatCode>General</c:formatCode>
                <c:ptCount val="54"/>
                <c:pt idx="0">
                  <c:v>700</c:v>
                </c:pt>
                <c:pt idx="1">
                  <c:v>100</c:v>
                </c:pt>
                <c:pt idx="2">
                  <c:v>2000</c:v>
                </c:pt>
                <c:pt idx="3">
                  <c:v>2400</c:v>
                </c:pt>
                <c:pt idx="4">
                  <c:v>5550</c:v>
                </c:pt>
                <c:pt idx="5">
                  <c:v>8800</c:v>
                </c:pt>
                <c:pt idx="6">
                  <c:v>5100</c:v>
                </c:pt>
                <c:pt idx="7">
                  <c:v>1100</c:v>
                </c:pt>
                <c:pt idx="8">
                  <c:v>1500</c:v>
                </c:pt>
                <c:pt idx="9">
                  <c:v>8800</c:v>
                </c:pt>
                <c:pt idx="10">
                  <c:v>3200</c:v>
                </c:pt>
                <c:pt idx="11">
                  <c:v>1150</c:v>
                </c:pt>
                <c:pt idx="12">
                  <c:v>2000</c:v>
                </c:pt>
                <c:pt idx="13">
                  <c:v>3800</c:v>
                </c:pt>
                <c:pt idx="14">
                  <c:v>3950</c:v>
                </c:pt>
                <c:pt idx="15">
                  <c:v>1200</c:v>
                </c:pt>
                <c:pt idx="16">
                  <c:v>1900</c:v>
                </c:pt>
                <c:pt idx="17">
                  <c:v>8700</c:v>
                </c:pt>
                <c:pt idx="18">
                  <c:v>5800</c:v>
                </c:pt>
                <c:pt idx="19">
                  <c:v>3600</c:v>
                </c:pt>
                <c:pt idx="20">
                  <c:v>2500</c:v>
                </c:pt>
                <c:pt idx="21">
                  <c:v>3000</c:v>
                </c:pt>
                <c:pt idx="22">
                  <c:v>3700</c:v>
                </c:pt>
                <c:pt idx="23">
                  <c:v>3900</c:v>
                </c:pt>
                <c:pt idx="24">
                  <c:v>1450</c:v>
                </c:pt>
                <c:pt idx="25">
                  <c:v>3200</c:v>
                </c:pt>
                <c:pt idx="26">
                  <c:v>6600</c:v>
                </c:pt>
                <c:pt idx="27">
                  <c:v>8400</c:v>
                </c:pt>
                <c:pt idx="28">
                  <c:v>1950</c:v>
                </c:pt>
                <c:pt idx="29">
                  <c:v>1300</c:v>
                </c:pt>
                <c:pt idx="30">
                  <c:v>3953</c:v>
                </c:pt>
                <c:pt idx="31">
                  <c:v>6100</c:v>
                </c:pt>
                <c:pt idx="32">
                  <c:v>4485</c:v>
                </c:pt>
                <c:pt idx="33">
                  <c:v>4650</c:v>
                </c:pt>
                <c:pt idx="34">
                  <c:v>4805</c:v>
                </c:pt>
                <c:pt idx="35">
                  <c:v>7150</c:v>
                </c:pt>
                <c:pt idx="36">
                  <c:v>3615</c:v>
                </c:pt>
                <c:pt idx="37">
                  <c:v>2400</c:v>
                </c:pt>
                <c:pt idx="38">
                  <c:v>5251</c:v>
                </c:pt>
                <c:pt idx="39">
                  <c:v>12200</c:v>
                </c:pt>
                <c:pt idx="40">
                  <c:v>4949</c:v>
                </c:pt>
                <c:pt idx="41">
                  <c:v>2100</c:v>
                </c:pt>
                <c:pt idx="42">
                  <c:v>6655</c:v>
                </c:pt>
                <c:pt idx="43">
                  <c:v>10200</c:v>
                </c:pt>
                <c:pt idx="44">
                  <c:v>5959</c:v>
                </c:pt>
                <c:pt idx="45">
                  <c:v>3700</c:v>
                </c:pt>
                <c:pt idx="46">
                  <c:v>10000</c:v>
                </c:pt>
                <c:pt idx="47">
                  <c:v>9000</c:v>
                </c:pt>
                <c:pt idx="48">
                  <c:v>10100</c:v>
                </c:pt>
                <c:pt idx="49">
                  <c:v>4000</c:v>
                </c:pt>
                <c:pt idx="50">
                  <c:v>8400</c:v>
                </c:pt>
                <c:pt idx="51">
                  <c:v>10050</c:v>
                </c:pt>
                <c:pt idx="52">
                  <c:v>6000</c:v>
                </c:pt>
                <c:pt idx="53">
                  <c:v>1500</c:v>
                </c:pt>
              </c:numCache>
            </c:numRef>
          </c:val>
        </c:ser>
        <c:ser>
          <c:idx val="2"/>
          <c:order val="2"/>
          <c:tx>
            <c:v>回笼(亿元)</c:v>
          </c:tx>
          <c:cat>
            <c:numRef>
              <c:f>Sheet1!$A$2:$A$55</c:f>
              <c:numCache>
                <c:formatCode>General</c:formatCode>
                <c:ptCount val="54"/>
                <c:pt idx="0">
                  <c:v>20151225</c:v>
                </c:pt>
                <c:pt idx="1">
                  <c:v>20160101</c:v>
                </c:pt>
                <c:pt idx="2">
                  <c:v>20160108</c:v>
                </c:pt>
                <c:pt idx="3">
                  <c:v>20160115</c:v>
                </c:pt>
                <c:pt idx="4">
                  <c:v>20160122</c:v>
                </c:pt>
                <c:pt idx="5">
                  <c:v>20160129</c:v>
                </c:pt>
                <c:pt idx="6">
                  <c:v>20160205</c:v>
                </c:pt>
                <c:pt idx="7">
                  <c:v>20160212</c:v>
                </c:pt>
                <c:pt idx="8">
                  <c:v>20160219</c:v>
                </c:pt>
                <c:pt idx="9">
                  <c:v>20160226</c:v>
                </c:pt>
                <c:pt idx="10">
                  <c:v>20160304</c:v>
                </c:pt>
                <c:pt idx="11">
                  <c:v>20160311</c:v>
                </c:pt>
                <c:pt idx="12">
                  <c:v>20160318</c:v>
                </c:pt>
                <c:pt idx="13">
                  <c:v>20160325</c:v>
                </c:pt>
                <c:pt idx="14">
                  <c:v>20160401</c:v>
                </c:pt>
                <c:pt idx="15">
                  <c:v>20160408</c:v>
                </c:pt>
                <c:pt idx="16">
                  <c:v>20160415</c:v>
                </c:pt>
                <c:pt idx="17">
                  <c:v>20160422</c:v>
                </c:pt>
                <c:pt idx="18">
                  <c:v>20160429</c:v>
                </c:pt>
                <c:pt idx="19">
                  <c:v>20160506</c:v>
                </c:pt>
                <c:pt idx="20">
                  <c:v>20160513</c:v>
                </c:pt>
                <c:pt idx="21">
                  <c:v>20160520</c:v>
                </c:pt>
                <c:pt idx="22">
                  <c:v>20160527</c:v>
                </c:pt>
                <c:pt idx="23">
                  <c:v>20160603</c:v>
                </c:pt>
                <c:pt idx="24">
                  <c:v>20160610</c:v>
                </c:pt>
                <c:pt idx="25">
                  <c:v>20160617</c:v>
                </c:pt>
                <c:pt idx="26">
                  <c:v>20160624</c:v>
                </c:pt>
                <c:pt idx="27">
                  <c:v>20160701</c:v>
                </c:pt>
                <c:pt idx="28">
                  <c:v>20160708</c:v>
                </c:pt>
                <c:pt idx="29">
                  <c:v>20160715</c:v>
                </c:pt>
                <c:pt idx="30">
                  <c:v>20160722</c:v>
                </c:pt>
                <c:pt idx="31">
                  <c:v>20160729</c:v>
                </c:pt>
                <c:pt idx="32">
                  <c:v>20160805</c:v>
                </c:pt>
                <c:pt idx="33">
                  <c:v>20160812</c:v>
                </c:pt>
                <c:pt idx="34">
                  <c:v>20160819</c:v>
                </c:pt>
                <c:pt idx="35">
                  <c:v>20160826</c:v>
                </c:pt>
                <c:pt idx="36">
                  <c:v>20160902</c:v>
                </c:pt>
                <c:pt idx="37">
                  <c:v>20160909</c:v>
                </c:pt>
                <c:pt idx="38">
                  <c:v>20160916</c:v>
                </c:pt>
                <c:pt idx="39">
                  <c:v>20160923</c:v>
                </c:pt>
                <c:pt idx="40">
                  <c:v>20160930</c:v>
                </c:pt>
                <c:pt idx="41">
                  <c:v>20161014</c:v>
                </c:pt>
                <c:pt idx="42">
                  <c:v>20161021</c:v>
                </c:pt>
                <c:pt idx="43">
                  <c:v>20161028</c:v>
                </c:pt>
                <c:pt idx="44">
                  <c:v>20161104</c:v>
                </c:pt>
                <c:pt idx="45">
                  <c:v>20161111</c:v>
                </c:pt>
                <c:pt idx="46">
                  <c:v>20161118</c:v>
                </c:pt>
                <c:pt idx="47">
                  <c:v>20161125</c:v>
                </c:pt>
                <c:pt idx="48">
                  <c:v>20161202</c:v>
                </c:pt>
                <c:pt idx="49">
                  <c:v>20161209</c:v>
                </c:pt>
                <c:pt idx="50">
                  <c:v>20161216</c:v>
                </c:pt>
                <c:pt idx="51">
                  <c:v>20161223</c:v>
                </c:pt>
                <c:pt idx="52">
                  <c:v>20161230</c:v>
                </c:pt>
                <c:pt idx="53">
                  <c:v>20170106</c:v>
                </c:pt>
              </c:numCache>
            </c:numRef>
          </c:cat>
          <c:val>
            <c:numRef>
              <c:f>Sheet1!$D$2:$D$55</c:f>
              <c:numCache>
                <c:formatCode>General</c:formatCode>
                <c:ptCount val="54"/>
                <c:pt idx="0">
                  <c:v>400</c:v>
                </c:pt>
                <c:pt idx="1">
                  <c:v>700</c:v>
                </c:pt>
                <c:pt idx="2">
                  <c:v>100</c:v>
                </c:pt>
                <c:pt idx="3">
                  <c:v>2000</c:v>
                </c:pt>
                <c:pt idx="4">
                  <c:v>2400</c:v>
                </c:pt>
                <c:pt idx="5">
                  <c:v>1900</c:v>
                </c:pt>
                <c:pt idx="6">
                  <c:v>1800</c:v>
                </c:pt>
                <c:pt idx="8">
                  <c:v>5950</c:v>
                </c:pt>
                <c:pt idx="9">
                  <c:v>9600</c:v>
                </c:pt>
                <c:pt idx="10">
                  <c:v>11600</c:v>
                </c:pt>
                <c:pt idx="11">
                  <c:v>3200</c:v>
                </c:pt>
                <c:pt idx="12">
                  <c:v>1150</c:v>
                </c:pt>
                <c:pt idx="13">
                  <c:v>2000</c:v>
                </c:pt>
                <c:pt idx="14">
                  <c:v>3800</c:v>
                </c:pt>
                <c:pt idx="15">
                  <c:v>3950</c:v>
                </c:pt>
                <c:pt idx="16">
                  <c:v>1200</c:v>
                </c:pt>
                <c:pt idx="17">
                  <c:v>1900</c:v>
                </c:pt>
                <c:pt idx="18">
                  <c:v>8700</c:v>
                </c:pt>
                <c:pt idx="19">
                  <c:v>5800</c:v>
                </c:pt>
                <c:pt idx="20">
                  <c:v>3600</c:v>
                </c:pt>
                <c:pt idx="21">
                  <c:v>2500</c:v>
                </c:pt>
                <c:pt idx="22">
                  <c:v>3000</c:v>
                </c:pt>
                <c:pt idx="23">
                  <c:v>3700</c:v>
                </c:pt>
                <c:pt idx="24">
                  <c:v>3900</c:v>
                </c:pt>
                <c:pt idx="25">
                  <c:v>1450</c:v>
                </c:pt>
                <c:pt idx="26">
                  <c:v>3200</c:v>
                </c:pt>
                <c:pt idx="27">
                  <c:v>6600</c:v>
                </c:pt>
                <c:pt idx="28">
                  <c:v>8400</c:v>
                </c:pt>
                <c:pt idx="29">
                  <c:v>1950</c:v>
                </c:pt>
                <c:pt idx="30">
                  <c:v>1300</c:v>
                </c:pt>
                <c:pt idx="31">
                  <c:v>2850</c:v>
                </c:pt>
                <c:pt idx="32">
                  <c:v>6100</c:v>
                </c:pt>
                <c:pt idx="33">
                  <c:v>3750</c:v>
                </c:pt>
                <c:pt idx="34">
                  <c:v>4650</c:v>
                </c:pt>
                <c:pt idx="35">
                  <c:v>4050</c:v>
                </c:pt>
                <c:pt idx="36">
                  <c:v>5350</c:v>
                </c:pt>
                <c:pt idx="37">
                  <c:v>3900</c:v>
                </c:pt>
                <c:pt idx="38">
                  <c:v>2700</c:v>
                </c:pt>
                <c:pt idx="39">
                  <c:v>2800</c:v>
                </c:pt>
                <c:pt idx="40">
                  <c:v>9150</c:v>
                </c:pt>
                <c:pt idx="41">
                  <c:v>5650</c:v>
                </c:pt>
                <c:pt idx="42">
                  <c:v>5700</c:v>
                </c:pt>
                <c:pt idx="43">
                  <c:v>4250</c:v>
                </c:pt>
                <c:pt idx="44">
                  <c:v>7000</c:v>
                </c:pt>
                <c:pt idx="45">
                  <c:v>6700</c:v>
                </c:pt>
                <c:pt idx="46">
                  <c:v>5750</c:v>
                </c:pt>
                <c:pt idx="47">
                  <c:v>8600</c:v>
                </c:pt>
                <c:pt idx="48">
                  <c:v>9400</c:v>
                </c:pt>
                <c:pt idx="49">
                  <c:v>9350</c:v>
                </c:pt>
                <c:pt idx="50">
                  <c:v>5900</c:v>
                </c:pt>
                <c:pt idx="51">
                  <c:v>6300</c:v>
                </c:pt>
                <c:pt idx="52">
                  <c:v>8450</c:v>
                </c:pt>
                <c:pt idx="53">
                  <c:v>7450</c:v>
                </c:pt>
              </c:numCache>
            </c:numRef>
          </c:val>
        </c:ser>
        <c:axId val="123853824"/>
        <c:axId val="123863808"/>
      </c:barChart>
      <c:lineChart>
        <c:grouping val="standard"/>
        <c:ser>
          <c:idx val="0"/>
          <c:order val="0"/>
          <c:tx>
            <c:v>净投放(亿元)</c:v>
          </c:tx>
          <c:spPr>
            <a:ln w="44450"/>
          </c:spPr>
          <c:marker>
            <c:symbol val="none"/>
          </c:marker>
          <c:cat>
            <c:numRef>
              <c:f>Sheet1!$A$2:$A$55</c:f>
              <c:numCache>
                <c:formatCode>General</c:formatCode>
                <c:ptCount val="54"/>
                <c:pt idx="0">
                  <c:v>20151225</c:v>
                </c:pt>
                <c:pt idx="1">
                  <c:v>20160101</c:v>
                </c:pt>
                <c:pt idx="2">
                  <c:v>20160108</c:v>
                </c:pt>
                <c:pt idx="3">
                  <c:v>20160115</c:v>
                </c:pt>
                <c:pt idx="4">
                  <c:v>20160122</c:v>
                </c:pt>
                <c:pt idx="5">
                  <c:v>20160129</c:v>
                </c:pt>
                <c:pt idx="6">
                  <c:v>20160205</c:v>
                </c:pt>
                <c:pt idx="7">
                  <c:v>20160212</c:v>
                </c:pt>
                <c:pt idx="8">
                  <c:v>20160219</c:v>
                </c:pt>
                <c:pt idx="9">
                  <c:v>20160226</c:v>
                </c:pt>
                <c:pt idx="10">
                  <c:v>20160304</c:v>
                </c:pt>
                <c:pt idx="11">
                  <c:v>20160311</c:v>
                </c:pt>
                <c:pt idx="12">
                  <c:v>20160318</c:v>
                </c:pt>
                <c:pt idx="13">
                  <c:v>20160325</c:v>
                </c:pt>
                <c:pt idx="14">
                  <c:v>20160401</c:v>
                </c:pt>
                <c:pt idx="15">
                  <c:v>20160408</c:v>
                </c:pt>
                <c:pt idx="16">
                  <c:v>20160415</c:v>
                </c:pt>
                <c:pt idx="17">
                  <c:v>20160422</c:v>
                </c:pt>
                <c:pt idx="18">
                  <c:v>20160429</c:v>
                </c:pt>
                <c:pt idx="19">
                  <c:v>20160506</c:v>
                </c:pt>
                <c:pt idx="20">
                  <c:v>20160513</c:v>
                </c:pt>
                <c:pt idx="21">
                  <c:v>20160520</c:v>
                </c:pt>
                <c:pt idx="22">
                  <c:v>20160527</c:v>
                </c:pt>
                <c:pt idx="23">
                  <c:v>20160603</c:v>
                </c:pt>
                <c:pt idx="24">
                  <c:v>20160610</c:v>
                </c:pt>
                <c:pt idx="25">
                  <c:v>20160617</c:v>
                </c:pt>
                <c:pt idx="26">
                  <c:v>20160624</c:v>
                </c:pt>
                <c:pt idx="27">
                  <c:v>20160701</c:v>
                </c:pt>
                <c:pt idx="28">
                  <c:v>20160708</c:v>
                </c:pt>
                <c:pt idx="29">
                  <c:v>20160715</c:v>
                </c:pt>
                <c:pt idx="30">
                  <c:v>20160722</c:v>
                </c:pt>
                <c:pt idx="31">
                  <c:v>20160729</c:v>
                </c:pt>
                <c:pt idx="32">
                  <c:v>20160805</c:v>
                </c:pt>
                <c:pt idx="33">
                  <c:v>20160812</c:v>
                </c:pt>
                <c:pt idx="34">
                  <c:v>20160819</c:v>
                </c:pt>
                <c:pt idx="35">
                  <c:v>20160826</c:v>
                </c:pt>
                <c:pt idx="36">
                  <c:v>20160902</c:v>
                </c:pt>
                <c:pt idx="37">
                  <c:v>20160909</c:v>
                </c:pt>
                <c:pt idx="38">
                  <c:v>20160916</c:v>
                </c:pt>
                <c:pt idx="39">
                  <c:v>20160923</c:v>
                </c:pt>
                <c:pt idx="40">
                  <c:v>20160930</c:v>
                </c:pt>
                <c:pt idx="41">
                  <c:v>20161014</c:v>
                </c:pt>
                <c:pt idx="42">
                  <c:v>20161021</c:v>
                </c:pt>
                <c:pt idx="43">
                  <c:v>20161028</c:v>
                </c:pt>
                <c:pt idx="44">
                  <c:v>20161104</c:v>
                </c:pt>
                <c:pt idx="45">
                  <c:v>20161111</c:v>
                </c:pt>
                <c:pt idx="46">
                  <c:v>20161118</c:v>
                </c:pt>
                <c:pt idx="47">
                  <c:v>20161125</c:v>
                </c:pt>
                <c:pt idx="48">
                  <c:v>20161202</c:v>
                </c:pt>
                <c:pt idx="49">
                  <c:v>20161209</c:v>
                </c:pt>
                <c:pt idx="50">
                  <c:v>20161216</c:v>
                </c:pt>
                <c:pt idx="51">
                  <c:v>20161223</c:v>
                </c:pt>
                <c:pt idx="52">
                  <c:v>20161230</c:v>
                </c:pt>
                <c:pt idx="53">
                  <c:v>20170106</c:v>
                </c:pt>
              </c:numCache>
            </c:numRef>
          </c:cat>
          <c:val>
            <c:numRef>
              <c:f>Sheet1!$B$2:$B$55</c:f>
              <c:numCache>
                <c:formatCode>General</c:formatCode>
                <c:ptCount val="54"/>
                <c:pt idx="0">
                  <c:v>300</c:v>
                </c:pt>
                <c:pt idx="1">
                  <c:v>-600</c:v>
                </c:pt>
                <c:pt idx="2">
                  <c:v>1900</c:v>
                </c:pt>
                <c:pt idx="3">
                  <c:v>400</c:v>
                </c:pt>
                <c:pt idx="4">
                  <c:v>3150</c:v>
                </c:pt>
                <c:pt idx="5">
                  <c:v>6900</c:v>
                </c:pt>
                <c:pt idx="6">
                  <c:v>3300</c:v>
                </c:pt>
                <c:pt idx="7">
                  <c:v>1100</c:v>
                </c:pt>
                <c:pt idx="8">
                  <c:v>-4450</c:v>
                </c:pt>
                <c:pt idx="9">
                  <c:v>-800</c:v>
                </c:pt>
                <c:pt idx="10">
                  <c:v>-8400</c:v>
                </c:pt>
                <c:pt idx="11">
                  <c:v>-2050</c:v>
                </c:pt>
                <c:pt idx="12">
                  <c:v>850</c:v>
                </c:pt>
                <c:pt idx="13">
                  <c:v>1800</c:v>
                </c:pt>
                <c:pt idx="14">
                  <c:v>150</c:v>
                </c:pt>
                <c:pt idx="15">
                  <c:v>-2750</c:v>
                </c:pt>
                <c:pt idx="16">
                  <c:v>700</c:v>
                </c:pt>
                <c:pt idx="17">
                  <c:v>6800</c:v>
                </c:pt>
                <c:pt idx="18">
                  <c:v>-2900</c:v>
                </c:pt>
                <c:pt idx="19">
                  <c:v>-2200</c:v>
                </c:pt>
                <c:pt idx="20">
                  <c:v>-1100</c:v>
                </c:pt>
                <c:pt idx="21">
                  <c:v>500</c:v>
                </c:pt>
                <c:pt idx="22">
                  <c:v>700</c:v>
                </c:pt>
                <c:pt idx="23">
                  <c:v>200</c:v>
                </c:pt>
                <c:pt idx="24">
                  <c:v>-2450</c:v>
                </c:pt>
                <c:pt idx="25">
                  <c:v>1750</c:v>
                </c:pt>
                <c:pt idx="26">
                  <c:v>3400</c:v>
                </c:pt>
                <c:pt idx="27">
                  <c:v>1800</c:v>
                </c:pt>
                <c:pt idx="28">
                  <c:v>-6450</c:v>
                </c:pt>
                <c:pt idx="29">
                  <c:v>-650</c:v>
                </c:pt>
                <c:pt idx="30">
                  <c:v>2653</c:v>
                </c:pt>
                <c:pt idx="31">
                  <c:v>3250</c:v>
                </c:pt>
                <c:pt idx="32">
                  <c:v>-1615</c:v>
                </c:pt>
                <c:pt idx="33">
                  <c:v>900</c:v>
                </c:pt>
                <c:pt idx="34">
                  <c:v>155</c:v>
                </c:pt>
                <c:pt idx="35">
                  <c:v>3100</c:v>
                </c:pt>
                <c:pt idx="36">
                  <c:v>-1735</c:v>
                </c:pt>
                <c:pt idx="37">
                  <c:v>-1500</c:v>
                </c:pt>
                <c:pt idx="38">
                  <c:v>2551</c:v>
                </c:pt>
                <c:pt idx="39">
                  <c:v>9400</c:v>
                </c:pt>
                <c:pt idx="40">
                  <c:v>-4201</c:v>
                </c:pt>
                <c:pt idx="41">
                  <c:v>-3550</c:v>
                </c:pt>
                <c:pt idx="42">
                  <c:v>955</c:v>
                </c:pt>
                <c:pt idx="43">
                  <c:v>5950</c:v>
                </c:pt>
                <c:pt idx="44">
                  <c:v>-1041</c:v>
                </c:pt>
                <c:pt idx="45">
                  <c:v>-3000</c:v>
                </c:pt>
                <c:pt idx="46">
                  <c:v>4250</c:v>
                </c:pt>
                <c:pt idx="47">
                  <c:v>400</c:v>
                </c:pt>
                <c:pt idx="48">
                  <c:v>700</c:v>
                </c:pt>
                <c:pt idx="49">
                  <c:v>-5350</c:v>
                </c:pt>
                <c:pt idx="50">
                  <c:v>2500</c:v>
                </c:pt>
                <c:pt idx="51">
                  <c:v>3750</c:v>
                </c:pt>
                <c:pt idx="52">
                  <c:v>-2450</c:v>
                </c:pt>
                <c:pt idx="53">
                  <c:v>-5950</c:v>
                </c:pt>
              </c:numCache>
            </c:numRef>
          </c:val>
        </c:ser>
        <c:marker val="1"/>
        <c:axId val="123853824"/>
        <c:axId val="123863808"/>
      </c:lineChart>
      <c:catAx>
        <c:axId val="123853824"/>
        <c:scaling>
          <c:orientation val="minMax"/>
        </c:scaling>
        <c:axPos val="b"/>
        <c:numFmt formatCode="General" sourceLinked="1"/>
        <c:tickLblPos val="nextTo"/>
        <c:crossAx val="123863808"/>
        <c:crosses val="autoZero"/>
        <c:auto val="1"/>
        <c:lblAlgn val="ctr"/>
        <c:lblOffset val="100"/>
      </c:catAx>
      <c:valAx>
        <c:axId val="123863808"/>
        <c:scaling>
          <c:orientation val="minMax"/>
          <c:min val="-9000"/>
        </c:scaling>
        <c:axPos val="l"/>
        <c:majorGridlines/>
        <c:title>
          <c:tx>
            <c:rich>
              <a:bodyPr/>
              <a:lstStyle/>
              <a:p>
                <a:pPr>
                  <a:defRPr/>
                </a:pPr>
                <a:endParaRPr lang="zh-CN" altLang="en-US"/>
              </a:p>
            </c:rich>
          </c:tx>
          <c:layout/>
        </c:title>
        <c:numFmt formatCode="#,##0" sourceLinked="0"/>
        <c:tickLblPos val="low"/>
        <c:crossAx val="123853824"/>
        <c:crosses val="autoZero"/>
        <c:crossBetween val="between"/>
      </c:valAx>
    </c:plotArea>
    <c:legend>
      <c:legendPos val="b"/>
      <c:layout/>
    </c:legend>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5620875081526295E-2"/>
          <c:y val="3.9775113333881645E-2"/>
          <c:w val="0.93437912491847375"/>
          <c:h val="0.77412556026944412"/>
        </c:manualLayout>
      </c:layout>
      <c:barChart>
        <c:barDir val="col"/>
        <c:grouping val="clustered"/>
        <c:ser>
          <c:idx val="0"/>
          <c:order val="0"/>
          <c:tx>
            <c:strRef>
              <c:f>Sheet1!$G$26</c:f>
              <c:strCache>
                <c:ptCount val="1"/>
                <c:pt idx="0">
                  <c:v>解禁市值（亿元）</c:v>
                </c:pt>
              </c:strCache>
            </c:strRef>
          </c:tx>
          <c:spPr>
            <a:solidFill>
              <a:srgbClr val="1B33E7"/>
            </a:solidFill>
          </c:spPr>
          <c:dPt>
            <c:idx val="11"/>
            <c:spPr>
              <a:solidFill>
                <a:srgbClr val="FF0000"/>
              </a:solidFill>
            </c:spPr>
          </c:dPt>
          <c:dLbls>
            <c:dLbl>
              <c:idx val="11"/>
              <c:layout/>
              <c:showVal val="1"/>
            </c:dLbl>
            <c:delete val="1"/>
          </c:dLbls>
          <c:cat>
            <c:numRef>
              <c:f>Sheet1!$F$27:$F$38</c:f>
              <c:numCache>
                <c:formatCode>yyyy\-mm;@</c:formatCode>
                <c:ptCount val="12"/>
                <c:pt idx="0">
                  <c:v>42400</c:v>
                </c:pt>
                <c:pt idx="1">
                  <c:v>42428</c:v>
                </c:pt>
                <c:pt idx="2">
                  <c:v>42460</c:v>
                </c:pt>
                <c:pt idx="3">
                  <c:v>42490</c:v>
                </c:pt>
                <c:pt idx="4">
                  <c:v>42521</c:v>
                </c:pt>
                <c:pt idx="5">
                  <c:v>42551</c:v>
                </c:pt>
                <c:pt idx="6">
                  <c:v>42582</c:v>
                </c:pt>
                <c:pt idx="7">
                  <c:v>42613</c:v>
                </c:pt>
                <c:pt idx="8">
                  <c:v>42643</c:v>
                </c:pt>
                <c:pt idx="9">
                  <c:v>42674</c:v>
                </c:pt>
                <c:pt idx="10">
                  <c:v>42704</c:v>
                </c:pt>
                <c:pt idx="11">
                  <c:v>42735</c:v>
                </c:pt>
              </c:numCache>
            </c:numRef>
          </c:cat>
          <c:val>
            <c:numRef>
              <c:f>Sheet1!$G$27:$G$38</c:f>
              <c:numCache>
                <c:formatCode>General</c:formatCode>
                <c:ptCount val="12"/>
                <c:pt idx="0">
                  <c:v>1925</c:v>
                </c:pt>
                <c:pt idx="1">
                  <c:v>1469</c:v>
                </c:pt>
                <c:pt idx="2">
                  <c:v>1778</c:v>
                </c:pt>
                <c:pt idx="3">
                  <c:v>1248</c:v>
                </c:pt>
                <c:pt idx="4">
                  <c:v>1641</c:v>
                </c:pt>
                <c:pt idx="5">
                  <c:v>2305</c:v>
                </c:pt>
                <c:pt idx="6">
                  <c:v>757</c:v>
                </c:pt>
                <c:pt idx="7">
                  <c:v>1074</c:v>
                </c:pt>
                <c:pt idx="8">
                  <c:v>1233</c:v>
                </c:pt>
                <c:pt idx="9">
                  <c:v>271</c:v>
                </c:pt>
                <c:pt idx="10">
                  <c:v>2218</c:v>
                </c:pt>
                <c:pt idx="11">
                  <c:v>3216</c:v>
                </c:pt>
              </c:numCache>
            </c:numRef>
          </c:val>
        </c:ser>
        <c:axId val="123914112"/>
        <c:axId val="123915648"/>
      </c:barChart>
      <c:dateAx>
        <c:axId val="123914112"/>
        <c:scaling>
          <c:orientation val="minMax"/>
        </c:scaling>
        <c:axPos val="b"/>
        <c:numFmt formatCode="yyyy\-mm;@" sourceLinked="1"/>
        <c:tickLblPos val="nextTo"/>
        <c:crossAx val="123915648"/>
        <c:crosses val="autoZero"/>
        <c:auto val="1"/>
        <c:lblOffset val="100"/>
        <c:baseTimeUnit val="months"/>
      </c:dateAx>
      <c:valAx>
        <c:axId val="123915648"/>
        <c:scaling>
          <c:orientation val="minMax"/>
        </c:scaling>
        <c:axPos val="l"/>
        <c:majorGridlines/>
        <c:numFmt formatCode="General" sourceLinked="1"/>
        <c:tickLblPos val="nextTo"/>
        <c:crossAx val="123914112"/>
        <c:crosses val="autoZero"/>
        <c:crossBetween val="between"/>
      </c:valAx>
    </c:plotArea>
    <c:plotVisOnly val="1"/>
    <c:dispBlanksAs val="gap"/>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宋体"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宋体"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defRPr>
            </a:lvl1pPr>
          </a:lstStyle>
          <a:p>
            <a:pPr>
              <a:defRPr/>
            </a:pPr>
            <a:fld id="{C215BADB-7DCD-49BC-AB0D-9367CFBA6A16}"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宋体"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headEnd/>
            <a:tailEnd/>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宋体"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defRPr>
            </a:lvl1pPr>
          </a:lstStyle>
          <a:p>
            <a:pPr>
              <a:defRPr/>
            </a:pPr>
            <a:fld id="{CBB07F69-7155-447B-AE34-68A3E3683DC8}"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itchFamily="34" charset="0"/>
              </a:rPr>
              <a:pPr/>
              <a:t>1</a:t>
            </a:fld>
            <a:endParaRPr lang="en-US" altLang="zh-CN" smtClean="0">
              <a:latin typeface="Arial"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ln/>
        </p:spPr>
      </p:sp>
      <p:sp>
        <p:nvSpPr>
          <p:cNvPr id="49155"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itchFamily="34" charset="0"/>
              </a:rPr>
              <a:pPr/>
              <a:t>11</a:t>
            </a:fld>
            <a:endParaRPr lang="en-US" altLang="zh-CN"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a:ln/>
        </p:spPr>
      </p:sp>
      <p:sp>
        <p:nvSpPr>
          <p:cNvPr id="50179"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itchFamily="34" charset="0"/>
              </a:rPr>
              <a:pPr/>
              <a:t>12</a:t>
            </a:fld>
            <a:endParaRPr lang="en-US" altLang="zh-CN"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a:ln/>
        </p:spPr>
      </p:sp>
      <p:sp>
        <p:nvSpPr>
          <p:cNvPr id="51203"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itchFamily="34" charset="0"/>
              </a:rPr>
              <a:pPr/>
              <a:t>13</a:t>
            </a:fld>
            <a:endParaRPr lang="en-US" altLang="zh-CN"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a:ln/>
        </p:spPr>
      </p:sp>
      <p:sp>
        <p:nvSpPr>
          <p:cNvPr id="52227"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itchFamily="34" charset="0"/>
              </a:rPr>
              <a:pPr/>
              <a:t>14</a:t>
            </a:fld>
            <a:endParaRPr lang="en-US" altLang="zh-CN"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a:ln/>
        </p:spPr>
      </p:sp>
      <p:sp>
        <p:nvSpPr>
          <p:cNvPr id="53251"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itchFamily="34" charset="0"/>
              </a:rPr>
              <a:pPr/>
              <a:t>15</a:t>
            </a:fld>
            <a:endParaRPr lang="en-US" altLang="zh-CN"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a:ln/>
        </p:spPr>
      </p:sp>
      <p:sp>
        <p:nvSpPr>
          <p:cNvPr id="54275"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itchFamily="34" charset="0"/>
              </a:rPr>
              <a:pPr/>
              <a:t>16</a:t>
            </a:fld>
            <a:endParaRPr lang="en-US" altLang="zh-CN" smtClean="0">
              <a:solidFill>
                <a:srgbClr val="000000"/>
              </a:solidFill>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a:ln/>
        </p:spPr>
      </p:sp>
      <p:sp>
        <p:nvSpPr>
          <p:cNvPr id="55299" name="备注占位符 2"/>
          <p:cNvSpPr>
            <a:spLocks noGrp="1"/>
          </p:cNvSpPr>
          <p:nvPr>
            <p:ph type="body" idx="1"/>
          </p:nvPr>
        </p:nvSpPr>
        <p:spPr>
          <a:noFill/>
          <a:ln/>
        </p:spPr>
        <p:txBody>
          <a:bodyPr/>
          <a:lstStyle/>
          <a:p>
            <a:r>
              <a:rPr lang="zh-CN" altLang="en-US" smtClean="0">
                <a:latin typeface="Arial" pitchFamily="34" charset="0"/>
              </a:rPr>
              <a:t>收购深圳京华</a:t>
            </a:r>
            <a:r>
              <a:rPr lang="en-US" altLang="zh-CN" smtClean="0">
                <a:latin typeface="Arial" pitchFamily="34" charset="0"/>
              </a:rPr>
              <a:t>5.07%</a:t>
            </a:r>
            <a:r>
              <a:rPr lang="zh-CN" altLang="en-US" smtClean="0">
                <a:latin typeface="Arial" pitchFamily="34" charset="0"/>
              </a:rPr>
              <a:t>股份，持股增加到</a:t>
            </a:r>
            <a:r>
              <a:rPr lang="en-US" altLang="zh-CN" smtClean="0">
                <a:latin typeface="Arial" pitchFamily="34" charset="0"/>
              </a:rPr>
              <a:t>43.1%</a:t>
            </a:r>
            <a:r>
              <a:rPr lang="zh-CN" altLang="en-US" smtClean="0">
                <a:latin typeface="Arial" pitchFamily="34" charset="0"/>
              </a:rPr>
              <a:t>。</a:t>
            </a:r>
            <a:r>
              <a:rPr lang="en-US" altLang="zh-CN" smtClean="0">
                <a:latin typeface="Arial" pitchFamily="34" charset="0"/>
              </a:rPr>
              <a:t>2013</a:t>
            </a:r>
            <a:r>
              <a:rPr lang="zh-CN" altLang="en-US" smtClean="0">
                <a:latin typeface="Arial" pitchFamily="34" charset="0"/>
              </a:rPr>
              <a:t>年</a:t>
            </a:r>
            <a:r>
              <a:rPr lang="en-US" altLang="zh-CN" smtClean="0">
                <a:latin typeface="Arial" pitchFamily="34" charset="0"/>
              </a:rPr>
              <a:t>6</a:t>
            </a:r>
            <a:r>
              <a:rPr lang="zh-CN" altLang="en-US" smtClean="0">
                <a:latin typeface="Arial" pitchFamily="34" charset="0"/>
              </a:rPr>
              <a:t>月定增，瑞森投资的私募大佬张建斌认购，占公司总股本约</a:t>
            </a:r>
            <a:r>
              <a:rPr lang="en-US" altLang="zh-CN" smtClean="0">
                <a:latin typeface="Arial" pitchFamily="34" charset="0"/>
              </a:rPr>
              <a:t>1.7%</a:t>
            </a:r>
            <a:r>
              <a:rPr lang="zh-CN" altLang="en-US" smtClean="0">
                <a:latin typeface="Arial" pitchFamily="34" charset="0"/>
              </a:rPr>
              <a:t>。</a:t>
            </a: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itchFamily="34" charset="0"/>
              </a:rPr>
              <a:pPr/>
              <a:t>17</a:t>
            </a:fld>
            <a:endParaRPr lang="en-US" altLang="zh-CN"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a:ln/>
        </p:spPr>
      </p:sp>
      <p:sp>
        <p:nvSpPr>
          <p:cNvPr id="56323"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6324" name="灯片编号占位符 3"/>
          <p:cNvSpPr>
            <a:spLocks noGrp="1"/>
          </p:cNvSpPr>
          <p:nvPr>
            <p:ph type="sldNum" sz="quarter" idx="5"/>
          </p:nvPr>
        </p:nvSpPr>
        <p:spPr>
          <a:noFill/>
        </p:spPr>
        <p:txBody>
          <a:bodyPr/>
          <a:lstStyle/>
          <a:p>
            <a:fld id="{B638A1AE-36C6-4A32-9E49-CFA13F268D3B}" type="slidenum">
              <a:rPr lang="zh-CN" altLang="en-US" smtClean="0">
                <a:solidFill>
                  <a:srgbClr val="000000"/>
                </a:solidFill>
                <a:latin typeface="Arial" pitchFamily="34" charset="0"/>
              </a:rPr>
              <a:pPr/>
              <a:t>18</a:t>
            </a:fld>
            <a:endParaRPr lang="en-US" altLang="zh-CN" smtClean="0">
              <a:solidFill>
                <a:srgbClr val="000000"/>
              </a:solidFill>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a:ln/>
        </p:spPr>
      </p:sp>
      <p:sp>
        <p:nvSpPr>
          <p:cNvPr id="54275" name="备注占位符 2"/>
          <p:cNvSpPr>
            <a:spLocks noGrp="1"/>
          </p:cNvSpPr>
          <p:nvPr>
            <p:ph type="body" idx="1"/>
          </p:nvPr>
        </p:nvSpPr>
        <p:spPr>
          <a:noFill/>
          <a:ln/>
        </p:spPr>
        <p:txBody>
          <a:bodyPr/>
          <a:lstStyle/>
          <a:p>
            <a:endParaRPr lang="zh-CN" altLang="en-US" smtClean="0">
              <a:ea typeface="宋体"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102CD48E-DF1A-40EA-893E-43C78C7B8506}" type="slidenum">
              <a:rPr lang="zh-CN" altLang="en-US" sz="1200">
                <a:solidFill>
                  <a:srgbClr val="000000"/>
                </a:solidFill>
              </a:rPr>
              <a:pPr algn="r"/>
              <a:t>19</a:t>
            </a:fld>
            <a:endParaRPr lang="en-US" altLang="zh-CN" sz="120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a:ln/>
        </p:spPr>
      </p:sp>
      <p:sp>
        <p:nvSpPr>
          <p:cNvPr id="57347"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7348" name="灯片编号占位符 3"/>
          <p:cNvSpPr>
            <a:spLocks noGrp="1"/>
          </p:cNvSpPr>
          <p:nvPr>
            <p:ph type="sldNum" sz="quarter" idx="5"/>
          </p:nvPr>
        </p:nvSpPr>
        <p:spPr>
          <a:noFill/>
        </p:spPr>
        <p:txBody>
          <a:bodyPr/>
          <a:lstStyle/>
          <a:p>
            <a:fld id="{2C832CE4-E601-40D2-9DE9-A2983248F2DD}" type="slidenum">
              <a:rPr lang="zh-CN" altLang="en-US" smtClean="0">
                <a:latin typeface="Arial" pitchFamily="34" charset="0"/>
              </a:rPr>
              <a:pPr/>
              <a:t>20</a:t>
            </a:fld>
            <a:endParaRPr lang="en-US" altLang="zh-CN"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a:ln/>
        </p:spPr>
      </p:sp>
      <p:sp>
        <p:nvSpPr>
          <p:cNvPr id="40963"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itchFamily="34" charset="0"/>
              </a:rPr>
              <a:pPr/>
              <a:t>2</a:t>
            </a:fld>
            <a:endParaRPr lang="en-US" altLang="zh-CN"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a:ln/>
        </p:spPr>
      </p:sp>
      <p:sp>
        <p:nvSpPr>
          <p:cNvPr id="58371"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8372" name="灯片编号占位符 3"/>
          <p:cNvSpPr>
            <a:spLocks noGrp="1"/>
          </p:cNvSpPr>
          <p:nvPr>
            <p:ph type="sldNum" sz="quarter" idx="5"/>
          </p:nvPr>
        </p:nvSpPr>
        <p:spPr>
          <a:noFill/>
        </p:spPr>
        <p:txBody>
          <a:bodyPr/>
          <a:lstStyle/>
          <a:p>
            <a:fld id="{2F145F8A-38AA-4516-98C7-2269C5C0F01D}" type="slidenum">
              <a:rPr lang="zh-CN" altLang="en-US" smtClean="0">
                <a:latin typeface="Arial" pitchFamily="34" charset="0"/>
              </a:rPr>
              <a:pPr/>
              <a:t>24</a:t>
            </a:fld>
            <a:endParaRPr lang="en-US" altLang="zh-CN"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a:ln/>
        </p:spPr>
      </p:sp>
      <p:sp>
        <p:nvSpPr>
          <p:cNvPr id="59395" name="备注占位符 2"/>
          <p:cNvSpPr>
            <a:spLocks noGrp="1"/>
          </p:cNvSpPr>
          <p:nvPr>
            <p:ph type="body" idx="1"/>
          </p:nvPr>
        </p:nvSpPr>
        <p:spPr>
          <a:noFill/>
          <a:ln/>
        </p:spPr>
        <p:txBody>
          <a:bodyPr lIns="91550" tIns="45774" rIns="91550" bIns="45774"/>
          <a:lstStyle/>
          <a:p>
            <a:endParaRPr lang="zh-CN" altLang="en-US" smtClean="0">
              <a:latin typeface="Arial"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headEnd/>
            <a:tailEnd/>
          </a:ln>
        </p:spPr>
        <p:txBody>
          <a:bodyPr lIns="91550" tIns="45774" rIns="91550" bIns="45774" anchor="b"/>
          <a:lstStyle/>
          <a:p>
            <a:pPr algn="r" defTabSz="915988"/>
            <a:fld id="{54EC2046-CBD9-49BA-BD82-23E1D28F573E}" type="slidenum">
              <a:rPr lang="zh-CN" altLang="en-US" sz="1200">
                <a:solidFill>
                  <a:srgbClr val="000000"/>
                </a:solidFill>
              </a:rPr>
              <a:pPr algn="r" defTabSz="915988"/>
              <a:t>25</a:t>
            </a:fld>
            <a:endParaRPr lang="en-US" altLang="zh-CN" sz="120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TextEdit="1"/>
          </p:cNvSpPr>
          <p:nvPr>
            <p:ph type="sldImg"/>
          </p:nvPr>
        </p:nvSpPr>
        <p:spPr>
          <a:ln/>
        </p:spPr>
      </p:sp>
      <p:sp>
        <p:nvSpPr>
          <p:cNvPr id="60419" name="备注占位符 2"/>
          <p:cNvSpPr>
            <a:spLocks noGrp="1"/>
          </p:cNvSpPr>
          <p:nvPr>
            <p:ph type="body" idx="1"/>
          </p:nvPr>
        </p:nvSpPr>
        <p:spPr>
          <a:noFill/>
          <a:ln/>
        </p:spPr>
        <p:txBody>
          <a:bodyPr lIns="91550" tIns="45774" rIns="91550" bIns="45774"/>
          <a:lstStyle/>
          <a:p>
            <a:endParaRPr lang="zh-CN" altLang="en-US" smtClean="0">
              <a:latin typeface="Arial" pitchFamily="34" charset="0"/>
            </a:endParaRPr>
          </a:p>
        </p:txBody>
      </p:sp>
      <p:sp>
        <p:nvSpPr>
          <p:cNvPr id="60420" name="灯片编号占位符 3"/>
          <p:cNvSpPr txBox="1">
            <a:spLocks noGrp="1"/>
          </p:cNvSpPr>
          <p:nvPr/>
        </p:nvSpPr>
        <p:spPr bwMode="auto">
          <a:xfrm>
            <a:off x="3849688" y="9432925"/>
            <a:ext cx="2946400" cy="495300"/>
          </a:xfrm>
          <a:prstGeom prst="rect">
            <a:avLst/>
          </a:prstGeom>
          <a:noFill/>
          <a:ln w="9525">
            <a:noFill/>
            <a:miter lim="800000"/>
            <a:headEnd/>
            <a:tailEnd/>
          </a:ln>
        </p:spPr>
        <p:txBody>
          <a:bodyPr lIns="91550" tIns="45774" rIns="91550" bIns="45774" anchor="b"/>
          <a:lstStyle/>
          <a:p>
            <a:pPr algn="r" defTabSz="915988"/>
            <a:fld id="{C9850923-EF93-4729-9F44-6350CD9853ED}" type="slidenum">
              <a:rPr lang="zh-CN" altLang="en-US" sz="1200">
                <a:solidFill>
                  <a:srgbClr val="000000"/>
                </a:solidFill>
              </a:rPr>
              <a:pPr algn="r" defTabSz="915988"/>
              <a:t>26</a:t>
            </a:fld>
            <a:endParaRPr lang="en-US" altLang="zh-CN" sz="1200">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a:ln/>
        </p:spPr>
      </p:sp>
      <p:sp>
        <p:nvSpPr>
          <p:cNvPr id="61443" name="备注占位符 2"/>
          <p:cNvSpPr>
            <a:spLocks noGrp="1"/>
          </p:cNvSpPr>
          <p:nvPr>
            <p:ph type="body" idx="1"/>
          </p:nvPr>
        </p:nvSpPr>
        <p:spPr>
          <a:noFill/>
          <a:ln/>
        </p:spPr>
        <p:txBody>
          <a:bodyPr lIns="91550" tIns="45774" rIns="91550" bIns="45774"/>
          <a:lstStyle/>
          <a:p>
            <a:endParaRPr lang="zh-CN" altLang="en-US" smtClean="0">
              <a:latin typeface="Arial"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headEnd/>
            <a:tailEnd/>
          </a:ln>
        </p:spPr>
        <p:txBody>
          <a:bodyPr lIns="91550" tIns="45774" rIns="91550" bIns="45774" anchor="b"/>
          <a:lstStyle/>
          <a:p>
            <a:pPr algn="r" defTabSz="915988"/>
            <a:fld id="{B66FD792-C4C0-47E5-9BDE-FF08C9B884DB}" type="slidenum">
              <a:rPr lang="zh-CN" altLang="en-US" sz="1200">
                <a:solidFill>
                  <a:srgbClr val="000000"/>
                </a:solidFill>
              </a:rPr>
              <a:pPr algn="r" defTabSz="915988"/>
              <a:t>27</a:t>
            </a:fld>
            <a:endParaRPr lang="en-US" altLang="zh-CN" sz="1200">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a:ln/>
        </p:spPr>
      </p:sp>
      <p:sp>
        <p:nvSpPr>
          <p:cNvPr id="62467"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itchFamily="34" charset="0"/>
              </a:rPr>
              <a:pPr/>
              <a:t>28</a:t>
            </a:fld>
            <a:endParaRPr lang="en-US" altLang="zh-CN" smtClean="0">
              <a:solidFill>
                <a:srgbClr val="000000"/>
              </a:solidFill>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a:ln/>
        </p:spPr>
      </p:sp>
      <p:sp>
        <p:nvSpPr>
          <p:cNvPr id="41987"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itchFamily="34" charset="0"/>
              </a:rPr>
              <a:pPr/>
              <a:t>3</a:t>
            </a:fld>
            <a:endParaRPr lang="en-US" altLang="zh-CN" smtClean="0">
              <a:solidFill>
                <a:srgbClr val="000000"/>
              </a:solidFill>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a:ln/>
        </p:spPr>
      </p:sp>
      <p:sp>
        <p:nvSpPr>
          <p:cNvPr id="43011"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itchFamily="34" charset="0"/>
              </a:rPr>
              <a:pPr/>
              <a:t>4</a:t>
            </a:fld>
            <a:endParaRPr lang="en-US" altLang="zh-CN" smtClean="0">
              <a:solidFill>
                <a:srgbClr val="000000"/>
              </a:solidFill>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a:ln/>
        </p:spPr>
      </p:sp>
      <p:sp>
        <p:nvSpPr>
          <p:cNvPr id="44035"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4036" name="灯片编号占位符 3"/>
          <p:cNvSpPr>
            <a:spLocks noGrp="1"/>
          </p:cNvSpPr>
          <p:nvPr>
            <p:ph type="sldNum" sz="quarter" idx="5"/>
          </p:nvPr>
        </p:nvSpPr>
        <p:spPr>
          <a:noFill/>
        </p:spPr>
        <p:txBody>
          <a:bodyPr/>
          <a:lstStyle/>
          <a:p>
            <a:fld id="{6401D7D2-6AAE-4026-9E38-E32D9E56E9BA}" type="slidenum">
              <a:rPr lang="zh-CN" altLang="en-US" smtClean="0">
                <a:latin typeface="Arial" pitchFamily="34" charset="0"/>
              </a:rPr>
              <a:pPr/>
              <a:t>6</a:t>
            </a:fld>
            <a:endParaRPr lang="en-US" altLang="zh-CN"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a:ln/>
        </p:spPr>
      </p:sp>
      <p:sp>
        <p:nvSpPr>
          <p:cNvPr id="45059"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itchFamily="34" charset="0"/>
              </a:rPr>
              <a:pPr/>
              <a:t>7</a:t>
            </a:fld>
            <a:endParaRPr lang="en-US" altLang="zh-CN" smtClean="0">
              <a:solidFill>
                <a:srgbClr val="000000"/>
              </a:solidFill>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a:ln/>
        </p:spPr>
      </p:sp>
      <p:sp>
        <p:nvSpPr>
          <p:cNvPr id="46083"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itchFamily="34" charset="0"/>
              </a:rPr>
              <a:pPr/>
              <a:t>8</a:t>
            </a:fld>
            <a:endParaRPr lang="en-US" altLang="zh-CN"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a:ln/>
        </p:spPr>
      </p:sp>
      <p:sp>
        <p:nvSpPr>
          <p:cNvPr id="47107"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7108" name="灯片编号占位符 3"/>
          <p:cNvSpPr>
            <a:spLocks noGrp="1"/>
          </p:cNvSpPr>
          <p:nvPr>
            <p:ph type="sldNum" sz="quarter" idx="5"/>
          </p:nvPr>
        </p:nvSpPr>
        <p:spPr>
          <a:noFill/>
        </p:spPr>
        <p:txBody>
          <a:bodyPr/>
          <a:lstStyle/>
          <a:p>
            <a:fld id="{0A0339C1-AC36-4330-904B-640DC3C8FEE5}" type="slidenum">
              <a:rPr lang="zh-CN" altLang="en-US" smtClean="0">
                <a:latin typeface="Arial" pitchFamily="34" charset="0"/>
              </a:rPr>
              <a:pPr/>
              <a:t>9</a:t>
            </a:fld>
            <a:endParaRPr lang="en-US" altLang="zh-CN"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a:ln/>
        </p:spPr>
      </p:sp>
      <p:sp>
        <p:nvSpPr>
          <p:cNvPr id="48131"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itchFamily="34" charset="0"/>
              </a:rPr>
              <a:pPr/>
              <a:t>10</a:t>
            </a:fld>
            <a:endParaRPr lang="en-US" altLang="zh-CN" smtClean="0">
              <a:solidFill>
                <a:srgbClr val="000000"/>
              </a:solidFill>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1.jpe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dgm"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dgm"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cstate="print"/>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cstate="print"/>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headEnd/>
            <a:tailEnd/>
          </a:ln>
        </p:spPr>
        <p:txBody>
          <a:bodyPr/>
          <a:lstStyle/>
          <a:p>
            <a:pPr>
              <a:defRPr/>
            </a:pPr>
            <a:r>
              <a:rPr lang="en-US" altLang="zh-CN" sz="1200" b="1">
                <a:solidFill>
                  <a:schemeClr val="bg1"/>
                </a:solidFill>
                <a:latin typeface="Verdana" pitchFamily="34" charset="0"/>
              </a:rPr>
              <a:t>www.rongke.com</a:t>
            </a:r>
          </a:p>
        </p:txBody>
      </p:sp>
      <p:pic>
        <p:nvPicPr>
          <p:cNvPr id="6" name="Picture 2" descr="rkk"/>
          <p:cNvPicPr>
            <a:picLocks noChangeAspect="1" noChangeArrowheads="1"/>
          </p:cNvPicPr>
          <p:nvPr/>
        </p:nvPicPr>
        <p:blipFill>
          <a:blip r:embed="rId4" cstate="print"/>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algn="ctr" eaLnBrk="1" hangingPunct="1">
              <a:spcBef>
                <a:spcPct val="20000"/>
              </a:spcBef>
              <a:buClr>
                <a:schemeClr val="hlink"/>
              </a:buClr>
              <a:buFont typeface="Wingdings" pitchFamily="2" charset="2"/>
              <a:buNone/>
              <a:defRPr/>
            </a:pPr>
            <a:r>
              <a:rPr lang="en-US" altLang="zh-CN" sz="1400" b="1" smtClean="0">
                <a:solidFill>
                  <a:srgbClr val="777777"/>
                </a:solidFill>
                <a:ea typeface="宋体"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algn="ctr" eaLnBrk="1" hangingPunct="1">
              <a:spcBef>
                <a:spcPct val="50000"/>
              </a:spcBef>
              <a:defRPr/>
            </a:pPr>
            <a:r>
              <a:rPr lang="zh-CN" altLang="en-US" sz="2600" b="1" smtClean="0">
                <a:solidFill>
                  <a:srgbClr val="777777"/>
                </a:solidFill>
                <a:ea typeface="黑体" pitchFamily="2" charset="-122"/>
              </a:rPr>
              <a:t>上海融客投资管理有限公司</a:t>
            </a:r>
          </a:p>
        </p:txBody>
      </p:sp>
      <p:sp>
        <p:nvSpPr>
          <p:cNvPr id="3074" name="Rectangle 2"/>
          <p:cNvSpPr>
            <a:spLocks noGrp="1" noChangeArrowheads="1"/>
          </p:cNvSpPr>
          <p:nvPr>
            <p:ph type="ctrTitle"/>
          </p:nvPr>
        </p:nvSpPr>
        <p:spPr bwMode="gray">
          <a:xfrm>
            <a:off x="1331913" y="1773238"/>
            <a:ext cx="6629400" cy="10128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3600">
                <a:latin typeface="黑体" pitchFamily="2" charset="-122"/>
                <a:ea typeface="黑体" pitchFamily="2"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cstate="print"/>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smtClean="0"/>
              <a:t>单击此处编辑母版标题样式</a:t>
            </a:r>
            <a:endParaRPr lang="zh-CN" alt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cstate="print"/>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cstate="print"/>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cstate="print"/>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20000"/>
              </a:spcBef>
              <a:buClr>
                <a:srgbClr val="99CCFF"/>
              </a:buClr>
              <a:buFont typeface="Wingdings" pitchFamily="2" charset="2"/>
              <a:buNone/>
              <a:defRPr/>
            </a:pPr>
            <a:r>
              <a:rPr lang="en-US" altLang="zh-CN" sz="1400" b="1" smtClean="0">
                <a:solidFill>
                  <a:srgbClr val="777777"/>
                </a:solidFill>
                <a:ea typeface="宋体"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defRPr/>
            </a:pPr>
            <a:r>
              <a:rPr lang="zh-CN" altLang="en-US" sz="2600" b="1" smtClean="0">
                <a:solidFill>
                  <a:srgbClr val="777777"/>
                </a:solidFill>
                <a:ea typeface="黑体" pitchFamily="2"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headEnd/>
            <a:tailEnd/>
          </a:ln>
        </p:spPr>
        <p:txBody>
          <a:bodyPr/>
          <a:lstStyle/>
          <a:p>
            <a:pPr>
              <a:defRPr/>
            </a:pPr>
            <a:r>
              <a:rPr lang="en-US" altLang="zh-CN" sz="1200" b="1">
                <a:solidFill>
                  <a:srgbClr val="FFFFFF"/>
                </a:solidFill>
                <a:latin typeface="Verdana" pitchFamily="34" charset="0"/>
              </a:rPr>
              <a:t>www.rongke.com</a:t>
            </a:r>
          </a:p>
        </p:txBody>
      </p:sp>
      <p:sp>
        <p:nvSpPr>
          <p:cNvPr id="3074" name="Rectangle 2"/>
          <p:cNvSpPr>
            <a:spLocks noGrp="1" noChangeArrowheads="1"/>
          </p:cNvSpPr>
          <p:nvPr>
            <p:ph type="ctrTitle"/>
          </p:nvPr>
        </p:nvSpPr>
        <p:spPr bwMode="gray">
          <a:xfrm>
            <a:off x="1331913" y="1773238"/>
            <a:ext cx="6629400" cy="10128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3600">
                <a:latin typeface="黑体" pitchFamily="2" charset="-122"/>
                <a:ea typeface="黑体" pitchFamily="2"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dgm"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dgm"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6.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6.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6.jpe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jpe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jpe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jpe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cstate="print"/>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534B1103-9603-4759-8D64-0D5F095E31C5}"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cstate="print"/>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chemeClr val="bg1"/>
                </a:solidFill>
                <a:ea typeface="宋体" pitchFamily="2" charset="-122"/>
              </a:rPr>
              <a:t>BEST CLIENTS</a:t>
            </a:r>
          </a:p>
          <a:p>
            <a:pPr eaLnBrk="1" hangingPunct="1">
              <a:lnSpc>
                <a:spcPct val="50000"/>
              </a:lnSpc>
              <a:spcBef>
                <a:spcPct val="50000"/>
              </a:spcBef>
              <a:defRPr/>
            </a:pPr>
            <a:r>
              <a:rPr lang="en-US" altLang="zh-CN" sz="1000" smtClean="0">
                <a:solidFill>
                  <a:schemeClr val="bg1"/>
                </a:solidFill>
                <a:ea typeface="宋体"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chemeClr val="bg1"/>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675" r:id="rId1"/>
    <p:sldLayoutId id="2147515676" r:id="rId2"/>
    <p:sldLayoutId id="2147515677" r:id="rId3"/>
    <p:sldLayoutId id="2147515678" r:id="rId4"/>
    <p:sldLayoutId id="2147515679" r:id="rId5"/>
    <p:sldLayoutId id="2147515680" r:id="rId6"/>
    <p:sldLayoutId id="2147515681" r:id="rId7"/>
    <p:sldLayoutId id="2147515682" r:id="rId8"/>
    <p:sldLayoutId id="2147515683" r:id="rId9"/>
    <p:sldLayoutId id="2147515684" r:id="rId10"/>
    <p:sldLayoutId id="2147515685" r:id="rId11"/>
    <p:sldLayoutId id="2147515686" r:id="rId12"/>
    <p:sldLayoutId id="2147515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cstate="print"/>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chemeClr val="bg1"/>
                </a:solidFill>
                <a:latin typeface="Verdana"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headEnd/>
            <a:tailEnd/>
          </a:ln>
        </p:spPr>
        <p:txBody>
          <a:bodyPr/>
          <a:lstStyle/>
          <a:p>
            <a:pPr algn="r">
              <a:defRPr/>
            </a:pPr>
            <a:r>
              <a:rPr lang="zh-CN" altLang="en-US" sz="1000">
                <a:solidFill>
                  <a:schemeClr val="bg1"/>
                </a:solidFill>
                <a:latin typeface="Verdana" pitchFamily="34" charset="0"/>
                <a:ea typeface="黑体" pitchFamily="49" charset="-122"/>
              </a:rPr>
              <a:t>融客投资</a:t>
            </a:r>
          </a:p>
          <a:p>
            <a:pPr algn="r">
              <a:defRPr/>
            </a:pPr>
            <a:r>
              <a:rPr lang="zh-CN" altLang="en-US" sz="1000">
                <a:solidFill>
                  <a:schemeClr val="bg1"/>
                </a:solidFill>
                <a:latin typeface="Verdana" pitchFamily="34" charset="0"/>
                <a:ea typeface="黑体" pitchFamily="49" charset="-122"/>
              </a:rPr>
              <a:t>融客中国</a:t>
            </a:r>
          </a:p>
        </p:txBody>
      </p:sp>
      <p:pic>
        <p:nvPicPr>
          <p:cNvPr id="2054" name="Picture 39" descr="招牌设计"/>
          <p:cNvPicPr>
            <a:picLocks noChangeAspect="1" noChangeArrowheads="1"/>
          </p:cNvPicPr>
          <p:nvPr/>
        </p:nvPicPr>
        <p:blipFill>
          <a:blip r:embed="rId14" cstate="print"/>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935DFE8A-65C7-4184-816C-74021275A2F4}" type="slidenum">
              <a:rPr lang="zh-CN" altLang="en-GB" sz="1000">
                <a:solidFill>
                  <a:srgbClr val="FFFFFF"/>
                </a:solidFill>
              </a:rPr>
              <a:pPr algn="ctr" eaLnBrk="0" hangingPunct="0">
                <a:defRPr/>
              </a:p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515774" r:id="rId1"/>
    <p:sldLayoutId id="2147515688" r:id="rId2"/>
    <p:sldLayoutId id="2147515689" r:id="rId3"/>
    <p:sldLayoutId id="2147515690" r:id="rId4"/>
    <p:sldLayoutId id="2147515691" r:id="rId5"/>
    <p:sldLayoutId id="2147515775" r:id="rId6"/>
    <p:sldLayoutId id="2147515692" r:id="rId7"/>
    <p:sldLayoutId id="2147515693" r:id="rId8"/>
    <p:sldLayoutId id="2147515694" r:id="rId9"/>
    <p:sldLayoutId id="2147515695" r:id="rId10"/>
    <p:sldLayoutId id="2147515696"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lr>
          <a:schemeClr val="hlink"/>
        </a:buClr>
        <a:buFont typeface="Wingdings"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cstate="print"/>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0CDF9D1D-20C4-4766-A44E-EC70D926B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cstate="print"/>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697" r:id="rId1"/>
    <p:sldLayoutId id="2147515698" r:id="rId2"/>
    <p:sldLayoutId id="2147515699" r:id="rId3"/>
    <p:sldLayoutId id="2147515700" r:id="rId4"/>
    <p:sldLayoutId id="2147515701" r:id="rId5"/>
    <p:sldLayoutId id="2147515702" r:id="rId6"/>
    <p:sldLayoutId id="2147515703" r:id="rId7"/>
    <p:sldLayoutId id="2147515704" r:id="rId8"/>
    <p:sldLayoutId id="2147515705" r:id="rId9"/>
    <p:sldLayoutId id="2147515706" r:id="rId10"/>
    <p:sldLayoutId id="2147515707" r:id="rId11"/>
    <p:sldLayoutId id="2147515708" r:id="rId12"/>
    <p:sldLayoutId id="2147515776"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cstate="print"/>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9271FCA9-BDE0-429B-8D0A-62D54A38CAD0}"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cstate="print"/>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709" r:id="rId1"/>
    <p:sldLayoutId id="2147515710" r:id="rId2"/>
    <p:sldLayoutId id="2147515711" r:id="rId3"/>
    <p:sldLayoutId id="2147515712" r:id="rId4"/>
    <p:sldLayoutId id="2147515713" r:id="rId5"/>
    <p:sldLayoutId id="2147515714" r:id="rId6"/>
    <p:sldLayoutId id="2147515715" r:id="rId7"/>
    <p:sldLayoutId id="2147515716" r:id="rId8"/>
    <p:sldLayoutId id="2147515717" r:id="rId9"/>
    <p:sldLayoutId id="2147515718" r:id="rId10"/>
    <p:sldLayoutId id="2147515719" r:id="rId11"/>
    <p:sldLayoutId id="2147515720" r:id="rId12"/>
    <p:sldLayoutId id="214751572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cstate="print"/>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1ADC9F7E-4FB1-4CE6-A476-40C73E3C6F06}"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cstate="print"/>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722" r:id="rId1"/>
    <p:sldLayoutId id="2147515723" r:id="rId2"/>
    <p:sldLayoutId id="2147515724" r:id="rId3"/>
    <p:sldLayoutId id="2147515725" r:id="rId4"/>
    <p:sldLayoutId id="2147515726" r:id="rId5"/>
    <p:sldLayoutId id="2147515727" r:id="rId6"/>
    <p:sldLayoutId id="2147515728" r:id="rId7"/>
    <p:sldLayoutId id="2147515729" r:id="rId8"/>
    <p:sldLayoutId id="2147515730" r:id="rId9"/>
    <p:sldLayoutId id="2147515731" r:id="rId10"/>
    <p:sldLayoutId id="2147515732" r:id="rId11"/>
    <p:sldLayoutId id="2147515733" r:id="rId12"/>
    <p:sldLayoutId id="2147515734"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cstate="print"/>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BA70050B-BD6A-40CA-B063-AC6F1483204C}"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cstate="print"/>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735" r:id="rId1"/>
    <p:sldLayoutId id="2147515736" r:id="rId2"/>
    <p:sldLayoutId id="2147515737" r:id="rId3"/>
    <p:sldLayoutId id="2147515738" r:id="rId4"/>
    <p:sldLayoutId id="2147515739" r:id="rId5"/>
    <p:sldLayoutId id="2147515740" r:id="rId6"/>
    <p:sldLayoutId id="2147515741" r:id="rId7"/>
    <p:sldLayoutId id="2147515742" r:id="rId8"/>
    <p:sldLayoutId id="2147515743" r:id="rId9"/>
    <p:sldLayoutId id="2147515744" r:id="rId10"/>
    <p:sldLayoutId id="2147515745" r:id="rId11"/>
    <p:sldLayoutId id="2147515746" r:id="rId12"/>
    <p:sldLayoutId id="214751574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cstate="print"/>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9C5FD946-661B-437A-9DDE-DB12AF003D33}"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cstate="print"/>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748" r:id="rId1"/>
    <p:sldLayoutId id="2147515749" r:id="rId2"/>
    <p:sldLayoutId id="2147515750" r:id="rId3"/>
    <p:sldLayoutId id="2147515751" r:id="rId4"/>
    <p:sldLayoutId id="2147515752" r:id="rId5"/>
    <p:sldLayoutId id="2147515753" r:id="rId6"/>
    <p:sldLayoutId id="2147515754" r:id="rId7"/>
    <p:sldLayoutId id="2147515755" r:id="rId8"/>
    <p:sldLayoutId id="2147515756" r:id="rId9"/>
    <p:sldLayoutId id="2147515757" r:id="rId10"/>
    <p:sldLayoutId id="2147515758" r:id="rId11"/>
    <p:sldLayoutId id="2147515759" r:id="rId12"/>
    <p:sldLayoutId id="2147515760"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cstate="print"/>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B57F66C6-05BD-4207-A1CC-58C06293C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cstate="print"/>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761" r:id="rId1"/>
    <p:sldLayoutId id="2147515762" r:id="rId2"/>
    <p:sldLayoutId id="2147515763" r:id="rId3"/>
    <p:sldLayoutId id="2147515764" r:id="rId4"/>
    <p:sldLayoutId id="2147515765" r:id="rId5"/>
    <p:sldLayoutId id="2147515766" r:id="rId6"/>
    <p:sldLayoutId id="2147515767" r:id="rId7"/>
    <p:sldLayoutId id="2147515768" r:id="rId8"/>
    <p:sldLayoutId id="2147515769" r:id="rId9"/>
    <p:sldLayoutId id="2147515770" r:id="rId10"/>
    <p:sldLayoutId id="2147515771" r:id="rId11"/>
    <p:sldLayoutId id="2147515772" r:id="rId12"/>
    <p:sldLayoutId id="214751577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75.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83.xml"/></Relationships>
</file>

<file path=ppt/slides/_rels/slide19.xml.rels><?xml version="1.0" encoding="UTF-8" standalone="yes"?>
<Relationships xmlns="http://schemas.openxmlformats.org/package/2006/relationships"><Relationship Id="rId3" Type="http://schemas.openxmlformats.org/officeDocument/2006/relationships/hyperlink" Target="http://image.baidu.com/i?ct=503316480&amp;z=0&amp;tn=baiduimagedetail&amp;word=%D6%D0%D0%C5%D6%A4%C8%AF&amp;in=2474&amp;cl=2&amp;cm=1&amp;sc=0&amp;lm=-1&amp;pn=49&amp;rn=1&amp;di=1404247612&amp;ln=2000" TargetMode="External"/><Relationship Id="rId7" Type="http://schemas.openxmlformats.org/officeDocument/2006/relationships/image" Target="../media/image19.jpeg"/><Relationship Id="rId2" Type="http://schemas.openxmlformats.org/officeDocument/2006/relationships/notesSlide" Target="../notesSlides/notesSlide18.xml"/><Relationship Id="rId1" Type="http://schemas.openxmlformats.org/officeDocument/2006/relationships/slideLayout" Target="../slideLayouts/slideLayout83.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4.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7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5.xml"/><Relationship Id="rId1" Type="http://schemas.openxmlformats.org/officeDocument/2006/relationships/themeOverride" Target="../theme/themeOverride1.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headEnd/>
            <a:tailEnd/>
          </a:ln>
        </p:spPr>
        <p:txBody>
          <a:bodyPr anchor="ctr"/>
          <a:lstStyle/>
          <a:p>
            <a:r>
              <a:rPr lang="en-US" altLang="zh-CN" sz="3600" b="1">
                <a:solidFill>
                  <a:srgbClr val="CC0000"/>
                </a:solidFill>
                <a:latin typeface="幼圆" pitchFamily="49" charset="-122"/>
                <a:ea typeface="黑体" pitchFamily="49" charset="-122"/>
              </a:rPr>
              <a:t>『</a:t>
            </a:r>
            <a:r>
              <a:rPr lang="zh-CN" altLang="en-US" sz="3600" b="1">
                <a:solidFill>
                  <a:srgbClr val="CC0000"/>
                </a:solidFill>
                <a:latin typeface="幼圆" pitchFamily="49" charset="-122"/>
                <a:ea typeface="黑体" pitchFamily="49" charset="-122"/>
              </a:rPr>
              <a:t>融客月报</a:t>
            </a:r>
            <a:r>
              <a:rPr lang="en-US" altLang="zh-CN" sz="3600" b="1">
                <a:solidFill>
                  <a:srgbClr val="CC0000"/>
                </a:solidFill>
                <a:latin typeface="幼圆" pitchFamily="49" charset="-122"/>
                <a:ea typeface="黑体" pitchFamily="49" charset="-122"/>
              </a:rPr>
              <a:t>』</a:t>
            </a:r>
            <a:endParaRPr lang="zh-CN" altLang="en-US" sz="3600" b="1">
              <a:solidFill>
                <a:srgbClr val="CC0000"/>
              </a:solidFill>
              <a:latin typeface="幼圆" pitchFamily="49" charset="-122"/>
              <a:ea typeface="黑体" pitchFamily="49" charset="-122"/>
            </a:endParaRPr>
          </a:p>
        </p:txBody>
      </p:sp>
      <p:sp>
        <p:nvSpPr>
          <p:cNvPr id="12291" name="Text Box 6"/>
          <p:cNvSpPr txBox="1">
            <a:spLocks noChangeArrowheads="1"/>
          </p:cNvSpPr>
          <p:nvPr/>
        </p:nvSpPr>
        <p:spPr bwMode="gray">
          <a:xfrm>
            <a:off x="0" y="2565400"/>
            <a:ext cx="9396413" cy="1616075"/>
          </a:xfrm>
          <a:prstGeom prst="rect">
            <a:avLst/>
          </a:prstGeom>
          <a:noFill/>
          <a:ln w="0" algn="ctr">
            <a:noFill/>
            <a:miter lim="800000"/>
            <a:headEnd/>
            <a:tailEnd/>
          </a:ln>
        </p:spPr>
        <p:txBody>
          <a:bodyPr>
            <a:spAutoFit/>
          </a:bodyPr>
          <a:lstStyle/>
          <a:p>
            <a:pPr eaLnBrk="0" hangingPunct="0">
              <a:spcBef>
                <a:spcPct val="50000"/>
              </a:spcBef>
            </a:pPr>
            <a:r>
              <a:rPr lang="en-US" altLang="zh-CN" sz="4000" dirty="0">
                <a:solidFill>
                  <a:srgbClr val="777777"/>
                </a:solidFill>
                <a:ea typeface="华文中宋" pitchFamily="2" charset="-122"/>
              </a:rPr>
              <a:t>                      </a:t>
            </a:r>
            <a:r>
              <a:rPr lang="en-US" altLang="zh-CN" sz="3600" dirty="0">
                <a:solidFill>
                  <a:srgbClr val="000066"/>
                </a:solidFill>
                <a:latin typeface="华文中宋" pitchFamily="2" charset="-122"/>
                <a:ea typeface="黑体" pitchFamily="49" charset="-122"/>
              </a:rPr>
              <a:t>—— </a:t>
            </a:r>
            <a:r>
              <a:rPr lang="zh-CN" altLang="en-US" sz="3600" b="1" dirty="0">
                <a:solidFill>
                  <a:srgbClr val="000066"/>
                </a:solidFill>
                <a:ea typeface="黑体" pitchFamily="49" charset="-122"/>
              </a:rPr>
              <a:t>二级市场</a:t>
            </a:r>
            <a:r>
              <a:rPr lang="zh-CN" altLang="en-US" sz="1800" b="1" dirty="0">
                <a:solidFill>
                  <a:srgbClr val="000066"/>
                </a:solidFill>
                <a:ea typeface="幼圆" pitchFamily="49" charset="-122"/>
              </a:rPr>
              <a:t>（</a:t>
            </a:r>
            <a:r>
              <a:rPr lang="en-US" altLang="zh-CN" sz="1800" b="1" dirty="0">
                <a:solidFill>
                  <a:srgbClr val="000066"/>
                </a:solidFill>
                <a:ea typeface="幼圆" pitchFamily="49" charset="-122"/>
              </a:rPr>
              <a:t>2016</a:t>
            </a:r>
            <a:r>
              <a:rPr lang="zh-CN" altLang="en-US" sz="1800" b="1" dirty="0" smtClean="0">
                <a:solidFill>
                  <a:srgbClr val="000066"/>
                </a:solidFill>
                <a:ea typeface="幼圆" pitchFamily="49" charset="-122"/>
              </a:rPr>
              <a:t>年</a:t>
            </a:r>
            <a:r>
              <a:rPr lang="en-US" altLang="zh-CN" sz="1800" b="1" dirty="0" smtClean="0">
                <a:solidFill>
                  <a:srgbClr val="000066"/>
                </a:solidFill>
                <a:ea typeface="幼圆" pitchFamily="49" charset="-122"/>
              </a:rPr>
              <a:t>12</a:t>
            </a:r>
            <a:r>
              <a:rPr lang="zh-CN" altLang="en-US" sz="1800" b="1" dirty="0" smtClean="0">
                <a:solidFill>
                  <a:srgbClr val="000066"/>
                </a:solidFill>
                <a:ea typeface="幼圆" pitchFamily="49" charset="-122"/>
              </a:rPr>
              <a:t>月</a:t>
            </a:r>
            <a:r>
              <a:rPr lang="zh-CN" altLang="en-US" sz="1800" b="1" dirty="0">
                <a:solidFill>
                  <a:srgbClr val="000066"/>
                </a:solidFill>
                <a:ea typeface="幼圆" pitchFamily="49" charset="-122"/>
              </a:rPr>
              <a:t>）</a:t>
            </a:r>
            <a:endParaRPr lang="zh-CN" altLang="en-US" sz="3600" b="1" dirty="0">
              <a:solidFill>
                <a:srgbClr val="000066"/>
              </a:solidFill>
              <a:ea typeface="黑体" pitchFamily="49" charset="-122"/>
            </a:endParaRPr>
          </a:p>
          <a:p>
            <a:pPr eaLnBrk="0" hangingPunct="0">
              <a:spcBef>
                <a:spcPct val="50000"/>
              </a:spcBef>
            </a:pPr>
            <a:endParaRPr lang="zh-CN" altLang="en-US" sz="4000" b="1" dirty="0">
              <a:solidFill>
                <a:srgbClr val="000099"/>
              </a:solidFill>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white">
          <a:xfrm>
            <a:off x="455613" y="214313"/>
            <a:ext cx="8231187" cy="1144587"/>
          </a:xfrm>
          <a:prstGeom prst="rect">
            <a:avLst/>
          </a:prstGeom>
          <a:noFill/>
          <a:ln w="9525" algn="ctr">
            <a:noFill/>
            <a:miter lim="800000"/>
            <a:headEnd/>
            <a:tailEnd/>
          </a:ln>
        </p:spPr>
        <p:txBody>
          <a:bodyPr/>
          <a:lstStyle/>
          <a:p>
            <a:r>
              <a:rPr lang="zh-CN" altLang="en-US" sz="2400" b="1" dirty="0">
                <a:solidFill>
                  <a:srgbClr val="000066"/>
                </a:solidFill>
                <a:latin typeface="幼圆" pitchFamily="49" charset="-122"/>
                <a:ea typeface="幼圆" pitchFamily="49" charset="-122"/>
              </a:rPr>
              <a:t>沪深市值统计</a:t>
            </a:r>
          </a:p>
        </p:txBody>
      </p:sp>
      <p:sp>
        <p:nvSpPr>
          <p:cNvPr id="21507" name="Text Box 280"/>
          <p:cNvSpPr txBox="1">
            <a:spLocks noChangeArrowheads="1"/>
          </p:cNvSpPr>
          <p:nvPr/>
        </p:nvSpPr>
        <p:spPr bwMode="auto">
          <a:xfrm>
            <a:off x="714375" y="5357813"/>
            <a:ext cx="7816850" cy="646112"/>
          </a:xfrm>
          <a:prstGeom prst="rect">
            <a:avLst/>
          </a:prstGeom>
          <a:noFill/>
          <a:ln w="9525" algn="ctr">
            <a:noFill/>
            <a:miter lim="800000"/>
            <a:headEnd/>
            <a:tailEnd/>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zh-CN" altLang="en-US" sz="1800" b="1" dirty="0" smtClean="0">
                <a:solidFill>
                  <a:srgbClr val="000066"/>
                </a:solidFill>
                <a:latin typeface="幼圆" pitchFamily="49" charset="-122"/>
                <a:ea typeface="幼圆" pitchFamily="49" charset="-122"/>
              </a:rPr>
              <a:t>截至</a:t>
            </a:r>
            <a:r>
              <a:rPr lang="en-US" altLang="zh-CN" sz="1800" b="1" dirty="0" smtClean="0">
                <a:solidFill>
                  <a:srgbClr val="000066"/>
                </a:solidFill>
                <a:latin typeface="幼圆" pitchFamily="49" charset="-122"/>
                <a:ea typeface="幼圆" pitchFamily="49" charset="-122"/>
              </a:rPr>
              <a:t>12</a:t>
            </a:r>
            <a:r>
              <a:rPr lang="zh-CN" altLang="en-US" sz="1800" b="1" dirty="0" smtClean="0">
                <a:solidFill>
                  <a:srgbClr val="000066"/>
                </a:solidFill>
                <a:latin typeface="幼圆" pitchFamily="49" charset="-122"/>
                <a:ea typeface="幼圆" pitchFamily="49" charset="-122"/>
              </a:rPr>
              <a:t>月底</a:t>
            </a:r>
            <a:r>
              <a:rPr lang="zh-CN" altLang="en-US" sz="1800" b="1" dirty="0">
                <a:solidFill>
                  <a:srgbClr val="000066"/>
                </a:solidFill>
                <a:latin typeface="幼圆" pitchFamily="49" charset="-122"/>
                <a:ea typeface="幼圆" pitchFamily="49" charset="-122"/>
              </a:rPr>
              <a:t>，两市总市值</a:t>
            </a:r>
            <a:r>
              <a:rPr lang="zh-CN" altLang="en-US" sz="1800" b="1" dirty="0" smtClean="0">
                <a:solidFill>
                  <a:srgbClr val="000066"/>
                </a:solidFill>
                <a:latin typeface="幼圆" pitchFamily="49" charset="-122"/>
                <a:ea typeface="幼圆" pitchFamily="49" charset="-122"/>
              </a:rPr>
              <a:t>近</a:t>
            </a:r>
            <a:r>
              <a:rPr lang="en-US" altLang="zh-CN" sz="1800" b="1" dirty="0" smtClean="0">
                <a:solidFill>
                  <a:srgbClr val="000066"/>
                </a:solidFill>
                <a:latin typeface="幼圆" pitchFamily="49" charset="-122"/>
                <a:ea typeface="幼圆" pitchFamily="49" charset="-122"/>
              </a:rPr>
              <a:t>54.7</a:t>
            </a:r>
            <a:r>
              <a:rPr lang="zh-CN" altLang="en-US" sz="1800" b="1" dirty="0" smtClean="0">
                <a:solidFill>
                  <a:srgbClr val="000066"/>
                </a:solidFill>
                <a:latin typeface="幼圆" pitchFamily="49" charset="-122"/>
                <a:ea typeface="幼圆" pitchFamily="49" charset="-122"/>
              </a:rPr>
              <a:t>万亿</a:t>
            </a:r>
            <a:r>
              <a:rPr lang="en-US" altLang="zh-CN" sz="1800" b="1" dirty="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较</a:t>
            </a:r>
            <a:r>
              <a:rPr lang="zh-CN" altLang="en-US" sz="1800" b="1" dirty="0" smtClean="0">
                <a:solidFill>
                  <a:srgbClr val="000066"/>
                </a:solidFill>
                <a:latin typeface="幼圆" pitchFamily="49" charset="-122"/>
                <a:ea typeface="幼圆" pitchFamily="49" charset="-122"/>
              </a:rPr>
              <a:t>上月底跌</a:t>
            </a:r>
            <a:r>
              <a:rPr lang="en-US" altLang="zh-CN" sz="1800" b="1" dirty="0" smtClean="0">
                <a:solidFill>
                  <a:srgbClr val="000066"/>
                </a:solidFill>
                <a:latin typeface="幼圆" pitchFamily="49" charset="-122"/>
                <a:ea typeface="幼圆" pitchFamily="49" charset="-122"/>
              </a:rPr>
              <a:t>3.2%</a:t>
            </a:r>
            <a:r>
              <a:rPr lang="zh-CN" altLang="en-US" sz="1800" b="1" dirty="0" smtClean="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其中上证</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32.3</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，深市</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22.5</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a:t>
            </a:r>
          </a:p>
        </p:txBody>
      </p:sp>
      <p:pic>
        <p:nvPicPr>
          <p:cNvPr id="32769" name="Picture 1" descr="C:\Users\LQQ\Documents\Tencent Files\416152065\Image\C2C\8IF%B_LT5($D{M%5ZH3QMSC.png"/>
          <p:cNvPicPr>
            <a:picLocks noChangeAspect="1" noChangeArrowheads="1"/>
          </p:cNvPicPr>
          <p:nvPr/>
        </p:nvPicPr>
        <p:blipFill>
          <a:blip r:embed="rId3" cstate="print"/>
          <a:srcRect/>
          <a:stretch>
            <a:fillRect/>
          </a:stretch>
        </p:blipFill>
        <p:spPr bwMode="auto">
          <a:xfrm>
            <a:off x="1071538" y="1500174"/>
            <a:ext cx="7072362" cy="3643338"/>
          </a:xfrm>
          <a:prstGeom prst="rect">
            <a:avLst/>
          </a:prstGeom>
          <a:noFill/>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headEnd/>
            <a:tailEnd/>
          </a:ln>
        </p:spPr>
        <p:txBody>
          <a:bodyPr/>
          <a:lstStyle/>
          <a:p>
            <a:r>
              <a:rPr lang="zh-CN" altLang="en-US" sz="2400" b="1" dirty="0">
                <a:solidFill>
                  <a:srgbClr val="000066"/>
                </a:solidFill>
                <a:latin typeface="幼圆" pitchFamily="49" charset="-122"/>
                <a:ea typeface="幼圆" pitchFamily="49" charset="-122"/>
              </a:rPr>
              <a:t>全市场解禁规模</a:t>
            </a:r>
          </a:p>
        </p:txBody>
      </p:sp>
      <p:sp>
        <p:nvSpPr>
          <p:cNvPr id="21507" name="TextBox 1"/>
          <p:cNvSpPr txBox="1">
            <a:spLocks noChangeArrowheads="1"/>
          </p:cNvSpPr>
          <p:nvPr/>
        </p:nvSpPr>
        <p:spPr bwMode="auto">
          <a:xfrm>
            <a:off x="285720" y="5072074"/>
            <a:ext cx="8501063" cy="92333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spAutoFit/>
          </a:bodyPr>
          <a:lstStyle/>
          <a:p>
            <a:pPr>
              <a:defRPr/>
            </a:pPr>
            <a:r>
              <a:rPr lang="en-US" altLang="zh-CN" sz="1800" b="1" dirty="0" smtClean="0">
                <a:solidFill>
                  <a:srgbClr val="000066"/>
                </a:solidFill>
              </a:rPr>
              <a:t>12</a:t>
            </a:r>
            <a:r>
              <a:rPr lang="zh-CN" altLang="en-US" sz="1800" b="1" dirty="0" smtClean="0">
                <a:solidFill>
                  <a:srgbClr val="000066"/>
                </a:solidFill>
              </a:rPr>
              <a:t>月份</a:t>
            </a:r>
            <a:r>
              <a:rPr lang="zh-CN" altLang="en-US" sz="1800" b="1" dirty="0">
                <a:solidFill>
                  <a:srgbClr val="000066"/>
                </a:solidFill>
              </a:rPr>
              <a:t>合计限售股解禁市值</a:t>
            </a:r>
            <a:r>
              <a:rPr lang="zh-CN" altLang="en-US" sz="1800" b="1" dirty="0" smtClean="0">
                <a:solidFill>
                  <a:srgbClr val="000066"/>
                </a:solidFill>
              </a:rPr>
              <a:t>为</a:t>
            </a:r>
            <a:r>
              <a:rPr lang="en-US" altLang="zh-CN" sz="1800" b="1" dirty="0" smtClean="0">
                <a:solidFill>
                  <a:srgbClr val="000066"/>
                </a:solidFill>
              </a:rPr>
              <a:t>3,216</a:t>
            </a:r>
            <a:r>
              <a:rPr lang="zh-CN" altLang="en-US" sz="1800" b="1" dirty="0" smtClean="0">
                <a:solidFill>
                  <a:srgbClr val="000066"/>
                </a:solidFill>
              </a:rPr>
              <a:t>亿</a:t>
            </a:r>
            <a:r>
              <a:rPr lang="zh-CN" altLang="en-US" sz="1800" b="1" dirty="0">
                <a:solidFill>
                  <a:srgbClr val="000066"/>
                </a:solidFill>
              </a:rPr>
              <a:t>元</a:t>
            </a:r>
            <a:r>
              <a:rPr lang="en-US" altLang="zh-CN" sz="1800" b="1" dirty="0">
                <a:solidFill>
                  <a:srgbClr val="000066"/>
                </a:solidFill>
              </a:rPr>
              <a:t>,</a:t>
            </a:r>
            <a:r>
              <a:rPr lang="zh-CN" altLang="en-US" sz="1800" b="1" dirty="0" smtClean="0">
                <a:solidFill>
                  <a:srgbClr val="000066"/>
                </a:solidFill>
              </a:rPr>
              <a:t>比</a:t>
            </a:r>
            <a:r>
              <a:rPr lang="en-US" altLang="zh-CN" sz="1800" b="1" dirty="0" smtClean="0">
                <a:solidFill>
                  <a:srgbClr val="000066"/>
                </a:solidFill>
              </a:rPr>
              <a:t>11</a:t>
            </a:r>
            <a:r>
              <a:rPr lang="zh-CN" altLang="en-US" sz="1800" b="1" dirty="0" smtClean="0">
                <a:solidFill>
                  <a:srgbClr val="000066"/>
                </a:solidFill>
              </a:rPr>
              <a:t>月份的</a:t>
            </a:r>
            <a:r>
              <a:rPr lang="en-US" altLang="zh-CN" sz="1800" b="1" dirty="0" smtClean="0">
                <a:solidFill>
                  <a:srgbClr val="000066"/>
                </a:solidFill>
              </a:rPr>
              <a:t>2,218</a:t>
            </a:r>
            <a:r>
              <a:rPr lang="zh-CN" altLang="en-US" sz="1800" b="1" dirty="0" smtClean="0">
                <a:solidFill>
                  <a:srgbClr val="000066"/>
                </a:solidFill>
              </a:rPr>
              <a:t>亿</a:t>
            </a:r>
            <a:r>
              <a:rPr lang="zh-CN" altLang="en-US" sz="1800" b="1" dirty="0">
                <a:solidFill>
                  <a:srgbClr val="000066"/>
                </a:solidFill>
              </a:rPr>
              <a:t>元</a:t>
            </a:r>
            <a:r>
              <a:rPr lang="en-US" altLang="zh-CN" sz="1800" b="1" dirty="0" smtClean="0">
                <a:solidFill>
                  <a:srgbClr val="000066"/>
                </a:solidFill>
              </a:rPr>
              <a:t>,</a:t>
            </a:r>
            <a:r>
              <a:rPr lang="zh-CN" altLang="en-US" sz="1800" b="1" dirty="0" smtClean="0">
                <a:solidFill>
                  <a:srgbClr val="000066"/>
                </a:solidFill>
              </a:rPr>
              <a:t>增加了</a:t>
            </a:r>
            <a:r>
              <a:rPr lang="en-US" altLang="zh-CN" sz="1800" b="1" dirty="0" smtClean="0">
                <a:solidFill>
                  <a:srgbClr val="000066"/>
                </a:solidFill>
              </a:rPr>
              <a:t>998</a:t>
            </a:r>
            <a:r>
              <a:rPr lang="zh-CN" altLang="en-US" sz="1800" b="1" dirty="0" smtClean="0">
                <a:solidFill>
                  <a:srgbClr val="000066"/>
                </a:solidFill>
              </a:rPr>
              <a:t>亿元。解禁规模达到全年最大。其中首发原股东限售股解禁市值为</a:t>
            </a:r>
            <a:r>
              <a:rPr lang="en-US" altLang="zh-CN" sz="1800" b="1" dirty="0" smtClean="0">
                <a:solidFill>
                  <a:srgbClr val="000066"/>
                </a:solidFill>
              </a:rPr>
              <a:t>890.24</a:t>
            </a:r>
            <a:r>
              <a:rPr lang="zh-CN" altLang="en-US" sz="1800" b="1" dirty="0" smtClean="0">
                <a:solidFill>
                  <a:srgbClr val="000066"/>
                </a:solidFill>
              </a:rPr>
              <a:t>亿元。股改限售股份、定向增发机构配售等非首发原股东解禁市值</a:t>
            </a:r>
            <a:r>
              <a:rPr lang="en-US" altLang="zh-CN" sz="1800" b="1" dirty="0" smtClean="0">
                <a:solidFill>
                  <a:srgbClr val="000066"/>
                </a:solidFill>
              </a:rPr>
              <a:t>2325.76</a:t>
            </a:r>
            <a:r>
              <a:rPr lang="zh-CN" altLang="en-US" sz="1800" b="1" dirty="0" smtClean="0">
                <a:solidFill>
                  <a:srgbClr val="000066"/>
                </a:solidFill>
              </a:rPr>
              <a:t>亿元。</a:t>
            </a:r>
            <a:endParaRPr lang="zh-CN" altLang="en-US" sz="1800" b="1" dirty="0">
              <a:solidFill>
                <a:srgbClr val="000066"/>
              </a:solidFill>
            </a:endParaRPr>
          </a:p>
        </p:txBody>
      </p:sp>
      <p:graphicFrame>
        <p:nvGraphicFramePr>
          <p:cNvPr id="5" name="图表 4"/>
          <p:cNvGraphicFramePr/>
          <p:nvPr/>
        </p:nvGraphicFramePr>
        <p:xfrm>
          <a:off x="357158" y="1285860"/>
          <a:ext cx="8072494" cy="385765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大宗交易统计及折价率</a:t>
            </a:r>
          </a:p>
        </p:txBody>
      </p:sp>
      <p:sp>
        <p:nvSpPr>
          <p:cNvPr id="4" name="矩形 3"/>
          <p:cNvSpPr/>
          <p:nvPr/>
        </p:nvSpPr>
        <p:spPr>
          <a:xfrm>
            <a:off x="642938" y="5214938"/>
            <a:ext cx="7858125" cy="923330"/>
          </a:xfrm>
          <a:prstGeom prst="rect">
            <a:avLst/>
          </a:prstGeom>
        </p:spPr>
        <p:txBody>
          <a:bodyPr>
            <a:spAutoFit/>
          </a:bodyPr>
          <a:lstStyle/>
          <a:p>
            <a:pPr>
              <a:defRPr/>
            </a:pPr>
            <a:r>
              <a:rPr lang="en-US" altLang="zh-CN" sz="1800" b="1" dirty="0" smtClean="0">
                <a:solidFill>
                  <a:schemeClr val="tx2">
                    <a:lumMod val="75000"/>
                  </a:schemeClr>
                </a:solidFill>
                <a:latin typeface="+mn-ea"/>
                <a:ea typeface="+mn-ea"/>
              </a:rPr>
              <a:t>12</a:t>
            </a:r>
            <a:r>
              <a:rPr lang="zh-CN" altLang="en-US" sz="1800" b="1" dirty="0" smtClean="0">
                <a:solidFill>
                  <a:schemeClr val="tx2">
                    <a:lumMod val="75000"/>
                  </a:schemeClr>
                </a:solidFill>
                <a:latin typeface="+mn-ea"/>
                <a:ea typeface="+mn-ea"/>
              </a:rPr>
              <a:t>月沪深两市共有</a:t>
            </a:r>
            <a:r>
              <a:rPr lang="en-US" altLang="zh-CN" sz="1800" b="1" dirty="0" smtClean="0">
                <a:solidFill>
                  <a:schemeClr val="tx2">
                    <a:lumMod val="75000"/>
                  </a:schemeClr>
                </a:solidFill>
                <a:latin typeface="+mn-ea"/>
                <a:ea typeface="+mn-ea"/>
              </a:rPr>
              <a:t>663</a:t>
            </a:r>
            <a:r>
              <a:rPr lang="zh-CN" altLang="en-US" sz="1800" b="1" dirty="0" smtClean="0">
                <a:solidFill>
                  <a:schemeClr val="tx2">
                    <a:lumMod val="75000"/>
                  </a:schemeClr>
                </a:solidFill>
                <a:latin typeface="+mn-ea"/>
                <a:ea typeface="+mn-ea"/>
              </a:rPr>
              <a:t>家</a:t>
            </a:r>
            <a:r>
              <a:rPr lang="en-US" altLang="zh-CN" sz="1800" b="1" dirty="0" smtClean="0">
                <a:solidFill>
                  <a:schemeClr val="tx2">
                    <a:lumMod val="75000"/>
                  </a:schemeClr>
                </a:solidFill>
                <a:latin typeface="+mn-ea"/>
                <a:ea typeface="+mn-ea"/>
              </a:rPr>
              <a:t>A</a:t>
            </a:r>
            <a:r>
              <a:rPr lang="zh-CN" altLang="en-US" sz="1800" b="1" dirty="0" smtClean="0">
                <a:solidFill>
                  <a:schemeClr val="tx2">
                    <a:lumMod val="75000"/>
                  </a:schemeClr>
                </a:solidFill>
                <a:latin typeface="+mn-ea"/>
                <a:ea typeface="+mn-ea"/>
              </a:rPr>
              <a:t>股公司在大宗交易市场发生</a:t>
            </a:r>
            <a:r>
              <a:rPr lang="en-US" altLang="zh-CN" sz="1800" b="1" dirty="0" smtClean="0">
                <a:solidFill>
                  <a:schemeClr val="tx2">
                    <a:lumMod val="75000"/>
                  </a:schemeClr>
                </a:solidFill>
                <a:latin typeface="+mn-ea"/>
                <a:ea typeface="+mn-ea"/>
              </a:rPr>
              <a:t>2221</a:t>
            </a:r>
            <a:r>
              <a:rPr lang="zh-CN" altLang="en-US" sz="1800" b="1" dirty="0" smtClean="0">
                <a:solidFill>
                  <a:schemeClr val="tx2">
                    <a:lumMod val="75000"/>
                  </a:schemeClr>
                </a:solidFill>
                <a:latin typeface="+mn-ea"/>
                <a:ea typeface="+mn-ea"/>
              </a:rPr>
              <a:t>次交易，累计成交</a:t>
            </a:r>
            <a:r>
              <a:rPr lang="en-US" altLang="zh-CN" sz="1800" b="1" dirty="0" smtClean="0">
                <a:solidFill>
                  <a:schemeClr val="tx2">
                    <a:lumMod val="75000"/>
                  </a:schemeClr>
                </a:solidFill>
                <a:latin typeface="+mn-ea"/>
                <a:ea typeface="+mn-ea"/>
              </a:rPr>
              <a:t>65.12</a:t>
            </a:r>
            <a:r>
              <a:rPr lang="zh-CN" altLang="en-US" sz="1800" b="1" dirty="0" smtClean="0">
                <a:solidFill>
                  <a:schemeClr val="tx2">
                    <a:lumMod val="75000"/>
                  </a:schemeClr>
                </a:solidFill>
                <a:latin typeface="+mn-ea"/>
                <a:ea typeface="+mn-ea"/>
              </a:rPr>
              <a:t>亿股，成交金额</a:t>
            </a:r>
            <a:r>
              <a:rPr lang="en-US" altLang="zh-CN" sz="1800" b="1" dirty="0" smtClean="0">
                <a:solidFill>
                  <a:schemeClr val="tx2">
                    <a:lumMod val="75000"/>
                  </a:schemeClr>
                </a:solidFill>
                <a:latin typeface="+mn-ea"/>
                <a:ea typeface="+mn-ea"/>
              </a:rPr>
              <a:t>974.6</a:t>
            </a:r>
            <a:r>
              <a:rPr lang="zh-CN" altLang="en-US" sz="1800" b="1" dirty="0" smtClean="0">
                <a:solidFill>
                  <a:schemeClr val="tx2">
                    <a:lumMod val="75000"/>
                  </a:schemeClr>
                </a:solidFill>
                <a:latin typeface="+mn-ea"/>
                <a:ea typeface="+mn-ea"/>
              </a:rPr>
              <a:t>亿</a:t>
            </a:r>
            <a:r>
              <a:rPr lang="zh-CN" altLang="en-US" sz="1800" b="1" dirty="0">
                <a:solidFill>
                  <a:schemeClr val="tx2">
                    <a:lumMod val="75000"/>
                  </a:schemeClr>
                </a:solidFill>
                <a:latin typeface="+mn-ea"/>
                <a:ea typeface="+mn-ea"/>
              </a:rPr>
              <a:t>元，环</a:t>
            </a:r>
            <a:r>
              <a:rPr lang="zh-CN" altLang="en-US" sz="1800" b="1" dirty="0" smtClean="0">
                <a:solidFill>
                  <a:schemeClr val="tx2">
                    <a:lumMod val="75000"/>
                  </a:schemeClr>
                </a:solidFill>
                <a:latin typeface="+mn-ea"/>
                <a:ea typeface="+mn-ea"/>
              </a:rPr>
              <a:t>比</a:t>
            </a:r>
            <a:r>
              <a:rPr lang="en-US" altLang="zh-CN" sz="1800" b="1" dirty="0" smtClean="0">
                <a:solidFill>
                  <a:schemeClr val="tx2">
                    <a:lumMod val="75000"/>
                  </a:schemeClr>
                </a:solidFill>
                <a:latin typeface="+mn-ea"/>
                <a:ea typeface="+mn-ea"/>
              </a:rPr>
              <a:t>11</a:t>
            </a:r>
            <a:r>
              <a:rPr lang="zh-CN" altLang="en-US" sz="1800" b="1" dirty="0" smtClean="0">
                <a:solidFill>
                  <a:schemeClr val="tx2">
                    <a:lumMod val="75000"/>
                  </a:schemeClr>
                </a:solidFill>
                <a:latin typeface="+mn-ea"/>
                <a:ea typeface="+mn-ea"/>
              </a:rPr>
              <a:t>月下降</a:t>
            </a:r>
            <a:r>
              <a:rPr lang="en-US" altLang="zh-CN" sz="1800" b="1" dirty="0" smtClean="0">
                <a:solidFill>
                  <a:schemeClr val="tx2">
                    <a:lumMod val="75000"/>
                  </a:schemeClr>
                </a:solidFill>
                <a:latin typeface="+mn-ea"/>
                <a:ea typeface="+mn-ea"/>
              </a:rPr>
              <a:t>8.23%</a:t>
            </a:r>
            <a:r>
              <a:rPr lang="zh-CN" altLang="en-US" sz="1800" b="1" dirty="0">
                <a:solidFill>
                  <a:schemeClr val="tx2">
                    <a:lumMod val="75000"/>
                  </a:schemeClr>
                </a:solidFill>
                <a:latin typeface="+mn-ea"/>
                <a:ea typeface="+mn-ea"/>
              </a:rPr>
              <a:t>。折溢价率方面</a:t>
            </a:r>
            <a:r>
              <a:rPr lang="zh-CN" altLang="en-US" sz="1800" b="1" dirty="0" smtClean="0">
                <a:solidFill>
                  <a:schemeClr val="tx2">
                    <a:lumMod val="75000"/>
                  </a:schemeClr>
                </a:solidFill>
                <a:latin typeface="+mn-ea"/>
                <a:ea typeface="+mn-ea"/>
              </a:rPr>
              <a:t>，</a:t>
            </a:r>
            <a:r>
              <a:rPr lang="en-US" altLang="zh-CN" sz="1800" b="1" dirty="0" smtClean="0">
                <a:solidFill>
                  <a:schemeClr val="tx2">
                    <a:lumMod val="75000"/>
                  </a:schemeClr>
                </a:solidFill>
                <a:latin typeface="+mn-ea"/>
                <a:ea typeface="+mn-ea"/>
              </a:rPr>
              <a:t>11</a:t>
            </a:r>
            <a:r>
              <a:rPr lang="zh-CN" altLang="en-US" sz="1800" b="1" dirty="0" smtClean="0">
                <a:solidFill>
                  <a:schemeClr val="tx2">
                    <a:lumMod val="75000"/>
                  </a:schemeClr>
                </a:solidFill>
                <a:latin typeface="+mn-ea"/>
                <a:ea typeface="+mn-ea"/>
              </a:rPr>
              <a:t>月份</a:t>
            </a:r>
            <a:r>
              <a:rPr lang="zh-CN" altLang="en-US" sz="1800" b="1" dirty="0">
                <a:solidFill>
                  <a:schemeClr val="tx2">
                    <a:lumMod val="75000"/>
                  </a:schemeClr>
                </a:solidFill>
                <a:latin typeface="+mn-ea"/>
                <a:ea typeface="+mn-ea"/>
              </a:rPr>
              <a:t>大宗交易的整体折价率</a:t>
            </a:r>
            <a:r>
              <a:rPr lang="zh-CN" altLang="en-US" sz="1800" b="1" dirty="0" smtClean="0">
                <a:solidFill>
                  <a:schemeClr val="tx2">
                    <a:lumMod val="75000"/>
                  </a:schemeClr>
                </a:solidFill>
                <a:latin typeface="+mn-ea"/>
                <a:ea typeface="+mn-ea"/>
              </a:rPr>
              <a:t>为</a:t>
            </a:r>
            <a:r>
              <a:rPr lang="en-US" altLang="zh-CN" sz="1800" b="1" dirty="0" smtClean="0">
                <a:solidFill>
                  <a:schemeClr val="tx2">
                    <a:lumMod val="75000"/>
                  </a:schemeClr>
                </a:solidFill>
                <a:latin typeface="+mn-ea"/>
                <a:ea typeface="+mn-ea"/>
              </a:rPr>
              <a:t>4.32%</a:t>
            </a:r>
            <a:r>
              <a:rPr lang="zh-CN" altLang="en-US" sz="1800" b="1" dirty="0" smtClean="0">
                <a:solidFill>
                  <a:schemeClr val="tx2">
                    <a:lumMod val="75000"/>
                  </a:schemeClr>
                </a:solidFill>
                <a:latin typeface="+mn-ea"/>
                <a:ea typeface="+mn-ea"/>
              </a:rPr>
              <a:t>，环比</a:t>
            </a:r>
            <a:r>
              <a:rPr lang="en-US" altLang="zh-CN" sz="1800" b="1" dirty="0" smtClean="0">
                <a:solidFill>
                  <a:schemeClr val="tx2">
                    <a:lumMod val="75000"/>
                  </a:schemeClr>
                </a:solidFill>
                <a:latin typeface="+mn-ea"/>
                <a:ea typeface="+mn-ea"/>
              </a:rPr>
              <a:t>11</a:t>
            </a:r>
            <a:r>
              <a:rPr lang="zh-CN" altLang="en-US" sz="1800" b="1" dirty="0" smtClean="0">
                <a:solidFill>
                  <a:schemeClr val="tx2">
                    <a:lumMod val="75000"/>
                  </a:schemeClr>
                </a:solidFill>
                <a:latin typeface="+mn-ea"/>
                <a:ea typeface="+mn-ea"/>
              </a:rPr>
              <a:t>月</a:t>
            </a:r>
            <a:r>
              <a:rPr lang="en-US" altLang="zh-CN" sz="1800" b="1" dirty="0" smtClean="0">
                <a:solidFill>
                  <a:schemeClr val="tx2">
                    <a:lumMod val="75000"/>
                  </a:schemeClr>
                </a:solidFill>
                <a:latin typeface="+mn-ea"/>
                <a:ea typeface="+mn-ea"/>
              </a:rPr>
              <a:t>4.68%</a:t>
            </a:r>
            <a:r>
              <a:rPr lang="zh-CN" altLang="en-US" sz="1800" b="1" dirty="0">
                <a:solidFill>
                  <a:schemeClr val="tx2">
                    <a:lumMod val="75000"/>
                  </a:schemeClr>
                </a:solidFill>
                <a:latin typeface="+mn-ea"/>
                <a:ea typeface="+mn-ea"/>
              </a:rPr>
              <a:t>的折价率有</a:t>
            </a:r>
            <a:r>
              <a:rPr lang="zh-CN" altLang="en-US" sz="1800" b="1" dirty="0" smtClean="0">
                <a:solidFill>
                  <a:schemeClr val="tx2">
                    <a:lumMod val="75000"/>
                  </a:schemeClr>
                </a:solidFill>
                <a:latin typeface="+mn-ea"/>
                <a:ea typeface="+mn-ea"/>
              </a:rPr>
              <a:t>所下降。</a:t>
            </a:r>
            <a:endParaRPr lang="zh-CN" altLang="en-US" sz="1800" b="1" dirty="0">
              <a:solidFill>
                <a:schemeClr val="tx2">
                  <a:lumMod val="75000"/>
                </a:schemeClr>
              </a:solidFill>
              <a:latin typeface="+mn-ea"/>
              <a:ea typeface="+mn-ea"/>
            </a:endParaRPr>
          </a:p>
        </p:txBody>
      </p:sp>
      <p:pic>
        <p:nvPicPr>
          <p:cNvPr id="30721" name="Picture 1" descr="C:\Users\LQQ\Documents\Tencent Files\416152065\Image\C2C\[LVRF%WAPXA_0$WNLJN3ZCA.png"/>
          <p:cNvPicPr>
            <a:picLocks noChangeAspect="1" noChangeArrowheads="1"/>
          </p:cNvPicPr>
          <p:nvPr/>
        </p:nvPicPr>
        <p:blipFill>
          <a:blip r:embed="rId3" cstate="print"/>
          <a:srcRect/>
          <a:stretch>
            <a:fillRect/>
          </a:stretch>
        </p:blipFill>
        <p:spPr bwMode="auto">
          <a:xfrm>
            <a:off x="857224" y="928670"/>
            <a:ext cx="7500990" cy="4361617"/>
          </a:xfrm>
          <a:prstGeom prst="rect">
            <a:avLst/>
          </a:prstGeom>
          <a:noFill/>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headEnd/>
            <a:tailEnd/>
          </a:ln>
        </p:spPr>
        <p:txBody>
          <a:bodyPr/>
          <a:lstStyle/>
          <a:p>
            <a:r>
              <a:rPr lang="zh-CN" altLang="en-US" sz="2400" b="1">
                <a:solidFill>
                  <a:schemeClr val="tx2"/>
                </a:solidFill>
                <a:latin typeface="幼圆" pitchFamily="49" charset="-122"/>
                <a:ea typeface="幼圆" pitchFamily="49" charset="-122"/>
              </a:rPr>
              <a:t>融资融券余额</a:t>
            </a:r>
          </a:p>
        </p:txBody>
      </p:sp>
      <p:sp>
        <p:nvSpPr>
          <p:cNvPr id="24579" name="TextBox 1"/>
          <p:cNvSpPr txBox="1">
            <a:spLocks noChangeArrowheads="1"/>
          </p:cNvSpPr>
          <p:nvPr/>
        </p:nvSpPr>
        <p:spPr bwMode="auto">
          <a:xfrm>
            <a:off x="571500" y="5214938"/>
            <a:ext cx="8001000" cy="646331"/>
          </a:xfrm>
          <a:prstGeom prst="rect">
            <a:avLst/>
          </a:prstGeom>
          <a:noFill/>
          <a:ln w="9525">
            <a:solidFill>
              <a:schemeClr val="bg1"/>
            </a:solidFill>
            <a:miter lim="800000"/>
            <a:headEnd/>
            <a:tailEnd/>
          </a:ln>
        </p:spPr>
        <p:txBody>
          <a:bodyPr>
            <a:spAutoFit/>
          </a:bodyPr>
          <a:lstStyle/>
          <a:p>
            <a:r>
              <a:rPr lang="zh-CN" altLang="en-US" sz="1800" b="1" dirty="0" smtClean="0">
                <a:solidFill>
                  <a:srgbClr val="000066"/>
                </a:solidFill>
                <a:latin typeface="幼圆" pitchFamily="49" charset="-122"/>
                <a:ea typeface="幼圆" pitchFamily="49" charset="-122"/>
              </a:rPr>
              <a:t>至</a:t>
            </a:r>
            <a:r>
              <a:rPr lang="en-US" altLang="zh-CN" sz="1800" b="1" dirty="0" smtClean="0">
                <a:solidFill>
                  <a:srgbClr val="000066"/>
                </a:solidFill>
                <a:latin typeface="幼圆" pitchFamily="49" charset="-122"/>
                <a:ea typeface="幼圆" pitchFamily="49" charset="-122"/>
              </a:rPr>
              <a:t>12</a:t>
            </a:r>
            <a:r>
              <a:rPr lang="zh-CN" altLang="en-US" sz="1800" b="1" dirty="0" smtClean="0">
                <a:solidFill>
                  <a:srgbClr val="000066"/>
                </a:solidFill>
                <a:latin typeface="幼圆" pitchFamily="49" charset="-122"/>
                <a:ea typeface="幼圆" pitchFamily="49" charset="-122"/>
              </a:rPr>
              <a:t>月底，沪深两</a:t>
            </a:r>
            <a:r>
              <a:rPr lang="zh-CN" altLang="en-US" sz="1800" b="1" dirty="0">
                <a:solidFill>
                  <a:srgbClr val="000066"/>
                </a:solidFill>
                <a:latin typeface="幼圆" pitchFamily="49" charset="-122"/>
                <a:ea typeface="幼圆" pitchFamily="49" charset="-122"/>
              </a:rPr>
              <a:t>市两融</a:t>
            </a:r>
            <a:r>
              <a:rPr lang="zh-CN" altLang="en-US" sz="1800" b="1" dirty="0" smtClean="0">
                <a:solidFill>
                  <a:srgbClr val="000066"/>
                </a:solidFill>
                <a:latin typeface="幼圆" pitchFamily="49" charset="-122"/>
                <a:ea typeface="幼圆" pitchFamily="49" charset="-122"/>
              </a:rPr>
              <a:t>余额</a:t>
            </a:r>
            <a:r>
              <a:rPr lang="en-US" altLang="zh-CN" sz="1800" b="1" dirty="0" smtClean="0">
                <a:solidFill>
                  <a:srgbClr val="000066"/>
                </a:solidFill>
                <a:latin typeface="+mn-ea"/>
                <a:ea typeface="+mn-ea"/>
              </a:rPr>
              <a:t>9,392.49</a:t>
            </a:r>
            <a:r>
              <a:rPr lang="zh-CN" altLang="en-US" sz="1800" b="1" dirty="0" smtClean="0">
                <a:solidFill>
                  <a:srgbClr val="000066"/>
                </a:solidFill>
                <a:latin typeface="幼圆" pitchFamily="49" charset="-122"/>
                <a:ea typeface="幼圆" pitchFamily="49" charset="-122"/>
              </a:rPr>
              <a:t>亿</a:t>
            </a:r>
            <a:r>
              <a:rPr lang="zh-CN" altLang="en-US" sz="1800" b="1" dirty="0">
                <a:solidFill>
                  <a:srgbClr val="000066"/>
                </a:solidFill>
                <a:latin typeface="幼圆" pitchFamily="49" charset="-122"/>
                <a:ea typeface="幼圆" pitchFamily="49" charset="-122"/>
              </a:rPr>
              <a:t>元，较</a:t>
            </a:r>
            <a:r>
              <a:rPr lang="zh-CN" altLang="en-US" sz="1800" b="1" dirty="0" smtClean="0">
                <a:solidFill>
                  <a:srgbClr val="000066"/>
                </a:solidFill>
                <a:latin typeface="幼圆" pitchFamily="49" charset="-122"/>
                <a:ea typeface="幼圆" pitchFamily="49" charset="-122"/>
              </a:rPr>
              <a:t>上月底下跌</a:t>
            </a:r>
            <a:r>
              <a:rPr lang="en-US" altLang="zh-CN" sz="1800" b="1" dirty="0" smtClean="0">
                <a:solidFill>
                  <a:srgbClr val="000066"/>
                </a:solidFill>
                <a:latin typeface="幼圆" pitchFamily="49" charset="-122"/>
                <a:ea typeface="幼圆" pitchFamily="49" charset="-122"/>
              </a:rPr>
              <a:t>4%</a:t>
            </a:r>
            <a:r>
              <a:rPr lang="zh-CN" altLang="en-US" sz="1800" b="1" dirty="0" smtClean="0">
                <a:solidFill>
                  <a:srgbClr val="000066"/>
                </a:solidFill>
                <a:latin typeface="幼圆" pitchFamily="49" charset="-122"/>
                <a:ea typeface="幼圆" pitchFamily="49" charset="-122"/>
              </a:rPr>
              <a:t>，市场走弱之后，融资融券余额随之下降。</a:t>
            </a:r>
            <a:endParaRPr lang="zh-CN" altLang="en-US" sz="1800" b="1" dirty="0">
              <a:solidFill>
                <a:srgbClr val="000066"/>
              </a:solidFill>
              <a:latin typeface="幼圆" pitchFamily="49" charset="-122"/>
              <a:ea typeface="幼圆" pitchFamily="49" charset="-122"/>
            </a:endParaRPr>
          </a:p>
        </p:txBody>
      </p:sp>
      <p:pic>
        <p:nvPicPr>
          <p:cNvPr id="28673" name="Picture 1" descr="C:\Users\LQQ\Documents\Tencent Files\416152065\Image\C2C\1~[]RGLAHW5J]~[EE93)1Q8.png"/>
          <p:cNvPicPr>
            <a:picLocks noChangeAspect="1" noChangeArrowheads="1"/>
          </p:cNvPicPr>
          <p:nvPr/>
        </p:nvPicPr>
        <p:blipFill>
          <a:blip r:embed="rId3" cstate="print"/>
          <a:srcRect/>
          <a:stretch>
            <a:fillRect/>
          </a:stretch>
        </p:blipFill>
        <p:spPr bwMode="auto">
          <a:xfrm>
            <a:off x="1000100" y="928670"/>
            <a:ext cx="7429552" cy="4083085"/>
          </a:xfrm>
          <a:prstGeom prst="rect">
            <a:avLst/>
          </a:prstGeom>
          <a:noFill/>
        </p:spPr>
      </p:pic>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本月两市市值前十</a:t>
            </a:r>
          </a:p>
        </p:txBody>
      </p:sp>
      <p:graphicFrame>
        <p:nvGraphicFramePr>
          <p:cNvPr id="5" name="表格 4"/>
          <p:cNvGraphicFramePr>
            <a:graphicFrameLocks noGrp="1"/>
          </p:cNvGraphicFramePr>
          <p:nvPr/>
        </p:nvGraphicFramePr>
        <p:xfrm>
          <a:off x="-36513" y="642918"/>
          <a:ext cx="9180545" cy="5858462"/>
        </p:xfrm>
        <a:graphic>
          <a:graphicData uri="http://schemas.openxmlformats.org/drawingml/2006/table">
            <a:tbl>
              <a:tblPr firstRow="1" bandRow="1">
                <a:tableStyleId>{72833802-FEF1-4C79-8D5D-14CF1EAF98D9}</a:tableStyleId>
              </a:tblPr>
              <a:tblGrid>
                <a:gridCol w="2359606"/>
                <a:gridCol w="2320345"/>
                <a:gridCol w="2143140"/>
                <a:gridCol w="2357454"/>
              </a:tblGrid>
              <a:tr h="857256">
                <a:tc>
                  <a:txBody>
                    <a:bodyPr/>
                    <a:lstStyle/>
                    <a:p>
                      <a:pPr algn="ctr"/>
                      <a:r>
                        <a:rPr lang="zh-CN" altLang="en-US" dirty="0" smtClean="0"/>
                        <a:t>沪市</a:t>
                      </a:r>
                      <a:endParaRPr lang="zh-CN" altLang="en-US" dirty="0"/>
                    </a:p>
                  </a:txBody>
                  <a:tcPr marL="9525" marR="9525" marT="9525" marB="0" anchor="ctr"/>
                </a:tc>
                <a:tc>
                  <a:txBody>
                    <a:bodyPr/>
                    <a:lstStyle/>
                    <a:p>
                      <a:pPr algn="ctr" fontAlgn="ctr"/>
                      <a:r>
                        <a:rPr lang="zh-CN" altLang="en-US" sz="1600" u="none" strike="noStrike" dirty="0" smtClean="0">
                          <a:latin typeface="+mn-ea"/>
                          <a:ea typeface="+mn-ea"/>
                        </a:rPr>
                        <a:t>市值（亿）</a:t>
                      </a:r>
                      <a:endParaRPr lang="zh-CN" altLang="en-US" sz="1600" b="0" i="0" u="none" strike="noStrike" dirty="0">
                        <a:solidFill>
                          <a:srgbClr val="000000"/>
                        </a:solidFill>
                        <a:latin typeface="+mn-ea"/>
                        <a:ea typeface="+mn-ea"/>
                      </a:endParaRPr>
                    </a:p>
                  </a:txBody>
                  <a:tcPr marL="9525" marR="9525" marT="9525" marB="0" anchor="ctr"/>
                </a:tc>
                <a:tc>
                  <a:txBody>
                    <a:bodyPr/>
                    <a:lstStyle/>
                    <a:p>
                      <a:pPr algn="ctr" fontAlgn="ctr"/>
                      <a:r>
                        <a:rPr lang="zh-CN" altLang="en-US" sz="1600" b="1" i="0" u="none" strike="noStrike" dirty="0" smtClean="0">
                          <a:solidFill>
                            <a:schemeClr val="bg1"/>
                          </a:solidFill>
                          <a:latin typeface="+mn-ea"/>
                          <a:ea typeface="+mn-ea"/>
                        </a:rPr>
                        <a:t>深市</a:t>
                      </a:r>
                      <a:endParaRPr lang="zh-CN" altLang="en-US" sz="1600" b="1" i="0" u="none" strike="noStrike" dirty="0">
                        <a:solidFill>
                          <a:schemeClr val="bg1"/>
                        </a:solidFill>
                        <a:latin typeface="+mn-ea"/>
                        <a:ea typeface="+mn-ea"/>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zh-CN" sz="1600" u="none" strike="noStrike" dirty="0" smtClean="0">
                        <a:latin typeface="+mn-ea"/>
                        <a:ea typeface="+mn-ea"/>
                      </a:endParaRPr>
                    </a:p>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600" u="none" strike="noStrike" dirty="0" smtClean="0">
                          <a:latin typeface="+mn-ea"/>
                          <a:ea typeface="+mn-ea"/>
                        </a:rPr>
                        <a:t>市值（亿）</a:t>
                      </a:r>
                    </a:p>
                    <a:p>
                      <a:pPr algn="ctr" fontAlgn="ctr"/>
                      <a:endParaRPr lang="zh-CN" altLang="en-US" sz="1600" b="0" i="0" u="none" strike="noStrike" dirty="0">
                        <a:solidFill>
                          <a:srgbClr val="000000"/>
                        </a:solidFill>
                        <a:latin typeface="+mn-ea"/>
                        <a:ea typeface="+mn-ea"/>
                      </a:endParaRPr>
                    </a:p>
                  </a:txBody>
                  <a:tcPr marL="9525" marR="9525" marT="9525" marB="0" anchor="ctr"/>
                </a:tc>
              </a:tr>
              <a:tr h="428628">
                <a:tc>
                  <a:txBody>
                    <a:bodyPr/>
                    <a:lstStyle/>
                    <a:p>
                      <a:pPr algn="ctr" fontAlgn="t"/>
                      <a:r>
                        <a:rPr lang="en-US" sz="1600" b="1" i="0" u="none" strike="noStrike" kern="1200" dirty="0" smtClean="0">
                          <a:solidFill>
                            <a:srgbClr val="000066"/>
                          </a:solidFill>
                          <a:latin typeface="+mn-ea"/>
                          <a:ea typeface="+mn-ea"/>
                          <a:cs typeface="+mn-cs"/>
                        </a:rPr>
                        <a:t>601398.SH</a:t>
                      </a:r>
                      <a:r>
                        <a:rPr lang="zh-CN" altLang="en-US" sz="1600" b="1" i="0" u="none" strike="noStrike" kern="1200" dirty="0" smtClean="0">
                          <a:solidFill>
                            <a:srgbClr val="000066"/>
                          </a:solidFill>
                          <a:latin typeface="+mn-ea"/>
                          <a:ea typeface="+mn-ea"/>
                          <a:cs typeface="+mn-cs"/>
                        </a:rPr>
                        <a:t>工商银行</a:t>
                      </a:r>
                      <a:endParaRPr lang="en-US" sz="1600" b="1" i="0" u="none" strike="noStrike" kern="1200" dirty="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15500.07 </a:t>
                      </a: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000002.SZ</a:t>
                      </a:r>
                      <a:r>
                        <a:rPr lang="zh-CN" altLang="en-US" sz="1600" b="1" i="0" u="none" strike="noStrike" kern="1200" dirty="0" smtClean="0">
                          <a:solidFill>
                            <a:srgbClr val="000066"/>
                          </a:solidFill>
                          <a:latin typeface="+mn-ea"/>
                          <a:ea typeface="+mn-ea"/>
                          <a:cs typeface="+mn-cs"/>
                        </a:rPr>
                        <a:t>万科</a:t>
                      </a:r>
                      <a:r>
                        <a:rPr lang="en-US" altLang="zh-CN" sz="1600" b="1" i="0" u="none" strike="noStrike" kern="1200" dirty="0" smtClean="0">
                          <a:solidFill>
                            <a:srgbClr val="000066"/>
                          </a:solidFill>
                          <a:latin typeface="+mn-ea"/>
                          <a:ea typeface="+mn-ea"/>
                          <a:cs typeface="+mn-cs"/>
                        </a:rPr>
                        <a:t>A</a:t>
                      </a: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2206.52 </a:t>
                      </a:r>
                    </a:p>
                  </a:txBody>
                  <a:tcPr marL="6350" marR="6350" marT="6350" marB="0"/>
                </a:tc>
              </a:tr>
              <a:tr h="508052">
                <a:tc>
                  <a:txBody>
                    <a:bodyPr/>
                    <a:lstStyle/>
                    <a:p>
                      <a:pPr algn="ctr" fontAlgn="t"/>
                      <a:r>
                        <a:rPr lang="en-US" sz="1600" b="1" i="0" u="none" strike="noStrike" kern="1200" dirty="0" smtClean="0">
                          <a:solidFill>
                            <a:srgbClr val="000066"/>
                          </a:solidFill>
                          <a:latin typeface="+mn-ea"/>
                          <a:ea typeface="+mn-ea"/>
                          <a:cs typeface="+mn-cs"/>
                        </a:rPr>
                        <a:t>601857.SH</a:t>
                      </a:r>
                      <a:r>
                        <a:rPr lang="zh-CN" altLang="en-US" sz="1600" b="1" i="0" u="none" strike="noStrike" kern="1200" dirty="0" smtClean="0">
                          <a:solidFill>
                            <a:srgbClr val="000066"/>
                          </a:solidFill>
                          <a:latin typeface="+mn-ea"/>
                          <a:ea typeface="+mn-ea"/>
                          <a:cs typeface="+mn-cs"/>
                        </a:rPr>
                        <a:t>中国石油</a:t>
                      </a:r>
                      <a:endParaRPr lang="en-US" sz="1600" b="1" i="0" u="none" strike="noStrike" kern="1200" dirty="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13963.67 </a:t>
                      </a: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000333.SZ</a:t>
                      </a:r>
                      <a:r>
                        <a:rPr lang="zh-CN" altLang="en-US" sz="1600" b="1" i="0" u="none" strike="noStrike" kern="1200" dirty="0" smtClean="0">
                          <a:solidFill>
                            <a:srgbClr val="000066"/>
                          </a:solidFill>
                          <a:latin typeface="+mn-ea"/>
                          <a:ea typeface="+mn-ea"/>
                          <a:cs typeface="+mn-cs"/>
                        </a:rPr>
                        <a:t>美的集团</a:t>
                      </a:r>
                      <a:endParaRPr lang="en-US" altLang="zh-CN" sz="16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1809.90 </a:t>
                      </a:r>
                    </a:p>
                  </a:txBody>
                  <a:tcPr marL="6350" marR="6350" marT="6350" marB="0"/>
                </a:tc>
              </a:tr>
              <a:tr h="492080">
                <a:tc>
                  <a:txBody>
                    <a:bodyPr/>
                    <a:lstStyle/>
                    <a:p>
                      <a:pPr algn="ctr" fontAlgn="t"/>
                      <a:r>
                        <a:rPr lang="en-US" sz="1600" b="1" i="0" u="none" strike="noStrike" kern="1200" dirty="0" smtClean="0">
                          <a:solidFill>
                            <a:srgbClr val="000066"/>
                          </a:solidFill>
                          <a:latin typeface="+mn-ea"/>
                          <a:ea typeface="+mn-ea"/>
                          <a:cs typeface="+mn-cs"/>
                        </a:rPr>
                        <a:t>601939.SH</a:t>
                      </a:r>
                      <a:r>
                        <a:rPr lang="zh-CN" altLang="en-US" sz="1600" b="1" i="0" u="none" strike="noStrike" kern="1200" dirty="0" smtClean="0">
                          <a:solidFill>
                            <a:srgbClr val="000066"/>
                          </a:solidFill>
                          <a:latin typeface="+mn-ea"/>
                          <a:ea typeface="+mn-ea"/>
                          <a:cs typeface="+mn-cs"/>
                        </a:rPr>
                        <a:t>建设银行</a:t>
                      </a:r>
                      <a:endParaRPr lang="en-US" sz="1600" b="1" i="0" u="none" strike="noStrike" kern="1200" dirty="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13360.72 </a:t>
                      </a: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000001.SZ</a:t>
                      </a:r>
                      <a:r>
                        <a:rPr lang="zh-CN" altLang="en-US" sz="1600" b="1" i="0" u="none" strike="noStrike" kern="1200" dirty="0" smtClean="0">
                          <a:solidFill>
                            <a:srgbClr val="000066"/>
                          </a:solidFill>
                          <a:latin typeface="+mn-ea"/>
                          <a:ea typeface="+mn-ea"/>
                          <a:cs typeface="+mn-cs"/>
                        </a:rPr>
                        <a:t>平安银行</a:t>
                      </a:r>
                      <a:endParaRPr lang="en-US" altLang="zh-CN" sz="16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1562.51 </a:t>
                      </a:r>
                    </a:p>
                  </a:txBody>
                  <a:tcPr marL="6350" marR="6350" marT="6350" marB="0"/>
                </a:tc>
              </a:tr>
              <a:tr h="508052">
                <a:tc>
                  <a:txBody>
                    <a:bodyPr/>
                    <a:lstStyle/>
                    <a:p>
                      <a:pPr algn="ctr" fontAlgn="t"/>
                      <a:r>
                        <a:rPr lang="en-US" altLang="zh-CN" sz="1600" b="1" i="0" u="none" strike="noStrike" kern="1200" dirty="0" smtClean="0">
                          <a:solidFill>
                            <a:srgbClr val="000066"/>
                          </a:solidFill>
                          <a:latin typeface="+mn-ea"/>
                          <a:ea typeface="+mn-ea"/>
                          <a:cs typeface="+mn-cs"/>
                        </a:rPr>
                        <a:t>601288.SH</a:t>
                      </a:r>
                      <a:r>
                        <a:rPr lang="zh-CN" altLang="en-US" sz="1600" b="1" i="0" u="none" strike="noStrike" kern="1200" dirty="0" smtClean="0">
                          <a:solidFill>
                            <a:srgbClr val="000066"/>
                          </a:solidFill>
                          <a:latin typeface="+mn-ea"/>
                          <a:ea typeface="+mn-ea"/>
                          <a:cs typeface="+mn-cs"/>
                        </a:rPr>
                        <a:t>农业银行</a:t>
                      </a:r>
                      <a:endParaRPr lang="en-US" altLang="zh-CN" sz="1600" b="1" i="0" u="none" strike="noStrike" kern="1200" dirty="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9990.09 </a:t>
                      </a: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300498.SZ</a:t>
                      </a:r>
                      <a:r>
                        <a:rPr lang="zh-CN" altLang="en-US" sz="1600" b="1" i="0" u="none" strike="noStrike" kern="1200" dirty="0" smtClean="0">
                          <a:solidFill>
                            <a:srgbClr val="000066"/>
                          </a:solidFill>
                          <a:latin typeface="+mn-ea"/>
                          <a:ea typeface="+mn-ea"/>
                          <a:cs typeface="+mn-cs"/>
                        </a:rPr>
                        <a:t>温氏股份</a:t>
                      </a:r>
                      <a:endParaRPr lang="en-US" altLang="zh-CN" sz="16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1532.17 </a:t>
                      </a:r>
                    </a:p>
                  </a:txBody>
                  <a:tcPr marL="6350" marR="6350" marT="6350" marB="0"/>
                </a:tc>
              </a:tr>
              <a:tr h="559958">
                <a:tc>
                  <a:txBody>
                    <a:bodyPr/>
                    <a:lstStyle/>
                    <a:p>
                      <a:pPr algn="ctr" fontAlgn="t"/>
                      <a:r>
                        <a:rPr lang="en-US" sz="1600" b="1" i="0" u="none" strike="noStrike" kern="1200" dirty="0" smtClean="0">
                          <a:solidFill>
                            <a:srgbClr val="000066"/>
                          </a:solidFill>
                          <a:latin typeface="+mn-ea"/>
                          <a:ea typeface="+mn-ea"/>
                          <a:cs typeface="+mn-cs"/>
                        </a:rPr>
                        <a:t>601988.SH</a:t>
                      </a:r>
                      <a:r>
                        <a:rPr lang="zh-CN" altLang="en-US" sz="1600" b="1" i="0" u="none" strike="noStrike" kern="1200" dirty="0" smtClean="0">
                          <a:solidFill>
                            <a:srgbClr val="000066"/>
                          </a:solidFill>
                          <a:latin typeface="+mn-ea"/>
                          <a:ea typeface="+mn-ea"/>
                          <a:cs typeface="+mn-cs"/>
                        </a:rPr>
                        <a:t>中国银行</a:t>
                      </a:r>
                      <a:endParaRPr lang="en-US" sz="1600" b="1" i="0" u="none" strike="noStrike" kern="1200" dirty="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9823.49 </a:t>
                      </a: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000651.SZ</a:t>
                      </a:r>
                      <a:r>
                        <a:rPr lang="zh-CN" altLang="en-US" sz="1600" b="1" i="0" u="none" strike="noStrike" kern="1200" dirty="0" smtClean="0">
                          <a:solidFill>
                            <a:srgbClr val="000066"/>
                          </a:solidFill>
                          <a:latin typeface="+mn-ea"/>
                          <a:ea typeface="+mn-ea"/>
                          <a:cs typeface="+mn-cs"/>
                        </a:rPr>
                        <a:t>格力电器</a:t>
                      </a:r>
                      <a:endParaRPr lang="en-US" altLang="zh-CN" sz="16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1481.07 </a:t>
                      </a:r>
                    </a:p>
                  </a:txBody>
                  <a:tcPr marL="6350" marR="6350" marT="6350" marB="0"/>
                </a:tc>
              </a:tr>
              <a:tr h="472228">
                <a:tc>
                  <a:txBody>
                    <a:bodyPr/>
                    <a:lstStyle/>
                    <a:p>
                      <a:pPr algn="ctr" fontAlgn="t"/>
                      <a:r>
                        <a:rPr lang="en-US" sz="1600" b="1" i="0" u="none" strike="noStrike" kern="1200" dirty="0" smtClean="0">
                          <a:solidFill>
                            <a:srgbClr val="000066"/>
                          </a:solidFill>
                          <a:latin typeface="+mn-ea"/>
                          <a:ea typeface="+mn-ea"/>
                          <a:cs typeface="+mn-cs"/>
                        </a:rPr>
                        <a:t>600028.SH</a:t>
                      </a:r>
                      <a:r>
                        <a:rPr lang="zh-CN" altLang="en-US" sz="1600" b="1" i="0" u="none" strike="noStrike" kern="1200" dirty="0" smtClean="0">
                          <a:solidFill>
                            <a:srgbClr val="000066"/>
                          </a:solidFill>
                          <a:latin typeface="+mn-ea"/>
                          <a:ea typeface="+mn-ea"/>
                          <a:cs typeface="+mn-cs"/>
                        </a:rPr>
                        <a:t>中国石化</a:t>
                      </a:r>
                      <a:endParaRPr lang="en-US" sz="1600" b="1" i="0" u="none" strike="noStrike" kern="1200" dirty="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6424.89 </a:t>
                      </a: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002415.SZ</a:t>
                      </a:r>
                      <a:r>
                        <a:rPr lang="zh-CN" altLang="en-US" sz="1600" b="1" i="0" u="none" strike="noStrike" kern="1200" dirty="0" smtClean="0">
                          <a:solidFill>
                            <a:srgbClr val="000066"/>
                          </a:solidFill>
                          <a:latin typeface="+mn-ea"/>
                          <a:ea typeface="+mn-ea"/>
                          <a:cs typeface="+mn-cs"/>
                        </a:rPr>
                        <a:t>海康威视</a:t>
                      </a:r>
                      <a:endParaRPr lang="en-US" altLang="zh-CN" sz="16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1453.05 </a:t>
                      </a:r>
                    </a:p>
                  </a:txBody>
                  <a:tcPr marL="6350" marR="6350" marT="6350" marB="0"/>
                </a:tc>
              </a:tr>
              <a:tr h="508052">
                <a:tc>
                  <a:txBody>
                    <a:bodyPr/>
                    <a:lstStyle/>
                    <a:p>
                      <a:pPr algn="ctr" fontAlgn="t"/>
                      <a:r>
                        <a:rPr lang="en-US" sz="1600" b="1" i="0" u="none" strike="noStrike" kern="1200" dirty="0" smtClean="0">
                          <a:solidFill>
                            <a:srgbClr val="000066"/>
                          </a:solidFill>
                          <a:latin typeface="+mn-ea"/>
                          <a:ea typeface="+mn-ea"/>
                          <a:cs typeface="+mn-cs"/>
                        </a:rPr>
                        <a:t>601318.SH</a:t>
                      </a:r>
                      <a:r>
                        <a:rPr lang="zh-CN" altLang="en-US" sz="1600" b="1" i="0" u="none" strike="noStrike" kern="1200" dirty="0" smtClean="0">
                          <a:solidFill>
                            <a:srgbClr val="000066"/>
                          </a:solidFill>
                          <a:latin typeface="+mn-ea"/>
                          <a:ea typeface="+mn-ea"/>
                          <a:cs typeface="+mn-cs"/>
                        </a:rPr>
                        <a:t>中国平安</a:t>
                      </a:r>
                      <a:endParaRPr lang="en-US" sz="1600" b="1" i="0" u="none" strike="noStrike" kern="1200" dirty="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6422.84 </a:t>
                      </a: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000858.SZ</a:t>
                      </a:r>
                      <a:r>
                        <a:rPr lang="zh-CN" altLang="en-US" sz="1600" b="1" i="0" u="none" strike="noStrike" kern="1200" dirty="0" smtClean="0">
                          <a:solidFill>
                            <a:srgbClr val="000066"/>
                          </a:solidFill>
                          <a:latin typeface="+mn-ea"/>
                          <a:ea typeface="+mn-ea"/>
                          <a:cs typeface="+mn-cs"/>
                        </a:rPr>
                        <a:t>五粮液</a:t>
                      </a:r>
                      <a:endParaRPr lang="en-US" altLang="zh-CN" sz="16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1308.85 </a:t>
                      </a:r>
                    </a:p>
                  </a:txBody>
                  <a:tcPr marL="6350" marR="6350" marT="6350" marB="0"/>
                </a:tc>
              </a:tr>
              <a:tr h="508052">
                <a:tc>
                  <a:txBody>
                    <a:bodyPr/>
                    <a:lstStyle/>
                    <a:p>
                      <a:pPr algn="ctr" fontAlgn="t"/>
                      <a:r>
                        <a:rPr lang="en-US" sz="1600" b="1" i="0" u="none" strike="noStrike" kern="1200" dirty="0" smtClean="0">
                          <a:solidFill>
                            <a:srgbClr val="000066"/>
                          </a:solidFill>
                          <a:latin typeface="+mn-ea"/>
                          <a:ea typeface="+mn-ea"/>
                          <a:cs typeface="+mn-cs"/>
                        </a:rPr>
                        <a:t>601628.SH</a:t>
                      </a:r>
                      <a:r>
                        <a:rPr lang="zh-CN" altLang="en-US" sz="1600" b="1" i="0" u="none" strike="noStrike" kern="1200" dirty="0" smtClean="0">
                          <a:solidFill>
                            <a:srgbClr val="000066"/>
                          </a:solidFill>
                          <a:latin typeface="+mn-ea"/>
                          <a:ea typeface="+mn-ea"/>
                          <a:cs typeface="+mn-cs"/>
                        </a:rPr>
                        <a:t>中国人寿</a:t>
                      </a:r>
                      <a:endParaRPr lang="en-US" sz="1600" b="1" i="0" u="none" strike="noStrike" kern="1200" dirty="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6360.94 </a:t>
                      </a: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001979.SZ</a:t>
                      </a:r>
                      <a:r>
                        <a:rPr lang="zh-CN" altLang="en-US" sz="1600" b="1" i="0" u="none" strike="noStrike" kern="1200" dirty="0" smtClean="0">
                          <a:solidFill>
                            <a:srgbClr val="000066"/>
                          </a:solidFill>
                          <a:latin typeface="+mn-ea"/>
                          <a:ea typeface="+mn-ea"/>
                          <a:cs typeface="+mn-cs"/>
                        </a:rPr>
                        <a:t>招商蛇口</a:t>
                      </a:r>
                      <a:endParaRPr lang="en-US" altLang="zh-CN" sz="16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1295.48 </a:t>
                      </a:r>
                    </a:p>
                  </a:txBody>
                  <a:tcPr marL="6350" marR="6350" marT="6350" marB="0"/>
                </a:tc>
              </a:tr>
              <a:tr h="508052">
                <a:tc>
                  <a:txBody>
                    <a:bodyPr/>
                    <a:lstStyle/>
                    <a:p>
                      <a:pPr algn="ctr" fontAlgn="t"/>
                      <a:r>
                        <a:rPr lang="en-US" sz="1600" b="1" i="0" u="none" strike="noStrike" kern="1200" dirty="0" smtClean="0">
                          <a:solidFill>
                            <a:srgbClr val="000066"/>
                          </a:solidFill>
                          <a:latin typeface="+mn-ea"/>
                          <a:ea typeface="+mn-ea"/>
                          <a:cs typeface="+mn-cs"/>
                        </a:rPr>
                        <a:t>600036.SH</a:t>
                      </a:r>
                      <a:r>
                        <a:rPr lang="zh-CN" altLang="en-US" sz="1600" b="1" i="0" u="none" strike="noStrike" kern="1200" dirty="0" smtClean="0">
                          <a:solidFill>
                            <a:srgbClr val="000066"/>
                          </a:solidFill>
                          <a:latin typeface="+mn-ea"/>
                          <a:ea typeface="+mn-ea"/>
                          <a:cs typeface="+mn-cs"/>
                        </a:rPr>
                        <a:t>招商银行</a:t>
                      </a:r>
                      <a:endParaRPr lang="en-US" sz="1600" b="1" i="0" u="none" strike="noStrike" kern="1200" dirty="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4377.28 </a:t>
                      </a: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002736.SZ</a:t>
                      </a:r>
                      <a:r>
                        <a:rPr lang="zh-CN" altLang="en-US" sz="1600" b="1" i="0" u="none" strike="noStrike" kern="1200" dirty="0" smtClean="0">
                          <a:solidFill>
                            <a:srgbClr val="000066"/>
                          </a:solidFill>
                          <a:latin typeface="+mn-ea"/>
                          <a:ea typeface="+mn-ea"/>
                          <a:cs typeface="+mn-cs"/>
                        </a:rPr>
                        <a:t>国信证券</a:t>
                      </a:r>
                      <a:endParaRPr lang="en-US" altLang="zh-CN" sz="16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1275.10 </a:t>
                      </a:r>
                    </a:p>
                  </a:txBody>
                  <a:tcPr marL="6350" marR="6350" marT="6350" marB="0"/>
                </a:tc>
              </a:tr>
              <a:tr h="508052">
                <a:tc>
                  <a:txBody>
                    <a:bodyPr/>
                    <a:lstStyle/>
                    <a:p>
                      <a:pPr algn="ctr" fontAlgn="t"/>
                      <a:r>
                        <a:rPr lang="en-US" sz="1600" b="1" i="0" u="none" strike="noStrike" kern="1200" dirty="0" smtClean="0">
                          <a:solidFill>
                            <a:srgbClr val="000066"/>
                          </a:solidFill>
                          <a:latin typeface="+mn-ea"/>
                          <a:ea typeface="+mn-ea"/>
                          <a:cs typeface="+mn-cs"/>
                        </a:rPr>
                        <a:t>600519.SH</a:t>
                      </a:r>
                      <a:r>
                        <a:rPr lang="zh-CN" altLang="en-US" sz="1600" b="1" i="0" u="none" strike="noStrike" kern="1200" dirty="0" smtClean="0">
                          <a:solidFill>
                            <a:srgbClr val="000066"/>
                          </a:solidFill>
                          <a:latin typeface="+mn-ea"/>
                          <a:ea typeface="+mn-ea"/>
                          <a:cs typeface="+mn-cs"/>
                        </a:rPr>
                        <a:t>贵州茅台</a:t>
                      </a:r>
                      <a:endParaRPr lang="en-US" sz="1600" b="1" i="0" u="none" strike="noStrike" kern="1200" dirty="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4197.58 </a:t>
                      </a: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000166.SZ</a:t>
                      </a:r>
                      <a:r>
                        <a:rPr lang="zh-CN" altLang="en-US" sz="1600" b="1" i="0" u="none" strike="noStrike" kern="1200" dirty="0" smtClean="0">
                          <a:solidFill>
                            <a:srgbClr val="000066"/>
                          </a:solidFill>
                          <a:latin typeface="+mn-ea"/>
                          <a:ea typeface="+mn-ea"/>
                          <a:cs typeface="+mn-cs"/>
                        </a:rPr>
                        <a:t>申万宏源</a:t>
                      </a:r>
                      <a:endParaRPr lang="en-US" altLang="zh-CN" sz="16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1253.54 </a:t>
                      </a:r>
                    </a:p>
                  </a:txBody>
                  <a:tcPr marL="6350" marR="6350" marT="6350" marB="0"/>
                </a:tc>
              </a:tr>
            </a:tbl>
          </a:graphicData>
        </a:graphic>
      </p:graphicFrame>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本月涨幅居前个股</a:t>
            </a:r>
          </a:p>
        </p:txBody>
      </p:sp>
      <p:graphicFrame>
        <p:nvGraphicFramePr>
          <p:cNvPr id="6" name="表格 5"/>
          <p:cNvGraphicFramePr>
            <a:graphicFrameLocks noGrp="1"/>
          </p:cNvGraphicFramePr>
          <p:nvPr/>
        </p:nvGraphicFramePr>
        <p:xfrm>
          <a:off x="-31" y="857232"/>
          <a:ext cx="9144033" cy="5438700"/>
        </p:xfrm>
        <a:graphic>
          <a:graphicData uri="http://schemas.openxmlformats.org/drawingml/2006/table">
            <a:tbl>
              <a:tblPr/>
              <a:tblGrid>
                <a:gridCol w="1938793"/>
                <a:gridCol w="1736202"/>
                <a:gridCol w="1388963"/>
                <a:gridCol w="2508469"/>
                <a:gridCol w="1571606"/>
              </a:tblGrid>
              <a:tr h="714380">
                <a:tc>
                  <a:txBody>
                    <a:bodyPr/>
                    <a:lstStyle/>
                    <a:p>
                      <a:pPr algn="ctr" fontAlgn="t"/>
                      <a:endParaRPr lang="en-US" altLang="zh-CN" sz="1400" b="1" i="0" u="none" strike="noStrike" kern="1200" dirty="0" smtClean="0">
                        <a:solidFill>
                          <a:schemeClr val="bg1"/>
                        </a:solidFill>
                        <a:latin typeface="+mn-ea"/>
                        <a:ea typeface="+mn-ea"/>
                        <a:cs typeface="+mn-cs"/>
                      </a:endParaRPr>
                    </a:p>
                    <a:p>
                      <a:pPr algn="ctr" fontAlgn="t"/>
                      <a:r>
                        <a:rPr lang="zh-CN" altLang="en-US" sz="1400" b="1" i="0" u="none" strike="noStrike" kern="1200" dirty="0" smtClean="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月涨幅（</a:t>
                      </a:r>
                      <a:r>
                        <a:rPr lang="en-US" altLang="zh-CN" sz="1400" b="1" i="0" u="none" strike="noStrike" kern="1200" dirty="0" smtClean="0">
                          <a:solidFill>
                            <a:schemeClr val="bg1"/>
                          </a:solidFill>
                          <a:latin typeface="+mn-ea"/>
                          <a:ea typeface="+mn-ea"/>
                          <a:cs typeface="+mn-cs"/>
                        </a:rPr>
                        <a:t>%</a:t>
                      </a:r>
                      <a:r>
                        <a:rPr lang="zh-CN" altLang="en-US" sz="1400" b="1" i="0" u="none" strike="noStrike" kern="1200" dirty="0" smtClean="0">
                          <a:solidFill>
                            <a:schemeClr val="bg1"/>
                          </a:solidFill>
                          <a:latin typeface="+mn-ea"/>
                          <a:ea typeface="+mn-ea"/>
                          <a:cs typeface="+mn-cs"/>
                        </a:rPr>
                        <a:t>）</a:t>
                      </a:r>
                      <a:br>
                        <a:rPr lang="zh-CN" altLang="en-US" sz="1400" b="1" i="0" u="none" strike="noStrike" kern="1200" dirty="0" smtClean="0">
                          <a:solidFill>
                            <a:schemeClr val="bg1"/>
                          </a:solidFill>
                          <a:latin typeface="+mn-ea"/>
                          <a:ea typeface="+mn-ea"/>
                          <a:cs typeface="+mn-cs"/>
                        </a:rPr>
                      </a:br>
                      <a:endParaRPr lang="zh-CN" altLang="en-US" sz="1400" b="1" i="0" u="none" strike="noStrike" kern="1200" dirty="0" smtClean="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总市值（亿元）</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题材</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r>
              <a:tr h="472432">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300573.SZ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兴齐眼药</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359.7577</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27.3280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603990.SH</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麦迪科技</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294.6953</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44.0480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603319.SH</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湘油泵</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275.1660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45.7198</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603559.SH</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中通国脉</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261.9208</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47.4232</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300571.SZ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平治信息</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245.2710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23.9480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300572.SZ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安车检测</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225.1259</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43.0488</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002826.SZ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易明医药</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201.0309</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49.8584</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002825.SZ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纳尔股份</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191.8634</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46.9900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603660.SH</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苏州科达</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178.7197</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80.5500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002829.SZ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星网宇达</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167.3092</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51.6420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r>
            </a:tbl>
          </a:graphicData>
        </a:graphic>
      </p:graphicFrame>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214313" y="1071563"/>
            <a:ext cx="8715375" cy="5770811"/>
          </a:xfrm>
          <a:prstGeom prst="rect">
            <a:avLst/>
          </a:prstGeom>
          <a:noFill/>
          <a:ln w="9525" algn="ctr">
            <a:noFill/>
            <a:miter lim="800000"/>
            <a:headEnd/>
            <a:tailEnd/>
          </a:ln>
        </p:spPr>
        <p:txBody>
          <a:bodyPr>
            <a:spAutoFit/>
          </a:bodyPr>
          <a:lstStyle/>
          <a:p>
            <a:pPr>
              <a:lnSpc>
                <a:spcPct val="150000"/>
              </a:lnSpc>
              <a:buClr>
                <a:srgbClr val="000798"/>
              </a:buClr>
              <a:buFont typeface="Wingdings" pitchFamily="2" charset="2"/>
              <a:buChar char="l"/>
              <a:defRPr/>
            </a:pPr>
            <a:r>
              <a:rPr lang="zh-CN" altLang="en-US" sz="1800" b="1" dirty="0" smtClean="0">
                <a:solidFill>
                  <a:srgbClr val="000066"/>
                </a:solidFill>
                <a:latin typeface="+mn-ea"/>
                <a:ea typeface="+mn-ea"/>
              </a:rPr>
              <a:t>南洋科技（</a:t>
            </a:r>
            <a:r>
              <a:rPr lang="en-US" altLang="zh-CN" sz="1800" b="1" dirty="0" smtClean="0">
                <a:solidFill>
                  <a:srgbClr val="000066"/>
                </a:solidFill>
                <a:latin typeface="+mn-ea"/>
                <a:ea typeface="+mn-ea"/>
              </a:rPr>
              <a:t>002386</a:t>
            </a:r>
            <a:r>
              <a:rPr lang="zh-CN" altLang="en-US" sz="1800" b="1" dirty="0" smtClean="0">
                <a:solidFill>
                  <a:srgbClr val="000066"/>
                </a:solidFill>
                <a:latin typeface="+mn-ea"/>
                <a:ea typeface="+mn-ea"/>
              </a:rPr>
              <a:t>）：南洋科技我国最大的电容器专用电子薄膜制造企业之一，。公司于</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23</a:t>
            </a:r>
            <a:r>
              <a:rPr lang="zh-CN" altLang="en-US" sz="1800" b="1" dirty="0" smtClean="0">
                <a:solidFill>
                  <a:srgbClr val="000066"/>
                </a:solidFill>
                <a:latin typeface="+mn-ea"/>
                <a:ea typeface="+mn-ea"/>
              </a:rPr>
              <a:t>日晚间公告称，公司拟进行重大资产重组，经过无偿划拨、发行股份购买资产和配套募资资金后，航天科技集团将成为公司的实际控制人，航天科技集团航天气动院成为上市公司控股股东。自</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24</a:t>
            </a:r>
            <a:r>
              <a:rPr lang="zh-CN" altLang="en-US" sz="1800" b="1" dirty="0" smtClean="0">
                <a:solidFill>
                  <a:srgbClr val="000066"/>
                </a:solidFill>
                <a:latin typeface="+mn-ea"/>
                <a:ea typeface="+mn-ea"/>
              </a:rPr>
              <a:t>日复牌以来，连续</a:t>
            </a:r>
            <a:r>
              <a:rPr lang="en-US" altLang="zh-CN" sz="1800" b="1" dirty="0" smtClean="0">
                <a:solidFill>
                  <a:srgbClr val="000066"/>
                </a:solidFill>
                <a:latin typeface="+mn-ea"/>
                <a:ea typeface="+mn-ea"/>
              </a:rPr>
              <a:t>7</a:t>
            </a:r>
            <a:r>
              <a:rPr lang="zh-CN" altLang="en-US" sz="1800" b="1" dirty="0" smtClean="0">
                <a:solidFill>
                  <a:srgbClr val="000066"/>
                </a:solidFill>
                <a:latin typeface="+mn-ea"/>
                <a:ea typeface="+mn-ea"/>
              </a:rPr>
              <a:t>个交易日涨停，</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月涨幅达到</a:t>
            </a:r>
            <a:r>
              <a:rPr lang="en-US" altLang="zh-CN" sz="1800" b="1" dirty="0" smtClean="0">
                <a:solidFill>
                  <a:srgbClr val="000066"/>
                </a:solidFill>
                <a:latin typeface="+mn-ea"/>
                <a:ea typeface="+mn-ea"/>
              </a:rPr>
              <a:t>32%</a:t>
            </a:r>
            <a:r>
              <a:rPr lang="zh-CN" altLang="en-US" sz="1800" b="1" dirty="0" smtClean="0">
                <a:solidFill>
                  <a:srgbClr val="000066"/>
                </a:solidFill>
                <a:latin typeface="+mn-ea"/>
                <a:ea typeface="+mn-ea"/>
              </a:rPr>
              <a:t> </a:t>
            </a:r>
            <a:r>
              <a:rPr lang="zh-CN" altLang="en-US" sz="1800" b="1" dirty="0">
                <a:solidFill>
                  <a:srgbClr val="000066"/>
                </a:solidFill>
                <a:latin typeface="+mn-ea"/>
                <a:ea typeface="+mn-ea"/>
              </a:rPr>
              <a:t/>
            </a:r>
            <a:br>
              <a:rPr lang="zh-CN" altLang="en-US" sz="1800" b="1" dirty="0">
                <a:solidFill>
                  <a:srgbClr val="000066"/>
                </a:solidFill>
                <a:latin typeface="+mn-ea"/>
                <a:ea typeface="+mn-ea"/>
              </a:rPr>
            </a:br>
            <a:endParaRPr lang="en-US" altLang="zh-CN" sz="1800" b="1" dirty="0">
              <a:solidFill>
                <a:srgbClr val="000066"/>
              </a:solidFill>
              <a:latin typeface="+mn-ea"/>
              <a:ea typeface="+mn-ea"/>
            </a:endParaRPr>
          </a:p>
          <a:p>
            <a:pPr>
              <a:lnSpc>
                <a:spcPct val="150000"/>
              </a:lnSpc>
              <a:buClr>
                <a:srgbClr val="000798"/>
              </a:buClr>
              <a:buFont typeface="Wingdings" pitchFamily="2" charset="2"/>
              <a:buChar char="l"/>
              <a:defRPr/>
            </a:pPr>
            <a:r>
              <a:rPr lang="zh-CN" altLang="en-US" sz="1800" b="1" dirty="0" smtClean="0">
                <a:solidFill>
                  <a:srgbClr val="000066"/>
                </a:solidFill>
                <a:latin typeface="+mn-ea"/>
                <a:ea typeface="+mn-ea"/>
              </a:rPr>
              <a:t>上峰水泥（</a:t>
            </a:r>
            <a:r>
              <a:rPr lang="en-US" altLang="zh-CN" sz="1800" b="1" dirty="0" smtClean="0">
                <a:solidFill>
                  <a:srgbClr val="000066"/>
                </a:solidFill>
                <a:latin typeface="+mn-ea"/>
                <a:ea typeface="+mn-ea"/>
              </a:rPr>
              <a:t>000672</a:t>
            </a:r>
            <a:r>
              <a:rPr lang="zh-CN" altLang="en-US" sz="1800" b="1" dirty="0" smtClean="0">
                <a:solidFill>
                  <a:srgbClr val="000066"/>
                </a:solidFill>
                <a:latin typeface="+mn-ea"/>
                <a:ea typeface="+mn-ea"/>
              </a:rPr>
              <a:t>）：市场极度萎靡，“妖股”显现。公司是一家专门从事水泥熟料、水泥、水泥制品生产、销售的大型水泥企业，在大宗商品及水泥等化工商品上涨的背景下，资金着重攻击了基建板块的上峰水泥。</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日至</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7</a:t>
            </a:r>
            <a:r>
              <a:rPr lang="zh-CN" altLang="en-US" sz="1800" b="1" dirty="0" smtClean="0">
                <a:solidFill>
                  <a:srgbClr val="000066"/>
                </a:solidFill>
                <a:latin typeface="+mn-ea"/>
                <a:ea typeface="+mn-ea"/>
              </a:rPr>
              <a:t>日公司股价期间收盘价格涨幅偏离累计值超过</a:t>
            </a:r>
            <a:r>
              <a:rPr lang="en-US" altLang="zh-CN" sz="1800" b="1" dirty="0" smtClean="0">
                <a:solidFill>
                  <a:srgbClr val="000066"/>
                </a:solidFill>
                <a:latin typeface="+mn-ea"/>
                <a:ea typeface="+mn-ea"/>
              </a:rPr>
              <a:t>20%</a:t>
            </a:r>
            <a:r>
              <a:rPr lang="zh-CN" altLang="en-US" sz="1800" b="1" dirty="0" smtClean="0">
                <a:solidFill>
                  <a:srgbClr val="000066"/>
                </a:solidFill>
                <a:latin typeface="+mn-ea"/>
                <a:ea typeface="+mn-ea"/>
              </a:rPr>
              <a:t>，公司随即停牌核查。复牌公告称，该公司并不存在重大未披露事项。复牌后游资继续对倒接力，成为持续推高上峰水泥股价的重要力量。</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月份公司股价接近翻番。</a:t>
            </a:r>
            <a:r>
              <a:rPr lang="zh-CN" altLang="en-US" sz="1600" b="1" dirty="0">
                <a:solidFill>
                  <a:srgbClr val="000066"/>
                </a:solidFill>
                <a:latin typeface="+mn-ea"/>
                <a:ea typeface="+mn-ea"/>
              </a:rPr>
              <a:t/>
            </a:r>
            <a:br>
              <a:rPr lang="zh-CN" altLang="en-US" sz="1600" b="1" dirty="0">
                <a:solidFill>
                  <a:srgbClr val="000066"/>
                </a:solidFill>
                <a:latin typeface="+mn-ea"/>
                <a:ea typeface="+mn-ea"/>
              </a:rPr>
            </a:br>
            <a:endParaRPr lang="en-US" altLang="zh-CN" sz="1600" b="1" dirty="0">
              <a:solidFill>
                <a:srgbClr val="000066"/>
              </a:solidFill>
              <a:latin typeface="+mn-ea"/>
              <a:ea typeface="+mn-ea"/>
            </a:endParaRPr>
          </a:p>
          <a:p>
            <a:pPr>
              <a:lnSpc>
                <a:spcPct val="150000"/>
              </a:lnSpc>
              <a:buClr>
                <a:srgbClr val="000798"/>
              </a:buClr>
              <a:defRPr/>
            </a:pPr>
            <a:endParaRPr lang="zh-CN" altLang="en-US" sz="1400" b="1" dirty="0">
              <a:solidFill>
                <a:srgbClr val="000066"/>
              </a:solidFill>
              <a:ea typeface="幼圆" pitchFamily="49" charset="-122"/>
            </a:endParaRPr>
          </a:p>
        </p:txBody>
      </p:sp>
      <p:sp>
        <p:nvSpPr>
          <p:cNvPr id="27651" name="Rectangle 2"/>
          <p:cNvSpPr>
            <a:spLocks noChangeArrowheads="1"/>
          </p:cNvSpPr>
          <p:nvPr/>
        </p:nvSpPr>
        <p:spPr bwMode="white">
          <a:xfrm>
            <a:off x="468313" y="188913"/>
            <a:ext cx="8231187" cy="719137"/>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本月涨幅居前个股</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wedge">
                                      <p:cBhvr>
                                        <p:cTn id="7" dur="1000"/>
                                        <p:tgtEl>
                                          <p:spTgt spid="276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27650">
                                            <p:txEl>
                                              <p:pRg st="1" end="1"/>
                                            </p:txEl>
                                          </p:spTgt>
                                        </p:tgtEl>
                                        <p:attrNameLst>
                                          <p:attrName>style.visibility</p:attrName>
                                        </p:attrNameLst>
                                      </p:cBhvr>
                                      <p:to>
                                        <p:strVal val="visible"/>
                                      </p:to>
                                    </p:set>
                                    <p:animEffect transition="in" filter="wedge">
                                      <p:cBhvr>
                                        <p:cTn id="12" dur="1000"/>
                                        <p:tgtEl>
                                          <p:spTgt spid="2765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本月跌幅居前个股</a:t>
            </a:r>
          </a:p>
        </p:txBody>
      </p:sp>
      <p:graphicFrame>
        <p:nvGraphicFramePr>
          <p:cNvPr id="5" name="表格 4"/>
          <p:cNvGraphicFramePr>
            <a:graphicFrameLocks noGrp="1"/>
          </p:cNvGraphicFramePr>
          <p:nvPr/>
        </p:nvGraphicFramePr>
        <p:xfrm>
          <a:off x="1" y="857233"/>
          <a:ext cx="8929718" cy="5214972"/>
        </p:xfrm>
        <a:graphic>
          <a:graphicData uri="http://schemas.openxmlformats.org/drawingml/2006/table">
            <a:tbl>
              <a:tblPr/>
              <a:tblGrid>
                <a:gridCol w="2161659"/>
                <a:gridCol w="1827117"/>
                <a:gridCol w="1724181"/>
                <a:gridCol w="1235237"/>
                <a:gridCol w="1981524"/>
              </a:tblGrid>
              <a:tr h="568524">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证券代码</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上市公司</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月跌幅（</a:t>
                      </a:r>
                      <a:r>
                        <a:rPr lang="en-US" altLang="zh-CN" sz="1400" b="1" i="0" u="none" strike="noStrike" kern="1200" dirty="0" smtClean="0">
                          <a:solidFill>
                            <a:schemeClr val="bg1"/>
                          </a:solidFill>
                          <a:latin typeface="+mn-ea"/>
                          <a:ea typeface="+mn-ea"/>
                          <a:cs typeface="+mn-cs"/>
                        </a:rPr>
                        <a:t>%</a:t>
                      </a:r>
                      <a:r>
                        <a:rPr lang="zh-CN" altLang="en-US" sz="1400" b="1" i="0" u="none" strike="noStrike" kern="1200" dirty="0" smtClean="0">
                          <a:solidFill>
                            <a:schemeClr val="bg1"/>
                          </a:solidFill>
                          <a:latin typeface="+mn-ea"/>
                          <a:ea typeface="+mn-ea"/>
                          <a:cs typeface="+mn-cs"/>
                        </a:rPr>
                        <a:t>）</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总市值（亿元）</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板块</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r>
              <a:tr h="554192">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300522.SZ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世名科技</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-34.3681</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63.0098</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600" b="1" i="0" u="none" strike="noStrike" kern="1200" dirty="0" smtClean="0">
                          <a:solidFill>
                            <a:srgbClr val="000066"/>
                          </a:solidFill>
                          <a:latin typeface="+mn-ea"/>
                          <a:ea typeface="+mn-ea"/>
                          <a:cs typeface="+mn-cs"/>
                        </a:rPr>
                        <a:t>制造业</a:t>
                      </a: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32269">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300532.SZ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今天国际</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-33.1146</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59.0772</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600" b="1" i="0" u="none" strike="noStrike" kern="1200" dirty="0" smtClean="0">
                          <a:solidFill>
                            <a:srgbClr val="000066"/>
                          </a:solidFill>
                          <a:latin typeface="+mn-ea"/>
                          <a:ea typeface="+mn-ea"/>
                          <a:cs typeface="+mn-cs"/>
                        </a:rPr>
                        <a:t>软件和信息服务业</a:t>
                      </a: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32269">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600233.SH</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圆通速递</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-32.9740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719.1314</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600" b="1" i="0" u="none" strike="noStrike" kern="1200" dirty="0" smtClean="0">
                          <a:solidFill>
                            <a:srgbClr val="000066"/>
                          </a:solidFill>
                          <a:latin typeface="+mn-ea"/>
                          <a:ea typeface="+mn-ea"/>
                          <a:cs typeface="+mn-cs"/>
                        </a:rPr>
                        <a:t>制造业</a:t>
                      </a: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540170">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300353.SZ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东土科技</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-31.2359</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78.5229</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600" b="1" i="0" u="none" strike="noStrike" kern="1200" dirty="0" smtClean="0">
                          <a:solidFill>
                            <a:srgbClr val="000066"/>
                          </a:solidFill>
                          <a:latin typeface="+mn-ea"/>
                          <a:ea typeface="+mn-ea"/>
                          <a:cs typeface="+mn-cs"/>
                        </a:rPr>
                        <a:t>制造业</a:t>
                      </a: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32269">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300546.SZ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雄帝科技</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-31.2121</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60.5409</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600" b="1" i="0" u="none" strike="noStrike" kern="1200" dirty="0" smtClean="0">
                          <a:solidFill>
                            <a:srgbClr val="000066"/>
                          </a:solidFill>
                          <a:latin typeface="+mn-ea"/>
                          <a:ea typeface="+mn-ea"/>
                          <a:cs typeface="+mn-cs"/>
                        </a:rPr>
                        <a:t>制造业</a:t>
                      </a: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526203">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000607.SZ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华媒控股</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-31.1590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120.2920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600" b="1" i="0" u="none" strike="noStrike" kern="1200" dirty="0" smtClean="0">
                          <a:solidFill>
                            <a:srgbClr val="000066"/>
                          </a:solidFill>
                          <a:latin typeface="+mn-ea"/>
                          <a:ea typeface="+mn-ea"/>
                          <a:cs typeface="+mn-cs"/>
                        </a:rPr>
                        <a:t>文化、娱乐业</a:t>
                      </a: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32269">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300520.SZ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科大国创</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-31.0880</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73.3244</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600" b="1" i="0" u="none" strike="noStrike" kern="1200" dirty="0" smtClean="0">
                          <a:solidFill>
                            <a:srgbClr val="000066"/>
                          </a:solidFill>
                          <a:latin typeface="+mn-ea"/>
                          <a:ea typeface="+mn-ea"/>
                          <a:cs typeface="+mn-cs"/>
                        </a:rPr>
                        <a:t>软件和信息服务业</a:t>
                      </a: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32269">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002787.SZ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华源包装</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-31.0469</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57.7825</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600" b="1" i="0" u="none" strike="noStrike" kern="1200" dirty="0" smtClean="0">
                          <a:solidFill>
                            <a:srgbClr val="000066"/>
                          </a:solidFill>
                          <a:latin typeface="+mn-ea"/>
                          <a:ea typeface="+mn-ea"/>
                          <a:cs typeface="+mn-cs"/>
                        </a:rPr>
                        <a:t>制造业</a:t>
                      </a: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32269">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300491.SZ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通合科技</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-31.0185</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60.3674</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600" b="1" i="0" u="none" strike="noStrike" kern="1200" dirty="0" smtClean="0">
                          <a:solidFill>
                            <a:srgbClr val="000066"/>
                          </a:solidFill>
                          <a:latin typeface="+mn-ea"/>
                          <a:ea typeface="+mn-ea"/>
                          <a:cs typeface="+mn-cs"/>
                        </a:rPr>
                        <a:t>制造业</a:t>
                      </a: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32269">
                <a:tc>
                  <a:txBody>
                    <a:bodyPr/>
                    <a:lstStyle/>
                    <a:p>
                      <a:pPr marL="0" algn="ctr" defTabSz="914400" rtl="0" eaLnBrk="1" fontAlgn="t" latinLnBrk="0" hangingPunct="1"/>
                      <a:r>
                        <a:rPr lang="en-US" altLang="en-US" sz="1600" b="1" i="0" u="none" strike="noStrike" kern="1200" dirty="0" smtClean="0">
                          <a:solidFill>
                            <a:srgbClr val="000066"/>
                          </a:solidFill>
                          <a:latin typeface="+mn-ea"/>
                          <a:ea typeface="+mn-ea"/>
                          <a:cs typeface="+mn-cs"/>
                        </a:rPr>
                        <a:t>300505.SZ</a:t>
                      </a: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600" b="1" i="0" u="none" strike="noStrike" kern="1200" dirty="0" smtClean="0">
                          <a:solidFill>
                            <a:srgbClr val="000066"/>
                          </a:solidFill>
                          <a:latin typeface="+mn-ea"/>
                          <a:ea typeface="+mn-ea"/>
                          <a:cs typeface="+mn-cs"/>
                        </a:rPr>
                        <a:t>川金诺</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-31.0006</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600" b="1" i="0" u="none" strike="noStrike" kern="1200" dirty="0" smtClean="0">
                          <a:solidFill>
                            <a:srgbClr val="000066"/>
                          </a:solidFill>
                          <a:latin typeface="+mn-ea"/>
                          <a:ea typeface="+mn-ea"/>
                          <a:cs typeface="+mn-cs"/>
                        </a:rPr>
                        <a:t>66.8271</a:t>
                      </a: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600" b="1" i="0" u="none" strike="noStrike" kern="1200" dirty="0" smtClean="0">
                          <a:solidFill>
                            <a:srgbClr val="000066"/>
                          </a:solidFill>
                          <a:latin typeface="+mn-ea"/>
                          <a:ea typeface="+mn-ea"/>
                          <a:cs typeface="+mn-cs"/>
                        </a:rPr>
                        <a:t>制造业</a:t>
                      </a: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00038" y="1038225"/>
            <a:ext cx="7585075" cy="2462213"/>
          </a:xfrm>
          <a:prstGeom prst="rect">
            <a:avLst/>
          </a:prstGeom>
          <a:noFill/>
          <a:ln w="9525">
            <a:noFill/>
            <a:miter lim="800000"/>
            <a:headEnd/>
            <a:tailEnd/>
          </a:ln>
        </p:spPr>
        <p:txBody>
          <a:bodyPr>
            <a:spAutoFit/>
          </a:bodyPr>
          <a:lstStyle/>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zh-CN" altLang="en-US" sz="1400" b="1">
              <a:solidFill>
                <a:srgbClr val="000066"/>
              </a:solidFill>
              <a:ea typeface="幼圆" pitchFamily="49" charset="-122"/>
            </a:endParaRPr>
          </a:p>
        </p:txBody>
      </p:sp>
      <p:sp>
        <p:nvSpPr>
          <p:cNvPr id="29699" name="Rectangle 2"/>
          <p:cNvSpPr>
            <a:spLocks noChangeArrowheads="1"/>
          </p:cNvSpPr>
          <p:nvPr/>
        </p:nvSpPr>
        <p:spPr bwMode="white">
          <a:xfrm>
            <a:off x="571500" y="214313"/>
            <a:ext cx="8231188" cy="708025"/>
          </a:xfrm>
          <a:prstGeom prst="rect">
            <a:avLst/>
          </a:prstGeom>
          <a:noFill/>
          <a:ln w="9525">
            <a:noFill/>
            <a:miter lim="800000"/>
            <a:headEnd/>
            <a:tailEnd/>
          </a:ln>
        </p:spPr>
        <p:txBody>
          <a:bodyPr/>
          <a:lstStyle/>
          <a:p>
            <a:r>
              <a:rPr lang="zh-CN" altLang="en-US" sz="2400" b="1">
                <a:solidFill>
                  <a:srgbClr val="000066"/>
                </a:solidFill>
                <a:latin typeface="幼圆" pitchFamily="49" charset="-122"/>
                <a:ea typeface="幼圆" pitchFamily="49" charset="-122"/>
              </a:rPr>
              <a:t>事件评论</a:t>
            </a:r>
          </a:p>
        </p:txBody>
      </p:sp>
      <p:sp>
        <p:nvSpPr>
          <p:cNvPr id="29700" name="TextBox 7"/>
          <p:cNvSpPr txBox="1">
            <a:spLocks noChangeArrowheads="1"/>
          </p:cNvSpPr>
          <p:nvPr/>
        </p:nvSpPr>
        <p:spPr bwMode="auto">
          <a:xfrm>
            <a:off x="142875" y="3286125"/>
            <a:ext cx="8858250" cy="657225"/>
          </a:xfrm>
          <a:prstGeom prst="rect">
            <a:avLst/>
          </a:prstGeom>
          <a:noFill/>
          <a:ln w="9525">
            <a:noFill/>
            <a:miter lim="800000"/>
            <a:headEnd/>
            <a:tailEnd/>
          </a:ln>
        </p:spPr>
        <p:txBody>
          <a:bodyPr>
            <a:spAutoFit/>
          </a:bodyPr>
          <a:lstStyle/>
          <a:p>
            <a:pPr>
              <a:lnSpc>
                <a:spcPts val="2200"/>
              </a:lnSpc>
            </a:pPr>
            <a:endParaRPr lang="en-US" altLang="zh-CN" sz="1400" b="1">
              <a:solidFill>
                <a:srgbClr val="000066"/>
              </a:solidFill>
              <a:ea typeface="幼圆" pitchFamily="49" charset="-122"/>
            </a:endParaRPr>
          </a:p>
          <a:p>
            <a:pPr>
              <a:lnSpc>
                <a:spcPts val="2200"/>
              </a:lnSpc>
            </a:pPr>
            <a:endParaRPr lang="en-US" altLang="zh-CN" sz="1400" b="1">
              <a:solidFill>
                <a:srgbClr val="000066"/>
              </a:solidFill>
              <a:ea typeface="幼圆" pitchFamily="49" charset="-122"/>
            </a:endParaRPr>
          </a:p>
        </p:txBody>
      </p:sp>
      <p:sp>
        <p:nvSpPr>
          <p:cNvPr id="8" name="矩形 7"/>
          <p:cNvSpPr/>
          <p:nvPr/>
        </p:nvSpPr>
        <p:spPr>
          <a:xfrm>
            <a:off x="285720" y="4286256"/>
            <a:ext cx="8215312" cy="2031325"/>
          </a:xfrm>
          <a:prstGeom prst="rect">
            <a:avLst/>
          </a:prstGeom>
        </p:spPr>
        <p:txBody>
          <a:bodyPr>
            <a:spAutoFit/>
          </a:bodyPr>
          <a:lstStyle/>
          <a:p>
            <a:pPr>
              <a:defRPr/>
            </a:pPr>
            <a:r>
              <a:rPr lang="zh-CN" altLang="en-US" sz="1800" b="1" dirty="0" smtClean="0">
                <a:solidFill>
                  <a:srgbClr val="002060"/>
                </a:solidFill>
                <a:latin typeface="+mn-ea"/>
                <a:ea typeface="+mn-ea"/>
              </a:rPr>
              <a:t>     北特科技</a:t>
            </a:r>
            <a:r>
              <a:rPr lang="en-US" altLang="zh-CN" sz="1800" b="1" dirty="0" smtClean="0">
                <a:solidFill>
                  <a:srgbClr val="002060"/>
                </a:solidFill>
                <a:latin typeface="+mn-ea"/>
                <a:ea typeface="+mn-ea"/>
              </a:rPr>
              <a:t>2016</a:t>
            </a:r>
            <a:r>
              <a:rPr lang="zh-CN" altLang="en-US" sz="1800" b="1" dirty="0" smtClean="0">
                <a:solidFill>
                  <a:srgbClr val="002060"/>
                </a:solidFill>
                <a:latin typeface="+mn-ea"/>
                <a:ea typeface="+mn-ea"/>
              </a:rPr>
              <a:t>年</a:t>
            </a:r>
            <a:r>
              <a:rPr lang="en-US" altLang="zh-CN" sz="1800" b="1" dirty="0" smtClean="0">
                <a:solidFill>
                  <a:srgbClr val="002060"/>
                </a:solidFill>
                <a:latin typeface="+mn-ea"/>
                <a:ea typeface="+mn-ea"/>
              </a:rPr>
              <a:t>12</a:t>
            </a:r>
            <a:r>
              <a:rPr lang="zh-CN" altLang="en-US" sz="1800" b="1" dirty="0" smtClean="0">
                <a:solidFill>
                  <a:srgbClr val="002060"/>
                </a:solidFill>
                <a:latin typeface="+mn-ea"/>
                <a:ea typeface="+mn-ea"/>
              </a:rPr>
              <a:t>月</a:t>
            </a:r>
            <a:r>
              <a:rPr lang="en-US" altLang="zh-CN" sz="1800" b="1" dirty="0" smtClean="0">
                <a:solidFill>
                  <a:srgbClr val="002060"/>
                </a:solidFill>
                <a:latin typeface="+mn-ea"/>
                <a:ea typeface="+mn-ea"/>
              </a:rPr>
              <a:t>23</a:t>
            </a:r>
            <a:r>
              <a:rPr lang="zh-CN" altLang="en-US" sz="1800" b="1" dirty="0" smtClean="0">
                <a:solidFill>
                  <a:srgbClr val="002060"/>
                </a:solidFill>
                <a:latin typeface="+mn-ea"/>
                <a:ea typeface="+mn-ea"/>
              </a:rPr>
              <a:t>日公布将拟于</a:t>
            </a:r>
            <a:r>
              <a:rPr lang="en-US" altLang="zh-CN" sz="1800" b="1" dirty="0" smtClean="0">
                <a:solidFill>
                  <a:srgbClr val="002060"/>
                </a:solidFill>
                <a:latin typeface="+mn-ea"/>
                <a:ea typeface="+mn-ea"/>
              </a:rPr>
              <a:t>2017</a:t>
            </a:r>
            <a:r>
              <a:rPr lang="zh-CN" altLang="en-US" sz="1800" b="1" dirty="0" smtClean="0">
                <a:solidFill>
                  <a:srgbClr val="002060"/>
                </a:solidFill>
                <a:latin typeface="+mn-ea"/>
                <a:ea typeface="+mn-ea"/>
              </a:rPr>
              <a:t>年</a:t>
            </a:r>
            <a:r>
              <a:rPr lang="en-US" altLang="zh-CN" sz="1800" b="1" dirty="0" smtClean="0">
                <a:solidFill>
                  <a:srgbClr val="002060"/>
                </a:solidFill>
                <a:latin typeface="+mn-ea"/>
                <a:ea typeface="+mn-ea"/>
              </a:rPr>
              <a:t>1</a:t>
            </a:r>
            <a:r>
              <a:rPr lang="zh-CN" altLang="en-US" sz="1800" b="1" dirty="0" smtClean="0">
                <a:solidFill>
                  <a:srgbClr val="002060"/>
                </a:solidFill>
                <a:latin typeface="+mn-ea"/>
                <a:ea typeface="+mn-ea"/>
              </a:rPr>
              <a:t>月</a:t>
            </a:r>
            <a:r>
              <a:rPr lang="en-US" altLang="zh-CN" sz="1800" b="1" dirty="0" smtClean="0">
                <a:solidFill>
                  <a:srgbClr val="002060"/>
                </a:solidFill>
                <a:latin typeface="+mn-ea"/>
                <a:ea typeface="+mn-ea"/>
              </a:rPr>
              <a:t>14</a:t>
            </a:r>
            <a:r>
              <a:rPr lang="zh-CN" altLang="en-US" sz="1800" b="1" dirty="0" smtClean="0">
                <a:solidFill>
                  <a:srgbClr val="002060"/>
                </a:solidFill>
                <a:latin typeface="+mn-ea"/>
                <a:ea typeface="+mn-ea"/>
              </a:rPr>
              <a:t>日公布年报，成为沪市公司</a:t>
            </a:r>
            <a:r>
              <a:rPr lang="en-US" altLang="zh-CN" sz="1800" b="1" dirty="0" smtClean="0">
                <a:solidFill>
                  <a:srgbClr val="002060"/>
                </a:solidFill>
                <a:latin typeface="+mn-ea"/>
                <a:ea typeface="+mn-ea"/>
              </a:rPr>
              <a:t>2016</a:t>
            </a:r>
            <a:r>
              <a:rPr lang="zh-CN" altLang="en-US" sz="1800" b="1" dirty="0" smtClean="0">
                <a:solidFill>
                  <a:srgbClr val="002060"/>
                </a:solidFill>
                <a:latin typeface="+mn-ea"/>
                <a:ea typeface="+mn-ea"/>
              </a:rPr>
              <a:t>年年报率先披露公司，预计</a:t>
            </a:r>
            <a:r>
              <a:rPr lang="en-US" altLang="zh-CN" sz="1800" b="1" dirty="0" smtClean="0">
                <a:solidFill>
                  <a:srgbClr val="002060"/>
                </a:solidFill>
                <a:latin typeface="+mn-ea"/>
                <a:ea typeface="+mn-ea"/>
              </a:rPr>
              <a:t>2016</a:t>
            </a:r>
            <a:r>
              <a:rPr lang="zh-CN" altLang="en-US" sz="1800" b="1" dirty="0" smtClean="0">
                <a:solidFill>
                  <a:srgbClr val="002060"/>
                </a:solidFill>
                <a:latin typeface="+mn-ea"/>
                <a:ea typeface="+mn-ea"/>
              </a:rPr>
              <a:t>年归属于上市公司股东的净利润为</a:t>
            </a:r>
            <a:r>
              <a:rPr lang="en-US" altLang="zh-CN" sz="1800" b="1" dirty="0" smtClean="0">
                <a:solidFill>
                  <a:srgbClr val="002060"/>
                </a:solidFill>
                <a:latin typeface="+mn-ea"/>
                <a:ea typeface="+mn-ea"/>
              </a:rPr>
              <a:t>5654.37</a:t>
            </a:r>
            <a:r>
              <a:rPr lang="zh-CN" altLang="en-US" sz="1800" b="1" dirty="0" smtClean="0">
                <a:solidFill>
                  <a:srgbClr val="002060"/>
                </a:solidFill>
                <a:latin typeface="+mn-ea"/>
                <a:ea typeface="+mn-ea"/>
              </a:rPr>
              <a:t>万元，同比增长</a:t>
            </a:r>
            <a:r>
              <a:rPr lang="en-US" altLang="zh-CN" sz="1800" b="1" dirty="0" smtClean="0">
                <a:solidFill>
                  <a:srgbClr val="002060"/>
                </a:solidFill>
                <a:latin typeface="+mn-ea"/>
                <a:ea typeface="+mn-ea"/>
              </a:rPr>
              <a:t>21.77%</a:t>
            </a:r>
            <a:r>
              <a:rPr lang="zh-CN" altLang="en-US" sz="1800" b="1" dirty="0" smtClean="0">
                <a:solidFill>
                  <a:srgbClr val="002060"/>
                </a:solidFill>
                <a:latin typeface="+mn-ea"/>
                <a:ea typeface="+mn-ea"/>
              </a:rPr>
              <a:t>，测算对应四季度净利润为</a:t>
            </a:r>
            <a:r>
              <a:rPr lang="en-US" altLang="zh-CN" sz="1800" b="1" dirty="0" smtClean="0">
                <a:solidFill>
                  <a:srgbClr val="002060"/>
                </a:solidFill>
                <a:latin typeface="+mn-ea"/>
                <a:ea typeface="+mn-ea"/>
              </a:rPr>
              <a:t>1838.38</a:t>
            </a:r>
            <a:r>
              <a:rPr lang="zh-CN" altLang="en-US" sz="1800" b="1" dirty="0" smtClean="0">
                <a:solidFill>
                  <a:srgbClr val="002060"/>
                </a:solidFill>
                <a:latin typeface="+mn-ea"/>
                <a:ea typeface="+mn-ea"/>
              </a:rPr>
              <a:t>万元，环比增长</a:t>
            </a:r>
            <a:r>
              <a:rPr lang="en-US" altLang="zh-CN" sz="1800" b="1" dirty="0" smtClean="0">
                <a:solidFill>
                  <a:srgbClr val="002060"/>
                </a:solidFill>
                <a:latin typeface="+mn-ea"/>
                <a:ea typeface="+mn-ea"/>
              </a:rPr>
              <a:t>45%</a:t>
            </a:r>
            <a:r>
              <a:rPr lang="zh-CN" altLang="en-US" sz="1800" b="1" dirty="0" smtClean="0">
                <a:solidFill>
                  <a:srgbClr val="002060"/>
                </a:solidFill>
                <a:latin typeface="+mn-ea"/>
                <a:ea typeface="+mn-ea"/>
              </a:rPr>
              <a:t>，呈现出良好的业绩稳健性和成长性，作为第一家预报盈喜的上市公司，受到资金火热追捧，</a:t>
            </a:r>
            <a:r>
              <a:rPr lang="en-US" altLang="zh-CN" sz="1800" b="1" dirty="0" smtClean="0">
                <a:solidFill>
                  <a:srgbClr val="002060"/>
                </a:solidFill>
                <a:latin typeface="+mn-ea"/>
                <a:ea typeface="+mn-ea"/>
              </a:rPr>
              <a:t>12</a:t>
            </a:r>
            <a:r>
              <a:rPr lang="zh-CN" altLang="en-US" sz="1800" b="1" dirty="0" smtClean="0">
                <a:solidFill>
                  <a:srgbClr val="002060"/>
                </a:solidFill>
                <a:latin typeface="+mn-ea"/>
                <a:ea typeface="+mn-ea"/>
              </a:rPr>
              <a:t>月涨幅</a:t>
            </a:r>
            <a:r>
              <a:rPr lang="en-US" altLang="zh-CN" sz="1800" b="1" dirty="0" smtClean="0">
                <a:solidFill>
                  <a:srgbClr val="002060"/>
                </a:solidFill>
                <a:latin typeface="+mn-ea"/>
                <a:ea typeface="+mn-ea"/>
              </a:rPr>
              <a:t>33.33%</a:t>
            </a:r>
            <a:r>
              <a:rPr lang="zh-CN" altLang="en-US" sz="1800" b="1" dirty="0" smtClean="0">
                <a:solidFill>
                  <a:srgbClr val="002060"/>
                </a:solidFill>
                <a:latin typeface="+mn-ea"/>
                <a:ea typeface="+mn-ea"/>
              </a:rPr>
              <a:t>。</a:t>
            </a:r>
            <a:r>
              <a:rPr lang="zh-CN" altLang="en-US" sz="1400" b="1" dirty="0">
                <a:solidFill>
                  <a:srgbClr val="002060"/>
                </a:solidFill>
                <a:latin typeface="+mn-ea"/>
                <a:ea typeface="+mn-ea"/>
              </a:rPr>
              <a:t/>
            </a:r>
            <a:br>
              <a:rPr lang="zh-CN" altLang="en-US" sz="1400" b="1" dirty="0">
                <a:solidFill>
                  <a:srgbClr val="002060"/>
                </a:solidFill>
                <a:latin typeface="+mn-ea"/>
                <a:ea typeface="+mn-ea"/>
              </a:rPr>
            </a:br>
            <a:r>
              <a:rPr lang="zh-CN" altLang="en-US" sz="1800" b="1" dirty="0">
                <a:solidFill>
                  <a:srgbClr val="002060"/>
                </a:solidFill>
                <a:latin typeface="+mn-ea"/>
                <a:ea typeface="+mn-ea"/>
              </a:rPr>
              <a:t/>
            </a:r>
            <a:br>
              <a:rPr lang="zh-CN" altLang="en-US" sz="1800" b="1" dirty="0">
                <a:solidFill>
                  <a:srgbClr val="002060"/>
                </a:solidFill>
                <a:latin typeface="+mn-ea"/>
                <a:ea typeface="+mn-ea"/>
              </a:rPr>
            </a:br>
            <a:endParaRPr lang="zh-CN" altLang="en-US" sz="1800" b="1" dirty="0">
              <a:solidFill>
                <a:srgbClr val="002060"/>
              </a:solidFill>
              <a:latin typeface="+mn-ea"/>
              <a:ea typeface="+mn-ea"/>
            </a:endParaRPr>
          </a:p>
        </p:txBody>
      </p:sp>
      <p:pic>
        <p:nvPicPr>
          <p:cNvPr id="1026" name="Picture 2"/>
          <p:cNvPicPr>
            <a:picLocks noChangeAspect="1" noChangeArrowheads="1"/>
          </p:cNvPicPr>
          <p:nvPr/>
        </p:nvPicPr>
        <p:blipFill>
          <a:blip r:embed="rId3" cstate="print"/>
          <a:srcRect/>
          <a:stretch>
            <a:fillRect/>
          </a:stretch>
        </p:blipFill>
        <p:spPr bwMode="auto">
          <a:xfrm>
            <a:off x="1214414" y="1142984"/>
            <a:ext cx="6572296" cy="3071834"/>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5"/>
          <p:cNvSpPr txBox="1">
            <a:spLocks noChangeArrowheads="1"/>
          </p:cNvSpPr>
          <p:nvPr/>
        </p:nvSpPr>
        <p:spPr bwMode="auto">
          <a:xfrm>
            <a:off x="4786313" y="1714500"/>
            <a:ext cx="2143125" cy="2893100"/>
          </a:xfrm>
          <a:prstGeom prst="rect">
            <a:avLst/>
          </a:prstGeom>
          <a:solidFill>
            <a:srgbClr val="000080"/>
          </a:solidFill>
          <a:ln w="9525">
            <a:noFill/>
            <a:miter lim="800000"/>
            <a:headEnd/>
            <a:tailEnd/>
          </a:ln>
        </p:spPr>
        <p:txBody>
          <a:bodyPr>
            <a:spAutoFit/>
          </a:bodyPr>
          <a:lstStyle/>
          <a:p>
            <a:pPr algn="just">
              <a:buClr>
                <a:srgbClr val="FFFFFF"/>
              </a:buClr>
              <a:buFont typeface="Wingdings" pitchFamily="2" charset="2"/>
              <a:buChar char="Ø"/>
              <a:defRPr/>
            </a:pPr>
            <a:r>
              <a:rPr lang="zh-CN" altLang="en-US" sz="1400" b="1" dirty="0" smtClean="0">
                <a:solidFill>
                  <a:schemeClr val="bg1"/>
                </a:solidFill>
                <a:latin typeface="+mn-ea"/>
                <a:ea typeface="+mn-ea"/>
              </a:rPr>
              <a:t>回顾历史，除了政策收紧的年份，多数有“春季行情”，只是节奏上早晚的差异，因为年初基本面数据少、政策面亮点多，风险偏好整体较高。虽然短期休整仍需时间，春节前后的“春季行情”仍可期待，届时保险投资监管从严和资金面偏紧消化完、投资者可以关注国企改革、“一带一路”及油气链，真成长等一季报品种。</a:t>
            </a:r>
            <a:endParaRPr lang="en-US" altLang="zh-CN" sz="1400" b="1" dirty="0">
              <a:solidFill>
                <a:schemeClr val="bg1"/>
              </a:solidFill>
              <a:latin typeface="+mn-ea"/>
              <a:ea typeface="+mn-ea"/>
              <a:cs typeface="楷体_GB2312" pitchFamily="49" charset="-122"/>
            </a:endParaRPr>
          </a:p>
        </p:txBody>
      </p:sp>
      <p:sp>
        <p:nvSpPr>
          <p:cNvPr id="28675" name="AutoShape 13"/>
          <p:cNvSpPr>
            <a:spLocks noChangeArrowheads="1"/>
          </p:cNvSpPr>
          <p:nvPr/>
        </p:nvSpPr>
        <p:spPr bwMode="auto">
          <a:xfrm>
            <a:off x="1042988" y="3716338"/>
            <a:ext cx="1008062" cy="439737"/>
          </a:xfrm>
          <a:prstGeom prst="downArrow">
            <a:avLst>
              <a:gd name="adj1" fmla="val 50000"/>
              <a:gd name="adj2" fmla="val 25000"/>
            </a:avLst>
          </a:prstGeom>
          <a:solidFill>
            <a:srgbClr val="000080"/>
          </a:solidFill>
          <a:ln w="9525" algn="ctr">
            <a:solidFill>
              <a:schemeClr val="tx1"/>
            </a:solidFill>
            <a:miter lim="800000"/>
            <a:headEnd/>
            <a:tailEnd/>
          </a:ln>
        </p:spPr>
        <p:txBody>
          <a:bodyPr wrap="none" anchor="ctr"/>
          <a:lstStyle/>
          <a:p>
            <a:pPr algn="ctr"/>
            <a:endParaRPr lang="zh-CN" altLang="en-US">
              <a:solidFill>
                <a:srgbClr val="000000"/>
              </a:solidFill>
              <a:ea typeface="幼圆" pitchFamily="49" charset="-122"/>
            </a:endParaRPr>
          </a:p>
        </p:txBody>
      </p:sp>
      <p:pic>
        <p:nvPicPr>
          <p:cNvPr id="28676" name="Picture 15" descr="u=1027235771,1791002709&amp;fm=0&amp;gp=12">
            <a:hlinkClick r:id="rId3"/>
          </p:cNvPr>
          <p:cNvPicPr>
            <a:picLocks noChangeAspect="1" noChangeArrowheads="1"/>
          </p:cNvPicPr>
          <p:nvPr/>
        </p:nvPicPr>
        <p:blipFill>
          <a:blip r:embed="rId4" cstate="print"/>
          <a:srcRect/>
          <a:stretch>
            <a:fillRect/>
          </a:stretch>
        </p:blipFill>
        <p:spPr bwMode="auto">
          <a:xfrm>
            <a:off x="814388" y="981075"/>
            <a:ext cx="1333500" cy="619125"/>
          </a:xfrm>
          <a:prstGeom prst="rect">
            <a:avLst/>
          </a:prstGeom>
          <a:noFill/>
          <a:ln w="9525">
            <a:noFill/>
            <a:miter lim="800000"/>
            <a:headEnd/>
            <a:tailEnd/>
          </a:ln>
        </p:spPr>
      </p:pic>
      <p:sp>
        <p:nvSpPr>
          <p:cNvPr id="30725" name="Text Box 16"/>
          <p:cNvSpPr txBox="1">
            <a:spLocks noChangeArrowheads="1"/>
          </p:cNvSpPr>
          <p:nvPr/>
        </p:nvSpPr>
        <p:spPr bwMode="auto">
          <a:xfrm>
            <a:off x="2500313" y="1714500"/>
            <a:ext cx="2214562" cy="2677656"/>
          </a:xfrm>
          <a:prstGeom prst="rect">
            <a:avLst/>
          </a:prstGeom>
          <a:solidFill>
            <a:srgbClr val="000080"/>
          </a:solidFill>
          <a:ln w="9525">
            <a:noFill/>
            <a:miter lim="800000"/>
            <a:headEnd/>
            <a:tailEnd/>
          </a:ln>
        </p:spPr>
        <p:txBody>
          <a:bodyPr>
            <a:spAutoFit/>
          </a:bodyPr>
          <a:lstStyle/>
          <a:p>
            <a:pPr algn="just">
              <a:buClr>
                <a:srgbClr val="FFFFFF"/>
              </a:buClr>
              <a:buFont typeface="Wingdings" pitchFamily="2" charset="2"/>
              <a:buChar char="Ø"/>
              <a:defRPr/>
            </a:pPr>
            <a:r>
              <a:rPr lang="zh-CN" altLang="en-US" sz="1400" b="1" dirty="0" smtClean="0">
                <a:solidFill>
                  <a:schemeClr val="bg1"/>
                </a:solidFill>
                <a:latin typeface="+mn-ea"/>
                <a:ea typeface="+mn-ea"/>
              </a:rPr>
              <a:t>债券市场“代持风波”暂息，但年末资金紧张、机构赎回、基本面未证伪等因素仍在，利率短期难以完全修复。对股市而言，尽管资金面和情绪的冲击仍存，但不必过虑估值收缩的影响，关注底线思维的转变，除了自下而上精选细分龙头外，可从出口占比和资本开支及研发投入等维度筛选细分行业。</a:t>
            </a:r>
            <a:endParaRPr lang="en-US" altLang="zh-CN" sz="1400" b="1" dirty="0">
              <a:solidFill>
                <a:schemeClr val="bg1"/>
              </a:solidFill>
              <a:latin typeface="+mn-ea"/>
              <a:ea typeface="+mn-ea"/>
              <a:cs typeface="楷体_GB2312" pitchFamily="49" charset="-122"/>
            </a:endParaRPr>
          </a:p>
        </p:txBody>
      </p:sp>
      <p:pic>
        <p:nvPicPr>
          <p:cNvPr id="28678" name="Picture 17" descr="cicc-allp-02-3"/>
          <p:cNvPicPr>
            <a:picLocks noChangeAspect="1" noChangeArrowheads="1"/>
          </p:cNvPicPr>
          <p:nvPr/>
        </p:nvPicPr>
        <p:blipFill>
          <a:blip r:embed="rId5" cstate="print"/>
          <a:srcRect/>
          <a:stretch>
            <a:fillRect/>
          </a:stretch>
        </p:blipFill>
        <p:spPr bwMode="auto">
          <a:xfrm>
            <a:off x="5278438" y="981075"/>
            <a:ext cx="865187" cy="663575"/>
          </a:xfrm>
          <a:prstGeom prst="rect">
            <a:avLst/>
          </a:prstGeom>
          <a:noFill/>
          <a:ln w="9525">
            <a:noFill/>
            <a:miter lim="800000"/>
            <a:headEnd/>
            <a:tailEnd/>
          </a:ln>
        </p:spPr>
      </p:pic>
      <p:pic>
        <p:nvPicPr>
          <p:cNvPr id="28679" name="Picture 21" descr="未命名"/>
          <p:cNvPicPr>
            <a:picLocks noChangeAspect="1" noChangeArrowheads="1"/>
          </p:cNvPicPr>
          <p:nvPr/>
        </p:nvPicPr>
        <p:blipFill>
          <a:blip r:embed="rId6" cstate="print"/>
          <a:srcRect/>
          <a:stretch>
            <a:fillRect/>
          </a:stretch>
        </p:blipFill>
        <p:spPr bwMode="auto">
          <a:xfrm>
            <a:off x="7007225" y="981075"/>
            <a:ext cx="1819275" cy="819150"/>
          </a:xfrm>
          <a:prstGeom prst="rect">
            <a:avLst/>
          </a:prstGeom>
          <a:noFill/>
          <a:ln w="9525">
            <a:noFill/>
            <a:miter lim="800000"/>
            <a:headEnd/>
            <a:tailEnd/>
          </a:ln>
        </p:spPr>
      </p:pic>
      <p:pic>
        <p:nvPicPr>
          <p:cNvPr id="28680" name="Picture 22" descr="logo"/>
          <p:cNvPicPr>
            <a:picLocks noChangeAspect="1" noChangeArrowheads="1"/>
          </p:cNvPicPr>
          <p:nvPr/>
        </p:nvPicPr>
        <p:blipFill>
          <a:blip r:embed="rId7" cstate="print"/>
          <a:srcRect/>
          <a:stretch>
            <a:fillRect/>
          </a:stretch>
        </p:blipFill>
        <p:spPr bwMode="auto">
          <a:xfrm>
            <a:off x="2614613" y="981075"/>
            <a:ext cx="2016125" cy="757238"/>
          </a:xfrm>
          <a:prstGeom prst="rect">
            <a:avLst/>
          </a:prstGeom>
          <a:noFill/>
          <a:ln w="9525">
            <a:noFill/>
            <a:miter lim="800000"/>
            <a:headEnd/>
            <a:tailEnd/>
          </a:ln>
        </p:spPr>
      </p:pic>
      <p:sp>
        <p:nvSpPr>
          <p:cNvPr id="30729" name="Text Box 23"/>
          <p:cNvSpPr txBox="1">
            <a:spLocks noChangeArrowheads="1"/>
          </p:cNvSpPr>
          <p:nvPr/>
        </p:nvSpPr>
        <p:spPr bwMode="auto">
          <a:xfrm>
            <a:off x="7000875" y="1714500"/>
            <a:ext cx="2143125" cy="2677656"/>
          </a:xfrm>
          <a:prstGeom prst="rect">
            <a:avLst/>
          </a:prstGeom>
          <a:solidFill>
            <a:srgbClr val="000080"/>
          </a:solidFill>
          <a:ln w="9525">
            <a:noFill/>
            <a:miter lim="800000"/>
            <a:headEnd/>
            <a:tailEnd/>
          </a:ln>
        </p:spPr>
        <p:txBody>
          <a:bodyPr>
            <a:spAutoFit/>
          </a:bodyPr>
          <a:lstStyle/>
          <a:p>
            <a:pPr>
              <a:buFont typeface="Wingdings" pitchFamily="2" charset="2"/>
              <a:buChar char="Ø"/>
              <a:defRPr/>
            </a:pPr>
            <a:r>
              <a:rPr lang="zh-CN" altLang="en-US" sz="1400" b="1" dirty="0" smtClean="0">
                <a:solidFill>
                  <a:schemeClr val="bg1"/>
                </a:solidFill>
                <a:latin typeface="+mn-ea"/>
                <a:ea typeface="+mn-ea"/>
              </a:rPr>
              <a:t>后续聚焦美国非农数据以及特朗普</a:t>
            </a:r>
            <a:r>
              <a:rPr lang="en-US" altLang="zh-CN" sz="1400" b="1" dirty="0" smtClean="0">
                <a:solidFill>
                  <a:schemeClr val="bg1"/>
                </a:solidFill>
                <a:latin typeface="+mn-ea"/>
                <a:ea typeface="+mn-ea"/>
              </a:rPr>
              <a:t>1</a:t>
            </a:r>
            <a:r>
              <a:rPr lang="zh-CN" altLang="en-US" sz="1400" b="1" dirty="0" smtClean="0">
                <a:solidFill>
                  <a:schemeClr val="bg1"/>
                </a:solidFill>
                <a:latin typeface="+mn-ea"/>
                <a:ea typeface="+mn-ea"/>
              </a:rPr>
              <a:t>月</a:t>
            </a:r>
            <a:r>
              <a:rPr lang="en-US" altLang="zh-CN" sz="1400" b="1" dirty="0" smtClean="0">
                <a:solidFill>
                  <a:schemeClr val="bg1"/>
                </a:solidFill>
                <a:latin typeface="+mn-ea"/>
                <a:ea typeface="+mn-ea"/>
              </a:rPr>
              <a:t>20</a:t>
            </a:r>
            <a:r>
              <a:rPr lang="zh-CN" altLang="en-US" sz="1400" b="1" dirty="0" smtClean="0">
                <a:solidFill>
                  <a:schemeClr val="bg1"/>
                </a:solidFill>
                <a:latin typeface="+mn-ea"/>
                <a:ea typeface="+mn-ea"/>
              </a:rPr>
              <a:t>日总统就职。考虑到机构投资者大多完成年终考核任务，继续高频率交易的意愿度下降。而且随着“春节”的临近，各大机构投资者大多忙于年终总结，预计“春节”之前</a:t>
            </a:r>
            <a:r>
              <a:rPr lang="en-US" altLang="zh-CN" sz="1400" b="1" dirty="0" smtClean="0">
                <a:solidFill>
                  <a:schemeClr val="bg1"/>
                </a:solidFill>
                <a:latin typeface="+mn-ea"/>
                <a:ea typeface="+mn-ea"/>
              </a:rPr>
              <a:t>A</a:t>
            </a:r>
            <a:r>
              <a:rPr lang="zh-CN" altLang="en-US" sz="1400" b="1" dirty="0" smtClean="0">
                <a:solidFill>
                  <a:schemeClr val="bg1"/>
                </a:solidFill>
                <a:latin typeface="+mn-ea"/>
                <a:ea typeface="+mn-ea"/>
              </a:rPr>
              <a:t>股交投清淡，市场赚钱效应不会明显。建议</a:t>
            </a:r>
            <a:r>
              <a:rPr lang="en-US" altLang="zh-CN" sz="1400" b="1" dirty="0" smtClean="0">
                <a:solidFill>
                  <a:schemeClr val="bg1"/>
                </a:solidFill>
                <a:latin typeface="+mn-ea"/>
                <a:ea typeface="+mn-ea"/>
              </a:rPr>
              <a:t>1</a:t>
            </a:r>
            <a:r>
              <a:rPr lang="zh-CN" altLang="en-US" sz="1400" b="1" dirty="0" smtClean="0">
                <a:solidFill>
                  <a:schemeClr val="bg1"/>
                </a:solidFill>
                <a:latin typeface="+mn-ea"/>
                <a:ea typeface="+mn-ea"/>
              </a:rPr>
              <a:t>月市场投资策略上以防御为主，</a:t>
            </a:r>
            <a:endParaRPr lang="zh-CN" altLang="en-US" sz="1400" b="1" dirty="0">
              <a:solidFill>
                <a:schemeClr val="bg1"/>
              </a:solidFill>
              <a:latin typeface="+mn-ea"/>
              <a:ea typeface="+mn-ea"/>
              <a:cs typeface="楷体_GB2312" pitchFamily="49" charset="-122"/>
            </a:endParaRPr>
          </a:p>
        </p:txBody>
      </p:sp>
      <p:sp>
        <p:nvSpPr>
          <p:cNvPr id="30733" name="Text Box 36"/>
          <p:cNvSpPr txBox="1">
            <a:spLocks noChangeArrowheads="1"/>
          </p:cNvSpPr>
          <p:nvPr/>
        </p:nvSpPr>
        <p:spPr bwMode="auto">
          <a:xfrm>
            <a:off x="0" y="5786438"/>
            <a:ext cx="827088" cy="400050"/>
          </a:xfrm>
          <a:prstGeom prst="rect">
            <a:avLst/>
          </a:prstGeom>
          <a:noFill/>
          <a:ln w="9525">
            <a:noFill/>
            <a:miter lim="800000"/>
            <a:headEnd/>
            <a:tailEnd/>
          </a:ln>
        </p:spPr>
        <p:txBody>
          <a:bodyPr>
            <a:spAutoFit/>
          </a:bodyPr>
          <a:lstStyle/>
          <a:p>
            <a:pPr algn="ctr">
              <a:spcBef>
                <a:spcPct val="50000"/>
              </a:spcBef>
              <a:defRPr/>
            </a:pPr>
            <a:r>
              <a:rPr lang="en-US" altLang="zh-CN" b="1" dirty="0">
                <a:solidFill>
                  <a:srgbClr val="000798"/>
                </a:solidFill>
                <a:latin typeface="+mn-ea"/>
                <a:ea typeface="+mn-ea"/>
              </a:rPr>
              <a:t> </a:t>
            </a:r>
            <a:r>
              <a:rPr lang="en-US" altLang="zh-CN" b="1" dirty="0" smtClean="0">
                <a:solidFill>
                  <a:srgbClr val="000798"/>
                </a:solidFill>
                <a:latin typeface="+mn-ea"/>
                <a:ea typeface="+mn-ea"/>
              </a:rPr>
              <a:t>11</a:t>
            </a:r>
            <a:endParaRPr lang="zh-CN" altLang="en-US" b="1" dirty="0">
              <a:solidFill>
                <a:srgbClr val="000798"/>
              </a:solidFill>
              <a:latin typeface="+mn-ea"/>
              <a:ea typeface="+mn-ea"/>
            </a:endParaRPr>
          </a:p>
        </p:txBody>
      </p:sp>
      <p:sp>
        <p:nvSpPr>
          <p:cNvPr id="30734" name="Text Box 37"/>
          <p:cNvSpPr txBox="1">
            <a:spLocks noChangeArrowheads="1"/>
          </p:cNvSpPr>
          <p:nvPr/>
        </p:nvSpPr>
        <p:spPr bwMode="auto">
          <a:xfrm>
            <a:off x="0" y="5286375"/>
            <a:ext cx="827088" cy="400050"/>
          </a:xfrm>
          <a:prstGeom prst="rect">
            <a:avLst/>
          </a:prstGeom>
          <a:noFill/>
          <a:ln w="9525">
            <a:noFill/>
            <a:miter lim="800000"/>
            <a:headEnd/>
            <a:tailEnd/>
          </a:ln>
        </p:spPr>
        <p:txBody>
          <a:bodyPr>
            <a:spAutoFit/>
          </a:bodyPr>
          <a:lstStyle/>
          <a:p>
            <a:pPr algn="ctr">
              <a:spcBef>
                <a:spcPct val="50000"/>
              </a:spcBef>
              <a:defRPr/>
            </a:pPr>
            <a:r>
              <a:rPr lang="en-US" altLang="zh-CN" b="1" dirty="0">
                <a:solidFill>
                  <a:srgbClr val="000798"/>
                </a:solidFill>
                <a:latin typeface="+mn-ea"/>
                <a:ea typeface="+mn-ea"/>
              </a:rPr>
              <a:t> </a:t>
            </a:r>
            <a:r>
              <a:rPr lang="en-US" altLang="zh-CN" b="1" dirty="0" smtClean="0">
                <a:solidFill>
                  <a:srgbClr val="000798"/>
                </a:solidFill>
                <a:latin typeface="+mn-ea"/>
                <a:ea typeface="+mn-ea"/>
              </a:rPr>
              <a:t>12</a:t>
            </a:r>
            <a:endParaRPr lang="zh-CN" altLang="en-US" b="1" dirty="0">
              <a:solidFill>
                <a:srgbClr val="000798"/>
              </a:solidFill>
              <a:latin typeface="+mn-ea"/>
              <a:ea typeface="+mn-ea"/>
            </a:endParaRPr>
          </a:p>
        </p:txBody>
      </p:sp>
      <p:sp>
        <p:nvSpPr>
          <p:cNvPr id="28684" name="Rectangle 2"/>
          <p:cNvSpPr>
            <a:spLocks noChangeArrowheads="1"/>
          </p:cNvSpPr>
          <p:nvPr/>
        </p:nvSpPr>
        <p:spPr bwMode="white">
          <a:xfrm>
            <a:off x="455613" y="142875"/>
            <a:ext cx="8231187" cy="1144588"/>
          </a:xfrm>
          <a:prstGeom prst="rect">
            <a:avLst/>
          </a:prstGeom>
          <a:noFill/>
          <a:ln w="9525">
            <a:noFill/>
            <a:miter lim="800000"/>
            <a:headEnd/>
            <a:tailEnd/>
          </a:ln>
        </p:spPr>
        <p:txBody>
          <a:bodyPr/>
          <a:lstStyle/>
          <a:p>
            <a:r>
              <a:rPr lang="zh-CN" altLang="en-US" sz="2400" b="1">
                <a:solidFill>
                  <a:srgbClr val="000066"/>
                </a:solidFill>
                <a:latin typeface="幼圆" pitchFamily="49" charset="-122"/>
                <a:ea typeface="幼圆" pitchFamily="49" charset="-122"/>
              </a:rPr>
              <a:t>主要券商观点</a:t>
            </a:r>
          </a:p>
        </p:txBody>
      </p:sp>
      <p:sp>
        <p:nvSpPr>
          <p:cNvPr id="30740" name="Text Box 16"/>
          <p:cNvSpPr txBox="1">
            <a:spLocks noChangeArrowheads="1"/>
          </p:cNvSpPr>
          <p:nvPr/>
        </p:nvSpPr>
        <p:spPr bwMode="auto">
          <a:xfrm>
            <a:off x="285750" y="1714500"/>
            <a:ext cx="2143125" cy="2677656"/>
          </a:xfrm>
          <a:prstGeom prst="rect">
            <a:avLst/>
          </a:prstGeom>
          <a:solidFill>
            <a:srgbClr val="000080"/>
          </a:solidFill>
          <a:ln w="9525">
            <a:noFill/>
            <a:miter lim="800000"/>
            <a:headEnd/>
            <a:tailEnd/>
          </a:ln>
        </p:spPr>
        <p:txBody>
          <a:bodyPr>
            <a:spAutoFit/>
          </a:bodyPr>
          <a:lstStyle/>
          <a:p>
            <a:pPr algn="just">
              <a:buClr>
                <a:srgbClr val="FFFFFF"/>
              </a:buClr>
              <a:buFont typeface="Wingdings" pitchFamily="2" charset="2"/>
              <a:buChar char="Ø"/>
              <a:defRPr/>
            </a:pPr>
            <a:r>
              <a:rPr lang="zh-CN" altLang="en-US" sz="1400" b="1" dirty="0" smtClean="0">
                <a:solidFill>
                  <a:schemeClr val="bg1"/>
                </a:solidFill>
                <a:latin typeface="+mn-ea"/>
                <a:ea typeface="+mn-ea"/>
              </a:rPr>
              <a:t>市场正迎来修复的时间窗口。国际经济方面，特朗普效应开始逆转，美股美元下跌、黄金美债上涨。国内经济方面，需求二次探底，供给出清推动企业效益持续改善。货币方面，钱荒退潮、债市修复。政策方面，国企、财税、土地等改革推进，抗通胀、受益改革和超跌成长股是未来主线。</a:t>
            </a:r>
            <a:endParaRPr lang="zh-CN" altLang="en-US" sz="1400" b="1" dirty="0">
              <a:solidFill>
                <a:srgbClr val="FFFFFF"/>
              </a:solidFill>
              <a:latin typeface="+mn-ea"/>
              <a:ea typeface="+mn-ea"/>
              <a:cs typeface="楷体_GB2312" pitchFamily="49" charset="-122"/>
            </a:endParaRPr>
          </a:p>
        </p:txBody>
      </p:sp>
      <p:sp>
        <p:nvSpPr>
          <p:cNvPr id="28686" name="Text Box 78"/>
          <p:cNvSpPr txBox="1">
            <a:spLocks noChangeArrowheads="1"/>
          </p:cNvSpPr>
          <p:nvPr/>
        </p:nvSpPr>
        <p:spPr bwMode="auto">
          <a:xfrm>
            <a:off x="857250" y="4714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28687" name="Text Box 78"/>
          <p:cNvSpPr txBox="1">
            <a:spLocks noChangeArrowheads="1"/>
          </p:cNvSpPr>
          <p:nvPr/>
        </p:nvSpPr>
        <p:spPr bwMode="auto">
          <a:xfrm>
            <a:off x="928688" y="5357813"/>
            <a:ext cx="1285875" cy="369887"/>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28688" name="Text Box 78"/>
          <p:cNvSpPr txBox="1">
            <a:spLocks noChangeArrowheads="1"/>
          </p:cNvSpPr>
          <p:nvPr/>
        </p:nvSpPr>
        <p:spPr bwMode="auto">
          <a:xfrm>
            <a:off x="928688" y="5857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28689" name="Text Box 78"/>
          <p:cNvSpPr txBox="1">
            <a:spLocks noChangeArrowheads="1"/>
          </p:cNvSpPr>
          <p:nvPr/>
        </p:nvSpPr>
        <p:spPr bwMode="auto">
          <a:xfrm>
            <a:off x="3000375" y="4714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28690" name="Text Box 78"/>
          <p:cNvSpPr txBox="1">
            <a:spLocks noChangeArrowheads="1"/>
          </p:cNvSpPr>
          <p:nvPr/>
        </p:nvSpPr>
        <p:spPr bwMode="auto">
          <a:xfrm>
            <a:off x="5214938" y="4714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28691" name="Text Box 78"/>
          <p:cNvSpPr txBox="1">
            <a:spLocks noChangeArrowheads="1"/>
          </p:cNvSpPr>
          <p:nvPr/>
        </p:nvSpPr>
        <p:spPr bwMode="auto">
          <a:xfrm>
            <a:off x="7358063" y="4786313"/>
            <a:ext cx="1285875" cy="369887"/>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dirty="0" smtClean="0">
                <a:solidFill>
                  <a:srgbClr val="FF0000"/>
                </a:solidFill>
                <a:ea typeface="黑体" pitchFamily="49" charset="-122"/>
              </a:rPr>
              <a:t>中性</a:t>
            </a:r>
            <a:endParaRPr lang="zh-CN" altLang="en-US" sz="1800" b="1" dirty="0">
              <a:solidFill>
                <a:srgbClr val="FF0000"/>
              </a:solidFill>
              <a:ea typeface="黑体" pitchFamily="49" charset="-122"/>
            </a:endParaRPr>
          </a:p>
        </p:txBody>
      </p:sp>
      <p:sp>
        <p:nvSpPr>
          <p:cNvPr id="31" name="Text Box 37"/>
          <p:cNvSpPr txBox="1">
            <a:spLocks noChangeArrowheads="1"/>
          </p:cNvSpPr>
          <p:nvPr/>
        </p:nvSpPr>
        <p:spPr bwMode="auto">
          <a:xfrm>
            <a:off x="0" y="4643446"/>
            <a:ext cx="827088" cy="707886"/>
          </a:xfrm>
          <a:prstGeom prst="rect">
            <a:avLst/>
          </a:prstGeom>
          <a:noFill/>
          <a:ln w="9525">
            <a:noFill/>
            <a:miter lim="800000"/>
            <a:headEnd/>
            <a:tailEnd/>
          </a:ln>
        </p:spPr>
        <p:txBody>
          <a:bodyPr>
            <a:spAutoFit/>
          </a:bodyPr>
          <a:lstStyle/>
          <a:p>
            <a:pPr algn="ctr">
              <a:spcBef>
                <a:spcPct val="50000"/>
              </a:spcBef>
              <a:defRPr/>
            </a:pPr>
            <a:r>
              <a:rPr lang="en-US" altLang="zh-CN" b="1" dirty="0">
                <a:solidFill>
                  <a:srgbClr val="000798"/>
                </a:solidFill>
                <a:latin typeface="+mn-ea"/>
                <a:ea typeface="+mn-ea"/>
              </a:rPr>
              <a:t> </a:t>
            </a:r>
            <a:r>
              <a:rPr lang="en-US" altLang="zh-CN" b="1" dirty="0" smtClean="0">
                <a:solidFill>
                  <a:srgbClr val="000798"/>
                </a:solidFill>
                <a:latin typeface="+mn-ea"/>
                <a:ea typeface="+mn-ea"/>
              </a:rPr>
              <a:t>2017</a:t>
            </a:r>
            <a:r>
              <a:rPr lang="zh-CN" altLang="en-US" b="1" dirty="0" smtClean="0">
                <a:solidFill>
                  <a:srgbClr val="000798"/>
                </a:solidFill>
                <a:latin typeface="+mn-ea"/>
                <a:ea typeface="+mn-ea"/>
              </a:rPr>
              <a:t>年</a:t>
            </a:r>
            <a:r>
              <a:rPr lang="en-US" altLang="zh-CN" b="1" dirty="0" smtClean="0">
                <a:solidFill>
                  <a:srgbClr val="000798"/>
                </a:solidFill>
                <a:latin typeface="+mn-ea"/>
                <a:ea typeface="+mn-ea"/>
              </a:rPr>
              <a:t>1</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28693" name="Text Box 78"/>
          <p:cNvSpPr txBox="1">
            <a:spLocks noChangeArrowheads="1"/>
          </p:cNvSpPr>
          <p:nvPr/>
        </p:nvSpPr>
        <p:spPr bwMode="auto">
          <a:xfrm>
            <a:off x="3000375" y="52863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28694" name="Text Box 78"/>
          <p:cNvSpPr txBox="1">
            <a:spLocks noChangeArrowheads="1"/>
          </p:cNvSpPr>
          <p:nvPr/>
        </p:nvSpPr>
        <p:spPr bwMode="auto">
          <a:xfrm>
            <a:off x="5214938" y="52863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28695" name="Text Box 78"/>
          <p:cNvSpPr txBox="1">
            <a:spLocks noChangeArrowheads="1"/>
          </p:cNvSpPr>
          <p:nvPr/>
        </p:nvSpPr>
        <p:spPr bwMode="auto">
          <a:xfrm>
            <a:off x="3000375" y="5857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28696" name="Text Box 78"/>
          <p:cNvSpPr txBox="1">
            <a:spLocks noChangeArrowheads="1"/>
          </p:cNvSpPr>
          <p:nvPr/>
        </p:nvSpPr>
        <p:spPr bwMode="auto">
          <a:xfrm>
            <a:off x="5214938" y="5857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28697" name="Text Box 78"/>
          <p:cNvSpPr txBox="1">
            <a:spLocks noChangeArrowheads="1"/>
          </p:cNvSpPr>
          <p:nvPr/>
        </p:nvSpPr>
        <p:spPr bwMode="auto">
          <a:xfrm>
            <a:off x="7358063" y="52863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28698" name="Text Box 78"/>
          <p:cNvSpPr txBox="1">
            <a:spLocks noChangeArrowheads="1"/>
          </p:cNvSpPr>
          <p:nvPr/>
        </p:nvSpPr>
        <p:spPr bwMode="auto">
          <a:xfrm>
            <a:off x="7358063" y="5857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1187450" y="1989138"/>
            <a:ext cx="7129463" cy="431800"/>
          </a:xfrm>
          <a:prstGeom prst="flowChartAlternateProcess">
            <a:avLst/>
          </a:prstGeom>
          <a:solidFill>
            <a:srgbClr val="000066"/>
          </a:solidFill>
          <a:ln w="9525">
            <a:noFill/>
            <a:miter lim="800000"/>
            <a:headEnd/>
            <a:tailEnd/>
          </a:ln>
        </p:spPr>
        <p:txBody>
          <a:bodyPr wrap="none" anchor="ctr"/>
          <a:lstStyle/>
          <a:p>
            <a:pPr algn="ctr"/>
            <a:endParaRPr lang="zh-CN" altLang="en-US">
              <a:ea typeface="幼圆" pitchFamily="49" charset="-122"/>
            </a:endParaRPr>
          </a:p>
        </p:txBody>
      </p:sp>
      <p:sp>
        <p:nvSpPr>
          <p:cNvPr id="13315" name="Text Box 3"/>
          <p:cNvSpPr txBox="1">
            <a:spLocks noChangeArrowheads="1"/>
          </p:cNvSpPr>
          <p:nvPr/>
        </p:nvSpPr>
        <p:spPr bwMode="auto">
          <a:xfrm>
            <a:off x="1331913" y="1989138"/>
            <a:ext cx="4897437" cy="2678112"/>
          </a:xfrm>
          <a:prstGeom prst="rect">
            <a:avLst/>
          </a:prstGeom>
          <a:noFill/>
          <a:ln w="9525">
            <a:noFill/>
            <a:miter lim="800000"/>
            <a:headEnd/>
            <a:tailEnd/>
          </a:ln>
        </p:spPr>
        <p:txBody>
          <a:bodyPr>
            <a:spAutoFit/>
          </a:bodyPr>
          <a:lstStyle/>
          <a:p>
            <a:pPr marL="457200" indent="-457200">
              <a:spcBef>
                <a:spcPct val="50000"/>
              </a:spcBef>
            </a:pPr>
            <a:r>
              <a:rPr kumimoji="1" lang="zh-CN" altLang="en-US" sz="2400" b="1">
                <a:solidFill>
                  <a:schemeClr val="bg1"/>
                </a:solidFill>
                <a:latin typeface="Times New Roman" pitchFamily="18" charset="0"/>
                <a:ea typeface="幼圆" pitchFamily="49" charset="-122"/>
              </a:rPr>
              <a:t>1.本月宏观概况</a:t>
            </a:r>
            <a:endParaRPr kumimoji="1" lang="en-US" altLang="zh-CN" sz="2400" b="1">
              <a:solidFill>
                <a:schemeClr val="bg1"/>
              </a:solidFill>
              <a:latin typeface="Times New Roman" pitchFamily="18" charset="0"/>
              <a:ea typeface="幼圆" pitchFamily="49" charset="-122"/>
            </a:endParaRPr>
          </a:p>
          <a:p>
            <a:pPr marL="457200" indent="-457200">
              <a:spcBef>
                <a:spcPct val="50000"/>
              </a:spcBef>
            </a:pPr>
            <a:r>
              <a:rPr kumimoji="1" lang="zh-CN" altLang="en-US" sz="2400" b="1">
                <a:solidFill>
                  <a:srgbClr val="000066"/>
                </a:solidFill>
                <a:latin typeface="Times New Roman"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itchFamily="18" charset="0"/>
                <a:ea typeface="幼圆" pitchFamily="49" charset="-122"/>
              </a:rPr>
              <a:t>4. </a:t>
            </a:r>
            <a:r>
              <a:rPr kumimoji="1" lang="zh-CN" altLang="en-US" sz="2400" b="1">
                <a:solidFill>
                  <a:srgbClr val="000066"/>
                </a:solidFill>
                <a:latin typeface="Times New Roman" pitchFamily="18" charset="0"/>
                <a:ea typeface="幼圆" pitchFamily="49" charset="-122"/>
              </a:rPr>
              <a:t>公司主要业务</a:t>
            </a:r>
          </a:p>
          <a:p>
            <a:pPr marL="457200" indent="-457200">
              <a:spcBef>
                <a:spcPct val="50000"/>
              </a:spcBef>
            </a:pPr>
            <a:endParaRPr kumimoji="1" lang="zh-CN" altLang="en-US" sz="2400" b="1">
              <a:solidFill>
                <a:srgbClr val="000099"/>
              </a:solidFill>
              <a:latin typeface="Times New Roman" pitchFamily="18" charset="0"/>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ChangeArrowheads="1"/>
          </p:cNvSpPr>
          <p:nvPr/>
        </p:nvSpPr>
        <p:spPr bwMode="auto">
          <a:xfrm>
            <a:off x="1209675" y="3101975"/>
            <a:ext cx="7129463" cy="431800"/>
          </a:xfrm>
          <a:prstGeom prst="flowChartAlternateProcess">
            <a:avLst/>
          </a:prstGeom>
          <a:solidFill>
            <a:srgbClr val="000066"/>
          </a:solidFill>
          <a:ln w="9525">
            <a:noFill/>
            <a:miter lim="800000"/>
            <a:headEnd/>
            <a:tailEnd/>
          </a:ln>
        </p:spPr>
        <p:txBody>
          <a:bodyPr wrap="none" anchor="ctr"/>
          <a:lstStyle/>
          <a:p>
            <a:pPr algn="ctr"/>
            <a:endParaRPr lang="zh-CN" altLang="en-US">
              <a:ea typeface="幼圆" pitchFamily="49" charset="-122"/>
            </a:endParaRPr>
          </a:p>
        </p:txBody>
      </p:sp>
      <p:sp>
        <p:nvSpPr>
          <p:cNvPr id="30723" name="Text Box 3"/>
          <p:cNvSpPr txBox="1">
            <a:spLocks noChangeArrowheads="1"/>
          </p:cNvSpPr>
          <p:nvPr/>
        </p:nvSpPr>
        <p:spPr bwMode="auto">
          <a:xfrm>
            <a:off x="1331913" y="1976438"/>
            <a:ext cx="4897437" cy="2124075"/>
          </a:xfrm>
          <a:prstGeom prst="rect">
            <a:avLst/>
          </a:prstGeom>
          <a:noFill/>
          <a:ln w="9525">
            <a:noFill/>
            <a:miter lim="800000"/>
            <a:headEnd/>
            <a:tailEnd/>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本月宏观概况</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chemeClr val="bg1"/>
                </a:solidFill>
                <a:latin typeface="幼圆" pitchFamily="49" charset="-122"/>
                <a:ea typeface="幼圆" pitchFamily="49" charset="-122"/>
              </a:rPr>
              <a:t>3. 展望</a:t>
            </a:r>
          </a:p>
          <a:p>
            <a:pPr marL="457200" indent="-457200">
              <a:spcBef>
                <a:spcPct val="50000"/>
              </a:spcBef>
            </a:pPr>
            <a:r>
              <a:rPr kumimoji="1" lang="en-US" altLang="zh-CN" sz="2400" b="1">
                <a:solidFill>
                  <a:srgbClr val="000066"/>
                </a:solidFill>
                <a:latin typeface="幼圆" pitchFamily="49" charset="-122"/>
                <a:ea typeface="幼圆" pitchFamily="49" charset="-122"/>
              </a:rPr>
              <a:t>4. </a:t>
            </a:r>
            <a:r>
              <a:rPr kumimoji="1" lang="zh-CN" altLang="en-US" sz="2400" b="1">
                <a:solidFill>
                  <a:srgbClr val="000066"/>
                </a:solidFill>
                <a:latin typeface="幼圆" pitchFamily="49" charset="-122"/>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headEnd/>
            <a:tailEnd/>
          </a:ln>
        </p:spPr>
        <p:txBody>
          <a:bodyPr/>
          <a:lstStyle/>
          <a:p>
            <a:pPr marL="342900" indent="-342900">
              <a:spcBef>
                <a:spcPct val="20000"/>
              </a:spcBef>
              <a:buClr>
                <a:srgbClr val="6699FF"/>
              </a:buClr>
              <a:defRPr/>
            </a:pPr>
            <a:r>
              <a:rPr lang="zh-CN" altLang="en-US" sz="1800" b="1" dirty="0">
                <a:solidFill>
                  <a:srgbClr val="000066"/>
                </a:solidFill>
                <a:latin typeface="+mn-ea"/>
                <a:ea typeface="+mn-ea"/>
              </a:rPr>
              <a:t>       </a:t>
            </a:r>
            <a:endParaRPr lang="en-US" altLang="zh-CN" sz="1800" b="1" dirty="0">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headEnd/>
            <a:tailEnd/>
          </a:ln>
        </p:spPr>
        <p:txBody>
          <a:bodyPr/>
          <a:lstStyle/>
          <a:p>
            <a:r>
              <a:rPr lang="zh-CN" altLang="en-US" sz="2400" b="1" dirty="0">
                <a:solidFill>
                  <a:srgbClr val="000066"/>
                </a:solidFill>
                <a:latin typeface="幼圆" pitchFamily="49" charset="-122"/>
                <a:ea typeface="幼圆" pitchFamily="49" charset="-122"/>
              </a:rPr>
              <a:t>宏观经济数据解读</a:t>
            </a:r>
          </a:p>
        </p:txBody>
      </p:sp>
      <p:sp>
        <p:nvSpPr>
          <p:cNvPr id="4" name="矩形 3"/>
          <p:cNvSpPr/>
          <p:nvPr/>
        </p:nvSpPr>
        <p:spPr>
          <a:xfrm>
            <a:off x="571472" y="1228398"/>
            <a:ext cx="7786742" cy="2308324"/>
          </a:xfrm>
          <a:prstGeom prst="rect">
            <a:avLst/>
          </a:prstGeom>
        </p:spPr>
        <p:txBody>
          <a:bodyPr wrap="square">
            <a:spAutoFit/>
          </a:bodyPr>
          <a:lstStyle/>
          <a:p>
            <a:r>
              <a:rPr lang="zh-CN" altLang="en-US" sz="1800" b="1" dirty="0" smtClean="0">
                <a:solidFill>
                  <a:srgbClr val="000066"/>
                </a:solidFill>
                <a:latin typeface="+mn-ea"/>
                <a:ea typeface="+mn-ea"/>
              </a:rPr>
              <a:t>     总体来看，</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月中国经济依然平稳</a:t>
            </a:r>
            <a:r>
              <a:rPr lang="en-US" altLang="zh-CN" sz="1800" b="1" dirty="0" smtClean="0">
                <a:solidFill>
                  <a:srgbClr val="000066"/>
                </a:solidFill>
                <a:latin typeface="+mn-ea"/>
                <a:ea typeface="+mn-ea"/>
              </a:rPr>
              <a:t>,PMI </a:t>
            </a:r>
            <a:r>
              <a:rPr lang="zh-CN" altLang="en-US" sz="1800" b="1" dirty="0" smtClean="0">
                <a:solidFill>
                  <a:srgbClr val="000066"/>
                </a:solidFill>
                <a:latin typeface="+mn-ea"/>
                <a:ea typeface="+mn-ea"/>
              </a:rPr>
              <a:t>回落至</a:t>
            </a:r>
            <a:r>
              <a:rPr lang="en-US" altLang="zh-CN" sz="1800" b="1" dirty="0" smtClean="0">
                <a:solidFill>
                  <a:srgbClr val="000066"/>
                </a:solidFill>
                <a:latin typeface="+mn-ea"/>
                <a:ea typeface="+mn-ea"/>
              </a:rPr>
              <a:t>51.4,</a:t>
            </a:r>
            <a:r>
              <a:rPr lang="zh-CN" altLang="en-US" sz="1800" b="1" dirty="0" smtClean="0">
                <a:solidFill>
                  <a:srgbClr val="000066"/>
                </a:solidFill>
                <a:latin typeface="+mn-ea"/>
                <a:ea typeface="+mn-ea"/>
              </a:rPr>
              <a:t>但仍在扩张区间</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生产指标回落至</a:t>
            </a:r>
            <a:r>
              <a:rPr lang="en-US" altLang="zh-CN" sz="1800" b="1" dirty="0" smtClean="0">
                <a:solidFill>
                  <a:srgbClr val="000066"/>
                </a:solidFill>
                <a:latin typeface="+mn-ea"/>
                <a:ea typeface="+mn-ea"/>
              </a:rPr>
              <a:t>53.3,</a:t>
            </a:r>
            <a:r>
              <a:rPr lang="zh-CN" altLang="en-US" sz="1800" b="1" dirty="0" smtClean="0">
                <a:solidFill>
                  <a:srgbClr val="000066"/>
                </a:solidFill>
                <a:latin typeface="+mn-ea"/>
                <a:ea typeface="+mn-ea"/>
              </a:rPr>
              <a:t>指向生产扩张略有放缓</a:t>
            </a:r>
            <a:r>
              <a:rPr lang="en-US" altLang="zh-CN" sz="1800" b="1" dirty="0" smtClean="0">
                <a:solidFill>
                  <a:srgbClr val="000066"/>
                </a:solidFill>
                <a:latin typeface="+mn-ea"/>
                <a:ea typeface="+mn-ea"/>
              </a:rPr>
              <a:t>, </a:t>
            </a:r>
            <a:r>
              <a:rPr lang="zh-CN" altLang="en-US" sz="1800" b="1" dirty="0" smtClean="0">
                <a:solidFill>
                  <a:srgbClr val="000066"/>
                </a:solidFill>
                <a:latin typeface="+mn-ea"/>
                <a:ea typeface="+mn-ea"/>
              </a:rPr>
              <a:t>与</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月发电耗煤同比增速小降至</a:t>
            </a:r>
            <a:r>
              <a:rPr lang="en-US" altLang="zh-CN" sz="1800" b="1" dirty="0" smtClean="0">
                <a:solidFill>
                  <a:srgbClr val="000066"/>
                </a:solidFill>
                <a:latin typeface="+mn-ea"/>
                <a:ea typeface="+mn-ea"/>
              </a:rPr>
              <a:t>8.3%</a:t>
            </a:r>
            <a:r>
              <a:rPr lang="zh-CN" altLang="en-US" sz="1800" b="1" dirty="0" smtClean="0">
                <a:solidFill>
                  <a:srgbClr val="000066"/>
                </a:solidFill>
                <a:latin typeface="+mn-ea"/>
                <a:ea typeface="+mn-ea"/>
              </a:rPr>
              <a:t>相印证</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月工业增加值增速或稳定在</a:t>
            </a:r>
            <a:r>
              <a:rPr lang="en-US" altLang="zh-CN" sz="1800" b="1" dirty="0" smtClean="0">
                <a:solidFill>
                  <a:srgbClr val="000066"/>
                </a:solidFill>
                <a:latin typeface="+mn-ea"/>
                <a:ea typeface="+mn-ea"/>
              </a:rPr>
              <a:t>6.1%,</a:t>
            </a:r>
            <a:r>
              <a:rPr lang="zh-CN" altLang="en-US" sz="1800" b="1" dirty="0" smtClean="0">
                <a:solidFill>
                  <a:srgbClr val="000066"/>
                </a:solidFill>
                <a:latin typeface="+mn-ea"/>
                <a:ea typeface="+mn-ea"/>
              </a:rPr>
              <a:t>四季度</a:t>
            </a:r>
            <a:r>
              <a:rPr lang="en-US" altLang="zh-CN" sz="1800" b="1" dirty="0" smtClean="0">
                <a:solidFill>
                  <a:srgbClr val="000066"/>
                </a:solidFill>
                <a:latin typeface="+mn-ea"/>
                <a:ea typeface="+mn-ea"/>
              </a:rPr>
              <a:t>GDP</a:t>
            </a:r>
            <a:r>
              <a:rPr lang="zh-CN" altLang="en-US" sz="1800" b="1" dirty="0" smtClean="0">
                <a:solidFill>
                  <a:srgbClr val="000066"/>
                </a:solidFill>
                <a:latin typeface="+mn-ea"/>
                <a:ea typeface="+mn-ea"/>
              </a:rPr>
              <a:t>增速或稳中微降至</a:t>
            </a:r>
            <a:r>
              <a:rPr lang="en-US" altLang="zh-CN" sz="1800" b="1" dirty="0" smtClean="0">
                <a:solidFill>
                  <a:srgbClr val="000066"/>
                </a:solidFill>
                <a:latin typeface="+mn-ea"/>
                <a:ea typeface="+mn-ea"/>
              </a:rPr>
              <a:t>6.6%</a:t>
            </a:r>
            <a:r>
              <a:rPr lang="zh-CN" altLang="en-US" sz="1800" b="1" dirty="0" smtClean="0">
                <a:solidFill>
                  <a:srgbClr val="000066"/>
                </a:solidFill>
                <a:latin typeface="+mn-ea"/>
                <a:ea typeface="+mn-ea"/>
              </a:rPr>
              <a:t>。从需求端来看</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地产相关消费走弱或拖累零售增速回落至</a:t>
            </a:r>
            <a:r>
              <a:rPr lang="en-US" altLang="zh-CN" sz="1800" b="1" dirty="0" smtClean="0">
                <a:solidFill>
                  <a:srgbClr val="000066"/>
                </a:solidFill>
                <a:latin typeface="+mn-ea"/>
                <a:ea typeface="+mn-ea"/>
              </a:rPr>
              <a:t>10.3%,</a:t>
            </a:r>
            <a:r>
              <a:rPr lang="zh-CN" altLang="en-US" sz="1800" b="1" dirty="0" smtClean="0">
                <a:solidFill>
                  <a:srgbClr val="000066"/>
                </a:solidFill>
                <a:latin typeface="+mn-ea"/>
                <a:ea typeface="+mn-ea"/>
              </a:rPr>
              <a:t>地产投资下滑、基建稳定、制造业低迷将使固定资产投资稳定在</a:t>
            </a:r>
            <a:r>
              <a:rPr lang="en-US" altLang="zh-CN" sz="1800" b="1" dirty="0" smtClean="0">
                <a:solidFill>
                  <a:srgbClr val="000066"/>
                </a:solidFill>
                <a:latin typeface="+mn-ea"/>
                <a:ea typeface="+mn-ea"/>
              </a:rPr>
              <a:t>8.3%,</a:t>
            </a:r>
            <a:r>
              <a:rPr lang="zh-CN" altLang="en-US" sz="1800" b="1" dirty="0" smtClean="0">
                <a:solidFill>
                  <a:srgbClr val="000066"/>
                </a:solidFill>
                <a:latin typeface="+mn-ea"/>
                <a:ea typeface="+mn-ea"/>
              </a:rPr>
              <a:t>全球经济低迷、贸易保护主义抬头对我国外贸仍构成压力。</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月房贷增速回落概率较高</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债市异常波动拖累信用债负增</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但表外融资或增加</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社融信贷整体回落。</a:t>
            </a:r>
            <a:endParaRPr lang="zh-CN" altLang="en-US" sz="1800" b="1" dirty="0">
              <a:solidFill>
                <a:srgbClr val="000066"/>
              </a:solidFill>
              <a:latin typeface="+mn-ea"/>
              <a:ea typeface="+mn-ea"/>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white">
          <a:xfrm>
            <a:off x="428625" y="214313"/>
            <a:ext cx="8231188" cy="708025"/>
          </a:xfrm>
          <a:prstGeom prst="rect">
            <a:avLst/>
          </a:prstGeom>
          <a:noFill/>
          <a:ln w="9525">
            <a:noFill/>
            <a:miter lim="800000"/>
            <a:headEnd/>
            <a:tailEnd/>
          </a:ln>
        </p:spPr>
        <p:txBody>
          <a:bodyPr/>
          <a:lstStyle/>
          <a:p>
            <a:r>
              <a:rPr lang="en-US" altLang="zh-CN" sz="2400" b="1" dirty="0" smtClean="0">
                <a:solidFill>
                  <a:srgbClr val="000066"/>
                </a:solidFill>
                <a:latin typeface="幼圆" pitchFamily="49" charset="-122"/>
                <a:ea typeface="幼圆" pitchFamily="49" charset="-122"/>
              </a:rPr>
              <a:t>2016</a:t>
            </a:r>
            <a:r>
              <a:rPr lang="zh-CN" altLang="en-US" sz="2400" b="1" dirty="0" smtClean="0">
                <a:solidFill>
                  <a:srgbClr val="000066"/>
                </a:solidFill>
                <a:latin typeface="幼圆" pitchFamily="49" charset="-122"/>
                <a:ea typeface="幼圆" pitchFamily="49" charset="-122"/>
              </a:rPr>
              <a:t>年市场回顾</a:t>
            </a:r>
            <a:endParaRPr lang="zh-CN" altLang="en-US" sz="2400" b="1" dirty="0">
              <a:solidFill>
                <a:srgbClr val="000066"/>
              </a:solidFill>
              <a:latin typeface="幼圆" pitchFamily="49" charset="-122"/>
              <a:ea typeface="幼圆" pitchFamily="49" charset="-122"/>
            </a:endParaRPr>
          </a:p>
        </p:txBody>
      </p:sp>
      <p:sp>
        <p:nvSpPr>
          <p:cNvPr id="3" name="矩形 2"/>
          <p:cNvSpPr/>
          <p:nvPr/>
        </p:nvSpPr>
        <p:spPr>
          <a:xfrm>
            <a:off x="214282" y="1000108"/>
            <a:ext cx="8501090" cy="4832092"/>
          </a:xfrm>
          <a:prstGeom prst="rect">
            <a:avLst/>
          </a:prstGeom>
        </p:spPr>
        <p:txBody>
          <a:bodyPr wrap="square">
            <a:spAutoFit/>
          </a:bodyPr>
          <a:lstStyle/>
          <a:p>
            <a:r>
              <a:rPr lang="zh-CN" altLang="en-US" dirty="0" smtClean="0"/>
              <a:t>　</a:t>
            </a:r>
            <a:r>
              <a:rPr lang="en-US" altLang="zh-CN" sz="1800" b="1" dirty="0" smtClean="0">
                <a:solidFill>
                  <a:srgbClr val="000066"/>
                </a:solidFill>
                <a:latin typeface="+mn-ea"/>
                <a:ea typeface="+mn-ea"/>
              </a:rPr>
              <a:t>2016</a:t>
            </a:r>
            <a:r>
              <a:rPr lang="zh-CN" altLang="en-US" sz="1800" b="1" dirty="0" smtClean="0">
                <a:solidFill>
                  <a:srgbClr val="000066"/>
                </a:solidFill>
                <a:latin typeface="+mn-ea"/>
                <a:ea typeface="+mn-ea"/>
              </a:rPr>
              <a:t>年已经过去，</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股市场收官，上证指数全年跌幅</a:t>
            </a:r>
            <a:r>
              <a:rPr lang="en-US" altLang="zh-CN" sz="1800" b="1" dirty="0" smtClean="0">
                <a:solidFill>
                  <a:srgbClr val="000066"/>
                </a:solidFill>
                <a:latin typeface="+mn-ea"/>
                <a:ea typeface="+mn-ea"/>
              </a:rPr>
              <a:t>12.31%</a:t>
            </a:r>
            <a:r>
              <a:rPr lang="zh-CN" altLang="en-US" sz="1800" b="1" dirty="0" smtClean="0">
                <a:solidFill>
                  <a:srgbClr val="000066"/>
                </a:solidFill>
                <a:latin typeface="+mn-ea"/>
                <a:ea typeface="+mn-ea"/>
              </a:rPr>
              <a:t>。上半年，</a:t>
            </a:r>
            <a:r>
              <a:rPr lang="en-US" altLang="zh-CN" sz="1800" b="1" dirty="0" smtClean="0">
                <a:solidFill>
                  <a:srgbClr val="000066"/>
                </a:solidFill>
                <a:latin typeface="+mn-ea"/>
              </a:rPr>
              <a:t> </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月份</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股经历了“股灾</a:t>
            </a:r>
            <a:r>
              <a:rPr lang="en-US" altLang="zh-CN" sz="1800" b="1" dirty="0" smtClean="0">
                <a:solidFill>
                  <a:srgbClr val="000066"/>
                </a:solidFill>
                <a:latin typeface="+mn-ea"/>
                <a:ea typeface="+mn-ea"/>
              </a:rPr>
              <a:t>3.0”</a:t>
            </a:r>
            <a:r>
              <a:rPr lang="zh-CN" altLang="en-US" sz="1800" b="1" dirty="0" smtClean="0">
                <a:solidFill>
                  <a:srgbClr val="000066"/>
                </a:solidFill>
                <a:latin typeface="+mn-ea"/>
                <a:ea typeface="+mn-ea"/>
              </a:rPr>
              <a:t>，</a:t>
            </a:r>
            <a:r>
              <a:rPr lang="zh-CN" altLang="en-US" sz="1800" b="1" dirty="0" smtClean="0">
                <a:solidFill>
                  <a:srgbClr val="000066"/>
                </a:solidFill>
                <a:latin typeface="+mn-ea"/>
              </a:rPr>
              <a:t> </a:t>
            </a:r>
            <a:r>
              <a:rPr lang="zh-CN" altLang="en-US" sz="1800" b="1" dirty="0" smtClean="0">
                <a:solidFill>
                  <a:srgbClr val="000066"/>
                </a:solidFill>
                <a:latin typeface="+mn-ea"/>
                <a:ea typeface="+mn-ea"/>
              </a:rPr>
              <a:t>两天四度熔断，千股跌停。沪指从</a:t>
            </a:r>
            <a:r>
              <a:rPr lang="en-US" altLang="zh-CN" sz="1800" b="1" dirty="0" smtClean="0">
                <a:solidFill>
                  <a:srgbClr val="000066"/>
                </a:solidFill>
                <a:latin typeface="+mn-ea"/>
                <a:ea typeface="+mn-ea"/>
              </a:rPr>
              <a:t>3600</a:t>
            </a:r>
            <a:r>
              <a:rPr lang="zh-CN" altLang="en-US" sz="1800" b="1" dirty="0" smtClean="0">
                <a:solidFill>
                  <a:srgbClr val="000066"/>
                </a:solidFill>
                <a:latin typeface="+mn-ea"/>
                <a:ea typeface="+mn-ea"/>
              </a:rPr>
              <a:t>点暴跌至</a:t>
            </a:r>
            <a:r>
              <a:rPr lang="en-US" altLang="zh-CN" sz="1800" b="1" dirty="0" smtClean="0">
                <a:solidFill>
                  <a:srgbClr val="000066"/>
                </a:solidFill>
                <a:latin typeface="+mn-ea"/>
                <a:ea typeface="+mn-ea"/>
              </a:rPr>
              <a:t>2600</a:t>
            </a:r>
            <a:r>
              <a:rPr lang="zh-CN" altLang="en-US" sz="1800" b="1" dirty="0" smtClean="0">
                <a:solidFill>
                  <a:srgbClr val="000066"/>
                </a:solidFill>
                <a:latin typeface="+mn-ea"/>
                <a:ea typeface="+mn-ea"/>
              </a:rPr>
              <a:t>点附近，之后震荡回升。</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13</a:t>
            </a:r>
            <a:r>
              <a:rPr lang="zh-CN" altLang="en-US" sz="1800" b="1" dirty="0" smtClean="0">
                <a:solidFill>
                  <a:srgbClr val="000066"/>
                </a:solidFill>
                <a:latin typeface="+mn-ea"/>
                <a:ea typeface="+mn-ea"/>
              </a:rPr>
              <a:t>日涨至</a:t>
            </a:r>
            <a:r>
              <a:rPr lang="en-US" altLang="zh-CN" sz="1800" b="1" dirty="0" smtClean="0">
                <a:solidFill>
                  <a:srgbClr val="000066"/>
                </a:solidFill>
                <a:latin typeface="+mn-ea"/>
                <a:ea typeface="+mn-ea"/>
              </a:rPr>
              <a:t>3097.17</a:t>
            </a:r>
            <a:r>
              <a:rPr lang="zh-CN" altLang="en-US" sz="1800" b="1" dirty="0" smtClean="0">
                <a:solidFill>
                  <a:srgbClr val="000066"/>
                </a:solidFill>
                <a:latin typeface="+mn-ea"/>
                <a:ea typeface="+mn-ea"/>
              </a:rPr>
              <a:t>点的高点，随后两个多月在</a:t>
            </a:r>
            <a:r>
              <a:rPr lang="en-US" altLang="zh-CN" sz="1800" b="1" dirty="0" smtClean="0">
                <a:solidFill>
                  <a:srgbClr val="000066"/>
                </a:solidFill>
                <a:latin typeface="+mn-ea"/>
                <a:ea typeface="+mn-ea"/>
              </a:rPr>
              <a:t>2800-3100</a:t>
            </a:r>
            <a:r>
              <a:rPr lang="zh-CN" altLang="en-US" sz="1800" b="1" dirty="0" smtClean="0">
                <a:solidFill>
                  <a:srgbClr val="000066"/>
                </a:solidFill>
                <a:latin typeface="+mn-ea"/>
                <a:ea typeface="+mn-ea"/>
              </a:rPr>
              <a:t>点的区间内维持弱市震荡态势，上半年总计下跌</a:t>
            </a:r>
            <a:r>
              <a:rPr lang="en-US" altLang="zh-CN" sz="1800" b="1" dirty="0" smtClean="0">
                <a:solidFill>
                  <a:srgbClr val="000066"/>
                </a:solidFill>
                <a:latin typeface="+mn-ea"/>
                <a:ea typeface="+mn-ea"/>
              </a:rPr>
              <a:t>17.22%</a:t>
            </a:r>
            <a:r>
              <a:rPr lang="zh-CN" altLang="en-US" sz="1800" b="1" dirty="0" smtClean="0">
                <a:solidFill>
                  <a:srgbClr val="000066"/>
                </a:solidFill>
                <a:latin typeface="+mn-ea"/>
                <a:ea typeface="+mn-ea"/>
              </a:rPr>
              <a:t>。下半年，</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股总体呈缓慢上升态势，在国内经济向好、社保资金入市、深港通正式运行、美股屡创新高、保险及产业资本举牌等利好的驱动下，下半年涨幅</a:t>
            </a:r>
            <a:r>
              <a:rPr lang="en-US" altLang="zh-CN" sz="1800" b="1" dirty="0" smtClean="0">
                <a:solidFill>
                  <a:srgbClr val="000066"/>
                </a:solidFill>
                <a:latin typeface="+mn-ea"/>
                <a:ea typeface="+mn-ea"/>
              </a:rPr>
              <a:t>7.1%</a:t>
            </a:r>
            <a:r>
              <a:rPr lang="zh-CN" altLang="en-US" sz="1800" b="1" dirty="0" smtClean="0">
                <a:solidFill>
                  <a:srgbClr val="000066"/>
                </a:solidFill>
                <a:latin typeface="+mn-ea"/>
                <a:ea typeface="+mn-ea"/>
              </a:rPr>
              <a:t>。</a:t>
            </a:r>
            <a:endParaRPr lang="en-US" altLang="zh-CN" sz="1800" b="1" dirty="0" smtClean="0">
              <a:solidFill>
                <a:srgbClr val="000066"/>
              </a:solidFill>
              <a:latin typeface="+mn-ea"/>
              <a:ea typeface="+mn-ea"/>
            </a:endParaRPr>
          </a:p>
          <a:p>
            <a:r>
              <a:rPr lang="zh-CN" altLang="en-US" sz="1800" b="1" dirty="0" smtClean="0">
                <a:solidFill>
                  <a:srgbClr val="000066"/>
                </a:solidFill>
                <a:latin typeface="+mn-ea"/>
                <a:ea typeface="+mn-ea"/>
              </a:rPr>
              <a:t>  </a:t>
            </a:r>
            <a:r>
              <a:rPr lang="en-US" altLang="zh-CN" sz="1800" b="1" dirty="0" smtClean="0">
                <a:solidFill>
                  <a:srgbClr val="000066"/>
                </a:solidFill>
                <a:latin typeface="+mn-ea"/>
                <a:ea typeface="+mn-ea"/>
              </a:rPr>
              <a:t>2016</a:t>
            </a:r>
            <a:r>
              <a:rPr lang="zh-CN" altLang="en-US" sz="1800" b="1" dirty="0" smtClean="0">
                <a:solidFill>
                  <a:srgbClr val="000066"/>
                </a:solidFill>
                <a:latin typeface="+mn-ea"/>
                <a:ea typeface="+mn-ea"/>
              </a:rPr>
              <a:t>年股票市场呈现了三个比较重要的特征：</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）创业板指不断下行，屡创新低。去年独领风骚的互联网</a:t>
            </a:r>
            <a:r>
              <a:rPr lang="en-US" altLang="zh-CN" sz="1800" b="1" dirty="0" smtClean="0">
                <a:solidFill>
                  <a:srgbClr val="000066"/>
                </a:solidFill>
                <a:latin typeface="+mn-ea"/>
                <a:ea typeface="+mn-ea"/>
              </a:rPr>
              <a:t>TMT</a:t>
            </a:r>
            <a:r>
              <a:rPr lang="zh-CN" altLang="en-US" sz="1800" b="1" dirty="0" smtClean="0">
                <a:solidFill>
                  <a:srgbClr val="000066"/>
                </a:solidFill>
                <a:latin typeface="+mn-ea"/>
                <a:ea typeface="+mn-ea"/>
              </a:rPr>
              <a:t>行业等一些估值较高的在</a:t>
            </a:r>
            <a:r>
              <a:rPr lang="en-US" altLang="zh-CN" sz="1800" b="1" dirty="0" smtClean="0">
                <a:solidFill>
                  <a:srgbClr val="000066"/>
                </a:solidFill>
                <a:latin typeface="+mn-ea"/>
                <a:ea typeface="+mn-ea"/>
              </a:rPr>
              <a:t>2016</a:t>
            </a:r>
            <a:r>
              <a:rPr lang="zh-CN" altLang="en-US" sz="1800" b="1" dirty="0" smtClean="0">
                <a:solidFill>
                  <a:srgbClr val="000066"/>
                </a:solidFill>
                <a:latin typeface="+mn-ea"/>
                <a:ea typeface="+mn-ea"/>
              </a:rPr>
              <a:t>年持续受压，估值不断下行。</a:t>
            </a:r>
            <a:r>
              <a:rPr lang="en-US" altLang="zh-CN" sz="1800" b="1" dirty="0" smtClean="0">
                <a:solidFill>
                  <a:srgbClr val="000066"/>
                </a:solidFill>
                <a:latin typeface="+mn-ea"/>
                <a:ea typeface="+mn-ea"/>
              </a:rPr>
              <a:t>2</a:t>
            </a:r>
            <a:r>
              <a:rPr lang="zh-CN" altLang="en-US" sz="1800" b="1" dirty="0" smtClean="0">
                <a:solidFill>
                  <a:srgbClr val="000066"/>
                </a:solidFill>
                <a:latin typeface="+mn-ea"/>
                <a:ea typeface="+mn-ea"/>
              </a:rPr>
              <a:t>）蓝筹崛起。在小股票表现不好的同时，市场的资金慢慢开始流向有业绩支撑的、估值相对较低的，甚至分红收益率比较高的蓝筹板块。加上险资对万科、中国建筑、格力电器的举牌，直接形成了价值蓝筹的阶段性牛市。</a:t>
            </a:r>
            <a:r>
              <a:rPr lang="en-US" altLang="zh-CN" sz="1800" b="1" dirty="0" smtClean="0">
                <a:solidFill>
                  <a:srgbClr val="000066"/>
                </a:solidFill>
                <a:latin typeface="+mn-ea"/>
                <a:ea typeface="+mn-ea"/>
              </a:rPr>
              <a:t>3</a:t>
            </a:r>
            <a:r>
              <a:rPr lang="zh-CN" altLang="en-US" sz="1800" b="1" dirty="0" smtClean="0">
                <a:solidFill>
                  <a:srgbClr val="000066"/>
                </a:solidFill>
                <a:latin typeface="+mn-ea"/>
                <a:ea typeface="+mn-ea"/>
              </a:rPr>
              <a:t>）股票市场的参与者结构发生了比较大的变化，以银行资金为代表的机构投资人，不管是在股市还是在债市里面，发挥了越来越大的作用。</a:t>
            </a:r>
            <a:endParaRPr lang="en-US" altLang="zh-CN" sz="1800" b="1" dirty="0" smtClean="0">
              <a:solidFill>
                <a:srgbClr val="000066"/>
              </a:solidFill>
              <a:latin typeface="+mn-ea"/>
              <a:ea typeface="+mn-ea"/>
            </a:endParaRPr>
          </a:p>
          <a:p>
            <a:r>
              <a:rPr lang="en-US" altLang="zh-CN" sz="1800" b="1" dirty="0" smtClean="0">
                <a:solidFill>
                  <a:srgbClr val="000066"/>
                </a:solidFill>
                <a:latin typeface="+mn-ea"/>
                <a:ea typeface="+mn-ea"/>
              </a:rPr>
              <a:t>   2016</a:t>
            </a:r>
            <a:r>
              <a:rPr lang="zh-CN" altLang="en-US" sz="1800" b="1" dirty="0" smtClean="0">
                <a:solidFill>
                  <a:srgbClr val="000066"/>
                </a:solidFill>
                <a:latin typeface="+mn-ea"/>
                <a:ea typeface="+mn-ea"/>
              </a:rPr>
              <a:t>年同时也是黑天鹅最多的一年，年初的时候以股市熔断开局，年末的时候又以债市跌停收官，年中还伴随着英国脱欧、特朗普当选、人民币汇率贬值、意大利公投失败等，注定</a:t>
            </a:r>
            <a:r>
              <a:rPr lang="en-US" altLang="zh-CN" sz="1800" b="1" dirty="0" smtClean="0">
                <a:solidFill>
                  <a:srgbClr val="000066"/>
                </a:solidFill>
                <a:latin typeface="+mn-ea"/>
                <a:ea typeface="+mn-ea"/>
              </a:rPr>
              <a:t>2016</a:t>
            </a:r>
            <a:r>
              <a:rPr lang="zh-CN" altLang="en-US" sz="1800" b="1" dirty="0" smtClean="0">
                <a:solidFill>
                  <a:srgbClr val="000066"/>
                </a:solidFill>
                <a:latin typeface="+mn-ea"/>
                <a:ea typeface="+mn-ea"/>
              </a:rPr>
              <a:t>年是股市宽幅震荡的一年。</a:t>
            </a:r>
            <a:endParaRPr lang="en-US" altLang="zh-CN" sz="1800" b="1" dirty="0" smtClean="0">
              <a:solidFill>
                <a:srgbClr val="000066"/>
              </a:solidFill>
              <a:latin typeface="+mn-ea"/>
              <a:ea typeface="+mn-ea"/>
            </a:endParaRPr>
          </a:p>
          <a:p>
            <a:r>
              <a:rPr lang="en-US" altLang="zh-CN" sz="1800" b="1" dirty="0" smtClean="0">
                <a:solidFill>
                  <a:srgbClr val="000066"/>
                </a:solidFill>
                <a:latin typeface="+mn-ea"/>
                <a:ea typeface="+mn-ea"/>
              </a:rPr>
              <a:t> </a:t>
            </a:r>
            <a:endParaRPr lang="zh-CN" altLang="en-US" sz="1800" b="1" dirty="0" smtClean="0">
              <a:solidFill>
                <a:srgbClr val="000066"/>
              </a:solidFill>
              <a:latin typeface="+mn-ea"/>
              <a:ea typeface="+mn-ea"/>
            </a:endParaRP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headEnd/>
            <a:tailEnd/>
          </a:ln>
        </p:spPr>
        <p:txBody>
          <a:bodyPr/>
          <a:lstStyle/>
          <a:p>
            <a:pPr marL="342900" indent="-342900">
              <a:lnSpc>
                <a:spcPct val="135000"/>
              </a:lnSpc>
              <a:spcBef>
                <a:spcPct val="20000"/>
              </a:spcBef>
              <a:buClr>
                <a:srgbClr val="6699FF"/>
              </a:buClr>
              <a:buFont typeface="Wingdings"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buFont typeface="Wingdings"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r>
              <a:rPr lang="zh-CN" altLang="en-US" sz="1800" b="1" dirty="0">
                <a:solidFill>
                  <a:srgbClr val="000066"/>
                </a:solidFill>
                <a:latin typeface="+mn-ea"/>
              </a:rPr>
              <a:t>    </a:t>
            </a:r>
            <a:endParaRPr lang="en-US" altLang="zh-CN" sz="1800" b="1" dirty="0">
              <a:solidFill>
                <a:srgbClr val="000066"/>
              </a:solidFill>
              <a:latin typeface="+mn-ea"/>
              <a:ea typeface="+mn-ea"/>
            </a:endParaRPr>
          </a:p>
          <a:p>
            <a:pPr marL="342900" indent="-342900">
              <a:lnSpc>
                <a:spcPct val="135000"/>
              </a:lnSpc>
              <a:spcBef>
                <a:spcPct val="20000"/>
              </a:spcBef>
              <a:buClr>
                <a:srgbClr val="6699FF"/>
              </a:buClr>
              <a:buFont typeface="Wingdings" pitchFamily="2" charset="2"/>
              <a:buChar char="n"/>
              <a:defRPr/>
            </a:pPr>
            <a:endParaRPr lang="en-US" altLang="zh-CN" sz="1800" b="1" dirty="0">
              <a:solidFill>
                <a:srgbClr val="000066"/>
              </a:solidFill>
              <a:ea typeface="幼圆" pitchFamily="49" charset="-122"/>
            </a:endParaRPr>
          </a:p>
          <a:p>
            <a:pPr marL="342900" indent="-342900">
              <a:lnSpc>
                <a:spcPct val="135000"/>
              </a:lnSpc>
              <a:spcBef>
                <a:spcPct val="20000"/>
              </a:spcBef>
              <a:buClr>
                <a:srgbClr val="6699FF"/>
              </a:buClr>
              <a:buFont typeface="Wingdings" pitchFamily="2" charset="2"/>
              <a:buChar char="n"/>
              <a:defRPr/>
            </a:pPr>
            <a:endParaRPr lang="en-US" altLang="zh-CN" sz="1800" b="1" dirty="0">
              <a:solidFill>
                <a:srgbClr val="000066"/>
              </a:solidFill>
              <a:ea typeface="幼圆" pitchFamily="49" charset="-122"/>
            </a:endParaRPr>
          </a:p>
          <a:p>
            <a:pPr marL="342900" indent="-342900">
              <a:lnSpc>
                <a:spcPct val="135000"/>
              </a:lnSpc>
              <a:spcBef>
                <a:spcPct val="20000"/>
              </a:spcBef>
              <a:buClr>
                <a:srgbClr val="6699FF"/>
              </a:buClr>
              <a:defRPr/>
            </a:pPr>
            <a:endParaRPr lang="en-US" altLang="zh-CN" sz="1600" b="1" dirty="0">
              <a:solidFill>
                <a:srgbClr val="000066"/>
              </a:solidFill>
              <a:ea typeface="幼圆" pitchFamily="49" charset="-122"/>
            </a:endParaRPr>
          </a:p>
          <a:p>
            <a:pPr>
              <a:defRPr/>
            </a:pPr>
            <a:endParaRPr lang="zh-CN" altLang="en-US" sz="1800" dirty="0"/>
          </a:p>
          <a:p>
            <a:pPr>
              <a:defRPr/>
            </a:pPr>
            <a:r>
              <a:rPr lang="zh-CN" altLang="en-US" sz="1800" dirty="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headEnd/>
            <a:tailEnd/>
          </a:ln>
        </p:spPr>
        <p:txBody>
          <a:bodyPr/>
          <a:lstStyle/>
          <a:p>
            <a:r>
              <a:rPr lang="zh-CN" altLang="en-US" sz="2400" b="1" dirty="0" smtClean="0">
                <a:solidFill>
                  <a:srgbClr val="000066"/>
                </a:solidFill>
                <a:latin typeface="幼圆" pitchFamily="49" charset="-122"/>
                <a:ea typeface="幼圆" pitchFamily="49" charset="-122"/>
              </a:rPr>
              <a:t>下月展望</a:t>
            </a:r>
            <a:endParaRPr lang="zh-CN" altLang="en-US" sz="2400" b="1" dirty="0">
              <a:solidFill>
                <a:srgbClr val="000066"/>
              </a:solidFill>
              <a:latin typeface="幼圆" pitchFamily="49" charset="-122"/>
              <a:ea typeface="幼圆" pitchFamily="49" charset="-122"/>
            </a:endParaRP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dirty="0">
                <a:solidFill>
                  <a:srgbClr val="000066"/>
                </a:solidFill>
                <a:latin typeface="+mn-ea"/>
                <a:ea typeface="+mn-ea"/>
              </a:rPr>
              <a:t>   </a:t>
            </a:r>
          </a:p>
        </p:txBody>
      </p:sp>
      <p:sp>
        <p:nvSpPr>
          <p:cNvPr id="34842" name="Rectangle 26"/>
          <p:cNvSpPr>
            <a:spLocks noChangeArrowheads="1"/>
          </p:cNvSpPr>
          <p:nvPr/>
        </p:nvSpPr>
        <p:spPr bwMode="auto">
          <a:xfrm>
            <a:off x="500063" y="1423988"/>
            <a:ext cx="8143875" cy="2031325"/>
          </a:xfrm>
          <a:prstGeom prst="rect">
            <a:avLst/>
          </a:prstGeom>
          <a:noFill/>
          <a:ln w="9525">
            <a:noFill/>
            <a:miter lim="800000"/>
            <a:headEnd/>
            <a:tailEnd/>
          </a:ln>
          <a:effectLst/>
        </p:spPr>
        <p:txBody>
          <a:bodyPr anchor="ctr">
            <a:spAutoFit/>
          </a:bodyPr>
          <a:lstStyle/>
          <a:p>
            <a:pPr>
              <a:defRPr/>
            </a:pPr>
            <a:r>
              <a:rPr lang="zh-CN" altLang="en-US" sz="1800" b="1" dirty="0">
                <a:solidFill>
                  <a:srgbClr val="000066"/>
                </a:solidFill>
                <a:latin typeface="+mn-ea"/>
                <a:ea typeface="+mn-ea"/>
                <a:cs typeface="Times New Roman" pitchFamily="18" charset="0"/>
              </a:rPr>
              <a:t> </a:t>
            </a:r>
            <a:r>
              <a:rPr lang="zh-CN" altLang="en-US" sz="1800" b="1" dirty="0" smtClean="0">
                <a:solidFill>
                  <a:srgbClr val="000066"/>
                </a:solidFill>
                <a:latin typeface="+mn-ea"/>
                <a:ea typeface="+mn-ea"/>
                <a:cs typeface="Times New Roman" pitchFamily="18" charset="0"/>
              </a:rPr>
              <a:t>   </a:t>
            </a:r>
            <a:r>
              <a:rPr lang="en-US" altLang="zh-CN" sz="1800" b="1" dirty="0" smtClean="0">
                <a:solidFill>
                  <a:srgbClr val="000066"/>
                </a:solidFill>
                <a:latin typeface="+mn-ea"/>
                <a:ea typeface="+mn-ea"/>
                <a:cs typeface="Times New Roman" pitchFamily="18" charset="0"/>
              </a:rPr>
              <a:t>2016</a:t>
            </a:r>
            <a:r>
              <a:rPr lang="zh-CN" altLang="en-US" sz="1800" b="1" dirty="0" smtClean="0">
                <a:solidFill>
                  <a:srgbClr val="000066"/>
                </a:solidFill>
                <a:latin typeface="+mn-ea"/>
                <a:ea typeface="+mn-ea"/>
                <a:cs typeface="Times New Roman" pitchFamily="18" charset="0"/>
              </a:rPr>
              <a:t>年年末的股市、债市、汇市“三调整”格局</a:t>
            </a:r>
            <a:r>
              <a:rPr lang="en-US" altLang="zh-CN" sz="1800" b="1" dirty="0" smtClean="0">
                <a:solidFill>
                  <a:srgbClr val="000066"/>
                </a:solidFill>
                <a:latin typeface="+mn-ea"/>
                <a:ea typeface="+mn-ea"/>
                <a:cs typeface="Times New Roman" pitchFamily="18" charset="0"/>
              </a:rPr>
              <a:t>,</a:t>
            </a:r>
            <a:r>
              <a:rPr lang="zh-CN" altLang="en-US" sz="1800" b="1" dirty="0" smtClean="0">
                <a:solidFill>
                  <a:srgbClr val="000066"/>
                </a:solidFill>
                <a:latin typeface="+mn-ea"/>
                <a:ea typeface="+mn-ea"/>
                <a:cs typeface="Times New Roman" pitchFamily="18" charset="0"/>
              </a:rPr>
              <a:t>对近期市场信心冲击明显</a:t>
            </a:r>
            <a:r>
              <a:rPr lang="en-US" altLang="zh-CN" sz="1800" b="1" dirty="0" smtClean="0">
                <a:solidFill>
                  <a:srgbClr val="000066"/>
                </a:solidFill>
                <a:latin typeface="+mn-ea"/>
                <a:ea typeface="+mn-ea"/>
                <a:cs typeface="Times New Roman" pitchFamily="18" charset="0"/>
              </a:rPr>
              <a:t>,</a:t>
            </a:r>
            <a:r>
              <a:rPr lang="zh-CN" altLang="en-US" sz="1800" b="1" dirty="0" smtClean="0">
                <a:solidFill>
                  <a:srgbClr val="000066"/>
                </a:solidFill>
                <a:latin typeface="+mn-ea"/>
                <a:ea typeface="+mn-ea"/>
                <a:cs typeface="Times New Roman" pitchFamily="18" charset="0"/>
              </a:rPr>
              <a:t>由于流动性紧张的缘由，上证指数</a:t>
            </a:r>
            <a:r>
              <a:rPr lang="en-US" altLang="zh-CN" sz="1800" b="1" dirty="0" smtClean="0">
                <a:solidFill>
                  <a:srgbClr val="000066"/>
                </a:solidFill>
                <a:latin typeface="+mn-ea"/>
                <a:ea typeface="+mn-ea"/>
                <a:cs typeface="Times New Roman" pitchFamily="18" charset="0"/>
              </a:rPr>
              <a:t>12</a:t>
            </a:r>
            <a:r>
              <a:rPr lang="zh-CN" altLang="en-US" sz="1800" b="1" dirty="0" smtClean="0">
                <a:solidFill>
                  <a:srgbClr val="000066"/>
                </a:solidFill>
                <a:latin typeface="+mn-ea"/>
                <a:ea typeface="+mn-ea"/>
                <a:cs typeface="Times New Roman" pitchFamily="18" charset="0"/>
              </a:rPr>
              <a:t>月大幅向下调整。元旦假日期间，外围市场和国内消息面相对平稳，在房地产、债市弱势的背景下，外汇限制的增加有利于部分资金回流股市，再加上新一年银行授信额度的重启，流动性环境有望改善，市场有望企稳反弹。后续两会将陆续召开，预计将会有更多的政策面事件出现，从而推升市场改革预期和风险偏好改善，上证指数或将在中期有所改善。</a:t>
            </a:r>
            <a:endParaRPr lang="zh-CN" altLang="en-US" sz="1800" b="1" dirty="0">
              <a:solidFill>
                <a:srgbClr val="000066"/>
              </a:solidFill>
              <a:latin typeface="+mn-ea"/>
              <a:ea typeface="+mn-ea"/>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1116013" y="3671888"/>
            <a:ext cx="7129462" cy="431800"/>
          </a:xfrm>
          <a:prstGeom prst="flowChartAlternateProcess">
            <a:avLst/>
          </a:prstGeom>
          <a:solidFill>
            <a:srgbClr val="000066"/>
          </a:solidFill>
          <a:ln w="9525">
            <a:noFill/>
            <a:miter lim="800000"/>
            <a:headEnd/>
            <a:tailEnd/>
          </a:ln>
        </p:spPr>
        <p:txBody>
          <a:bodyPr wrap="none" anchor="ctr"/>
          <a:lstStyle/>
          <a:p>
            <a:pPr algn="ctr"/>
            <a:endParaRPr lang="zh-CN" altLang="en-US">
              <a:ea typeface="幼圆" pitchFamily="49" charset="-122"/>
            </a:endParaRPr>
          </a:p>
        </p:txBody>
      </p:sp>
      <p:sp>
        <p:nvSpPr>
          <p:cNvPr id="33795" name="Text Box 3"/>
          <p:cNvSpPr txBox="1">
            <a:spLocks noChangeArrowheads="1"/>
          </p:cNvSpPr>
          <p:nvPr/>
        </p:nvSpPr>
        <p:spPr bwMode="auto">
          <a:xfrm>
            <a:off x="1331913" y="1976438"/>
            <a:ext cx="4897437" cy="2124075"/>
          </a:xfrm>
          <a:prstGeom prst="rect">
            <a:avLst/>
          </a:prstGeom>
          <a:noFill/>
          <a:ln w="9525">
            <a:noFill/>
            <a:miter lim="800000"/>
            <a:headEnd/>
            <a:tailEnd/>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本月市场情况概况市场</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rgbClr val="000066"/>
                </a:solidFill>
                <a:latin typeface="幼圆" pitchFamily="49" charset="-122"/>
                <a:ea typeface="幼圆" pitchFamily="49" charset="-122"/>
              </a:rPr>
              <a:t>3. 展望</a:t>
            </a:r>
          </a:p>
          <a:p>
            <a:pPr marL="457200" indent="-457200">
              <a:spcBef>
                <a:spcPct val="50000"/>
              </a:spcBef>
            </a:pPr>
            <a:r>
              <a:rPr kumimoji="1" lang="en-US" altLang="zh-CN" sz="2400" b="1">
                <a:solidFill>
                  <a:schemeClr val="bg1"/>
                </a:solidFill>
                <a:latin typeface="幼圆" pitchFamily="49" charset="-122"/>
                <a:ea typeface="幼圆" pitchFamily="49" charset="-122"/>
              </a:rPr>
              <a:t>4. </a:t>
            </a:r>
            <a:r>
              <a:rPr kumimoji="1" lang="zh-CN" altLang="en-US" sz="2400" b="1">
                <a:solidFill>
                  <a:schemeClr val="bg1"/>
                </a:solidFill>
                <a:latin typeface="幼圆" pitchFamily="49" charset="-122"/>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a:ea typeface="幼圆"/>
              </a:rPr>
              <a:t>Pre-IPO</a:t>
            </a:r>
            <a:r>
              <a:rPr lang="zh-CN" altLang="en-US" sz="2200" b="1" kern="0" dirty="0">
                <a:solidFill>
                  <a:srgbClr val="000066"/>
                </a:solidFill>
                <a:latin typeface="Times New Roman"/>
                <a:ea typeface="幼圆"/>
              </a:rPr>
              <a:t>财务顾问及财务投资</a:t>
            </a:r>
            <a:endParaRPr lang="zh-CN" altLang="en-US" sz="2200" kern="0" dirty="0">
              <a:solidFill>
                <a:sysClr val="windowText" lastClr="000000"/>
              </a:solidFill>
              <a:latin typeface="Arial" charset="0"/>
              <a:ea typeface="宋体" charset="-122"/>
            </a:endParaRPr>
          </a:p>
        </p:txBody>
      </p:sp>
      <p:sp>
        <p:nvSpPr>
          <p:cNvPr id="34819" name="矩形 3"/>
          <p:cNvSpPr>
            <a:spLocks noChangeArrowheads="1"/>
          </p:cNvSpPr>
          <p:nvPr/>
        </p:nvSpPr>
        <p:spPr bwMode="auto">
          <a:xfrm>
            <a:off x="228600" y="1338263"/>
            <a:ext cx="8382000" cy="2776537"/>
          </a:xfrm>
          <a:prstGeom prst="rect">
            <a:avLst/>
          </a:prstGeom>
          <a:noFill/>
          <a:ln w="9525">
            <a:noFill/>
            <a:miter lim="800000"/>
            <a:headEnd/>
            <a:tailEnd/>
          </a:ln>
        </p:spPr>
        <p:txBody>
          <a:bodyPr>
            <a:spAutoFit/>
          </a:bodyPr>
          <a:lstStyle/>
          <a:p>
            <a:pPr marL="342900" indent="-342900">
              <a:lnSpc>
                <a:spcPct val="150000"/>
              </a:lnSpc>
              <a:spcBef>
                <a:spcPct val="20000"/>
              </a:spcBef>
            </a:pPr>
            <a:r>
              <a:rPr lang="zh-CN" altLang="en-US" sz="1600">
                <a:solidFill>
                  <a:srgbClr val="0058B0"/>
                </a:solidFill>
                <a:latin typeface="Times New Roman" pitchFamily="18" charset="0"/>
                <a:ea typeface="幼圆" pitchFamily="49" charset="-122"/>
              </a:rPr>
              <a:t>      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endParaRPr lang="en-US" altLang="zh-CN" sz="1600">
              <a:solidFill>
                <a:srgbClr val="0058B0"/>
              </a:solidFill>
              <a:latin typeface="Times New Roman" pitchFamily="18" charset="0"/>
              <a:ea typeface="幼圆" pitchFamily="49" charset="-122"/>
            </a:endParaRPr>
          </a:p>
          <a:p>
            <a:pPr marL="342900" indent="-342900">
              <a:lnSpc>
                <a:spcPct val="150000"/>
              </a:lnSpc>
              <a:spcBef>
                <a:spcPct val="20000"/>
              </a:spcBef>
            </a:pPr>
            <a:endParaRPr lang="zh-CN" altLang="en-US" sz="1600">
              <a:solidFill>
                <a:srgbClr val="0058B0"/>
              </a:solidFill>
              <a:latin typeface="Times New Roman" pitchFamily="18" charset="0"/>
              <a:ea typeface="幼圆" pitchFamily="49" charset="-122"/>
            </a:endParaRPr>
          </a:p>
          <a:p>
            <a:pPr marL="342900" indent="-342900">
              <a:lnSpc>
                <a:spcPct val="150000"/>
              </a:lnSpc>
              <a:spcBef>
                <a:spcPct val="20000"/>
              </a:spcBef>
            </a:pPr>
            <a:r>
              <a:rPr lang="zh-CN" altLang="en-US" sz="1600">
                <a:solidFill>
                  <a:srgbClr val="0058B0"/>
                </a:solidFill>
                <a:latin typeface="Times New Roman" pitchFamily="18" charset="0"/>
                <a:ea typeface="幼圆"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a:ea typeface="幼圆"/>
              </a:rPr>
              <a:t>Pre-IPO</a:t>
            </a:r>
            <a:r>
              <a:rPr lang="zh-CN" altLang="en-US" sz="2200" b="1" kern="0" dirty="0">
                <a:solidFill>
                  <a:srgbClr val="000066"/>
                </a:solidFill>
                <a:latin typeface="Times New Roman"/>
                <a:ea typeface="幼圆"/>
              </a:rPr>
              <a:t>财务顾问及财务投资</a:t>
            </a:r>
            <a:endParaRPr lang="zh-CN" altLang="en-US" sz="2200" kern="0" dirty="0">
              <a:solidFill>
                <a:sysClr val="windowText" lastClr="000000"/>
              </a:solidFill>
              <a:latin typeface="Arial" charset="0"/>
              <a:ea typeface="宋体" charset="-122"/>
            </a:endParaRPr>
          </a:p>
        </p:txBody>
      </p:sp>
      <p:graphicFrame>
        <p:nvGraphicFramePr>
          <p:cNvPr id="8" name="表格 7"/>
          <p:cNvGraphicFramePr>
            <a:graphicFrameLocks noGrp="1"/>
          </p:cNvGraphicFramePr>
          <p:nvPr/>
        </p:nvGraphicFramePr>
        <p:xfrm>
          <a:off x="152400" y="1219200"/>
          <a:ext cx="8763001" cy="5095876"/>
        </p:xfrm>
        <a:graphic>
          <a:graphicData uri="http://schemas.openxmlformats.org/drawingml/2006/table">
            <a:tbl>
              <a:tblPr firstRow="1" firstCol="1" bandRow="1">
                <a:tableStyleId>{5A111915-BE36-4E01-A7E5-04B1672EAD32}</a:tableStyleId>
              </a:tblPr>
              <a:tblGrid>
                <a:gridCol w="204954"/>
                <a:gridCol w="785647"/>
                <a:gridCol w="2438400"/>
                <a:gridCol w="838200"/>
                <a:gridCol w="1219200"/>
                <a:gridCol w="1600200"/>
                <a:gridCol w="1676400"/>
              </a:tblGrid>
              <a:tr h="304600">
                <a:tc>
                  <a:txBody>
                    <a:bodyPr/>
                    <a:lstStyle/>
                    <a:p>
                      <a:pPr algn="ctr">
                        <a:lnSpc>
                          <a:spcPct val="150000"/>
                        </a:lnSpc>
                        <a:spcAft>
                          <a:spcPts val="0"/>
                        </a:spcAft>
                      </a:pPr>
                      <a:r>
                        <a:rPr lang="en-GB" sz="700" dirty="0">
                          <a:effectLst/>
                        </a:rPr>
                        <a:t> </a:t>
                      </a:r>
                      <a:endParaRPr lang="zh-CN" sz="10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需求</a:t>
                      </a:r>
                      <a:endParaRPr lang="zh-CN" sz="12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服务内容</a:t>
                      </a:r>
                      <a:endParaRPr lang="zh-CN" sz="12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服务对象</a:t>
                      </a:r>
                      <a:endParaRPr lang="zh-CN" sz="12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受托人角色</a:t>
                      </a:r>
                      <a:endParaRPr lang="zh-CN" sz="12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理想委托人</a:t>
                      </a:r>
                      <a:endParaRPr lang="zh-CN" sz="12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管理效益</a:t>
                      </a:r>
                      <a:endParaRPr lang="zh-CN" sz="1200" dirty="0">
                        <a:effectLst/>
                        <a:latin typeface="Arial"/>
                        <a:ea typeface="宋体"/>
                        <a:cs typeface="Times New Roman"/>
                      </a:endParaRPr>
                    </a:p>
                  </a:txBody>
                  <a:tcPr marL="64182" marR="64182" marT="0" marB="0" anchor="ctr">
                    <a:solidFill>
                      <a:srgbClr val="005FBE">
                        <a:alpha val="71000"/>
                      </a:srgbClr>
                    </a:solidFill>
                  </a:tcPr>
                </a:tc>
              </a:tr>
              <a:tr h="719982">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1</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itchFamily="18" charset="0"/>
                          <a:ea typeface="幼圆" pitchFamily="49" charset="-122"/>
                          <a:cs typeface="+mn-cs"/>
                        </a:rPr>
                        <a:t>财经顾问</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立足资本市场的产业、行业咨询</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机构与个人的投融资策略咨询</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机构与个人的财务管理咨询</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机构、个人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财经顾问</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具有相当资产规模的机构及个人，信任专业机构的服务</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通过顾问服务，得到优质及合适的系统化咨询建议</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2</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专题调查</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收集相关的政策和信息</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可行性研究与可行性报告</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提供备选的项目个案</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机构、个人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专题调查实施方</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目的和预算明确的需要专题调查的机构及个人，认可专业机构的时间价值</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目的明确、时间保证，效果突出</a:t>
                      </a:r>
                    </a:p>
                  </a:txBody>
                  <a:tcPr marL="64182" marR="64182" marT="0" marB="0" anchor="ctr"/>
                </a:tc>
              </a:tr>
              <a:tr h="886708">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3</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itchFamily="18" charset="0"/>
                          <a:ea typeface="幼圆" pitchFamily="49" charset="-122"/>
                          <a:cs typeface="+mn-cs"/>
                        </a:rPr>
                        <a:t>上市顾问</a:t>
                      </a:r>
                      <a:endParaRPr lang="zh-CN" sz="1000" kern="120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尽职调查、企业重组咨询、商业计划书</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行业分析及市场需求预测、盈利预测</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推荐法定中介机构并帮助企业沟通</a:t>
                      </a: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itchFamily="18" charset="0"/>
                          <a:ea typeface="幼圆" pitchFamily="49" charset="-122"/>
                          <a:cs typeface="+mn-cs"/>
                        </a:rPr>
                        <a:t>机构、个人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itchFamily="18" charset="0"/>
                          <a:ea typeface="幼圆" pitchFamily="49" charset="-122"/>
                          <a:cs typeface="+mn-cs"/>
                        </a:rPr>
                        <a:t>上市顾问</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有可能成为上市公司的公司实际控制人</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itchFamily="18" charset="0"/>
                          <a:ea typeface="幼圆" pitchFamily="49" charset="-122"/>
                          <a:cs typeface="+mn-cs"/>
                        </a:rPr>
                        <a:t>提供专业经验，帮助企业选择最优方案，节约时间、节约费用</a:t>
                      </a:r>
                    </a:p>
                  </a:txBody>
                  <a:tcPr marL="64182" marR="64182" marT="0" marB="0" anchor="ctr"/>
                </a:tc>
              </a:tr>
              <a:tr h="1024640">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4</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股权投资</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旨在上市的股权项目安排</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议价及选择合适投资方式</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退出安排及投资项目效益评估</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机构、个人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直投或基金管理人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有股权投资偏好和需求，愿意接受</a:t>
                      </a:r>
                      <a:r>
                        <a:rPr lang="zh-CN" sz="1000" kern="1200" dirty="0" smtClean="0">
                          <a:solidFill>
                            <a:srgbClr val="0058B0"/>
                          </a:solidFill>
                          <a:latin typeface="Times New Roman" pitchFamily="18" charset="0"/>
                          <a:ea typeface="幼圆" pitchFamily="49" charset="-122"/>
                          <a:cs typeface="+mn-cs"/>
                        </a:rPr>
                        <a:t>一定风险</a:t>
                      </a:r>
                      <a:r>
                        <a:rPr lang="zh-CN" sz="1000" kern="1200" dirty="0">
                          <a:solidFill>
                            <a:srgbClr val="0058B0"/>
                          </a:solidFill>
                          <a:latin typeface="Times New Roman"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itchFamily="18" charset="0"/>
                          <a:ea typeface="幼圆" pitchFamily="49" charset="-122"/>
                          <a:cs typeface="+mn-cs"/>
                        </a:rPr>
                        <a:t>利用专业经验及行业资源，选择性价比合适的项目进行投资，突出投资的安全性、流动性、盈利性。</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5</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专户管理</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封闭式运作证券专户</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专业进行资产配置与管理</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定期报告跟踪分析</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itchFamily="18" charset="0"/>
                          <a:ea typeface="幼圆" pitchFamily="49" charset="-122"/>
                          <a:cs typeface="+mn-cs"/>
                        </a:rPr>
                        <a:t>机构、个人</a:t>
                      </a:r>
                      <a:endParaRPr lang="zh-CN" sz="1000" kern="120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直投或基金管理人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有专户管理的偏好和需求，愿意接受</a:t>
                      </a:r>
                      <a:r>
                        <a:rPr lang="zh-CN" sz="1000" kern="1200" dirty="0" smtClean="0">
                          <a:solidFill>
                            <a:srgbClr val="0058B0"/>
                          </a:solidFill>
                          <a:latin typeface="Times New Roman" pitchFamily="18" charset="0"/>
                          <a:ea typeface="幼圆" pitchFamily="49" charset="-122"/>
                          <a:cs typeface="+mn-cs"/>
                        </a:rPr>
                        <a:t>一定风险</a:t>
                      </a:r>
                      <a:r>
                        <a:rPr lang="zh-CN" sz="1000" kern="1200" dirty="0">
                          <a:solidFill>
                            <a:srgbClr val="0058B0"/>
                          </a:solidFill>
                          <a:latin typeface="Times New Roman"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注重专业经验与执行纪律，理性获得稳定的管理效益</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6</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itchFamily="18" charset="0"/>
                          <a:ea typeface="幼圆" pitchFamily="49" charset="-122"/>
                          <a:cs typeface="+mn-cs"/>
                        </a:rPr>
                        <a:t>私募基金</a:t>
                      </a:r>
                      <a:endParaRPr lang="zh-CN" sz="1000" kern="120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组建各种形式的私募基金</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根据目标运作及管理基金</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基金的定期报告及到期清算</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itchFamily="18" charset="0"/>
                          <a:ea typeface="幼圆" pitchFamily="49" charset="-122"/>
                          <a:cs typeface="+mn-cs"/>
                        </a:rPr>
                        <a:t>机构、个人</a:t>
                      </a:r>
                      <a:endParaRPr lang="zh-CN" sz="1000" kern="120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直投或基金管理人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有参与基金投资的偏好和需求，愿意接受</a:t>
                      </a:r>
                      <a:r>
                        <a:rPr lang="zh-CN" sz="1000" kern="1200" dirty="0" smtClean="0">
                          <a:solidFill>
                            <a:srgbClr val="0058B0"/>
                          </a:solidFill>
                          <a:latin typeface="Times New Roman" pitchFamily="18" charset="0"/>
                          <a:ea typeface="幼圆" pitchFamily="49" charset="-122"/>
                          <a:cs typeface="+mn-cs"/>
                        </a:rPr>
                        <a:t>一定风险</a:t>
                      </a:r>
                      <a:r>
                        <a:rPr lang="zh-CN" sz="1000" kern="1200" dirty="0">
                          <a:solidFill>
                            <a:srgbClr val="0058B0"/>
                          </a:solidFill>
                          <a:latin typeface="Times New Roman"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利用专业经验及资源整合优势，用基金的方式，取得投资的最优效益</a:t>
                      </a:r>
                    </a:p>
                  </a:txBody>
                  <a:tcPr marL="64182" marR="64182" marT="0" marB="0" anchor="ctr"/>
                </a:tc>
              </a:tr>
            </a:tbl>
          </a:graphicData>
        </a:graphic>
      </p:graphicFrame>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a:ea typeface="幼圆"/>
              </a:rPr>
              <a:t>Post-IPO</a:t>
            </a:r>
            <a:r>
              <a:rPr lang="zh-CN" altLang="en-US" sz="2200" b="1" kern="0" dirty="0">
                <a:solidFill>
                  <a:srgbClr val="000066"/>
                </a:solidFill>
                <a:latin typeface="Times New Roman"/>
                <a:ea typeface="幼圆"/>
              </a:rPr>
              <a:t>财务顾问及财务投资</a:t>
            </a:r>
            <a:endParaRPr lang="zh-CN" altLang="en-US" sz="2200" kern="0" dirty="0">
              <a:solidFill>
                <a:sysClr val="windowText" lastClr="000000"/>
              </a:solidFill>
              <a:latin typeface="Arial" charset="0"/>
              <a:ea typeface="宋体" charset="-122"/>
            </a:endParaRPr>
          </a:p>
        </p:txBody>
      </p:sp>
      <p:sp>
        <p:nvSpPr>
          <p:cNvPr id="4" name="内容占位符 2"/>
          <p:cNvSpPr txBox="1">
            <a:spLocks/>
          </p:cNvSpPr>
          <p:nvPr/>
        </p:nvSpPr>
        <p:spPr>
          <a:xfrm>
            <a:off x="533400" y="129540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600" dirty="0" smtClean="0">
                <a:solidFill>
                  <a:srgbClr val="0058B0"/>
                </a:solidFill>
              </a:rPr>
              <a:t>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600" dirty="0" smtClean="0">
                <a:solidFill>
                  <a:srgbClr val="0058B0"/>
                </a:solidFill>
              </a:rPr>
              <a:t>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endParaRPr lang="en-US" altLang="zh-CN" sz="1600" dirty="0" smtClean="0">
              <a:solidFill>
                <a:srgbClr val="0058B0"/>
              </a:solidFill>
            </a:endParaRPr>
          </a:p>
          <a:p>
            <a:pPr marL="0" indent="0" eaLnBrk="1" hangingPunct="1">
              <a:lnSpc>
                <a:spcPct val="150000"/>
              </a:lnSpc>
              <a:buFontTx/>
              <a:buNone/>
              <a:defRPr/>
            </a:pPr>
            <a:endParaRPr lang="zh-CN" altLang="en-US" sz="1600" dirty="0" smtClean="0">
              <a:solidFill>
                <a:srgbClr val="0058B0"/>
              </a:solidFill>
            </a:endParaRPr>
          </a:p>
          <a:p>
            <a:pPr marL="0" indent="0" eaLnBrk="1" hangingPunct="1">
              <a:lnSpc>
                <a:spcPct val="150000"/>
              </a:lnSpc>
              <a:buFontTx/>
              <a:buNone/>
              <a:defRPr/>
            </a:pPr>
            <a:r>
              <a:rPr lang="zh-CN" altLang="en-US" sz="1600" dirty="0" smtClean="0">
                <a:solidFill>
                  <a:srgbClr val="0058B0"/>
                </a:solidFill>
              </a:rPr>
              <a:t>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dirty="0" smtClean="0"/>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kumimoji="1" lang="zh-CN" altLang="en-US" sz="2400" smtClean="0">
                <a:solidFill>
                  <a:srgbClr val="000066"/>
                </a:solidFill>
                <a:latin typeface="Arial" pitchFamily="34" charset="0"/>
              </a:rPr>
              <a:t>联系我们</a:t>
            </a:r>
          </a:p>
        </p:txBody>
      </p:sp>
      <p:sp>
        <p:nvSpPr>
          <p:cNvPr id="37891" name="矩形 2"/>
          <p:cNvSpPr>
            <a:spLocks noChangeArrowheads="1"/>
          </p:cNvSpPr>
          <p:nvPr/>
        </p:nvSpPr>
        <p:spPr bwMode="auto">
          <a:xfrm>
            <a:off x="1143000" y="1435100"/>
            <a:ext cx="6072188" cy="1962150"/>
          </a:xfrm>
          <a:prstGeom prst="rect">
            <a:avLst/>
          </a:prstGeom>
          <a:noFill/>
          <a:ln w="9525">
            <a:noFill/>
            <a:miter lim="800000"/>
            <a:headEnd/>
            <a:tailEnd/>
          </a:ln>
        </p:spPr>
        <p:txBody>
          <a:bodyPr>
            <a:spAutoFit/>
          </a:bodyPr>
          <a:lstStyle/>
          <a:p>
            <a:pPr>
              <a:lnSpc>
                <a:spcPct val="150000"/>
              </a:lnSpc>
            </a:pPr>
            <a:r>
              <a:rPr lang="zh-CN" altLang="en-US" sz="1400" b="1">
                <a:solidFill>
                  <a:srgbClr val="000066"/>
                </a:solidFill>
                <a:latin typeface="幼圆" pitchFamily="49" charset="-122"/>
                <a:ea typeface="幼圆" pitchFamily="49" charset="-122"/>
              </a:rPr>
              <a:t>公司地址：上海市东湖路</a:t>
            </a:r>
            <a:r>
              <a:rPr lang="en-US" altLang="zh-CN" sz="1400" b="1">
                <a:solidFill>
                  <a:srgbClr val="000066"/>
                </a:solidFill>
                <a:latin typeface="幼圆" pitchFamily="49" charset="-122"/>
                <a:ea typeface="幼圆" pitchFamily="49" charset="-122"/>
              </a:rPr>
              <a:t>70</a:t>
            </a:r>
            <a:r>
              <a:rPr lang="zh-CN" altLang="en-US" sz="1400" b="1">
                <a:solidFill>
                  <a:srgbClr val="000066"/>
                </a:solidFill>
                <a:latin typeface="幼圆" pitchFamily="49" charset="-122"/>
                <a:ea typeface="幼圆" pitchFamily="49" charset="-122"/>
              </a:rPr>
              <a:t>号东湖宾馆</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号楼</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楼</a:t>
            </a:r>
            <a:endParaRPr lang="en-US" altLang="zh-CN" sz="1400" b="1">
              <a:solidFill>
                <a:srgbClr val="000066"/>
              </a:solidFill>
              <a:latin typeface="幼圆" pitchFamily="49" charset="-122"/>
              <a:ea typeface="幼圆" pitchFamily="49" charset="-122"/>
            </a:endParaRPr>
          </a:p>
          <a:p>
            <a:pPr>
              <a:lnSpc>
                <a:spcPct val="150000"/>
              </a:lnSpc>
            </a:pPr>
            <a:r>
              <a:rPr lang="zh-CN" altLang="en-US" sz="1400" b="1">
                <a:solidFill>
                  <a:srgbClr val="000066"/>
                </a:solidFill>
                <a:latin typeface="幼圆" pitchFamily="49" charset="-122"/>
                <a:ea typeface="幼圆" pitchFamily="49" charset="-122"/>
              </a:rPr>
              <a:t>公司电话：</a:t>
            </a:r>
            <a:r>
              <a:rPr lang="en-US" altLang="zh-CN" sz="1400" b="1">
                <a:solidFill>
                  <a:srgbClr val="000066"/>
                </a:solidFill>
                <a:latin typeface="幼圆" pitchFamily="49" charset="-122"/>
                <a:ea typeface="幼圆" pitchFamily="49" charset="-122"/>
              </a:rPr>
              <a:t>8621—54668032—602</a:t>
            </a:r>
          </a:p>
          <a:p>
            <a:pPr>
              <a:lnSpc>
                <a:spcPct val="150000"/>
              </a:lnSpc>
            </a:pPr>
            <a:r>
              <a:rPr lang="zh-CN" altLang="en-US" sz="1400" b="1">
                <a:solidFill>
                  <a:srgbClr val="000066"/>
                </a:solidFill>
                <a:latin typeface="幼圆" pitchFamily="49" charset="-122"/>
                <a:ea typeface="幼圆" pitchFamily="49" charset="-122"/>
              </a:rPr>
              <a:t>公司传真：</a:t>
            </a:r>
            <a:r>
              <a:rPr lang="en-US" altLang="zh-CN" sz="1400" b="1">
                <a:solidFill>
                  <a:srgbClr val="000066"/>
                </a:solidFill>
                <a:latin typeface="幼圆" pitchFamily="49" charset="-122"/>
                <a:ea typeface="幼圆" pitchFamily="49" charset="-122"/>
              </a:rPr>
              <a:t>8621—54669508</a:t>
            </a:r>
          </a:p>
          <a:p>
            <a:pPr>
              <a:lnSpc>
                <a:spcPct val="150000"/>
              </a:lnSpc>
            </a:pPr>
            <a:r>
              <a:rPr lang="zh-CN" altLang="en-US" sz="1400" b="1">
                <a:solidFill>
                  <a:srgbClr val="000066"/>
                </a:solidFill>
                <a:latin typeface="幼圆" pitchFamily="49" charset="-122"/>
                <a:ea typeface="幼圆" pitchFamily="49" charset="-122"/>
              </a:rPr>
              <a:t>网址：</a:t>
            </a:r>
            <a:r>
              <a:rPr lang="en-US" altLang="zh-CN" sz="1400" b="1">
                <a:solidFill>
                  <a:srgbClr val="000066"/>
                </a:solidFill>
                <a:latin typeface="幼圆" pitchFamily="49" charset="-122"/>
                <a:ea typeface="幼圆" pitchFamily="49" charset="-122"/>
              </a:rPr>
              <a:t>http://www.rongke.com</a:t>
            </a:r>
          </a:p>
          <a:p>
            <a:pPr>
              <a:lnSpc>
                <a:spcPct val="150000"/>
              </a:lnSpc>
            </a:pPr>
            <a:endParaRPr lang="en-US" altLang="zh-CN" sz="1400" b="1">
              <a:solidFill>
                <a:srgbClr val="000066"/>
              </a:solidFill>
              <a:latin typeface="幼圆" pitchFamily="49" charset="-122"/>
              <a:ea typeface="幼圆" pitchFamily="49" charset="-122"/>
            </a:endParaRPr>
          </a:p>
          <a:p>
            <a:pPr>
              <a:lnSpc>
                <a:spcPct val="150000"/>
              </a:lnSpc>
            </a:pPr>
            <a:endParaRPr lang="zh-CN" altLang="zh-CN" sz="1100" b="1">
              <a:solidFill>
                <a:srgbClr val="000066"/>
              </a:solidFill>
              <a:latin typeface="幼圆" pitchFamily="49" charset="-122"/>
              <a:ea typeface="幼圆" pitchFamily="49" charset="-122"/>
            </a:endParaRPr>
          </a:p>
        </p:txBody>
      </p:sp>
      <p:pic>
        <p:nvPicPr>
          <p:cNvPr id="37892" name="图片 6" descr="rongkeLogo.jpg"/>
          <p:cNvPicPr>
            <a:picLocks noChangeAspect="1"/>
          </p:cNvPicPr>
          <p:nvPr/>
        </p:nvPicPr>
        <p:blipFill>
          <a:blip r:embed="rId3" cstate="print"/>
          <a:srcRect/>
          <a:stretch>
            <a:fillRect/>
          </a:stretch>
        </p:blipFill>
        <p:spPr bwMode="auto">
          <a:xfrm>
            <a:off x="714375" y="3071813"/>
            <a:ext cx="5000625" cy="2960687"/>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headEnd/>
            <a:tailEnd/>
          </a:ln>
        </p:spPr>
        <p:txBody>
          <a:bodyPr vert="horz" wrap="square" lIns="91440" tIns="45720" rIns="91440" bIns="45720" numCol="1" anchor="t" anchorCtr="0" compatLnSpc="1">
            <a:prstTxWarp prst="textNoShape">
              <a:avLst/>
            </a:prstTxWarp>
          </a:bodyPr>
          <a:lstStyle/>
          <a:p>
            <a:r>
              <a:rPr kumimoji="1" lang="en-US" altLang="zh-CN" sz="2400" smtClean="0">
                <a:solidFill>
                  <a:srgbClr val="000066"/>
                </a:solidFill>
                <a:latin typeface="Arial" pitchFamily="34" charset="0"/>
              </a:rPr>
              <a:t>CPI</a:t>
            </a:r>
            <a:r>
              <a:rPr kumimoji="1" lang="zh-CN" altLang="en-US" sz="2400" smtClean="0">
                <a:solidFill>
                  <a:srgbClr val="000066"/>
                </a:solidFill>
                <a:latin typeface="Arial" pitchFamily="34" charset="0"/>
              </a:rPr>
              <a:t>、</a:t>
            </a:r>
            <a:r>
              <a:rPr kumimoji="1" lang="en-US" altLang="zh-CN" sz="2400" smtClean="0">
                <a:solidFill>
                  <a:srgbClr val="000066"/>
                </a:solidFill>
                <a:latin typeface="Arial" pitchFamily="34" charset="0"/>
              </a:rPr>
              <a:t>PPI</a:t>
            </a:r>
            <a:endParaRPr kumimoji="1" lang="zh-CN" altLang="en-US" sz="2400" smtClean="0">
              <a:solidFill>
                <a:srgbClr val="000066"/>
              </a:solidFill>
              <a:latin typeface="Arial" pitchFamily="34" charset="0"/>
            </a:endParaRPr>
          </a:p>
        </p:txBody>
      </p:sp>
      <p:sp>
        <p:nvSpPr>
          <p:cNvPr id="15364" name="矩形 7"/>
          <p:cNvSpPr>
            <a:spLocks noChangeArrowheads="1"/>
          </p:cNvSpPr>
          <p:nvPr/>
        </p:nvSpPr>
        <p:spPr bwMode="auto">
          <a:xfrm>
            <a:off x="500063" y="4786313"/>
            <a:ext cx="8143875" cy="1754187"/>
          </a:xfrm>
          <a:prstGeom prst="rect">
            <a:avLst/>
          </a:prstGeom>
          <a:noFill/>
          <a:ln w="9525">
            <a:noFill/>
            <a:miter lim="800000"/>
            <a:headEnd/>
            <a:tailEnd/>
          </a:ln>
        </p:spPr>
        <p:txBody>
          <a:bodyPr>
            <a:spAutoFit/>
          </a:bodyPr>
          <a:lstStyle/>
          <a:p>
            <a:pPr>
              <a:defRPr/>
            </a:pPr>
            <a:r>
              <a:rPr lang="en-US" altLang="zh-CN" sz="1800" b="1" dirty="0">
                <a:solidFill>
                  <a:srgbClr val="002060"/>
                </a:solidFill>
                <a:latin typeface="+mn-ea"/>
                <a:ea typeface="+mn-ea"/>
              </a:rPr>
              <a:t>7</a:t>
            </a:r>
            <a:r>
              <a:rPr lang="zh-CN" altLang="en-US" sz="1800" b="1" dirty="0">
                <a:solidFill>
                  <a:srgbClr val="002060"/>
                </a:solidFill>
                <a:latin typeface="+mn-ea"/>
                <a:ea typeface="+mn-ea"/>
              </a:rPr>
              <a:t>月份中国消费者价格指数</a:t>
            </a:r>
            <a:r>
              <a:rPr lang="en-US" altLang="zh-CN" sz="1800" b="1" dirty="0">
                <a:solidFill>
                  <a:srgbClr val="002060"/>
                </a:solidFill>
                <a:latin typeface="+mn-ea"/>
                <a:ea typeface="+mn-ea"/>
              </a:rPr>
              <a:t>CPI</a:t>
            </a:r>
            <a:r>
              <a:rPr lang="zh-CN" altLang="en-US" sz="1800" b="1" dirty="0">
                <a:solidFill>
                  <a:srgbClr val="002060"/>
                </a:solidFill>
                <a:latin typeface="+mn-ea"/>
                <a:ea typeface="+mn-ea"/>
              </a:rPr>
              <a:t>上升</a:t>
            </a:r>
            <a:r>
              <a:rPr lang="en-US" altLang="zh-CN" sz="1800" b="1" dirty="0">
                <a:solidFill>
                  <a:srgbClr val="002060"/>
                </a:solidFill>
                <a:latin typeface="+mn-ea"/>
                <a:ea typeface="+mn-ea"/>
              </a:rPr>
              <a:t>1.8%,</a:t>
            </a:r>
            <a:r>
              <a:rPr lang="zh-CN" altLang="en-US" sz="1800" b="1" dirty="0">
                <a:solidFill>
                  <a:srgbClr val="002060"/>
                </a:solidFill>
                <a:latin typeface="+mn-ea"/>
                <a:ea typeface="+mn-ea"/>
              </a:rPr>
              <a:t>涨幅比上月回落</a:t>
            </a:r>
            <a:r>
              <a:rPr lang="en-US" altLang="zh-CN" sz="1800" b="1" dirty="0">
                <a:solidFill>
                  <a:srgbClr val="002060"/>
                </a:solidFill>
                <a:latin typeface="+mn-ea"/>
                <a:ea typeface="+mn-ea"/>
              </a:rPr>
              <a:t>0.1</a:t>
            </a:r>
            <a:r>
              <a:rPr lang="zh-CN" altLang="en-US" sz="1800" b="1" dirty="0">
                <a:solidFill>
                  <a:srgbClr val="002060"/>
                </a:solidFill>
                <a:latin typeface="+mn-ea"/>
                <a:ea typeface="+mn-ea"/>
              </a:rPr>
              <a:t>个百分点。猪周期见顶回落和翘尾因素下降推动</a:t>
            </a:r>
            <a:r>
              <a:rPr lang="en-US" altLang="zh-CN" sz="1800" b="1" dirty="0">
                <a:solidFill>
                  <a:srgbClr val="002060"/>
                </a:solidFill>
                <a:latin typeface="+mn-ea"/>
                <a:ea typeface="+mn-ea"/>
              </a:rPr>
              <a:t>7</a:t>
            </a:r>
            <a:r>
              <a:rPr lang="zh-CN" altLang="en-US" sz="1800" b="1" dirty="0">
                <a:solidFill>
                  <a:srgbClr val="002060"/>
                </a:solidFill>
                <a:latin typeface="+mn-ea"/>
                <a:ea typeface="+mn-ea"/>
              </a:rPr>
              <a:t>月</a:t>
            </a:r>
            <a:r>
              <a:rPr lang="en-US" altLang="zh-CN" sz="1800" b="1" dirty="0">
                <a:solidFill>
                  <a:srgbClr val="002060"/>
                </a:solidFill>
                <a:latin typeface="+mn-ea"/>
                <a:ea typeface="+mn-ea"/>
              </a:rPr>
              <a:t>CPI</a:t>
            </a:r>
            <a:r>
              <a:rPr lang="zh-CN" altLang="en-US" sz="1800" b="1" dirty="0">
                <a:solidFill>
                  <a:srgbClr val="002060"/>
                </a:solidFill>
                <a:latin typeface="+mn-ea"/>
                <a:ea typeface="+mn-ea"/>
              </a:rPr>
              <a:t>继续下行</a:t>
            </a:r>
            <a:r>
              <a:rPr lang="en-US" altLang="zh-CN" sz="1800" b="1" dirty="0">
                <a:solidFill>
                  <a:srgbClr val="002060"/>
                </a:solidFill>
                <a:latin typeface="+mn-ea"/>
                <a:ea typeface="+mn-ea"/>
              </a:rPr>
              <a:t>,</a:t>
            </a:r>
            <a:r>
              <a:rPr lang="zh-CN" altLang="en-US" sz="1800" b="1" dirty="0">
                <a:solidFill>
                  <a:srgbClr val="002060"/>
                </a:solidFill>
                <a:latin typeface="+mn-ea"/>
                <a:ea typeface="+mn-ea"/>
              </a:rPr>
              <a:t>洪灾引发菜价上涨但难以持续。 </a:t>
            </a:r>
            <a:r>
              <a:rPr lang="en-US" altLang="zh-CN" sz="1800" b="1" dirty="0">
                <a:solidFill>
                  <a:srgbClr val="002060"/>
                </a:solidFill>
                <a:latin typeface="+mn-ea"/>
                <a:ea typeface="+mn-ea"/>
              </a:rPr>
              <a:t>7</a:t>
            </a:r>
            <a:r>
              <a:rPr lang="zh-CN" altLang="en-US" sz="1800" b="1" dirty="0">
                <a:solidFill>
                  <a:srgbClr val="002060"/>
                </a:solidFill>
                <a:latin typeface="+mn-ea"/>
                <a:ea typeface="+mn-ea"/>
              </a:rPr>
              <a:t>月工业生产者出厂价格指数</a:t>
            </a:r>
            <a:r>
              <a:rPr lang="en-US" altLang="zh-CN" sz="1800" b="1" dirty="0">
                <a:solidFill>
                  <a:srgbClr val="002060"/>
                </a:solidFill>
                <a:latin typeface="+mn-ea"/>
                <a:ea typeface="+mn-ea"/>
              </a:rPr>
              <a:t>PPI</a:t>
            </a:r>
            <a:r>
              <a:rPr lang="zh-CN" altLang="en-US" sz="1800" b="1" dirty="0">
                <a:solidFill>
                  <a:srgbClr val="002060"/>
                </a:solidFill>
                <a:latin typeface="+mn-ea"/>
                <a:ea typeface="+mn-ea"/>
              </a:rPr>
              <a:t>同比下跌</a:t>
            </a:r>
            <a:r>
              <a:rPr lang="en-US" altLang="zh-CN" sz="1800" b="1" dirty="0">
                <a:solidFill>
                  <a:srgbClr val="002060"/>
                </a:solidFill>
                <a:latin typeface="+mn-ea"/>
                <a:ea typeface="+mn-ea"/>
              </a:rPr>
              <a:t>1.7%</a:t>
            </a:r>
            <a:r>
              <a:rPr lang="zh-CN" altLang="en-US" sz="1800" b="1" dirty="0">
                <a:solidFill>
                  <a:srgbClr val="002060"/>
                </a:solidFill>
                <a:latin typeface="+mn-ea"/>
                <a:ea typeface="+mn-ea"/>
              </a:rPr>
              <a:t>，跌幅为今年以来最小，供给侧去产能推动黑色系和有色商品价格回升，但拉动因素大概率不具有持续性，难以传导至</a:t>
            </a:r>
            <a:r>
              <a:rPr lang="en-US" altLang="zh-CN" sz="1800" b="1" dirty="0">
                <a:solidFill>
                  <a:srgbClr val="002060"/>
                </a:solidFill>
                <a:latin typeface="+mn-ea"/>
                <a:ea typeface="+mn-ea"/>
              </a:rPr>
              <a:t>CPI</a:t>
            </a:r>
            <a:r>
              <a:rPr lang="zh-CN" altLang="en-US" sz="1800" b="1" dirty="0">
                <a:solidFill>
                  <a:srgbClr val="002060"/>
                </a:solidFill>
                <a:latin typeface="+mn-ea"/>
                <a:ea typeface="+mn-ea"/>
              </a:rPr>
              <a:t>，经济情况依然较差。</a:t>
            </a:r>
            <a:br>
              <a:rPr lang="zh-CN" altLang="en-US" sz="1800" b="1" dirty="0">
                <a:solidFill>
                  <a:srgbClr val="002060"/>
                </a:solidFill>
                <a:latin typeface="+mn-ea"/>
                <a:ea typeface="+mn-ea"/>
              </a:rPr>
            </a:br>
            <a:endParaRPr lang="zh-CN" altLang="en-US" sz="1800" b="1" dirty="0">
              <a:solidFill>
                <a:srgbClr val="002060"/>
              </a:solidFill>
              <a:latin typeface="+mn-ea"/>
              <a:ea typeface="+mn-ea"/>
            </a:endParaRPr>
          </a:p>
        </p:txBody>
      </p:sp>
      <p:pic>
        <p:nvPicPr>
          <p:cNvPr id="2050" name="Picture 2"/>
          <p:cNvPicPr>
            <a:picLocks noChangeAspect="1" noChangeArrowheads="1"/>
          </p:cNvPicPr>
          <p:nvPr/>
        </p:nvPicPr>
        <p:blipFill>
          <a:blip r:embed="rId3" cstate="print"/>
          <a:srcRect/>
          <a:stretch>
            <a:fillRect/>
          </a:stretch>
        </p:blipFill>
        <p:spPr bwMode="auto">
          <a:xfrm>
            <a:off x="1142976" y="1285860"/>
            <a:ext cx="6858048" cy="3286148"/>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kumimoji="1" lang="en-US" altLang="zh-CN" sz="2400" smtClean="0">
                <a:solidFill>
                  <a:srgbClr val="000066"/>
                </a:solidFill>
                <a:latin typeface="Arial" pitchFamily="34" charset="0"/>
              </a:rPr>
              <a:t>PMI</a:t>
            </a:r>
            <a:endParaRPr kumimoji="1" lang="zh-CN" altLang="en-US" sz="2400" smtClean="0">
              <a:solidFill>
                <a:srgbClr val="000066"/>
              </a:solidFill>
              <a:latin typeface="Arial" pitchFamily="34" charset="0"/>
            </a:endParaRPr>
          </a:p>
        </p:txBody>
      </p:sp>
      <p:sp>
        <p:nvSpPr>
          <p:cNvPr id="16387" name="TextBox 1"/>
          <p:cNvSpPr txBox="1">
            <a:spLocks noChangeArrowheads="1"/>
          </p:cNvSpPr>
          <p:nvPr/>
        </p:nvSpPr>
        <p:spPr bwMode="auto">
          <a:xfrm>
            <a:off x="323850" y="4786322"/>
            <a:ext cx="8462963" cy="923330"/>
          </a:xfrm>
          <a:prstGeom prst="rect">
            <a:avLst/>
          </a:prstGeom>
          <a:noFill/>
          <a:ln w="9525">
            <a:noFill/>
            <a:miter lim="800000"/>
            <a:headEnd/>
            <a:tailEnd/>
          </a:ln>
        </p:spPr>
        <p:txBody>
          <a:bodyPr wrap="square">
            <a:spAutoFit/>
          </a:bodyPr>
          <a:lstStyle/>
          <a:p>
            <a:pPr>
              <a:defRPr/>
            </a:pPr>
            <a:r>
              <a:rPr lang="en-US" altLang="zh-CN" sz="1800" b="1" dirty="0" smtClean="0">
                <a:solidFill>
                  <a:schemeClr val="accent1">
                    <a:lumMod val="50000"/>
                  </a:schemeClr>
                </a:solidFill>
                <a:latin typeface="+mn-ea"/>
                <a:ea typeface="+mn-ea"/>
              </a:rPr>
              <a:t>12</a:t>
            </a:r>
            <a:r>
              <a:rPr lang="zh-CN" altLang="en-US" sz="1800" b="1" dirty="0" smtClean="0">
                <a:solidFill>
                  <a:schemeClr val="accent1">
                    <a:lumMod val="50000"/>
                  </a:schemeClr>
                </a:solidFill>
                <a:latin typeface="+mn-ea"/>
                <a:ea typeface="+mn-ea"/>
              </a:rPr>
              <a:t>月</a:t>
            </a:r>
            <a:r>
              <a:rPr lang="zh-CN" altLang="en-US" sz="1800" b="1" dirty="0">
                <a:solidFill>
                  <a:schemeClr val="accent1">
                    <a:lumMod val="50000"/>
                  </a:schemeClr>
                </a:solidFill>
                <a:latin typeface="+mn-ea"/>
                <a:ea typeface="+mn-ea"/>
              </a:rPr>
              <a:t>中国官方制造业</a:t>
            </a:r>
            <a:r>
              <a:rPr lang="en-US" altLang="zh-CN" sz="1800" b="1" dirty="0">
                <a:solidFill>
                  <a:schemeClr val="accent1">
                    <a:lumMod val="50000"/>
                  </a:schemeClr>
                </a:solidFill>
                <a:latin typeface="+mn-ea"/>
                <a:ea typeface="+mn-ea"/>
              </a:rPr>
              <a:t>PMI</a:t>
            </a:r>
            <a:r>
              <a:rPr lang="zh-CN" altLang="en-US" sz="1800" b="1" dirty="0" smtClean="0">
                <a:solidFill>
                  <a:schemeClr val="accent1">
                    <a:lumMod val="50000"/>
                  </a:schemeClr>
                </a:solidFill>
                <a:latin typeface="+mn-ea"/>
                <a:ea typeface="+mn-ea"/>
              </a:rPr>
              <a:t>为</a:t>
            </a:r>
            <a:r>
              <a:rPr lang="en-US" altLang="zh-CN" sz="1800" b="1" dirty="0" smtClean="0">
                <a:solidFill>
                  <a:schemeClr val="accent1">
                    <a:lumMod val="50000"/>
                  </a:schemeClr>
                </a:solidFill>
                <a:latin typeface="+mn-ea"/>
                <a:ea typeface="+mn-ea"/>
              </a:rPr>
              <a:t>51.4%</a:t>
            </a:r>
            <a:r>
              <a:rPr lang="zh-CN" altLang="en-US" sz="1800" b="1" dirty="0" smtClean="0">
                <a:solidFill>
                  <a:schemeClr val="accent1">
                    <a:lumMod val="50000"/>
                  </a:schemeClr>
                </a:solidFill>
                <a:latin typeface="+mn-ea"/>
                <a:ea typeface="+mn-ea"/>
              </a:rPr>
              <a:t>，略低于上月</a:t>
            </a:r>
            <a:r>
              <a:rPr lang="en-US" altLang="zh-CN" sz="1800" b="1" dirty="0" smtClean="0">
                <a:solidFill>
                  <a:schemeClr val="accent1">
                    <a:lumMod val="50000"/>
                  </a:schemeClr>
                </a:solidFill>
                <a:latin typeface="+mn-ea"/>
                <a:ea typeface="+mn-ea"/>
              </a:rPr>
              <a:t>0.3</a:t>
            </a:r>
            <a:r>
              <a:rPr lang="zh-CN" altLang="en-US" sz="1800" b="1" dirty="0" smtClean="0">
                <a:solidFill>
                  <a:schemeClr val="accent1">
                    <a:lumMod val="50000"/>
                  </a:schemeClr>
                </a:solidFill>
                <a:latin typeface="+mn-ea"/>
                <a:ea typeface="+mn-ea"/>
              </a:rPr>
              <a:t>个百分点，继续稳定在枯荣线上方。同时</a:t>
            </a:r>
            <a:r>
              <a:rPr lang="en-US" altLang="zh-CN" sz="1800" b="1" dirty="0" smtClean="0">
                <a:solidFill>
                  <a:schemeClr val="accent1">
                    <a:lumMod val="50000"/>
                  </a:schemeClr>
                </a:solidFill>
                <a:latin typeface="+mn-ea"/>
                <a:ea typeface="+mn-ea"/>
              </a:rPr>
              <a:t>12</a:t>
            </a:r>
            <a:r>
              <a:rPr lang="zh-CN" altLang="en-US" sz="1800" b="1" dirty="0" smtClean="0">
                <a:solidFill>
                  <a:schemeClr val="accent1">
                    <a:lumMod val="50000"/>
                  </a:schemeClr>
                </a:solidFill>
                <a:latin typeface="+mn-ea"/>
                <a:ea typeface="+mn-ea"/>
              </a:rPr>
              <a:t>月</a:t>
            </a:r>
            <a:r>
              <a:rPr lang="zh-CN" altLang="en-US" sz="1800" b="1" dirty="0">
                <a:solidFill>
                  <a:schemeClr val="accent1">
                    <a:lumMod val="50000"/>
                  </a:schemeClr>
                </a:solidFill>
                <a:latin typeface="+mn-ea"/>
                <a:ea typeface="+mn-ea"/>
              </a:rPr>
              <a:t>财新制造业</a:t>
            </a:r>
            <a:r>
              <a:rPr lang="en-US" altLang="zh-CN" sz="1800" b="1" dirty="0" smtClean="0">
                <a:solidFill>
                  <a:schemeClr val="accent1">
                    <a:lumMod val="50000"/>
                  </a:schemeClr>
                </a:solidFill>
                <a:latin typeface="+mn-ea"/>
                <a:ea typeface="+mn-ea"/>
              </a:rPr>
              <a:t>PMI</a:t>
            </a:r>
            <a:r>
              <a:rPr lang="zh-CN" altLang="en-US" sz="1800" b="1" dirty="0" smtClean="0">
                <a:solidFill>
                  <a:schemeClr val="accent1">
                    <a:lumMod val="50000"/>
                  </a:schemeClr>
                </a:solidFill>
                <a:latin typeface="+mn-ea"/>
                <a:ea typeface="+mn-ea"/>
              </a:rPr>
              <a:t>为</a:t>
            </a:r>
            <a:r>
              <a:rPr lang="en-US" altLang="zh-CN" sz="1800" b="1" dirty="0" smtClean="0">
                <a:solidFill>
                  <a:schemeClr val="accent1">
                    <a:lumMod val="50000"/>
                  </a:schemeClr>
                </a:solidFill>
                <a:latin typeface="+mn-ea"/>
                <a:ea typeface="+mn-ea"/>
              </a:rPr>
              <a:t>51.9%,</a:t>
            </a:r>
            <a:r>
              <a:rPr lang="zh-CN" altLang="en-US" sz="1800" b="1" dirty="0" smtClean="0">
                <a:solidFill>
                  <a:schemeClr val="accent1">
                    <a:lumMod val="50000"/>
                  </a:schemeClr>
                </a:solidFill>
                <a:latin typeface="+mn-ea"/>
                <a:ea typeface="+mn-ea"/>
              </a:rPr>
              <a:t>较上个月的</a:t>
            </a:r>
            <a:r>
              <a:rPr lang="en-US" altLang="zh-CN" sz="1800" b="1" dirty="0" smtClean="0">
                <a:solidFill>
                  <a:schemeClr val="accent1">
                    <a:lumMod val="50000"/>
                  </a:schemeClr>
                </a:solidFill>
                <a:latin typeface="+mn-ea"/>
                <a:ea typeface="+mn-ea"/>
              </a:rPr>
              <a:t>50.9%</a:t>
            </a:r>
            <a:r>
              <a:rPr lang="zh-CN" altLang="en-US" sz="1800" b="1" dirty="0" smtClean="0">
                <a:solidFill>
                  <a:schemeClr val="accent1">
                    <a:lumMod val="50000"/>
                  </a:schemeClr>
                </a:solidFill>
                <a:latin typeface="+mn-ea"/>
                <a:ea typeface="+mn-ea"/>
              </a:rPr>
              <a:t>有所上涨，总的来看，当前经济出现稳中向好基本态势，为</a:t>
            </a:r>
            <a:r>
              <a:rPr lang="en-US" altLang="zh-CN" sz="1800" b="1" dirty="0" smtClean="0">
                <a:solidFill>
                  <a:schemeClr val="accent1">
                    <a:lumMod val="50000"/>
                  </a:schemeClr>
                </a:solidFill>
                <a:latin typeface="+mn-ea"/>
                <a:ea typeface="+mn-ea"/>
              </a:rPr>
              <a:t>2017</a:t>
            </a:r>
            <a:r>
              <a:rPr lang="zh-CN" altLang="en-US" sz="1800" b="1" dirty="0" smtClean="0">
                <a:solidFill>
                  <a:schemeClr val="accent1">
                    <a:lumMod val="50000"/>
                  </a:schemeClr>
                </a:solidFill>
                <a:latin typeface="+mn-ea"/>
                <a:ea typeface="+mn-ea"/>
              </a:rPr>
              <a:t>年经济发展奠定了良好基础。</a:t>
            </a:r>
            <a:endParaRPr lang="zh-CN" altLang="en-US" sz="1800" b="1" dirty="0">
              <a:solidFill>
                <a:schemeClr val="accent1">
                  <a:lumMod val="50000"/>
                </a:schemeClr>
              </a:solidFill>
              <a:latin typeface="+mn-ea"/>
              <a:ea typeface="+mn-ea"/>
            </a:endParaRPr>
          </a:p>
        </p:txBody>
      </p:sp>
      <p:graphicFrame>
        <p:nvGraphicFramePr>
          <p:cNvPr id="5" name="图表 4"/>
          <p:cNvGraphicFramePr/>
          <p:nvPr/>
        </p:nvGraphicFramePr>
        <p:xfrm>
          <a:off x="285720" y="1000108"/>
          <a:ext cx="8286808" cy="40005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headEnd/>
            <a:tailEnd/>
          </a:ln>
        </p:spPr>
        <p:txBody>
          <a:bodyPr vert="horz" wrap="square" lIns="91440" tIns="45720" rIns="91440" bIns="45720" numCol="1" anchor="t" anchorCtr="0" compatLnSpc="1">
            <a:prstTxWarp prst="textNoShape">
              <a:avLst/>
            </a:prstTxWarp>
          </a:bodyPr>
          <a:lstStyle/>
          <a:p>
            <a:r>
              <a:rPr kumimoji="1" lang="zh-CN" altLang="en-US" sz="2400" smtClean="0">
                <a:solidFill>
                  <a:srgbClr val="000066"/>
                </a:solidFill>
                <a:latin typeface="Arial" pitchFamily="34" charset="0"/>
              </a:rPr>
              <a:t>央行公开市场操作</a:t>
            </a:r>
          </a:p>
        </p:txBody>
      </p:sp>
      <p:sp>
        <p:nvSpPr>
          <p:cNvPr id="6" name="矩形 5"/>
          <p:cNvSpPr/>
          <p:nvPr/>
        </p:nvSpPr>
        <p:spPr>
          <a:xfrm>
            <a:off x="571472" y="5214950"/>
            <a:ext cx="8001000" cy="369332"/>
          </a:xfrm>
          <a:prstGeom prst="rect">
            <a:avLst/>
          </a:prstGeom>
        </p:spPr>
        <p:txBody>
          <a:bodyPr>
            <a:spAutoFit/>
          </a:bodyPr>
          <a:lstStyle/>
          <a:p>
            <a:pPr>
              <a:defRPr/>
            </a:pP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月市场流动性较紧张，央行公开市场净回笼</a:t>
            </a:r>
            <a:r>
              <a:rPr lang="en-US" altLang="zh-CN" sz="1800" b="1" dirty="0" smtClean="0">
                <a:solidFill>
                  <a:srgbClr val="000066"/>
                </a:solidFill>
                <a:latin typeface="+mn-ea"/>
                <a:ea typeface="+mn-ea"/>
              </a:rPr>
              <a:t>850</a:t>
            </a:r>
            <a:r>
              <a:rPr lang="zh-CN" altLang="en-US" sz="1800" b="1" dirty="0" smtClean="0">
                <a:solidFill>
                  <a:srgbClr val="000066"/>
                </a:solidFill>
                <a:latin typeface="+mn-ea"/>
                <a:ea typeface="+mn-ea"/>
              </a:rPr>
              <a:t>亿元，</a:t>
            </a:r>
            <a:endParaRPr lang="zh-CN" altLang="en-US" sz="1800" b="1" dirty="0">
              <a:solidFill>
                <a:srgbClr val="000066"/>
              </a:solidFill>
              <a:latin typeface="+mn-ea"/>
              <a:ea typeface="+mn-ea"/>
            </a:endParaRPr>
          </a:p>
        </p:txBody>
      </p:sp>
      <p:graphicFrame>
        <p:nvGraphicFramePr>
          <p:cNvPr id="5" name="图表 4"/>
          <p:cNvGraphicFramePr/>
          <p:nvPr/>
        </p:nvGraphicFramePr>
        <p:xfrm>
          <a:off x="785786" y="857232"/>
          <a:ext cx="7429552" cy="43497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1295400" y="2540000"/>
            <a:ext cx="7129463" cy="431800"/>
          </a:xfrm>
          <a:prstGeom prst="flowChartAlternateProcess">
            <a:avLst/>
          </a:prstGeom>
          <a:solidFill>
            <a:srgbClr val="000066"/>
          </a:solidFill>
          <a:ln w="9525">
            <a:noFill/>
            <a:miter lim="800000"/>
            <a:headEnd/>
            <a:tailEnd/>
          </a:ln>
        </p:spPr>
        <p:txBody>
          <a:bodyPr wrap="none" anchor="ctr"/>
          <a:lstStyle/>
          <a:p>
            <a:pPr algn="ctr"/>
            <a:endParaRPr lang="zh-CN" altLang="en-US">
              <a:ea typeface="幼圆" pitchFamily="49" charset="-122"/>
            </a:endParaRPr>
          </a:p>
        </p:txBody>
      </p:sp>
      <p:sp>
        <p:nvSpPr>
          <p:cNvPr id="17411" name="Text Box 3"/>
          <p:cNvSpPr txBox="1">
            <a:spLocks noChangeArrowheads="1"/>
          </p:cNvSpPr>
          <p:nvPr/>
        </p:nvSpPr>
        <p:spPr bwMode="auto">
          <a:xfrm>
            <a:off x="1331913" y="1976438"/>
            <a:ext cx="4897437" cy="2124075"/>
          </a:xfrm>
          <a:prstGeom prst="rect">
            <a:avLst/>
          </a:prstGeom>
          <a:noFill/>
          <a:ln w="9525">
            <a:noFill/>
            <a:miter lim="800000"/>
            <a:headEnd/>
            <a:tailEnd/>
          </a:ln>
        </p:spPr>
        <p:txBody>
          <a:bodyPr>
            <a:spAutoFit/>
          </a:bodyPr>
          <a:lstStyle/>
          <a:p>
            <a:pPr marL="457200" indent="-457200">
              <a:spcBef>
                <a:spcPct val="50000"/>
              </a:spcBef>
            </a:pPr>
            <a:r>
              <a:rPr kumimoji="1" lang="zh-CN" altLang="en-US" sz="2400" b="1">
                <a:solidFill>
                  <a:srgbClr val="000066"/>
                </a:solidFill>
                <a:latin typeface="Times New Roman" pitchFamily="18" charset="0"/>
                <a:ea typeface="幼圆" pitchFamily="49" charset="-122"/>
              </a:rPr>
              <a:t>1.本月宏观概况</a:t>
            </a:r>
          </a:p>
          <a:p>
            <a:pPr marL="457200" indent="-457200">
              <a:spcBef>
                <a:spcPct val="50000"/>
              </a:spcBef>
            </a:pPr>
            <a:r>
              <a:rPr kumimoji="1" lang="zh-CN" altLang="en-US" sz="2400" b="1">
                <a:solidFill>
                  <a:schemeClr val="bg1"/>
                </a:solidFill>
                <a:latin typeface="Times New Roman"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itchFamily="18" charset="0"/>
                <a:ea typeface="幼圆" pitchFamily="49" charset="-122"/>
              </a:rPr>
              <a:t>4. </a:t>
            </a:r>
            <a:r>
              <a:rPr kumimoji="1" lang="zh-CN" altLang="en-US" sz="2400" b="1">
                <a:solidFill>
                  <a:srgbClr val="000066"/>
                </a:solidFill>
                <a:latin typeface="Times New Roman" pitchFamily="18" charset="0"/>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214313"/>
            <a:ext cx="8231188" cy="1144587"/>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市场概况</a:t>
            </a:r>
          </a:p>
        </p:txBody>
      </p:sp>
      <p:sp>
        <p:nvSpPr>
          <p:cNvPr id="18435" name="Text Box 280"/>
          <p:cNvSpPr txBox="1">
            <a:spLocks noChangeArrowheads="1"/>
          </p:cNvSpPr>
          <p:nvPr/>
        </p:nvSpPr>
        <p:spPr bwMode="auto">
          <a:xfrm>
            <a:off x="571500" y="4714875"/>
            <a:ext cx="8143875" cy="1477328"/>
          </a:xfrm>
          <a:prstGeom prst="rect">
            <a:avLst/>
          </a:prstGeom>
          <a:noFill/>
          <a:ln w="9525" algn="ctr">
            <a:noFill/>
            <a:miter lim="800000"/>
            <a:headEnd/>
            <a:tailEnd/>
          </a:ln>
        </p:spPr>
        <p:txBody>
          <a:bodyPr>
            <a:spAutoFit/>
          </a:bodyPr>
          <a:lstStyle/>
          <a:p>
            <a:pPr>
              <a:spcBef>
                <a:spcPct val="50000"/>
              </a:spcBef>
            </a:pPr>
            <a:r>
              <a:rPr lang="en-US" altLang="zh-CN" sz="1800" b="1" dirty="0" smtClean="0">
                <a:solidFill>
                  <a:srgbClr val="000066"/>
                </a:solidFill>
                <a:latin typeface="幼圆" pitchFamily="49" charset="-122"/>
                <a:ea typeface="幼圆" pitchFamily="49" charset="-122"/>
              </a:rPr>
              <a:t>12</a:t>
            </a:r>
            <a:r>
              <a:rPr lang="zh-CN" altLang="en-US" sz="1800" b="1" dirty="0" smtClean="0">
                <a:solidFill>
                  <a:srgbClr val="000066"/>
                </a:solidFill>
                <a:latin typeface="幼圆" pitchFamily="49" charset="-122"/>
                <a:ea typeface="幼圆" pitchFamily="49" charset="-122"/>
              </a:rPr>
              <a:t>月</a:t>
            </a:r>
            <a:r>
              <a:rPr lang="zh-CN" altLang="en-US" sz="1800" b="1" dirty="0">
                <a:solidFill>
                  <a:srgbClr val="000066"/>
                </a:solidFill>
                <a:latin typeface="幼圆" pitchFamily="49" charset="-122"/>
                <a:ea typeface="幼圆" pitchFamily="49" charset="-122"/>
              </a:rPr>
              <a:t>上</a:t>
            </a:r>
            <a:r>
              <a:rPr lang="zh-CN" altLang="en-US" sz="1800" b="1" dirty="0" smtClean="0">
                <a:solidFill>
                  <a:srgbClr val="000066"/>
                </a:solidFill>
                <a:latin typeface="幼圆" pitchFamily="49" charset="-122"/>
                <a:ea typeface="幼圆" pitchFamily="49" charset="-122"/>
              </a:rPr>
              <a:t>证跌幅</a:t>
            </a:r>
            <a:r>
              <a:rPr lang="en-US" altLang="zh-CN" sz="1800" b="1" dirty="0" smtClean="0">
                <a:solidFill>
                  <a:srgbClr val="000066"/>
                </a:solidFill>
                <a:latin typeface="幼圆" pitchFamily="49" charset="-122"/>
                <a:ea typeface="幼圆" pitchFamily="49" charset="-122"/>
              </a:rPr>
              <a:t>4.5%</a:t>
            </a:r>
            <a:r>
              <a:rPr lang="zh-CN" altLang="en-US" sz="1800" b="1" dirty="0" smtClean="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3103.63</a:t>
            </a:r>
            <a:r>
              <a:rPr lang="zh-CN" altLang="en-US" sz="1800" b="1" dirty="0" smtClean="0">
                <a:solidFill>
                  <a:srgbClr val="000066"/>
                </a:solidFill>
                <a:latin typeface="幼圆" pitchFamily="49" charset="-122"/>
                <a:ea typeface="幼圆" pitchFamily="49" charset="-122"/>
              </a:rPr>
              <a:t>点</a:t>
            </a:r>
            <a:r>
              <a:rPr lang="zh-CN" altLang="en-US" sz="1800" b="1" dirty="0">
                <a:solidFill>
                  <a:srgbClr val="000066"/>
                </a:solidFill>
                <a:latin typeface="幼圆" pitchFamily="49" charset="-122"/>
                <a:ea typeface="幼圆" pitchFamily="49" charset="-122"/>
              </a:rPr>
              <a:t>，创业板</a:t>
            </a:r>
            <a:r>
              <a:rPr lang="zh-CN" altLang="en-US" sz="1800" b="1" dirty="0" smtClean="0">
                <a:solidFill>
                  <a:srgbClr val="000066"/>
                </a:solidFill>
                <a:latin typeface="幼圆" pitchFamily="49" charset="-122"/>
                <a:ea typeface="幼圆" pitchFamily="49" charset="-122"/>
              </a:rPr>
              <a:t>跌</a:t>
            </a:r>
            <a:r>
              <a:rPr lang="en-US" altLang="zh-CN" sz="1800" b="1" dirty="0" smtClean="0">
                <a:solidFill>
                  <a:srgbClr val="000066"/>
                </a:solidFill>
                <a:latin typeface="幼圆" pitchFamily="49" charset="-122"/>
                <a:ea typeface="幼圆" pitchFamily="49" charset="-122"/>
              </a:rPr>
              <a:t>10.1%</a:t>
            </a:r>
            <a:r>
              <a:rPr lang="zh-CN" altLang="en-US" sz="1800" b="1" dirty="0">
                <a:solidFill>
                  <a:srgbClr val="000066"/>
                </a:solidFill>
                <a:latin typeface="幼圆" pitchFamily="49" charset="-122"/>
                <a:ea typeface="幼圆" pitchFamily="49" charset="-122"/>
              </a:rPr>
              <a:t>，</a:t>
            </a:r>
            <a:r>
              <a:rPr lang="zh-CN" altLang="en-US" sz="1800" b="1" dirty="0" smtClean="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1962.059</a:t>
            </a:r>
            <a:r>
              <a:rPr lang="zh-CN" altLang="en-US" sz="1800" b="1" dirty="0" smtClean="0">
                <a:solidFill>
                  <a:srgbClr val="000066"/>
                </a:solidFill>
                <a:latin typeface="幼圆" pitchFamily="49" charset="-122"/>
                <a:ea typeface="幼圆" pitchFamily="49" charset="-122"/>
              </a:rPr>
              <a:t>点</a:t>
            </a:r>
            <a:r>
              <a:rPr lang="zh-CN" altLang="en-US" sz="1800" b="1" dirty="0">
                <a:solidFill>
                  <a:srgbClr val="000066"/>
                </a:solidFill>
                <a:latin typeface="幼圆" pitchFamily="49" charset="-122"/>
                <a:ea typeface="幼圆" pitchFamily="49" charset="-122"/>
              </a:rPr>
              <a:t>。总体来看，市场情绪较为低迷，熊市特征明显</a:t>
            </a:r>
            <a:r>
              <a:rPr lang="zh-CN" altLang="en-US" sz="1800" b="1" dirty="0" smtClean="0">
                <a:solidFill>
                  <a:srgbClr val="000066"/>
                </a:solidFill>
                <a:latin typeface="幼圆" pitchFamily="49" charset="-122"/>
                <a:ea typeface="幼圆" pitchFamily="49" charset="-122"/>
              </a:rPr>
              <a:t>。监管层对险资及产业资本举牌的负面表态是本月股指步入调整的重要因素，举牌概念中国建筑跌停调整，连累中国铁建、中国中铁等中字头股票同步大跌，带动沪指放量下跌。产业资本举牌的武昌鱼、格力电器等同样以暴跌收场，除个别妖股外，整个市场几无热点。</a:t>
            </a:r>
            <a:endParaRPr lang="zh-CN" altLang="en-US" sz="1800" b="1" dirty="0">
              <a:solidFill>
                <a:srgbClr val="000066"/>
              </a:solidFill>
              <a:latin typeface="幼圆" pitchFamily="49" charset="-122"/>
              <a:ea typeface="幼圆" pitchFamily="49" charset="-122"/>
            </a:endParaRPr>
          </a:p>
        </p:txBody>
      </p:sp>
      <p:pic>
        <p:nvPicPr>
          <p:cNvPr id="37889" name="Picture 1"/>
          <p:cNvPicPr>
            <a:picLocks noChangeAspect="1" noChangeArrowheads="1"/>
          </p:cNvPicPr>
          <p:nvPr/>
        </p:nvPicPr>
        <p:blipFill>
          <a:blip r:embed="rId3" cstate="print"/>
          <a:srcRect/>
          <a:stretch>
            <a:fillRect/>
          </a:stretch>
        </p:blipFill>
        <p:spPr bwMode="auto">
          <a:xfrm>
            <a:off x="1285852" y="1000108"/>
            <a:ext cx="6929486" cy="3649215"/>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68313" y="188913"/>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zh-CN" altLang="en-US" sz="2400" dirty="0" smtClean="0">
                <a:solidFill>
                  <a:schemeClr val="tx1"/>
                </a:solidFill>
              </a:rPr>
              <a:t>股指期货</a:t>
            </a:r>
            <a:endParaRPr lang="en-US" altLang="zh-CN" sz="2400" dirty="0" smtClean="0">
              <a:solidFill>
                <a:schemeClr val="tx1"/>
              </a:solidFill>
            </a:endParaRPr>
          </a:p>
        </p:txBody>
      </p:sp>
      <p:sp>
        <p:nvSpPr>
          <p:cNvPr id="19459" name="Text Box 5"/>
          <p:cNvSpPr txBox="1">
            <a:spLocks noChangeArrowheads="1"/>
          </p:cNvSpPr>
          <p:nvPr/>
        </p:nvSpPr>
        <p:spPr bwMode="auto">
          <a:xfrm>
            <a:off x="500063" y="5500688"/>
            <a:ext cx="8143875" cy="369332"/>
          </a:xfrm>
          <a:prstGeom prst="rect">
            <a:avLst/>
          </a:prstGeom>
          <a:noFill/>
          <a:ln w="9525" algn="ctr">
            <a:noFill/>
            <a:miter lim="800000"/>
            <a:headEnd/>
            <a:tailEnd/>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en-US" altLang="zh-CN" sz="1800" b="1" dirty="0" smtClean="0">
                <a:solidFill>
                  <a:srgbClr val="000066"/>
                </a:solidFill>
                <a:latin typeface="幼圆" pitchFamily="49" charset="-122"/>
                <a:ea typeface="幼圆" pitchFamily="49" charset="-122"/>
              </a:rPr>
              <a:t>12</a:t>
            </a:r>
            <a:r>
              <a:rPr lang="zh-CN" altLang="en-US" sz="1800" b="1" dirty="0" smtClean="0">
                <a:solidFill>
                  <a:srgbClr val="000066"/>
                </a:solidFill>
                <a:latin typeface="幼圆" pitchFamily="49" charset="-122"/>
                <a:ea typeface="幼圆" pitchFamily="49" charset="-122"/>
              </a:rPr>
              <a:t>月份上证</a:t>
            </a:r>
            <a:r>
              <a:rPr lang="en-US" altLang="zh-CN" sz="1800" b="1" dirty="0" smtClean="0">
                <a:solidFill>
                  <a:srgbClr val="000066"/>
                </a:solidFill>
                <a:latin typeface="幼圆" pitchFamily="49" charset="-122"/>
                <a:ea typeface="幼圆" pitchFamily="49" charset="-122"/>
              </a:rPr>
              <a:t>50</a:t>
            </a:r>
            <a:r>
              <a:rPr lang="zh-CN" altLang="en-US" sz="1800" b="1" dirty="0" smtClean="0">
                <a:solidFill>
                  <a:srgbClr val="000066"/>
                </a:solidFill>
                <a:latin typeface="幼圆" pitchFamily="49" charset="-122"/>
                <a:ea typeface="幼圆" pitchFamily="49" charset="-122"/>
              </a:rPr>
              <a:t>股指期货跌</a:t>
            </a:r>
            <a:r>
              <a:rPr lang="en-US" altLang="zh-CN" sz="1800" b="1" dirty="0" smtClean="0">
                <a:solidFill>
                  <a:srgbClr val="000066"/>
                </a:solidFill>
                <a:latin typeface="幼圆" pitchFamily="49" charset="-122"/>
                <a:ea typeface="幼圆" pitchFamily="49" charset="-122"/>
              </a:rPr>
              <a:t>6.3%</a:t>
            </a:r>
            <a:r>
              <a:rPr lang="zh-CN" altLang="en-US" sz="1800" b="1" dirty="0" smtClean="0">
                <a:solidFill>
                  <a:srgbClr val="000066"/>
                </a:solidFill>
                <a:latin typeface="幼圆" pitchFamily="49" charset="-122"/>
                <a:ea typeface="幼圆" pitchFamily="49" charset="-122"/>
              </a:rPr>
              <a:t>，和上证</a:t>
            </a:r>
            <a:r>
              <a:rPr lang="en-US" altLang="zh-CN" sz="1800" b="1" dirty="0" smtClean="0">
                <a:solidFill>
                  <a:srgbClr val="000066"/>
                </a:solidFill>
                <a:latin typeface="幼圆" pitchFamily="49" charset="-122"/>
                <a:ea typeface="幼圆" pitchFamily="49" charset="-122"/>
              </a:rPr>
              <a:t>50</a:t>
            </a:r>
            <a:r>
              <a:rPr lang="zh-CN" altLang="en-US" sz="1800" b="1" dirty="0" smtClean="0">
                <a:solidFill>
                  <a:srgbClr val="000066"/>
                </a:solidFill>
                <a:latin typeface="幼圆" pitchFamily="49" charset="-122"/>
                <a:ea typeface="幼圆" pitchFamily="49" charset="-122"/>
              </a:rPr>
              <a:t>指数保持一致。</a:t>
            </a:r>
            <a:endParaRPr lang="zh-CN" altLang="en-US" sz="1800" b="1" dirty="0">
              <a:solidFill>
                <a:srgbClr val="000066"/>
              </a:solidFill>
              <a:latin typeface="幼圆" pitchFamily="49" charset="-122"/>
              <a:ea typeface="幼圆" pitchFamily="49" charset="-122"/>
            </a:endParaRPr>
          </a:p>
        </p:txBody>
      </p:sp>
      <p:pic>
        <p:nvPicPr>
          <p:cNvPr id="35841" name="Picture 1" descr="C:\Users\LQQ\Documents\Tencent Files\416152065\Image\C2C\_AJ@T~_%NU~}O]KL]YFU6@S.png"/>
          <p:cNvPicPr>
            <a:picLocks noChangeAspect="1" noChangeArrowheads="1"/>
          </p:cNvPicPr>
          <p:nvPr/>
        </p:nvPicPr>
        <p:blipFill>
          <a:blip r:embed="rId4" cstate="print"/>
          <a:srcRect/>
          <a:stretch>
            <a:fillRect/>
          </a:stretch>
        </p:blipFill>
        <p:spPr bwMode="auto">
          <a:xfrm>
            <a:off x="571472" y="1071546"/>
            <a:ext cx="7715304" cy="4071966"/>
          </a:xfrm>
          <a:prstGeom prst="rect">
            <a:avLst/>
          </a:prstGeom>
          <a:noFill/>
        </p:spPr>
      </p:pic>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bwMode="auto">
          <a:xfrm>
            <a:off x="500063" y="214313"/>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zh-CN" altLang="en-US" sz="2400" smtClean="0">
                <a:solidFill>
                  <a:srgbClr val="000066"/>
                </a:solidFill>
              </a:rPr>
              <a:t>债市指数</a:t>
            </a:r>
          </a:p>
        </p:txBody>
      </p:sp>
      <p:sp>
        <p:nvSpPr>
          <p:cNvPr id="6148" name="TextBox 2"/>
          <p:cNvSpPr txBox="1">
            <a:spLocks noChangeArrowheads="1"/>
          </p:cNvSpPr>
          <p:nvPr/>
        </p:nvSpPr>
        <p:spPr bwMode="auto">
          <a:xfrm>
            <a:off x="500034" y="4857760"/>
            <a:ext cx="8085137" cy="923330"/>
          </a:xfrm>
          <a:prstGeom prst="rect">
            <a:avLst/>
          </a:prstGeom>
          <a:noFill/>
          <a:ln w="9525">
            <a:noFill/>
            <a:miter lim="800000"/>
            <a:headEnd/>
            <a:tailEnd/>
          </a:ln>
        </p:spPr>
        <p:txBody>
          <a:bodyPr>
            <a:spAutoFit/>
          </a:bodyPr>
          <a:lstStyle/>
          <a:p>
            <a:pPr>
              <a:defRPr/>
            </a:pPr>
            <a:r>
              <a:rPr lang="en-US" altLang="zh-CN" sz="1800" b="1" dirty="0" smtClean="0">
                <a:solidFill>
                  <a:schemeClr val="tx2">
                    <a:lumMod val="75000"/>
                  </a:schemeClr>
                </a:solidFill>
                <a:latin typeface="+mn-ea"/>
                <a:ea typeface="+mn-ea"/>
              </a:rPr>
              <a:t>11</a:t>
            </a:r>
            <a:r>
              <a:rPr lang="zh-CN" altLang="en-US" sz="1800" b="1" dirty="0" smtClean="0">
                <a:solidFill>
                  <a:schemeClr val="tx2">
                    <a:lumMod val="75000"/>
                  </a:schemeClr>
                </a:solidFill>
                <a:latin typeface="+mn-ea"/>
                <a:ea typeface="+mn-ea"/>
              </a:rPr>
              <a:t>月底市场出现“钱荒”之后，央行在公开市场投放流动性仍十分保守。十二月中旬市场传出国海证券代持“萝卜章”事件，货币基金遭到巨额赎回，引起国债期货的恐慌性下跌，市场出现剧烈波动。</a:t>
            </a:r>
            <a:endParaRPr lang="zh-CN" altLang="en-US" sz="1800" b="1" dirty="0">
              <a:solidFill>
                <a:schemeClr val="tx2">
                  <a:lumMod val="75000"/>
                </a:schemeClr>
              </a:solidFill>
              <a:latin typeface="+mn-ea"/>
              <a:ea typeface="+mn-ea"/>
            </a:endParaRPr>
          </a:p>
        </p:txBody>
      </p:sp>
      <p:pic>
        <p:nvPicPr>
          <p:cNvPr id="1027" name="Picture 3" descr="C:\Users\LQQ\Documents\Tencent Files\416152065\Image\C2C\N3AKD%)KSDA4XPUOTLTQ67G.png"/>
          <p:cNvPicPr>
            <a:picLocks noChangeAspect="1" noChangeArrowheads="1"/>
          </p:cNvPicPr>
          <p:nvPr/>
        </p:nvPicPr>
        <p:blipFill>
          <a:blip r:embed="rId3" cstate="print"/>
          <a:srcRect/>
          <a:stretch>
            <a:fillRect/>
          </a:stretch>
        </p:blipFill>
        <p:spPr bwMode="auto">
          <a:xfrm>
            <a:off x="857224" y="1285860"/>
            <a:ext cx="7215238" cy="3286148"/>
          </a:xfrm>
          <a:prstGeom prst="rect">
            <a:avLst/>
          </a:prstGeom>
          <a:noFill/>
        </p:spPr>
      </p:pic>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lnDef>
    <a:txDef>
      <a:spPr bwMode="auto">
        <a:noFill/>
        <a:ln w="9525">
          <a:solidFill>
            <a:schemeClr val="accent1"/>
          </a:solidFill>
          <a:miter lim="800000"/>
          <a:headEnd/>
          <a:tailEnd/>
        </a:ln>
      </a:spPr>
      <a:bodyPr>
        <a:spAutoFit/>
      </a:bodyPr>
      <a:lstStyle>
        <a:defPPr>
          <a:defRPr sz="1300" b="1" dirty="0" smtClean="0">
            <a:solidFill>
              <a:srgbClr val="000066"/>
            </a:solidFill>
            <a:latin typeface="幼圆" pitchFamily="49" charset="-122"/>
            <a:ea typeface="幼圆"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emplate/>
  <TotalTime>58567</TotalTime>
  <Words>4055</Words>
  <Application>Microsoft Office PowerPoint</Application>
  <PresentationFormat>全屏显示(4:3)</PresentationFormat>
  <Paragraphs>367</Paragraphs>
  <Slides>28</Slides>
  <Notes>24</Notes>
  <HiddenSlides>0</HiddenSlides>
  <MMClips>0</MMClips>
  <ScaleCrop>false</ScaleCrop>
  <HeadingPairs>
    <vt:vector size="4" baseType="variant">
      <vt:variant>
        <vt:lpstr>主题</vt:lpstr>
      </vt:variant>
      <vt:variant>
        <vt:i4>8</vt:i4>
      </vt:variant>
      <vt:variant>
        <vt:lpstr>幻灯片标题</vt:lpstr>
      </vt:variant>
      <vt:variant>
        <vt:i4>28</vt:i4>
      </vt:variant>
    </vt:vector>
  </HeadingPairs>
  <TitlesOfParts>
    <vt:vector size="36" baseType="lpstr">
      <vt:lpstr>融客PPT模板</vt:lpstr>
      <vt:lpstr>融客投资PPT模板</vt:lpstr>
      <vt:lpstr>1_融客PPT模板</vt:lpstr>
      <vt:lpstr>3_融客PPT模板</vt:lpstr>
      <vt:lpstr>2_融客PPT模板</vt:lpstr>
      <vt:lpstr>5_融客PPT模板</vt:lpstr>
      <vt:lpstr>7_融客PPT模板</vt:lpstr>
      <vt:lpstr>8_融客PPT模板</vt:lpstr>
      <vt:lpstr>幻灯片 1</vt:lpstr>
      <vt:lpstr>幻灯片 2</vt:lpstr>
      <vt:lpstr>CPI、PPI</vt:lpstr>
      <vt:lpstr>PMI</vt:lpstr>
      <vt:lpstr>央行公开市场操作</vt:lpstr>
      <vt:lpstr>幻灯片 6</vt:lpstr>
      <vt:lpstr>幻灯片 7</vt:lpstr>
      <vt:lpstr>股指期货</vt:lpstr>
      <vt:lpstr>债市指数</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联系我们</vt:lpstr>
    </vt:vector>
  </TitlesOfParts>
  <Company>Lenovo (Beijing)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Administrator</cp:lastModifiedBy>
  <cp:revision>3484</cp:revision>
  <dcterms:created xsi:type="dcterms:W3CDTF">2007-11-30T05:47:23Z</dcterms:created>
  <dcterms:modified xsi:type="dcterms:W3CDTF">2017-02-03T02:56:34Z</dcterms:modified>
</cp:coreProperties>
</file>