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notesSlides/notesSlide23.xml" ContentType="application/vnd.openxmlformats-officedocument.presentationml.notesSlide+xml"/>
  <Override PartName="/ppt/slideMasters/slideMaster8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7.xml" ContentType="application/vnd.openxmlformats-officedocument.theme+xml"/>
  <Override PartName="/ppt/slideLayouts/slideLayout97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648" r:id="rId2"/>
    <p:sldMasterId id="2147483949" r:id="rId3"/>
    <p:sldMasterId id="2147484133" r:id="rId4"/>
    <p:sldMasterId id="2147484317" r:id="rId5"/>
    <p:sldMasterId id="2147487685" r:id="rId6"/>
    <p:sldMasterId id="2147493264" r:id="rId7"/>
    <p:sldMasterId id="2147493278" r:id="rId8"/>
  </p:sldMasterIdLst>
  <p:notesMasterIdLst>
    <p:notesMasterId r:id="rId35"/>
  </p:notesMasterIdLst>
  <p:handoutMasterIdLst>
    <p:handoutMasterId r:id="rId36"/>
  </p:handoutMasterIdLst>
  <p:sldIdLst>
    <p:sldId id="256" r:id="rId9"/>
    <p:sldId id="378" r:id="rId10"/>
    <p:sldId id="440" r:id="rId11"/>
    <p:sldId id="436" r:id="rId12"/>
    <p:sldId id="405" r:id="rId13"/>
    <p:sldId id="350" r:id="rId14"/>
    <p:sldId id="416" r:id="rId15"/>
    <p:sldId id="439" r:id="rId16"/>
    <p:sldId id="418" r:id="rId17"/>
    <p:sldId id="437" r:id="rId18"/>
    <p:sldId id="400" r:id="rId19"/>
    <p:sldId id="396" r:id="rId20"/>
    <p:sldId id="430" r:id="rId21"/>
    <p:sldId id="372" r:id="rId22"/>
    <p:sldId id="320" r:id="rId23"/>
    <p:sldId id="431" r:id="rId24"/>
    <p:sldId id="364" r:id="rId25"/>
    <p:sldId id="433" r:id="rId26"/>
    <p:sldId id="351" r:id="rId27"/>
    <p:sldId id="434" r:id="rId28"/>
    <p:sldId id="435" r:id="rId29"/>
    <p:sldId id="388" r:id="rId30"/>
    <p:sldId id="423" r:id="rId31"/>
    <p:sldId id="424" r:id="rId32"/>
    <p:sldId id="425" r:id="rId33"/>
    <p:sldId id="390" r:id="rId34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66"/>
    <a:srgbClr val="33CC33"/>
    <a:srgbClr val="FF0000"/>
    <a:srgbClr val="CC0000"/>
    <a:srgbClr val="FF9900"/>
    <a:srgbClr val="C0C0C0"/>
    <a:srgbClr val="00FF00"/>
    <a:srgbClr val="6600FF"/>
  </p:clrMru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13" autoAdjust="0"/>
    <p:restoredTop sz="89533" autoAdjust="0"/>
  </p:normalViewPr>
  <p:slideViewPr>
    <p:cSldViewPr>
      <p:cViewPr>
        <p:scale>
          <a:sx n="71" d="100"/>
          <a:sy n="71" d="100"/>
        </p:scale>
        <p:origin x="-1806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ind\Wind.NET.Client\WindNET\users\W25698004\export\PPI&#25353;&#22823;&#31867;&#20998;(&#26376;)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5620875081526295E-2"/>
          <c:y val="3.9775113333881645E-2"/>
          <c:w val="0.93437912491847375"/>
          <c:h val="0.77412556026944368"/>
        </c:manualLayout>
      </c:layout>
      <c:barChart>
        <c:barDir val="col"/>
        <c:grouping val="clustered"/>
        <c:ser>
          <c:idx val="0"/>
          <c:order val="0"/>
          <c:tx>
            <c:strRef>
              <c:f>Sheet1!$G$26</c:f>
              <c:strCache>
                <c:ptCount val="1"/>
                <c:pt idx="0">
                  <c:v>解禁市值（亿元）</c:v>
                </c:pt>
              </c:strCache>
            </c:strRef>
          </c:tx>
          <c:dPt>
            <c:idx val="6"/>
            <c:spPr>
              <a:solidFill>
                <a:srgbClr val="1B33E7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Lbls>
            <c:dLbl>
              <c:idx val="9"/>
              <c:layout/>
              <c:showVal val="1"/>
            </c:dLbl>
            <c:delete val="1"/>
          </c:dLbls>
          <c:cat>
            <c:numRef>
              <c:f>Sheet1!$F$27:$F$38</c:f>
              <c:numCache>
                <c:formatCode>yyyy\-mm;@</c:formatCode>
                <c:ptCount val="12"/>
                <c:pt idx="0">
                  <c:v>42400</c:v>
                </c:pt>
                <c:pt idx="1">
                  <c:v>42428</c:v>
                </c:pt>
                <c:pt idx="2">
                  <c:v>42460</c:v>
                </c:pt>
                <c:pt idx="3">
                  <c:v>42490</c:v>
                </c:pt>
                <c:pt idx="4">
                  <c:v>42521</c:v>
                </c:pt>
                <c:pt idx="5">
                  <c:v>42551</c:v>
                </c:pt>
                <c:pt idx="6">
                  <c:v>42582</c:v>
                </c:pt>
                <c:pt idx="7">
                  <c:v>42613</c:v>
                </c:pt>
                <c:pt idx="8">
                  <c:v>42643</c:v>
                </c:pt>
                <c:pt idx="9">
                  <c:v>42674</c:v>
                </c:pt>
                <c:pt idx="10">
                  <c:v>42704</c:v>
                </c:pt>
                <c:pt idx="11">
                  <c:v>42735</c:v>
                </c:pt>
              </c:numCache>
            </c:numRef>
          </c:cat>
          <c:val>
            <c:numRef>
              <c:f>Sheet1!$G$27:$G$38</c:f>
              <c:numCache>
                <c:formatCode>General</c:formatCode>
                <c:ptCount val="12"/>
                <c:pt idx="0">
                  <c:v>1925</c:v>
                </c:pt>
                <c:pt idx="1">
                  <c:v>1469</c:v>
                </c:pt>
                <c:pt idx="2">
                  <c:v>1778</c:v>
                </c:pt>
                <c:pt idx="3">
                  <c:v>1248</c:v>
                </c:pt>
                <c:pt idx="4">
                  <c:v>1641</c:v>
                </c:pt>
                <c:pt idx="5">
                  <c:v>2305</c:v>
                </c:pt>
                <c:pt idx="6">
                  <c:v>757</c:v>
                </c:pt>
                <c:pt idx="7">
                  <c:v>1074</c:v>
                </c:pt>
                <c:pt idx="8">
                  <c:v>1233</c:v>
                </c:pt>
                <c:pt idx="9">
                  <c:v>271</c:v>
                </c:pt>
                <c:pt idx="10">
                  <c:v>2218</c:v>
                </c:pt>
                <c:pt idx="11">
                  <c:v>3216</c:v>
                </c:pt>
              </c:numCache>
            </c:numRef>
          </c:val>
        </c:ser>
        <c:axId val="73963776"/>
        <c:axId val="158055040"/>
      </c:barChart>
      <c:dateAx>
        <c:axId val="73963776"/>
        <c:scaling>
          <c:orientation val="minMax"/>
        </c:scaling>
        <c:axPos val="b"/>
        <c:numFmt formatCode="yyyy\-mm;@" sourceLinked="1"/>
        <c:tickLblPos val="nextTo"/>
        <c:crossAx val="158055040"/>
        <c:crosses val="autoZero"/>
        <c:auto val="1"/>
        <c:lblOffset val="100"/>
        <c:baseTimeUnit val="months"/>
      </c:dateAx>
      <c:valAx>
        <c:axId val="158055040"/>
        <c:scaling>
          <c:orientation val="minMax"/>
        </c:scaling>
        <c:axPos val="l"/>
        <c:majorGridlines/>
        <c:numFmt formatCode="General" sourceLinked="1"/>
        <c:tickLblPos val="nextTo"/>
        <c:crossAx val="73963776"/>
        <c:crosses val="autoZero"/>
        <c:crossBetween val="between"/>
      </c:valAx>
    </c:plotArea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C215BADB-7DCD-49BC-AB0D-9367CFBA6A1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CBB07F69-7155-447B-AE34-68A3E3683DC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57406-4E3C-4C33-9D93-C975F75BA8E2}" type="slidenum">
              <a:rPr lang="zh-CN" altLang="en-US" smtClean="0">
                <a:latin typeface="Arial" pitchFamily="34" charset="0"/>
              </a:rPr>
              <a:pPr/>
              <a:t>1</a:t>
            </a:fld>
            <a:endParaRPr lang="en-US" altLang="zh-CN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B8B10-1324-4A89-B636-E7B912D32726}" type="slidenum">
              <a:rPr lang="zh-CN" altLang="en-US" smtClean="0">
                <a:latin typeface="Arial" pitchFamily="34" charset="0"/>
              </a:rPr>
              <a:pPr/>
              <a:t>11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BF4F9-9AEE-448D-B3EC-3F52BE76B531}" type="slidenum">
              <a:rPr lang="zh-CN" altLang="en-US" smtClean="0">
                <a:latin typeface="Arial" pitchFamily="34" charset="0"/>
              </a:rPr>
              <a:pPr/>
              <a:t>12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FD96F-1CBF-4627-98CC-F89080831901}" type="slidenum">
              <a:rPr lang="zh-CN" altLang="en-US" smtClean="0">
                <a:latin typeface="Arial" pitchFamily="34" charset="0"/>
              </a:rPr>
              <a:pPr/>
              <a:t>13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E2822E-C16A-46B9-9217-5699FA279432}" type="slidenum">
              <a:rPr lang="zh-CN" altLang="en-US" smtClean="0">
                <a:latin typeface="Arial" pitchFamily="34" charset="0"/>
              </a:rPr>
              <a:pPr/>
              <a:t>14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4A8D8-6A62-4928-A7F1-BD1541A69352}" type="slidenum">
              <a:rPr lang="zh-CN" altLang="en-US" smtClean="0">
                <a:latin typeface="Arial" pitchFamily="34" charset="0"/>
              </a:rPr>
              <a:pPr/>
              <a:t>15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5427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8A664-25E9-481E-A125-881D4B0EE505}" type="slidenum">
              <a:rPr lang="zh-CN" altLang="en-US" smtClean="0">
                <a:solidFill>
                  <a:srgbClr val="000000"/>
                </a:solidFill>
                <a:latin typeface="Arial" pitchFamily="34" charset="0"/>
              </a:rPr>
              <a:pPr/>
              <a:t>16</a:t>
            </a:fld>
            <a:endParaRPr lang="en-US" altLang="zh-CN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zh-CN" altLang="en-US" smtClean="0">
                <a:latin typeface="Arial" pitchFamily="34" charset="0"/>
              </a:rPr>
              <a:t>收购深圳京华</a:t>
            </a:r>
            <a:r>
              <a:rPr lang="en-US" altLang="zh-CN" smtClean="0">
                <a:latin typeface="Arial" pitchFamily="34" charset="0"/>
              </a:rPr>
              <a:t>5.07%</a:t>
            </a:r>
            <a:r>
              <a:rPr lang="zh-CN" altLang="en-US" smtClean="0">
                <a:latin typeface="Arial" pitchFamily="34" charset="0"/>
              </a:rPr>
              <a:t>股份，持股增加到</a:t>
            </a:r>
            <a:r>
              <a:rPr lang="en-US" altLang="zh-CN" smtClean="0">
                <a:latin typeface="Arial" pitchFamily="34" charset="0"/>
              </a:rPr>
              <a:t>43.1%</a:t>
            </a:r>
            <a:r>
              <a:rPr lang="zh-CN" altLang="en-US" smtClean="0">
                <a:latin typeface="Arial" pitchFamily="34" charset="0"/>
              </a:rPr>
              <a:t>。</a:t>
            </a:r>
            <a:r>
              <a:rPr lang="en-US" altLang="zh-CN" smtClean="0">
                <a:latin typeface="Arial" pitchFamily="34" charset="0"/>
              </a:rPr>
              <a:t>2013</a:t>
            </a:r>
            <a:r>
              <a:rPr lang="zh-CN" altLang="en-US" smtClean="0">
                <a:latin typeface="Arial" pitchFamily="34" charset="0"/>
              </a:rPr>
              <a:t>年</a:t>
            </a:r>
            <a:r>
              <a:rPr lang="en-US" altLang="zh-CN" smtClean="0">
                <a:latin typeface="Arial" pitchFamily="34" charset="0"/>
              </a:rPr>
              <a:t>6</a:t>
            </a:r>
            <a:r>
              <a:rPr lang="zh-CN" altLang="en-US" smtClean="0">
                <a:latin typeface="Arial" pitchFamily="34" charset="0"/>
              </a:rPr>
              <a:t>月定增，瑞森投资的私募大佬张建斌认购，占公司总股本约</a:t>
            </a:r>
            <a:r>
              <a:rPr lang="en-US" altLang="zh-CN" smtClean="0">
                <a:latin typeface="Arial" pitchFamily="34" charset="0"/>
              </a:rPr>
              <a:t>1.7%</a:t>
            </a:r>
            <a:r>
              <a:rPr lang="zh-CN" altLang="en-US" smtClean="0">
                <a:latin typeface="Arial" pitchFamily="34" charset="0"/>
              </a:rPr>
              <a:t>。</a:t>
            </a:r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E9EE6-3BE6-4A8C-80A8-52CBE14B2DCB}" type="slidenum">
              <a:rPr lang="zh-CN" altLang="en-US" smtClean="0">
                <a:latin typeface="Arial" pitchFamily="34" charset="0"/>
              </a:rPr>
              <a:pPr/>
              <a:t>17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5632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38A1AE-36C6-4A32-9E49-CFA13F268D3B}" type="slidenum">
              <a:rPr lang="zh-CN" altLang="en-US" smtClean="0">
                <a:solidFill>
                  <a:srgbClr val="000000"/>
                </a:solidFill>
                <a:latin typeface="Arial" pitchFamily="34" charset="0"/>
              </a:rPr>
              <a:pPr/>
              <a:t>18</a:t>
            </a:fld>
            <a:endParaRPr lang="en-US" altLang="zh-CN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5734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32CE4-E601-40D2-9DE9-A2983248F2DD}" type="slidenum">
              <a:rPr lang="zh-CN" altLang="en-US" smtClean="0">
                <a:latin typeface="Arial" pitchFamily="34" charset="0"/>
              </a:rPr>
              <a:pPr/>
              <a:t>19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5837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145F8A-38AA-4516-98C7-2269C5C0F01D}" type="slidenum">
              <a:rPr lang="zh-CN" altLang="en-US" smtClean="0">
                <a:latin typeface="Arial" pitchFamily="34" charset="0"/>
              </a:rPr>
              <a:pPr/>
              <a:t>22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D1252-F4D2-4957-B2AF-B15F6A231658}" type="slidenum">
              <a:rPr lang="zh-CN" altLang="en-US" smtClean="0">
                <a:latin typeface="Arial" pitchFamily="34" charset="0"/>
              </a:rPr>
              <a:pPr/>
              <a:t>2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550" tIns="45774" rIns="91550" bIns="45774"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59396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50" tIns="45774" rIns="91550" bIns="45774" anchor="b"/>
          <a:lstStyle/>
          <a:p>
            <a:pPr algn="r" defTabSz="915988"/>
            <a:fld id="{54EC2046-CBD9-49BA-BD82-23E1D28F573E}" type="slidenum">
              <a:rPr lang="zh-CN" altLang="en-US" sz="1200">
                <a:solidFill>
                  <a:srgbClr val="000000"/>
                </a:solidFill>
              </a:rPr>
              <a:pPr algn="r" defTabSz="915988"/>
              <a:t>23</a:t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550" tIns="45774" rIns="91550" bIns="45774"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60420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50" tIns="45774" rIns="91550" bIns="45774" anchor="b"/>
          <a:lstStyle/>
          <a:p>
            <a:pPr algn="r" defTabSz="915988"/>
            <a:fld id="{C9850923-EF93-4729-9F44-6350CD9853ED}" type="slidenum">
              <a:rPr lang="zh-CN" altLang="en-US" sz="1200">
                <a:solidFill>
                  <a:srgbClr val="000000"/>
                </a:solidFill>
              </a:rPr>
              <a:pPr algn="r" defTabSz="915988"/>
              <a:t>24</a:t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550" tIns="45774" rIns="91550" bIns="45774"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61444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50" tIns="45774" rIns="91550" bIns="45774" anchor="b"/>
          <a:lstStyle/>
          <a:p>
            <a:pPr algn="r" defTabSz="915988"/>
            <a:fld id="{B66FD792-C4C0-47E5-9BDE-FF08C9B884DB}" type="slidenum">
              <a:rPr lang="zh-CN" altLang="en-US" sz="1200">
                <a:solidFill>
                  <a:srgbClr val="000000"/>
                </a:solidFill>
              </a:rPr>
              <a:pPr algn="r" defTabSz="915988"/>
              <a:t>25</a:t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EE980-A0B8-4EF9-B18B-052D2CC2DFAA}" type="slidenum">
              <a:rPr lang="zh-CN" altLang="en-US" smtClean="0">
                <a:solidFill>
                  <a:srgbClr val="000000"/>
                </a:solidFill>
                <a:latin typeface="Arial" pitchFamily="34" charset="0"/>
              </a:rPr>
              <a:pPr/>
              <a:t>26</a:t>
            </a:fld>
            <a:endParaRPr lang="en-US" altLang="zh-CN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3E6D2-58B9-44CA-9DA2-F9D516F0FA5C}" type="slidenum">
              <a:rPr lang="zh-CN" altLang="en-US" smtClean="0">
                <a:solidFill>
                  <a:srgbClr val="000000"/>
                </a:solidFill>
                <a:latin typeface="Arial" pitchFamily="34" charset="0"/>
              </a:rPr>
              <a:pPr/>
              <a:t>3</a:t>
            </a:fld>
            <a:endParaRPr lang="en-US" altLang="zh-CN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AB647-5434-4ABC-A07D-364031E59BF1}" type="slidenum">
              <a:rPr lang="zh-CN" altLang="en-US" smtClean="0">
                <a:solidFill>
                  <a:srgbClr val="000000"/>
                </a:solidFill>
                <a:latin typeface="Arial" pitchFamily="34" charset="0"/>
              </a:rPr>
              <a:pPr/>
              <a:t>4</a:t>
            </a:fld>
            <a:endParaRPr lang="en-US" altLang="zh-CN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1D7D2-6AAE-4026-9E38-E32D9E56E9BA}" type="slidenum">
              <a:rPr lang="zh-CN" altLang="en-US" smtClean="0">
                <a:latin typeface="Arial" pitchFamily="34" charset="0"/>
              </a:rPr>
              <a:pPr/>
              <a:t>6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4F239-2C94-4817-927E-CC75FBAA7CF6}" type="slidenum">
              <a:rPr lang="zh-CN" altLang="en-US" smtClean="0">
                <a:solidFill>
                  <a:srgbClr val="000000"/>
                </a:solidFill>
                <a:latin typeface="Arial" pitchFamily="34" charset="0"/>
              </a:rPr>
              <a:pPr/>
              <a:t>7</a:t>
            </a:fld>
            <a:endParaRPr lang="en-US" altLang="zh-CN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FC64E-0477-46FF-A69A-C14BF260A05B}" type="slidenum">
              <a:rPr lang="zh-CN" altLang="en-US" smtClean="0">
                <a:latin typeface="Arial" pitchFamily="34" charset="0"/>
              </a:rPr>
              <a:pPr/>
              <a:t>8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0339C1-AC36-4330-904B-640DC3C8FEE5}" type="slidenum">
              <a:rPr lang="zh-CN" altLang="en-US" smtClean="0">
                <a:latin typeface="Arial" pitchFamily="34" charset="0"/>
              </a:rPr>
              <a:pPr/>
              <a:t>9</a:t>
            </a:fld>
            <a:endParaRPr lang="en-US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</a:endParaRP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2DA10-8DE6-4A6A-9726-E43521613602}" type="slidenum">
              <a:rPr lang="zh-CN" altLang="en-US" smtClean="0">
                <a:solidFill>
                  <a:srgbClr val="000000"/>
                </a:solidFill>
                <a:latin typeface="Arial" pitchFamily="34" charset="0"/>
              </a:rPr>
              <a:pPr/>
              <a:t>10</a:t>
            </a:fld>
            <a:endParaRPr lang="en-US" altLang="zh-CN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jpe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top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6" descr="bott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chemeClr val="bg1"/>
                </a:solidFill>
                <a:latin typeface="Verdana" pitchFamily="34" charset="0"/>
              </a:rPr>
              <a:t>www.rongke.com</a:t>
            </a:r>
          </a:p>
        </p:txBody>
      </p:sp>
      <p:pic>
        <p:nvPicPr>
          <p:cNvPr id="6" name="Picture 2" descr="rk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altLang="zh-CN" sz="1400" b="1" smtClean="0">
                <a:solidFill>
                  <a:srgbClr val="777777"/>
                </a:solidFill>
                <a:ea typeface="宋体" pitchFamily="2" charset="-122"/>
              </a:rPr>
              <a:t>RONGKE INVESTMENT MANAGEMENT CO., LTD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 smtClean="0">
                <a:solidFill>
                  <a:srgbClr val="777777"/>
                </a:solidFill>
                <a:ea typeface="黑体" pitchFamily="2" charset="-122"/>
              </a:rPr>
              <a:t>上海融客投资管理有限公司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6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bottom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3" descr="rk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5" descr="top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6" descr="bott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99CCFF"/>
              </a:buClr>
              <a:buFont typeface="Wingdings" pitchFamily="2" charset="2"/>
              <a:buNone/>
              <a:defRPr/>
            </a:pPr>
            <a:r>
              <a:rPr lang="en-US" altLang="zh-CN" sz="1400" b="1" smtClean="0">
                <a:solidFill>
                  <a:srgbClr val="777777"/>
                </a:solidFill>
                <a:ea typeface="宋体" pitchFamily="2" charset="-122"/>
              </a:rPr>
              <a:t>RONGKE INVESTMENT MANAGEMENT CO., LTD</a:t>
            </a:r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 smtClean="0">
                <a:solidFill>
                  <a:srgbClr val="777777"/>
                </a:solidFill>
                <a:ea typeface="黑体" pitchFamily="2" charset="-122"/>
              </a:rPr>
              <a:t>上海融客投资管理有限公司</a:t>
            </a:r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rgbClr val="FFFFFF"/>
                </a:solidFill>
                <a:latin typeface="Verdana" pitchFamily="34" charset="0"/>
              </a:rPr>
              <a:t>www.rongke.com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6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2" Type="http://schemas.openxmlformats.org/officeDocument/2006/relationships/slideLayout" Target="../slideLayouts/slideLayout7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91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fld id="{534B1103-9603-4759-8D64-0D5F095E31C5}" type="slidenum">
              <a:rPr lang="zh-CN" altLang="en-GB" sz="1000">
                <a:solidFill>
                  <a:srgbClr val="FFFFFF"/>
                </a:solidFill>
              </a:rPr>
              <a:pPr algn="ctr" eaLnBrk="0" hangingPunct="0">
                <a:defRPr/>
              </a:p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chemeClr val="bg1"/>
                </a:solidFill>
                <a:ea typeface="宋体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chemeClr val="bg1"/>
                </a:solidFill>
                <a:ea typeface="宋体" pitchFamily="2" charset="-122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15675" r:id="rId1"/>
    <p:sldLayoutId id="2147515676" r:id="rId2"/>
    <p:sldLayoutId id="2147515677" r:id="rId3"/>
    <p:sldLayoutId id="2147515678" r:id="rId4"/>
    <p:sldLayoutId id="2147515679" r:id="rId5"/>
    <p:sldLayoutId id="2147515680" r:id="rId6"/>
    <p:sldLayoutId id="2147515681" r:id="rId7"/>
    <p:sldLayoutId id="2147515682" r:id="rId8"/>
    <p:sldLayoutId id="2147515683" r:id="rId9"/>
    <p:sldLayoutId id="2147515684" r:id="rId10"/>
    <p:sldLayoutId id="2147515685" r:id="rId11"/>
    <p:sldLayoutId id="2147515686" r:id="rId12"/>
    <p:sldLayoutId id="214751568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/>
          </a:p>
        </p:txBody>
      </p:sp>
      <p:pic>
        <p:nvPicPr>
          <p:cNvPr id="2051" name="Picture 31" descr="top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itchFamily="34" charset="0"/>
              </a:rPr>
              <a:t>www.rongke.com</a:t>
            </a:r>
          </a:p>
        </p:txBody>
      </p:sp>
      <p:sp>
        <p:nvSpPr>
          <p:cNvPr id="2053" name="Rectangle 34"/>
          <p:cNvSpPr>
            <a:spLocks noChangeArrowheads="1"/>
          </p:cNvSpPr>
          <p:nvPr/>
        </p:nvSpPr>
        <p:spPr bwMode="auto">
          <a:xfrm>
            <a:off x="7507288" y="6462713"/>
            <a:ext cx="102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itchFamily="34" charset="0"/>
                <a:ea typeface="黑体" pitchFamily="49" charset="-122"/>
              </a:rPr>
              <a:t>融客投资</a:t>
            </a:r>
          </a:p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itchFamily="34" charset="0"/>
                <a:ea typeface="黑体" pitchFamily="49" charset="-122"/>
              </a:rPr>
              <a:t>融客中国</a:t>
            </a:r>
          </a:p>
        </p:txBody>
      </p:sp>
      <p:pic>
        <p:nvPicPr>
          <p:cNvPr id="2054" name="Picture 39" descr="招牌设计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83488" y="6524625"/>
            <a:ext cx="3016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205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fld id="{935DFE8A-65C7-4184-816C-74021275A2F4}" type="slidenum">
              <a:rPr lang="zh-CN" altLang="en-GB" sz="1000">
                <a:solidFill>
                  <a:srgbClr val="FFFFFF"/>
                </a:solidFill>
              </a:rPr>
              <a:pPr algn="ctr" eaLnBrk="0" hangingPunct="0">
                <a:defRPr/>
              </a:p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15774" r:id="rId1"/>
    <p:sldLayoutId id="2147515688" r:id="rId2"/>
    <p:sldLayoutId id="2147515689" r:id="rId3"/>
    <p:sldLayoutId id="2147515690" r:id="rId4"/>
    <p:sldLayoutId id="2147515691" r:id="rId5"/>
    <p:sldLayoutId id="2147515775" r:id="rId6"/>
    <p:sldLayoutId id="2147515692" r:id="rId7"/>
    <p:sldLayoutId id="2147515693" r:id="rId8"/>
    <p:sldLayoutId id="2147515694" r:id="rId9"/>
    <p:sldLayoutId id="2147515695" r:id="rId10"/>
    <p:sldLayoutId id="2147515696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3075" name="Picture 7" descr="bottom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307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fld id="{0CDF9D1D-20C4-4766-A44E-EC70D926B038}" type="slidenum">
              <a:rPr lang="zh-CN" altLang="en-GB" sz="1000">
                <a:solidFill>
                  <a:srgbClr val="FFFFFF"/>
                </a:solidFill>
              </a:rPr>
              <a:pPr algn="ctr" eaLnBrk="0" hangingPunct="0">
                <a:defRPr/>
              </a:p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3078" name="Picture 35" descr="招牌设计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SERVICE</a:t>
            </a:r>
          </a:p>
        </p:txBody>
      </p:sp>
      <p:sp>
        <p:nvSpPr>
          <p:cNvPr id="308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15697" r:id="rId1"/>
    <p:sldLayoutId id="2147515698" r:id="rId2"/>
    <p:sldLayoutId id="2147515699" r:id="rId3"/>
    <p:sldLayoutId id="2147515700" r:id="rId4"/>
    <p:sldLayoutId id="2147515701" r:id="rId5"/>
    <p:sldLayoutId id="2147515702" r:id="rId6"/>
    <p:sldLayoutId id="2147515703" r:id="rId7"/>
    <p:sldLayoutId id="2147515704" r:id="rId8"/>
    <p:sldLayoutId id="2147515705" r:id="rId9"/>
    <p:sldLayoutId id="2147515706" r:id="rId10"/>
    <p:sldLayoutId id="2147515707" r:id="rId11"/>
    <p:sldLayoutId id="2147515708" r:id="rId12"/>
    <p:sldLayoutId id="2147515776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4099" name="Picture 7" descr="bottom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4101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fld id="{9271FCA9-BDE0-429B-8D0A-62D54A38CAD0}" type="slidenum">
              <a:rPr lang="zh-CN" altLang="en-GB" sz="1000">
                <a:solidFill>
                  <a:srgbClr val="FFFFFF"/>
                </a:solidFill>
              </a:rPr>
              <a:pPr algn="ctr" eaLnBrk="0" hangingPunct="0">
                <a:defRPr/>
              </a:p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4102" name="Picture 35" descr="招牌设计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SERVICE</a:t>
            </a:r>
          </a:p>
        </p:txBody>
      </p:sp>
      <p:sp>
        <p:nvSpPr>
          <p:cNvPr id="4104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15709" r:id="rId1"/>
    <p:sldLayoutId id="2147515710" r:id="rId2"/>
    <p:sldLayoutId id="2147515711" r:id="rId3"/>
    <p:sldLayoutId id="2147515712" r:id="rId4"/>
    <p:sldLayoutId id="2147515713" r:id="rId5"/>
    <p:sldLayoutId id="2147515714" r:id="rId6"/>
    <p:sldLayoutId id="2147515715" r:id="rId7"/>
    <p:sldLayoutId id="2147515716" r:id="rId8"/>
    <p:sldLayoutId id="2147515717" r:id="rId9"/>
    <p:sldLayoutId id="2147515718" r:id="rId10"/>
    <p:sldLayoutId id="2147515719" r:id="rId11"/>
    <p:sldLayoutId id="2147515720" r:id="rId12"/>
    <p:sldLayoutId id="214751572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5123" name="Picture 7" descr="bottom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512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fld id="{1ADC9F7E-4FB1-4CE6-A476-40C73E3C6F06}" type="slidenum">
              <a:rPr lang="zh-CN" altLang="en-GB" sz="1000">
                <a:solidFill>
                  <a:srgbClr val="FFFFFF"/>
                </a:solidFill>
              </a:rPr>
              <a:pPr algn="ctr" eaLnBrk="0" hangingPunct="0">
                <a:defRPr/>
              </a:p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5126" name="Picture 35" descr="招牌设计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SERVICE</a:t>
            </a:r>
          </a:p>
        </p:txBody>
      </p:sp>
      <p:sp>
        <p:nvSpPr>
          <p:cNvPr id="5128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15722" r:id="rId1"/>
    <p:sldLayoutId id="2147515723" r:id="rId2"/>
    <p:sldLayoutId id="2147515724" r:id="rId3"/>
    <p:sldLayoutId id="2147515725" r:id="rId4"/>
    <p:sldLayoutId id="2147515726" r:id="rId5"/>
    <p:sldLayoutId id="2147515727" r:id="rId6"/>
    <p:sldLayoutId id="2147515728" r:id="rId7"/>
    <p:sldLayoutId id="2147515729" r:id="rId8"/>
    <p:sldLayoutId id="2147515730" r:id="rId9"/>
    <p:sldLayoutId id="2147515731" r:id="rId10"/>
    <p:sldLayoutId id="2147515732" r:id="rId11"/>
    <p:sldLayoutId id="2147515733" r:id="rId12"/>
    <p:sldLayoutId id="2147515734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6147" name="Picture 7" descr="bottom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614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fld id="{BA70050B-BD6A-40CA-B063-AC6F1483204C}" type="slidenum">
              <a:rPr lang="zh-CN" altLang="en-GB" sz="1000">
                <a:solidFill>
                  <a:srgbClr val="FFFFFF"/>
                </a:solidFill>
              </a:rPr>
              <a:pPr algn="ctr" eaLnBrk="0" hangingPunct="0">
                <a:defRPr/>
              </a:p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6150" name="Picture 35" descr="招牌设计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SERVICE</a:t>
            </a:r>
          </a:p>
        </p:txBody>
      </p:sp>
      <p:sp>
        <p:nvSpPr>
          <p:cNvPr id="615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15735" r:id="rId1"/>
    <p:sldLayoutId id="2147515736" r:id="rId2"/>
    <p:sldLayoutId id="2147515737" r:id="rId3"/>
    <p:sldLayoutId id="2147515738" r:id="rId4"/>
    <p:sldLayoutId id="2147515739" r:id="rId5"/>
    <p:sldLayoutId id="2147515740" r:id="rId6"/>
    <p:sldLayoutId id="2147515741" r:id="rId7"/>
    <p:sldLayoutId id="2147515742" r:id="rId8"/>
    <p:sldLayoutId id="2147515743" r:id="rId9"/>
    <p:sldLayoutId id="2147515744" r:id="rId10"/>
    <p:sldLayoutId id="2147515745" r:id="rId11"/>
    <p:sldLayoutId id="2147515746" r:id="rId12"/>
    <p:sldLayoutId id="214751574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7171" name="Picture 7" descr="bottom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7173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fld id="{9C5FD946-661B-437A-9DDE-DB12AF003D33}" type="slidenum">
              <a:rPr lang="zh-CN" altLang="en-GB" sz="1000">
                <a:solidFill>
                  <a:srgbClr val="FFFFFF"/>
                </a:solidFill>
              </a:rPr>
              <a:pPr algn="ctr" eaLnBrk="0" hangingPunct="0">
                <a:defRPr/>
              </a:p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7174" name="Picture 35" descr="招牌设计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SERVICE</a:t>
            </a:r>
          </a:p>
        </p:txBody>
      </p:sp>
      <p:sp>
        <p:nvSpPr>
          <p:cNvPr id="7176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15748" r:id="rId1"/>
    <p:sldLayoutId id="2147515749" r:id="rId2"/>
    <p:sldLayoutId id="2147515750" r:id="rId3"/>
    <p:sldLayoutId id="2147515751" r:id="rId4"/>
    <p:sldLayoutId id="2147515752" r:id="rId5"/>
    <p:sldLayoutId id="2147515753" r:id="rId6"/>
    <p:sldLayoutId id="2147515754" r:id="rId7"/>
    <p:sldLayoutId id="2147515755" r:id="rId8"/>
    <p:sldLayoutId id="2147515756" r:id="rId9"/>
    <p:sldLayoutId id="2147515757" r:id="rId10"/>
    <p:sldLayoutId id="2147515758" r:id="rId11"/>
    <p:sldLayoutId id="2147515759" r:id="rId12"/>
    <p:sldLayoutId id="2147515760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8195" name="Picture 7" descr="bottom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819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fld id="{B57F66C6-05BD-4207-A1CC-58C06293C038}" type="slidenum">
              <a:rPr lang="zh-CN" altLang="en-GB" sz="1000">
                <a:solidFill>
                  <a:srgbClr val="FFFFFF"/>
                </a:solidFill>
              </a:rPr>
              <a:pPr algn="ctr" eaLnBrk="0" hangingPunct="0">
                <a:defRPr/>
              </a:pPr>
              <a:t>‹#›</a:t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8198" name="Picture 35" descr="招牌设计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CLIENTS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itchFamily="2" charset="-122"/>
              </a:rPr>
              <a:t>BEST SERVICE</a:t>
            </a:r>
          </a:p>
        </p:txBody>
      </p:sp>
      <p:sp>
        <p:nvSpPr>
          <p:cNvPr id="820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itchFamily="34" charset="0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15761" r:id="rId1"/>
    <p:sldLayoutId id="2147515762" r:id="rId2"/>
    <p:sldLayoutId id="2147515763" r:id="rId3"/>
    <p:sldLayoutId id="2147515764" r:id="rId4"/>
    <p:sldLayoutId id="2147515765" r:id="rId5"/>
    <p:sldLayoutId id="2147515766" r:id="rId6"/>
    <p:sldLayoutId id="2147515767" r:id="rId7"/>
    <p:sldLayoutId id="2147515768" r:id="rId8"/>
    <p:sldLayoutId id="2147515769" r:id="rId9"/>
    <p:sldLayoutId id="2147515770" r:id="rId10"/>
    <p:sldLayoutId id="2147515771" r:id="rId11"/>
    <p:sldLayoutId id="2147515772" r:id="rId12"/>
    <p:sldLayoutId id="2147515773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gray">
          <a:xfrm>
            <a:off x="755650" y="1870075"/>
            <a:ext cx="30241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3600" b="1">
                <a:solidFill>
                  <a:srgbClr val="CC0000"/>
                </a:solidFill>
                <a:latin typeface="幼圆" pitchFamily="49" charset="-122"/>
                <a:ea typeface="黑体" pitchFamily="49" charset="-122"/>
              </a:rPr>
              <a:t>『</a:t>
            </a:r>
            <a:r>
              <a:rPr lang="zh-CN" altLang="en-US" sz="3600" b="1">
                <a:solidFill>
                  <a:srgbClr val="CC0000"/>
                </a:solidFill>
                <a:latin typeface="幼圆" pitchFamily="49" charset="-122"/>
                <a:ea typeface="黑体" pitchFamily="49" charset="-122"/>
              </a:rPr>
              <a:t>融客月报</a:t>
            </a:r>
            <a:r>
              <a:rPr lang="en-US" altLang="zh-CN" sz="3600" b="1">
                <a:solidFill>
                  <a:srgbClr val="CC0000"/>
                </a:solidFill>
                <a:latin typeface="幼圆" pitchFamily="49" charset="-122"/>
                <a:ea typeface="黑体" pitchFamily="49" charset="-122"/>
              </a:rPr>
              <a:t>』</a:t>
            </a:r>
            <a:endParaRPr lang="zh-CN" altLang="en-US" sz="3600" b="1">
              <a:solidFill>
                <a:srgbClr val="CC0000"/>
              </a:solidFill>
              <a:latin typeface="幼圆" pitchFamily="49" charset="-122"/>
              <a:ea typeface="黑体" pitchFamily="49" charset="-122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gray">
          <a:xfrm>
            <a:off x="0" y="2565400"/>
            <a:ext cx="9396413" cy="1616075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4000" dirty="0">
                <a:solidFill>
                  <a:srgbClr val="777777"/>
                </a:solidFill>
                <a:ea typeface="华文中宋" pitchFamily="2" charset="-122"/>
              </a:rPr>
              <a:t>                      </a:t>
            </a:r>
            <a:r>
              <a:rPr lang="en-US" altLang="zh-CN" sz="3600" dirty="0">
                <a:solidFill>
                  <a:srgbClr val="000066"/>
                </a:solidFill>
                <a:latin typeface="华文中宋" pitchFamily="2" charset="-122"/>
                <a:ea typeface="黑体" pitchFamily="49" charset="-122"/>
              </a:rPr>
              <a:t>—— </a:t>
            </a:r>
            <a:r>
              <a:rPr lang="zh-CN" altLang="en-US" sz="3600" b="1" dirty="0">
                <a:solidFill>
                  <a:srgbClr val="000066"/>
                </a:solidFill>
                <a:ea typeface="黑体" pitchFamily="49" charset="-122"/>
              </a:rPr>
              <a:t>二级市场</a:t>
            </a:r>
            <a:r>
              <a:rPr lang="zh-CN" altLang="en-US" sz="1800" b="1" dirty="0">
                <a:solidFill>
                  <a:srgbClr val="000066"/>
                </a:solidFill>
                <a:ea typeface="幼圆" pitchFamily="49" charset="-122"/>
              </a:rPr>
              <a:t>（</a:t>
            </a:r>
            <a:r>
              <a:rPr lang="en-US" altLang="zh-CN" sz="1800" b="1" dirty="0">
                <a:solidFill>
                  <a:srgbClr val="000066"/>
                </a:solidFill>
                <a:ea typeface="幼圆" pitchFamily="49" charset="-122"/>
              </a:rPr>
              <a:t>2016</a:t>
            </a:r>
            <a:r>
              <a:rPr lang="zh-CN" altLang="en-US" sz="1800" b="1" dirty="0" smtClean="0">
                <a:solidFill>
                  <a:srgbClr val="000066"/>
                </a:solidFill>
                <a:ea typeface="幼圆" pitchFamily="49" charset="-122"/>
              </a:rPr>
              <a:t>年</a:t>
            </a:r>
            <a:r>
              <a:rPr lang="en-US" altLang="zh-CN" sz="1800" b="1" dirty="0" smtClean="0">
                <a:solidFill>
                  <a:srgbClr val="000066"/>
                </a:solidFill>
                <a:ea typeface="幼圆" pitchFamily="49" charset="-122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ea typeface="幼圆" pitchFamily="49" charset="-122"/>
              </a:rPr>
              <a:t>月</a:t>
            </a:r>
            <a:r>
              <a:rPr lang="zh-CN" altLang="en-US" sz="1800" b="1" dirty="0">
                <a:solidFill>
                  <a:srgbClr val="000066"/>
                </a:solidFill>
                <a:ea typeface="幼圆" pitchFamily="49" charset="-122"/>
              </a:rPr>
              <a:t>）</a:t>
            </a:r>
            <a:endParaRPr lang="zh-CN" altLang="en-US" sz="3600" b="1" dirty="0">
              <a:solidFill>
                <a:srgbClr val="000066"/>
              </a:solidFill>
              <a:ea typeface="黑体" pitchFamily="49" charset="-122"/>
            </a:endParaRPr>
          </a:p>
          <a:p>
            <a:pPr eaLnBrk="0" hangingPunct="0">
              <a:spcBef>
                <a:spcPct val="50000"/>
              </a:spcBef>
            </a:pPr>
            <a:endParaRPr lang="zh-CN" altLang="en-US" sz="4000" b="1" dirty="0">
              <a:solidFill>
                <a:srgbClr val="000099"/>
              </a:solidFill>
              <a:ea typeface="幼圆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沪深市值统计</a:t>
            </a:r>
          </a:p>
        </p:txBody>
      </p:sp>
      <p:sp>
        <p:nvSpPr>
          <p:cNvPr id="21507" name="Text Box 280"/>
          <p:cNvSpPr txBox="1">
            <a:spLocks noChangeArrowheads="1"/>
          </p:cNvSpPr>
          <p:nvPr/>
        </p:nvSpPr>
        <p:spPr bwMode="auto">
          <a:xfrm>
            <a:off x="714375" y="5357813"/>
            <a:ext cx="7816850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    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截至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月底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，两市总市值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近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54.27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万亿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,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较上月底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涨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1.77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%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，其中上证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市值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31.4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万亿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，深市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市值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22.8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万亿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。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214422"/>
            <a:ext cx="842968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</a:rPr>
              <a:t>全市场解禁</a:t>
            </a:r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规模</a:t>
            </a:r>
          </a:p>
        </p:txBody>
      </p:sp>
      <p:sp>
        <p:nvSpPr>
          <p:cNvPr id="21507" name="TextBox 1"/>
          <p:cNvSpPr txBox="1">
            <a:spLocks noChangeArrowheads="1"/>
          </p:cNvSpPr>
          <p:nvPr/>
        </p:nvSpPr>
        <p:spPr bwMode="auto">
          <a:xfrm>
            <a:off x="320675" y="4797425"/>
            <a:ext cx="8501063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rgbClr val="000066"/>
                </a:solidFill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</a:rPr>
              <a:t>月限售股解禁</a:t>
            </a:r>
            <a:r>
              <a:rPr lang="en-US" altLang="zh-CN" sz="1800" b="1" dirty="0" smtClean="0">
                <a:solidFill>
                  <a:srgbClr val="000066"/>
                </a:solidFill>
              </a:rPr>
              <a:t>271</a:t>
            </a:r>
            <a:r>
              <a:rPr lang="zh-CN" altLang="en-US" sz="1800" b="1" dirty="0" smtClean="0">
                <a:solidFill>
                  <a:srgbClr val="000066"/>
                </a:solidFill>
              </a:rPr>
              <a:t>亿元，为全年最低。首发原股东限售股解禁公司有</a:t>
            </a:r>
            <a:r>
              <a:rPr lang="en-US" altLang="zh-CN" sz="1800" b="1" dirty="0" smtClean="0">
                <a:solidFill>
                  <a:srgbClr val="000066"/>
                </a:solidFill>
              </a:rPr>
              <a:t>5</a:t>
            </a:r>
            <a:r>
              <a:rPr lang="zh-CN" altLang="en-US" sz="1800" b="1" dirty="0" smtClean="0">
                <a:solidFill>
                  <a:srgbClr val="000066"/>
                </a:solidFill>
              </a:rPr>
              <a:t>家，合计解禁</a:t>
            </a:r>
            <a:r>
              <a:rPr lang="en-US" altLang="zh-CN" sz="1800" b="1" dirty="0" smtClean="0">
                <a:solidFill>
                  <a:srgbClr val="000066"/>
                </a:solidFill>
              </a:rPr>
              <a:t>2239.52</a:t>
            </a:r>
            <a:r>
              <a:rPr lang="zh-CN" altLang="en-US" sz="1800" b="1" dirty="0" smtClean="0">
                <a:solidFill>
                  <a:srgbClr val="000066"/>
                </a:solidFill>
              </a:rPr>
              <a:t>万股，合计市值</a:t>
            </a:r>
            <a:r>
              <a:rPr lang="en-US" altLang="zh-CN" sz="1800" b="1" dirty="0" smtClean="0">
                <a:solidFill>
                  <a:srgbClr val="000066"/>
                </a:solidFill>
              </a:rPr>
              <a:t>143.75</a:t>
            </a:r>
            <a:r>
              <a:rPr lang="zh-CN" altLang="en-US" sz="1800" b="1" dirty="0" smtClean="0">
                <a:solidFill>
                  <a:srgbClr val="000066"/>
                </a:solidFill>
              </a:rPr>
              <a:t>亿元。非首发原股东股份部分涉及公司</a:t>
            </a:r>
            <a:r>
              <a:rPr lang="en-US" altLang="zh-CN" sz="1800" b="1" dirty="0" smtClean="0">
                <a:solidFill>
                  <a:srgbClr val="000066"/>
                </a:solidFill>
              </a:rPr>
              <a:t>39</a:t>
            </a:r>
            <a:r>
              <a:rPr lang="zh-CN" altLang="en-US" sz="1800" b="1" dirty="0" smtClean="0">
                <a:solidFill>
                  <a:srgbClr val="000066"/>
                </a:solidFill>
              </a:rPr>
              <a:t>家，合计解禁</a:t>
            </a:r>
            <a:r>
              <a:rPr lang="en-US" altLang="zh-CN" sz="1800" b="1" dirty="0" smtClean="0">
                <a:solidFill>
                  <a:srgbClr val="000066"/>
                </a:solidFill>
              </a:rPr>
              <a:t>127.38</a:t>
            </a:r>
            <a:r>
              <a:rPr lang="zh-CN" altLang="en-US" sz="1800" b="1" dirty="0" smtClean="0">
                <a:solidFill>
                  <a:srgbClr val="000066"/>
                </a:solidFill>
              </a:rPr>
              <a:t>亿元。</a:t>
            </a:r>
            <a:endParaRPr lang="zh-CN" altLang="en-US" sz="1800" b="1" dirty="0">
              <a:solidFill>
                <a:srgbClr val="000066"/>
              </a:solidFill>
            </a:endParaRPr>
          </a:p>
        </p:txBody>
      </p:sp>
      <p:graphicFrame>
        <p:nvGraphicFramePr>
          <p:cNvPr id="5" name="图表 4"/>
          <p:cNvGraphicFramePr/>
          <p:nvPr/>
        </p:nvGraphicFramePr>
        <p:xfrm>
          <a:off x="357158" y="1071546"/>
          <a:ext cx="8072494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大宗交易统计及折价率</a:t>
            </a:r>
          </a:p>
        </p:txBody>
      </p:sp>
      <p:sp>
        <p:nvSpPr>
          <p:cNvPr id="4" name="矩形 3"/>
          <p:cNvSpPr/>
          <p:nvPr/>
        </p:nvSpPr>
        <p:spPr>
          <a:xfrm>
            <a:off x="642938" y="5214938"/>
            <a:ext cx="7858125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沪深两市月内有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326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家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A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股公司发生大宗交易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1030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次，累计成交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28.7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亿股，成交总金额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356.61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亿元，较上月减小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43%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。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月内大宗交易的平均折价率为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4.27%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，相比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9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月份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4.16%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的平均折价有所抬升。</a:t>
            </a:r>
            <a:endParaRPr lang="zh-CN" altLang="en-US" sz="1800" b="1" dirty="0">
              <a:solidFill>
                <a:schemeClr val="tx2">
                  <a:lumMod val="7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214422"/>
            <a:ext cx="750099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chemeClr val="tx2"/>
                </a:solidFill>
                <a:latin typeface="幼圆" pitchFamily="49" charset="-122"/>
                <a:ea typeface="幼圆" pitchFamily="49" charset="-122"/>
              </a:rPr>
              <a:t>融资融券余额</a:t>
            </a:r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571500" y="5214938"/>
            <a:ext cx="8001000" cy="369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至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月底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，两市两融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余额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8972.92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亿元，较上月底上涨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1.56%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</a:t>
            </a:r>
            <a:endParaRPr lang="zh-CN" altLang="en-US" sz="1800" b="1" dirty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928670"/>
            <a:ext cx="735811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本月两市市值前十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-36513" y="642918"/>
          <a:ext cx="9180513" cy="585581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59606"/>
                <a:gridCol w="2323062"/>
                <a:gridCol w="2140423"/>
                <a:gridCol w="2357422"/>
              </a:tblGrid>
              <a:tr h="84183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沪市</a:t>
                      </a:r>
                      <a:endParaRPr lang="zh-CN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 smtClean="0">
                          <a:latin typeface="+mn-ea"/>
                          <a:ea typeface="+mn-ea"/>
                        </a:rPr>
                        <a:t>市值（亿）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深市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600" u="none" strike="noStrike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u="none" strike="noStrike" dirty="0" smtClean="0">
                          <a:latin typeface="+mn-ea"/>
                          <a:ea typeface="+mn-ea"/>
                        </a:rPr>
                        <a:t>市值（亿）</a:t>
                      </a:r>
                    </a:p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</a:tr>
              <a:tr h="4440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601398.SH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工商银行</a:t>
                      </a:r>
                      <a:endParaRPr 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479.30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000002.SZ</a:t>
                      </a:r>
                      <a:r>
                        <a:rPr lang="zh-CN" altLang="en-US" sz="1400" b="1" i="0" u="none" strike="noStrike" kern="120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万科</a:t>
                      </a:r>
                      <a:r>
                        <a:rPr lang="en-US" sz="1400" b="1" i="0" u="none" strike="noStrike" kern="120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2,656.10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601857.SH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中国石油</a:t>
                      </a:r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867.83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000333.SZ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美的集团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1,744.37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601939.SH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建设银行</a:t>
                      </a:r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12,415.81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000001.SZ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平安银行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1,571.10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601288.SH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农业银行</a:t>
                      </a:r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10,168.90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300498.SZ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温氏股份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1,546.53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  <a:tr h="559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601988.SH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中国银行</a:t>
                      </a:r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9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683.25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002415.SZ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海康威视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1,497.72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  <a:tr h="4536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601318.SH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中国平安</a:t>
                      </a:r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6,409.36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002594.SZ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比亚迪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1,425.30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600028.SH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中国石化</a:t>
                      </a:r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6,044.80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002736.SZ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国信证券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1,404.66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601628.SH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中国人寿</a:t>
                      </a:r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795.86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002027.SZ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分众传媒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1,365.57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600036.SH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招商银行</a:t>
                      </a:r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4,441.96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000651.SZ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格力电器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1,347.52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601328.SH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交通银行</a:t>
                      </a:r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4,010.76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001979.SZ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招商蛇口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1,333.42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本月涨幅居前个股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-36513" y="642938"/>
          <a:ext cx="9180514" cy="581659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07834"/>
                <a:gridCol w="1968170"/>
                <a:gridCol w="1968170"/>
                <a:gridCol w="1968170"/>
                <a:gridCol w="1968170"/>
              </a:tblGrid>
              <a:tr h="642931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上市公司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涨幅（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题材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956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300549.SZ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优德精密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359.2421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66.2566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28966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300546.SZ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雄帝科技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318.5393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79.4766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956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603887.SH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城地股份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317.9164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71.6228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956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300545.SZ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联得装备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296.6837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66.5284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956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603777.SH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来伊份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245.4167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139.2720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956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300548.SZ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博创科技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245.3310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48.3041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83654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002813.SZ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路畅科技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245.1613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41.0880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956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300547.SZ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川环科技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239.9937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64.5914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altLang="zh-CN" sz="1400" b="1" i="0" u="none" strike="noStrike" kern="12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94109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603738.SH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泰晶科技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207.3969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57.6382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altLang="zh-CN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956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300542.SZ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新晨科技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171.3270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61.9331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en-US" altLang="zh-CN" sz="1400" b="1" i="0" u="none" strike="noStrike" kern="1200" dirty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14313" y="1071563"/>
            <a:ext cx="8715375" cy="5355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000798"/>
              </a:buClr>
              <a:buFont typeface="Wingdings" pitchFamily="2" charset="2"/>
              <a:buChar char="l"/>
              <a:defRPr/>
            </a:pP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四川双马（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000935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）：四川双马发布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7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6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日发布公告公告，控股股东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LCOHC(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拉法基中国海外控股公司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)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拟通过一系列股权转让，完成控制权的让渡。交易完成后，公司控股股东将变更为和谐恒源及天津赛克环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(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二者互为一致行动人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)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，实际控制人将变更为林栋梁，其为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IDG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资本的合伙人，因此市场预期四川双马可能获得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IDG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投资资产的注入。股份过户在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11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号完成，期间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3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个月时间，四川双马股票涨幅近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3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倍。</a:t>
            </a: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/>
            </a:r>
            <a:b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</a:br>
            <a:endParaRPr lang="en-US" altLang="zh-CN" sz="1800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itchFamily="2" charset="2"/>
              <a:buChar char="l"/>
              <a:defRPr/>
            </a:pP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武昌鱼（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600275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）：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22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日，武昌鱼公告称，长金投资于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6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家机构和自然人签署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《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一致行动协议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》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，形成一致行动人。到此长金投资及其一致行动人合计对武昌鱼的持股比例达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17.39%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，逼近上市公司控股股东北京华普产业集团有限公司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20.77%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的持股比例，且长金投资承诺还将在明年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3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月份前继续增持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4.86%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股本。在此背景下，武昌鱼股票在一个月时间内接近翻番。</a:t>
            </a:r>
            <a: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  <a:t/>
            </a:r>
            <a:br>
              <a:rPr lang="zh-CN" altLang="en-US" sz="1600" b="1" dirty="0">
                <a:solidFill>
                  <a:srgbClr val="000066"/>
                </a:solidFill>
                <a:latin typeface="+mn-ea"/>
                <a:ea typeface="+mn-ea"/>
              </a:rPr>
            </a:br>
            <a:endParaRPr lang="en-US" altLang="zh-CN" sz="1600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defRPr/>
            </a:pPr>
            <a:endParaRPr lang="zh-CN" altLang="en-US" sz="1400" b="1" dirty="0">
              <a:solidFill>
                <a:srgbClr val="000066"/>
              </a:solidFill>
              <a:ea typeface="幼圆" pitchFamily="49" charset="-122"/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white">
          <a:xfrm>
            <a:off x="468313" y="188913"/>
            <a:ext cx="8231187" cy="719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本月涨幅居前个股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本月跌幅居前个股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-36513" y="642938"/>
          <a:ext cx="9180514" cy="581659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07834"/>
                <a:gridCol w="1968170"/>
                <a:gridCol w="1968170"/>
                <a:gridCol w="1968170"/>
                <a:gridCol w="1968170"/>
              </a:tblGrid>
              <a:tr h="642931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上市公司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跌幅（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板块</a:t>
                      </a:r>
                      <a:endParaRPr lang="en-US" altLang="zh-CN" sz="1400" b="1" i="0" u="none" strike="noStrike" kern="1200" dirty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956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300215.SZ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电科院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-24.1470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131.4931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科学研究和技术服务业</a:t>
                      </a:r>
                    </a:p>
                  </a:txBody>
                  <a:tcPr marL="9525" marR="9525" marT="9525" marB="0"/>
                </a:tc>
              </a:tr>
              <a:tr h="52896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300221.SZ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银禧科技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-21.2841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89.2633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制造业</a:t>
                      </a:r>
                    </a:p>
                  </a:txBody>
                  <a:tcPr marL="9525" marR="9525" marT="9525" marB="0"/>
                </a:tc>
              </a:tr>
              <a:tr h="50956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600419.SH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天润乳业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-17.7661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59.7732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制造业</a:t>
                      </a:r>
                    </a:p>
                  </a:txBody>
                  <a:tcPr marL="9525" marR="9525" marT="9525" marB="0"/>
                </a:tc>
              </a:tr>
              <a:tr h="50956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300025.SZ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华星创业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-15.0875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49.9238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信息传输、软件和信息技术服务业</a:t>
                      </a:r>
                    </a:p>
                  </a:txBody>
                  <a:tcPr marL="9525" marR="9525" marT="9525" marB="0"/>
                </a:tc>
              </a:tr>
              <a:tr h="50956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600758.SH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红阳能源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-14.7205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205.4095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采矿业</a:t>
                      </a:r>
                    </a:p>
                  </a:txBody>
                  <a:tcPr marL="9525" marR="9525" marT="9525" marB="0"/>
                </a:tc>
              </a:tr>
              <a:tr h="50956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002517.SZ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恺英网络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-14.6099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249.6038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信息传输、软件和信息技术服务业</a:t>
                      </a:r>
                    </a:p>
                  </a:txBody>
                  <a:tcPr marL="9525" marR="9525" marT="9525" marB="0"/>
                </a:tc>
              </a:tr>
              <a:tr h="483654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300526.SZ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中潜股份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-13.7069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67.0853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制造业</a:t>
                      </a:r>
                    </a:p>
                  </a:txBody>
                  <a:tcPr marL="9525" marR="9525" marT="9525" marB="0"/>
                </a:tc>
              </a:tr>
              <a:tr h="50956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002355.SZ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兴民智通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-13.4436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85.9934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制造业</a:t>
                      </a:r>
                    </a:p>
                  </a:txBody>
                  <a:tcPr marL="9525" marR="9525" marT="9525" marB="0"/>
                </a:tc>
              </a:tr>
              <a:tr h="5941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600408.SH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安泰集团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-13.0952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51.4475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制造业</a:t>
                      </a:r>
                    </a:p>
                  </a:txBody>
                  <a:tcPr marL="9525" marR="9525" marT="9525" marB="0"/>
                </a:tc>
              </a:tr>
              <a:tr h="509565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300238.SZ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冠昊生物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-12.8399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113.3100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制造业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00038" y="1038225"/>
            <a:ext cx="758507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zh-CN" altLang="en-US" sz="1400" b="1">
              <a:solidFill>
                <a:srgbClr val="000066"/>
              </a:solidFill>
              <a:ea typeface="幼圆" pitchFamily="49" charset="-122"/>
            </a:endParaRPr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white">
          <a:xfrm>
            <a:off x="571500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事件评论</a:t>
            </a:r>
          </a:p>
        </p:txBody>
      </p:sp>
      <p:sp>
        <p:nvSpPr>
          <p:cNvPr id="29700" name="TextBox 7"/>
          <p:cNvSpPr txBox="1">
            <a:spLocks noChangeArrowheads="1"/>
          </p:cNvSpPr>
          <p:nvPr/>
        </p:nvSpPr>
        <p:spPr bwMode="auto">
          <a:xfrm>
            <a:off x="142875" y="3286125"/>
            <a:ext cx="88582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200"/>
              </a:lnSpc>
            </a:pPr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pPr>
              <a:lnSpc>
                <a:spcPts val="2200"/>
              </a:lnSpc>
            </a:pPr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4313" y="3643313"/>
            <a:ext cx="8215312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今年以来，险资举牌身影频频出现。除了新晋重仓股国民技术以外，恒大系举牌或重仓股还包括万科 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A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、嘉凯城、廊坊发展、粤宏远 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A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、金科股份等。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25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日晚，梅雁吉祥公布三季报更正公告，恒大人寿保险有限公司为公司第一大股东，持有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9395.83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万股，持股比例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4.95%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，逼近举牌线。梅雁吉祥随后连续两天录得涨停。然而梅雁吉祥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11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1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号继续公告称恒大人寿所持股票均已抛售，恒大人寿伪举牌实坐庄的行为也为保监会约谈。举牌概念是今年最能扰动市场的一个板块，这些股票如武昌鱼、山东地矿、四环生物均于创年内新高，武昌鱼和天宸股份更是创出历史新高。</a:t>
            </a:r>
            <a:r>
              <a:rPr lang="zh-CN" altLang="en-US" sz="1400" b="1" dirty="0">
                <a:solidFill>
                  <a:srgbClr val="002060"/>
                </a:solidFill>
                <a:latin typeface="+mn-ea"/>
                <a:ea typeface="+mn-ea"/>
              </a:rPr>
              <a:t/>
            </a:r>
            <a:br>
              <a:rPr lang="zh-CN" altLang="en-US" sz="1400" b="1" dirty="0">
                <a:solidFill>
                  <a:srgbClr val="002060"/>
                </a:solidFill>
                <a:latin typeface="+mn-ea"/>
                <a:ea typeface="+mn-ea"/>
              </a:rPr>
            </a:br>
            <a:r>
              <a:rPr lang="zh-CN" altLang="en-US" sz="1800" b="1" dirty="0">
                <a:solidFill>
                  <a:srgbClr val="002060"/>
                </a:solidFill>
                <a:latin typeface="+mn-ea"/>
                <a:ea typeface="+mn-ea"/>
              </a:rPr>
              <a:t/>
            </a:r>
            <a:br>
              <a:rPr lang="zh-CN" altLang="en-US" sz="1800" b="1" dirty="0">
                <a:solidFill>
                  <a:srgbClr val="002060"/>
                </a:solidFill>
                <a:latin typeface="+mn-ea"/>
                <a:ea typeface="+mn-ea"/>
              </a:rPr>
            </a:br>
            <a:endParaRPr lang="zh-CN" altLang="en-US" sz="18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071546"/>
            <a:ext cx="685804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209675" y="3101975"/>
            <a:ext cx="7129463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ea typeface="幼圆" pitchFamily="49" charset="-122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331913" y="1976438"/>
            <a:ext cx="4897437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1. 本月宏观概况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2. 本月市场动向分析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幼圆" pitchFamily="49" charset="-122"/>
                <a:ea typeface="幼圆" pitchFamily="49" charset="-122"/>
              </a:rPr>
              <a:t>3. 展望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4. </a:t>
            </a: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公司主要业务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1187450" y="1989138"/>
            <a:ext cx="7129463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ea typeface="幼圆" pitchFamily="49" charset="-122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331913" y="1989138"/>
            <a:ext cx="4897437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Times New Roman" pitchFamily="18" charset="0"/>
                <a:ea typeface="幼圆" pitchFamily="49" charset="-122"/>
              </a:rPr>
              <a:t>1.本月宏观概况</a:t>
            </a:r>
            <a:endParaRPr kumimoji="1" lang="en-US" altLang="zh-CN" sz="2400" b="1">
              <a:solidFill>
                <a:schemeClr val="bg1"/>
              </a:solidFill>
              <a:latin typeface="Times New Roman" pitchFamily="18" charset="0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itchFamily="18" charset="0"/>
                <a:ea typeface="幼圆" pitchFamily="49" charset="-122"/>
              </a:rPr>
              <a:t>2.本月市场动向分析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itchFamily="18" charset="0"/>
                <a:ea typeface="幼圆" pitchFamily="49" charset="-122"/>
              </a:rPr>
              <a:t>3. 展望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66"/>
                </a:solidFill>
                <a:latin typeface="Times New Roman" pitchFamily="18" charset="0"/>
                <a:ea typeface="幼圆" pitchFamily="49" charset="-122"/>
              </a:rPr>
              <a:t>4. </a:t>
            </a:r>
            <a:r>
              <a:rPr kumimoji="1" lang="zh-CN" altLang="en-US" sz="2400" b="1">
                <a:solidFill>
                  <a:srgbClr val="000066"/>
                </a:solidFill>
                <a:latin typeface="Times New Roman" pitchFamily="18" charset="0"/>
                <a:ea typeface="幼圆" pitchFamily="49" charset="-122"/>
              </a:rPr>
              <a:t>公司主要业务</a:t>
            </a:r>
          </a:p>
          <a:p>
            <a:pPr marL="457200" indent="-457200">
              <a:spcBef>
                <a:spcPct val="50000"/>
              </a:spcBef>
            </a:pPr>
            <a:endParaRPr kumimoji="1" lang="zh-CN" altLang="en-US" sz="2400" b="1">
              <a:solidFill>
                <a:srgbClr val="000099"/>
              </a:solidFill>
              <a:latin typeface="Times New Roman" pitchFamily="18" charset="0"/>
              <a:ea typeface="幼圆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285750" y="1214438"/>
            <a:ext cx="8402638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   海关总署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8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日公布，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月我国出口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1782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亿美元，进口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1291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亿美元，贸易顺差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490.6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亿美元。 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月出口同比下降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7.3%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：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月出口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1782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亿美元，同比下降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7.3%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，比上月降幅收窄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2.7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个百分点。 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月进出口环比减少，同比增速受去年低基数影响降幅略有收窄。进出口并无改善。预测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11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月进出口仍然低迷，同比增速保持平稳。</a:t>
            </a:r>
            <a:endParaRPr lang="en-US" altLang="zh-CN" sz="1800" b="1" dirty="0" smtClean="0">
              <a:solidFill>
                <a:srgbClr val="000066"/>
              </a:solidFill>
              <a:latin typeface="+mn-ea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rgbClr val="6699FF"/>
              </a:buClr>
              <a:defRPr/>
            </a:pP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   CPI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重回“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2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时代”：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月份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CPI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同比增长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2.1%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，食品价格增速继续上升，尤其是蔬菜价格增速的回升，使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CPI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重新回到“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2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时代”。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月食品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CPI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同比增长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3.7%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，比上月上升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0.5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个百分点。具体来看，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月猪肉价格同比增长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4.8%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，鲜菜价格增速明显反弹，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月鲜菜价格同比增长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13%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，比上月上升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5.5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个百分点。 黑色商品价格疯涨力挺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PPI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PPI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同比上涨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1.2%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，比上月大幅提升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1.1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个百分点，好于预期，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PPI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连续两个月维持同比正增长。钢铁煤炭价格在供给侧改革的推动下，价格不断走高，整个大宗商品价格维持相对高位，推动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PPI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同比增速持续改善。 </a:t>
            </a:r>
            <a:b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</a:br>
            <a:endParaRPr lang="en-US" altLang="zh-CN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宏观经济数据解读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71438" y="1071563"/>
            <a:ext cx="892968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</a:rPr>
              <a:t>    </a:t>
            </a:r>
            <a:endParaRPr lang="en-US" altLang="zh-CN" sz="1800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itchFamily="2" charset="2"/>
              <a:buChar char="n"/>
              <a:defRPr/>
            </a:pPr>
            <a:r>
              <a:rPr lang="en-US" altLang="zh-CN" sz="1800" b="1" dirty="0" smtClean="0">
                <a:solidFill>
                  <a:srgbClr val="000066"/>
                </a:solidFill>
                <a:ea typeface="幼圆" pitchFamily="49" charset="-122"/>
              </a:rPr>
              <a:t>11</a:t>
            </a:r>
            <a:r>
              <a:rPr lang="zh-CN" altLang="en-US" sz="1800" b="1" dirty="0" smtClean="0">
                <a:solidFill>
                  <a:srgbClr val="000066"/>
                </a:solidFill>
                <a:ea typeface="幼圆" pitchFamily="49" charset="-122"/>
              </a:rPr>
              <a:t>月份</a:t>
            </a:r>
            <a:r>
              <a:rPr lang="zh-CN" altLang="en-US" sz="1800" b="1" dirty="0">
                <a:solidFill>
                  <a:srgbClr val="000066"/>
                </a:solidFill>
                <a:ea typeface="幼圆" pitchFamily="49" charset="-122"/>
              </a:rPr>
              <a:t>个股推荐</a:t>
            </a:r>
            <a:endParaRPr lang="en-US" altLang="zh-CN" sz="1800" b="1" dirty="0">
              <a:solidFill>
                <a:srgbClr val="000066"/>
              </a:solidFill>
              <a:ea typeface="幼圆" pitchFamily="49" charset="-122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ea typeface="幼圆" pitchFamily="49" charset="-122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ea typeface="幼圆" pitchFamily="49" charset="-122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600" b="1" dirty="0">
              <a:solidFill>
                <a:srgbClr val="000066"/>
              </a:solidFill>
              <a:ea typeface="幼圆" pitchFamily="49" charset="-122"/>
            </a:endParaRPr>
          </a:p>
          <a:p>
            <a:pPr>
              <a:defRPr/>
            </a:pPr>
            <a:endParaRPr lang="zh-CN" altLang="en-US" sz="1800" dirty="0"/>
          </a:p>
          <a:p>
            <a:pPr>
              <a:defRPr/>
            </a:pPr>
            <a:r>
              <a:rPr lang="zh-CN" altLang="en-US" sz="1800" dirty="0"/>
              <a:t> 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展望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28625" y="4929188"/>
          <a:ext cx="5484588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190"/>
                <a:gridCol w="4309398"/>
              </a:tblGrid>
              <a:tr h="36603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/>
                        <a:t>名称</a:t>
                      </a:r>
                      <a:endParaRPr lang="zh-CN" altLang="en-US" sz="1800" dirty="0"/>
                    </a:p>
                  </a:txBody>
                  <a:tcPr marL="91434" marR="91434" marT="45754" marB="457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/>
                        <a:t>推荐理由</a:t>
                      </a:r>
                      <a:endParaRPr lang="zh-CN" altLang="en-US" sz="1800" dirty="0"/>
                    </a:p>
                  </a:txBody>
                  <a:tcPr marL="91434" marR="91434" marT="45754" marB="45754"/>
                </a:tc>
              </a:tr>
              <a:tr h="497570">
                <a:tc>
                  <a:txBody>
                    <a:bodyPr/>
                    <a:lstStyle/>
                    <a:p>
                      <a:r>
                        <a:rPr lang="zh-CN" altLang="en-US" sz="1800" b="1" kern="1200" dirty="0" smtClean="0">
                          <a:solidFill>
                            <a:srgbClr val="000066"/>
                          </a:solidFill>
                          <a:latin typeface="Arial" pitchFamily="34" charset="0"/>
                          <a:ea typeface="幼圆" pitchFamily="49" charset="-122"/>
                          <a:cs typeface="+mn-cs"/>
                        </a:rPr>
                        <a:t>准油股份</a:t>
                      </a:r>
                      <a:endParaRPr lang="zh-CN" altLang="en-US" sz="1800" b="1" kern="1200" dirty="0">
                        <a:solidFill>
                          <a:srgbClr val="000066"/>
                        </a:solidFill>
                        <a:latin typeface="Arial" pitchFamily="34" charset="0"/>
                        <a:ea typeface="幼圆" pitchFamily="49" charset="-122"/>
                        <a:cs typeface="+mn-cs"/>
                      </a:endParaRPr>
                    </a:p>
                  </a:txBody>
                  <a:tcPr marL="91434" marR="91434" marT="45754" marB="45754"/>
                </a:tc>
                <a:tc>
                  <a:txBody>
                    <a:bodyPr/>
                    <a:lstStyle/>
                    <a:p>
                      <a:r>
                        <a:rPr lang="en-US" altLang="zh-CN" sz="1800" b="1" kern="1200" dirty="0" smtClean="0">
                          <a:solidFill>
                            <a:srgbClr val="000066"/>
                          </a:solidFill>
                          <a:latin typeface="Arial" pitchFamily="34" charset="0"/>
                          <a:ea typeface="幼圆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800" b="1" kern="1200" dirty="0" smtClean="0">
                          <a:solidFill>
                            <a:srgbClr val="000066"/>
                          </a:solidFill>
                          <a:latin typeface="Arial" pitchFamily="34" charset="0"/>
                          <a:ea typeface="幼圆" pitchFamily="49" charset="-122"/>
                          <a:cs typeface="+mn-cs"/>
                        </a:rPr>
                        <a:t>股权转让</a:t>
                      </a:r>
                      <a:endParaRPr lang="zh-CN" altLang="en-US" sz="1800" b="1" kern="1200" dirty="0">
                        <a:solidFill>
                          <a:srgbClr val="000066"/>
                        </a:solidFill>
                        <a:latin typeface="Arial" pitchFamily="34" charset="0"/>
                        <a:ea typeface="幼圆" pitchFamily="49" charset="-122"/>
                        <a:cs typeface="+mn-cs"/>
                      </a:endParaRPr>
                    </a:p>
                  </a:txBody>
                  <a:tcPr marL="91434" marR="91434" marT="45754" marB="45754"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14313" y="1285875"/>
            <a:ext cx="850106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   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500063" y="1423988"/>
            <a:ext cx="81438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   11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月月初，在深港通即将开通的消息刺激下，上证指数有所上涨，站稳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3100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点。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11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月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8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号美国大选正式拉开序幕，特朗普在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9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号午间赢得美国总统大选，受此影响，全球股市剧烈波动，美国标普股指期货触发熔断，道指一度下跌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800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点，日经指数跌逾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5%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。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A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同样大幅震荡，上证指数一度跌破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3100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点，由于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QFII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和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RQFII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投资比例在 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A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股占比很小，全球资本市场的不确定性对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A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  <a:cs typeface="Times New Roman" pitchFamily="18" charset="0"/>
              </a:rPr>
              <a:t>股影响有限。在消化特朗普上台消息后，美国三大股指也迎来反弹。投资者仍应谨慎，轻仓观望方为上策。</a:t>
            </a:r>
            <a:endParaRPr lang="zh-CN" altLang="en-US" sz="1800" b="1" dirty="0">
              <a:solidFill>
                <a:srgbClr val="000066"/>
              </a:solidFill>
              <a:latin typeface="+mn-ea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1116013" y="3671888"/>
            <a:ext cx="7129462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ea typeface="幼圆" pitchFamily="49" charset="-12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331913" y="1976438"/>
            <a:ext cx="4897437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1. 本月市场情况概况市场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2. 本月市场动向分析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3. 展望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chemeClr val="bg1"/>
                </a:solidFill>
                <a:latin typeface="幼圆" pitchFamily="49" charset="-122"/>
                <a:ea typeface="幼圆" pitchFamily="49" charset="-122"/>
              </a:rPr>
              <a:t>4. </a:t>
            </a:r>
            <a:r>
              <a:rPr kumimoji="1" lang="zh-CN" altLang="en-US" sz="2400" b="1">
                <a:solidFill>
                  <a:schemeClr val="bg1"/>
                </a:solidFill>
                <a:latin typeface="幼圆" pitchFamily="49" charset="-122"/>
                <a:ea typeface="幼圆" pitchFamily="49" charset="-122"/>
              </a:rPr>
              <a:t>公司主要业务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850" y="260350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/>
                <a:ea typeface="幼圆"/>
              </a:rPr>
              <a:t>Pre-IPO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/>
                <a:ea typeface="幼圆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34819" name="矩形 3"/>
          <p:cNvSpPr>
            <a:spLocks noChangeArrowheads="1"/>
          </p:cNvSpPr>
          <p:nvPr/>
        </p:nvSpPr>
        <p:spPr bwMode="auto">
          <a:xfrm>
            <a:off x="228600" y="1338263"/>
            <a:ext cx="8382000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1600">
                <a:solidFill>
                  <a:srgbClr val="0058B0"/>
                </a:solidFill>
                <a:latin typeface="Times New Roman" pitchFamily="18" charset="0"/>
                <a:ea typeface="幼圆" pitchFamily="49" charset="-122"/>
              </a:rPr>
              <a:t>      我们的财务顾问团队依托自身专业背景及资源整合优势，根据客户需要，站在客户的角度为客户的投融资、资本运作、资产及债务重组、财务管理、发展战略等活动提供的咨询、分析、方案设计等服务。包括的项目有：投资顾问、融资顾问、资本运作顾问、资产管理与债务管理顾问、企业战略咨询顾问、企业常年财务顾问等。</a:t>
            </a:r>
            <a:endParaRPr lang="en-US" altLang="zh-CN" sz="1600">
              <a:solidFill>
                <a:srgbClr val="0058B0"/>
              </a:solidFill>
              <a:latin typeface="Times New Roman" pitchFamily="18" charset="0"/>
              <a:ea typeface="幼圆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zh-CN" altLang="en-US" sz="1600">
              <a:solidFill>
                <a:srgbClr val="0058B0"/>
              </a:solidFill>
              <a:latin typeface="Times New Roman" pitchFamily="18" charset="0"/>
              <a:ea typeface="幼圆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1600">
                <a:solidFill>
                  <a:srgbClr val="0058B0"/>
                </a:solidFill>
                <a:latin typeface="Times New Roman" pitchFamily="18" charset="0"/>
                <a:ea typeface="幼圆" pitchFamily="49" charset="-122"/>
              </a:rPr>
              <a:t>       我们的投资团队依托自身专业背景和独特判断，根据行业发展和市场趋势，对目标企业和目标项目，进行各种形式的专业投资。财务投资包括：股权投资、固定收益投资等。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850" y="260350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/>
                <a:ea typeface="幼圆"/>
              </a:rPr>
              <a:t>Pre-IPO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/>
                <a:ea typeface="幼圆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charset="0"/>
              <a:ea typeface="宋体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2400" y="1219200"/>
          <a:ext cx="8763001" cy="5095876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04954"/>
                <a:gridCol w="785647"/>
                <a:gridCol w="2438400"/>
                <a:gridCol w="838200"/>
                <a:gridCol w="1219200"/>
                <a:gridCol w="1600200"/>
                <a:gridCol w="1676400"/>
              </a:tblGrid>
              <a:tr h="304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10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需求</a:t>
                      </a:r>
                      <a:endParaRPr lang="zh-CN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服务内容</a:t>
                      </a:r>
                      <a:endParaRPr lang="zh-CN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服务对象</a:t>
                      </a:r>
                      <a:endParaRPr lang="zh-CN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受托人角色</a:t>
                      </a:r>
                      <a:endParaRPr lang="zh-CN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理想委托人</a:t>
                      </a:r>
                      <a:endParaRPr lang="zh-CN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管理效益</a:t>
                      </a:r>
                      <a:endParaRPr lang="zh-CN" sz="1200" dirty="0">
                        <a:effectLst/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1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 smtClean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财经顾问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立足资本市场的产业、行业咨询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机构与个人的投融资策略咨询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机构与个人的财务管理咨询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财经顾问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具有相当资产规模的机构及个人，信任专业机构的服务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通过顾问服务，得到优质及合适的系统化咨询建议</a:t>
                      </a:r>
                    </a:p>
                  </a:txBody>
                  <a:tcPr marL="64182" marR="64182" marT="0" marB="0" anchor="ctr"/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2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专题调查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收集相关的政策和信息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可行性研究与可行性报告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提供备选的项目个案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专题调查实施方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目的和预算明确的需要专题调查的机构及个人，认可专业机构的时间价值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目的明确、时间保证，效果突出</a:t>
                      </a:r>
                    </a:p>
                  </a:txBody>
                  <a:tcPr marL="64182" marR="64182" marT="0" marB="0" anchor="ctr"/>
                </a:tc>
              </a:tr>
              <a:tr h="8867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3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上市顾问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尽职调查、企业重组咨询、商业计划书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行业分析及市场需求预测、盈利预测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推荐法定中介机构并帮助企业沟通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 smtClean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 smtClean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上市顾问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有可能成为上市公司的公司实际控制人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提供专业经验，帮助企业选择最优方案，节约时间、节约费用</a:t>
                      </a:r>
                    </a:p>
                  </a:txBody>
                  <a:tcPr marL="64182" marR="64182" marT="0" marB="0" anchor="ctr"/>
                </a:tc>
              </a:tr>
              <a:tr h="1024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4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股权投资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旨在上市的股权项目安排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议价及选择合适投资方式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退出安排及投资项目效益评估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直投或基金管理人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有股权投资偏好和需求，愿意接受</a:t>
                      </a:r>
                      <a:r>
                        <a:rPr lang="zh-CN" sz="1000" kern="1200" dirty="0" smtClean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一定风险</a:t>
                      </a: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收益比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利用专业经验及行业资源，选择性价比合适的项目进行投资，突出投资的安全性、流动性、盈利性。</a:t>
                      </a:r>
                    </a:p>
                  </a:txBody>
                  <a:tcPr marL="64182" marR="64182" marT="0" marB="0" anchor="ctr"/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5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专户管理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封闭式运作证券专户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专业进行资产配置与管理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定期报告跟踪分析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直投或基金管理人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有专户管理的偏好和需求，愿意接受</a:t>
                      </a:r>
                      <a:r>
                        <a:rPr lang="zh-CN" sz="1000" kern="1200" dirty="0" smtClean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一定风险</a:t>
                      </a: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收益比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注重专业经验与执行纪律，理性获得稳定的管理效益</a:t>
                      </a:r>
                    </a:p>
                  </a:txBody>
                  <a:tcPr marL="64182" marR="64182" marT="0" marB="0" anchor="ctr"/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6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私募基金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组建各种形式的私募基金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根据目标运作及管理基金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基金的定期报告及到期清算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直投或基金管理人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有参与基金投资的偏好和需求，愿意接受</a:t>
                      </a:r>
                      <a:r>
                        <a:rPr lang="zh-CN" sz="1000" kern="1200" dirty="0" smtClean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一定风险</a:t>
                      </a: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收益比</a:t>
                      </a: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itchFamily="18" charset="0"/>
                          <a:ea typeface="幼圆" pitchFamily="49" charset="-122"/>
                          <a:cs typeface="+mn-cs"/>
                        </a:rPr>
                        <a:t>利用专业经验及资源整合优势，用基金的方式，取得投资的最优效益</a:t>
                      </a:r>
                    </a:p>
                  </a:txBody>
                  <a:tcPr marL="64182" marR="64182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825" y="260350"/>
            <a:ext cx="7850188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/>
                <a:ea typeface="幼圆"/>
              </a:rPr>
              <a:t>Post-IPO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/>
                <a:ea typeface="幼圆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533400" y="1295400"/>
            <a:ext cx="80772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800">
                <a:solidFill>
                  <a:srgbClr val="777777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400">
                <a:solidFill>
                  <a:srgbClr val="777777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600" dirty="0" smtClean="0">
                <a:solidFill>
                  <a:srgbClr val="0058B0"/>
                </a:solidFill>
              </a:rPr>
              <a:t>上市对于企业和股东仅是发展的一个里程碑，对接资本市场后，企业和股东需要适应更高的监管要求、更完善的公司治理、更复杂的资本运作。我们针对此类需求，整合了服务资源，将财务顾问和财务投资作为载体，致力为客户提供定制化的市值管理服务。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600" dirty="0" smtClean="0">
                <a:solidFill>
                  <a:srgbClr val="0058B0"/>
                </a:solidFill>
              </a:rPr>
              <a:t>我们的财务顾问团队依托自身专业背景及资源整合优势，根据上市公司及其股东的需要，提供投融资、资本运作、资产及债务重组、财务管理、发展战略等活动提供的咨询、分析、方案设计等服务。包括的服务有：上市公司再融资、股权激励、并购、股权融资、市值维护、战略投资等。</a:t>
            </a:r>
            <a:endParaRPr lang="en-US" altLang="zh-CN" sz="1600" dirty="0" smtClean="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zh-CN" altLang="en-US" sz="1600" dirty="0" smtClean="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600" dirty="0" smtClean="0">
                <a:solidFill>
                  <a:srgbClr val="0058B0"/>
                </a:solidFill>
              </a:rPr>
              <a:t>我们的投资团队依托自身专业背景和独特判断，根据市值管理的各项需求，设计投资结构，进行各种形式的市值管理投资。包括：并购投资、再融资投资、战略投资、固定收益投资等。</a:t>
            </a:r>
          </a:p>
          <a:p>
            <a:pPr marL="0" indent="0" eaLnBrk="1" hangingPunct="1">
              <a:buFontTx/>
              <a:buNone/>
              <a:defRPr/>
            </a:pPr>
            <a:endParaRPr lang="zh-CN" altLang="en-US" kern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kumimoji="1" lang="zh-CN" altLang="en-US" sz="2400" smtClean="0">
                <a:solidFill>
                  <a:srgbClr val="000066"/>
                </a:solidFill>
                <a:latin typeface="Arial" pitchFamily="34" charset="0"/>
              </a:rPr>
              <a:t>联系我们</a:t>
            </a:r>
          </a:p>
        </p:txBody>
      </p:sp>
      <p:sp>
        <p:nvSpPr>
          <p:cNvPr id="37891" name="矩形 2"/>
          <p:cNvSpPr>
            <a:spLocks noChangeArrowheads="1"/>
          </p:cNvSpPr>
          <p:nvPr/>
        </p:nvSpPr>
        <p:spPr bwMode="auto">
          <a:xfrm>
            <a:off x="1143000" y="1435100"/>
            <a:ext cx="6072188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公司地址：上海市东湖路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70</a:t>
            </a: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号东湖宾馆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</a:t>
            </a: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号楼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</a:t>
            </a: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楼</a:t>
            </a:r>
            <a:endParaRPr lang="en-US" altLang="zh-CN" sz="1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公司电话：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8621—54668032—602</a:t>
            </a:r>
          </a:p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公司传真：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8621—54669508</a:t>
            </a:r>
          </a:p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网址：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http://www.rongke.com</a:t>
            </a:r>
          </a:p>
          <a:p>
            <a:pPr>
              <a:lnSpc>
                <a:spcPct val="150000"/>
              </a:lnSpc>
            </a:pPr>
            <a:endParaRPr lang="en-US" altLang="zh-CN" sz="1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11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37892" name="图片 6" descr="rongke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3071813"/>
            <a:ext cx="5000625" cy="296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 bwMode="auto">
          <a:xfrm>
            <a:off x="452438" y="260350"/>
            <a:ext cx="8229600" cy="5969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kumimoji="1" lang="en-US" altLang="zh-CN" sz="2400" smtClean="0">
                <a:solidFill>
                  <a:srgbClr val="000066"/>
                </a:solidFill>
                <a:latin typeface="Arial" pitchFamily="34" charset="0"/>
              </a:rPr>
              <a:t>CPI</a:t>
            </a:r>
            <a:r>
              <a:rPr kumimoji="1" lang="zh-CN" altLang="en-US" sz="2400" smtClean="0">
                <a:solidFill>
                  <a:srgbClr val="000066"/>
                </a:solidFill>
                <a:latin typeface="Arial" pitchFamily="34" charset="0"/>
              </a:rPr>
              <a:t>、</a:t>
            </a:r>
            <a:r>
              <a:rPr kumimoji="1" lang="en-US" altLang="zh-CN" sz="2400" smtClean="0">
                <a:solidFill>
                  <a:srgbClr val="000066"/>
                </a:solidFill>
                <a:latin typeface="Arial" pitchFamily="34" charset="0"/>
              </a:rPr>
              <a:t>PPI</a:t>
            </a:r>
            <a:endParaRPr kumimoji="1" lang="zh-CN" altLang="en-US" sz="2400" smtClean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15364" name="矩形 7"/>
          <p:cNvSpPr>
            <a:spLocks noChangeArrowheads="1"/>
          </p:cNvSpPr>
          <p:nvPr/>
        </p:nvSpPr>
        <p:spPr bwMode="auto">
          <a:xfrm>
            <a:off x="500063" y="4786313"/>
            <a:ext cx="8143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月份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CPI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和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PPI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数据显示，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CPI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环比下降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0.1%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，同比上涨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2.1%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；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PPI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环比上涨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0.7%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，同比上涨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1.2%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。受食品价格上涨及低基数效应影响，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CPI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反弹至半年以来新高，同比涨幅重回“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2%”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时代。</a:t>
            </a:r>
            <a:r>
              <a:rPr lang="en-US" altLang="zh-CN" sz="1800" b="1" dirty="0" smtClean="0">
                <a:solidFill>
                  <a:srgbClr val="002060"/>
                </a:solidFill>
                <a:latin typeface="+mn-ea"/>
                <a:ea typeface="+mn-ea"/>
              </a:rPr>
              <a:t>PPI</a:t>
            </a:r>
            <a:r>
              <a:rPr lang="zh-CN" altLang="en-US" sz="1800" b="1" dirty="0" smtClean="0">
                <a:solidFill>
                  <a:srgbClr val="002060"/>
                </a:solidFill>
                <a:latin typeface="+mn-ea"/>
                <a:ea typeface="+mn-ea"/>
              </a:rPr>
              <a:t>涨幅扩大因煤炭、黑色金属冶炼等价格上涨。</a:t>
            </a:r>
            <a:endParaRPr lang="zh-CN" altLang="en-US" sz="18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000108"/>
            <a:ext cx="707236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kumimoji="1" lang="en-US" altLang="zh-CN" sz="2400" smtClean="0">
                <a:solidFill>
                  <a:srgbClr val="000066"/>
                </a:solidFill>
                <a:latin typeface="Arial" pitchFamily="34" charset="0"/>
              </a:rPr>
              <a:t>PMI</a:t>
            </a:r>
            <a:endParaRPr kumimoji="1" lang="zh-CN" altLang="en-US" sz="2400" smtClean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323850" y="5013325"/>
            <a:ext cx="84629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月份中国制造业采购经理指数 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PMI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 为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51.2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，较上月上升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0.8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个百分点，自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2014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年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月份以来首次回升到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51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以上。表明制造业企业信心普遍回升，生产经营活动趋向全面恢复。财新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PMI10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月录得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51.2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，高出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9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月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1.1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个百分点，为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2014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年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7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月以来最高，显示制造业运行温和扩张。</a:t>
            </a:r>
            <a:endParaRPr lang="zh-CN" altLang="en-US" sz="1800" b="1" dirty="0"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071546"/>
            <a:ext cx="757242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7064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kumimoji="1" lang="zh-CN" altLang="en-US" sz="2400" smtClean="0">
                <a:solidFill>
                  <a:srgbClr val="000066"/>
                </a:solidFill>
                <a:latin typeface="Arial" pitchFamily="34" charset="0"/>
              </a:rPr>
              <a:t>央行公开市场操作</a:t>
            </a:r>
          </a:p>
        </p:txBody>
      </p:sp>
      <p:sp>
        <p:nvSpPr>
          <p:cNvPr id="6" name="矩形 5"/>
          <p:cNvSpPr/>
          <p:nvPr/>
        </p:nvSpPr>
        <p:spPr>
          <a:xfrm>
            <a:off x="500063" y="5143500"/>
            <a:ext cx="8001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    为保持市场流动性合理充裕，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月份央行共开展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MLF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操作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7630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亿元，收回到期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5575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亿元，向市场净投放资金</a:t>
            </a: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2055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亿元。</a:t>
            </a: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142984"/>
            <a:ext cx="750099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1295400" y="2540000"/>
            <a:ext cx="7129463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>
              <a:ea typeface="幼圆" pitchFamily="49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331913" y="1976438"/>
            <a:ext cx="4897437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itchFamily="18" charset="0"/>
                <a:ea typeface="幼圆" pitchFamily="49" charset="-122"/>
              </a:rPr>
              <a:t>1.本月宏观概况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Times New Roman" pitchFamily="18" charset="0"/>
                <a:ea typeface="幼圆" pitchFamily="49" charset="-122"/>
              </a:rPr>
              <a:t>2.本月市场动向分析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itchFamily="18" charset="0"/>
                <a:ea typeface="幼圆" pitchFamily="49" charset="-122"/>
              </a:rPr>
              <a:t>3. 展望</a:t>
            </a: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66"/>
                </a:solidFill>
                <a:latin typeface="Times New Roman" pitchFamily="18" charset="0"/>
                <a:ea typeface="幼圆" pitchFamily="49" charset="-122"/>
              </a:rPr>
              <a:t>4. </a:t>
            </a:r>
            <a:r>
              <a:rPr kumimoji="1" lang="zh-CN" altLang="en-US" sz="2400" b="1">
                <a:solidFill>
                  <a:srgbClr val="000066"/>
                </a:solidFill>
                <a:latin typeface="Times New Roman" pitchFamily="18" charset="0"/>
                <a:ea typeface="幼圆" pitchFamily="49" charset="-122"/>
              </a:rPr>
              <a:t>公司主要业务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1144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市场概况</a:t>
            </a:r>
          </a:p>
        </p:txBody>
      </p:sp>
      <p:sp>
        <p:nvSpPr>
          <p:cNvPr id="18435" name="Text Box 280"/>
          <p:cNvSpPr txBox="1">
            <a:spLocks noChangeArrowheads="1"/>
          </p:cNvSpPr>
          <p:nvPr/>
        </p:nvSpPr>
        <p:spPr bwMode="auto">
          <a:xfrm>
            <a:off x="571500" y="4714875"/>
            <a:ext cx="8143875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上证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涨幅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3.19%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收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3000.49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点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，创业板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跌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0.46%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，收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2159.76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点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。总体来看，市场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情绪有所回暖，但个股走势两极分化十分严重。一方面随着指数震荡攀升，市场人气不断聚集，热点此起彼伏，从煤炭到大健康到涨价题材，再到股权转让板块，市场受消息驱动敏感，炒作不断；另一面，指数上攻乏力后，场内部分资金兑现利润离场意愿强烈，不少个股出现了深度调整。</a:t>
            </a:r>
            <a:endParaRPr lang="zh-CN" altLang="en-US" sz="1800" b="1" dirty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142984"/>
            <a:ext cx="6572296" cy="360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2400" smtClean="0">
                <a:solidFill>
                  <a:srgbClr val="FF0000"/>
                </a:solidFill>
              </a:rPr>
              <a:t>股指期货</a:t>
            </a:r>
            <a:endParaRPr lang="en-US" altLang="zh-CN" sz="2400" smtClean="0">
              <a:solidFill>
                <a:srgbClr val="FF0000"/>
              </a:solidFill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00063" y="5500688"/>
            <a:ext cx="8143875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    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10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月份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沪深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300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股指期货涨幅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3.49%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，股指期货整体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走势震荡冲高，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与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A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股走势基本一致。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571612"/>
            <a:ext cx="7286675" cy="37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 bwMode="auto">
          <a:xfrm>
            <a:off x="500063" y="214313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2400" smtClean="0">
                <a:solidFill>
                  <a:srgbClr val="000066"/>
                </a:solidFill>
              </a:rPr>
              <a:t>债市指数</a:t>
            </a:r>
          </a:p>
        </p:txBody>
      </p:sp>
      <p:sp>
        <p:nvSpPr>
          <p:cNvPr id="6148" name="TextBox 2"/>
          <p:cNvSpPr txBox="1">
            <a:spLocks noChangeArrowheads="1"/>
          </p:cNvSpPr>
          <p:nvPr/>
        </p:nvSpPr>
        <p:spPr bwMode="auto">
          <a:xfrm>
            <a:off x="519113" y="4714875"/>
            <a:ext cx="80851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10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月初，长假过后流动性明显改善，债市先涨后跌，收益率曲线平坦化变动。央行在公开市场净回笼资金符合市场预期。之后，随着中下旬缴税、缴准以及月末因素的影响，叠加汇率贬值和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MPA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监管升级的内忧外患，流动性整体趋紧。</a:t>
            </a: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7215238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lnDef>
    <a:tx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>
        <a:spAutoFit/>
      </a:bodyPr>
      <a:lstStyle>
        <a:defPPr>
          <a:defRPr sz="1300" b="1" dirty="0" smtClean="0">
            <a:solidFill>
              <a:srgbClr val="000066"/>
            </a:solidFill>
            <a:latin typeface="幼圆" pitchFamily="49" charset="-122"/>
            <a:ea typeface="幼圆" pitchFamily="49" charset="-122"/>
          </a:defRPr>
        </a:defPPr>
      </a:lstStyle>
    </a:tx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融客投资PPT模板">
  <a:themeElements>
    <a:clrScheme name="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lnDef>
  </a:objectDefaults>
  <a:extraClrSchemeLst>
    <a:extraClrScheme>
      <a:clrScheme name="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  <a:fontScheme name="融客PPT模板">
    <a:majorFont>
      <a:latin typeface="幼圆"/>
      <a:ea typeface="幼圆"/>
      <a:cs typeface=""/>
    </a:majorFont>
    <a:minorFont>
      <a:latin typeface="幼圆"/>
      <a:ea typeface="幼圆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57701</TotalTime>
  <Words>3734</Words>
  <Application>Microsoft Office PowerPoint</Application>
  <PresentationFormat>全屏显示(4:3)</PresentationFormat>
  <Paragraphs>333</Paragraphs>
  <Slides>26</Slides>
  <Notes>23</Notes>
  <HiddenSlides>0</HiddenSlides>
  <MMClips>0</MMClips>
  <ScaleCrop>false</ScaleCrop>
  <HeadingPairs>
    <vt:vector size="4" baseType="variant">
      <vt:variant>
        <vt:lpstr>主题</vt:lpstr>
      </vt:variant>
      <vt:variant>
        <vt:i4>8</vt:i4>
      </vt:variant>
      <vt:variant>
        <vt:lpstr>幻灯片标题</vt:lpstr>
      </vt:variant>
      <vt:variant>
        <vt:i4>26</vt:i4>
      </vt:variant>
    </vt:vector>
  </HeadingPairs>
  <TitlesOfParts>
    <vt:vector size="34" baseType="lpstr">
      <vt:lpstr>融客PPT模板</vt:lpstr>
      <vt:lpstr>融客投资PPT模板</vt:lpstr>
      <vt:lpstr>1_融客PPT模板</vt:lpstr>
      <vt:lpstr>3_融客PPT模板</vt:lpstr>
      <vt:lpstr>2_融客PPT模板</vt:lpstr>
      <vt:lpstr>5_融客PPT模板</vt:lpstr>
      <vt:lpstr>7_融客PPT模板</vt:lpstr>
      <vt:lpstr>8_融客PPT模板</vt:lpstr>
      <vt:lpstr>幻灯片 1</vt:lpstr>
      <vt:lpstr>幻灯片 2</vt:lpstr>
      <vt:lpstr>CPI、PPI</vt:lpstr>
      <vt:lpstr>PMI</vt:lpstr>
      <vt:lpstr>央行公开市场操作</vt:lpstr>
      <vt:lpstr>幻灯片 6</vt:lpstr>
      <vt:lpstr>幻灯片 7</vt:lpstr>
      <vt:lpstr>股指期货</vt:lpstr>
      <vt:lpstr>债市指数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联系我们</vt:lpstr>
    </vt:vector>
  </TitlesOfParts>
  <Company>Lenovo (Beijing) Limited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 User</dc:creator>
  <cp:lastModifiedBy>Administrator</cp:lastModifiedBy>
  <cp:revision>3411</cp:revision>
  <dcterms:created xsi:type="dcterms:W3CDTF">2007-11-30T05:47:23Z</dcterms:created>
  <dcterms:modified xsi:type="dcterms:W3CDTF">2017-02-03T03:05:02Z</dcterms:modified>
</cp:coreProperties>
</file>