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2" r:id="rId3"/>
    <p:sldMasterId id="2147483674" r:id="rId4"/>
    <p:sldMasterId id="2147483688" r:id="rId5"/>
    <p:sldMasterId id="2147483702" r:id="rId6"/>
    <p:sldMasterId id="2147483716" r:id="rId7"/>
    <p:sldMasterId id="2147483730" r:id="rId8"/>
    <p:sldMasterId id="2147483744" r:id="rId9"/>
  </p:sldMasterIdLst>
  <p:notesMasterIdLst>
    <p:notesMasterId r:id="rId11"/>
  </p:notesMasterIdLst>
  <p:handoutMasterIdLst>
    <p:handoutMasterId r:id="rId38"/>
  </p:handoutMasterIdLst>
  <p:sldIdLst>
    <p:sldId id="256" r:id="rId10"/>
    <p:sldId id="378" r:id="rId12"/>
    <p:sldId id="440" r:id="rId13"/>
    <p:sldId id="436" r:id="rId14"/>
    <p:sldId id="405" r:id="rId15"/>
    <p:sldId id="350" r:id="rId16"/>
    <p:sldId id="416" r:id="rId17"/>
    <p:sldId id="439" r:id="rId18"/>
    <p:sldId id="418" r:id="rId19"/>
    <p:sldId id="437" r:id="rId20"/>
    <p:sldId id="400" r:id="rId21"/>
    <p:sldId id="396" r:id="rId22"/>
    <p:sldId id="430" r:id="rId23"/>
    <p:sldId id="372" r:id="rId24"/>
    <p:sldId id="320" r:id="rId25"/>
    <p:sldId id="431" r:id="rId26"/>
    <p:sldId id="364" r:id="rId27"/>
    <p:sldId id="433" r:id="rId28"/>
    <p:sldId id="441" r:id="rId29"/>
    <p:sldId id="351" r:id="rId30"/>
    <p:sldId id="434" r:id="rId31"/>
    <p:sldId id="435" r:id="rId32"/>
    <p:sldId id="388" r:id="rId33"/>
    <p:sldId id="423" r:id="rId34"/>
    <p:sldId id="424" r:id="rId35"/>
    <p:sldId id="425" r:id="rId36"/>
    <p:sldId id="390" r:id="rId37"/>
  </p:sldIdLst>
  <p:sldSz cx="9144000" cy="6858000" type="screen4x3"/>
  <p:notesSz cx="6797675" cy="992949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0000"/>
    <a:srgbClr val="33CC33"/>
    <a:srgbClr val="CC0000"/>
    <a:srgbClr val="FF9900"/>
    <a:srgbClr val="C0C0C0"/>
    <a:srgbClr val="00FF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13" autoAdjust="0"/>
    <p:restoredTop sz="89533" autoAdjust="0"/>
  </p:normalViewPr>
  <p:slideViewPr>
    <p:cSldViewPr>
      <p:cViewPr>
        <p:scale>
          <a:sx n="71" d="100"/>
          <a:sy n="71" d="100"/>
        </p:scale>
        <p:origin x="-55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Master" Target="slideMasters/slideMaster3.xml"/><Relationship Id="rId39" Type="http://schemas.openxmlformats.org/officeDocument/2006/relationships/presProps" Target="presProps.xml"/><Relationship Id="rId38" Type="http://schemas.openxmlformats.org/officeDocument/2006/relationships/handoutMaster" Target="handoutMasters/handoutMaster1.xml"/><Relationship Id="rId37" Type="http://schemas.openxmlformats.org/officeDocument/2006/relationships/slide" Target="slides/slide27.xml"/><Relationship Id="rId36" Type="http://schemas.openxmlformats.org/officeDocument/2006/relationships/slide" Target="slides/slide26.xml"/><Relationship Id="rId35" Type="http://schemas.openxmlformats.org/officeDocument/2006/relationships/slide" Target="slides/slide25.xml"/><Relationship Id="rId34" Type="http://schemas.openxmlformats.org/officeDocument/2006/relationships/slide" Target="slides/slide24.xml"/><Relationship Id="rId33" Type="http://schemas.openxmlformats.org/officeDocument/2006/relationships/slide" Target="slides/slide23.xml"/><Relationship Id="rId32" Type="http://schemas.openxmlformats.org/officeDocument/2006/relationships/slide" Target="slides/slide22.xml"/><Relationship Id="rId31" Type="http://schemas.openxmlformats.org/officeDocument/2006/relationships/slide" Target="slides/slide21.xml"/><Relationship Id="rId30" Type="http://schemas.openxmlformats.org/officeDocument/2006/relationships/slide" Target="slides/slide20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9.xml"/><Relationship Id="rId28" Type="http://schemas.openxmlformats.org/officeDocument/2006/relationships/slide" Target="slides/slide18.xml"/><Relationship Id="rId27" Type="http://schemas.openxmlformats.org/officeDocument/2006/relationships/slide" Target="slides/slide17.xml"/><Relationship Id="rId26" Type="http://schemas.openxmlformats.org/officeDocument/2006/relationships/slide" Target="slides/slide16.xml"/><Relationship Id="rId25" Type="http://schemas.openxmlformats.org/officeDocument/2006/relationships/slide" Target="slides/slide15.xml"/><Relationship Id="rId24" Type="http://schemas.openxmlformats.org/officeDocument/2006/relationships/slide" Target="slides/slide14.xml"/><Relationship Id="rId23" Type="http://schemas.openxmlformats.org/officeDocument/2006/relationships/slide" Target="slides/slide13.xml"/><Relationship Id="rId22" Type="http://schemas.openxmlformats.org/officeDocument/2006/relationships/slide" Target="slides/slide12.xml"/><Relationship Id="rId21" Type="http://schemas.openxmlformats.org/officeDocument/2006/relationships/slide" Target="slides/slide11.xml"/><Relationship Id="rId20" Type="http://schemas.openxmlformats.org/officeDocument/2006/relationships/slide" Target="slides/slide10.xml"/><Relationship Id="rId2" Type="http://schemas.openxmlformats.org/officeDocument/2006/relationships/theme" Target="theme/theme1.xml"/><Relationship Id="rId19" Type="http://schemas.openxmlformats.org/officeDocument/2006/relationships/slide" Target="slides/slide9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全市场解禁规模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delete val="1"/>
            </c:dLbl>
            <c:dLbl>
              <c:idx val="1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  <c15:leaderLines/>
              </c:ext>
            </c:extLst>
          </c:dLbls>
          <c:cat>
            <c:numRef>
              <c:f>Sheet1!$A$2:$A$13</c:f>
              <c:numCache>
                <c:formatCode>yyyy"年"m"月";@</c:formatCode>
                <c:ptCount val="12"/>
                <c:pt idx="0" c:formatCode="yyyy&quot;年&quot;m&quot;月&quot;;@">
                  <c:v>42736</c:v>
                </c:pt>
                <c:pt idx="1" c:formatCode="yyyy&quot;年&quot;m&quot;月&quot;;@">
                  <c:v>42767</c:v>
                </c:pt>
                <c:pt idx="2" c:formatCode="yyyy&quot;年&quot;m&quot;月&quot;;@">
                  <c:v>42795</c:v>
                </c:pt>
                <c:pt idx="3" c:formatCode="yyyy&quot;年&quot;m&quot;月&quot;;@">
                  <c:v>42826</c:v>
                </c:pt>
                <c:pt idx="4" c:formatCode="yyyy&quot;年&quot;m&quot;月&quot;;@">
                  <c:v>42856</c:v>
                </c:pt>
                <c:pt idx="5" c:formatCode="yyyy&quot;年&quot;m&quot;月&quot;;@">
                  <c:v>42887</c:v>
                </c:pt>
                <c:pt idx="6" c:formatCode="yyyy&quot;年&quot;m&quot;月&quot;;@">
                  <c:v>42917</c:v>
                </c:pt>
                <c:pt idx="7" c:formatCode="yyyy&quot;年&quot;m&quot;月&quot;;@">
                  <c:v>42948</c:v>
                </c:pt>
                <c:pt idx="8" c:formatCode="yyyy&quot;年&quot;m&quot;月&quot;;@">
                  <c:v>42979</c:v>
                </c:pt>
                <c:pt idx="9" c:formatCode="yyyy&quot;年&quot;m&quot;月&quot;;@">
                  <c:v>43009</c:v>
                </c:pt>
                <c:pt idx="10" c:formatCode="yyyy&quot;年&quot;m&quot;月&quot;;@">
                  <c:v>43040</c:v>
                </c:pt>
                <c:pt idx="11" c:formatCode="yyyy&quot;年&quot;m&quot;月&quot;;@">
                  <c:v>43070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2567.7</c:v>
                </c:pt>
                <c:pt idx="1">
                  <c:v>3040.63</c:v>
                </c:pt>
                <c:pt idx="2">
                  <c:v>2040.47</c:v>
                </c:pt>
                <c:pt idx="3">
                  <c:v>1668.42</c:v>
                </c:pt>
                <c:pt idx="4">
                  <c:v>1895.51</c:v>
                </c:pt>
                <c:pt idx="5">
                  <c:v>1235.4</c:v>
                </c:pt>
                <c:pt idx="6">
                  <c:v>2441.69</c:v>
                </c:pt>
                <c:pt idx="7">
                  <c:v>2232.89</c:v>
                </c:pt>
                <c:pt idx="8">
                  <c:v>3531.83</c:v>
                </c:pt>
                <c:pt idx="9">
                  <c:v>2605.67</c:v>
                </c:pt>
                <c:pt idx="10">
                  <c:v>2484.06</c:v>
                </c:pt>
                <c:pt idx="11">
                  <c:v>3359.26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911680"/>
        <c:axId val="74757248"/>
      </c:barChart>
      <c:dateAx>
        <c:axId val="73911680"/>
        <c:scaling>
          <c:orientation val="minMax"/>
        </c:scaling>
        <c:delete val="0"/>
        <c:axPos val="b"/>
        <c:numFmt formatCode="yyyy&quot;年&quot;m&quot;月&quot;;@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74757248"/>
        <c:crosses val="autoZero"/>
        <c:auto val="1"/>
        <c:lblOffset val="100"/>
        <c:baseTimeUnit val="months"/>
      </c:dateAx>
      <c:valAx>
        <c:axId val="74757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73911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lang="zh-CN"/>
      </a:pPr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215BADB-7DCD-49BC-AB0D-9367CFBA6A16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CBB07F69-7155-447B-AE34-68A3E3683DC8}" type="slidenum">
              <a:rPr lang="zh-CN" altLang="en-US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57406-4E3C-4C33-9D93-C975F75BA8E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B8B10-1324-4A89-B636-E7B912D32726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BF4F9-9AEE-448D-B3EC-3F52BE76B531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7FD96F-1CBF-4627-98CC-F89080831901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E2822E-C16A-46B9-9217-5699FA27943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325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325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4A8D8-6A62-4928-A7F1-BD1541A69352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8A664-25E9-481E-A125-881D4B0EE505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zh-CN" altLang="en-US" smtClean="0">
                <a:latin typeface="Arial" panose="020B0604020202020204" pitchFamily="34" charset="0"/>
              </a:rPr>
              <a:t>收购深圳京华</a:t>
            </a:r>
            <a:r>
              <a:rPr lang="en-US" altLang="zh-CN" smtClean="0">
                <a:latin typeface="Arial" panose="020B0604020202020204" pitchFamily="34" charset="0"/>
              </a:rPr>
              <a:t>5.07%</a:t>
            </a:r>
            <a:r>
              <a:rPr lang="zh-CN" altLang="en-US" smtClean="0">
                <a:latin typeface="Arial" panose="020B0604020202020204" pitchFamily="34" charset="0"/>
              </a:rPr>
              <a:t>股份，持股增加到</a:t>
            </a:r>
            <a:r>
              <a:rPr lang="en-US" altLang="zh-CN" smtClean="0">
                <a:latin typeface="Arial" panose="020B0604020202020204" pitchFamily="34" charset="0"/>
              </a:rPr>
              <a:t>43.1%</a:t>
            </a:r>
            <a:r>
              <a:rPr lang="zh-CN" altLang="en-US" smtClean="0">
                <a:latin typeface="Arial" panose="020B0604020202020204" pitchFamily="34" charset="0"/>
              </a:rPr>
              <a:t>。</a:t>
            </a:r>
            <a:r>
              <a:rPr lang="en-US" altLang="zh-CN" smtClean="0">
                <a:latin typeface="Arial" panose="020B0604020202020204" pitchFamily="34" charset="0"/>
              </a:rPr>
              <a:t>2013</a:t>
            </a:r>
            <a:r>
              <a:rPr lang="zh-CN" altLang="en-US" smtClean="0">
                <a:latin typeface="Arial" panose="020B0604020202020204" pitchFamily="34" charset="0"/>
              </a:rPr>
              <a:t>年</a:t>
            </a:r>
            <a:r>
              <a:rPr lang="en-US" altLang="zh-CN" smtClean="0">
                <a:latin typeface="Arial" panose="020B0604020202020204" pitchFamily="34" charset="0"/>
              </a:rPr>
              <a:t>6</a:t>
            </a:r>
            <a:r>
              <a:rPr lang="zh-CN" altLang="en-US" smtClean="0">
                <a:latin typeface="Arial" panose="020B0604020202020204" pitchFamily="34" charset="0"/>
              </a:rPr>
              <a:t>月定增，瑞森投资的私募大佬张建斌认购，占公司总股本约</a:t>
            </a:r>
            <a:r>
              <a:rPr lang="en-US" altLang="zh-CN" smtClean="0">
                <a:latin typeface="Arial" panose="020B0604020202020204" pitchFamily="34" charset="0"/>
              </a:rPr>
              <a:t>1.7%</a:t>
            </a:r>
            <a:r>
              <a:rPr lang="zh-CN" altLang="en-US" smtClean="0">
                <a:latin typeface="Arial" panose="020B0604020202020204" pitchFamily="34" charset="0"/>
              </a:rPr>
              <a:t>。</a:t>
            </a:r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2E9EE6-3BE6-4A8C-80A8-52CBE14B2DCB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632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38A1AE-36C6-4A32-9E49-CFA13F268D3B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54276" name="灯片编号占位符 3"/>
          <p:cNvSpPr txBox="1">
            <a:spLocks noGrp="1"/>
          </p:cNvSpPr>
          <p:nvPr/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b"/>
          <a:lstStyle/>
          <a:p>
            <a:pPr algn="r"/>
            <a:fld id="{102CD48E-DF1A-40EA-893E-43C78C7B8506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734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32CE4-E601-40D2-9DE9-A2983248F2DD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D1252-F4D2-4957-B2AF-B15F6A231658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837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145F8A-38AA-4516-98C7-2269C5C0F01D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59396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54EC2046-CBD9-49BA-BD82-23E1D28F573E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041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60420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C9850923-EF93-4729-9F44-6350CD9853ED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144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 lIns="91550" tIns="45774" rIns="91550" bIns="45774"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61444" name="灯片编号占位符 3"/>
          <p:cNvSpPr txBox="1">
            <a:spLocks noGrp="1"/>
          </p:cNvSpPr>
          <p:nvPr/>
        </p:nvSpPr>
        <p:spPr bwMode="auto">
          <a:xfrm>
            <a:off x="3849688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1550" tIns="45774" rIns="91550" bIns="45774" anchor="b"/>
          <a:lstStyle/>
          <a:p>
            <a:pPr algn="r" defTabSz="915670"/>
            <a:fld id="{B66FD792-C4C0-47E5-9BDE-FF08C9B884DB}" type="slidenum">
              <a:rPr lang="zh-CN" altLang="en-US" sz="1200">
                <a:solidFill>
                  <a:srgbClr val="000000"/>
                </a:solidFill>
              </a:rPr>
            </a:fld>
            <a:endParaRPr lang="en-US" altLang="zh-CN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EE980-A0B8-4EF9-B18B-052D2CC2DFAA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3E6D2-58B9-44CA-9DA2-F9D516F0FA5C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AB647-5434-4ABC-A07D-364031E59BF1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1D7D2-6AAE-4026-9E38-E32D9E56E9BA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5059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5060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4F239-2C94-4817-927E-CC75FBAA7CF6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FC64E-0477-46FF-A69A-C14BF260A05B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0339C1-AC36-4330-904B-640DC3C8FEE5}" type="slidenum">
              <a:rPr lang="zh-CN" altLang="en-US" smtClean="0">
                <a:latin typeface="Arial" panose="020B0604020202020204" pitchFamily="34" charset="0"/>
              </a:rPr>
            </a:fld>
            <a:endParaRPr lang="en-US" altLang="zh-CN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Arial" panose="020B0604020202020204" pitchFamily="34" charset="0"/>
            </a:endParaRPr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2DA10-8DE6-4A6A-9726-E43521613602}" type="slidenum">
              <a:rPr lang="zh-CN" altLang="en-US" smtClean="0">
                <a:solidFill>
                  <a:srgbClr val="000000"/>
                </a:solidFill>
                <a:latin typeface="Arial" panose="020B0604020202020204" pitchFamily="34" charset="0"/>
              </a:rPr>
            </a:fld>
            <a:endParaRPr lang="en-US" altLang="zh-CN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jpeg"/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top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6" descr="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 b="1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pic>
        <p:nvPicPr>
          <p:cNvPr id="6" name="Picture 2" descr="rk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 smtClean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  <a:endParaRPr lang="en-US" altLang="zh-CN" sz="1400" b="1" smtClean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 smtClean="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  <a:endParaRPr lang="zh-CN" altLang="en-US" sz="2600" b="1" smtClean="0">
              <a:solidFill>
                <a:srgbClr val="777777"/>
              </a:solidFill>
              <a:ea typeface="黑体" panose="02010609060101010101" pitchFamily="49" charset="-122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bottom"/>
          <p:cNvPicPr>
            <a:picLocks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3" descr="rk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4181475"/>
            <a:ext cx="72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5" descr="top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6" descr="botto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2890838" y="4637088"/>
            <a:ext cx="4319587" cy="304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99CCFF"/>
              </a:buClr>
              <a:buFont typeface="Wingdings" panose="05000000000000000000" pitchFamily="2" charset="2"/>
              <a:buNone/>
              <a:defRPr/>
            </a:pPr>
            <a:r>
              <a:rPr lang="en-US" altLang="zh-CN" sz="1400" b="1" smtClean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  <a:endParaRPr lang="en-US" altLang="zh-CN" sz="1400" b="1" smtClean="0">
              <a:solidFill>
                <a:srgbClr val="777777"/>
              </a:solidFill>
              <a:ea typeface="宋体" panose="02010600030101010101" pitchFamily="2" charset="-122"/>
            </a:endParaRPr>
          </a:p>
        </p:txBody>
      </p:sp>
      <p:sp>
        <p:nvSpPr>
          <p:cNvPr id="7" name="Text Box 38"/>
          <p:cNvSpPr txBox="1">
            <a:spLocks noChangeArrowheads="1"/>
          </p:cNvSpPr>
          <p:nvPr/>
        </p:nvSpPr>
        <p:spPr bwMode="auto">
          <a:xfrm>
            <a:off x="2873375" y="4098925"/>
            <a:ext cx="4321175" cy="4889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zh-CN" altLang="en-US" sz="2600" b="1" smtClean="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  <a:endParaRPr lang="zh-CN" altLang="en-US" sz="2600" b="1" smtClean="0">
              <a:solidFill>
                <a:srgbClr val="777777"/>
              </a:solidFill>
              <a:ea typeface="黑体" panose="02010609060101010101" pitchFamily="49" charset="-122"/>
            </a:endParaRPr>
          </a:p>
        </p:txBody>
      </p:sp>
      <p:sp>
        <p:nvSpPr>
          <p:cNvPr id="8" name="Rectangle 41"/>
          <p:cNvSpPr>
            <a:spLocks noChangeArrowheads="1"/>
          </p:cNvSpPr>
          <p:nvPr/>
        </p:nvSpPr>
        <p:spPr bwMode="auto">
          <a:xfrm>
            <a:off x="60325" y="6577013"/>
            <a:ext cx="2208213" cy="23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 b="1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 b="1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1331913" y="1773238"/>
            <a:ext cx="6629400" cy="101282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>
              <a:defRPr sz="3600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en-US" altLang="zh-CN"/>
              <a:t>Click to edit Master </a:t>
            </a:r>
            <a:br>
              <a:rPr lang="en-US" altLang="zh-CN"/>
            </a:br>
            <a:r>
              <a:rPr lang="en-US" altLang="zh-CN"/>
              <a:t>title style</a:t>
            </a:r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 smtClean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wipe dir="r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image" Target="../media/image5.jpeg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3.xml"/><Relationship Id="rId8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6" Type="http://schemas.openxmlformats.org/officeDocument/2006/relationships/theme" Target="../theme/theme3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6.xml"/><Relationship Id="rId8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6" Type="http://schemas.openxmlformats.org/officeDocument/2006/relationships/theme" Target="../theme/theme4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7.xml"/><Relationship Id="rId1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9.xml"/><Relationship Id="rId8" Type="http://schemas.openxmlformats.org/officeDocument/2006/relationships/slideLayout" Target="../slideLayouts/slideLayout58.xml"/><Relationship Id="rId7" Type="http://schemas.openxmlformats.org/officeDocument/2006/relationships/slideLayout" Target="../slideLayouts/slideLayout57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4.xml"/><Relationship Id="rId3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2.xml"/><Relationship Id="rId16" Type="http://schemas.openxmlformats.org/officeDocument/2006/relationships/theme" Target="../theme/theme5.xml"/><Relationship Id="rId15" Type="http://schemas.openxmlformats.org/officeDocument/2006/relationships/image" Target="../media/image7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2.xml"/><Relationship Id="rId8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0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6" Type="http://schemas.openxmlformats.org/officeDocument/2006/relationships/theme" Target="../theme/theme6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3.xml"/><Relationship Id="rId1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5.xml"/><Relationship Id="rId8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2.xml"/><Relationship Id="rId5" Type="http://schemas.openxmlformats.org/officeDocument/2006/relationships/slideLayout" Target="../slideLayouts/slideLayout81.xml"/><Relationship Id="rId4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9.xml"/><Relationship Id="rId2" Type="http://schemas.openxmlformats.org/officeDocument/2006/relationships/slideLayout" Target="../slideLayouts/slideLayout78.xml"/><Relationship Id="rId16" Type="http://schemas.openxmlformats.org/officeDocument/2006/relationships/theme" Target="../theme/theme7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6.xml"/><Relationship Id="rId1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8.xml"/><Relationship Id="rId8" Type="http://schemas.openxmlformats.org/officeDocument/2006/relationships/slideLayout" Target="../slideLayouts/slideLayout97.xml"/><Relationship Id="rId7" Type="http://schemas.openxmlformats.org/officeDocument/2006/relationships/slideLayout" Target="../slideLayouts/slideLayout96.xml"/><Relationship Id="rId6" Type="http://schemas.openxmlformats.org/officeDocument/2006/relationships/slideLayout" Target="../slideLayouts/slideLayout95.xml"/><Relationship Id="rId5" Type="http://schemas.openxmlformats.org/officeDocument/2006/relationships/slideLayout" Target="../slideLayouts/slideLayout94.xml"/><Relationship Id="rId4" Type="http://schemas.openxmlformats.org/officeDocument/2006/relationships/slideLayout" Target="../slideLayouts/slideLayout93.xml"/><Relationship Id="rId3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1.xml"/><Relationship Id="rId16" Type="http://schemas.openxmlformats.org/officeDocument/2006/relationships/theme" Target="../theme/theme8.xml"/><Relationship Id="rId15" Type="http://schemas.openxmlformats.org/officeDocument/2006/relationships/image" Target="../media/image2.jpeg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99.xml"/><Relationship Id="rId1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534B1103-9603-4759-8D64-0D5F095E31C5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chemeClr val="bg1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 smtClean="0">
              <a:solidFill>
                <a:schemeClr val="bg1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chemeClr val="bg1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 smtClean="0">
              <a:solidFill>
                <a:schemeClr val="bg1"/>
              </a:solidFill>
              <a:ea typeface="宋体" panose="02010600030101010101" pitchFamily="2" charset="-122"/>
            </a:endParaRP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/>
          </a:p>
        </p:txBody>
      </p:sp>
      <p:pic>
        <p:nvPicPr>
          <p:cNvPr id="2051" name="Picture 31" descr="top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33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chemeClr val="bg1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2053" name="Rectangle 34"/>
          <p:cNvSpPr>
            <a:spLocks noChangeArrowheads="1"/>
          </p:cNvSpPr>
          <p:nvPr/>
        </p:nvSpPr>
        <p:spPr bwMode="auto">
          <a:xfrm>
            <a:off x="7507288" y="6462713"/>
            <a:ext cx="1025525" cy="409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融客投资</a:t>
            </a:r>
            <a:endParaRPr lang="zh-CN" altLang="en-US" sz="1000">
              <a:solidFill>
                <a:schemeClr val="bg1"/>
              </a:solidFill>
              <a:latin typeface="Verdana" panose="020B0604030504040204" pitchFamily="34" charset="0"/>
              <a:ea typeface="黑体" panose="02010609060101010101" pitchFamily="49" charset="-122"/>
            </a:endParaRPr>
          </a:p>
          <a:p>
            <a:pPr algn="r">
              <a:defRPr/>
            </a:pPr>
            <a:r>
              <a:rPr lang="zh-CN" altLang="en-US" sz="1000">
                <a:solidFill>
                  <a:schemeClr val="bg1"/>
                </a:solidFill>
                <a:latin typeface="Verdana" panose="020B0604030504040204" pitchFamily="34" charset="0"/>
                <a:ea typeface="黑体" panose="02010609060101010101" pitchFamily="49" charset="-122"/>
              </a:rPr>
              <a:t>融客中国</a:t>
            </a:r>
            <a:endParaRPr lang="zh-CN" altLang="en-US" sz="1000">
              <a:solidFill>
                <a:schemeClr val="bg1"/>
              </a:solidFill>
              <a:latin typeface="Verdana" panose="020B0604030504040204" pitchFamily="34" charset="0"/>
              <a:ea typeface="黑体" panose="02010609060101010101" pitchFamily="49" charset="-122"/>
            </a:endParaRPr>
          </a:p>
        </p:txBody>
      </p:sp>
      <p:pic>
        <p:nvPicPr>
          <p:cNvPr id="2054" name="Picture 39" descr="招牌设计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583488" y="6524625"/>
            <a:ext cx="30162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205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35DFE8A-65C7-4184-816C-74021275A2F4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3075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307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0CDF9D1D-20C4-4766-A44E-EC70D926B038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3078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308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4099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4101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271FCA9-BDE0-429B-8D0A-62D54A38CAD0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4102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4104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5123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5125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1ADC9F7E-4FB1-4CE6-A476-40C73E3C6F06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5126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370013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5128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6147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6149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A70050B-BD6A-40CA-B063-AC6F1483204C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6150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7171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7173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9C5FD946-661B-437A-9DDE-DB12AF003D33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7174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7176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Bottomband"/>
          <p:cNvSpPr>
            <a:spLocks noChangeArrowheads="1"/>
          </p:cNvSpPr>
          <p:nvPr/>
        </p:nvSpPr>
        <p:spPr bwMode="invGray">
          <a:xfrm>
            <a:off x="0" y="6477000"/>
            <a:ext cx="8558213" cy="381000"/>
          </a:xfrm>
          <a:prstGeom prst="rect">
            <a:avLst/>
          </a:prstGeom>
          <a:solidFill>
            <a:srgbClr val="96969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endParaRPr lang="zh-CN" altLang="en-US" sz="1200" baseline="-25000">
              <a:solidFill>
                <a:srgbClr val="777777"/>
              </a:solidFill>
            </a:endParaRPr>
          </a:p>
        </p:txBody>
      </p:sp>
      <p:pic>
        <p:nvPicPr>
          <p:cNvPr id="8195" name="Picture 7" descr="bottom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GB" altLang="zh-CN" sz="1400">
              <a:solidFill>
                <a:srgbClr val="FFFFFF"/>
              </a:solidFill>
            </a:endParaRPr>
          </a:p>
        </p:txBody>
      </p:sp>
      <p:sp>
        <p:nvSpPr>
          <p:cNvPr id="8197" name="SBottomSquare"/>
          <p:cNvSpPr>
            <a:spLocks noChangeArrowheads="1"/>
          </p:cNvSpPr>
          <p:nvPr/>
        </p:nvSpPr>
        <p:spPr bwMode="invGray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fld id="{B57F66C6-05BD-4207-A1CC-58C06293C038}" type="slidenum">
              <a:rPr lang="zh-CN" altLang="en-GB" sz="1000">
                <a:solidFill>
                  <a:srgbClr val="FFFFFF"/>
                </a:solidFill>
              </a:rPr>
            </a:fld>
            <a:endParaRPr lang="en-GB" altLang="zh-CN" sz="1000">
              <a:solidFill>
                <a:srgbClr val="FFFFFF"/>
              </a:solidFill>
            </a:endParaRPr>
          </a:p>
        </p:txBody>
      </p:sp>
      <p:pic>
        <p:nvPicPr>
          <p:cNvPr id="8198" name="Picture 35" descr="招牌设计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24700" y="6540500"/>
            <a:ext cx="277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3"/>
            <a:ext cx="17526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itchFamily="49" charset="-122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CLIENTS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altLang="zh-CN" sz="1000" smtClean="0">
                <a:solidFill>
                  <a:srgbClr val="FFFFFF"/>
                </a:solidFill>
                <a:ea typeface="宋体" panose="02010600030101010101" pitchFamily="2" charset="-122"/>
              </a:rPr>
              <a:t>BEST SERVICE</a:t>
            </a:r>
            <a:endParaRPr lang="en-US" altLang="zh-CN" sz="1000" smtClean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  <p:sp>
        <p:nvSpPr>
          <p:cNvPr id="8200" name="Rectangle 38"/>
          <p:cNvSpPr>
            <a:spLocks noChangeArrowheads="1"/>
          </p:cNvSpPr>
          <p:nvPr/>
        </p:nvSpPr>
        <p:spPr bwMode="auto">
          <a:xfrm>
            <a:off x="-12700" y="6524625"/>
            <a:ext cx="2208213" cy="2365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>
              <a:defRPr/>
            </a:pPr>
            <a:r>
              <a:rPr lang="en-US" altLang="zh-CN" sz="1200">
                <a:solidFill>
                  <a:srgbClr val="FFFFFF"/>
                </a:solidFill>
                <a:latin typeface="Verdana" panose="020B0604030504040204" pitchFamily="34" charset="0"/>
              </a:rPr>
              <a:t>www.rongke.com</a:t>
            </a:r>
            <a:endParaRPr lang="en-US" altLang="zh-CN" sz="120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777777"/>
          </a:solidFill>
          <a:latin typeface="幼圆" pitchFamily="49" charset="-122"/>
          <a:ea typeface="幼圆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800">
          <a:solidFill>
            <a:srgbClr val="77777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400">
          <a:solidFill>
            <a:srgbClr val="77777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000">
          <a:solidFill>
            <a:srgbClr val="77777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5.xml"/><Relationship Id="rId1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83.xml"/><Relationship Id="rId1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8.xml"/><Relationship Id="rId6" Type="http://schemas.openxmlformats.org/officeDocument/2006/relationships/slideLayout" Target="../slideLayouts/slideLayout83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hyperlink" Target="http://image.baidu.com/i?ct=503316480&amp;z=0&amp;tn=baiduimagedetail&amp;word=%D6%D0%D0%C5%D6%A4%C8%AF&amp;in=2474&amp;cl=2&amp;cm=1&amp;sc=0&amp;lm=-1&amp;pn=49&amp;rn=1&amp;di=1404247612&amp;ln=200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30.xml"/><Relationship Id="rId1" Type="http://schemas.openxmlformats.org/officeDocument/2006/relationships/image" Target="../media/image2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6.xml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3.xml"/><Relationship Id="rId1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0.xml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65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5.xml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gray">
          <a:xfrm>
            <a:off x="755650" y="1870075"/>
            <a:ext cx="3024188" cy="622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3600" b="1">
                <a:solidFill>
                  <a:srgbClr val="CC0000"/>
                </a:solidFill>
                <a:latin typeface="幼圆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3600" b="1">
                <a:solidFill>
                  <a:srgbClr val="CC0000"/>
                </a:solidFill>
                <a:latin typeface="幼圆" pitchFamily="49" charset="-122"/>
                <a:ea typeface="黑体" panose="02010609060101010101" pitchFamily="49" charset="-122"/>
              </a:rPr>
              <a:t>融客月报</a:t>
            </a:r>
            <a:r>
              <a:rPr lang="en-US" altLang="zh-CN" sz="3600" b="1">
                <a:solidFill>
                  <a:srgbClr val="CC0000"/>
                </a:solidFill>
                <a:latin typeface="幼圆" pitchFamily="49" charset="-122"/>
                <a:ea typeface="黑体" panose="02010609060101010101" pitchFamily="49" charset="-122"/>
              </a:rPr>
              <a:t>』</a:t>
            </a:r>
            <a:endParaRPr lang="zh-CN" altLang="en-US" sz="3600" b="1">
              <a:solidFill>
                <a:srgbClr val="CC0000"/>
              </a:solidFill>
              <a:latin typeface="幼圆" pitchFamily="49" charset="-122"/>
              <a:ea typeface="黑体" panose="02010609060101010101" pitchFamily="49" charset="-122"/>
            </a:endParaRPr>
          </a:p>
        </p:txBody>
      </p:sp>
      <p:sp>
        <p:nvSpPr>
          <p:cNvPr id="12291" name="Text Box 6"/>
          <p:cNvSpPr txBox="1">
            <a:spLocks noChangeArrowheads="1"/>
          </p:cNvSpPr>
          <p:nvPr/>
        </p:nvSpPr>
        <p:spPr bwMode="gray">
          <a:xfrm>
            <a:off x="0" y="2565400"/>
            <a:ext cx="9396413" cy="1616075"/>
          </a:xfrm>
          <a:prstGeom prst="rect">
            <a:avLst/>
          </a:prstGeom>
          <a:noFill/>
          <a:ln w="0" algn="ctr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zh-CN" sz="4000" dirty="0">
                <a:solidFill>
                  <a:srgbClr val="777777"/>
                </a:solidFill>
                <a:ea typeface="华文中宋" pitchFamily="2" charset="-122"/>
              </a:rPr>
              <a:t>                      </a:t>
            </a:r>
            <a:r>
              <a:rPr lang="en-US" altLang="zh-CN" sz="3600" dirty="0">
                <a:solidFill>
                  <a:srgbClr val="000066"/>
                </a:solidFill>
                <a:latin typeface="华文中宋" pitchFamily="2" charset="-122"/>
                <a:ea typeface="黑体" panose="02010609060101010101" pitchFamily="49" charset="-122"/>
              </a:rPr>
              <a:t>—— </a:t>
            </a:r>
            <a:r>
              <a:rPr lang="zh-CN" altLang="en-US" sz="3600" b="1" dirty="0">
                <a:solidFill>
                  <a:srgbClr val="000066"/>
                </a:solidFill>
                <a:ea typeface="黑体" panose="02010609060101010101" pitchFamily="49" charset="-122"/>
              </a:rPr>
              <a:t>二级市场</a:t>
            </a:r>
            <a:r>
              <a:rPr lang="zh-CN" altLang="en-US" sz="1800" b="1" dirty="0">
                <a:solidFill>
                  <a:srgbClr val="000066"/>
                </a:solidFill>
                <a:ea typeface="幼圆" pitchFamily="49" charset="-122"/>
              </a:rPr>
              <a:t>（</a:t>
            </a:r>
            <a:r>
              <a:rPr lang="en-US" altLang="zh-CN" sz="1800" b="1" dirty="0" smtClean="0">
                <a:solidFill>
                  <a:srgbClr val="000066"/>
                </a:solidFill>
                <a:ea typeface="幼圆" pitchFamily="49" charset="-122"/>
              </a:rPr>
              <a:t>2017</a:t>
            </a:r>
            <a:r>
              <a:rPr lang="zh-CN" altLang="en-US" sz="1800" b="1" dirty="0" smtClean="0">
                <a:solidFill>
                  <a:srgbClr val="000066"/>
                </a:solidFill>
                <a:ea typeface="幼圆" pitchFamily="49" charset="-122"/>
              </a:rPr>
              <a:t>年</a:t>
            </a:r>
            <a:r>
              <a:rPr lang="en-US" altLang="zh-CN" sz="1800" b="1" dirty="0" smtClean="0">
                <a:solidFill>
                  <a:srgbClr val="000066"/>
                </a:solidFill>
                <a:ea typeface="幼圆" pitchFamily="49" charset="-122"/>
              </a:rPr>
              <a:t>2</a:t>
            </a:r>
            <a:r>
              <a:rPr lang="zh-CN" altLang="en-US" sz="1800" b="1" dirty="0" smtClean="0">
                <a:solidFill>
                  <a:srgbClr val="000066"/>
                </a:solidFill>
                <a:ea typeface="幼圆" pitchFamily="49" charset="-122"/>
              </a:rPr>
              <a:t>月</a:t>
            </a:r>
            <a:r>
              <a:rPr lang="zh-CN" altLang="en-US" sz="1800" b="1" dirty="0">
                <a:solidFill>
                  <a:srgbClr val="000066"/>
                </a:solidFill>
                <a:ea typeface="幼圆" pitchFamily="49" charset="-122"/>
              </a:rPr>
              <a:t>）</a:t>
            </a:r>
            <a:endParaRPr lang="zh-CN" altLang="en-US" sz="3600" b="1" dirty="0">
              <a:solidFill>
                <a:srgbClr val="000066"/>
              </a:solidFill>
              <a:ea typeface="黑体" panose="02010609060101010101" pitchFamily="49" charset="-122"/>
            </a:endParaRPr>
          </a:p>
          <a:p>
            <a:pPr eaLnBrk="0" hangingPunct="0">
              <a:spcBef>
                <a:spcPct val="50000"/>
              </a:spcBef>
            </a:pPr>
            <a:endParaRPr lang="zh-CN" altLang="en-US" sz="4000" b="1" dirty="0">
              <a:solidFill>
                <a:srgbClr val="000099"/>
              </a:solidFill>
              <a:ea typeface="幼圆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沪深市值统计</a:t>
            </a:r>
            <a:endParaRPr lang="zh-CN" altLang="en-US" sz="2400" b="1" dirty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1507" name="Text Box 280"/>
          <p:cNvSpPr txBox="1">
            <a:spLocks noChangeArrowheads="1"/>
          </p:cNvSpPr>
          <p:nvPr/>
        </p:nvSpPr>
        <p:spPr bwMode="auto">
          <a:xfrm>
            <a:off x="714375" y="5357813"/>
            <a:ext cx="7816850" cy="646112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    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截至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月底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，两市总市值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近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58.28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万亿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,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较上月底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涨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4.24%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其中上证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市值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34.49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万亿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，深市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市值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23.59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万亿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。</a:t>
            </a:r>
            <a:endParaRPr lang="zh-CN" altLang="en-US" sz="1800" b="1" dirty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96752"/>
            <a:ext cx="7039682" cy="396044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全市场解禁规模</a:t>
            </a:r>
            <a:endParaRPr lang="zh-CN" altLang="en-US" sz="2400" b="1" dirty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1507" name="TextBox 1"/>
          <p:cNvSpPr txBox="1">
            <a:spLocks noChangeArrowheads="1"/>
          </p:cNvSpPr>
          <p:nvPr/>
        </p:nvSpPr>
        <p:spPr bwMode="auto">
          <a:xfrm>
            <a:off x="285720" y="5072074"/>
            <a:ext cx="8501063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atinLnBrk="0"/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2017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年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A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股全市场解禁市值将达到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29103.5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亿元，较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2016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年增长约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26.67%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。</a:t>
            </a:r>
            <a:endParaRPr lang="zh-CN" altLang="en-US" sz="1800" b="1" dirty="0" smtClean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 latinLnBrk="0"/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具体来看，除了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5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月、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6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月和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11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月的解禁市值稍弱于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2016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年的同期水平之外，其余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9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个月份全部超过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2016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年同期解禁水平，将给市场带来不小的冲击。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月解禁市值为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3040.63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亿元。</a:t>
            </a:r>
            <a:endParaRPr lang="zh-CN" altLang="en-US" sz="1800" b="1" dirty="0" smtClean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graphicFrame>
        <p:nvGraphicFramePr>
          <p:cNvPr id="7" name="图表 6"/>
          <p:cNvGraphicFramePr/>
          <p:nvPr/>
        </p:nvGraphicFramePr>
        <p:xfrm>
          <a:off x="714348" y="1214422"/>
          <a:ext cx="7572428" cy="3746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大宗交易统计及折价率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81015" y="5013176"/>
            <a:ext cx="7858125" cy="9144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2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月沪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深两市大宗交易合计成交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金额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520.14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亿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元，环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比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月下降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10.67%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。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从整体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平均折价情况看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，平均折价率</a:t>
            </a:r>
            <a:r>
              <a:rPr lang="en-US" altLang="zh-CN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4.12</a:t>
            </a:r>
            <a:r>
              <a:rPr lang="en-US" altLang="zh-CN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%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，相比</a:t>
            </a:r>
            <a:r>
              <a:rPr lang="en-US" altLang="zh-CN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1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月份</a:t>
            </a:r>
            <a:r>
              <a:rPr lang="en-US" altLang="zh-CN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3.99%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的平均折价率有所提升，尽管市场整体氛围良好，但大宗交易卖方的议价能力显然并不乐观。</a:t>
            </a:r>
            <a:endParaRPr lang="zh-CN" altLang="en-US" sz="1800" b="1" dirty="0">
              <a:solidFill>
                <a:schemeClr val="tx2">
                  <a:lumMod val="7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65" y="908720"/>
            <a:ext cx="7180627" cy="416220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chemeClr val="tx2"/>
                </a:solidFill>
                <a:latin typeface="幼圆" pitchFamily="49" charset="-122"/>
                <a:ea typeface="幼圆" pitchFamily="49" charset="-122"/>
              </a:rPr>
              <a:t>融资融券余额</a:t>
            </a:r>
            <a:endParaRPr lang="zh-CN" altLang="en-US" sz="2400" b="1">
              <a:solidFill>
                <a:schemeClr val="tx2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571500" y="5214938"/>
            <a:ext cx="8001000" cy="6463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txBody>
          <a:bodyPr>
            <a:spAutoFit/>
          </a:bodyPr>
          <a:lstStyle/>
          <a:p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至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月底，沪深两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市两融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余额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9104.07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亿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元，较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上月底上涨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4.89%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，此次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两融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余额重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回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9000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亿元上方，是在春节前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18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日再度跌破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9000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亿元后的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“回归”。</a:t>
            </a:r>
            <a:endParaRPr lang="zh-CN" altLang="en-US" sz="1800" b="1" dirty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752" y="1273827"/>
            <a:ext cx="7672908" cy="39109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本月两市市值前十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-36513" y="642918"/>
          <a:ext cx="9180545" cy="587443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59606"/>
                <a:gridCol w="2320345"/>
                <a:gridCol w="2143140"/>
                <a:gridCol w="2357454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沪市</a:t>
                      </a:r>
                      <a:endParaRPr lang="zh-CN" alt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 dirty="0" smtClean="0">
                          <a:latin typeface="+mn-ea"/>
                          <a:ea typeface="+mn-ea"/>
                        </a:rPr>
                        <a:t>市值（亿）</a:t>
                      </a:r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深市</a:t>
                      </a:r>
                      <a:endParaRPr lang="zh-CN" altLang="en-US" sz="1600" b="1" i="0" u="none" strike="noStrike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600" u="none" strike="noStrike" dirty="0" smtClean="0">
                        <a:latin typeface="+mn-ea"/>
                        <a:ea typeface="+mn-ea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u="none" strike="noStrike" dirty="0" smtClean="0">
                          <a:latin typeface="+mn-ea"/>
                          <a:ea typeface="+mn-ea"/>
                        </a:rPr>
                        <a:t>市值（亿）</a:t>
                      </a:r>
                      <a:endParaRPr lang="zh-CN" altLang="en-US" sz="1600" u="none" strike="noStrike" dirty="0" smtClean="0">
                        <a:latin typeface="+mn-ea"/>
                        <a:ea typeface="+mn-ea"/>
                      </a:endParaRPr>
                    </a:p>
                    <a:p>
                      <a:pPr algn="ctr" fontAlgn="ctr"/>
                      <a:endParaRPr lang="zh-CN" altLang="en-US" sz="1600" b="0" i="0" u="none" strike="noStrike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601398.SH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工商银行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16558.1149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002352.SZ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顺丰控股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2794.6970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601857.SH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中国石油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14430.7309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000002.SZ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万科</a:t>
                      </a:r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A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2223.5111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601939.SH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建设银行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14176.1947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000333.SZ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美的集团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2055.2168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601988.SH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中国银行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10667.2246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000617.SZ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中油资本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1814.1383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5599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601288.SH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农业银行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10531.5755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002415.SZ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海康威视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1722.1784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4722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601628.SH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中国人寿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6904.26455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000651.SZ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格力电器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1650.7166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600028.SH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中国石化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6855.08003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000001.SZ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平安银行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1627.7550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601318.SH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中国平安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6655.85869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000858.SZ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五粮液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1501.6844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600036.SH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招商银行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4850.02388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300498.SZ</a:t>
                      </a:r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温氏股份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1485.1913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  <a:tr h="5080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600519.SH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贵州茅台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4455.23112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002558.SZ</a:t>
                      </a:r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lt"/>
                        </a:rPr>
                        <a:t>世纪游轮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1412.8485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本月涨幅居前个股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-31" y="857232"/>
          <a:ext cx="9144033" cy="5438700"/>
        </p:xfrm>
        <a:graphic>
          <a:graphicData uri="http://schemas.openxmlformats.org/drawingml/2006/table">
            <a:tbl>
              <a:tblPr/>
              <a:tblGrid>
                <a:gridCol w="1938793"/>
                <a:gridCol w="1736202"/>
                <a:gridCol w="1388963"/>
                <a:gridCol w="2508469"/>
                <a:gridCol w="1571606"/>
              </a:tblGrid>
              <a:tr h="714380">
                <a:tc>
                  <a:txBody>
                    <a:bodyPr/>
                    <a:lstStyle/>
                    <a:p>
                      <a:pPr algn="ctr" fontAlgn="t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fontAlgn="t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证券简称</a:t>
                      </a: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月涨幅（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b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</a:b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algn="ctr" rtl="0" fontAlgn="t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题材</a:t>
                      </a: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300603.SZ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立昂技术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456.4885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37.3613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603690.SH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至纯科技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360.0000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55.9728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603177.SH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德创环保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318.3398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43.7734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300601.SZ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康泰生物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317.0886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81.2547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603881.SH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数据港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280.1425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89.8994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002847.SZ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盐津铺子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279.7872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61.9752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300606.SZ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金太阳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279.6512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40.7733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300605.SZ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恒锋信息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275.5539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42.7140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300578.SZ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会畅通讯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242.2251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37.8720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3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002843.SZ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宋体" panose="02010600030101010101" pitchFamily="2" charset="-122"/>
                        </a:rPr>
                        <a:t>泰嘉股份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239.1270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60.9140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000066"/>
                          </a:solidFill>
                          <a:latin typeface="+mn-ea"/>
                          <a:ea typeface="+mn-ea"/>
                          <a:cs typeface="+mn-cs"/>
                        </a:rPr>
                        <a:t>新股上市</a:t>
                      </a:r>
                      <a:endParaRPr lang="zh-CN" altLang="en-US" sz="1400" b="1" i="0" u="none" strike="noStrike" kern="1200" dirty="0" smtClean="0">
                        <a:solidFill>
                          <a:srgbClr val="000066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4682" marR="4682" marT="4682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ChangeArrowheads="1"/>
          </p:cNvSpPr>
          <p:nvPr/>
        </p:nvSpPr>
        <p:spPr bwMode="white">
          <a:xfrm>
            <a:off x="468313" y="188913"/>
            <a:ext cx="8231187" cy="71913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本月涨幅居前个股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14313" y="1071563"/>
            <a:ext cx="8715375" cy="443484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顺丰控股（</a:t>
            </a:r>
            <a:r>
              <a:rPr lang="en-US" altLang="zh-CN" sz="1800" b="1" dirty="0">
                <a:solidFill>
                  <a:srgbClr val="000066"/>
                </a:solidFill>
                <a:latin typeface="+mn-ea"/>
                <a:ea typeface="+mn-ea"/>
              </a:rPr>
              <a:t>002352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）：</a:t>
            </a:r>
            <a:r>
              <a:rPr sz="1800" b="1" dirty="0">
                <a:solidFill>
                  <a:srgbClr val="000066"/>
                </a:solidFill>
                <a:latin typeface="+mn-ea"/>
                <a:ea typeface="+mn-ea"/>
              </a:rPr>
              <a:t>2017年2月24日</a:t>
            </a:r>
            <a:r>
              <a:rPr lang="zh-CN" sz="1800" b="1" dirty="0">
                <a:solidFill>
                  <a:srgbClr val="000066"/>
                </a:solidFill>
                <a:latin typeface="+mn-ea"/>
                <a:ea typeface="+mn-ea"/>
              </a:rPr>
              <a:t>，</a:t>
            </a:r>
            <a:r>
              <a:rPr sz="1800" b="1" dirty="0">
                <a:solidFill>
                  <a:srgbClr val="000066"/>
                </a:solidFill>
                <a:latin typeface="+mn-ea"/>
                <a:ea typeface="+mn-ea"/>
              </a:rPr>
              <a:t> 顺丰控股在2月24日起完成更名，</a:t>
            </a:r>
            <a:r>
              <a:rPr lang="zh-CN" sz="1800" b="1" dirty="0">
                <a:solidFill>
                  <a:srgbClr val="000066"/>
                </a:solidFill>
                <a:latin typeface="+mn-ea"/>
                <a:ea typeface="+mn-ea"/>
              </a:rPr>
              <a:t>作为</a:t>
            </a:r>
            <a:r>
              <a:rPr sz="1800" b="1" dirty="0">
                <a:solidFill>
                  <a:srgbClr val="000066"/>
                </a:solidFill>
                <a:latin typeface="+mn-ea"/>
                <a:ea typeface="+mn-ea"/>
              </a:rPr>
              <a:t>快递行业目市值最大的白马股正式登陆A股市场，</a:t>
            </a:r>
            <a:r>
              <a:rPr lang="zh-CN" sz="1800" b="1" dirty="0">
                <a:solidFill>
                  <a:srgbClr val="000066"/>
                </a:solidFill>
                <a:latin typeface="+mn-ea"/>
                <a:ea typeface="+mn-ea"/>
              </a:rPr>
              <a:t>自此</a:t>
            </a:r>
            <a:r>
              <a:rPr sz="1800" b="1" dirty="0">
                <a:solidFill>
                  <a:srgbClr val="000066"/>
                </a:solidFill>
                <a:latin typeface="+mn-ea"/>
                <a:ea typeface="+mn-ea"/>
              </a:rPr>
              <a:t>4家借壳上市快递公司均完成上市流程。更名后顺丰控股更是几度涨停，</a:t>
            </a:r>
            <a:r>
              <a:rPr lang="zh-CN" sz="1800" b="1" dirty="0">
                <a:solidFill>
                  <a:srgbClr val="000066"/>
                </a:solidFill>
                <a:latin typeface="+mn-ea"/>
                <a:ea typeface="+mn-ea"/>
              </a:rPr>
              <a:t>期间市值一度超过</a:t>
            </a:r>
            <a:r>
              <a:rPr lang="en-US" altLang="zh-CN" sz="1800" b="1" dirty="0">
                <a:solidFill>
                  <a:srgbClr val="000066"/>
                </a:solidFill>
                <a:latin typeface="+mn-ea"/>
                <a:ea typeface="+mn-ea"/>
              </a:rPr>
              <a:t>3000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亿元，成为</a:t>
            </a:r>
            <a:r>
              <a:rPr sz="1800" b="1" dirty="0">
                <a:solidFill>
                  <a:srgbClr val="000066"/>
                </a:solidFill>
                <a:latin typeface="+mn-ea"/>
                <a:ea typeface="+mn-ea"/>
              </a:rPr>
              <a:t>深市市值最大的公司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。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 indent="0"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None/>
              <a:defRPr/>
            </a:pP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buClr>
                <a:srgbClr val="000798"/>
              </a:buClr>
              <a:buFont typeface="Wingdings" panose="05000000000000000000" pitchFamily="2" charset="2"/>
              <a:buChar char="l"/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摩恩电气（</a:t>
            </a:r>
            <a:r>
              <a:rPr lang="en-US" altLang="zh-CN" sz="1800" b="1" dirty="0">
                <a:solidFill>
                  <a:srgbClr val="000066"/>
                </a:solidFill>
                <a:latin typeface="+mn-ea"/>
                <a:ea typeface="+mn-ea"/>
              </a:rPr>
              <a:t>002451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）：</a:t>
            </a:r>
            <a:r>
              <a:rPr b="1" dirty="0">
                <a:solidFill>
                  <a:srgbClr val="000066"/>
                </a:solidFill>
                <a:latin typeface="+mn-ea"/>
                <a:ea typeface="+mn-ea"/>
              </a:rPr>
              <a:t>2017年2月3日公司</a:t>
            </a:r>
            <a:r>
              <a:rPr lang="zh-CN" b="1" dirty="0">
                <a:solidFill>
                  <a:srgbClr val="000066"/>
                </a:solidFill>
                <a:latin typeface="+mn-ea"/>
                <a:ea typeface="+mn-ea"/>
              </a:rPr>
              <a:t>公告</a:t>
            </a:r>
            <a:r>
              <a:rPr b="1" dirty="0">
                <a:solidFill>
                  <a:srgbClr val="000066"/>
                </a:solidFill>
                <a:latin typeface="+mn-ea"/>
                <a:ea typeface="+mn-ea"/>
              </a:rPr>
              <a:t>收到控股股东、实际控制人问泽鸿与上海融屏信息科技有限公司签署了《股份转让协议》的通知,问泽鸿以协议转让方式</a:t>
            </a:r>
            <a:r>
              <a:rPr lang="zh-CN" b="1" dirty="0">
                <a:solidFill>
                  <a:srgbClr val="000066"/>
                </a:solidFill>
                <a:latin typeface="+mn-ea"/>
                <a:ea typeface="+mn-ea"/>
              </a:rPr>
              <a:t>将</a:t>
            </a:r>
            <a:r>
              <a:rPr b="1" dirty="0">
                <a:solidFill>
                  <a:srgbClr val="000066"/>
                </a:solidFill>
                <a:latin typeface="+mn-ea"/>
                <a:ea typeface="+mn-ea"/>
              </a:rPr>
              <a:t>公司总股本10.00%</a:t>
            </a:r>
            <a:r>
              <a:rPr lang="zh-CN" b="1" dirty="0">
                <a:solidFill>
                  <a:srgbClr val="000066"/>
                </a:solidFill>
                <a:latin typeface="+mn-ea"/>
                <a:ea typeface="+mn-ea"/>
              </a:rPr>
              <a:t>股份</a:t>
            </a:r>
            <a:r>
              <a:rPr b="1" dirty="0">
                <a:solidFill>
                  <a:srgbClr val="000066"/>
                </a:solidFill>
                <a:latin typeface="+mn-ea"/>
                <a:ea typeface="+mn-ea"/>
              </a:rPr>
              <a:t>转让给融屏信息。转让价格为人民币22.77元/股,转让价款总额为人民币</a:t>
            </a:r>
            <a:r>
              <a:rPr lang="en-US" b="1" dirty="0">
                <a:solidFill>
                  <a:srgbClr val="000066"/>
                </a:solidFill>
                <a:latin typeface="+mn-ea"/>
                <a:ea typeface="+mn-ea"/>
              </a:rPr>
              <a:t>10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亿元。消息放出后受市场追捧，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2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月涨幅</a:t>
            </a:r>
            <a:r>
              <a:rPr lang="en-US" altLang="zh-CN" b="1" dirty="0">
                <a:solidFill>
                  <a:srgbClr val="000066"/>
                </a:solidFill>
                <a:latin typeface="+mn-ea"/>
                <a:ea typeface="+mn-ea"/>
              </a:rPr>
              <a:t>15.5%</a:t>
            </a:r>
            <a:r>
              <a:rPr lang="zh-CN" altLang="en-US" b="1" dirty="0">
                <a:solidFill>
                  <a:srgbClr val="000066"/>
                </a:solidFill>
                <a:latin typeface="+mn-ea"/>
                <a:ea typeface="+mn-ea"/>
              </a:rPr>
              <a:t>。</a:t>
            </a:r>
            <a:endParaRPr lang="zh-CN" altLang="en-US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white">
          <a:xfrm>
            <a:off x="455613" y="214313"/>
            <a:ext cx="8231187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本月跌幅居前个股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0" y="857231"/>
          <a:ext cx="9144001" cy="5307818"/>
        </p:xfrm>
        <a:graphic>
          <a:graphicData uri="http://schemas.openxmlformats.org/drawingml/2006/table">
            <a:tbl>
              <a:tblPr/>
              <a:tblGrid>
                <a:gridCol w="2213532"/>
                <a:gridCol w="1870962"/>
                <a:gridCol w="1765555"/>
                <a:gridCol w="1264878"/>
                <a:gridCol w="2029074"/>
              </a:tblGrid>
              <a:tr h="57878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证券代码</a:t>
                      </a: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上市公司</a:t>
                      </a: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月跌幅（</a:t>
                      </a:r>
                      <a:r>
                        <a:rPr lang="en-US" altLang="zh-CN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%</a:t>
                      </a:r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  <a:cs typeface="+mn-cs"/>
                        </a:rPr>
                        <a:t>总市值（亿元）</a:t>
                      </a:r>
                      <a:endParaRPr lang="zh-CN" altLang="en-US" sz="1400" b="1" i="0" u="none" strike="noStrike" kern="120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en-US" altLang="zh-CN" sz="1400" b="1" i="0" u="none" strike="noStrike" kern="12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t" latinLnBrk="0" hangingPunct="1"/>
                      <a:r>
                        <a:rPr lang="zh-CN" altLang="en-US" sz="1400" b="1" i="0" u="none" strike="noStrike" kern="120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板块</a:t>
                      </a:r>
                      <a:endParaRPr lang="zh-CN" altLang="en-US" sz="1400" b="1" i="0" u="none" strike="noStrike" kern="1200" dirty="0" smtClean="0">
                        <a:solidFill>
                          <a:srgbClr val="FF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3746" marR="3746" marT="3746" marB="0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99FF"/>
                    </a:solidFill>
                  </a:tcPr>
                </a:tc>
              </a:tr>
              <a:tr h="5641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600576.SH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万家文化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-27.4725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96.3882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文化、体育和娱乐业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002691.SZ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冀凯股份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-25.9270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51.1400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400" b="1" i="0" u="none" strike="noStrike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12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002725.SZ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跃岭股份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-20.5028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35.9200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60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300473.SZ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德尔股份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-19.4828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62.9000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002490.SZ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山东墨龙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-19.2719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45.9279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56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002629.SZ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仁智股份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-18.3066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44.1196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采矿业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300213.SZ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佳讯飞鸿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-18.1786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65.8279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600734.SH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实达集团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-17.6101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89.8486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002651.SZ</a:t>
                      </a:r>
                      <a:endParaRPr 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利君股份</a:t>
                      </a:r>
                      <a:endParaRPr lang="zh-CN" altLang="en-US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-17.5110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150.1745</a:t>
                      </a:r>
                      <a:endParaRPr lang="en-US" altLang="zh-CN" sz="1400" b="1" i="0" u="none" strike="noStrike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7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002748.SZ</a:t>
                      </a:r>
                      <a:endParaRPr 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世龙实业</a:t>
                      </a:r>
                      <a:endParaRPr lang="zh-CN" altLang="en-US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-17.3091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 dirty="0">
                          <a:solidFill>
                            <a:srgbClr val="000066"/>
                          </a:solidFill>
                          <a:effectLst/>
                          <a:latin typeface="+mn-ea"/>
                          <a:ea typeface="+mn-ea"/>
                        </a:rPr>
                        <a:t>54.5760</a:t>
                      </a:r>
                      <a:endParaRPr lang="en-US" altLang="zh-CN" sz="1400" b="1" i="0" u="none" strike="noStrike" dirty="0">
                        <a:solidFill>
                          <a:srgbClr val="000066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制造业</a:t>
                      </a:r>
                      <a:endParaRPr lang="zh-CN" alt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94F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00038" y="1038225"/>
            <a:ext cx="7585075" cy="24622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en-US" altLang="zh-CN" sz="1400" b="1">
              <a:solidFill>
                <a:srgbClr val="000066"/>
              </a:solidFill>
              <a:ea typeface="幼圆" pitchFamily="49" charset="-122"/>
            </a:endParaRPr>
          </a:p>
          <a:p>
            <a:endParaRPr lang="zh-CN" altLang="en-US" sz="1400" b="1">
              <a:solidFill>
                <a:srgbClr val="000066"/>
              </a:solidFill>
              <a:ea typeface="幼圆" pitchFamily="49" charset="-122"/>
            </a:endParaRPr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white">
          <a:xfrm>
            <a:off x="571500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事件评论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2710" y="4002405"/>
            <a:ext cx="8815705" cy="20116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800" b="1">
                <a:solidFill>
                  <a:srgbClr val="000066"/>
                </a:solidFill>
                <a:latin typeface="+mn-ea"/>
              </a:rPr>
              <a:t>今年1月28日以来，有关“明天系”实际控制人肖建华接受调查的传言不断。“明天系”曾在其官方平台以肖建华本人名义发表“严正声明”予以“澄清”。其中1月30日发出的第一个声明题为“特别声明”，称肖建华一切正常，正在国外治病。1月31日，“明天系”微信平台再次以肖建华名义发表“再次声明”，称肖建华在海外治病，并称肖建华是“加拿大公民”和“爱国华侨”等。“再次声明”发表后约两小时即被删除。节后市场恢复交易后，明天控股控制的西水股份在二月初的几个交易日大跌，</a:t>
            </a:r>
            <a:r>
              <a:rPr lang="en-US" altLang="zh-CN" sz="1800" b="1">
                <a:solidFill>
                  <a:srgbClr val="000066"/>
                </a:solidFill>
                <a:latin typeface="+mn-ea"/>
              </a:rPr>
              <a:t>2</a:t>
            </a:r>
            <a:r>
              <a:rPr lang="zh-CN" altLang="en-US" sz="1800" b="1">
                <a:solidFill>
                  <a:srgbClr val="000066"/>
                </a:solidFill>
                <a:latin typeface="+mn-ea"/>
              </a:rPr>
              <a:t>月累计跌幅达到</a:t>
            </a:r>
            <a:r>
              <a:rPr lang="en-US" altLang="zh-CN" sz="1800" b="1">
                <a:solidFill>
                  <a:srgbClr val="000066"/>
                </a:solidFill>
                <a:latin typeface="+mn-ea"/>
              </a:rPr>
              <a:t>15.19%</a:t>
            </a:r>
            <a:r>
              <a:rPr lang="zh-CN" altLang="en-US" sz="1800" b="1">
                <a:solidFill>
                  <a:srgbClr val="000066"/>
                </a:solidFill>
                <a:latin typeface="+mn-ea"/>
              </a:rPr>
              <a:t>，表面资金避险态度明显。</a:t>
            </a:r>
            <a:endParaRPr lang="zh-CN" altLang="en-US" sz="1800" b="1">
              <a:solidFill>
                <a:srgbClr val="000066"/>
              </a:solidFill>
              <a:latin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8945" y="1038225"/>
            <a:ext cx="8103870" cy="282130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5"/>
          <p:cNvSpPr txBox="1">
            <a:spLocks noChangeArrowheads="1"/>
          </p:cNvSpPr>
          <p:nvPr/>
        </p:nvSpPr>
        <p:spPr bwMode="auto">
          <a:xfrm>
            <a:off x="4786313" y="1714500"/>
            <a:ext cx="2143125" cy="28931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buClr>
                <a:srgbClr val="FFFFFF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+mn-ea"/>
                <a:ea typeface="+mn-ea"/>
              </a:rPr>
              <a:t>无论是去产能政策还是债转股政策对于龙头企业的支持都非常明显，因此随着</a:t>
            </a:r>
            <a:r>
              <a:rPr lang="en-US" altLang="zh-CN" sz="1400" b="1" dirty="0">
                <a:solidFill>
                  <a:schemeClr val="bg1"/>
                </a:solidFill>
                <a:latin typeface="+mn-ea"/>
                <a:ea typeface="+mn-ea"/>
              </a:rPr>
              <a:t>2017</a:t>
            </a:r>
            <a:r>
              <a:rPr lang="zh-CN" altLang="en-US" sz="1400" b="1" dirty="0">
                <a:solidFill>
                  <a:schemeClr val="bg1"/>
                </a:solidFill>
                <a:latin typeface="+mn-ea"/>
                <a:ea typeface="+mn-ea"/>
              </a:rPr>
              <a:t>年去产能的加码和债转股的铺开，龙头企业的资质至少相对会改善。不过由于许多投资主体一刀切的风控政策，会使龙头券也被错杀，这在</a:t>
            </a:r>
            <a:r>
              <a:rPr lang="en-US" altLang="zh-CN" sz="1400" b="1" dirty="0">
                <a:solidFill>
                  <a:schemeClr val="bg1"/>
                </a:solidFill>
                <a:latin typeface="+mn-ea"/>
                <a:ea typeface="+mn-ea"/>
              </a:rPr>
              <a:t>2016</a:t>
            </a:r>
            <a:r>
              <a:rPr lang="zh-CN" altLang="en-US" sz="1400" b="1" dirty="0">
                <a:solidFill>
                  <a:schemeClr val="bg1"/>
                </a:solidFill>
                <a:latin typeface="+mn-ea"/>
                <a:ea typeface="+mn-ea"/>
              </a:rPr>
              <a:t>年表现非常明显，而在</a:t>
            </a:r>
            <a:r>
              <a:rPr lang="en-US" altLang="zh-CN" sz="1400" b="1" dirty="0">
                <a:solidFill>
                  <a:schemeClr val="bg1"/>
                </a:solidFill>
                <a:latin typeface="+mn-ea"/>
                <a:ea typeface="+mn-ea"/>
              </a:rPr>
              <a:t>2017</a:t>
            </a:r>
            <a:r>
              <a:rPr lang="zh-CN" altLang="en-US" sz="1400" b="1" dirty="0">
                <a:solidFill>
                  <a:schemeClr val="bg1"/>
                </a:solidFill>
                <a:latin typeface="+mn-ea"/>
                <a:ea typeface="+mn-ea"/>
              </a:rPr>
              <a:t>年抓住龙头券被市场错杀的结构性机会可能是一个不错的投资策略。</a:t>
            </a:r>
            <a:endParaRPr lang="en-US" altLang="zh-CN" sz="1400" b="1" dirty="0">
              <a:solidFill>
                <a:schemeClr val="bg1"/>
              </a:solidFill>
              <a:latin typeface="+mn-ea"/>
              <a:ea typeface="+mn-ea"/>
              <a:cs typeface="楷体_GB2312" pitchFamily="49" charset="-122"/>
            </a:endParaRPr>
          </a:p>
        </p:txBody>
      </p:sp>
      <p:sp>
        <p:nvSpPr>
          <p:cNvPr id="28675" name="AutoShape 13"/>
          <p:cNvSpPr>
            <a:spLocks noChangeArrowheads="1"/>
          </p:cNvSpPr>
          <p:nvPr/>
        </p:nvSpPr>
        <p:spPr bwMode="auto">
          <a:xfrm>
            <a:off x="1042988" y="3716338"/>
            <a:ext cx="1008062" cy="439737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80"/>
          </a:solidFill>
          <a:ln w="9525" algn="ctr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solidFill>
                <a:srgbClr val="000000"/>
              </a:solidFill>
              <a:ea typeface="幼圆" pitchFamily="49" charset="-122"/>
            </a:endParaRPr>
          </a:p>
        </p:txBody>
      </p:sp>
      <p:pic>
        <p:nvPicPr>
          <p:cNvPr id="28676" name="Picture 15" descr="u=1027235771,1791002709&amp;fm=0&amp;gp=12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88" y="981075"/>
            <a:ext cx="13335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 Box 16"/>
          <p:cNvSpPr txBox="1">
            <a:spLocks noChangeArrowheads="1"/>
          </p:cNvSpPr>
          <p:nvPr/>
        </p:nvSpPr>
        <p:spPr bwMode="auto">
          <a:xfrm>
            <a:off x="2500313" y="1714500"/>
            <a:ext cx="2214562" cy="265176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buClr>
                <a:srgbClr val="FFFFFF"/>
              </a:buClr>
              <a:buFont typeface="Wingdings" panose="05000000000000000000" pitchFamily="2" charset="2"/>
              <a:buChar char="Ø"/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+mn-ea"/>
                <a:ea typeface="+mn-ea"/>
              </a:rPr>
              <a:t>在经济增长的乐观预期下，强周期板块年初以来表现更佳。同时，价值投资重新主导市场，关注各行业龙头白马成为市场共识，因此市场赚钱效应集中在一线龙头股上。不过他认为，在市场兑现了集中的赚钱效应之后，春季行情可能进入赚钱效应逐渐扩散的下半场，成长股将率先受益。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pic>
        <p:nvPicPr>
          <p:cNvPr id="28678" name="Picture 17" descr="cicc-allp-02-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8438" y="981075"/>
            <a:ext cx="865187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21" descr="未命名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7225" y="981075"/>
            <a:ext cx="18192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80" name="Picture 22" descr="log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14613" y="908720"/>
            <a:ext cx="2016125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Text Box 23"/>
          <p:cNvSpPr txBox="1">
            <a:spLocks noChangeArrowheads="1"/>
          </p:cNvSpPr>
          <p:nvPr/>
        </p:nvSpPr>
        <p:spPr bwMode="auto">
          <a:xfrm>
            <a:off x="7000875" y="1714500"/>
            <a:ext cx="2124075" cy="286512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1400" b="1" dirty="0" smtClean="0">
                <a:solidFill>
                  <a:schemeClr val="bg1"/>
                </a:solidFill>
                <a:latin typeface="+mn-ea"/>
                <a:ea typeface="+mn-ea"/>
              </a:rPr>
              <a:t>市场成交</a:t>
            </a:r>
            <a:r>
              <a:rPr lang="zh-CN" altLang="en-US" sz="1400" b="1" dirty="0">
                <a:solidFill>
                  <a:schemeClr val="bg1"/>
                </a:solidFill>
                <a:latin typeface="+mn-ea"/>
                <a:ea typeface="+mn-ea"/>
              </a:rPr>
              <a:t>规模的扩张仍然存在空间，同时融资买入占市场成交比重也显示市场情绪并未过热，仍然处于偏低的较安全区域，成交和情绪指标显示市场仍然处于扩张阶段未结束。但此前偏低的市场波动可能需要面临修正，节后主板和创业板指数接近单边上行的走势需要转入波动增大阶段。</a:t>
            </a:r>
            <a:endParaRPr lang="zh-CN" altLang="en-US" sz="1400" b="1" dirty="0">
              <a:solidFill>
                <a:schemeClr val="bg1"/>
              </a:solidFill>
              <a:latin typeface="+mn-ea"/>
              <a:ea typeface="+mn-ea"/>
              <a:cs typeface="楷体_GB2312" pitchFamily="49" charset="-122"/>
            </a:endParaRPr>
          </a:p>
        </p:txBody>
      </p:sp>
      <p:sp>
        <p:nvSpPr>
          <p:cNvPr id="30733" name="Text Box 36"/>
          <p:cNvSpPr txBox="1">
            <a:spLocks noChangeArrowheads="1"/>
          </p:cNvSpPr>
          <p:nvPr/>
        </p:nvSpPr>
        <p:spPr bwMode="auto">
          <a:xfrm>
            <a:off x="0" y="5842337"/>
            <a:ext cx="827088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b="1" dirty="0">
                <a:solidFill>
                  <a:srgbClr val="000798"/>
                </a:solidFill>
                <a:latin typeface="+mn-ea"/>
                <a:ea typeface="+mn-ea"/>
              </a:rPr>
              <a:t> </a:t>
            </a:r>
            <a:r>
              <a:rPr lang="en-US" altLang="zh-CN" b="1" dirty="0" smtClean="0">
                <a:solidFill>
                  <a:srgbClr val="000798"/>
                </a:solidFill>
                <a:latin typeface="+mn-ea"/>
                <a:ea typeface="+mn-ea"/>
              </a:rPr>
              <a:t>1</a:t>
            </a:r>
            <a:r>
              <a:rPr lang="zh-CN" altLang="en-US" b="1" dirty="0" smtClean="0">
                <a:solidFill>
                  <a:srgbClr val="000798"/>
                </a:solidFill>
                <a:latin typeface="+mn-ea"/>
                <a:ea typeface="+mn-ea"/>
              </a:rPr>
              <a:t>月</a:t>
            </a:r>
            <a:endParaRPr lang="zh-CN" altLang="en-US" b="1" dirty="0">
              <a:solidFill>
                <a:srgbClr val="000798"/>
              </a:solidFill>
              <a:latin typeface="+mn-ea"/>
              <a:ea typeface="+mn-ea"/>
            </a:endParaRPr>
          </a:p>
        </p:txBody>
      </p:sp>
      <p:sp>
        <p:nvSpPr>
          <p:cNvPr id="30734" name="Text Box 37"/>
          <p:cNvSpPr txBox="1">
            <a:spLocks noChangeArrowheads="1"/>
          </p:cNvSpPr>
          <p:nvPr/>
        </p:nvSpPr>
        <p:spPr bwMode="auto">
          <a:xfrm>
            <a:off x="0" y="5286375"/>
            <a:ext cx="827088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b="1" dirty="0">
                <a:solidFill>
                  <a:srgbClr val="000798"/>
                </a:solidFill>
                <a:latin typeface="+mn-ea"/>
                <a:ea typeface="+mn-ea"/>
              </a:rPr>
              <a:t> 2</a:t>
            </a:r>
            <a:r>
              <a:rPr lang="zh-CN" altLang="en-US" b="1" dirty="0" smtClean="0">
                <a:solidFill>
                  <a:srgbClr val="000798"/>
                </a:solidFill>
                <a:latin typeface="+mn-ea"/>
                <a:ea typeface="+mn-ea"/>
              </a:rPr>
              <a:t>月</a:t>
            </a:r>
            <a:endParaRPr lang="zh-CN" altLang="en-US" b="1" dirty="0">
              <a:solidFill>
                <a:srgbClr val="000798"/>
              </a:solidFill>
              <a:latin typeface="+mn-ea"/>
              <a:ea typeface="+mn-ea"/>
            </a:endParaRPr>
          </a:p>
        </p:txBody>
      </p:sp>
      <p:sp>
        <p:nvSpPr>
          <p:cNvPr id="28684" name="Rectangle 2"/>
          <p:cNvSpPr>
            <a:spLocks noChangeArrowheads="1"/>
          </p:cNvSpPr>
          <p:nvPr/>
        </p:nvSpPr>
        <p:spPr bwMode="white">
          <a:xfrm>
            <a:off x="455613" y="142875"/>
            <a:ext cx="8231187" cy="11445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主要券商观点</a:t>
            </a:r>
            <a:endParaRPr lang="zh-CN" altLang="en-US" sz="2400" b="1" dirty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30740" name="Text Box 16"/>
          <p:cNvSpPr txBox="1">
            <a:spLocks noChangeArrowheads="1"/>
          </p:cNvSpPr>
          <p:nvPr/>
        </p:nvSpPr>
        <p:spPr bwMode="auto">
          <a:xfrm>
            <a:off x="179512" y="1700808"/>
            <a:ext cx="2249363" cy="286512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>
              <a:buClr>
                <a:srgbClr val="FFFFFF"/>
              </a:buClr>
              <a:buFont typeface="Wingdings" panose="05000000000000000000" pitchFamily="2" charset="2"/>
              <a:buChar char="Ø"/>
              <a:defRPr/>
            </a:pPr>
            <a:r>
              <a:rPr sz="1400" b="1" dirty="0">
                <a:solidFill>
                  <a:schemeClr val="bg1"/>
                </a:solidFill>
                <a:latin typeface="+mn-ea"/>
                <a:ea typeface="+mn-ea"/>
              </a:rPr>
              <a:t>2016年年中以来，中小创相对主板持续走弱，而随着业绩持续增长，中小创的高估值压力正在不断缓解，吸引力则不断增强。</a:t>
            </a:r>
            <a:r>
              <a:rPr lang="zh-CN" sz="1400" b="1" dirty="0">
                <a:solidFill>
                  <a:schemeClr val="bg1"/>
                </a:solidFill>
                <a:latin typeface="+mn-ea"/>
                <a:ea typeface="+mn-ea"/>
              </a:rPr>
              <a:t>投资者应</a:t>
            </a:r>
            <a:r>
              <a:rPr sz="1400" b="1" dirty="0">
                <a:solidFill>
                  <a:schemeClr val="bg1"/>
                </a:solidFill>
                <a:latin typeface="+mn-ea"/>
                <a:ea typeface="+mn-ea"/>
              </a:rPr>
              <a:t>重点</a:t>
            </a:r>
            <a:r>
              <a:rPr lang="zh-CN" sz="1400" b="1" dirty="0">
                <a:solidFill>
                  <a:schemeClr val="bg1"/>
                </a:solidFill>
                <a:latin typeface="+mn-ea"/>
                <a:ea typeface="+mn-ea"/>
              </a:rPr>
              <a:t>关注</a:t>
            </a:r>
            <a:r>
              <a:rPr sz="1400" b="1" dirty="0">
                <a:solidFill>
                  <a:schemeClr val="bg1"/>
                </a:solidFill>
                <a:latin typeface="+mn-ea"/>
                <a:ea typeface="+mn-ea"/>
              </a:rPr>
              <a:t>依据景气程度提升及改革两条主线。</a:t>
            </a:r>
            <a:r>
              <a:rPr lang="zh-CN" sz="1400" b="1" dirty="0">
                <a:solidFill>
                  <a:schemeClr val="bg1"/>
                </a:solidFill>
                <a:latin typeface="+mn-ea"/>
                <a:ea typeface="+mn-ea"/>
              </a:rPr>
              <a:t>在</a:t>
            </a:r>
            <a:r>
              <a:rPr sz="1400" b="1" dirty="0">
                <a:solidFill>
                  <a:schemeClr val="bg1"/>
                </a:solidFill>
                <a:latin typeface="+mn-ea"/>
                <a:ea typeface="+mn-ea"/>
              </a:rPr>
              <a:t>一季度PPI指数继续上行、名义GDP回升趋势下</a:t>
            </a:r>
            <a:r>
              <a:rPr lang="zh-CN" sz="1400" b="1" dirty="0">
                <a:solidFill>
                  <a:schemeClr val="bg1"/>
                </a:solidFill>
                <a:latin typeface="+mn-ea"/>
                <a:ea typeface="+mn-ea"/>
              </a:rPr>
              <a:t>的背景下</a:t>
            </a:r>
            <a:r>
              <a:rPr sz="1400" b="1" dirty="0">
                <a:solidFill>
                  <a:schemeClr val="bg1"/>
                </a:solidFill>
                <a:latin typeface="+mn-ea"/>
                <a:ea typeface="+mn-ea"/>
              </a:rPr>
              <a:t>，景气度较高、估值不高的偏周期性行业</a:t>
            </a:r>
            <a:r>
              <a:rPr lang="zh-CN" sz="1400" b="1" dirty="0">
                <a:solidFill>
                  <a:schemeClr val="bg1"/>
                </a:solidFill>
                <a:latin typeface="+mn-ea"/>
                <a:ea typeface="+mn-ea"/>
              </a:rPr>
              <a:t>及</a:t>
            </a:r>
            <a:r>
              <a:rPr sz="1400" b="1" dirty="0">
                <a:solidFill>
                  <a:schemeClr val="bg1"/>
                </a:solidFill>
                <a:latin typeface="+mn-ea"/>
                <a:ea typeface="+mn-ea"/>
              </a:rPr>
              <a:t>盈利有保障的偏消费行业</a:t>
            </a:r>
            <a:r>
              <a:rPr lang="zh-CN" sz="1400" b="1" dirty="0">
                <a:solidFill>
                  <a:schemeClr val="bg1"/>
                </a:solidFill>
                <a:latin typeface="+mn-ea"/>
                <a:ea typeface="+mn-ea"/>
              </a:rPr>
              <a:t>将有所表现</a:t>
            </a:r>
            <a:r>
              <a:rPr sz="1400" b="1" dirty="0">
                <a:solidFill>
                  <a:schemeClr val="bg1"/>
                </a:solidFill>
                <a:latin typeface="+mn-ea"/>
                <a:ea typeface="+mn-ea"/>
              </a:rPr>
              <a:t>。</a:t>
            </a:r>
            <a:endParaRPr sz="14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28686" name="Text Box 78"/>
          <p:cNvSpPr txBox="1">
            <a:spLocks noChangeArrowheads="1"/>
          </p:cNvSpPr>
          <p:nvPr/>
        </p:nvSpPr>
        <p:spPr bwMode="auto">
          <a:xfrm>
            <a:off x="928662" y="4714884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87" name="Text Box 78"/>
          <p:cNvSpPr txBox="1">
            <a:spLocks noChangeArrowheads="1"/>
          </p:cNvSpPr>
          <p:nvPr/>
        </p:nvSpPr>
        <p:spPr bwMode="auto">
          <a:xfrm>
            <a:off x="928688" y="5357813"/>
            <a:ext cx="1285875" cy="3698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88" name="Text Box 78"/>
          <p:cNvSpPr txBox="1">
            <a:spLocks noChangeArrowheads="1"/>
          </p:cNvSpPr>
          <p:nvPr/>
        </p:nvSpPr>
        <p:spPr bwMode="auto">
          <a:xfrm>
            <a:off x="928688" y="5857875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89" name="Text Box 78"/>
          <p:cNvSpPr txBox="1">
            <a:spLocks noChangeArrowheads="1"/>
          </p:cNvSpPr>
          <p:nvPr/>
        </p:nvSpPr>
        <p:spPr bwMode="auto">
          <a:xfrm>
            <a:off x="2979737" y="5378488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中性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0" name="Text Box 78"/>
          <p:cNvSpPr txBox="1">
            <a:spLocks noChangeArrowheads="1"/>
          </p:cNvSpPr>
          <p:nvPr/>
        </p:nvSpPr>
        <p:spPr bwMode="auto">
          <a:xfrm>
            <a:off x="5192928" y="5357813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中性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1" name="Text Box 78"/>
          <p:cNvSpPr txBox="1">
            <a:spLocks noChangeArrowheads="1"/>
          </p:cNvSpPr>
          <p:nvPr/>
        </p:nvSpPr>
        <p:spPr bwMode="auto">
          <a:xfrm>
            <a:off x="7356205" y="4714884"/>
            <a:ext cx="1285875" cy="369887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31" name="Text Box 37"/>
          <p:cNvSpPr txBox="1">
            <a:spLocks noChangeArrowheads="1"/>
          </p:cNvSpPr>
          <p:nvPr/>
        </p:nvSpPr>
        <p:spPr bwMode="auto">
          <a:xfrm>
            <a:off x="0" y="4643446"/>
            <a:ext cx="827088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b="1" dirty="0">
                <a:solidFill>
                  <a:srgbClr val="000798"/>
                </a:solidFill>
                <a:latin typeface="+mn-ea"/>
                <a:ea typeface="+mn-ea"/>
              </a:rPr>
              <a:t>3</a:t>
            </a:r>
            <a:r>
              <a:rPr lang="zh-CN" altLang="en-US" b="1" dirty="0" smtClean="0">
                <a:solidFill>
                  <a:srgbClr val="000798"/>
                </a:solidFill>
                <a:latin typeface="+mn-ea"/>
                <a:ea typeface="+mn-ea"/>
              </a:rPr>
              <a:t>月</a:t>
            </a:r>
            <a:endParaRPr lang="zh-CN" altLang="en-US" b="1" dirty="0">
              <a:solidFill>
                <a:srgbClr val="000798"/>
              </a:solidFill>
              <a:latin typeface="+mn-ea"/>
              <a:ea typeface="+mn-ea"/>
            </a:endParaRPr>
          </a:p>
        </p:txBody>
      </p:sp>
      <p:sp>
        <p:nvSpPr>
          <p:cNvPr id="28693" name="Text Box 78"/>
          <p:cNvSpPr txBox="1">
            <a:spLocks noChangeArrowheads="1"/>
          </p:cNvSpPr>
          <p:nvPr/>
        </p:nvSpPr>
        <p:spPr bwMode="auto">
          <a:xfrm>
            <a:off x="2981290" y="4714884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4" name="Text Box 78"/>
          <p:cNvSpPr txBox="1">
            <a:spLocks noChangeArrowheads="1"/>
          </p:cNvSpPr>
          <p:nvPr/>
        </p:nvSpPr>
        <p:spPr bwMode="auto">
          <a:xfrm>
            <a:off x="5192929" y="4714884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5" name="Text Box 78"/>
          <p:cNvSpPr txBox="1">
            <a:spLocks noChangeArrowheads="1"/>
          </p:cNvSpPr>
          <p:nvPr/>
        </p:nvSpPr>
        <p:spPr bwMode="auto">
          <a:xfrm>
            <a:off x="3000375" y="5857875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6" name="Text Box 78"/>
          <p:cNvSpPr txBox="1">
            <a:spLocks noChangeArrowheads="1"/>
          </p:cNvSpPr>
          <p:nvPr/>
        </p:nvSpPr>
        <p:spPr bwMode="auto">
          <a:xfrm>
            <a:off x="5214938" y="5857875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7" name="Text Box 78"/>
          <p:cNvSpPr txBox="1">
            <a:spLocks noChangeArrowheads="1"/>
          </p:cNvSpPr>
          <p:nvPr/>
        </p:nvSpPr>
        <p:spPr bwMode="auto">
          <a:xfrm>
            <a:off x="7358063" y="5378488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 dirty="0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 dirty="0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28698" name="Text Box 78"/>
          <p:cNvSpPr txBox="1">
            <a:spLocks noChangeArrowheads="1"/>
          </p:cNvSpPr>
          <p:nvPr/>
        </p:nvSpPr>
        <p:spPr bwMode="auto">
          <a:xfrm>
            <a:off x="7358063" y="5857875"/>
            <a:ext cx="1285875" cy="36988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1800" b="1">
                <a:solidFill>
                  <a:srgbClr val="FF0000"/>
                </a:solidFill>
                <a:ea typeface="黑体" panose="02010609060101010101" pitchFamily="49" charset="-122"/>
              </a:rPr>
              <a:t>谨慎看多</a:t>
            </a:r>
            <a:endParaRPr lang="zh-CN" altLang="en-US" sz="1800" b="1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1187450" y="1989138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ea typeface="幼圆" pitchFamily="49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331913" y="1989138"/>
            <a:ext cx="4897437" cy="2678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Times New Roman" panose="02020603050405020304" pitchFamily="18" charset="0"/>
                <a:ea typeface="幼圆" pitchFamily="49" charset="-122"/>
              </a:rPr>
              <a:t>1.本月宏观概况</a:t>
            </a:r>
            <a:endParaRPr kumimoji="1" lang="en-US" altLang="zh-CN" sz="2400" b="1">
              <a:solidFill>
                <a:schemeClr val="bg1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itchFamily="49" charset="-122"/>
              </a:rPr>
              <a:t>2.本月市场动向分析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itchFamily="49" charset="-122"/>
              </a:rPr>
              <a:t>3. 展望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Times New Roman" panose="02020603050405020304" pitchFamily="18" charset="0"/>
                <a:ea typeface="幼圆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itchFamily="49" charset="-122"/>
              </a:rPr>
              <a:t>公司主要业务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endParaRPr kumimoji="1" lang="zh-CN" altLang="en-US" sz="2400" b="1">
              <a:solidFill>
                <a:srgbClr val="000099"/>
              </a:solidFill>
              <a:latin typeface="Times New Roman" panose="02020603050405020304" pitchFamily="18" charset="0"/>
              <a:ea typeface="幼圆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209675" y="3101975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ea typeface="幼圆" pitchFamily="49" charset="-122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1. 本月宏观概况</a:t>
            </a:r>
            <a:endParaRPr kumimoji="1"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2. 本月市场动向分析</a:t>
            </a:r>
            <a:endParaRPr kumimoji="1"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幼圆" pitchFamily="49" charset="-122"/>
                <a:ea typeface="幼圆" pitchFamily="49" charset="-122"/>
              </a:rPr>
              <a:t>3. 展望</a:t>
            </a:r>
            <a:endParaRPr kumimoji="1" lang="zh-CN" altLang="en-US" sz="2400" b="1">
              <a:solidFill>
                <a:schemeClr val="bg1"/>
              </a:solidFill>
              <a:latin typeface="幼圆" pitchFamily="49" charset="-122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公司主要业务</a:t>
            </a:r>
            <a:endParaRPr kumimoji="1"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285750" y="1214438"/>
            <a:ext cx="8402638" cy="5162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       </a:t>
            </a: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宏观经济数据解读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1200" y="1214755"/>
            <a:ext cx="8111490" cy="1463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800" b="1">
                <a:solidFill>
                  <a:srgbClr val="000066"/>
                </a:solidFill>
                <a:latin typeface="+mj-lt"/>
              </a:rPr>
              <a:t>2月全国制造业PMI略回升，连续5个月高于荣枯线，并创12 年以来同期新高，再加上前两月均值也较去年12月回升，这均指向制造业景气继续回暖。PMI生产指标回升至53.7，创13年以来同期新高，而前两月均值53.4，也较去年12月回升，印证前两月发电耗煤增速回升至13.8%，指向生产依然旺盛。总体来看，受益于前期地产和基建力度，2月工业生产依然强劲。</a:t>
            </a:r>
            <a:endParaRPr lang="zh-CN" altLang="en-US" sz="1800" b="1">
              <a:solidFill>
                <a:srgbClr val="000066"/>
              </a:solidFill>
              <a:latin typeface="+mj-lt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ChangeArrowheads="1"/>
          </p:cNvSpPr>
          <p:nvPr/>
        </p:nvSpPr>
        <p:spPr bwMode="auto">
          <a:xfrm>
            <a:off x="71438" y="1071563"/>
            <a:ext cx="8929687" cy="3071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Char char="n"/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800" b="1" dirty="0">
              <a:solidFill>
                <a:srgbClr val="000066"/>
              </a:solidFill>
              <a:latin typeface="+mn-ea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</a:rPr>
              <a:t>    </a:t>
            </a:r>
            <a:endParaRPr lang="en-US" altLang="zh-CN" sz="1800" b="1" dirty="0">
              <a:solidFill>
                <a:srgbClr val="000066"/>
              </a:solidFill>
              <a:latin typeface="+mn-ea"/>
              <a:ea typeface="+mn-ea"/>
            </a:endParaRPr>
          </a:p>
          <a:p>
            <a:pPr marL="0" indent="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buFont typeface="Wingdings" panose="05000000000000000000" pitchFamily="2" charset="2"/>
              <a:buNone/>
              <a:defRPr/>
            </a:pPr>
            <a:endParaRPr lang="en-US" altLang="zh-CN" sz="1800" b="1" dirty="0">
              <a:solidFill>
                <a:srgbClr val="000066"/>
              </a:solidFill>
              <a:ea typeface="幼圆" pitchFamily="49" charset="-122"/>
            </a:endParaRPr>
          </a:p>
          <a:p>
            <a:pPr marL="342900" indent="-342900">
              <a:lnSpc>
                <a:spcPct val="135000"/>
              </a:lnSpc>
              <a:spcBef>
                <a:spcPct val="20000"/>
              </a:spcBef>
              <a:buClr>
                <a:srgbClr val="6699FF"/>
              </a:buClr>
              <a:defRPr/>
            </a:pPr>
            <a:endParaRPr lang="en-US" altLang="zh-CN" sz="1600" b="1" dirty="0">
              <a:solidFill>
                <a:srgbClr val="000066"/>
              </a:solidFill>
              <a:ea typeface="幼圆" pitchFamily="49" charset="-122"/>
            </a:endParaRPr>
          </a:p>
          <a:p>
            <a:pPr>
              <a:defRPr/>
            </a:pPr>
            <a:endParaRPr lang="zh-CN" altLang="en-US" sz="1800" dirty="0"/>
          </a:p>
          <a:p>
            <a:pPr>
              <a:defRPr/>
            </a:pPr>
            <a:r>
              <a:rPr lang="zh-CN" altLang="en-US" sz="1800" dirty="0"/>
              <a:t> </a:t>
            </a:r>
            <a:endParaRPr lang="zh-CN" altLang="en-US" sz="1800" dirty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展望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14313" y="1285875"/>
            <a:ext cx="8501062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   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sp>
        <p:nvSpPr>
          <p:cNvPr id="34842" name="Rectangle 26"/>
          <p:cNvSpPr>
            <a:spLocks noChangeArrowheads="1"/>
          </p:cNvSpPr>
          <p:nvPr/>
        </p:nvSpPr>
        <p:spPr bwMode="auto">
          <a:xfrm>
            <a:off x="500063" y="1709420"/>
            <a:ext cx="8143875" cy="17373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  <a:cs typeface="Times New Roman" panose="02020603050405020304" pitchFamily="18" charset="0"/>
              </a:rPr>
              <a:t>   中小银行板块和快递板块本周表现同样抢眼，江阴银行三联板，顺丰控股五连板，此外次新股表现也较为活跃，带动上证指数在周三重新站上五日线。创业板指也有所表现，即将触及上方60日均线。外围股市方面，道琼斯指数连续12日创新高，主要受益于特朗普减税及大规模基建政策刺激。两会即将召开，投资者对相关经济政策有所期待，预计结构性行情仍将持续，交易性机会将是行情主线。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1116013" y="3671888"/>
            <a:ext cx="7129462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ea typeface="幼圆" pitchFamily="49" charset="-122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1. 本月市场情况概况市场</a:t>
            </a:r>
            <a:endParaRPr kumimoji="1"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2. 本月市场动向分析</a:t>
            </a:r>
            <a:endParaRPr kumimoji="1"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3. 展望</a:t>
            </a:r>
            <a:endParaRPr kumimoji="1"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chemeClr val="bg1"/>
                </a:solidFill>
                <a:latin typeface="幼圆" pitchFamily="49" charset="-122"/>
                <a:ea typeface="幼圆" pitchFamily="49" charset="-122"/>
              </a:rPr>
              <a:t>4. </a:t>
            </a:r>
            <a:r>
              <a:rPr kumimoji="1" lang="zh-CN" altLang="en-US" sz="2400" b="1">
                <a:solidFill>
                  <a:schemeClr val="bg1"/>
                </a:solidFill>
                <a:latin typeface="幼圆" pitchFamily="49" charset="-122"/>
                <a:ea typeface="幼圆" pitchFamily="49" charset="-122"/>
              </a:rPr>
              <a:t>公司主要业务</a:t>
            </a:r>
            <a:endParaRPr kumimoji="1" lang="zh-CN" altLang="en-US" sz="2400" b="1">
              <a:solidFill>
                <a:schemeClr val="bg1"/>
              </a:solidFill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 panose="02020603050405020304"/>
                <a:ea typeface="幼圆"/>
              </a:rPr>
              <a:t>Pre-IPO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 panose="02020603050405020304"/>
                <a:ea typeface="幼圆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4819" name="矩形 3"/>
          <p:cNvSpPr>
            <a:spLocks noChangeArrowheads="1"/>
          </p:cNvSpPr>
          <p:nvPr/>
        </p:nvSpPr>
        <p:spPr bwMode="auto">
          <a:xfrm>
            <a:off x="228600" y="1338263"/>
            <a:ext cx="8382000" cy="27765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1600">
                <a:solidFill>
                  <a:srgbClr val="0058B0"/>
                </a:solidFill>
                <a:latin typeface="Times New Roman" panose="02020603050405020304" pitchFamily="18" charset="0"/>
                <a:ea typeface="幼圆" pitchFamily="49" charset="-122"/>
              </a:rPr>
              <a:t>      我们的财务顾问团队依托自身专业背景及资源整合优势，根据客户需要，站在客户的角度为客户的投融资、资本运作、资产及债务重组、财务管理、发展战略等活动提供的咨询、分析、方案设计等服务。包括的项目有：投资顾问、融资顾问、资本运作顾问、资产管理与债务管理顾问、企业战略咨询顾问、企业常年财务顾问等。</a:t>
            </a:r>
            <a:endParaRPr lang="en-US" altLang="zh-CN" sz="1600">
              <a:solidFill>
                <a:srgbClr val="0058B0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endParaRPr lang="zh-CN" altLang="en-US" sz="1600">
              <a:solidFill>
                <a:srgbClr val="0058B0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</a:pPr>
            <a:r>
              <a:rPr lang="zh-CN" altLang="en-US" sz="1600">
                <a:solidFill>
                  <a:srgbClr val="0058B0"/>
                </a:solidFill>
                <a:latin typeface="Times New Roman" panose="02020603050405020304" pitchFamily="18" charset="0"/>
                <a:ea typeface="幼圆" pitchFamily="49" charset="-122"/>
              </a:rPr>
              <a:t>       我们的投资团队依托自身专业背景和独特判断，根据行业发展和市场趋势，对目标企业和目标项目，进行各种形式的专业投资。财务投资包括：股权投资、固定收益投资等。</a:t>
            </a:r>
            <a:endParaRPr lang="zh-CN" altLang="en-US" sz="1600">
              <a:solidFill>
                <a:srgbClr val="0058B0"/>
              </a:solidFill>
              <a:latin typeface="Times New Roman" panose="02020603050405020304" pitchFamily="18" charset="0"/>
              <a:ea typeface="幼圆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23850" y="260350"/>
            <a:ext cx="5167313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 panose="02020603050405020304"/>
                <a:ea typeface="幼圆"/>
              </a:rPr>
              <a:t>Pre-IPO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 panose="02020603050405020304"/>
                <a:ea typeface="幼圆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52400" y="1219200"/>
          <a:ext cx="8763001" cy="5095876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204954"/>
                <a:gridCol w="785647"/>
                <a:gridCol w="2438400"/>
                <a:gridCol w="838200"/>
                <a:gridCol w="1219200"/>
                <a:gridCol w="1600200"/>
                <a:gridCol w="1676400"/>
              </a:tblGrid>
              <a:tr h="304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zh-CN" sz="10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需求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服务内容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服务对象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受托人角色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理想委托人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管理效益</a:t>
                      </a:r>
                      <a:endParaRPr lang="zh-CN" sz="1200" dirty="0">
                        <a:effectLst/>
                        <a:latin typeface="Arial" panose="020B060402020202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4182" marR="64182" marT="0" marB="0" anchor="ctr">
                    <a:solidFill>
                      <a:srgbClr val="005FBE">
                        <a:alpha val="71000"/>
                      </a:srgbClr>
                    </a:solidFill>
                  </a:tcPr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1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 smtClean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财经顾问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立足资本市场的产业、行业咨询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机构与个人的投融资策略咨询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机构与个人的财务管理咨询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财经顾问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具有相当资产规模的机构及个人，信任专业机构的服务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通过顾问服务，得到优质及合适的系统化咨询建议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2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专题调查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收集相关的政策和信息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可行性研究与可行性报告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提供备选的项目个案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专题调查实施方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目的和预算明确的需要专题调查的机构及个人，认可专业机构的时间价值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目的明确、时间保证，效果突出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8867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3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上市顾问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尽职调查、企业重组咨询、商业计划书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行业分析及市场需求预测、盈利预测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推荐法定中介机构并帮助企业沟通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 smtClean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 smtClean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上市顾问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有可能成为上市公司的公司实际控制人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提供专业经验，帮助企业选择最优方案，节约时间、节约费用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10246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4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股权投资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旨在上市的股权项目安排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议价及选择合适投资方式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退出安排及投资项目效益评估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有股权投资偏好和需求，愿意接受</a:t>
                      </a:r>
                      <a:r>
                        <a:rPr lang="zh-CN" sz="1000" kern="1200" dirty="0" smtClean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一定风险</a:t>
                      </a: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收益比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利用专业经验及行业资源，选择性价比合适的项目进行投资，突出投资的安全性、流动性、盈利性。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5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专户管理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封闭式运作证券专户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专业进行资产配置与管理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定期报告跟踪分析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有专户管理的偏好和需求，愿意接受</a:t>
                      </a:r>
                      <a:r>
                        <a:rPr lang="zh-CN" sz="1000" kern="1200" dirty="0" smtClean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一定风险</a:t>
                      </a: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收益比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注重专业经验与执行纪律，理性获得稳定的管理效益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  <a:tr h="7199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6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私募基金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组建各种形式的私募基金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根据目标运作及管理基金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基金的定期报告及到期清算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机构、个人</a:t>
                      </a:r>
                      <a:endParaRPr lang="zh-CN" sz="1000" kern="120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直投或基金管理人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有参与基金投资的偏好和需求，愿意接受</a:t>
                      </a:r>
                      <a:r>
                        <a:rPr lang="zh-CN" sz="1000" kern="1200" dirty="0" smtClean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一定风险</a:t>
                      </a: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收益比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000" kern="1200" dirty="0">
                          <a:solidFill>
                            <a:srgbClr val="0058B0"/>
                          </a:solidFill>
                          <a:latin typeface="Times New Roman" panose="02020603050405020304" pitchFamily="18" charset="0"/>
                          <a:ea typeface="幼圆" pitchFamily="49" charset="-122"/>
                          <a:cs typeface="+mn-cs"/>
                        </a:rPr>
                        <a:t>利用专业经验及资源整合优势，用基金的方式，取得投资的最优效益</a:t>
                      </a:r>
                      <a:endParaRPr lang="zh-CN" sz="1000" kern="1200" dirty="0">
                        <a:solidFill>
                          <a:srgbClr val="0058B0"/>
                        </a:solidFill>
                        <a:latin typeface="Times New Roman" panose="02020603050405020304" pitchFamily="18" charset="0"/>
                        <a:ea typeface="幼圆" pitchFamily="49" charset="-122"/>
                        <a:cs typeface="+mn-cs"/>
                      </a:endParaRPr>
                    </a:p>
                  </a:txBody>
                  <a:tcPr marL="64182" marR="64182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0825" y="260350"/>
            <a:ext cx="7850188" cy="4302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200" b="1" kern="0" dirty="0">
                <a:solidFill>
                  <a:srgbClr val="000066"/>
                </a:solidFill>
                <a:latin typeface="Times New Roman" panose="02020603050405020304"/>
                <a:ea typeface="幼圆"/>
              </a:rPr>
              <a:t>Post-IPO</a:t>
            </a:r>
            <a:r>
              <a:rPr lang="zh-CN" altLang="en-US" sz="2200" b="1" kern="0" dirty="0">
                <a:solidFill>
                  <a:srgbClr val="000066"/>
                </a:solidFill>
                <a:latin typeface="Times New Roman" panose="02020603050405020304"/>
                <a:ea typeface="幼圆"/>
              </a:rPr>
              <a:t>财务顾问及财务投资</a:t>
            </a:r>
            <a:endParaRPr lang="zh-CN" altLang="en-US" sz="2200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533400" y="1295400"/>
            <a:ext cx="80772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800">
                <a:solidFill>
                  <a:srgbClr val="777777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400">
                <a:solidFill>
                  <a:srgbClr val="777777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n"/>
              <a:defRPr sz="2000">
                <a:solidFill>
                  <a:srgbClr val="777777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 smtClean="0">
                <a:solidFill>
                  <a:srgbClr val="0058B0"/>
                </a:solidFill>
              </a:rPr>
              <a:t>上市对于企业和股东仅是发展的一个里程碑，对接资本市场后，企业和股东需要适应更高的监管要求、更完善的公司治理、更复杂的资本运作。我们针对此类需求，整合了服务资源，将财务顾问和财务投资作为载体，致力为客户提供定制化的市值管理服务。</a:t>
            </a:r>
            <a:endParaRPr lang="zh-CN" altLang="en-US" sz="1600" dirty="0" smtClean="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 smtClean="0">
                <a:solidFill>
                  <a:srgbClr val="0058B0"/>
                </a:solidFill>
              </a:rPr>
              <a:t>我们的财务顾问团队依托自身专业背景及资源整合优势，根据上市公司及其股东的需要，提供投融资、资本运作、资产及债务重组、财务管理、发展战略等活动提供的咨询、分析、方案设计等服务。包括的服务有：上市公司再融资、股权激励、并购、股权融资、市值维护、战略投资等。</a:t>
            </a:r>
            <a:endParaRPr lang="en-US" altLang="zh-CN" sz="1600" dirty="0" smtClean="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endParaRPr lang="zh-CN" altLang="en-US" sz="1600" dirty="0" smtClean="0">
              <a:solidFill>
                <a:srgbClr val="0058B0"/>
              </a:solidFill>
            </a:endParaRPr>
          </a:p>
          <a:p>
            <a:pPr marL="0" indent="0" eaLnBrk="1" hangingPunct="1">
              <a:lnSpc>
                <a:spcPct val="150000"/>
              </a:lnSpc>
              <a:buFontTx/>
              <a:buNone/>
              <a:defRPr/>
            </a:pPr>
            <a:r>
              <a:rPr lang="zh-CN" altLang="en-US" sz="1600" dirty="0" smtClean="0">
                <a:solidFill>
                  <a:srgbClr val="0058B0"/>
                </a:solidFill>
              </a:rPr>
              <a:t>我们的投资团队依托自身专业背景和独特判断，根据市值管理的各项需求，设计投资结构，进行各种形式的市值管理投资。包括：并购投资、再融资投资、战略投资、固定收益投资等。</a:t>
            </a:r>
            <a:endParaRPr lang="zh-CN" altLang="en-US" sz="1600" dirty="0" smtClean="0">
              <a:solidFill>
                <a:srgbClr val="0058B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zh-CN" altLang="en-US" kern="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 smtClean="0">
                <a:solidFill>
                  <a:srgbClr val="000066"/>
                </a:solidFill>
                <a:latin typeface="Arial" panose="020B0604020202020204" pitchFamily="34" charset="0"/>
              </a:rPr>
              <a:t>联系我们</a:t>
            </a:r>
            <a:endParaRPr kumimoji="1" lang="zh-CN" altLang="en-US" sz="2400" smtClean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37891" name="矩形 2"/>
          <p:cNvSpPr>
            <a:spLocks noChangeArrowheads="1"/>
          </p:cNvSpPr>
          <p:nvPr/>
        </p:nvSpPr>
        <p:spPr bwMode="auto">
          <a:xfrm>
            <a:off x="1143000" y="1435100"/>
            <a:ext cx="6072188" cy="196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公司地址：上海市东湖路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70</a:t>
            </a: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号东湖宾馆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</a:t>
            </a: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号楼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</a:t>
            </a: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楼</a:t>
            </a:r>
            <a:endParaRPr lang="en-US" altLang="zh-CN" sz="1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公司电话：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8621—54668032—602</a:t>
            </a:r>
            <a:endParaRPr lang="en-US" altLang="zh-CN" sz="1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公司传真：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8621—54669508</a:t>
            </a:r>
            <a:endParaRPr lang="en-US" altLang="zh-CN" sz="1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网址：</a:t>
            </a:r>
            <a:r>
              <a:rPr lang="en-US" altLang="zh-CN" sz="1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http://www.rongke.com</a:t>
            </a:r>
            <a:endParaRPr lang="en-US" altLang="zh-CN" sz="1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>
              <a:lnSpc>
                <a:spcPct val="150000"/>
              </a:lnSpc>
            </a:pPr>
            <a:endParaRPr lang="en-US" altLang="zh-CN" sz="1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  <a:p>
            <a:pPr>
              <a:lnSpc>
                <a:spcPct val="150000"/>
              </a:lnSpc>
            </a:pPr>
            <a:endParaRPr lang="zh-CN" altLang="zh-CN" sz="11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37892" name="图片 6" descr="rongkeLogo.jpg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14375" y="3071813"/>
            <a:ext cx="5000625" cy="296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 bwMode="auto">
          <a:xfrm>
            <a:off x="452438" y="260350"/>
            <a:ext cx="8229600" cy="5969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 smtClean="0">
                <a:solidFill>
                  <a:srgbClr val="000066"/>
                </a:solidFill>
                <a:latin typeface="Arial" panose="020B0604020202020204" pitchFamily="34" charset="0"/>
              </a:rPr>
              <a:t>CPI</a:t>
            </a:r>
            <a:r>
              <a:rPr kumimoji="1" lang="zh-CN" altLang="en-US" sz="2400" smtClean="0">
                <a:solidFill>
                  <a:srgbClr val="000066"/>
                </a:solidFill>
                <a:latin typeface="Arial" panose="020B0604020202020204" pitchFamily="34" charset="0"/>
              </a:rPr>
              <a:t>、</a:t>
            </a:r>
            <a:r>
              <a:rPr kumimoji="1" lang="en-US" altLang="zh-CN" sz="2400" smtClean="0">
                <a:solidFill>
                  <a:srgbClr val="000066"/>
                </a:solidFill>
                <a:latin typeface="Arial" panose="020B0604020202020204" pitchFamily="34" charset="0"/>
              </a:rPr>
              <a:t>PPI</a:t>
            </a:r>
            <a:endParaRPr kumimoji="1" lang="zh-CN" altLang="en-US" sz="2400" smtClean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矩形 7"/>
          <p:cNvSpPr>
            <a:spLocks noChangeArrowheads="1"/>
          </p:cNvSpPr>
          <p:nvPr/>
        </p:nvSpPr>
        <p:spPr bwMode="auto">
          <a:xfrm>
            <a:off x="428054" y="4509120"/>
            <a:ext cx="8320410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2060"/>
                </a:solidFill>
                <a:latin typeface="+mn-lt"/>
                <a:ea typeface="+mn-ea"/>
              </a:rPr>
              <a:t>2</a:t>
            </a:r>
            <a:r>
              <a:rPr lang="zh-CN" altLang="en-US" sz="1800" b="1" dirty="0" smtClean="0">
                <a:solidFill>
                  <a:srgbClr val="002060"/>
                </a:solidFill>
                <a:latin typeface="+mn-lt"/>
                <a:ea typeface="+mn-ea"/>
              </a:rPr>
              <a:t>月</a:t>
            </a:r>
            <a:r>
              <a:rPr lang="en-US" altLang="zh-CN" sz="1800" b="1" dirty="0">
                <a:solidFill>
                  <a:srgbClr val="002060"/>
                </a:solidFill>
                <a:latin typeface="+mn-lt"/>
                <a:ea typeface="+mn-ea"/>
              </a:rPr>
              <a:t>CPI</a:t>
            </a:r>
            <a:r>
              <a:rPr lang="zh-CN" altLang="en-US" sz="1800" b="1" dirty="0">
                <a:solidFill>
                  <a:srgbClr val="002060"/>
                </a:solidFill>
                <a:latin typeface="+mn-lt"/>
                <a:ea typeface="+mn-ea"/>
              </a:rPr>
              <a:t>同比上涨</a:t>
            </a:r>
            <a:r>
              <a:rPr lang="en-US" altLang="zh-CN" sz="1800" b="1" dirty="0">
                <a:solidFill>
                  <a:srgbClr val="002060"/>
                </a:solidFill>
                <a:latin typeface="+mn-lt"/>
                <a:ea typeface="+mn-ea"/>
              </a:rPr>
              <a:t>0.8</a:t>
            </a:r>
            <a:r>
              <a:rPr lang="en-US" altLang="zh-CN" sz="1800" b="1" dirty="0" smtClean="0">
                <a:solidFill>
                  <a:srgbClr val="002060"/>
                </a:solidFill>
                <a:latin typeface="+mn-lt"/>
                <a:ea typeface="+mn-ea"/>
              </a:rPr>
              <a:t>%</a:t>
            </a:r>
            <a:r>
              <a:rPr lang="zh-CN" altLang="en-US" sz="1800" b="1" dirty="0" smtClean="0">
                <a:solidFill>
                  <a:srgbClr val="002060"/>
                </a:solidFill>
                <a:latin typeface="+mn-lt"/>
                <a:ea typeface="+mn-ea"/>
              </a:rPr>
              <a:t>。较上月涨幅下降。</a:t>
            </a:r>
            <a:r>
              <a:rPr lang="en-US" altLang="zh-CN" sz="1800" b="1" dirty="0">
                <a:solidFill>
                  <a:srgbClr val="002060"/>
                </a:solidFill>
                <a:latin typeface="+mn-lt"/>
                <a:ea typeface="+mn-ea"/>
              </a:rPr>
              <a:t>2</a:t>
            </a:r>
            <a:r>
              <a:rPr lang="zh-CN" altLang="en-US" sz="1800" b="1" dirty="0" smtClean="0">
                <a:solidFill>
                  <a:srgbClr val="002060"/>
                </a:solidFill>
                <a:latin typeface="+mn-lt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2060"/>
                </a:solidFill>
                <a:latin typeface="+mn-lt"/>
                <a:ea typeface="+mn-ea"/>
              </a:rPr>
              <a:t>CPI</a:t>
            </a:r>
            <a:r>
              <a:rPr lang="zh-CN" altLang="en-US" sz="1800" b="1" dirty="0" smtClean="0">
                <a:solidFill>
                  <a:srgbClr val="002060"/>
                </a:solidFill>
                <a:latin typeface="+mn-lt"/>
                <a:ea typeface="+mn-ea"/>
              </a:rPr>
              <a:t>下降主要</a:t>
            </a:r>
            <a:r>
              <a:rPr lang="zh-CN" altLang="en-US" sz="1800" b="1" dirty="0">
                <a:solidFill>
                  <a:srgbClr val="002060"/>
                </a:solidFill>
                <a:latin typeface="+mn-lt"/>
                <a:ea typeface="+mn-ea"/>
              </a:rPr>
              <a:t>受两方面因素影响，一是食品价格出现明显回落，</a:t>
            </a:r>
            <a:r>
              <a:rPr lang="zh-CN" altLang="en-US" sz="1800" b="1" dirty="0" smtClean="0">
                <a:solidFill>
                  <a:srgbClr val="002060"/>
                </a:solidFill>
                <a:latin typeface="+mn-lt"/>
                <a:ea typeface="+mn-ea"/>
              </a:rPr>
              <a:t>二</a:t>
            </a:r>
            <a:r>
              <a:rPr lang="zh-CN" altLang="en-US" sz="1800" b="1" dirty="0">
                <a:solidFill>
                  <a:srgbClr val="002060"/>
                </a:solidFill>
                <a:latin typeface="+mn-lt"/>
                <a:ea typeface="+mn-ea"/>
              </a:rPr>
              <a:t>是节后外出旅游人数减少，旅游相关服务价格出现回落。</a:t>
            </a:r>
            <a:r>
              <a:rPr lang="en-US" altLang="zh-CN" sz="1800" b="1" dirty="0">
                <a:solidFill>
                  <a:srgbClr val="002060"/>
                </a:solidFill>
                <a:latin typeface="+mn-lt"/>
                <a:ea typeface="+mn-ea"/>
              </a:rPr>
              <a:t>2</a:t>
            </a:r>
            <a:r>
              <a:rPr lang="zh-CN" altLang="en-US" sz="1800" b="1" dirty="0">
                <a:solidFill>
                  <a:srgbClr val="002060"/>
                </a:solidFill>
                <a:latin typeface="+mn-lt"/>
                <a:ea typeface="+mn-ea"/>
              </a:rPr>
              <a:t>月</a:t>
            </a:r>
            <a:r>
              <a:rPr lang="en-US" altLang="zh-CN" sz="1800" b="1" dirty="0" smtClean="0">
                <a:solidFill>
                  <a:srgbClr val="002060"/>
                </a:solidFill>
                <a:latin typeface="+mn-lt"/>
                <a:ea typeface="+mn-ea"/>
              </a:rPr>
              <a:t>PPI</a:t>
            </a:r>
            <a:r>
              <a:rPr lang="zh-CN" altLang="en-US" sz="1800" b="1" dirty="0">
                <a:solidFill>
                  <a:srgbClr val="002060"/>
                </a:solidFill>
                <a:latin typeface="+mn-lt"/>
                <a:ea typeface="+mn-ea"/>
              </a:rPr>
              <a:t>环比上涨</a:t>
            </a:r>
            <a:r>
              <a:rPr lang="en-US" altLang="zh-CN" sz="1800" b="1" dirty="0">
                <a:solidFill>
                  <a:srgbClr val="002060"/>
                </a:solidFill>
                <a:latin typeface="+mn-lt"/>
                <a:ea typeface="+mn-ea"/>
              </a:rPr>
              <a:t>0.6%</a:t>
            </a:r>
            <a:r>
              <a:rPr lang="zh-CN" altLang="en-US" sz="1800" b="1" dirty="0">
                <a:solidFill>
                  <a:srgbClr val="002060"/>
                </a:solidFill>
                <a:latin typeface="+mn-lt"/>
                <a:ea typeface="+mn-ea"/>
              </a:rPr>
              <a:t>，同比上涨</a:t>
            </a:r>
            <a:r>
              <a:rPr lang="en-US" altLang="zh-CN" sz="1800" b="1" dirty="0">
                <a:solidFill>
                  <a:srgbClr val="002060"/>
                </a:solidFill>
                <a:latin typeface="+mn-lt"/>
                <a:ea typeface="+mn-ea"/>
              </a:rPr>
              <a:t>7.8</a:t>
            </a:r>
            <a:r>
              <a:rPr lang="en-US" altLang="zh-CN" sz="1800" b="1" dirty="0" smtClean="0">
                <a:solidFill>
                  <a:srgbClr val="002060"/>
                </a:solidFill>
                <a:latin typeface="+mn-lt"/>
                <a:ea typeface="+mn-ea"/>
              </a:rPr>
              <a:t>%</a:t>
            </a:r>
            <a:r>
              <a:rPr lang="zh-CN" altLang="en-US" sz="1800" b="1" dirty="0" smtClean="0">
                <a:solidFill>
                  <a:srgbClr val="002060"/>
                </a:solidFill>
                <a:latin typeface="+mn-lt"/>
                <a:ea typeface="+mn-ea"/>
              </a:rPr>
              <a:t>，创</a:t>
            </a:r>
            <a:r>
              <a:rPr lang="en-US" altLang="zh-CN" sz="1800" b="1" dirty="0" smtClean="0">
                <a:solidFill>
                  <a:srgbClr val="002060"/>
                </a:solidFill>
                <a:latin typeface="+mn-lt"/>
                <a:ea typeface="+mn-ea"/>
              </a:rPr>
              <a:t>9</a:t>
            </a:r>
            <a:r>
              <a:rPr lang="zh-CN" altLang="en-US" sz="1800" b="1" dirty="0" smtClean="0">
                <a:solidFill>
                  <a:srgbClr val="002060"/>
                </a:solidFill>
                <a:latin typeface="+mn-lt"/>
                <a:ea typeface="+mn-ea"/>
              </a:rPr>
              <a:t>年来新高，表明制造业景气度继续回升。</a:t>
            </a:r>
            <a:endParaRPr lang="zh-CN" altLang="en-US" sz="1800" b="1" dirty="0" smtClean="0">
              <a:solidFill>
                <a:srgbClr val="002060"/>
              </a:solidFill>
              <a:latin typeface="+mn-lt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30" y="980440"/>
            <a:ext cx="7950200" cy="352869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en-US" altLang="zh-CN" sz="2400" smtClean="0">
                <a:solidFill>
                  <a:srgbClr val="000066"/>
                </a:solidFill>
                <a:latin typeface="Arial" panose="020B0604020202020204" pitchFamily="34" charset="0"/>
              </a:rPr>
              <a:t>PMI</a:t>
            </a:r>
            <a:endParaRPr kumimoji="1" lang="zh-CN" altLang="en-US" sz="2400" smtClean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323850" y="4869160"/>
            <a:ext cx="8462963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2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月</a:t>
            </a:r>
            <a:r>
              <a:rPr lang="zh-CN" altLang="en-US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中国官方制造业</a:t>
            </a:r>
            <a:r>
              <a:rPr lang="en-US" altLang="zh-CN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PMI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为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51.6%</a:t>
            </a:r>
            <a:r>
              <a:rPr lang="zh-CN" altLang="en-US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，环比上升</a:t>
            </a:r>
            <a:r>
              <a:rPr lang="en-US" altLang="zh-CN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0.3</a:t>
            </a:r>
            <a:r>
              <a:rPr lang="zh-CN" altLang="en-US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个百分点，略好于预期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，</a:t>
            </a:r>
            <a:r>
              <a:rPr lang="zh-CN" altLang="en-US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连续</a:t>
            </a:r>
            <a:r>
              <a:rPr lang="en-US" altLang="zh-CN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7</a:t>
            </a:r>
            <a:r>
              <a:rPr lang="zh-CN" altLang="en-US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个月位于扩张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区间；同时</a:t>
            </a:r>
            <a:r>
              <a:rPr lang="en-US" altLang="zh-CN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2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月</a:t>
            </a:r>
            <a:r>
              <a:rPr lang="zh-CN" altLang="en-US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财新制造业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PMI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为</a:t>
            </a:r>
            <a:r>
              <a:rPr lang="en-US" altLang="zh-CN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51.7%,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处于荣枯线以上，</a:t>
            </a:r>
            <a:r>
              <a:rPr lang="zh-CN" altLang="en-US" sz="1800" b="1" dirty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显示制造业整体运行状况连续向</a:t>
            </a:r>
            <a:r>
              <a:rPr lang="zh-CN" altLang="en-US" sz="1800" b="1" dirty="0" smtClean="0"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好。</a:t>
            </a:r>
            <a:endParaRPr lang="zh-CN" altLang="en-US" sz="1800" b="1" dirty="0" smtClean="0">
              <a:solidFill>
                <a:schemeClr val="accent1">
                  <a:lumMod val="50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036676"/>
            <a:ext cx="7171367" cy="381642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706437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kumimoji="1" lang="zh-CN" altLang="en-US" sz="2400" smtClean="0">
                <a:solidFill>
                  <a:srgbClr val="000066"/>
                </a:solidFill>
                <a:latin typeface="Arial" panose="020B0604020202020204" pitchFamily="34" charset="0"/>
              </a:rPr>
              <a:t>央行公开市场操作</a:t>
            </a:r>
            <a:endParaRPr kumimoji="1" lang="zh-CN" altLang="en-US" sz="2400" smtClean="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1472" y="4797152"/>
            <a:ext cx="8001000" cy="9144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1800" b="1" dirty="0" smtClean="0">
                <a:solidFill>
                  <a:srgbClr val="000066"/>
                </a:solidFill>
                <a:latin typeface="+mn-ea"/>
                <a:ea typeface="+mn-ea"/>
              </a:rPr>
              <a:t>2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月央行公开市场净回笼资金</a:t>
            </a:r>
            <a:r>
              <a:rPr lang="en-US" altLang="zh-CN" sz="1800" b="1" dirty="0">
                <a:solidFill>
                  <a:srgbClr val="000066"/>
                </a:solidFill>
                <a:latin typeface="+mn-ea"/>
                <a:ea typeface="+mn-ea"/>
              </a:rPr>
              <a:t>8100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亿元，减少资金投放，成为春节后央行货币政策操作的主旋律，这也符合春节后资金回笼的惯例</a:t>
            </a:r>
            <a:r>
              <a:rPr lang="zh-CN" altLang="en-US" sz="1800" b="1" dirty="0" smtClean="0">
                <a:solidFill>
                  <a:srgbClr val="000066"/>
                </a:solidFill>
                <a:latin typeface="+mn-ea"/>
                <a:ea typeface="+mn-ea"/>
              </a:rPr>
              <a:t>。从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目前来看，市场对</a:t>
            </a:r>
            <a:r>
              <a:rPr lang="en-US" altLang="zh-CN" sz="1800" b="1" dirty="0">
                <a:solidFill>
                  <a:srgbClr val="000066"/>
                </a:solidFill>
                <a:latin typeface="+mn-ea"/>
                <a:ea typeface="+mn-ea"/>
              </a:rPr>
              <a:t>3</a:t>
            </a:r>
            <a:r>
              <a:rPr lang="zh-CN" altLang="en-US" sz="1800" b="1" dirty="0">
                <a:solidFill>
                  <a:srgbClr val="000066"/>
                </a:solidFill>
                <a:latin typeface="+mn-ea"/>
                <a:ea typeface="+mn-ea"/>
              </a:rPr>
              <a:t>月份资金面的谨慎预期难消。</a:t>
            </a:r>
            <a:endParaRPr lang="zh-CN" altLang="en-US" sz="1800" b="1" dirty="0">
              <a:solidFill>
                <a:srgbClr val="000066"/>
              </a:solidFill>
              <a:latin typeface="+mn-ea"/>
              <a:ea typeface="+mn-ea"/>
            </a:endParaRPr>
          </a:p>
        </p:txBody>
      </p:sp>
      <p:pic>
        <p:nvPicPr>
          <p:cNvPr id="1026" name="Picture 2" descr="C:\Users\RONGKE 1\Desktop\央行.bmp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58" y="1293052"/>
            <a:ext cx="8298531" cy="350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1295400" y="2540000"/>
            <a:ext cx="7129463" cy="431800"/>
          </a:xfrm>
          <a:prstGeom prst="flowChartAlternateProcess">
            <a:avLst/>
          </a:prstGeom>
          <a:solidFill>
            <a:srgbClr val="000066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zh-CN" altLang="en-US">
              <a:ea typeface="幼圆" pitchFamily="49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331913" y="1976438"/>
            <a:ext cx="4897437" cy="212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itchFamily="49" charset="-122"/>
              </a:rPr>
              <a:t>1.本月宏观概况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Times New Roman" panose="02020603050405020304" pitchFamily="18" charset="0"/>
                <a:ea typeface="幼圆" pitchFamily="49" charset="-122"/>
              </a:rPr>
              <a:t>2.本月市场动向分析</a:t>
            </a:r>
            <a:endParaRPr kumimoji="1" lang="zh-CN" altLang="en-US" sz="2400" b="1">
              <a:solidFill>
                <a:schemeClr val="bg1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itchFamily="49" charset="-122"/>
              </a:rPr>
              <a:t>3. 展望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itchFamily="49" charset="-122"/>
            </a:endParaRPr>
          </a:p>
          <a:p>
            <a:pPr marL="457200" indent="-457200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66"/>
                </a:solidFill>
                <a:latin typeface="Times New Roman" panose="02020603050405020304" pitchFamily="18" charset="0"/>
                <a:ea typeface="幼圆" pitchFamily="49" charset="-122"/>
              </a:rPr>
              <a:t>4. </a:t>
            </a:r>
            <a:r>
              <a:rPr kumimoji="1" lang="zh-CN" altLang="en-US" sz="2400" b="1">
                <a:solidFill>
                  <a:srgbClr val="000066"/>
                </a:solidFill>
                <a:latin typeface="Times New Roman" panose="02020603050405020304" pitchFamily="18" charset="0"/>
                <a:ea typeface="幼圆" pitchFamily="49" charset="-122"/>
              </a:rPr>
              <a:t>公司主要业务</a:t>
            </a:r>
            <a:endParaRPr kumimoji="1" lang="zh-CN" altLang="en-US" sz="2400" b="1">
              <a:solidFill>
                <a:srgbClr val="000066"/>
              </a:solidFill>
              <a:latin typeface="Times New Roman" panose="02020603050405020304" pitchFamily="18" charset="0"/>
              <a:ea typeface="幼圆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white">
          <a:xfrm>
            <a:off x="428625" y="214313"/>
            <a:ext cx="8231188" cy="1144587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市场概况</a:t>
            </a:r>
            <a:endParaRPr lang="zh-CN" altLang="en-US" sz="2400" b="1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18435" name="Text Box 280"/>
          <p:cNvSpPr txBox="1">
            <a:spLocks noChangeArrowheads="1"/>
          </p:cNvSpPr>
          <p:nvPr/>
        </p:nvSpPr>
        <p:spPr bwMode="auto">
          <a:xfrm>
            <a:off x="571500" y="5075892"/>
            <a:ext cx="8143875" cy="118872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月上证涨幅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2.61%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，收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3241.73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点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，创业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板涨幅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2.17%</a:t>
            </a: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，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收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1927.16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点。本月重要政策信息较多，包括股指期货松绑、养老金入市以及再融资政策收紧等。随着原材料价格的上扬，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水泥、建材、次新股板块是本月市场资金着力攻击的对象，福建水泥、张江港行等股票成为新一代“妖股”。</a:t>
            </a:r>
            <a:endParaRPr lang="zh-CN" altLang="en-US" sz="1800" b="1" dirty="0" smtClean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041" y="1034010"/>
            <a:ext cx="7128791" cy="371726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889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lang="zh-CN" altLang="en-US" sz="2400" dirty="0" smtClean="0">
                <a:solidFill>
                  <a:schemeClr val="tx1"/>
                </a:solidFill>
              </a:rPr>
              <a:t>股指期货</a:t>
            </a:r>
            <a:endParaRPr lang="en-US" altLang="zh-CN" sz="2400" dirty="0" smtClean="0">
              <a:solidFill>
                <a:schemeClr val="tx1"/>
              </a:solidFill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00063" y="5500688"/>
            <a:ext cx="8143875" cy="365760"/>
          </a:xfrm>
          <a:prstGeom prst="rect">
            <a:avLst/>
          </a:prstGeom>
          <a:noFill/>
          <a:ln w="9525" algn="ctr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    </a:t>
            </a:r>
            <a:r>
              <a:rPr lang="en-US" altLang="zh-CN" sz="1800" b="1" dirty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2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月上证</a:t>
            </a:r>
            <a:r>
              <a:rPr lang="en-US" altLang="zh-CN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50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股指期货走势温和向上，</a:t>
            </a:r>
            <a:r>
              <a:rPr lang="zh-CN" altLang="en-US" sz="1800" b="1" dirty="0" smtClean="0">
                <a:solidFill>
                  <a:srgbClr val="000066"/>
                </a:solidFill>
                <a:latin typeface="幼圆" pitchFamily="49" charset="-122"/>
                <a:ea typeface="幼圆" pitchFamily="49" charset="-122"/>
              </a:rPr>
              <a:t>成交量也出现明显提升。</a:t>
            </a:r>
            <a:endParaRPr lang="zh-CN" altLang="en-US" sz="1800" b="1" dirty="0">
              <a:solidFill>
                <a:srgbClr val="000066"/>
              </a:solidFill>
              <a:latin typeface="幼圆" pitchFamily="49" charset="-122"/>
              <a:ea typeface="幼圆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8"/>
          <a:stretch>
            <a:fillRect/>
          </a:stretch>
        </p:blipFill>
        <p:spPr>
          <a:xfrm>
            <a:off x="1187624" y="1248684"/>
            <a:ext cx="7344816" cy="412994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 bwMode="auto">
          <a:xfrm>
            <a:off x="500063" y="214313"/>
            <a:ext cx="8229600" cy="1143000"/>
          </a:xfr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r>
              <a:rPr lang="zh-CN" altLang="en-US" sz="2400" dirty="0" smtClean="0">
                <a:solidFill>
                  <a:schemeClr val="tx1"/>
                </a:solidFill>
              </a:rPr>
              <a:t>债市指数</a:t>
            </a:r>
            <a:endParaRPr lang="zh-CN" alt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148" name="TextBox 2"/>
          <p:cNvSpPr txBox="1">
            <a:spLocks noChangeArrowheads="1"/>
          </p:cNvSpPr>
          <p:nvPr/>
        </p:nvSpPr>
        <p:spPr bwMode="auto">
          <a:xfrm>
            <a:off x="519113" y="4714875"/>
            <a:ext cx="8085137" cy="1188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</a:rPr>
              <a:t>　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近期债券市场跟随各种消息而出现波动，定向降准、资管新规、央行定向逆回购传言，都令市场经历了各种小波动，但总体来说市场比春节前要乐观得多，</a:t>
            </a:r>
            <a:r>
              <a:rPr lang="en-US" altLang="zh-CN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2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月下半月起收益率震荡下行，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高</a:t>
            </a:r>
            <a:r>
              <a:rPr lang="zh-CN" altLang="en-US" sz="1800" b="1" dirty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波动率已经成为今年债券市场的重要特征</a:t>
            </a:r>
            <a:r>
              <a:rPr lang="zh-CN" altLang="en-US" sz="1800" b="1" dirty="0" smtClean="0">
                <a:solidFill>
                  <a:schemeClr val="tx2">
                    <a:lumMod val="75000"/>
                  </a:schemeClr>
                </a:solidFill>
                <a:latin typeface="+mn-ea"/>
                <a:ea typeface="+mn-ea"/>
              </a:rPr>
              <a:t>。随</a:t>
            </a:r>
            <a:endParaRPr lang="zh-CN" altLang="en-US" sz="1800" b="1" dirty="0">
              <a:solidFill>
                <a:schemeClr val="tx2">
                  <a:lumMod val="7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980728"/>
            <a:ext cx="6772645" cy="355050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lnDef>
    <a:txDef>
      <a:spPr bwMode="auto">
        <a:noFill/>
        <a:ln w="9525">
          <a:solidFill>
            <a:schemeClr val="accent1"/>
          </a:solidFill>
          <a:miter lim="800000"/>
        </a:ln>
      </a:spPr>
      <a:bodyPr>
        <a:spAutoFit/>
      </a:bodyPr>
      <a:lstStyle>
        <a:defPPr>
          <a:defRPr sz="1300" b="1" dirty="0" smtClean="0">
            <a:solidFill>
              <a:srgbClr val="000066"/>
            </a:solidFill>
            <a:latin typeface="幼圆" pitchFamily="49" charset="-122"/>
            <a:ea typeface="幼圆" pitchFamily="49" charset="-122"/>
          </a:defRPr>
        </a:defPPr>
      </a:lstStyle>
    </a:tx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融客投资PPT模板">
  <a:themeElements>
    <a:clrScheme name="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lnDef>
  </a:objectDefaults>
  <a:extraClrSchemeLst>
    <a:extraClrScheme>
      <a:clrScheme name="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7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8_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5232</Words>
  <Application>WPS 演示</Application>
  <PresentationFormat>全屏显示(4:3)</PresentationFormat>
  <Paragraphs>602</Paragraphs>
  <Slides>27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8</vt:i4>
      </vt:variant>
      <vt:variant>
        <vt:lpstr>幻灯片标题</vt:lpstr>
      </vt:variant>
      <vt:variant>
        <vt:i4>27</vt:i4>
      </vt:variant>
    </vt:vector>
  </HeadingPairs>
  <TitlesOfParts>
    <vt:vector size="50" baseType="lpstr">
      <vt:lpstr>Arial</vt:lpstr>
      <vt:lpstr>宋体</vt:lpstr>
      <vt:lpstr>Wingdings</vt:lpstr>
      <vt:lpstr>幼圆</vt:lpstr>
      <vt:lpstr>Verdana</vt:lpstr>
      <vt:lpstr>黑体</vt:lpstr>
      <vt:lpstr>华文中宋</vt:lpstr>
      <vt:lpstr>Times New Roman</vt:lpstr>
      <vt:lpstr>微软雅黑</vt:lpstr>
      <vt:lpstr>楷体_GB2312</vt:lpstr>
      <vt:lpstr>Times New Roman</vt:lpstr>
      <vt:lpstr>幼圆</vt:lpstr>
      <vt:lpstr>Arial</vt:lpstr>
      <vt:lpstr>幼圆</vt:lpstr>
      <vt:lpstr>新宋体</vt:lpstr>
      <vt:lpstr>融客PPT模板</vt:lpstr>
      <vt:lpstr>融客投资PPT模板</vt:lpstr>
      <vt:lpstr>1_融客PPT模板</vt:lpstr>
      <vt:lpstr>3_融客PPT模板</vt:lpstr>
      <vt:lpstr>2_融客PPT模板</vt:lpstr>
      <vt:lpstr>5_融客PPT模板</vt:lpstr>
      <vt:lpstr>7_融客PPT模板</vt:lpstr>
      <vt:lpstr>8_融客PPT模板</vt:lpstr>
      <vt:lpstr>PowerPoint 演示文稿</vt:lpstr>
      <vt:lpstr>PowerPoint 演示文稿</vt:lpstr>
      <vt:lpstr>CPI、PPI</vt:lpstr>
      <vt:lpstr>PMI</vt:lpstr>
      <vt:lpstr>央行公开市场操作</vt:lpstr>
      <vt:lpstr>PowerPoint 演示文稿</vt:lpstr>
      <vt:lpstr>PowerPoint 演示文稿</vt:lpstr>
      <vt:lpstr>股指期货</vt:lpstr>
      <vt:lpstr>债市指数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联系我们</vt:lpstr>
    </vt:vector>
  </TitlesOfParts>
  <Company>Lenovo (Beijing) Limited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 User</dc:creator>
  <cp:lastModifiedBy>英杰</cp:lastModifiedBy>
  <cp:revision>3535</cp:revision>
  <dcterms:created xsi:type="dcterms:W3CDTF">2007-11-30T05:47:00Z</dcterms:created>
  <dcterms:modified xsi:type="dcterms:W3CDTF">2017-03-09T09:25:37Z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