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3"/>
    <p:sldMasterId id="2147483674" r:id="rId4"/>
    <p:sldMasterId id="2147483688" r:id="rId5"/>
    <p:sldMasterId id="2147483702" r:id="rId6"/>
    <p:sldMasterId id="2147483716" r:id="rId7"/>
    <p:sldMasterId id="2147483730" r:id="rId8"/>
    <p:sldMasterId id="2147483744" r:id="rId9"/>
  </p:sldMasterIdLst>
  <p:notesMasterIdLst>
    <p:notesMasterId r:id="rId11"/>
  </p:notesMasterIdLst>
  <p:handoutMasterIdLst>
    <p:handoutMasterId r:id="rId38"/>
  </p:handoutMasterIdLst>
  <p:sldIdLst>
    <p:sldId id="256" r:id="rId10"/>
    <p:sldId id="378" r:id="rId12"/>
    <p:sldId id="440" r:id="rId13"/>
    <p:sldId id="436" r:id="rId14"/>
    <p:sldId id="405" r:id="rId15"/>
    <p:sldId id="350" r:id="rId16"/>
    <p:sldId id="416" r:id="rId17"/>
    <p:sldId id="439" r:id="rId18"/>
    <p:sldId id="418" r:id="rId19"/>
    <p:sldId id="437" r:id="rId20"/>
    <p:sldId id="400" r:id="rId21"/>
    <p:sldId id="396" r:id="rId22"/>
    <p:sldId id="430" r:id="rId23"/>
    <p:sldId id="372" r:id="rId24"/>
    <p:sldId id="320" r:id="rId25"/>
    <p:sldId id="431" r:id="rId26"/>
    <p:sldId id="364" r:id="rId27"/>
    <p:sldId id="433" r:id="rId28"/>
    <p:sldId id="441" r:id="rId29"/>
    <p:sldId id="351" r:id="rId30"/>
    <p:sldId id="434" r:id="rId31"/>
    <p:sldId id="435" r:id="rId32"/>
    <p:sldId id="388" r:id="rId33"/>
    <p:sldId id="423" r:id="rId34"/>
    <p:sldId id="424" r:id="rId35"/>
    <p:sldId id="425" r:id="rId36"/>
    <p:sldId id="390" r:id="rId37"/>
  </p:sldIdLst>
  <p:sldSz cx="9144000" cy="6858000" type="screen4x3"/>
  <p:notesSz cx="6797675" cy="9929495"/>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66"/>
    <a:srgbClr val="FF0000"/>
    <a:srgbClr val="33CC33"/>
    <a:srgbClr val="CC0000"/>
    <a:srgbClr val="FF9900"/>
    <a:srgbClr val="C0C0C0"/>
    <a:srgbClr val="00FF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513" autoAdjust="0"/>
    <p:restoredTop sz="89533" autoAdjust="0"/>
  </p:normalViewPr>
  <p:slideViewPr>
    <p:cSldViewPr>
      <p:cViewPr>
        <p:scale>
          <a:sx n="71" d="100"/>
          <a:sy n="71" d="100"/>
        </p:scale>
        <p:origin x="-1368" y="-8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Master" Target="slideMasters/slideMaster3.xml"/><Relationship Id="rId39" Type="http://schemas.openxmlformats.org/officeDocument/2006/relationships/presProps" Target="presProps.xml"/><Relationship Id="rId38" Type="http://schemas.openxmlformats.org/officeDocument/2006/relationships/handoutMaster" Target="handoutMasters/handoutMaster1.xml"/><Relationship Id="rId37" Type="http://schemas.openxmlformats.org/officeDocument/2006/relationships/slide" Target="slides/slide27.xml"/><Relationship Id="rId36" Type="http://schemas.openxmlformats.org/officeDocument/2006/relationships/slide" Target="slides/slide26.xml"/><Relationship Id="rId35" Type="http://schemas.openxmlformats.org/officeDocument/2006/relationships/slide" Target="slides/slide25.xml"/><Relationship Id="rId34" Type="http://schemas.openxmlformats.org/officeDocument/2006/relationships/slide" Target="slides/slide24.xml"/><Relationship Id="rId33" Type="http://schemas.openxmlformats.org/officeDocument/2006/relationships/slide" Target="slides/slide23.xml"/><Relationship Id="rId32" Type="http://schemas.openxmlformats.org/officeDocument/2006/relationships/slide" Target="slides/slide22.xml"/><Relationship Id="rId31" Type="http://schemas.openxmlformats.org/officeDocument/2006/relationships/slide" Target="slides/slide21.xml"/><Relationship Id="rId30" Type="http://schemas.openxmlformats.org/officeDocument/2006/relationships/slide" Target="slides/slide20.xml"/><Relationship Id="rId3" Type="http://schemas.openxmlformats.org/officeDocument/2006/relationships/slideMaster" Target="slideMasters/slideMaster2.xml"/><Relationship Id="rId29" Type="http://schemas.openxmlformats.org/officeDocument/2006/relationships/slide" Target="slides/slide19.xml"/><Relationship Id="rId28" Type="http://schemas.openxmlformats.org/officeDocument/2006/relationships/slide" Target="slides/slide18.xml"/><Relationship Id="rId27" Type="http://schemas.openxmlformats.org/officeDocument/2006/relationships/slide" Target="slides/slide17.xml"/><Relationship Id="rId26" Type="http://schemas.openxmlformats.org/officeDocument/2006/relationships/slide" Target="slides/slide16.xml"/><Relationship Id="rId25" Type="http://schemas.openxmlformats.org/officeDocument/2006/relationships/slide" Target="slides/slide15.xml"/><Relationship Id="rId24" Type="http://schemas.openxmlformats.org/officeDocument/2006/relationships/slide" Target="slides/slide14.xml"/><Relationship Id="rId23" Type="http://schemas.openxmlformats.org/officeDocument/2006/relationships/slide" Target="slides/slide13.xml"/><Relationship Id="rId22" Type="http://schemas.openxmlformats.org/officeDocument/2006/relationships/slide" Target="slides/slide12.xml"/><Relationship Id="rId21" Type="http://schemas.openxmlformats.org/officeDocument/2006/relationships/slide" Target="slides/slide11.xml"/><Relationship Id="rId20" Type="http://schemas.openxmlformats.org/officeDocument/2006/relationships/slide" Target="slides/slide10.xml"/><Relationship Id="rId2" Type="http://schemas.openxmlformats.org/officeDocument/2006/relationships/theme" Target="theme/theme1.xml"/><Relationship Id="rId19" Type="http://schemas.openxmlformats.org/officeDocument/2006/relationships/slide" Target="slides/slide9.xml"/><Relationship Id="rId18" Type="http://schemas.openxmlformats.org/officeDocument/2006/relationships/slide" Target="slides/slide8.xml"/><Relationship Id="rId17" Type="http://schemas.openxmlformats.org/officeDocument/2006/relationships/slide" Target="slides/slide7.xml"/><Relationship Id="rId16" Type="http://schemas.openxmlformats.org/officeDocument/2006/relationships/slide" Target="slides/slide6.xml"/><Relationship Id="rId15" Type="http://schemas.openxmlformats.org/officeDocument/2006/relationships/slide" Target="slides/slide5.xml"/><Relationship Id="rId14" Type="http://schemas.openxmlformats.org/officeDocument/2006/relationships/slide" Target="slides/slide4.xml"/><Relationship Id="rId13" Type="http://schemas.openxmlformats.org/officeDocument/2006/relationships/slide" Target="slides/slide3.xml"/><Relationship Id="rId12" Type="http://schemas.openxmlformats.org/officeDocument/2006/relationships/slide" Target="slides/slide2.xml"/><Relationship Id="rId11" Type="http://schemas.openxmlformats.org/officeDocument/2006/relationships/notesMaster" Target="notesMasters/notesMaster1.xml"/><Relationship Id="rId10" Type="http://schemas.openxmlformats.org/officeDocument/2006/relationships/slide" Target="slides/slide1.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Wind\Wind.NET.Client\WindNET\users\W25698004\export\&#36130;&#26032;&#20013;&#22269;&#37319;&#36141;&#32463;&#29702;&#25351;&#25968;(&#26376;).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877704935027784"/>
          <c:y val="0.0371714570040391"/>
          <c:w val="0.892867705819267"/>
          <c:h val="0.788911172816097"/>
        </c:manualLayout>
      </c:layout>
      <c:lineChart>
        <c:grouping val="standard"/>
        <c:varyColors val="0"/>
        <c:ser>
          <c:idx val="0"/>
          <c:order val="0"/>
          <c:tx>
            <c:strRef>
              <c:f>Sheet1!$B$1</c:f>
              <c:strCache>
                <c:ptCount val="1"/>
                <c:pt idx="0">
                  <c:v>财新PMI</c:v>
                </c:pt>
              </c:strCache>
            </c:strRef>
          </c:tx>
          <c:spPr>
            <a:ln w="44450" cap="rnd" cmpd="sng" algn="ctr">
              <a:solidFill>
                <a:srgbClr val="002060"/>
              </a:solidFill>
              <a:prstDash val="solid"/>
              <a:round/>
            </a:ln>
          </c:spPr>
          <c:marker>
            <c:symbol val="circle"/>
            <c:size val="9"/>
            <c:spPr>
              <a:ln w="9525" cap="flat" cmpd="sng" algn="ctr">
                <a:solidFill>
                  <a:srgbClr val="002060"/>
                </a:solidFill>
                <a:prstDash val="solid"/>
                <a:round/>
              </a:ln>
            </c:spPr>
          </c:marker>
          <c:dLbls>
            <c:delete val="1"/>
          </c:dLbls>
          <c:cat>
            <c:numRef>
              <c:f>Sheet1!$A$2:$A$14</c:f>
              <c:numCache>
                <c:formatCode>yyyy\-mm;@</c:formatCode>
                <c:ptCount val="13"/>
                <c:pt idx="0" c:formatCode="yyyy\-mm;@">
                  <c:v>42400</c:v>
                </c:pt>
                <c:pt idx="1" c:formatCode="yyyy\-mm;@">
                  <c:v>42429</c:v>
                </c:pt>
                <c:pt idx="2" c:formatCode="yyyy\-mm;@">
                  <c:v>42460</c:v>
                </c:pt>
                <c:pt idx="3" c:formatCode="yyyy\-mm;@">
                  <c:v>42490</c:v>
                </c:pt>
                <c:pt idx="4" c:formatCode="yyyy\-mm;@">
                  <c:v>42521</c:v>
                </c:pt>
                <c:pt idx="5" c:formatCode="yyyy\-mm;@">
                  <c:v>42551</c:v>
                </c:pt>
                <c:pt idx="6" c:formatCode="yyyy\-mm;@">
                  <c:v>42582</c:v>
                </c:pt>
                <c:pt idx="7" c:formatCode="yyyy\-mm;@">
                  <c:v>42613</c:v>
                </c:pt>
                <c:pt idx="8" c:formatCode="yyyy\-mm;@">
                  <c:v>42643</c:v>
                </c:pt>
                <c:pt idx="9" c:formatCode="yyyy\-mm;@">
                  <c:v>42674</c:v>
                </c:pt>
                <c:pt idx="10" c:formatCode="yyyy\-mm;@">
                  <c:v>42704</c:v>
                </c:pt>
                <c:pt idx="11" c:formatCode="yyyy\-mm;@">
                  <c:v>42735</c:v>
                </c:pt>
                <c:pt idx="12" c:formatCode="yyyy\-mm;@">
                  <c:v>42766</c:v>
                </c:pt>
              </c:numCache>
            </c:numRef>
          </c:cat>
          <c:val>
            <c:numRef>
              <c:f>Sheet1!$B$2:$B$14</c:f>
              <c:numCache>
                <c:formatCode>###,###,###,###,##0.00_ </c:formatCode>
                <c:ptCount val="13"/>
                <c:pt idx="0">
                  <c:v>48.4</c:v>
                </c:pt>
                <c:pt idx="1">
                  <c:v>48</c:v>
                </c:pt>
                <c:pt idx="2">
                  <c:v>49.7</c:v>
                </c:pt>
                <c:pt idx="3">
                  <c:v>49.4</c:v>
                </c:pt>
                <c:pt idx="4">
                  <c:v>49.2</c:v>
                </c:pt>
                <c:pt idx="5">
                  <c:v>48.6</c:v>
                </c:pt>
                <c:pt idx="6">
                  <c:v>50.6</c:v>
                </c:pt>
                <c:pt idx="7">
                  <c:v>50</c:v>
                </c:pt>
                <c:pt idx="8">
                  <c:v>50.1</c:v>
                </c:pt>
                <c:pt idx="9">
                  <c:v>51.2</c:v>
                </c:pt>
                <c:pt idx="10">
                  <c:v>50.9</c:v>
                </c:pt>
                <c:pt idx="11">
                  <c:v>51.9</c:v>
                </c:pt>
                <c:pt idx="12">
                  <c:v>51</c:v>
                </c:pt>
              </c:numCache>
            </c:numRef>
          </c:val>
          <c:smooth val="0"/>
        </c:ser>
        <c:ser>
          <c:idx val="1"/>
          <c:order val="1"/>
          <c:tx>
            <c:strRef>
              <c:f>Sheet1!$C$1</c:f>
              <c:strCache>
                <c:ptCount val="1"/>
                <c:pt idx="0">
                  <c:v>PMI</c:v>
                </c:pt>
              </c:strCache>
            </c:strRef>
          </c:tx>
          <c:spPr>
            <a:ln w="44450" cap="rnd" cmpd="sng" algn="ctr">
              <a:solidFill>
                <a:srgbClr val="C00000"/>
              </a:solidFill>
              <a:prstDash val="solid"/>
              <a:round/>
            </a:ln>
          </c:spPr>
          <c:marker>
            <c:symbol val="circle"/>
            <c:size val="7"/>
            <c:spPr>
              <a:solidFill>
                <a:srgbClr val="C00000"/>
              </a:solidFill>
              <a:ln w="9525" cap="flat" cmpd="sng" algn="ctr">
                <a:solidFill>
                  <a:srgbClr val="C00000"/>
                </a:solidFill>
                <a:prstDash val="solid"/>
                <a:round/>
              </a:ln>
            </c:spPr>
          </c:marker>
          <c:dLbls>
            <c:delete val="1"/>
          </c:dLbls>
          <c:cat>
            <c:numRef>
              <c:f>Sheet1!$A$2:$A$14</c:f>
              <c:numCache>
                <c:formatCode>yyyy\-mm;@</c:formatCode>
                <c:ptCount val="13"/>
                <c:pt idx="0" c:formatCode="yyyy\-mm;@">
                  <c:v>42400</c:v>
                </c:pt>
                <c:pt idx="1" c:formatCode="yyyy\-mm;@">
                  <c:v>42429</c:v>
                </c:pt>
                <c:pt idx="2" c:formatCode="yyyy\-mm;@">
                  <c:v>42460</c:v>
                </c:pt>
                <c:pt idx="3" c:formatCode="yyyy\-mm;@">
                  <c:v>42490</c:v>
                </c:pt>
                <c:pt idx="4" c:formatCode="yyyy\-mm;@">
                  <c:v>42521</c:v>
                </c:pt>
                <c:pt idx="5" c:formatCode="yyyy\-mm;@">
                  <c:v>42551</c:v>
                </c:pt>
                <c:pt idx="6" c:formatCode="yyyy\-mm;@">
                  <c:v>42582</c:v>
                </c:pt>
                <c:pt idx="7" c:formatCode="yyyy\-mm;@">
                  <c:v>42613</c:v>
                </c:pt>
                <c:pt idx="8" c:formatCode="yyyy\-mm;@">
                  <c:v>42643</c:v>
                </c:pt>
                <c:pt idx="9" c:formatCode="yyyy\-mm;@">
                  <c:v>42674</c:v>
                </c:pt>
                <c:pt idx="10" c:formatCode="yyyy\-mm;@">
                  <c:v>42704</c:v>
                </c:pt>
                <c:pt idx="11" c:formatCode="yyyy\-mm;@">
                  <c:v>42735</c:v>
                </c:pt>
                <c:pt idx="12" c:formatCode="yyyy\-mm;@">
                  <c:v>42766</c:v>
                </c:pt>
              </c:numCache>
            </c:numRef>
          </c:cat>
          <c:val>
            <c:numRef>
              <c:f>Sheet1!$C$2:$C$14</c:f>
              <c:numCache>
                <c:formatCode>General</c:formatCode>
                <c:ptCount val="13"/>
                <c:pt idx="0">
                  <c:v>49.4</c:v>
                </c:pt>
                <c:pt idx="1">
                  <c:v>49</c:v>
                </c:pt>
                <c:pt idx="2">
                  <c:v>50.2</c:v>
                </c:pt>
                <c:pt idx="3">
                  <c:v>50.1</c:v>
                </c:pt>
                <c:pt idx="4">
                  <c:v>50.1</c:v>
                </c:pt>
                <c:pt idx="5">
                  <c:v>50</c:v>
                </c:pt>
                <c:pt idx="6">
                  <c:v>49.9</c:v>
                </c:pt>
                <c:pt idx="7">
                  <c:v>50.4</c:v>
                </c:pt>
                <c:pt idx="8">
                  <c:v>50.4</c:v>
                </c:pt>
                <c:pt idx="9">
                  <c:v>51.2</c:v>
                </c:pt>
                <c:pt idx="10">
                  <c:v>51.7</c:v>
                </c:pt>
                <c:pt idx="11">
                  <c:v>51.4</c:v>
                </c:pt>
                <c:pt idx="12">
                  <c:v>51.3</c:v>
                </c:pt>
              </c:numCache>
            </c:numRef>
          </c:val>
          <c:smooth val="0"/>
        </c:ser>
        <c:dLbls>
          <c:showLegendKey val="0"/>
          <c:showVal val="0"/>
          <c:showCatName val="0"/>
          <c:showSerName val="0"/>
          <c:showPercent val="0"/>
          <c:showBubbleSize val="0"/>
        </c:dLbls>
        <c:marker val="1"/>
        <c:smooth val="0"/>
        <c:axId val="186573568"/>
        <c:axId val="186631680"/>
      </c:lineChart>
      <c:dateAx>
        <c:axId val="186573568"/>
        <c:scaling>
          <c:orientation val="minMax"/>
        </c:scaling>
        <c:delete val="0"/>
        <c:axPos val="b"/>
        <c:numFmt formatCode="yyyy\-mm;@"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86631680"/>
        <c:crosses val="autoZero"/>
        <c:auto val="1"/>
        <c:lblOffset val="100"/>
        <c:baseTimeUnit val="months"/>
      </c:dateAx>
      <c:valAx>
        <c:axId val="186631680"/>
        <c:scaling>
          <c:orientation val="minMax"/>
        </c:scaling>
        <c:delete val="0"/>
        <c:axPos val="l"/>
        <c:majorGridlines/>
        <c:numFmt formatCode="###,###,###,###,##0.00_ "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86573568"/>
        <c:crosses val="autoZero"/>
        <c:crossBetween val="between"/>
      </c:valAx>
    </c:plotArea>
    <c:legend>
      <c:legendPos val="r"/>
      <c:layout>
        <c:manualLayout>
          <c:xMode val="edge"/>
          <c:yMode val="edge"/>
          <c:x val="0.325857303667599"/>
          <c:y val="0.597292248332311"/>
          <c:w val="0.415398632727015"/>
          <c:h val="0.102787159367691"/>
        </c:manualLayout>
      </c:layout>
      <c:overlay val="0"/>
      <c:txPr>
        <a:bodyPr rot="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legend>
    <c:plotVisOnly val="1"/>
    <c:dispBlanksAs val="gap"/>
    <c:showDLblsOverMax val="0"/>
  </c:chart>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全市场解禁规模</c:v>
                </c:pt>
              </c:strCache>
            </c:strRef>
          </c:tx>
          <c:invertIfNegative val="0"/>
          <c:dPt>
            <c:idx val="0"/>
            <c:invertIfNegative val="0"/>
            <c:bubble3D val="0"/>
            <c:spPr>
              <a:solidFill>
                <a:srgbClr val="FF0000"/>
              </a:solidFill>
            </c:spPr>
          </c:dPt>
          <c:dLbls>
            <c:dLbl>
              <c:idx val="0"/>
              <c:layout/>
              <c:dLblPos val="outEnd"/>
              <c:showLegendKey val="0"/>
              <c:showVal val="1"/>
              <c:showCatName val="0"/>
              <c:showSerName val="0"/>
              <c:showPercent val="0"/>
              <c:showBubbleSize val="0"/>
              <c:extLst>
                <c:ext xmlns:c15="http://schemas.microsoft.com/office/drawing/2012/chart" uri="{CE6537A1-D6FC-4f65-9D91-7224C49458BB}"/>
              </c:extLst>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delete val="1"/>
            </c:dLbl>
            <c:dLbl>
              <c:idx val="11"/>
              <c:delete val="1"/>
            </c:dLbl>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cs"/>
                  </a:defRPr>
                </a:pPr>
              </a:p>
            </c:txPr>
            <c:dLblPos val="outEnd"/>
            <c:showLegendKey val="0"/>
            <c:showVal val="0"/>
            <c:showCatName val="0"/>
            <c:showSerName val="0"/>
            <c:showPercent val="0"/>
            <c:showBubbleSize val="0"/>
            <c:showLeaderLines val="0"/>
            <c:extLst>
              <c:ext xmlns:c15="http://schemas.microsoft.com/office/drawing/2012/chart" uri="{CE6537A1-D6FC-4f65-9D91-7224C49458BB}">
                <c15:layout/>
                <c15:showLeaderLines val="0"/>
                <c15:leaderLines/>
              </c:ext>
            </c:extLst>
          </c:dLbls>
          <c:cat>
            <c:numRef>
              <c:f>Sheet1!$A$2:$A$13</c:f>
              <c:numCache>
                <c:formatCode>yyyy"年"m"月";@</c:formatCode>
                <c:ptCount val="12"/>
                <c:pt idx="0" c:formatCode="yyyy&quot;年&quot;m&quot;月&quot;;@">
                  <c:v>42736</c:v>
                </c:pt>
                <c:pt idx="1" c:formatCode="yyyy&quot;年&quot;m&quot;月&quot;;@">
                  <c:v>42767</c:v>
                </c:pt>
                <c:pt idx="2" c:formatCode="yyyy&quot;年&quot;m&quot;月&quot;;@">
                  <c:v>42795</c:v>
                </c:pt>
                <c:pt idx="3" c:formatCode="yyyy&quot;年&quot;m&quot;月&quot;;@">
                  <c:v>42826</c:v>
                </c:pt>
                <c:pt idx="4" c:formatCode="yyyy&quot;年&quot;m&quot;月&quot;;@">
                  <c:v>42856</c:v>
                </c:pt>
                <c:pt idx="5" c:formatCode="yyyy&quot;年&quot;m&quot;月&quot;;@">
                  <c:v>42887</c:v>
                </c:pt>
                <c:pt idx="6" c:formatCode="yyyy&quot;年&quot;m&quot;月&quot;;@">
                  <c:v>42917</c:v>
                </c:pt>
                <c:pt idx="7" c:formatCode="yyyy&quot;年&quot;m&quot;月&quot;;@">
                  <c:v>42948</c:v>
                </c:pt>
                <c:pt idx="8" c:formatCode="yyyy&quot;年&quot;m&quot;月&quot;;@">
                  <c:v>42979</c:v>
                </c:pt>
                <c:pt idx="9" c:formatCode="yyyy&quot;年&quot;m&quot;月&quot;;@">
                  <c:v>43009</c:v>
                </c:pt>
                <c:pt idx="10" c:formatCode="yyyy&quot;年&quot;m&quot;月&quot;;@">
                  <c:v>43040</c:v>
                </c:pt>
                <c:pt idx="11" c:formatCode="yyyy&quot;年&quot;m&quot;月&quot;;@">
                  <c:v>43070</c:v>
                </c:pt>
              </c:numCache>
            </c:numRef>
          </c:cat>
          <c:val>
            <c:numRef>
              <c:f>Sheet1!$B$2:$B$13</c:f>
              <c:numCache>
                <c:formatCode>General</c:formatCode>
                <c:ptCount val="12"/>
                <c:pt idx="0">
                  <c:v>2567.7</c:v>
                </c:pt>
                <c:pt idx="1">
                  <c:v>3040.63</c:v>
                </c:pt>
                <c:pt idx="2">
                  <c:v>2040.47</c:v>
                </c:pt>
                <c:pt idx="3">
                  <c:v>1668.42</c:v>
                </c:pt>
                <c:pt idx="4">
                  <c:v>1895.51</c:v>
                </c:pt>
                <c:pt idx="5">
                  <c:v>1235.4</c:v>
                </c:pt>
                <c:pt idx="6">
                  <c:v>2441.69</c:v>
                </c:pt>
                <c:pt idx="7">
                  <c:v>2232.89</c:v>
                </c:pt>
                <c:pt idx="8">
                  <c:v>3531.83</c:v>
                </c:pt>
                <c:pt idx="9">
                  <c:v>2605.67</c:v>
                </c:pt>
                <c:pt idx="10">
                  <c:v>2484.06</c:v>
                </c:pt>
                <c:pt idx="11">
                  <c:v>3359.26</c:v>
                </c:pt>
              </c:numCache>
            </c:numRef>
          </c:val>
        </c:ser>
        <c:dLbls>
          <c:showLegendKey val="0"/>
          <c:showVal val="0"/>
          <c:showCatName val="0"/>
          <c:showSerName val="0"/>
          <c:showPercent val="0"/>
          <c:showBubbleSize val="0"/>
        </c:dLbls>
        <c:gapWidth val="150"/>
        <c:axId val="187393152"/>
        <c:axId val="187394688"/>
      </c:barChart>
      <c:dateAx>
        <c:axId val="187393152"/>
        <c:scaling>
          <c:orientation val="minMax"/>
        </c:scaling>
        <c:delete val="0"/>
        <c:axPos val="b"/>
        <c:numFmt formatCode="yyyy&quot;年&quot;m&quot;月&quot;;@"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87394688"/>
        <c:crosses val="autoZero"/>
        <c:auto val="1"/>
        <c:lblOffset val="100"/>
        <c:baseTimeUnit val="days"/>
      </c:dateAx>
      <c:valAx>
        <c:axId val="187394688"/>
        <c:scaling>
          <c:orientation val="minMax"/>
        </c:scaling>
        <c:delete val="0"/>
        <c:axPos val="l"/>
        <c:majorGridlines/>
        <c:numFmt formatCode="General"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tx1"/>
                </a:solidFill>
                <a:latin typeface="+mn-lt"/>
                <a:ea typeface="+mn-ea"/>
                <a:cs typeface="+mn-cs"/>
              </a:defRPr>
            </a:pPr>
          </a:p>
        </c:txPr>
        <c:crossAx val="187393152"/>
        <c:crosses val="autoZero"/>
        <c:crossBetween val="between"/>
      </c:valAx>
    </c:plotArea>
    <c:plotVisOnly val="1"/>
    <c:dispBlanksAs val="gap"/>
    <c:showDLblsOverMax val="0"/>
  </c:chart>
  <c:txPr>
    <a:bodyPr/>
    <a:lstStyle/>
    <a:p>
      <a:pPr>
        <a:defRPr lang="zh-CN"/>
      </a:pP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fld>
            <a:endParaRPr lang="en-US" altLang="zh-CN" smtClean="0">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smtClean="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r>
              <a:rPr lang="zh-CN" altLang="en-US" smtClean="0">
                <a:latin typeface="Arial" panose="020B0604020202020204" pitchFamily="34" charset="0"/>
              </a:rPr>
              <a:t>收购深圳京华</a:t>
            </a:r>
            <a:r>
              <a:rPr lang="en-US" altLang="zh-CN" smtClean="0">
                <a:latin typeface="Arial" panose="020B0604020202020204" pitchFamily="34" charset="0"/>
              </a:rPr>
              <a:t>5.07%</a:t>
            </a:r>
            <a:r>
              <a:rPr lang="zh-CN" altLang="en-US" smtClean="0">
                <a:latin typeface="Arial" panose="020B0604020202020204" pitchFamily="34" charset="0"/>
              </a:rPr>
              <a:t>股份，持股增加到</a:t>
            </a:r>
            <a:r>
              <a:rPr lang="en-US" altLang="zh-CN" smtClean="0">
                <a:latin typeface="Arial" panose="020B0604020202020204" pitchFamily="34" charset="0"/>
              </a:rPr>
              <a:t>43.1%</a:t>
            </a:r>
            <a:r>
              <a:rPr lang="zh-CN" altLang="en-US" smtClean="0">
                <a:latin typeface="Arial" panose="020B0604020202020204" pitchFamily="34" charset="0"/>
              </a:rPr>
              <a:t>。</a:t>
            </a:r>
            <a:r>
              <a:rPr lang="en-US" altLang="zh-CN" smtClean="0">
                <a:latin typeface="Arial" panose="020B0604020202020204" pitchFamily="34" charset="0"/>
              </a:rPr>
              <a:t>2013</a:t>
            </a:r>
            <a:r>
              <a:rPr lang="zh-CN" altLang="en-US" smtClean="0">
                <a:latin typeface="Arial" panose="020B0604020202020204" pitchFamily="34" charset="0"/>
              </a:rPr>
              <a:t>年</a:t>
            </a:r>
            <a:r>
              <a:rPr lang="en-US" altLang="zh-CN" smtClean="0">
                <a:latin typeface="Arial" panose="020B0604020202020204" pitchFamily="34" charset="0"/>
              </a:rPr>
              <a:t>6</a:t>
            </a:r>
            <a:r>
              <a:rPr lang="zh-CN" altLang="en-US" smtClean="0">
                <a:latin typeface="Arial" panose="020B0604020202020204" pitchFamily="34" charset="0"/>
              </a:rPr>
              <a:t>月定增，瑞森投资的私募大佬张建斌认购，占公司总股本约</a:t>
            </a:r>
            <a:r>
              <a:rPr lang="en-US" altLang="zh-CN" smtClean="0">
                <a:latin typeface="Arial" panose="020B0604020202020204" pitchFamily="34" charset="0"/>
              </a:rPr>
              <a:t>1.7%</a:t>
            </a:r>
            <a:r>
              <a:rPr lang="zh-CN" altLang="en-US" smtClean="0">
                <a:latin typeface="Arial" panose="020B0604020202020204" pitchFamily="34" charset="0"/>
              </a:rPr>
              <a:t>。</a:t>
            </a:r>
            <a:endParaRPr lang="zh-CN" altLang="en-US" smtClean="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p:sp>
      <p:sp>
        <p:nvSpPr>
          <p:cNvPr id="5632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6324" name="灯片编号占位符 3"/>
          <p:cNvSpPr>
            <a:spLocks noGrp="1"/>
          </p:cNvSpPr>
          <p:nvPr>
            <p:ph type="sldNum" sz="quarter" idx="5"/>
          </p:nvPr>
        </p:nvSpPr>
        <p:spPr>
          <a:noFill/>
        </p:spPr>
        <p:txBody>
          <a:bodyPr/>
          <a:lstStyle/>
          <a:p>
            <a:fld id="{B638A1AE-36C6-4A32-9E49-CFA13F268D3B}" type="slidenum">
              <a:rPr lang="zh-CN" altLang="en-US"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smtClean="0">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fld>
            <a:endParaRPr lang="en-US" altLang="zh-CN" sz="1200">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幻灯片图像占位符 1"/>
          <p:cNvSpPr>
            <a:spLocks noGrp="1" noRot="1" noChangeAspect="1" noTextEdit="1"/>
          </p:cNvSpPr>
          <p:nvPr>
            <p:ph type="sldImg"/>
          </p:nvPr>
        </p:nvSpPr>
        <p:spPr/>
      </p:sp>
      <p:sp>
        <p:nvSpPr>
          <p:cNvPr id="5734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7348" name="灯片编号占位符 3"/>
          <p:cNvSpPr>
            <a:spLocks noGrp="1"/>
          </p:cNvSpPr>
          <p:nvPr>
            <p:ph type="sldNum" sz="quarter" idx="5"/>
          </p:nvPr>
        </p:nvSpPr>
        <p:spPr>
          <a:noFill/>
        </p:spPr>
        <p:txBody>
          <a:bodyPr/>
          <a:lstStyle/>
          <a:p>
            <a:fld id="{2C832CE4-E601-40D2-9DE9-A2983248F2DD}"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p:sp>
      <p:sp>
        <p:nvSpPr>
          <p:cNvPr id="5837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58372" name="灯片编号占位符 3"/>
          <p:cNvSpPr>
            <a:spLocks noGrp="1"/>
          </p:cNvSpPr>
          <p:nvPr>
            <p:ph type="sldNum" sz="quarter" idx="5"/>
          </p:nvPr>
        </p:nvSpPr>
        <p:spPr>
          <a:noFill/>
        </p:spPr>
        <p:txBody>
          <a:bodyPr/>
          <a:lstStyle/>
          <a:p>
            <a:fld id="{2F145F8A-38AA-4516-98C7-2269C5C0F01D}"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fld>
            <a:endParaRPr lang="en-US" altLang="zh-CN" sz="1200">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幻灯片图像占位符 1"/>
          <p:cNvSpPr>
            <a:spLocks noGrp="1" noRot="1" noChangeAspect="1" noTextEdit="1"/>
          </p:cNvSpPr>
          <p:nvPr>
            <p:ph type="sldImg"/>
          </p:nvPr>
        </p:nvSpPr>
        <p:spPr/>
      </p:sp>
      <p:sp>
        <p:nvSpPr>
          <p:cNvPr id="60419"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60420"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C9850923-EF93-4729-9F44-6350CD9853ED}" type="slidenum">
              <a:rPr lang="zh-CN" altLang="en-US" sz="1200">
                <a:solidFill>
                  <a:srgbClr val="000000"/>
                </a:solidFill>
              </a:rPr>
            </a:fld>
            <a:endParaRPr lang="en-US" altLang="zh-CN" sz="1200">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smtClean="0">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fld>
            <a:endParaRPr lang="en-US" altLang="zh-CN" sz="1200">
              <a:solidFill>
                <a:srgbClr val="000000"/>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幻灯片图像占位符 1"/>
          <p:cNvSpPr>
            <a:spLocks noGrp="1" noRot="1" noChangeAspect="1" noTextEdit="1"/>
          </p:cNvSpPr>
          <p:nvPr>
            <p:ph type="sldImg"/>
          </p:nvPr>
        </p:nvSpPr>
        <p:spPr/>
      </p:sp>
      <p:sp>
        <p:nvSpPr>
          <p:cNvPr id="44035"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4036" name="灯片编号占位符 3"/>
          <p:cNvSpPr>
            <a:spLocks noGrp="1"/>
          </p:cNvSpPr>
          <p:nvPr>
            <p:ph type="sldNum" sz="quarter" idx="5"/>
          </p:nvPr>
        </p:nvSpPr>
        <p:spPr>
          <a:noFill/>
        </p:spPr>
        <p:txBody>
          <a:bodyPr/>
          <a:lstStyle/>
          <a:p>
            <a:fld id="{6401D7D2-6AAE-4026-9E38-E32D9E56E9BA}"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p:sp>
      <p:sp>
        <p:nvSpPr>
          <p:cNvPr id="47107"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anose="020B0604020202020204" pitchFamily="34" charset="0"/>
              </a:rPr>
            </a:fld>
            <a:endParaRPr lang="en-US" altLang="zh-CN" smtClean="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smtClean="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fld>
            <a:endParaRPr lang="en-US" altLang="zh-CN" smtClean="0">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4" Type="http://schemas.openxmlformats.org/officeDocument/2006/relationships/image" Target="../media/image4.png"/><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4" Type="http://schemas.openxmlformats.org/officeDocument/2006/relationships/image" Target="../media/image1.jpeg"/><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endParaRPr lang="en-US" altLang="zh-CN" sz="1200" b="1">
              <a:solidFill>
                <a:schemeClr val="bg1"/>
              </a:solidFill>
              <a:latin typeface="Verdana" panose="020B0604030504040204" pitchFamily="34" charset="0"/>
            </a:endParaRP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smtClean="0">
                <a:solidFill>
                  <a:srgbClr val="777777"/>
                </a:solidFill>
                <a:ea typeface="宋体" panose="02010600030101010101" pitchFamily="2" charset="-122"/>
              </a:rPr>
              <a:t>RONGKE INVESTMENT MANAGEMENT CO., LTD</a:t>
            </a:r>
            <a:endParaRPr lang="en-US" altLang="zh-CN" sz="1400" b="1" smtClean="0">
              <a:solidFill>
                <a:srgbClr val="777777"/>
              </a:solidFill>
              <a:ea typeface="宋体" panose="02010600030101010101" pitchFamily="2" charset="-122"/>
            </a:endParaRP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smtClean="0">
                <a:solidFill>
                  <a:srgbClr val="777777"/>
                </a:solidFill>
                <a:ea typeface="黑体" panose="02010609060101010101" pitchFamily="49" charset="-122"/>
              </a:rPr>
              <a:t>上海融客投资管理有限公司</a:t>
            </a:r>
            <a:endParaRPr lang="zh-CN" altLang="en-US" sz="2600" b="1" smtClean="0">
              <a:solidFill>
                <a:srgbClr val="777777"/>
              </a:solidFill>
              <a:ea typeface="黑体" panose="02010609060101010101" pitchFamily="49" charset="-122"/>
            </a:endParaRP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endParaRPr lang="en-US" altLang="zh-CN"/>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smtClean="0"/>
              <a:t>单击此处编辑母版标题样式</a:t>
            </a:r>
            <a:endParaRPr lang="zh-CN" alt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showMasterSp="0">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smtClean="0">
                <a:solidFill>
                  <a:srgbClr val="777777"/>
                </a:solidFill>
                <a:ea typeface="宋体" panose="02010600030101010101" pitchFamily="2" charset="-122"/>
              </a:rPr>
              <a:t>RONGKE INVESTMENT MANAGEMENT CO., LTD</a:t>
            </a:r>
            <a:endParaRPr lang="en-US" altLang="zh-CN" sz="1400" b="1" smtClean="0">
              <a:solidFill>
                <a:srgbClr val="777777"/>
              </a:solidFill>
              <a:ea typeface="宋体" panose="02010600030101010101" pitchFamily="2" charset="-122"/>
            </a:endParaRP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algn="ctr" eaLnBrk="1" hangingPunct="1">
              <a:spcBef>
                <a:spcPct val="50000"/>
              </a:spcBef>
              <a:defRPr/>
            </a:pPr>
            <a:r>
              <a:rPr lang="zh-CN" altLang="en-US" sz="2600" b="1" smtClean="0">
                <a:solidFill>
                  <a:srgbClr val="777777"/>
                </a:solidFill>
                <a:ea typeface="黑体" panose="02010609060101010101" pitchFamily="49" charset="-122"/>
              </a:rPr>
              <a:t>上海融客投资管理有限公司</a:t>
            </a:r>
            <a:endParaRPr lang="zh-CN" altLang="en-US" sz="2600" b="1" smtClean="0">
              <a:solidFill>
                <a:srgbClr val="777777"/>
              </a:solidFill>
              <a:ea typeface="黑体" panose="02010609060101010101" pitchFamily="49" charset="-122"/>
            </a:endParaRP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endParaRPr lang="en-US" altLang="zh-CN" sz="1200" b="1">
              <a:solidFill>
                <a:srgbClr val="FFFFFF"/>
              </a:solidFill>
              <a:latin typeface="Verdana" panose="020B0604030504040204" pitchFamily="34" charset="0"/>
            </a:endParaRP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endParaRPr lang="en-US" altLang="zh-CN"/>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smtClean="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4" Type="http://schemas.openxmlformats.org/officeDocument/2006/relationships/theme" Target="../theme/theme2.xml"/><Relationship Id="rId13" Type="http://schemas.openxmlformats.org/officeDocument/2006/relationships/image" Target="../media/image5.jpeg"/><Relationship Id="rId12" Type="http://schemas.openxmlformats.org/officeDocument/2006/relationships/image" Target="../media/image3.jpeg"/><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3.xml"/><Relationship Id="rId8" Type="http://schemas.openxmlformats.org/officeDocument/2006/relationships/slideLayout" Target="../slideLayouts/slideLayout32.xml"/><Relationship Id="rId7" Type="http://schemas.openxmlformats.org/officeDocument/2006/relationships/slideLayout" Target="../slideLayouts/slideLayout31.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 Id="rId3" Type="http://schemas.openxmlformats.org/officeDocument/2006/relationships/slideLayout" Target="../slideLayouts/slideLayout27.xml"/><Relationship Id="rId2" Type="http://schemas.openxmlformats.org/officeDocument/2006/relationships/slideLayout" Target="../slideLayouts/slideLayout26.xml"/><Relationship Id="rId16" Type="http://schemas.openxmlformats.org/officeDocument/2006/relationships/theme" Target="../theme/theme3.xml"/><Relationship Id="rId15" Type="http://schemas.openxmlformats.org/officeDocument/2006/relationships/image" Target="../media/image7.jpeg"/><Relationship Id="rId14" Type="http://schemas.openxmlformats.org/officeDocument/2006/relationships/image" Target="../media/image1.jpeg"/><Relationship Id="rId13" Type="http://schemas.openxmlformats.org/officeDocument/2006/relationships/slideLayout" Target="../slideLayouts/slideLayout37.xml"/><Relationship Id="rId12" Type="http://schemas.openxmlformats.org/officeDocument/2006/relationships/slideLayout" Target="../slideLayouts/slideLayout36.xml"/><Relationship Id="rId11" Type="http://schemas.openxmlformats.org/officeDocument/2006/relationships/slideLayout" Target="../slideLayouts/slideLayout35.xml"/><Relationship Id="rId10" Type="http://schemas.openxmlformats.org/officeDocument/2006/relationships/slideLayout" Target="../slideLayouts/slideLayout34.xml"/><Relationship Id="rId1"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6.xml"/><Relationship Id="rId8" Type="http://schemas.openxmlformats.org/officeDocument/2006/relationships/slideLayout" Target="../slideLayouts/slideLayout45.xml"/><Relationship Id="rId7" Type="http://schemas.openxmlformats.org/officeDocument/2006/relationships/slideLayout" Target="../slideLayouts/slideLayout44.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 Id="rId3" Type="http://schemas.openxmlformats.org/officeDocument/2006/relationships/slideLayout" Target="../slideLayouts/slideLayout40.xml"/><Relationship Id="rId2" Type="http://schemas.openxmlformats.org/officeDocument/2006/relationships/slideLayout" Target="../slideLayouts/slideLayout39.xml"/><Relationship Id="rId16" Type="http://schemas.openxmlformats.org/officeDocument/2006/relationships/theme" Target="../theme/theme4.xml"/><Relationship Id="rId15" Type="http://schemas.openxmlformats.org/officeDocument/2006/relationships/image" Target="../media/image7.jpeg"/><Relationship Id="rId14" Type="http://schemas.openxmlformats.org/officeDocument/2006/relationships/image" Target="../media/image1.jpeg"/><Relationship Id="rId13" Type="http://schemas.openxmlformats.org/officeDocument/2006/relationships/slideLayout" Target="../slideLayouts/slideLayout50.xml"/><Relationship Id="rId12" Type="http://schemas.openxmlformats.org/officeDocument/2006/relationships/slideLayout" Target="../slideLayouts/slideLayout49.xml"/><Relationship Id="rId11" Type="http://schemas.openxmlformats.org/officeDocument/2006/relationships/slideLayout" Target="../slideLayouts/slideLayout48.xml"/><Relationship Id="rId10" Type="http://schemas.openxmlformats.org/officeDocument/2006/relationships/slideLayout" Target="../slideLayouts/slideLayout47.xml"/><Relationship Id="rId1" Type="http://schemas.openxmlformats.org/officeDocument/2006/relationships/slideLayout" Target="../slideLayouts/slideLayout38.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9.xml"/><Relationship Id="rId8" Type="http://schemas.openxmlformats.org/officeDocument/2006/relationships/slideLayout" Target="../slideLayouts/slideLayout58.xml"/><Relationship Id="rId7" Type="http://schemas.openxmlformats.org/officeDocument/2006/relationships/slideLayout" Target="../slideLayouts/slideLayout57.xml"/><Relationship Id="rId6" Type="http://schemas.openxmlformats.org/officeDocument/2006/relationships/slideLayout" Target="../slideLayouts/slideLayout56.xml"/><Relationship Id="rId5" Type="http://schemas.openxmlformats.org/officeDocument/2006/relationships/slideLayout" Target="../slideLayouts/slideLayout55.xml"/><Relationship Id="rId4" Type="http://schemas.openxmlformats.org/officeDocument/2006/relationships/slideLayout" Target="../slideLayouts/slideLayout54.xml"/><Relationship Id="rId3" Type="http://schemas.openxmlformats.org/officeDocument/2006/relationships/slideLayout" Target="../slideLayouts/slideLayout53.xml"/><Relationship Id="rId2" Type="http://schemas.openxmlformats.org/officeDocument/2006/relationships/slideLayout" Target="../slideLayouts/slideLayout52.xml"/><Relationship Id="rId16" Type="http://schemas.openxmlformats.org/officeDocument/2006/relationships/theme" Target="../theme/theme5.xml"/><Relationship Id="rId15" Type="http://schemas.openxmlformats.org/officeDocument/2006/relationships/image" Target="../media/image7.jpeg"/><Relationship Id="rId14" Type="http://schemas.openxmlformats.org/officeDocument/2006/relationships/image" Target="../media/image1.jpeg"/><Relationship Id="rId13" Type="http://schemas.openxmlformats.org/officeDocument/2006/relationships/slideLayout" Target="../slideLayouts/slideLayout63.xml"/><Relationship Id="rId12" Type="http://schemas.openxmlformats.org/officeDocument/2006/relationships/slideLayout" Target="../slideLayouts/slideLayout62.xml"/><Relationship Id="rId11" Type="http://schemas.openxmlformats.org/officeDocument/2006/relationships/slideLayout" Target="../slideLayouts/slideLayout61.xml"/><Relationship Id="rId10" Type="http://schemas.openxmlformats.org/officeDocument/2006/relationships/slideLayout" Target="../slideLayouts/slideLayout60.xml"/><Relationship Id="rId1"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9" Type="http://schemas.openxmlformats.org/officeDocument/2006/relationships/slideLayout" Target="../slideLayouts/slideLayout72.xml"/><Relationship Id="rId8" Type="http://schemas.openxmlformats.org/officeDocument/2006/relationships/slideLayout" Target="../slideLayouts/slideLayout71.xml"/><Relationship Id="rId7" Type="http://schemas.openxmlformats.org/officeDocument/2006/relationships/slideLayout" Target="../slideLayouts/slideLayout70.xml"/><Relationship Id="rId6" Type="http://schemas.openxmlformats.org/officeDocument/2006/relationships/slideLayout" Target="../slideLayouts/slideLayout69.xml"/><Relationship Id="rId5" Type="http://schemas.openxmlformats.org/officeDocument/2006/relationships/slideLayout" Target="../slideLayouts/slideLayout68.xml"/><Relationship Id="rId4" Type="http://schemas.openxmlformats.org/officeDocument/2006/relationships/slideLayout" Target="../slideLayouts/slideLayout67.xml"/><Relationship Id="rId3" Type="http://schemas.openxmlformats.org/officeDocument/2006/relationships/slideLayout" Target="../slideLayouts/slideLayout66.xml"/><Relationship Id="rId2" Type="http://schemas.openxmlformats.org/officeDocument/2006/relationships/slideLayout" Target="../slideLayouts/slideLayout65.xml"/><Relationship Id="rId16" Type="http://schemas.openxmlformats.org/officeDocument/2006/relationships/theme" Target="../theme/theme6.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76.xml"/><Relationship Id="rId12" Type="http://schemas.openxmlformats.org/officeDocument/2006/relationships/slideLayout" Target="../slideLayouts/slideLayout75.xml"/><Relationship Id="rId11" Type="http://schemas.openxmlformats.org/officeDocument/2006/relationships/slideLayout" Target="../slideLayouts/slideLayout74.xml"/><Relationship Id="rId10" Type="http://schemas.openxmlformats.org/officeDocument/2006/relationships/slideLayout" Target="../slideLayouts/slideLayout73.xml"/><Relationship Id="rId1"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9" Type="http://schemas.openxmlformats.org/officeDocument/2006/relationships/slideLayout" Target="../slideLayouts/slideLayout85.xml"/><Relationship Id="rId8" Type="http://schemas.openxmlformats.org/officeDocument/2006/relationships/slideLayout" Target="../slideLayouts/slideLayout84.xml"/><Relationship Id="rId7" Type="http://schemas.openxmlformats.org/officeDocument/2006/relationships/slideLayout" Target="../slideLayouts/slideLayout83.xml"/><Relationship Id="rId6" Type="http://schemas.openxmlformats.org/officeDocument/2006/relationships/slideLayout" Target="../slideLayouts/slideLayout82.xml"/><Relationship Id="rId5" Type="http://schemas.openxmlformats.org/officeDocument/2006/relationships/slideLayout" Target="../slideLayouts/slideLayout81.xml"/><Relationship Id="rId4" Type="http://schemas.openxmlformats.org/officeDocument/2006/relationships/slideLayout" Target="../slideLayouts/slideLayout80.xml"/><Relationship Id="rId3" Type="http://schemas.openxmlformats.org/officeDocument/2006/relationships/slideLayout" Target="../slideLayouts/slideLayout79.xml"/><Relationship Id="rId2" Type="http://schemas.openxmlformats.org/officeDocument/2006/relationships/slideLayout" Target="../slideLayouts/slideLayout78.xml"/><Relationship Id="rId16" Type="http://schemas.openxmlformats.org/officeDocument/2006/relationships/theme" Target="../theme/theme7.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89.xml"/><Relationship Id="rId12" Type="http://schemas.openxmlformats.org/officeDocument/2006/relationships/slideLayout" Target="../slideLayouts/slideLayout88.xml"/><Relationship Id="rId11" Type="http://schemas.openxmlformats.org/officeDocument/2006/relationships/slideLayout" Target="../slideLayouts/slideLayout87.xml"/><Relationship Id="rId10" Type="http://schemas.openxmlformats.org/officeDocument/2006/relationships/slideLayout" Target="../slideLayouts/slideLayout86.xml"/><Relationship Id="rId1" Type="http://schemas.openxmlformats.org/officeDocument/2006/relationships/slideLayout" Target="../slideLayouts/slideLayout77.xml"/></Relationships>
</file>

<file path=ppt/slideMasters/_rels/slideMaster8.xml.rels><?xml version="1.0" encoding="UTF-8" standalone="yes"?>
<Relationships xmlns="http://schemas.openxmlformats.org/package/2006/relationships"><Relationship Id="rId9" Type="http://schemas.openxmlformats.org/officeDocument/2006/relationships/slideLayout" Target="../slideLayouts/slideLayout98.xml"/><Relationship Id="rId8" Type="http://schemas.openxmlformats.org/officeDocument/2006/relationships/slideLayout" Target="../slideLayouts/slideLayout97.xml"/><Relationship Id="rId7" Type="http://schemas.openxmlformats.org/officeDocument/2006/relationships/slideLayout" Target="../slideLayouts/slideLayout96.xml"/><Relationship Id="rId6" Type="http://schemas.openxmlformats.org/officeDocument/2006/relationships/slideLayout" Target="../slideLayouts/slideLayout95.xml"/><Relationship Id="rId5" Type="http://schemas.openxmlformats.org/officeDocument/2006/relationships/slideLayout" Target="../slideLayouts/slideLayout94.xml"/><Relationship Id="rId4" Type="http://schemas.openxmlformats.org/officeDocument/2006/relationships/slideLayout" Target="../slideLayouts/slideLayout93.xml"/><Relationship Id="rId3" Type="http://schemas.openxmlformats.org/officeDocument/2006/relationships/slideLayout" Target="../slideLayouts/slideLayout92.xml"/><Relationship Id="rId2" Type="http://schemas.openxmlformats.org/officeDocument/2006/relationships/slideLayout" Target="../slideLayouts/slideLayout91.xml"/><Relationship Id="rId16" Type="http://schemas.openxmlformats.org/officeDocument/2006/relationships/theme" Target="../theme/theme8.xml"/><Relationship Id="rId15" Type="http://schemas.openxmlformats.org/officeDocument/2006/relationships/image" Target="../media/image2.jpeg"/><Relationship Id="rId14" Type="http://schemas.openxmlformats.org/officeDocument/2006/relationships/image" Target="../media/image1.jpeg"/><Relationship Id="rId13" Type="http://schemas.openxmlformats.org/officeDocument/2006/relationships/slideLayout" Target="../slideLayouts/slideLayout102.xml"/><Relationship Id="rId12" Type="http://schemas.openxmlformats.org/officeDocument/2006/relationships/slideLayout" Target="../slideLayouts/slideLayout101.xml"/><Relationship Id="rId11" Type="http://schemas.openxmlformats.org/officeDocument/2006/relationships/slideLayout" Target="../slideLayouts/slideLayout100.xml"/><Relationship Id="rId10" Type="http://schemas.openxmlformats.org/officeDocument/2006/relationships/slideLayout" Target="../slideLayouts/slideLayout99.xml"/><Relationship Id="rId1" Type="http://schemas.openxmlformats.org/officeDocument/2006/relationships/slideLayout" Target="../slideLayouts/slideLayout9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chemeClr val="bg1"/>
                </a:solidFill>
                <a:ea typeface="宋体" panose="02010600030101010101" pitchFamily="2" charset="-122"/>
              </a:rPr>
              <a:t>BEST CLIENTS</a:t>
            </a:r>
            <a:endParaRPr lang="en-US" altLang="zh-CN" sz="1000" smtClean="0">
              <a:solidFill>
                <a:schemeClr val="bg1"/>
              </a:solidFill>
              <a:ea typeface="宋体" panose="02010600030101010101" pitchFamily="2" charset="-122"/>
            </a:endParaRPr>
          </a:p>
          <a:p>
            <a:pPr eaLnBrk="1" hangingPunct="1">
              <a:lnSpc>
                <a:spcPct val="50000"/>
              </a:lnSpc>
              <a:spcBef>
                <a:spcPct val="50000"/>
              </a:spcBef>
              <a:defRPr/>
            </a:pPr>
            <a:r>
              <a:rPr lang="en-US" altLang="zh-CN" sz="1000" smtClean="0">
                <a:solidFill>
                  <a:schemeClr val="bg1"/>
                </a:solidFill>
                <a:ea typeface="宋体" panose="02010600030101010101" pitchFamily="2" charset="-122"/>
              </a:rPr>
              <a:t>BEST SERVICE</a:t>
            </a:r>
            <a:endParaRPr lang="en-US" altLang="zh-CN" sz="1000" smtClean="0">
              <a:solidFill>
                <a:schemeClr val="bg1"/>
              </a:solidFill>
              <a:ea typeface="宋体" panose="02010600030101010101" pitchFamily="2" charset="-122"/>
            </a:endParaRP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endParaRPr lang="en-US" altLang="zh-CN" sz="1200">
              <a:solidFill>
                <a:schemeClr val="bg1"/>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2"/>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endParaRPr lang="en-US" altLang="zh-CN" sz="1200">
              <a:solidFill>
                <a:schemeClr val="bg1"/>
              </a:solidFill>
              <a:latin typeface="Verdana" panose="020B0604030504040204" pitchFamily="34" charset="0"/>
            </a:endParaRP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endParaRPr lang="zh-CN" altLang="en-US" sz="1000">
              <a:solidFill>
                <a:schemeClr val="bg1"/>
              </a:solidFill>
              <a:latin typeface="Verdana" panose="020B0604030504040204" pitchFamily="34" charset="0"/>
              <a:ea typeface="黑体" panose="02010609060101010101" pitchFamily="49" charset="-122"/>
            </a:endParaRPr>
          </a:p>
          <a:p>
            <a:pPr algn="r">
              <a:defRPr/>
            </a:pPr>
            <a:r>
              <a:rPr lang="zh-CN" altLang="en-US" sz="1000">
                <a:solidFill>
                  <a:schemeClr val="bg1"/>
                </a:solidFill>
                <a:latin typeface="Verdana" panose="020B0604030504040204" pitchFamily="34" charset="0"/>
                <a:ea typeface="黑体" panose="02010609060101010101" pitchFamily="49" charset="-122"/>
              </a:rPr>
              <a:t>融客中国</a:t>
            </a:r>
            <a:endParaRPr lang="zh-CN" altLang="en-US" sz="1000">
              <a:solidFill>
                <a:schemeClr val="bg1"/>
              </a:solidFill>
              <a:latin typeface="Verdana" panose="020B0604030504040204" pitchFamily="34" charset="0"/>
              <a:ea typeface="黑体" panose="02010609060101010101" pitchFamily="49" charset="-122"/>
            </a:endParaRPr>
          </a:p>
        </p:txBody>
      </p:sp>
      <p:pic>
        <p:nvPicPr>
          <p:cNvPr id="2054" name="Picture 39" descr="招牌设计"/>
          <p:cNvPicPr>
            <a:picLocks noChangeAspect="1" noChangeArrowheads="1"/>
          </p:cNvPicPr>
          <p:nvPr/>
        </p:nvPicPr>
        <p:blipFill>
          <a:blip r:embed="rId13"/>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endParaRPr lang="en-US" altLang="zh-CN" sz="1000" smtClean="0">
              <a:solidFill>
                <a:srgbClr val="FFFFFF"/>
              </a:solidFill>
              <a:ea typeface="宋体" panose="02010600030101010101" pitchFamily="2" charset="-122"/>
            </a:endParaRP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endParaRPr lang="en-US" altLang="zh-CN" sz="1000" smtClean="0">
              <a:solidFill>
                <a:srgbClr val="FFFFFF"/>
              </a:solidFill>
              <a:ea typeface="宋体" panose="02010600030101010101" pitchFamily="2" charset="-122"/>
            </a:endParaRP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endParaRPr lang="en-US" altLang="zh-CN" sz="1000" smtClean="0">
              <a:solidFill>
                <a:srgbClr val="FFFFFF"/>
              </a:solidFill>
              <a:ea typeface="宋体" panose="02010600030101010101" pitchFamily="2" charset="-122"/>
            </a:endParaRP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endParaRPr lang="en-US" altLang="zh-CN" sz="1000" smtClean="0">
              <a:solidFill>
                <a:srgbClr val="FFFFFF"/>
              </a:solidFill>
              <a:ea typeface="宋体" panose="02010600030101010101" pitchFamily="2" charset="-122"/>
            </a:endParaRP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itchFamily="49" charset="-122"/>
              </a:defRPr>
            </a:lvl1pPr>
            <a:lvl2pPr marL="742950" indent="-285750" eaLnBrk="0" hangingPunct="0">
              <a:defRPr>
                <a:solidFill>
                  <a:schemeClr val="tx1"/>
                </a:solidFill>
                <a:latin typeface="Arial" panose="020B0604020202020204" pitchFamily="34" charset="0"/>
                <a:ea typeface="幼圆" pitchFamily="49" charset="-122"/>
              </a:defRPr>
            </a:lvl2pPr>
            <a:lvl3pPr marL="1143000" indent="-228600" eaLnBrk="0" hangingPunct="0">
              <a:defRPr>
                <a:solidFill>
                  <a:schemeClr val="tx1"/>
                </a:solidFill>
                <a:latin typeface="Arial" panose="020B0604020202020204" pitchFamily="34" charset="0"/>
                <a:ea typeface="幼圆" pitchFamily="49" charset="-122"/>
              </a:defRPr>
            </a:lvl3pPr>
            <a:lvl4pPr marL="1600200" indent="-228600" eaLnBrk="0" hangingPunct="0">
              <a:defRPr>
                <a:solidFill>
                  <a:schemeClr val="tx1"/>
                </a:solidFill>
                <a:latin typeface="Arial" panose="020B0604020202020204" pitchFamily="34" charset="0"/>
                <a:ea typeface="幼圆" pitchFamily="49" charset="-122"/>
              </a:defRPr>
            </a:lvl4pPr>
            <a:lvl5pPr marL="2057400" indent="-228600" eaLnBrk="0" hangingPunct="0">
              <a:defRPr>
                <a:solidFill>
                  <a:schemeClr val="tx1"/>
                </a:solidFill>
                <a:latin typeface="Arial" panose="020B0604020202020204" pitchFamily="34" charset="0"/>
                <a:ea typeface="幼圆"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endParaRPr lang="en-US" altLang="zh-CN" sz="1000" smtClean="0">
              <a:solidFill>
                <a:srgbClr val="FFFFFF"/>
              </a:solidFill>
              <a:ea typeface="宋体" panose="02010600030101010101" pitchFamily="2" charset="-122"/>
            </a:endParaRP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endParaRPr lang="en-US" altLang="zh-CN" sz="1000" smtClean="0">
              <a:solidFill>
                <a:srgbClr val="FFFFFF"/>
              </a:solidFill>
              <a:ea typeface="宋体" panose="02010600030101010101" pitchFamily="2" charset="-122"/>
            </a:endParaRP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endParaRPr lang="en-US" altLang="zh-CN" sz="1000" smtClean="0">
              <a:solidFill>
                <a:srgbClr val="FFFFFF"/>
              </a:solidFill>
              <a:ea typeface="宋体" panose="02010600030101010101" pitchFamily="2" charset="-122"/>
            </a:endParaRP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endParaRPr lang="en-US" altLang="zh-CN" sz="1000" smtClean="0">
              <a:solidFill>
                <a:srgbClr val="FFFFFF"/>
              </a:solidFill>
              <a:ea typeface="宋体" panose="02010600030101010101" pitchFamily="2" charset="-122"/>
            </a:endParaRP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endParaRPr lang="en-US" altLang="zh-CN" sz="1000" smtClean="0">
              <a:solidFill>
                <a:srgbClr val="FFFFFF"/>
              </a:solidFill>
              <a:ea typeface="宋体" panose="02010600030101010101" pitchFamily="2" charset="-122"/>
            </a:endParaRP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endParaRPr lang="en-US" altLang="zh-CN" sz="1000" smtClean="0">
              <a:solidFill>
                <a:srgbClr val="FFFFFF"/>
              </a:solidFill>
              <a:ea typeface="宋体" panose="02010600030101010101" pitchFamily="2" charset="-122"/>
            </a:endParaRP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4"/>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5"/>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itchFamily="49" charset="-122"/>
              </a:defRPr>
            </a:lvl1pPr>
            <a:lvl2pPr marL="742950" indent="-285750" eaLnBrk="0" hangingPunct="0">
              <a:defRPr sz="2000">
                <a:solidFill>
                  <a:schemeClr val="tx1"/>
                </a:solidFill>
                <a:latin typeface="Arial" panose="020B0604020202020204" pitchFamily="34" charset="0"/>
                <a:ea typeface="幼圆" pitchFamily="49" charset="-122"/>
              </a:defRPr>
            </a:lvl2pPr>
            <a:lvl3pPr marL="1143000" indent="-228600" eaLnBrk="0" hangingPunct="0">
              <a:defRPr sz="2000">
                <a:solidFill>
                  <a:schemeClr val="tx1"/>
                </a:solidFill>
                <a:latin typeface="Arial" panose="020B0604020202020204" pitchFamily="34" charset="0"/>
                <a:ea typeface="幼圆" pitchFamily="49" charset="-122"/>
              </a:defRPr>
            </a:lvl3pPr>
            <a:lvl4pPr marL="1600200" indent="-228600" eaLnBrk="0" hangingPunct="0">
              <a:defRPr sz="2000">
                <a:solidFill>
                  <a:schemeClr val="tx1"/>
                </a:solidFill>
                <a:latin typeface="Arial" panose="020B0604020202020204" pitchFamily="34" charset="0"/>
                <a:ea typeface="幼圆" pitchFamily="49" charset="-122"/>
              </a:defRPr>
            </a:lvl4pPr>
            <a:lvl5pPr marL="2057400" indent="-228600" eaLnBrk="0" hangingPunct="0">
              <a:defRPr sz="2000">
                <a:solidFill>
                  <a:schemeClr val="tx1"/>
                </a:solidFill>
                <a:latin typeface="Arial" panose="020B0604020202020204" pitchFamily="34" charset="0"/>
                <a:ea typeface="幼圆"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itchFamily="49" charset="-122"/>
              </a:defRPr>
            </a:lvl9pPr>
          </a:lstStyle>
          <a:p>
            <a:pPr eaLnBrk="1" hangingPunct="1">
              <a:lnSpc>
                <a:spcPct val="50000"/>
              </a:lnSpc>
              <a:spcBef>
                <a:spcPct val="50000"/>
              </a:spcBef>
              <a:defRPr/>
            </a:pPr>
            <a:r>
              <a:rPr lang="en-US" altLang="zh-CN" sz="1000" smtClean="0">
                <a:solidFill>
                  <a:srgbClr val="FFFFFF"/>
                </a:solidFill>
                <a:ea typeface="宋体" panose="02010600030101010101" pitchFamily="2" charset="-122"/>
              </a:rPr>
              <a:t>BEST CLIENTS</a:t>
            </a:r>
            <a:endParaRPr lang="en-US" altLang="zh-CN" sz="1000" smtClean="0">
              <a:solidFill>
                <a:srgbClr val="FFFFFF"/>
              </a:solidFill>
              <a:ea typeface="宋体" panose="02010600030101010101" pitchFamily="2" charset="-122"/>
            </a:endParaRPr>
          </a:p>
          <a:p>
            <a:pPr eaLnBrk="1" hangingPunct="1">
              <a:lnSpc>
                <a:spcPct val="50000"/>
              </a:lnSpc>
              <a:spcBef>
                <a:spcPct val="50000"/>
              </a:spcBef>
              <a:defRPr/>
            </a:pPr>
            <a:r>
              <a:rPr lang="en-US" altLang="zh-CN" sz="1000" smtClean="0">
                <a:solidFill>
                  <a:srgbClr val="FFFFFF"/>
                </a:solidFill>
                <a:ea typeface="宋体" panose="02010600030101010101" pitchFamily="2" charset="-122"/>
              </a:rPr>
              <a:t>BEST SERVICE</a:t>
            </a:r>
            <a:endParaRPr lang="en-US" altLang="zh-CN" sz="1000" smtClean="0">
              <a:solidFill>
                <a:srgbClr val="FFFFFF"/>
              </a:solidFill>
              <a:ea typeface="宋体" panose="02010600030101010101" pitchFamily="2" charset="-122"/>
            </a:endParaRP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endParaRPr lang="en-US" altLang="zh-CN" sz="1200">
              <a:solidFill>
                <a:srgbClr val="FFFFFF"/>
              </a:solidFill>
              <a:latin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itchFamily="49" charset="-122"/>
          <a:ea typeface="幼圆" pitchFamily="49" charset="-122"/>
        </a:defRPr>
      </a:lvl2pPr>
      <a:lvl3pPr algn="l" rtl="0" eaLnBrk="0" fontAlgn="base" hangingPunct="0">
        <a:spcBef>
          <a:spcPct val="0"/>
        </a:spcBef>
        <a:spcAft>
          <a:spcPct val="0"/>
        </a:spcAft>
        <a:defRPr sz="2800" b="1">
          <a:solidFill>
            <a:srgbClr val="777777"/>
          </a:solidFill>
          <a:latin typeface="幼圆" pitchFamily="49" charset="-122"/>
          <a:ea typeface="幼圆" pitchFamily="49" charset="-122"/>
        </a:defRPr>
      </a:lvl3pPr>
      <a:lvl4pPr algn="l" rtl="0" eaLnBrk="0" fontAlgn="base" hangingPunct="0">
        <a:spcBef>
          <a:spcPct val="0"/>
        </a:spcBef>
        <a:spcAft>
          <a:spcPct val="0"/>
        </a:spcAft>
        <a:defRPr sz="2800" b="1">
          <a:solidFill>
            <a:srgbClr val="777777"/>
          </a:solidFill>
          <a:latin typeface="幼圆" pitchFamily="49" charset="-122"/>
          <a:ea typeface="幼圆" pitchFamily="49" charset="-122"/>
        </a:defRPr>
      </a:lvl4pPr>
      <a:lvl5pPr algn="l" rtl="0" eaLnBrk="0" fontAlgn="base" hangingPunct="0">
        <a:spcBef>
          <a:spcPct val="0"/>
        </a:spcBef>
        <a:spcAft>
          <a:spcPct val="0"/>
        </a:spcAft>
        <a:defRPr sz="2800" b="1">
          <a:solidFill>
            <a:srgbClr val="777777"/>
          </a:solidFill>
          <a:latin typeface="幼圆" pitchFamily="49" charset="-122"/>
          <a:ea typeface="幼圆" pitchFamily="49" charset="-122"/>
        </a:defRPr>
      </a:lvl5pPr>
      <a:lvl6pPr marL="457200" algn="l" rtl="0" fontAlgn="base">
        <a:spcBef>
          <a:spcPct val="0"/>
        </a:spcBef>
        <a:spcAft>
          <a:spcPct val="0"/>
        </a:spcAft>
        <a:defRPr sz="2800" b="1">
          <a:solidFill>
            <a:srgbClr val="777777"/>
          </a:solidFill>
          <a:latin typeface="幼圆" pitchFamily="49" charset="-122"/>
          <a:ea typeface="幼圆" pitchFamily="49" charset="-122"/>
        </a:defRPr>
      </a:lvl6pPr>
      <a:lvl7pPr marL="914400" algn="l" rtl="0" fontAlgn="base">
        <a:spcBef>
          <a:spcPct val="0"/>
        </a:spcBef>
        <a:spcAft>
          <a:spcPct val="0"/>
        </a:spcAft>
        <a:defRPr sz="2800" b="1">
          <a:solidFill>
            <a:srgbClr val="777777"/>
          </a:solidFill>
          <a:latin typeface="幼圆" pitchFamily="49" charset="-122"/>
          <a:ea typeface="幼圆" pitchFamily="49" charset="-122"/>
        </a:defRPr>
      </a:lvl7pPr>
      <a:lvl8pPr marL="1371600" algn="l" rtl="0" fontAlgn="base">
        <a:spcBef>
          <a:spcPct val="0"/>
        </a:spcBef>
        <a:spcAft>
          <a:spcPct val="0"/>
        </a:spcAft>
        <a:defRPr sz="2800" b="1">
          <a:solidFill>
            <a:srgbClr val="777777"/>
          </a:solidFill>
          <a:latin typeface="幼圆" pitchFamily="49" charset="-122"/>
          <a:ea typeface="幼圆" pitchFamily="49" charset="-122"/>
        </a:defRPr>
      </a:lvl8pPr>
      <a:lvl9pPr marL="1828800" algn="l" rtl="0" fontAlgn="base">
        <a:spcBef>
          <a:spcPct val="0"/>
        </a:spcBef>
        <a:spcAft>
          <a:spcPct val="0"/>
        </a:spcAft>
        <a:defRPr sz="2800" b="1">
          <a:solidFill>
            <a:srgbClr val="777777"/>
          </a:solidFill>
          <a:latin typeface="幼圆" pitchFamily="49" charset="-122"/>
          <a:ea typeface="幼圆"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5.xml"/><Relationship Id="rId1"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2.xml"/><Relationship Id="rId1"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83.xml"/><Relationship Id="rId1" Type="http://schemas.openxmlformats.org/officeDocument/2006/relationships/image" Target="../media/image16.png"/></Relationships>
</file>

<file path=ppt/slides/_rels/slide19.xml.rels><?xml version="1.0" encoding="UTF-8" standalone="yes"?>
<Relationships xmlns="http://schemas.openxmlformats.org/package/2006/relationships"><Relationship Id="rId7" Type="http://schemas.openxmlformats.org/officeDocument/2006/relationships/notesSlide" Target="../notesSlides/notesSlide18.xml"/><Relationship Id="rId6" Type="http://schemas.openxmlformats.org/officeDocument/2006/relationships/slideLayout" Target="../slideLayouts/slideLayout83.xml"/><Relationship Id="rId5" Type="http://schemas.openxmlformats.org/officeDocument/2006/relationships/image" Target="../media/image20.jpeg"/><Relationship Id="rId4" Type="http://schemas.openxmlformats.org/officeDocument/2006/relationships/image" Target="../media/image19.png"/><Relationship Id="rId3" Type="http://schemas.openxmlformats.org/officeDocument/2006/relationships/image" Target="../media/image18.png"/><Relationship Id="rId2" Type="http://schemas.openxmlformats.org/officeDocument/2006/relationships/image" Target="../media/image17.jpeg"/><Relationship Id="rId1" Type="http://schemas.openxmlformats.org/officeDocument/2006/relationships/hyperlink" Target="http://image.baidu.com/i?ct=503316480&amp;z=0&amp;tn=baiduimagedetail&amp;word=%D6%D0%D0%C5%D6%A4%C8%AF&amp;in=2474&amp;cl=2&amp;cm=1&amp;sc=0&amp;lm=-1&amp;pn=49&amp;rn=1&amp;di=1404247612&amp;ln=200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0.xml"/><Relationship Id="rId1" Type="http://schemas.openxmlformats.org/officeDocument/2006/relationships/image" Target="../media/image2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9.xm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6.xml"/><Relationship Id="rId1"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3.xml"/><Relationship Id="rId1"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0.xml"/><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65.xml"/><Relationship Id="rId2" Type="http://schemas.openxmlformats.org/officeDocument/2006/relationships/themeOverride" Target="../theme/themeOverride1.xml"/><Relationship Id="rId1"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5.xml"/><Relationship Id="rId1"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itchFamily="49" charset="-122"/>
                <a:ea typeface="黑体" panose="02010609060101010101" pitchFamily="49" charset="-122"/>
              </a:rPr>
              <a:t>『</a:t>
            </a:r>
            <a:r>
              <a:rPr lang="zh-CN" altLang="en-US" sz="3600" b="1">
                <a:solidFill>
                  <a:srgbClr val="CC0000"/>
                </a:solidFill>
                <a:latin typeface="幼圆" pitchFamily="49" charset="-122"/>
                <a:ea typeface="黑体" panose="02010609060101010101" pitchFamily="49" charset="-122"/>
              </a:rPr>
              <a:t>融客月报</a:t>
            </a:r>
            <a:r>
              <a:rPr lang="en-US" altLang="zh-CN" sz="3600" b="1">
                <a:solidFill>
                  <a:srgbClr val="CC0000"/>
                </a:solidFill>
                <a:latin typeface="幼圆" pitchFamily="49" charset="-122"/>
                <a:ea typeface="黑体" panose="02010609060101010101" pitchFamily="49" charset="-122"/>
              </a:rPr>
              <a:t>』</a:t>
            </a:r>
            <a:endParaRPr lang="zh-CN" altLang="en-US" sz="3600" b="1">
              <a:solidFill>
                <a:srgbClr val="CC0000"/>
              </a:solidFill>
              <a:latin typeface="幼圆"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16075"/>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itchFamily="2" charset="-122"/>
              </a:rPr>
              <a:t>                      </a:t>
            </a:r>
            <a:r>
              <a:rPr lang="en-US" altLang="zh-CN" sz="3600" dirty="0">
                <a:solidFill>
                  <a:srgbClr val="000066"/>
                </a:solidFill>
                <a:latin typeface="华文中宋"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itchFamily="49" charset="-122"/>
              </a:rPr>
              <a:t>（</a:t>
            </a:r>
            <a:r>
              <a:rPr lang="en-US" altLang="zh-CN" sz="1800" b="1" dirty="0" smtClean="0">
                <a:solidFill>
                  <a:srgbClr val="000066"/>
                </a:solidFill>
                <a:ea typeface="幼圆" pitchFamily="49" charset="-122"/>
              </a:rPr>
              <a:t>2017</a:t>
            </a:r>
            <a:r>
              <a:rPr lang="zh-CN" altLang="en-US" sz="1800" b="1" dirty="0" smtClean="0">
                <a:solidFill>
                  <a:srgbClr val="000066"/>
                </a:solidFill>
                <a:ea typeface="幼圆" pitchFamily="49" charset="-122"/>
              </a:rPr>
              <a:t>年</a:t>
            </a:r>
            <a:r>
              <a:rPr lang="en-US" altLang="zh-CN" sz="1800" b="1" dirty="0" smtClean="0">
                <a:solidFill>
                  <a:srgbClr val="000066"/>
                </a:solidFill>
                <a:ea typeface="幼圆" pitchFamily="49" charset="-122"/>
              </a:rPr>
              <a:t>1</a:t>
            </a:r>
            <a:r>
              <a:rPr lang="zh-CN" altLang="en-US" sz="1800" b="1" dirty="0" smtClean="0">
                <a:solidFill>
                  <a:srgbClr val="000066"/>
                </a:solidFill>
                <a:ea typeface="幼圆" pitchFamily="49" charset="-122"/>
              </a:rPr>
              <a:t>月</a:t>
            </a:r>
            <a:r>
              <a:rPr lang="zh-CN" altLang="en-US" sz="1800" b="1" dirty="0">
                <a:solidFill>
                  <a:srgbClr val="000066"/>
                </a:solidFill>
                <a:ea typeface="幼圆" pitchFamily="49" charset="-122"/>
              </a:rPr>
              <a:t>）</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沪深市值统计</a:t>
            </a:r>
            <a:endParaRPr lang="zh-CN" altLang="en-US" sz="2400" b="1" dirty="0">
              <a:solidFill>
                <a:srgbClr val="000066"/>
              </a:solidFill>
              <a:latin typeface="幼圆" pitchFamily="49" charset="-122"/>
              <a:ea typeface="幼圆" pitchFamily="49" charset="-122"/>
            </a:endParaRPr>
          </a:p>
        </p:txBody>
      </p:sp>
      <p:sp>
        <p:nvSpPr>
          <p:cNvPr id="21507" name="Text Box 280"/>
          <p:cNvSpPr txBox="1">
            <a:spLocks noChangeArrowheads="1"/>
          </p:cNvSpPr>
          <p:nvPr/>
        </p:nvSpPr>
        <p:spPr bwMode="auto">
          <a:xfrm>
            <a:off x="714375" y="5357813"/>
            <a:ext cx="7816850" cy="646112"/>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zh-CN" altLang="en-US" sz="1800" b="1" dirty="0" smtClean="0">
                <a:solidFill>
                  <a:srgbClr val="000066"/>
                </a:solidFill>
                <a:latin typeface="幼圆" pitchFamily="49" charset="-122"/>
                <a:ea typeface="幼圆" pitchFamily="49" charset="-122"/>
              </a:rPr>
              <a:t>截至</a:t>
            </a:r>
            <a:r>
              <a:rPr lang="en-US" altLang="zh-CN" sz="1800" b="1" dirty="0" smtClean="0">
                <a:solidFill>
                  <a:srgbClr val="000066"/>
                </a:solidFill>
                <a:latin typeface="幼圆" pitchFamily="49" charset="-122"/>
                <a:ea typeface="幼圆" pitchFamily="49" charset="-122"/>
              </a:rPr>
              <a:t>1</a:t>
            </a:r>
            <a:r>
              <a:rPr lang="zh-CN" altLang="en-US" sz="1800" b="1" dirty="0" smtClean="0">
                <a:solidFill>
                  <a:srgbClr val="000066"/>
                </a:solidFill>
                <a:latin typeface="幼圆" pitchFamily="49" charset="-122"/>
                <a:ea typeface="幼圆" pitchFamily="49" charset="-122"/>
              </a:rPr>
              <a:t>月底</a:t>
            </a:r>
            <a:r>
              <a:rPr lang="zh-CN" altLang="en-US" sz="1800" b="1" dirty="0">
                <a:solidFill>
                  <a:srgbClr val="000066"/>
                </a:solidFill>
                <a:latin typeface="幼圆" pitchFamily="49" charset="-122"/>
                <a:ea typeface="幼圆" pitchFamily="49" charset="-122"/>
              </a:rPr>
              <a:t>，两市总市值</a:t>
            </a:r>
            <a:r>
              <a:rPr lang="zh-CN" altLang="en-US" sz="1800" b="1" dirty="0" smtClean="0">
                <a:solidFill>
                  <a:srgbClr val="000066"/>
                </a:solidFill>
                <a:latin typeface="幼圆" pitchFamily="49" charset="-122"/>
                <a:ea typeface="幼圆" pitchFamily="49" charset="-122"/>
              </a:rPr>
              <a:t>近</a:t>
            </a:r>
            <a:r>
              <a:rPr lang="en-US" altLang="zh-CN" sz="1800" b="1" dirty="0" smtClean="0">
                <a:solidFill>
                  <a:srgbClr val="000066"/>
                </a:solidFill>
                <a:latin typeface="幼圆" pitchFamily="49" charset="-122"/>
                <a:ea typeface="幼圆" pitchFamily="49" charset="-122"/>
              </a:rPr>
              <a:t>55.7</a:t>
            </a:r>
            <a:r>
              <a:rPr lang="zh-CN" altLang="en-US" sz="1800" b="1" dirty="0" smtClean="0">
                <a:solidFill>
                  <a:srgbClr val="000066"/>
                </a:solidFill>
                <a:latin typeface="幼圆" pitchFamily="49" charset="-122"/>
                <a:ea typeface="幼圆" pitchFamily="49" charset="-122"/>
              </a:rPr>
              <a:t>万亿</a:t>
            </a:r>
            <a:r>
              <a:rPr lang="en-US" altLang="zh-CN" sz="1800" b="1" dirty="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较上月底</a:t>
            </a:r>
            <a:r>
              <a:rPr lang="zh-CN" altLang="en-US" sz="1800" b="1" dirty="0" smtClean="0">
                <a:solidFill>
                  <a:srgbClr val="000066"/>
                </a:solidFill>
                <a:latin typeface="幼圆" pitchFamily="49" charset="-122"/>
                <a:ea typeface="幼圆" pitchFamily="49" charset="-122"/>
              </a:rPr>
              <a:t>涨</a:t>
            </a:r>
            <a:r>
              <a:rPr lang="en-US" altLang="zh-CN" sz="1800" b="1" dirty="0" smtClean="0">
                <a:solidFill>
                  <a:srgbClr val="000066"/>
                </a:solidFill>
                <a:latin typeface="幼圆" pitchFamily="49" charset="-122"/>
                <a:ea typeface="幼圆" pitchFamily="49" charset="-122"/>
              </a:rPr>
              <a:t>0..82%</a:t>
            </a:r>
            <a:r>
              <a:rPr lang="zh-CN" altLang="en-US" sz="1800" b="1" dirty="0" smtClean="0">
                <a:solidFill>
                  <a:srgbClr val="000066"/>
                </a:solidFill>
                <a:latin typeface="幼圆" pitchFamily="49" charset="-122"/>
                <a:ea typeface="幼圆" pitchFamily="49" charset="-122"/>
              </a:rPr>
              <a:t>，</a:t>
            </a:r>
            <a:r>
              <a:rPr lang="zh-CN" altLang="en-US" sz="1800" b="1" dirty="0">
                <a:solidFill>
                  <a:srgbClr val="000066"/>
                </a:solidFill>
                <a:latin typeface="幼圆" pitchFamily="49" charset="-122"/>
                <a:ea typeface="幼圆" pitchFamily="49" charset="-122"/>
              </a:rPr>
              <a:t>其中上证</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33.4</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，深市</a:t>
            </a:r>
            <a:r>
              <a:rPr lang="zh-CN" altLang="en-US" sz="1800" b="1" dirty="0" smtClean="0">
                <a:solidFill>
                  <a:srgbClr val="000066"/>
                </a:solidFill>
                <a:latin typeface="幼圆" pitchFamily="49" charset="-122"/>
                <a:ea typeface="幼圆" pitchFamily="49" charset="-122"/>
              </a:rPr>
              <a:t>市值</a:t>
            </a:r>
            <a:r>
              <a:rPr lang="en-US" altLang="zh-CN" sz="1800" b="1" dirty="0" smtClean="0">
                <a:solidFill>
                  <a:srgbClr val="000066"/>
                </a:solidFill>
                <a:latin typeface="幼圆" pitchFamily="49" charset="-122"/>
                <a:ea typeface="幼圆" pitchFamily="49" charset="-122"/>
              </a:rPr>
              <a:t>22.3</a:t>
            </a:r>
            <a:r>
              <a:rPr lang="zh-CN" altLang="en-US" sz="1800" b="1" dirty="0" smtClean="0">
                <a:solidFill>
                  <a:srgbClr val="000066"/>
                </a:solidFill>
                <a:latin typeface="幼圆" pitchFamily="49" charset="-122"/>
                <a:ea typeface="幼圆" pitchFamily="49" charset="-122"/>
              </a:rPr>
              <a:t>万亿</a:t>
            </a:r>
            <a:r>
              <a:rPr lang="zh-CN" altLang="en-US" sz="1800" b="1" dirty="0">
                <a:solidFill>
                  <a:srgbClr val="000066"/>
                </a:solidFill>
                <a:latin typeface="幼圆" pitchFamily="49" charset="-122"/>
                <a:ea typeface="幼圆" pitchFamily="49" charset="-122"/>
              </a:rPr>
              <a:t>。</a:t>
            </a:r>
            <a:endParaRPr lang="zh-CN" altLang="en-US" sz="1800" b="1" dirty="0">
              <a:solidFill>
                <a:srgbClr val="000066"/>
              </a:solidFill>
              <a:latin typeface="幼圆" pitchFamily="49" charset="-122"/>
              <a:ea typeface="幼圆" pitchFamily="49" charset="-122"/>
            </a:endParaRPr>
          </a:p>
        </p:txBody>
      </p:sp>
      <p:pic>
        <p:nvPicPr>
          <p:cNvPr id="6146" name="Picture 2"/>
          <p:cNvPicPr>
            <a:picLocks noChangeAspect="1" noChangeArrowheads="1"/>
          </p:cNvPicPr>
          <p:nvPr/>
        </p:nvPicPr>
        <p:blipFill>
          <a:blip r:embed="rId1"/>
          <a:srcRect/>
          <a:stretch>
            <a:fillRect/>
          </a:stretch>
        </p:blipFill>
        <p:spPr bwMode="auto">
          <a:xfrm>
            <a:off x="1214414" y="1500174"/>
            <a:ext cx="7000924" cy="352079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itchFamily="49" charset="-122"/>
                <a:ea typeface="幼圆" pitchFamily="49" charset="-122"/>
              </a:rPr>
              <a:t>全市场解禁规模</a:t>
            </a:r>
            <a:endParaRPr lang="zh-CN" altLang="en-US" sz="2400" b="1" dirty="0">
              <a:solidFill>
                <a:srgbClr val="000066"/>
              </a:solidFill>
              <a:latin typeface="幼圆" pitchFamily="49" charset="-122"/>
              <a:ea typeface="幼圆" pitchFamily="49" charset="-122"/>
            </a:endParaRPr>
          </a:p>
        </p:txBody>
      </p:sp>
      <p:sp>
        <p:nvSpPr>
          <p:cNvPr id="21507" name="TextBox 1"/>
          <p:cNvSpPr txBox="1">
            <a:spLocks noChangeArrowheads="1"/>
          </p:cNvSpPr>
          <p:nvPr/>
        </p:nvSpPr>
        <p:spPr bwMode="auto">
          <a:xfrm>
            <a:off x="285720" y="5072074"/>
            <a:ext cx="8501063" cy="923330"/>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latinLnBrk="0"/>
            <a:r>
              <a:rPr lang="en-US" altLang="zh-CN" sz="1800" b="1" dirty="0" smtClean="0">
                <a:solidFill>
                  <a:srgbClr val="000066"/>
                </a:solidFill>
                <a:latin typeface="幼圆" pitchFamily="49" charset="-122"/>
                <a:ea typeface="幼圆" pitchFamily="49" charset="-122"/>
              </a:rPr>
              <a:t>2017</a:t>
            </a:r>
            <a:r>
              <a:rPr lang="zh-CN" altLang="en-US" sz="1800" b="1" dirty="0" smtClean="0">
                <a:solidFill>
                  <a:srgbClr val="000066"/>
                </a:solidFill>
                <a:latin typeface="幼圆" pitchFamily="49" charset="-122"/>
                <a:ea typeface="幼圆" pitchFamily="49" charset="-122"/>
              </a:rPr>
              <a:t>年</a:t>
            </a:r>
            <a:r>
              <a:rPr lang="en-US" altLang="zh-CN" sz="1800" b="1" dirty="0" smtClean="0">
                <a:solidFill>
                  <a:srgbClr val="000066"/>
                </a:solidFill>
                <a:latin typeface="幼圆" pitchFamily="49" charset="-122"/>
                <a:ea typeface="幼圆" pitchFamily="49" charset="-122"/>
              </a:rPr>
              <a:t>A</a:t>
            </a:r>
            <a:r>
              <a:rPr lang="zh-CN" altLang="en-US" sz="1800" b="1" dirty="0" smtClean="0">
                <a:solidFill>
                  <a:srgbClr val="000066"/>
                </a:solidFill>
                <a:latin typeface="幼圆" pitchFamily="49" charset="-122"/>
                <a:ea typeface="幼圆" pitchFamily="49" charset="-122"/>
              </a:rPr>
              <a:t>股全市场解禁市值将达到</a:t>
            </a:r>
            <a:r>
              <a:rPr lang="en-US" altLang="zh-CN" sz="1800" b="1" dirty="0" smtClean="0">
                <a:solidFill>
                  <a:srgbClr val="000066"/>
                </a:solidFill>
                <a:latin typeface="幼圆" pitchFamily="49" charset="-122"/>
                <a:ea typeface="幼圆" pitchFamily="49" charset="-122"/>
              </a:rPr>
              <a:t>29103.5</a:t>
            </a:r>
            <a:r>
              <a:rPr lang="zh-CN" altLang="en-US" sz="1800" b="1" dirty="0" smtClean="0">
                <a:solidFill>
                  <a:srgbClr val="000066"/>
                </a:solidFill>
                <a:latin typeface="幼圆" pitchFamily="49" charset="-122"/>
                <a:ea typeface="幼圆" pitchFamily="49" charset="-122"/>
              </a:rPr>
              <a:t>亿元，较</a:t>
            </a:r>
            <a:r>
              <a:rPr lang="en-US" altLang="zh-CN" sz="1800" b="1" dirty="0" smtClean="0">
                <a:solidFill>
                  <a:srgbClr val="000066"/>
                </a:solidFill>
                <a:latin typeface="幼圆" pitchFamily="49" charset="-122"/>
                <a:ea typeface="幼圆" pitchFamily="49" charset="-122"/>
              </a:rPr>
              <a:t>2016</a:t>
            </a:r>
            <a:r>
              <a:rPr lang="zh-CN" altLang="en-US" sz="1800" b="1" dirty="0" smtClean="0">
                <a:solidFill>
                  <a:srgbClr val="000066"/>
                </a:solidFill>
                <a:latin typeface="幼圆" pitchFamily="49" charset="-122"/>
                <a:ea typeface="幼圆" pitchFamily="49" charset="-122"/>
              </a:rPr>
              <a:t>年增长约</a:t>
            </a:r>
            <a:r>
              <a:rPr lang="en-US" altLang="zh-CN" sz="1800" b="1" dirty="0" smtClean="0">
                <a:solidFill>
                  <a:srgbClr val="000066"/>
                </a:solidFill>
                <a:latin typeface="幼圆" pitchFamily="49" charset="-122"/>
                <a:ea typeface="幼圆" pitchFamily="49" charset="-122"/>
              </a:rPr>
              <a:t>26.67%</a:t>
            </a:r>
            <a:r>
              <a:rPr lang="zh-CN" altLang="en-US" sz="1800" b="1" dirty="0" smtClean="0">
                <a:solidFill>
                  <a:srgbClr val="000066"/>
                </a:solidFill>
                <a:latin typeface="幼圆" pitchFamily="49" charset="-122"/>
                <a:ea typeface="幼圆" pitchFamily="49" charset="-122"/>
              </a:rPr>
              <a:t>。具体来看，除了</a:t>
            </a:r>
            <a:r>
              <a:rPr lang="en-US" altLang="zh-CN" sz="1800" b="1" dirty="0" smtClean="0">
                <a:solidFill>
                  <a:srgbClr val="000066"/>
                </a:solidFill>
                <a:latin typeface="幼圆" pitchFamily="49" charset="-122"/>
                <a:ea typeface="幼圆" pitchFamily="49" charset="-122"/>
              </a:rPr>
              <a:t>5</a:t>
            </a:r>
            <a:r>
              <a:rPr lang="zh-CN" altLang="en-US" sz="1800" b="1" dirty="0" smtClean="0">
                <a:solidFill>
                  <a:srgbClr val="000066"/>
                </a:solidFill>
                <a:latin typeface="幼圆" pitchFamily="49" charset="-122"/>
                <a:ea typeface="幼圆" pitchFamily="49" charset="-122"/>
              </a:rPr>
              <a:t>月、</a:t>
            </a:r>
            <a:r>
              <a:rPr lang="en-US" altLang="zh-CN" sz="1800" b="1" dirty="0" smtClean="0">
                <a:solidFill>
                  <a:srgbClr val="000066"/>
                </a:solidFill>
                <a:latin typeface="幼圆" pitchFamily="49" charset="-122"/>
                <a:ea typeface="幼圆" pitchFamily="49" charset="-122"/>
              </a:rPr>
              <a:t>6</a:t>
            </a:r>
            <a:r>
              <a:rPr lang="zh-CN" altLang="en-US" sz="1800" b="1" dirty="0" smtClean="0">
                <a:solidFill>
                  <a:srgbClr val="000066"/>
                </a:solidFill>
                <a:latin typeface="幼圆" pitchFamily="49" charset="-122"/>
                <a:ea typeface="幼圆" pitchFamily="49" charset="-122"/>
              </a:rPr>
              <a:t>月和</a:t>
            </a:r>
            <a:r>
              <a:rPr lang="en-US" altLang="zh-CN" sz="1800" b="1" dirty="0" smtClean="0">
                <a:solidFill>
                  <a:srgbClr val="000066"/>
                </a:solidFill>
                <a:latin typeface="幼圆" pitchFamily="49" charset="-122"/>
                <a:ea typeface="幼圆" pitchFamily="49" charset="-122"/>
              </a:rPr>
              <a:t>11</a:t>
            </a:r>
            <a:r>
              <a:rPr lang="zh-CN" altLang="en-US" sz="1800" b="1" dirty="0" smtClean="0">
                <a:solidFill>
                  <a:srgbClr val="000066"/>
                </a:solidFill>
                <a:latin typeface="幼圆" pitchFamily="49" charset="-122"/>
                <a:ea typeface="幼圆" pitchFamily="49" charset="-122"/>
              </a:rPr>
              <a:t>月的解禁市值稍弱于</a:t>
            </a:r>
            <a:r>
              <a:rPr lang="en-US" altLang="zh-CN" sz="1800" b="1" dirty="0" smtClean="0">
                <a:solidFill>
                  <a:srgbClr val="000066"/>
                </a:solidFill>
                <a:latin typeface="幼圆" pitchFamily="49" charset="-122"/>
                <a:ea typeface="幼圆" pitchFamily="49" charset="-122"/>
              </a:rPr>
              <a:t>2016</a:t>
            </a:r>
            <a:r>
              <a:rPr lang="zh-CN" altLang="en-US" sz="1800" b="1" dirty="0" smtClean="0">
                <a:solidFill>
                  <a:srgbClr val="000066"/>
                </a:solidFill>
                <a:latin typeface="幼圆" pitchFamily="49" charset="-122"/>
                <a:ea typeface="幼圆" pitchFamily="49" charset="-122"/>
              </a:rPr>
              <a:t>年的同期水平之外，其余</a:t>
            </a:r>
            <a:r>
              <a:rPr lang="en-US" altLang="zh-CN" sz="1800" b="1" dirty="0" smtClean="0">
                <a:solidFill>
                  <a:srgbClr val="000066"/>
                </a:solidFill>
                <a:latin typeface="幼圆" pitchFamily="49" charset="-122"/>
                <a:ea typeface="幼圆" pitchFamily="49" charset="-122"/>
              </a:rPr>
              <a:t>9</a:t>
            </a:r>
            <a:r>
              <a:rPr lang="zh-CN" altLang="en-US" sz="1800" b="1" dirty="0" smtClean="0">
                <a:solidFill>
                  <a:srgbClr val="000066"/>
                </a:solidFill>
                <a:latin typeface="幼圆" pitchFamily="49" charset="-122"/>
                <a:ea typeface="幼圆" pitchFamily="49" charset="-122"/>
              </a:rPr>
              <a:t>个月份全部超过</a:t>
            </a:r>
            <a:r>
              <a:rPr lang="en-US" altLang="zh-CN" sz="1800" b="1" dirty="0" smtClean="0">
                <a:solidFill>
                  <a:srgbClr val="000066"/>
                </a:solidFill>
                <a:latin typeface="幼圆" pitchFamily="49" charset="-122"/>
                <a:ea typeface="幼圆" pitchFamily="49" charset="-122"/>
              </a:rPr>
              <a:t>2016</a:t>
            </a:r>
            <a:r>
              <a:rPr lang="zh-CN" altLang="en-US" sz="1800" b="1" dirty="0" smtClean="0">
                <a:solidFill>
                  <a:srgbClr val="000066"/>
                </a:solidFill>
                <a:latin typeface="幼圆" pitchFamily="49" charset="-122"/>
                <a:ea typeface="幼圆" pitchFamily="49" charset="-122"/>
              </a:rPr>
              <a:t>年同期解禁水平，将给市场带来不小的冲击。</a:t>
            </a:r>
            <a:endParaRPr lang="zh-CN" altLang="en-US" sz="1800" b="1" dirty="0" smtClean="0">
              <a:solidFill>
                <a:srgbClr val="000066"/>
              </a:solidFill>
              <a:latin typeface="幼圆" pitchFamily="49" charset="-122"/>
              <a:ea typeface="幼圆" pitchFamily="49" charset="-122"/>
            </a:endParaRPr>
          </a:p>
        </p:txBody>
      </p:sp>
      <p:graphicFrame>
        <p:nvGraphicFramePr>
          <p:cNvPr id="7" name="图表 6"/>
          <p:cNvGraphicFramePr/>
          <p:nvPr/>
        </p:nvGraphicFramePr>
        <p:xfrm>
          <a:off x="714348" y="1214422"/>
          <a:ext cx="7572428" cy="374651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大宗交易统计及折价率</a:t>
            </a:r>
            <a:endParaRPr lang="zh-CN" altLang="en-US" sz="2400" b="1">
              <a:solidFill>
                <a:srgbClr val="000066"/>
              </a:solidFill>
              <a:latin typeface="幼圆" pitchFamily="49" charset="-122"/>
              <a:ea typeface="幼圆" pitchFamily="49" charset="-122"/>
            </a:endParaRPr>
          </a:p>
        </p:txBody>
      </p:sp>
      <p:sp>
        <p:nvSpPr>
          <p:cNvPr id="4" name="矩形 3"/>
          <p:cNvSpPr/>
          <p:nvPr/>
        </p:nvSpPr>
        <p:spPr>
          <a:xfrm>
            <a:off x="642938" y="5214938"/>
            <a:ext cx="7858125" cy="954107"/>
          </a:xfrm>
          <a:prstGeom prst="rect">
            <a:avLst/>
          </a:prstGeom>
        </p:spPr>
        <p:txBody>
          <a:bodyPr>
            <a:spAutoFit/>
          </a:bodyPr>
          <a:lstStyle/>
          <a:p>
            <a:pPr>
              <a:defRPr/>
            </a:pPr>
            <a:r>
              <a:rPr lang="en-US" altLang="zh-CN" sz="1800" b="1" dirty="0" smtClean="0">
                <a:solidFill>
                  <a:schemeClr val="tx2">
                    <a:lumMod val="75000"/>
                  </a:schemeClr>
                </a:solidFill>
                <a:latin typeface="+mn-ea"/>
                <a:ea typeface="+mn-ea"/>
              </a:rPr>
              <a:t>1</a:t>
            </a:r>
            <a:r>
              <a:rPr lang="zh-CN" altLang="en-US" sz="1800" b="1" dirty="0" smtClean="0">
                <a:solidFill>
                  <a:schemeClr val="tx2">
                    <a:lumMod val="75000"/>
                  </a:schemeClr>
                </a:solidFill>
                <a:latin typeface="+mn-ea"/>
                <a:ea typeface="+mn-ea"/>
              </a:rPr>
              <a:t>月沪</a:t>
            </a:r>
            <a:r>
              <a:rPr lang="zh-CN" altLang="en-US" sz="1800" b="1" dirty="0">
                <a:solidFill>
                  <a:schemeClr val="tx2">
                    <a:lumMod val="75000"/>
                  </a:schemeClr>
                </a:solidFill>
                <a:latin typeface="+mn-ea"/>
                <a:ea typeface="+mn-ea"/>
              </a:rPr>
              <a:t>深两市大宗交易合计成交</a:t>
            </a:r>
            <a:r>
              <a:rPr lang="zh-CN" altLang="en-US" sz="1800" b="1" dirty="0" smtClean="0">
                <a:solidFill>
                  <a:schemeClr val="tx2">
                    <a:lumMod val="75000"/>
                  </a:schemeClr>
                </a:solidFill>
                <a:latin typeface="+mn-ea"/>
                <a:ea typeface="+mn-ea"/>
              </a:rPr>
              <a:t>金额</a:t>
            </a:r>
            <a:r>
              <a:rPr lang="en-US" altLang="zh-CN" sz="1800" b="1" dirty="0" smtClean="0">
                <a:solidFill>
                  <a:schemeClr val="tx2">
                    <a:lumMod val="75000"/>
                  </a:schemeClr>
                </a:solidFill>
                <a:latin typeface="+mn-ea"/>
                <a:ea typeface="+mn-ea"/>
              </a:rPr>
              <a:t>58.23</a:t>
            </a:r>
            <a:r>
              <a:rPr lang="zh-CN" altLang="en-US" sz="1800" b="1" dirty="0" smtClean="0">
                <a:solidFill>
                  <a:schemeClr val="tx2">
                    <a:lumMod val="75000"/>
                  </a:schemeClr>
                </a:solidFill>
                <a:latin typeface="+mn-ea"/>
                <a:ea typeface="+mn-ea"/>
              </a:rPr>
              <a:t>亿</a:t>
            </a:r>
            <a:r>
              <a:rPr lang="zh-CN" altLang="en-US" sz="1800" b="1" dirty="0">
                <a:solidFill>
                  <a:schemeClr val="tx2">
                    <a:lumMod val="75000"/>
                  </a:schemeClr>
                </a:solidFill>
                <a:latin typeface="+mn-ea"/>
                <a:ea typeface="+mn-ea"/>
              </a:rPr>
              <a:t>元，环</a:t>
            </a:r>
            <a:r>
              <a:rPr lang="zh-CN" altLang="en-US" sz="1800" b="1" dirty="0" smtClean="0">
                <a:solidFill>
                  <a:schemeClr val="tx2">
                    <a:lumMod val="75000"/>
                  </a:schemeClr>
                </a:solidFill>
                <a:latin typeface="+mn-ea"/>
                <a:ea typeface="+mn-ea"/>
              </a:rPr>
              <a:t>比去年</a:t>
            </a:r>
            <a:r>
              <a:rPr lang="en-US" altLang="zh-CN" sz="1800" b="1" dirty="0" smtClean="0">
                <a:solidFill>
                  <a:schemeClr val="tx2">
                    <a:lumMod val="75000"/>
                  </a:schemeClr>
                </a:solidFill>
                <a:latin typeface="+mn-ea"/>
                <a:ea typeface="+mn-ea"/>
              </a:rPr>
              <a:t>12</a:t>
            </a:r>
            <a:r>
              <a:rPr lang="zh-CN" altLang="en-US" sz="1800" b="1" dirty="0" smtClean="0">
                <a:solidFill>
                  <a:schemeClr val="tx2">
                    <a:lumMod val="75000"/>
                  </a:schemeClr>
                </a:solidFill>
                <a:latin typeface="+mn-ea"/>
                <a:ea typeface="+mn-ea"/>
              </a:rPr>
              <a:t>月下降</a:t>
            </a:r>
            <a:r>
              <a:rPr lang="en-US" altLang="zh-CN" sz="1800" b="1" dirty="0" smtClean="0">
                <a:solidFill>
                  <a:schemeClr val="tx2">
                    <a:lumMod val="75000"/>
                  </a:schemeClr>
                </a:solidFill>
                <a:latin typeface="+mn-ea"/>
                <a:ea typeface="+mn-ea"/>
              </a:rPr>
              <a:t>40.2%</a:t>
            </a:r>
            <a:r>
              <a:rPr lang="zh-CN" altLang="en-US" sz="1800" b="1" dirty="0">
                <a:solidFill>
                  <a:schemeClr val="tx2">
                    <a:lumMod val="75000"/>
                  </a:schemeClr>
                </a:solidFill>
                <a:latin typeface="+mn-ea"/>
                <a:ea typeface="+mn-ea"/>
              </a:rPr>
              <a:t>。折溢价率方面</a:t>
            </a:r>
            <a:r>
              <a:rPr lang="zh-CN" altLang="en-US" sz="1800" b="1" dirty="0" smtClean="0">
                <a:solidFill>
                  <a:schemeClr val="tx2">
                    <a:lumMod val="75000"/>
                  </a:schemeClr>
                </a:solidFill>
                <a:latin typeface="+mn-ea"/>
                <a:ea typeface="+mn-ea"/>
              </a:rPr>
              <a:t>，</a:t>
            </a:r>
            <a:r>
              <a:rPr lang="en-US" altLang="zh-CN" sz="1800" b="1" dirty="0" smtClean="0">
                <a:solidFill>
                  <a:schemeClr val="tx2">
                    <a:lumMod val="75000"/>
                  </a:schemeClr>
                </a:solidFill>
                <a:latin typeface="+mn-ea"/>
                <a:ea typeface="+mn-ea"/>
              </a:rPr>
              <a:t>1</a:t>
            </a:r>
            <a:r>
              <a:rPr lang="zh-CN" altLang="en-US" sz="1800" b="1" dirty="0" smtClean="0">
                <a:solidFill>
                  <a:schemeClr val="tx2">
                    <a:lumMod val="75000"/>
                  </a:schemeClr>
                </a:solidFill>
                <a:latin typeface="+mn-ea"/>
                <a:ea typeface="+mn-ea"/>
              </a:rPr>
              <a:t>月份</a:t>
            </a:r>
            <a:r>
              <a:rPr lang="zh-CN" altLang="en-US" sz="1800" b="1" dirty="0">
                <a:solidFill>
                  <a:schemeClr val="tx2">
                    <a:lumMod val="75000"/>
                  </a:schemeClr>
                </a:solidFill>
                <a:latin typeface="+mn-ea"/>
                <a:ea typeface="+mn-ea"/>
              </a:rPr>
              <a:t>大宗交易的整体折价率</a:t>
            </a:r>
            <a:r>
              <a:rPr lang="zh-CN" altLang="en-US" sz="1800" b="1" dirty="0" smtClean="0">
                <a:solidFill>
                  <a:schemeClr val="tx2">
                    <a:lumMod val="75000"/>
                  </a:schemeClr>
                </a:solidFill>
                <a:latin typeface="+mn-ea"/>
                <a:ea typeface="+mn-ea"/>
              </a:rPr>
              <a:t>为</a:t>
            </a:r>
            <a:r>
              <a:rPr lang="en-US" altLang="zh-CN" sz="1800" b="1" dirty="0" smtClean="0">
                <a:solidFill>
                  <a:schemeClr val="tx2">
                    <a:lumMod val="75000"/>
                  </a:schemeClr>
                </a:solidFill>
                <a:latin typeface="+mn-ea"/>
                <a:ea typeface="+mn-ea"/>
              </a:rPr>
              <a:t>4.10%</a:t>
            </a:r>
            <a:r>
              <a:rPr lang="zh-CN" altLang="en-US" sz="1800" b="1" dirty="0">
                <a:solidFill>
                  <a:schemeClr val="tx2">
                    <a:lumMod val="75000"/>
                  </a:schemeClr>
                </a:solidFill>
                <a:latin typeface="+mn-ea"/>
                <a:ea typeface="+mn-ea"/>
              </a:rPr>
              <a:t>。环</a:t>
            </a:r>
            <a:r>
              <a:rPr lang="zh-CN" altLang="en-US" sz="1800" b="1" dirty="0" smtClean="0">
                <a:solidFill>
                  <a:schemeClr val="tx2">
                    <a:lumMod val="75000"/>
                  </a:schemeClr>
                </a:solidFill>
                <a:latin typeface="+mn-ea"/>
                <a:ea typeface="+mn-ea"/>
              </a:rPr>
              <a:t>比去年</a:t>
            </a:r>
            <a:r>
              <a:rPr lang="en-US" altLang="zh-CN" sz="1800" b="1" dirty="0" smtClean="0">
                <a:solidFill>
                  <a:schemeClr val="tx2">
                    <a:lumMod val="75000"/>
                  </a:schemeClr>
                </a:solidFill>
                <a:latin typeface="+mn-ea"/>
                <a:ea typeface="+mn-ea"/>
              </a:rPr>
              <a:t>12</a:t>
            </a:r>
            <a:r>
              <a:rPr lang="zh-CN" altLang="en-US" sz="1800" b="1" dirty="0" smtClean="0">
                <a:solidFill>
                  <a:schemeClr val="tx2">
                    <a:lumMod val="75000"/>
                  </a:schemeClr>
                </a:solidFill>
                <a:latin typeface="+mn-ea"/>
                <a:ea typeface="+mn-ea"/>
              </a:rPr>
              <a:t>月</a:t>
            </a:r>
            <a:r>
              <a:rPr lang="en-US" altLang="zh-CN" sz="1800" b="1" dirty="0" smtClean="0">
                <a:solidFill>
                  <a:schemeClr val="tx2">
                    <a:lumMod val="75000"/>
                  </a:schemeClr>
                </a:solidFill>
                <a:latin typeface="+mn-ea"/>
                <a:ea typeface="+mn-ea"/>
              </a:rPr>
              <a:t>4.32%</a:t>
            </a:r>
            <a:r>
              <a:rPr lang="zh-CN" altLang="en-US" sz="1800" b="1" dirty="0">
                <a:solidFill>
                  <a:schemeClr val="tx2">
                    <a:lumMod val="75000"/>
                  </a:schemeClr>
                </a:solidFill>
                <a:latin typeface="+mn-ea"/>
                <a:ea typeface="+mn-ea"/>
              </a:rPr>
              <a:t>的折价率有</a:t>
            </a:r>
            <a:r>
              <a:rPr lang="zh-CN" altLang="en-US" sz="1800" b="1" dirty="0" smtClean="0">
                <a:solidFill>
                  <a:schemeClr val="tx2">
                    <a:lumMod val="75000"/>
                  </a:schemeClr>
                </a:solidFill>
                <a:latin typeface="+mn-ea"/>
                <a:ea typeface="+mn-ea"/>
              </a:rPr>
              <a:t>所下降。</a:t>
            </a:r>
            <a:endParaRPr lang="zh-CN" altLang="en-US" sz="1800" b="1" dirty="0">
              <a:solidFill>
                <a:schemeClr val="tx2">
                  <a:lumMod val="75000"/>
                </a:schemeClr>
              </a:solidFill>
              <a:latin typeface="+mn-ea"/>
              <a:ea typeface="+mn-ea"/>
            </a:endParaRPr>
          </a:p>
        </p:txBody>
      </p:sp>
      <p:pic>
        <p:nvPicPr>
          <p:cNvPr id="1026" name="Picture 2"/>
          <p:cNvPicPr>
            <a:picLocks noChangeAspect="1" noChangeArrowheads="1"/>
          </p:cNvPicPr>
          <p:nvPr/>
        </p:nvPicPr>
        <p:blipFill>
          <a:blip r:embed="rId1"/>
          <a:srcRect/>
          <a:stretch>
            <a:fillRect/>
          </a:stretch>
        </p:blipFill>
        <p:spPr bwMode="auto">
          <a:xfrm>
            <a:off x="1214414" y="1142984"/>
            <a:ext cx="6643734" cy="4000500"/>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chemeClr val="tx2"/>
                </a:solidFill>
                <a:latin typeface="幼圆" pitchFamily="49" charset="-122"/>
                <a:ea typeface="幼圆" pitchFamily="49" charset="-122"/>
              </a:rPr>
              <a:t>融资融券余额</a:t>
            </a:r>
            <a:endParaRPr lang="zh-CN" altLang="en-US" sz="2400" b="1">
              <a:solidFill>
                <a:schemeClr val="tx2"/>
              </a:solidFill>
              <a:latin typeface="幼圆" pitchFamily="49" charset="-122"/>
              <a:ea typeface="幼圆" pitchFamily="49" charset="-122"/>
            </a:endParaRPr>
          </a:p>
        </p:txBody>
      </p:sp>
      <p:sp>
        <p:nvSpPr>
          <p:cNvPr id="24579" name="TextBox 1"/>
          <p:cNvSpPr txBox="1">
            <a:spLocks noChangeArrowheads="1"/>
          </p:cNvSpPr>
          <p:nvPr/>
        </p:nvSpPr>
        <p:spPr bwMode="auto">
          <a:xfrm>
            <a:off x="571500" y="5214938"/>
            <a:ext cx="8001000" cy="646331"/>
          </a:xfrm>
          <a:prstGeom prst="rect">
            <a:avLst/>
          </a:prstGeom>
          <a:noFill/>
          <a:ln w="9525">
            <a:solidFill>
              <a:schemeClr val="bg1"/>
            </a:solidFill>
            <a:miter lim="800000"/>
          </a:ln>
        </p:spPr>
        <p:txBody>
          <a:bodyPr>
            <a:spAutoFit/>
          </a:bodyPr>
          <a:lstStyle/>
          <a:p>
            <a:r>
              <a:rPr lang="zh-CN" altLang="en-US" sz="1800" b="1" dirty="0" smtClean="0">
                <a:solidFill>
                  <a:srgbClr val="000066"/>
                </a:solidFill>
                <a:latin typeface="幼圆" pitchFamily="49" charset="-122"/>
                <a:ea typeface="幼圆" pitchFamily="49" charset="-122"/>
              </a:rPr>
              <a:t>至</a:t>
            </a:r>
            <a:r>
              <a:rPr lang="en-US" altLang="zh-CN" sz="1800" b="1" dirty="0" smtClean="0">
                <a:solidFill>
                  <a:srgbClr val="000066"/>
                </a:solidFill>
                <a:latin typeface="幼圆" pitchFamily="49" charset="-122"/>
                <a:ea typeface="幼圆" pitchFamily="49" charset="-122"/>
              </a:rPr>
              <a:t>1</a:t>
            </a:r>
            <a:r>
              <a:rPr lang="zh-CN" altLang="en-US" sz="1800" b="1" dirty="0" smtClean="0">
                <a:solidFill>
                  <a:srgbClr val="000066"/>
                </a:solidFill>
                <a:latin typeface="幼圆" pitchFamily="49" charset="-122"/>
                <a:ea typeface="幼圆" pitchFamily="49" charset="-122"/>
              </a:rPr>
              <a:t>月底，沪深两</a:t>
            </a:r>
            <a:r>
              <a:rPr lang="zh-CN" altLang="en-US" sz="1800" b="1" dirty="0">
                <a:solidFill>
                  <a:srgbClr val="000066"/>
                </a:solidFill>
                <a:latin typeface="幼圆" pitchFamily="49" charset="-122"/>
                <a:ea typeface="幼圆" pitchFamily="49" charset="-122"/>
              </a:rPr>
              <a:t>市两融</a:t>
            </a:r>
            <a:r>
              <a:rPr lang="zh-CN" altLang="en-US" sz="1800" b="1" dirty="0" smtClean="0">
                <a:solidFill>
                  <a:srgbClr val="000066"/>
                </a:solidFill>
                <a:latin typeface="幼圆" pitchFamily="49" charset="-122"/>
                <a:ea typeface="幼圆" pitchFamily="49" charset="-122"/>
              </a:rPr>
              <a:t>余额</a:t>
            </a:r>
            <a:r>
              <a:rPr lang="en-US" altLang="zh-CN" sz="1800" b="1" dirty="0" smtClean="0">
                <a:solidFill>
                  <a:srgbClr val="000066"/>
                </a:solidFill>
                <a:latin typeface="幼圆" pitchFamily="49" charset="-122"/>
                <a:ea typeface="幼圆" pitchFamily="49" charset="-122"/>
              </a:rPr>
              <a:t>8679.81</a:t>
            </a:r>
            <a:r>
              <a:rPr lang="zh-CN" altLang="en-US" sz="1800" b="1" dirty="0" smtClean="0">
                <a:solidFill>
                  <a:srgbClr val="000066"/>
                </a:solidFill>
                <a:latin typeface="幼圆" pitchFamily="49" charset="-122"/>
                <a:ea typeface="幼圆" pitchFamily="49" charset="-122"/>
              </a:rPr>
              <a:t>亿</a:t>
            </a:r>
            <a:r>
              <a:rPr lang="zh-CN" altLang="en-US" sz="1800" b="1" dirty="0">
                <a:solidFill>
                  <a:srgbClr val="000066"/>
                </a:solidFill>
                <a:latin typeface="幼圆" pitchFamily="49" charset="-122"/>
                <a:ea typeface="幼圆" pitchFamily="49" charset="-122"/>
              </a:rPr>
              <a:t>元，较</a:t>
            </a:r>
            <a:r>
              <a:rPr lang="zh-CN" altLang="en-US" sz="1800" b="1" dirty="0" smtClean="0">
                <a:solidFill>
                  <a:srgbClr val="000066"/>
                </a:solidFill>
                <a:latin typeface="幼圆" pitchFamily="49" charset="-122"/>
                <a:ea typeface="幼圆" pitchFamily="49" charset="-122"/>
              </a:rPr>
              <a:t>上月底下跌</a:t>
            </a:r>
            <a:r>
              <a:rPr lang="en-US" altLang="zh-CN" sz="1800" b="1" dirty="0" smtClean="0">
                <a:solidFill>
                  <a:srgbClr val="000066"/>
                </a:solidFill>
                <a:latin typeface="幼圆" pitchFamily="49" charset="-122"/>
                <a:ea typeface="幼圆" pitchFamily="49" charset="-122"/>
              </a:rPr>
              <a:t>7.5%</a:t>
            </a:r>
            <a:r>
              <a:rPr lang="zh-CN" altLang="en-US" sz="1800" b="1" dirty="0" smtClean="0">
                <a:solidFill>
                  <a:srgbClr val="000066"/>
                </a:solidFill>
                <a:latin typeface="幼圆" pitchFamily="49" charset="-122"/>
                <a:ea typeface="幼圆" pitchFamily="49" charset="-122"/>
              </a:rPr>
              <a:t>，在市场向下震荡的背景下，两融余额也在不断下降。</a:t>
            </a:r>
            <a:endParaRPr lang="zh-CN" altLang="en-US" sz="1800" b="1" dirty="0">
              <a:solidFill>
                <a:srgbClr val="000066"/>
              </a:solidFill>
              <a:latin typeface="幼圆" pitchFamily="49" charset="-122"/>
              <a:ea typeface="幼圆" pitchFamily="49" charset="-122"/>
            </a:endParaRPr>
          </a:p>
        </p:txBody>
      </p:sp>
      <p:pic>
        <p:nvPicPr>
          <p:cNvPr id="2050" name="Picture 2"/>
          <p:cNvPicPr>
            <a:picLocks noChangeAspect="1" noChangeArrowheads="1"/>
          </p:cNvPicPr>
          <p:nvPr/>
        </p:nvPicPr>
        <p:blipFill>
          <a:blip r:embed="rId1"/>
          <a:srcRect/>
          <a:stretch>
            <a:fillRect/>
          </a:stretch>
        </p:blipFill>
        <p:spPr bwMode="auto">
          <a:xfrm>
            <a:off x="1142976" y="1071546"/>
            <a:ext cx="6929486" cy="4071966"/>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本月两市市值前十</a:t>
            </a:r>
            <a:endParaRPr lang="zh-CN" altLang="en-US" sz="2400" b="1">
              <a:solidFill>
                <a:srgbClr val="000066"/>
              </a:solidFill>
              <a:latin typeface="幼圆" pitchFamily="49" charset="-122"/>
              <a:ea typeface="幼圆" pitchFamily="49" charset="-122"/>
            </a:endParaRPr>
          </a:p>
        </p:txBody>
      </p:sp>
      <p:graphicFrame>
        <p:nvGraphicFramePr>
          <p:cNvPr id="5" name="表格 4"/>
          <p:cNvGraphicFramePr>
            <a:graphicFrameLocks noGrp="1"/>
          </p:cNvGraphicFramePr>
          <p:nvPr/>
        </p:nvGraphicFramePr>
        <p:xfrm>
          <a:off x="-36513" y="642918"/>
          <a:ext cx="9180545" cy="5874434"/>
        </p:xfrm>
        <a:graphic>
          <a:graphicData uri="http://schemas.openxmlformats.org/drawingml/2006/table">
            <a:tbl>
              <a:tblPr firstRow="1" bandRow="1">
                <a:tableStyleId>{72833802-FEF1-4C79-8D5D-14CF1EAF98D9}</a:tableStyleId>
              </a:tblPr>
              <a:tblGrid>
                <a:gridCol w="2359606"/>
                <a:gridCol w="2320345"/>
                <a:gridCol w="2143140"/>
                <a:gridCol w="2357454"/>
              </a:tblGrid>
              <a:tr h="857256">
                <a:tc>
                  <a:txBody>
                    <a:bodyPr/>
                    <a:lstStyle/>
                    <a:p>
                      <a:pPr algn="ctr"/>
                      <a:r>
                        <a:rPr lang="zh-CN" altLang="en-US" dirty="0" smtClean="0"/>
                        <a:t>沪市</a:t>
                      </a:r>
                      <a:endParaRPr lang="zh-CN" altLang="en-US" dirty="0"/>
                    </a:p>
                  </a:txBody>
                  <a:tcPr marL="9525" marR="9525" marT="9525" marB="0" anchor="ctr"/>
                </a:tc>
                <a:tc>
                  <a:txBody>
                    <a:bodyPr/>
                    <a:lstStyle/>
                    <a:p>
                      <a:pPr algn="ctr" fontAlgn="ctr"/>
                      <a:r>
                        <a:rPr lang="zh-CN" altLang="en-US" sz="1600" u="none" strike="noStrike" dirty="0" smtClean="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smtClean="0">
                          <a:solidFill>
                            <a:schemeClr val="bg1"/>
                          </a:solidFill>
                          <a:latin typeface="+mn-ea"/>
                          <a:ea typeface="+mn-ea"/>
                        </a:rPr>
                        <a:t>深市</a:t>
                      </a:r>
                      <a:endParaRPr lang="zh-CN" altLang="en-US" sz="1600" b="1" i="0" u="none" strike="noStrike" dirty="0">
                        <a:solidFill>
                          <a:schemeClr val="bg1"/>
                        </a:solidFill>
                        <a:latin typeface="+mn-ea"/>
                        <a:ea typeface="+mn-ea"/>
                      </a:endParaRP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dirty="0" smtClean="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smtClean="0">
                          <a:latin typeface="+mn-ea"/>
                          <a:ea typeface="+mn-ea"/>
                        </a:rPr>
                        <a:t>市值（亿）</a:t>
                      </a:r>
                      <a:endParaRPr lang="zh-CN" altLang="en-US" sz="1600" u="none" strike="noStrike" dirty="0" smtClean="0">
                        <a:latin typeface="+mn-ea"/>
                        <a:ea typeface="+mn-ea"/>
                      </a:endParaRPr>
                    </a:p>
                    <a:p>
                      <a:pPr algn="ctr" fontAlgn="ctr"/>
                      <a:endParaRPr lang="zh-CN" altLang="en-US" sz="1600" b="0" i="0" u="none" strike="noStrike" dirty="0">
                        <a:solidFill>
                          <a:srgbClr val="000000"/>
                        </a:solidFill>
                        <a:latin typeface="+mn-ea"/>
                        <a:ea typeface="+mn-ea"/>
                      </a:endParaRPr>
                    </a:p>
                  </a:txBody>
                  <a:tcPr marL="9525" marR="9525" marT="9525" marB="0" anchor="ctr"/>
                </a:tc>
              </a:tr>
              <a:tr h="428628">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601398.SH</a:t>
                      </a:r>
                      <a:r>
                        <a:rPr lang="zh-CN" altLang="en-US" sz="1400" b="1" i="0" u="none" strike="noStrike" kern="1200" dirty="0" smtClean="0">
                          <a:solidFill>
                            <a:srgbClr val="000066"/>
                          </a:solidFill>
                          <a:latin typeface="+mn-ea"/>
                          <a:ea typeface="+mn-ea"/>
                          <a:cs typeface="+mn-cs"/>
                        </a:rPr>
                        <a:t>工商银行</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16,070.2838</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00002.SZ</a:t>
                      </a:r>
                      <a:r>
                        <a:rPr lang="zh-CN" altLang="en-US" sz="1400" b="1" i="0" u="none" strike="noStrike" kern="1200" dirty="0" smtClean="0">
                          <a:solidFill>
                            <a:srgbClr val="000066"/>
                          </a:solidFill>
                          <a:latin typeface="+mn-ea"/>
                          <a:ea typeface="+mn-ea"/>
                          <a:cs typeface="+mn-cs"/>
                        </a:rPr>
                        <a:t>万科</a:t>
                      </a:r>
                      <a:r>
                        <a:rPr lang="en-US" altLang="zh-CN" sz="1400" b="1" i="0" u="none" strike="noStrike" kern="1200" dirty="0" smtClean="0">
                          <a:solidFill>
                            <a:srgbClr val="000066"/>
                          </a:solidFill>
                          <a:latin typeface="+mn-ea"/>
                          <a:ea typeface="+mn-ea"/>
                          <a:cs typeface="+mn-cs"/>
                        </a:rPr>
                        <a:t>A</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2,241.1622</a:t>
                      </a:r>
                      <a:endParaRPr lang="en-US" altLang="zh-CN" sz="1400" b="1" i="0" u="none" strike="noStrike" kern="1200" dirty="0" smtClean="0">
                        <a:solidFill>
                          <a:srgbClr val="000066"/>
                        </a:solidFill>
                        <a:latin typeface="+mn-ea"/>
                        <a:ea typeface="+mn-ea"/>
                        <a:cs typeface="+mn-cs"/>
                      </a:endParaRPr>
                    </a:p>
                  </a:txBody>
                  <a:tcPr marL="6350" marR="6350" marT="6350" marB="0"/>
                </a:tc>
              </a:tr>
              <a:tr h="50805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601857.SH</a:t>
                      </a:r>
                      <a:r>
                        <a:rPr lang="zh-CN" altLang="en-US" sz="1400" b="1" i="0" u="none" strike="noStrike" kern="1200" dirty="0" smtClean="0">
                          <a:solidFill>
                            <a:srgbClr val="000066"/>
                          </a:solidFill>
                          <a:latin typeface="+mn-ea"/>
                          <a:ea typeface="+mn-ea"/>
                          <a:cs typeface="+mn-cs"/>
                        </a:rPr>
                        <a:t>中国石油</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15,166.5754</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000333.SZ</a:t>
                      </a:r>
                      <a:r>
                        <a:rPr lang="zh-CN" altLang="en-US" sz="1400" b="1" i="0" u="none" strike="noStrike" kern="1200" dirty="0" smtClean="0">
                          <a:solidFill>
                            <a:srgbClr val="000066"/>
                          </a:solidFill>
                          <a:latin typeface="+mn-ea"/>
                          <a:ea typeface="+mn-ea"/>
                          <a:cs typeface="+mn-cs"/>
                        </a:rPr>
                        <a:t>美的集团</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1,921.0553</a:t>
                      </a:r>
                      <a:endParaRPr lang="en-US" altLang="zh-CN" sz="1400" b="1" i="0" u="none" strike="noStrike" kern="1200" dirty="0" smtClean="0">
                        <a:solidFill>
                          <a:srgbClr val="000066"/>
                        </a:solidFill>
                        <a:latin typeface="+mn-ea"/>
                        <a:ea typeface="+mn-ea"/>
                        <a:cs typeface="+mn-cs"/>
                      </a:endParaRPr>
                    </a:p>
                  </a:txBody>
                  <a:tcPr marL="6350" marR="6350" marT="6350" marB="0"/>
                </a:tc>
              </a:tr>
              <a:tr h="50805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601939.SH</a:t>
                      </a:r>
                      <a:r>
                        <a:rPr lang="zh-CN" altLang="en-US" sz="1400" b="1" i="0" u="none" strike="noStrike" kern="1200" dirty="0" smtClean="0">
                          <a:solidFill>
                            <a:srgbClr val="000066"/>
                          </a:solidFill>
                          <a:latin typeface="+mn-ea"/>
                          <a:ea typeface="+mn-ea"/>
                          <a:cs typeface="+mn-cs"/>
                        </a:rPr>
                        <a:t>建设银行</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12,880.4038</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002352.SZ</a:t>
                      </a:r>
                      <a:r>
                        <a:rPr lang="zh-CN" altLang="en-US" sz="1400" b="1" i="0" u="none" strike="noStrike" kern="1200" dirty="0" smtClean="0">
                          <a:solidFill>
                            <a:srgbClr val="000066"/>
                          </a:solidFill>
                          <a:latin typeface="+mn-ea"/>
                          <a:ea typeface="+mn-ea"/>
                          <a:cs typeface="+mn-cs"/>
                        </a:rPr>
                        <a:t>鼎泰新材</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1,757.9816</a:t>
                      </a:r>
                      <a:endParaRPr lang="en-US" altLang="zh-CN" sz="1400" b="1" i="0" u="none" strike="noStrike" kern="1200" dirty="0" smtClean="0">
                        <a:solidFill>
                          <a:srgbClr val="000066"/>
                        </a:solidFill>
                        <a:latin typeface="+mn-ea"/>
                        <a:ea typeface="+mn-ea"/>
                        <a:cs typeface="+mn-cs"/>
                      </a:endParaRPr>
                    </a:p>
                  </a:txBody>
                  <a:tcPr marL="6350" marR="6350" marT="6350" marB="0"/>
                </a:tc>
              </a:tr>
              <a:tr h="50805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601288.SH</a:t>
                      </a:r>
                      <a:r>
                        <a:rPr lang="zh-CN" altLang="en-US" sz="1400" b="1" i="0" u="none" strike="noStrike" kern="1200" dirty="0" smtClean="0">
                          <a:solidFill>
                            <a:srgbClr val="000066"/>
                          </a:solidFill>
                          <a:latin typeface="+mn-ea"/>
                          <a:ea typeface="+mn-ea"/>
                          <a:cs typeface="+mn-cs"/>
                        </a:rPr>
                        <a:t>农业银行</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10,325.1689</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000617.SZ</a:t>
                      </a:r>
                      <a:r>
                        <a:rPr lang="zh-CN" altLang="en-US" sz="1400" b="1" i="0" u="none" strike="noStrike" kern="1200" dirty="0" smtClean="0">
                          <a:solidFill>
                            <a:srgbClr val="000066"/>
                          </a:solidFill>
                          <a:latin typeface="+mn-ea"/>
                          <a:ea typeface="+mn-ea"/>
                          <a:cs typeface="+mn-cs"/>
                        </a:rPr>
                        <a:t>石油济柴</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1,686.8146</a:t>
                      </a:r>
                      <a:endParaRPr lang="en-US" altLang="zh-CN" sz="1400" b="1" i="0" u="none" strike="noStrike" kern="1200" dirty="0" smtClean="0">
                        <a:solidFill>
                          <a:srgbClr val="000066"/>
                        </a:solidFill>
                        <a:latin typeface="+mn-ea"/>
                        <a:ea typeface="+mn-ea"/>
                        <a:cs typeface="+mn-cs"/>
                      </a:endParaRPr>
                    </a:p>
                  </a:txBody>
                  <a:tcPr marL="6350" marR="6350" marT="6350" marB="0"/>
                </a:tc>
              </a:tr>
              <a:tr h="559958">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601988.SH</a:t>
                      </a:r>
                      <a:r>
                        <a:rPr lang="zh-CN" altLang="en-US" sz="1400" b="1" i="0" u="none" strike="noStrike" kern="1200" dirty="0" smtClean="0">
                          <a:solidFill>
                            <a:srgbClr val="000066"/>
                          </a:solidFill>
                          <a:latin typeface="+mn-ea"/>
                          <a:ea typeface="+mn-ea"/>
                          <a:cs typeface="+mn-cs"/>
                        </a:rPr>
                        <a:t>中国银行</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10,162.6915</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002415.SZ</a:t>
                      </a:r>
                      <a:r>
                        <a:rPr lang="zh-CN" altLang="en-US" sz="1400" b="1" i="0" u="none" strike="noStrike" kern="1200" dirty="0" smtClean="0">
                          <a:solidFill>
                            <a:srgbClr val="000066"/>
                          </a:solidFill>
                          <a:latin typeface="+mn-ea"/>
                          <a:ea typeface="+mn-ea"/>
                          <a:cs typeface="+mn-cs"/>
                        </a:rPr>
                        <a:t>海康威视</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1,608.3103</a:t>
                      </a:r>
                      <a:endParaRPr lang="en-US" altLang="zh-CN" sz="1400" b="1" i="0" u="none" strike="noStrike" kern="1200" dirty="0" smtClean="0">
                        <a:solidFill>
                          <a:srgbClr val="000066"/>
                        </a:solidFill>
                        <a:latin typeface="+mn-ea"/>
                        <a:ea typeface="+mn-ea"/>
                        <a:cs typeface="+mn-cs"/>
                      </a:endParaRPr>
                    </a:p>
                  </a:txBody>
                  <a:tcPr marL="6350" marR="6350" marT="6350" marB="0"/>
                </a:tc>
              </a:tr>
              <a:tr h="472228">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600028.SH</a:t>
                      </a:r>
                      <a:r>
                        <a:rPr lang="zh-CN" altLang="en-US" sz="1400" b="1" i="0" u="none" strike="noStrike" kern="1200" dirty="0" smtClean="0">
                          <a:solidFill>
                            <a:srgbClr val="000066"/>
                          </a:solidFill>
                          <a:latin typeface="+mn-ea"/>
                          <a:ea typeface="+mn-ea"/>
                          <a:cs typeface="+mn-cs"/>
                        </a:rPr>
                        <a:t>中国石化</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7,162.9672</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000001.SZ</a:t>
                      </a:r>
                      <a:r>
                        <a:rPr lang="zh-CN" altLang="en-US" sz="1400" b="1" i="0" u="none" strike="noStrike" kern="1200" dirty="0" smtClean="0">
                          <a:solidFill>
                            <a:srgbClr val="000066"/>
                          </a:solidFill>
                          <a:latin typeface="+mn-ea"/>
                          <a:ea typeface="+mn-ea"/>
                          <a:cs typeface="+mn-cs"/>
                        </a:rPr>
                        <a:t>平安银行</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1,601.9994</a:t>
                      </a:r>
                      <a:endParaRPr lang="en-US" altLang="zh-CN" sz="1400" b="1" i="0" u="none" strike="noStrike" kern="1200" dirty="0" smtClean="0">
                        <a:solidFill>
                          <a:srgbClr val="000066"/>
                        </a:solidFill>
                        <a:latin typeface="+mn-ea"/>
                        <a:ea typeface="+mn-ea"/>
                        <a:cs typeface="+mn-cs"/>
                      </a:endParaRPr>
                    </a:p>
                  </a:txBody>
                  <a:tcPr marL="6350" marR="6350" marT="6350" marB="0"/>
                </a:tc>
              </a:tr>
              <a:tr h="50805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601628.SH</a:t>
                      </a:r>
                      <a:r>
                        <a:rPr lang="zh-CN" altLang="en-US" sz="1400" b="1" i="0" u="none" strike="noStrike" kern="1200" dirty="0" smtClean="0">
                          <a:solidFill>
                            <a:srgbClr val="000066"/>
                          </a:solidFill>
                          <a:latin typeface="+mn-ea"/>
                          <a:ea typeface="+mn-ea"/>
                          <a:cs typeface="+mn-cs"/>
                        </a:rPr>
                        <a:t>中国人寿</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6,773.6112</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000651.SZ</a:t>
                      </a:r>
                      <a:r>
                        <a:rPr lang="zh-CN" altLang="en-US" sz="1400" b="1" i="0" u="none" strike="noStrike" kern="1200" dirty="0" smtClean="0">
                          <a:solidFill>
                            <a:srgbClr val="000066"/>
                          </a:solidFill>
                          <a:latin typeface="+mn-ea"/>
                          <a:ea typeface="+mn-ea"/>
                          <a:cs typeface="+mn-cs"/>
                        </a:rPr>
                        <a:t>格力电器</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1,550.8554</a:t>
                      </a:r>
                      <a:endParaRPr lang="en-US" altLang="zh-CN" sz="1400" b="1" i="0" u="none" strike="noStrike" kern="1200" dirty="0" smtClean="0">
                        <a:solidFill>
                          <a:srgbClr val="000066"/>
                        </a:solidFill>
                        <a:latin typeface="+mn-ea"/>
                        <a:ea typeface="+mn-ea"/>
                        <a:cs typeface="+mn-cs"/>
                      </a:endParaRPr>
                    </a:p>
                  </a:txBody>
                  <a:tcPr marL="6350" marR="6350" marT="6350" marB="0"/>
                </a:tc>
              </a:tr>
              <a:tr h="50805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601318.SH</a:t>
                      </a:r>
                      <a:r>
                        <a:rPr lang="zh-CN" altLang="en-US" sz="1400" b="1" i="0" u="none" strike="noStrike" kern="1200" dirty="0" smtClean="0">
                          <a:solidFill>
                            <a:srgbClr val="000066"/>
                          </a:solidFill>
                          <a:latin typeface="+mn-ea"/>
                          <a:ea typeface="+mn-ea"/>
                          <a:cs typeface="+mn-cs"/>
                        </a:rPr>
                        <a:t>中国平安</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6,595.5006</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300498.SZ</a:t>
                      </a:r>
                      <a:r>
                        <a:rPr lang="zh-CN" altLang="en-US" sz="1400" b="1" i="0" u="none" strike="noStrike" kern="1200" dirty="0" smtClean="0">
                          <a:solidFill>
                            <a:srgbClr val="000066"/>
                          </a:solidFill>
                          <a:latin typeface="+mn-ea"/>
                          <a:ea typeface="+mn-ea"/>
                          <a:cs typeface="+mn-cs"/>
                        </a:rPr>
                        <a:t>温氏股份</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1,545.2254</a:t>
                      </a:r>
                      <a:endParaRPr lang="en-US" altLang="zh-CN" sz="1400" b="1" i="0" u="none" strike="noStrike" kern="1200" dirty="0" smtClean="0">
                        <a:solidFill>
                          <a:srgbClr val="000066"/>
                        </a:solidFill>
                        <a:latin typeface="+mn-ea"/>
                        <a:ea typeface="+mn-ea"/>
                        <a:cs typeface="+mn-cs"/>
                      </a:endParaRPr>
                    </a:p>
                  </a:txBody>
                  <a:tcPr marL="6350" marR="6350" marT="6350" marB="0"/>
                </a:tc>
              </a:tr>
              <a:tr h="50805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600036.SH</a:t>
                      </a:r>
                      <a:r>
                        <a:rPr lang="zh-CN" altLang="en-US" sz="1400" b="1" i="0" u="none" strike="noStrike" kern="1200" dirty="0" smtClean="0">
                          <a:solidFill>
                            <a:srgbClr val="000066"/>
                          </a:solidFill>
                          <a:latin typeface="+mn-ea"/>
                          <a:ea typeface="+mn-ea"/>
                          <a:cs typeface="+mn-cs"/>
                        </a:rPr>
                        <a:t>招商银行</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4,715.0723</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000858.SZ</a:t>
                      </a:r>
                      <a:r>
                        <a:rPr lang="zh-CN" altLang="en-US" sz="1400" b="1" i="0" u="none" strike="noStrike" kern="1200" dirty="0" smtClean="0">
                          <a:solidFill>
                            <a:srgbClr val="000066"/>
                          </a:solidFill>
                          <a:latin typeface="+mn-ea"/>
                          <a:ea typeface="+mn-ea"/>
                          <a:cs typeface="+mn-cs"/>
                        </a:rPr>
                        <a:t>五粮液</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1,404.5077</a:t>
                      </a:r>
                      <a:endParaRPr lang="en-US" altLang="zh-CN" sz="1400" b="1" i="0" u="none" strike="noStrike" kern="1200" dirty="0" smtClean="0">
                        <a:solidFill>
                          <a:srgbClr val="000066"/>
                        </a:solidFill>
                        <a:latin typeface="+mn-ea"/>
                        <a:ea typeface="+mn-ea"/>
                        <a:cs typeface="+mn-cs"/>
                      </a:endParaRPr>
                    </a:p>
                  </a:txBody>
                  <a:tcPr marL="6350" marR="6350" marT="6350" marB="0"/>
                </a:tc>
              </a:tr>
              <a:tr h="508052">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600519.SH</a:t>
                      </a:r>
                      <a:r>
                        <a:rPr lang="zh-CN" altLang="en-US" sz="1400" b="1" i="0" u="none" strike="noStrike" kern="1200" dirty="0" smtClean="0">
                          <a:solidFill>
                            <a:srgbClr val="000066"/>
                          </a:solidFill>
                          <a:latin typeface="+mn-ea"/>
                          <a:ea typeface="+mn-ea"/>
                          <a:cs typeface="+mn-cs"/>
                        </a:rPr>
                        <a:t>贵州茅台</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4,326.5965</a:t>
                      </a:r>
                      <a:endParaRPr lang="en-US" altLang="zh-CN"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001979.SZ</a:t>
                      </a:r>
                      <a:r>
                        <a:rPr lang="zh-CN" altLang="en-US" sz="1400" b="1" i="0" u="none" strike="noStrike" kern="1200" dirty="0" smtClean="0">
                          <a:solidFill>
                            <a:srgbClr val="000066"/>
                          </a:solidFill>
                          <a:latin typeface="+mn-ea"/>
                          <a:ea typeface="+mn-ea"/>
                          <a:cs typeface="+mn-cs"/>
                        </a:rPr>
                        <a:t>招商蛇口</a:t>
                      </a:r>
                      <a:endParaRPr lang="zh-CN" altLang="en-US" sz="1400" b="1" i="0" u="none" strike="noStrike" kern="1200" dirty="0" smtClean="0">
                        <a:solidFill>
                          <a:srgbClr val="000066"/>
                        </a:solidFill>
                        <a:latin typeface="+mn-ea"/>
                        <a:ea typeface="+mn-ea"/>
                        <a:cs typeface="+mn-cs"/>
                      </a:endParaRPr>
                    </a:p>
                  </a:txBody>
                  <a:tcPr marL="6350" marR="6350" marT="6350" marB="0"/>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1,315.2410</a:t>
                      </a:r>
                      <a:endParaRPr lang="en-US" altLang="zh-CN" sz="1400" b="1" i="0" u="none" strike="noStrike" kern="1200" dirty="0" smtClean="0">
                        <a:solidFill>
                          <a:srgbClr val="000066"/>
                        </a:solidFill>
                        <a:latin typeface="+mn-ea"/>
                        <a:ea typeface="+mn-ea"/>
                        <a:cs typeface="+mn-cs"/>
                      </a:endParaRPr>
                    </a:p>
                  </a:txBody>
                  <a:tcPr marL="6350" marR="6350" marT="6350" marB="0"/>
                </a:tc>
              </a:tr>
            </a:tbl>
          </a:graphicData>
        </a:graphic>
      </p:graphicFrame>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endParaRPr lang="zh-CN" altLang="en-US" sz="2400" b="1">
              <a:solidFill>
                <a:srgbClr val="000066"/>
              </a:solidFill>
              <a:latin typeface="幼圆" pitchFamily="49" charset="-122"/>
              <a:ea typeface="幼圆" pitchFamily="49" charset="-122"/>
            </a:endParaRPr>
          </a:p>
        </p:txBody>
      </p:sp>
      <p:graphicFrame>
        <p:nvGraphicFramePr>
          <p:cNvPr id="6" name="表格 5"/>
          <p:cNvGraphicFramePr>
            <a:graphicFrameLocks noGrp="1"/>
          </p:cNvGraphicFramePr>
          <p:nvPr/>
        </p:nvGraphicFramePr>
        <p:xfrm>
          <a:off x="-31" y="857232"/>
          <a:ext cx="9144033" cy="5438700"/>
        </p:xfrm>
        <a:graphic>
          <a:graphicData uri="http://schemas.openxmlformats.org/drawingml/2006/table">
            <a:tbl>
              <a:tblPr/>
              <a:tblGrid>
                <a:gridCol w="1938793"/>
                <a:gridCol w="1736202"/>
                <a:gridCol w="1388963"/>
                <a:gridCol w="2508469"/>
                <a:gridCol w="1571606"/>
              </a:tblGrid>
              <a:tr h="714380">
                <a:tc>
                  <a:txBody>
                    <a:bodyPr/>
                    <a:lstStyle/>
                    <a:p>
                      <a:pPr algn="ctr" fontAlgn="t"/>
                      <a:endParaRPr lang="en-US" altLang="zh-CN" sz="1400" b="1" i="0" u="none" strike="noStrike" kern="1200" dirty="0" smtClean="0">
                        <a:solidFill>
                          <a:schemeClr val="bg1"/>
                        </a:solidFill>
                        <a:latin typeface="+mn-ea"/>
                        <a:ea typeface="+mn-ea"/>
                        <a:cs typeface="+mn-cs"/>
                      </a:endParaRPr>
                    </a:p>
                    <a:p>
                      <a:pPr algn="ctr" fontAlgn="t"/>
                      <a:r>
                        <a:rPr lang="zh-CN" altLang="en-US" sz="1400" b="1" i="0" u="none" strike="noStrike" kern="1200" dirty="0" smtClean="0">
                          <a:solidFill>
                            <a:schemeClr val="bg1"/>
                          </a:solidFill>
                          <a:latin typeface="+mn-ea"/>
                          <a:ea typeface="+mn-ea"/>
                          <a:cs typeface="+mn-cs"/>
                        </a:rPr>
                        <a:t>证券代码</a:t>
                      </a:r>
                      <a:endParaRPr lang="zh-CN" altLang="en-US" sz="1400" b="1" i="0" u="none" strike="noStrike" kern="1200" dirty="0" smtClean="0">
                        <a:solidFill>
                          <a:schemeClr val="bg1"/>
                        </a:solidFill>
                        <a:latin typeface="+mn-ea"/>
                        <a:ea typeface="+mn-ea"/>
                        <a:cs typeface="+mn-cs"/>
                      </a:endParaRP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证券简称</a:t>
                      </a:r>
                      <a:endParaRPr lang="zh-CN" altLang="en-US" sz="1400" b="1" i="0" u="none" strike="noStrike" kern="1200" dirty="0" smtClean="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月涨幅（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br>
                        <a:rPr lang="zh-CN" altLang="en-US" sz="1400" b="1" i="0" u="none" strike="noStrike" kern="1200" dirty="0" smtClean="0">
                          <a:solidFill>
                            <a:schemeClr val="bg1"/>
                          </a:solidFill>
                          <a:latin typeface="+mn-ea"/>
                          <a:ea typeface="+mn-ea"/>
                          <a:cs typeface="+mn-cs"/>
                        </a:rPr>
                      </a:br>
                      <a:endParaRPr lang="zh-CN" altLang="en-US" sz="1400" b="1" i="0" u="none" strike="noStrike" kern="1200" dirty="0" smtClean="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总市值（亿元）</a:t>
                      </a:r>
                      <a:endParaRPr lang="zh-CN" altLang="en-US" sz="1400" b="1" i="0" u="none" strike="noStrike" kern="1200" dirty="0" smtClean="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smtClean="0">
                        <a:solidFill>
                          <a:schemeClr val="bg1"/>
                        </a:solidFill>
                        <a:latin typeface="+mn-ea"/>
                        <a:ea typeface="+mn-ea"/>
                        <a:cs typeface="+mn-cs"/>
                      </a:endParaRPr>
                    </a:p>
                    <a:p>
                      <a:pPr algn="ctr" rtl="0" fontAlgn="t"/>
                      <a:r>
                        <a:rPr lang="zh-CN" altLang="en-US" sz="1400" b="1" i="0" u="none" strike="noStrike" kern="1200" dirty="0" smtClean="0">
                          <a:solidFill>
                            <a:schemeClr val="bg1"/>
                          </a:solidFill>
                          <a:latin typeface="+mn-ea"/>
                          <a:ea typeface="+mn-ea"/>
                          <a:cs typeface="+mn-cs"/>
                        </a:rPr>
                        <a:t>题材</a:t>
                      </a:r>
                      <a:endParaRPr lang="zh-CN" altLang="en-US" sz="1400" b="1" i="0" u="none" strike="noStrike" kern="1200" dirty="0" smtClean="0">
                        <a:solidFill>
                          <a:schemeClr val="bg1"/>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472432">
                <a:tc>
                  <a:txBody>
                    <a:bodyPr/>
                    <a:lstStyle/>
                    <a:p>
                      <a:pPr algn="ctr" fontAlgn="t"/>
                      <a:r>
                        <a:rPr lang="en-US" altLang="en-US" sz="1400" b="1" i="0" u="none" strike="noStrike" kern="1200" dirty="0" smtClean="0">
                          <a:solidFill>
                            <a:srgbClr val="000066"/>
                          </a:solidFill>
                          <a:latin typeface="+mn-ea"/>
                          <a:ea typeface="+mn-ea"/>
                          <a:cs typeface="+mn-cs"/>
                        </a:rPr>
                        <a:t>300588.SZ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熙菱信息</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318.1435</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29.7300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603186.SH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华正新材</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292.2380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39.2189</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603929.SH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亚翔集成</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281.9972</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57.9486</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603444.SH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吉比特</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267.0525</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203.1348</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002836.SZ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新宏泽</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243.9158</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35.2720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300591.SZ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万里马</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214.0271</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33.3120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603032.SH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德新交运</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211.1111</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34.7217</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300585.SZ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奥联电子</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175.4161</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34.4160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300586.SZ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zh-CN" altLang="en-US" sz="1400" b="1" i="0" u="none" strike="noStrike" kern="1200" dirty="0" smtClean="0">
                          <a:solidFill>
                            <a:srgbClr val="000066"/>
                          </a:solidFill>
                          <a:latin typeface="+mn-ea"/>
                          <a:ea typeface="+mn-ea"/>
                          <a:cs typeface="+mn-cs"/>
                        </a:rPr>
                        <a:t>美联新材</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168.8574</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t"/>
                      <a:r>
                        <a:rPr lang="en-US" altLang="zh-CN" sz="1400" b="1" i="0" u="none" strike="noStrike" kern="1200" dirty="0" smtClean="0">
                          <a:solidFill>
                            <a:srgbClr val="000066"/>
                          </a:solidFill>
                          <a:latin typeface="+mn-ea"/>
                          <a:ea typeface="+mn-ea"/>
                          <a:cs typeface="+mn-cs"/>
                        </a:rPr>
                        <a:t>34.5600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72432">
                <a:tc>
                  <a:txBody>
                    <a:bodyPr/>
                    <a:lstStyle/>
                    <a:p>
                      <a:pPr algn="ctr" fontAlgn="t"/>
                      <a:r>
                        <a:rPr lang="en-US" altLang="en-US" sz="1400" b="1" i="0" u="none" strike="noStrike" kern="1200" dirty="0" smtClean="0">
                          <a:solidFill>
                            <a:srgbClr val="000066"/>
                          </a:solidFill>
                          <a:latin typeface="+mn-ea"/>
                          <a:ea typeface="+mn-ea"/>
                          <a:cs typeface="+mn-cs"/>
                        </a:rPr>
                        <a:t>002833.SZ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zh-CN" altLang="en-US" sz="1400" b="1" i="0" u="none" strike="noStrike" kern="1200" dirty="0" smtClean="0">
                          <a:solidFill>
                            <a:srgbClr val="000066"/>
                          </a:solidFill>
                          <a:latin typeface="+mn-ea"/>
                          <a:ea typeface="+mn-ea"/>
                          <a:cs typeface="+mn-cs"/>
                        </a:rPr>
                        <a:t>弘亚数控</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en-US" altLang="zh-CN" sz="1400" b="1" i="0" u="none" strike="noStrike" kern="1200" dirty="0" smtClean="0">
                          <a:solidFill>
                            <a:srgbClr val="000066"/>
                          </a:solidFill>
                          <a:latin typeface="+mn-ea"/>
                          <a:ea typeface="+mn-ea"/>
                          <a:cs typeface="+mn-cs"/>
                        </a:rPr>
                        <a:t>159.9319</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algn="ctr" fontAlgn="t"/>
                      <a:r>
                        <a:rPr lang="en-US" altLang="zh-CN" sz="1400" b="1" i="0" u="none" strike="noStrike" kern="1200" dirty="0" smtClean="0">
                          <a:solidFill>
                            <a:srgbClr val="000066"/>
                          </a:solidFill>
                          <a:latin typeface="+mn-ea"/>
                          <a:ea typeface="+mn-ea"/>
                          <a:cs typeface="+mn-cs"/>
                        </a:rPr>
                        <a:t>61.0789</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新股上市</a:t>
                      </a:r>
                      <a:endParaRPr lang="zh-CN" altLang="en-US" sz="1400" b="1" i="0" u="none" strike="noStrike" kern="1200" dirty="0" smtClean="0">
                        <a:solidFill>
                          <a:srgbClr val="000066"/>
                        </a:solidFill>
                        <a:latin typeface="+mn-ea"/>
                        <a:ea typeface="+mn-ea"/>
                        <a:cs typeface="+mn-cs"/>
                      </a:endParaRP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noFill/>
                  </a:tcPr>
                </a:tc>
              </a:tr>
            </a:tbl>
          </a:graphicData>
        </a:graphic>
      </p:graphicFrame>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14313" y="1071563"/>
            <a:ext cx="8715375" cy="4939814"/>
          </a:xfrm>
          <a:prstGeom prst="rect">
            <a:avLst/>
          </a:prstGeom>
          <a:noFill/>
          <a:ln w="9525" algn="ctr">
            <a:noFill/>
            <a:miter lim="800000"/>
          </a:ln>
        </p:spPr>
        <p:txBody>
          <a:bodyPr>
            <a:spAutoFit/>
          </a:bodyPr>
          <a:lstStyle/>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太阳电缆（</a:t>
            </a:r>
            <a:r>
              <a:rPr lang="en-US" altLang="zh-CN" sz="1800" b="1" dirty="0" smtClean="0">
                <a:solidFill>
                  <a:srgbClr val="000066"/>
                </a:solidFill>
                <a:latin typeface="+mn-ea"/>
                <a:ea typeface="+mn-ea"/>
              </a:rPr>
              <a:t>002300</a:t>
            </a:r>
            <a:r>
              <a:rPr lang="zh-CN" altLang="en-US" sz="1800" b="1" dirty="0" smtClean="0">
                <a:solidFill>
                  <a:srgbClr val="000066"/>
                </a:solidFill>
                <a:latin typeface="+mn-ea"/>
                <a:ea typeface="+mn-ea"/>
              </a:rPr>
              <a:t>）：</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16</a:t>
            </a:r>
            <a:r>
              <a:rPr lang="zh-CN" altLang="en-US" sz="1800" b="1" dirty="0" smtClean="0">
                <a:solidFill>
                  <a:srgbClr val="000066"/>
                </a:solidFill>
                <a:latin typeface="+mn-ea"/>
                <a:ea typeface="+mn-ea"/>
              </a:rPr>
              <a:t>日复牌归来的太阳电缆并未停止疯狂的脚步，复牌之后仍连续涨停，</a:t>
            </a:r>
            <a:r>
              <a:rPr lang="en-US" altLang="zh-CN" sz="1800" b="1" dirty="0" smtClean="0">
                <a:solidFill>
                  <a:srgbClr val="000066"/>
                </a:solidFill>
                <a:latin typeface="+mn-ea"/>
                <a:ea typeface="+mn-ea"/>
              </a:rPr>
              <a:t>2017</a:t>
            </a:r>
            <a:r>
              <a:rPr lang="zh-CN" altLang="en-US" sz="1800" b="1" dirty="0" smtClean="0">
                <a:solidFill>
                  <a:srgbClr val="000066"/>
                </a:solidFill>
                <a:latin typeface="+mn-ea"/>
                <a:ea typeface="+mn-ea"/>
              </a:rPr>
              <a:t>年</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月涨幅达到</a:t>
            </a:r>
            <a:r>
              <a:rPr lang="en-US" altLang="zh-CN" sz="1800" b="1" dirty="0" smtClean="0">
                <a:solidFill>
                  <a:srgbClr val="000066"/>
                </a:solidFill>
                <a:latin typeface="+mn-ea"/>
                <a:ea typeface="+mn-ea"/>
              </a:rPr>
              <a:t>99%</a:t>
            </a:r>
            <a:r>
              <a:rPr lang="zh-CN" altLang="en-US" sz="1800" b="1" dirty="0" smtClean="0">
                <a:solidFill>
                  <a:srgbClr val="000066"/>
                </a:solidFill>
                <a:latin typeface="+mn-ea"/>
                <a:ea typeface="+mn-ea"/>
              </a:rPr>
              <a:t>，已近翻倍。在大盘极度弱势的背景下，总会出现一些交易性机会的股票，在这些股票中游资扎堆取暖，通过对倒拉上所谓“妖股”获得收益</a:t>
            </a:r>
            <a:r>
              <a:rPr lang="en-US" altLang="zh-CN" sz="1800" b="1" dirty="0" smtClean="0">
                <a:solidFill>
                  <a:srgbClr val="000066"/>
                </a:solidFill>
                <a:latin typeface="+mn-ea"/>
                <a:ea typeface="+mn-ea"/>
              </a:rPr>
              <a:t>.</a:t>
            </a:r>
            <a:r>
              <a:rPr lang="zh-CN" altLang="en-US" sz="1800" b="1" dirty="0" smtClean="0">
                <a:solidFill>
                  <a:srgbClr val="000066"/>
                </a:solidFill>
                <a:latin typeface="+mn-ea"/>
                <a:ea typeface="+mn-ea"/>
              </a:rPr>
              <a:t>前有上峰水泥、南京港；现有柘中股份，太阳电缆，在上市公司无明前利好的背景下（业绩预期微涨），游资扎堆炒作带来上市公司股价明显上涨。 </a:t>
            </a:r>
            <a:br>
              <a:rPr lang="zh-CN" altLang="en-US" sz="1800" b="1" dirty="0">
                <a:solidFill>
                  <a:srgbClr val="000066"/>
                </a:solidFill>
                <a:latin typeface="+mn-ea"/>
                <a:ea typeface="+mn-ea"/>
              </a:rPr>
            </a:br>
            <a:endParaRPr lang="en-US" altLang="zh-CN" sz="1800" b="1" dirty="0">
              <a:solidFill>
                <a:srgbClr val="000066"/>
              </a:solidFill>
              <a:latin typeface="+mn-ea"/>
              <a:ea typeface="+mn-ea"/>
            </a:endParaRPr>
          </a:p>
          <a:p>
            <a:pPr>
              <a:lnSpc>
                <a:spcPct val="150000"/>
              </a:lnSpc>
              <a:buClr>
                <a:srgbClr val="000798"/>
              </a:buClr>
              <a:buFont typeface="Wingdings" panose="05000000000000000000" pitchFamily="2" charset="2"/>
              <a:buChar char="l"/>
              <a:defRPr/>
            </a:pPr>
            <a:r>
              <a:rPr lang="zh-CN" altLang="en-US" sz="1800" b="1" dirty="0" smtClean="0">
                <a:solidFill>
                  <a:srgbClr val="000066"/>
                </a:solidFill>
                <a:latin typeface="+mn-ea"/>
                <a:ea typeface="+mn-ea"/>
              </a:rPr>
              <a:t>航天发展（</a:t>
            </a:r>
            <a:r>
              <a:rPr lang="en-US" altLang="zh-CN" sz="1800" b="1" dirty="0" smtClean="0">
                <a:solidFill>
                  <a:srgbClr val="000066"/>
                </a:solidFill>
                <a:latin typeface="+mn-ea"/>
                <a:ea typeface="+mn-ea"/>
              </a:rPr>
              <a:t>000547</a:t>
            </a:r>
            <a:r>
              <a:rPr lang="zh-CN" altLang="en-US" sz="1800" b="1" dirty="0" smtClean="0">
                <a:solidFill>
                  <a:srgbClr val="000066"/>
                </a:solidFill>
                <a:latin typeface="+mn-ea"/>
                <a:ea typeface="+mn-ea"/>
              </a:rPr>
              <a:t>）：公司去年</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31</a:t>
            </a:r>
            <a:r>
              <a:rPr lang="zh-CN" altLang="en-US" sz="1800" b="1" dirty="0" smtClean="0">
                <a:solidFill>
                  <a:srgbClr val="000066"/>
                </a:solidFill>
                <a:latin typeface="+mn-ea"/>
                <a:ea typeface="+mn-ea"/>
              </a:rPr>
              <a:t>日发布公告，称将通过发行股份收购信息安全龙头公司锐安科技</a:t>
            </a:r>
            <a:r>
              <a:rPr lang="en-US" altLang="zh-CN" sz="1800" b="1" dirty="0" smtClean="0">
                <a:solidFill>
                  <a:srgbClr val="000066"/>
                </a:solidFill>
                <a:latin typeface="+mn-ea"/>
                <a:ea typeface="+mn-ea"/>
              </a:rPr>
              <a:t>66%</a:t>
            </a:r>
            <a:r>
              <a:rPr lang="zh-CN" altLang="en-US" sz="1800" b="1" dirty="0" smtClean="0">
                <a:solidFill>
                  <a:srgbClr val="000066"/>
                </a:solidFill>
                <a:latin typeface="+mn-ea"/>
                <a:ea typeface="+mn-ea"/>
              </a:rPr>
              <a:t>股权，并配套融资</a:t>
            </a:r>
            <a:r>
              <a:rPr lang="en-US" altLang="zh-CN" sz="1800" b="1" dirty="0" smtClean="0">
                <a:solidFill>
                  <a:srgbClr val="000066"/>
                </a:solidFill>
                <a:latin typeface="+mn-ea"/>
                <a:ea typeface="+mn-ea"/>
              </a:rPr>
              <a:t>13.6</a:t>
            </a:r>
            <a:r>
              <a:rPr lang="zh-CN" altLang="en-US" sz="1800" b="1" dirty="0" smtClean="0">
                <a:solidFill>
                  <a:srgbClr val="000066"/>
                </a:solidFill>
                <a:latin typeface="+mn-ea"/>
                <a:ea typeface="+mn-ea"/>
              </a:rPr>
              <a:t>亿用于相关项目，公司于</a:t>
            </a:r>
            <a:r>
              <a:rPr lang="en-US" altLang="zh-CN" sz="1800" b="1" dirty="0" smtClean="0">
                <a:solidFill>
                  <a:srgbClr val="000066"/>
                </a:solidFill>
                <a:latin typeface="+mn-ea"/>
                <a:ea typeface="+mn-ea"/>
              </a:rPr>
              <a:t>2017</a:t>
            </a:r>
            <a:r>
              <a:rPr lang="zh-CN" altLang="en-US" sz="1800" b="1" dirty="0" smtClean="0">
                <a:solidFill>
                  <a:srgbClr val="000066"/>
                </a:solidFill>
                <a:latin typeface="+mn-ea"/>
                <a:ea typeface="+mn-ea"/>
              </a:rPr>
              <a:t>年</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a:t>
            </a:r>
            <a:r>
              <a:rPr lang="en-US" altLang="zh-CN" sz="1800" b="1" dirty="0" smtClean="0">
                <a:solidFill>
                  <a:srgbClr val="000066"/>
                </a:solidFill>
                <a:latin typeface="+mn-ea"/>
                <a:ea typeface="+mn-ea"/>
              </a:rPr>
              <a:t>3</a:t>
            </a:r>
            <a:r>
              <a:rPr lang="zh-CN" altLang="en-US" sz="1800" b="1" dirty="0" smtClean="0">
                <a:solidFill>
                  <a:srgbClr val="000066"/>
                </a:solidFill>
                <a:latin typeface="+mn-ea"/>
                <a:ea typeface="+mn-ea"/>
              </a:rPr>
              <a:t>日复牌。此次并购标的行业地位非常突出，同时公司在电子蓝军、军用通信、电磁防护、信息安全等关键领域业务稀缺性强，标的资产将显著增厚公司业绩，</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月涨幅</a:t>
            </a:r>
            <a:r>
              <a:rPr lang="en-US" altLang="zh-CN" sz="1800" b="1" dirty="0" smtClean="0">
                <a:solidFill>
                  <a:srgbClr val="000066"/>
                </a:solidFill>
                <a:latin typeface="+mn-ea"/>
                <a:ea typeface="+mn-ea"/>
              </a:rPr>
              <a:t>23%</a:t>
            </a:r>
            <a:r>
              <a:rPr lang="zh-CN" altLang="en-US" sz="1800" b="1" dirty="0" smtClean="0">
                <a:solidFill>
                  <a:srgbClr val="000066"/>
                </a:solidFill>
                <a:latin typeface="+mn-ea"/>
                <a:ea typeface="+mn-ea"/>
              </a:rPr>
              <a:t>。 </a:t>
            </a:r>
            <a:br>
              <a:rPr lang="zh-CN" altLang="en-US" sz="1600" b="1" dirty="0">
                <a:solidFill>
                  <a:srgbClr val="000066"/>
                </a:solidFill>
                <a:latin typeface="+mn-ea"/>
                <a:ea typeface="+mn-ea"/>
              </a:rPr>
            </a:br>
            <a:endParaRPr lang="en-US" altLang="zh-CN" sz="1600" b="1" dirty="0">
              <a:solidFill>
                <a:srgbClr val="000066"/>
              </a:solidFill>
              <a:latin typeface="+mn-ea"/>
              <a:ea typeface="+mn-ea"/>
            </a:endParaRPr>
          </a:p>
          <a:p>
            <a:pPr>
              <a:lnSpc>
                <a:spcPct val="150000"/>
              </a:lnSpc>
              <a:buClr>
                <a:srgbClr val="000798"/>
              </a:buClr>
              <a:defRPr/>
            </a:pPr>
            <a:endParaRPr lang="zh-CN" altLang="en-US" sz="1400" b="1" dirty="0">
              <a:solidFill>
                <a:srgbClr val="000066"/>
              </a:solidFill>
              <a:ea typeface="幼圆" pitchFamily="49" charset="-122"/>
            </a:endParaRPr>
          </a:p>
        </p:txBody>
      </p:sp>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本月涨幅居前个股</a:t>
            </a:r>
            <a:endParaRPr lang="zh-CN" altLang="en-US" sz="2400" b="1">
              <a:solidFill>
                <a:srgbClr val="000066"/>
              </a:solidFill>
              <a:latin typeface="幼圆" pitchFamily="49" charset="-122"/>
              <a:ea typeface="幼圆" pitchFamily="49"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wedge">
                                      <p:cBhvr>
                                        <p:cTn id="7" dur="1000"/>
                                        <p:tgtEl>
                                          <p:spTgt spid="276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7650">
                                            <p:txEl>
                                              <p:pRg st="1" end="1"/>
                                            </p:txEl>
                                          </p:spTgt>
                                        </p:tgtEl>
                                        <p:attrNameLst>
                                          <p:attrName>style.visibility</p:attrName>
                                        </p:attrNameLst>
                                      </p:cBhvr>
                                      <p:to>
                                        <p:strVal val="visible"/>
                                      </p:to>
                                    </p:set>
                                    <p:animEffect transition="in" filter="wedge">
                                      <p:cBhvr>
                                        <p:cTn id="12" dur="1000"/>
                                        <p:tgtEl>
                                          <p:spTgt spid="2765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本月跌幅居前个股</a:t>
            </a:r>
            <a:endParaRPr lang="zh-CN" altLang="en-US" sz="2400" b="1">
              <a:solidFill>
                <a:srgbClr val="000066"/>
              </a:solidFill>
              <a:latin typeface="幼圆" pitchFamily="49" charset="-122"/>
              <a:ea typeface="幼圆" pitchFamily="49" charset="-122"/>
            </a:endParaRPr>
          </a:p>
        </p:txBody>
      </p:sp>
      <p:graphicFrame>
        <p:nvGraphicFramePr>
          <p:cNvPr id="5" name="表格 4"/>
          <p:cNvGraphicFramePr>
            <a:graphicFrameLocks noGrp="1"/>
          </p:cNvGraphicFramePr>
          <p:nvPr/>
        </p:nvGraphicFramePr>
        <p:xfrm>
          <a:off x="0" y="857231"/>
          <a:ext cx="9144001" cy="5307818"/>
        </p:xfrm>
        <a:graphic>
          <a:graphicData uri="http://schemas.openxmlformats.org/drawingml/2006/table">
            <a:tbl>
              <a:tblPr/>
              <a:tblGrid>
                <a:gridCol w="2213532"/>
                <a:gridCol w="1870962"/>
                <a:gridCol w="1765555"/>
                <a:gridCol w="1264878"/>
                <a:gridCol w="2029074"/>
              </a:tblGrid>
              <a:tr h="578783">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证券代码</a:t>
                      </a:r>
                      <a:endParaRPr lang="zh-CN" altLang="en-US" sz="1400" b="1" i="0" u="none" strike="noStrike" kern="1200" dirty="0" smtClean="0">
                        <a:solidFill>
                          <a:schemeClr val="bg1"/>
                        </a:solidFill>
                        <a:latin typeface="+mn-ea"/>
                        <a:ea typeface="+mn-ea"/>
                        <a:cs typeface="+mn-cs"/>
                      </a:endParaRPr>
                    </a:p>
                  </a:txBody>
                  <a:tcPr marL="3746" marR="3746" marT="3746"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上市公司</a:t>
                      </a:r>
                      <a:endParaRPr lang="zh-CN" altLang="en-US" sz="1400" b="1" i="0" u="none" strike="noStrike" kern="1200" dirty="0" smtClean="0">
                        <a:solidFill>
                          <a:schemeClr val="bg1"/>
                        </a:solidFill>
                        <a:latin typeface="+mn-ea"/>
                        <a:ea typeface="+mn-ea"/>
                        <a:cs typeface="+mn-cs"/>
                      </a:endParaRP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月跌幅（</a:t>
                      </a:r>
                      <a:r>
                        <a:rPr lang="en-US" altLang="zh-CN" sz="1400" b="1" i="0" u="none" strike="noStrike" kern="1200" dirty="0" smtClean="0">
                          <a:solidFill>
                            <a:schemeClr val="bg1"/>
                          </a:solidFill>
                          <a:latin typeface="+mn-ea"/>
                          <a:ea typeface="+mn-ea"/>
                          <a:cs typeface="+mn-cs"/>
                        </a:rPr>
                        <a:t>%</a:t>
                      </a:r>
                      <a:r>
                        <a:rPr lang="zh-CN" altLang="en-US" sz="1400" b="1" i="0" u="none" strike="noStrike" kern="1200" dirty="0" smtClean="0">
                          <a:solidFill>
                            <a:schemeClr val="bg1"/>
                          </a:solidFill>
                          <a:latin typeface="+mn-ea"/>
                          <a:ea typeface="+mn-ea"/>
                          <a:cs typeface="+mn-cs"/>
                        </a:rPr>
                        <a:t>）</a:t>
                      </a:r>
                      <a:endParaRPr lang="zh-CN" altLang="en-US" sz="1400" b="1" i="0" u="none" strike="noStrike" kern="1200" dirty="0" smtClean="0">
                        <a:solidFill>
                          <a:schemeClr val="bg1"/>
                        </a:solidFill>
                        <a:latin typeface="+mn-ea"/>
                        <a:ea typeface="+mn-ea"/>
                        <a:cs typeface="+mn-cs"/>
                      </a:endParaRP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chemeClr val="bg1"/>
                        </a:solidFill>
                        <a:latin typeface="+mn-ea"/>
                        <a:ea typeface="+mn-ea"/>
                        <a:cs typeface="+mn-cs"/>
                      </a:endParaRPr>
                    </a:p>
                    <a:p>
                      <a:pPr marL="0" algn="ctr" defTabSz="914400" rtl="0" eaLnBrk="1" fontAlgn="t" latinLnBrk="0" hangingPunct="1"/>
                      <a:r>
                        <a:rPr lang="zh-CN" altLang="en-US" sz="1400" b="1" i="0" u="none" strike="noStrike" kern="1200" dirty="0" smtClean="0">
                          <a:solidFill>
                            <a:schemeClr val="bg1"/>
                          </a:solidFill>
                          <a:latin typeface="+mn-ea"/>
                          <a:ea typeface="+mn-ea"/>
                          <a:cs typeface="+mn-cs"/>
                        </a:rPr>
                        <a:t>总市值（亿元）</a:t>
                      </a:r>
                      <a:endParaRPr lang="zh-CN" altLang="en-US" sz="1400" b="1" i="0" u="none" strike="noStrike" kern="1200" dirty="0" smtClean="0">
                        <a:solidFill>
                          <a:schemeClr val="bg1"/>
                        </a:solidFill>
                        <a:latin typeface="+mn-ea"/>
                        <a:ea typeface="+mn-ea"/>
                        <a:cs typeface="+mn-cs"/>
                      </a:endParaRPr>
                    </a:p>
                  </a:txBody>
                  <a:tcPr marL="3746" marR="3746" marT="3746"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endParaRPr lang="en-US" altLang="zh-CN" sz="1400" b="1" i="0" u="none" strike="noStrike" kern="1200" dirty="0" smtClean="0">
                        <a:solidFill>
                          <a:srgbClr val="FF0000"/>
                        </a:solidFill>
                        <a:latin typeface="+mn-ea"/>
                        <a:ea typeface="+mn-ea"/>
                        <a:cs typeface="+mn-cs"/>
                      </a:endParaRPr>
                    </a:p>
                    <a:p>
                      <a:pPr marL="0" algn="ctr" defTabSz="914400" rtl="0" eaLnBrk="1" fontAlgn="t" latinLnBrk="0" hangingPunct="1"/>
                      <a:r>
                        <a:rPr lang="zh-CN" altLang="en-US" sz="1400" b="1" i="0" u="none" strike="noStrike" kern="1200" dirty="0" smtClean="0">
                          <a:solidFill>
                            <a:srgbClr val="FF0000"/>
                          </a:solidFill>
                          <a:latin typeface="+mn-ea"/>
                          <a:ea typeface="+mn-ea"/>
                          <a:cs typeface="+mn-cs"/>
                        </a:rPr>
                        <a:t>板块</a:t>
                      </a:r>
                      <a:endParaRPr lang="zh-CN" altLang="en-US" sz="1400" b="1" i="0" u="none" strike="noStrike" kern="1200" dirty="0" smtClean="0">
                        <a:solidFill>
                          <a:srgbClr val="FF0000"/>
                        </a:solidFill>
                        <a:latin typeface="+mn-ea"/>
                        <a:ea typeface="+mn-ea"/>
                        <a:cs typeface="+mn-cs"/>
                      </a:endParaRPr>
                    </a:p>
                  </a:txBody>
                  <a:tcPr marL="3746" marR="3746" marT="3746"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r>
              <a:tr h="564192">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300234.SZ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开尔新材</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-42.3718</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50.0895</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603159.SH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上海亚虹</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-39.8360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48.4200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31121">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300496.SZ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中科创达</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-35.3099</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136.3148</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信息传输、软件和信息技术服务业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57603">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600647.SH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同达创业</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-31.8592</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43.0928</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批发和零售业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600506.SH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香梨股份</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-31.6256</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35.2872</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农、林、牧、渔业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535699">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603878.SH</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武进不锈</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-29.8000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56.7216</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002602.SZ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世纪华通</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-29.2813</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340.5837</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002347.SZ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泰尔股份</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-28.7322</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42.6883</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300371.SZ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汇中股份</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-28.2077</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33.8400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r h="440070">
                <a:tc>
                  <a:txBody>
                    <a:bodyPr/>
                    <a:lstStyle/>
                    <a:p>
                      <a:pPr marL="0" algn="ctr" defTabSz="914400" rtl="0" eaLnBrk="1" fontAlgn="t" latinLnBrk="0" hangingPunct="1"/>
                      <a:r>
                        <a:rPr lang="en-US" altLang="en-US" sz="1400" b="1" i="0" u="none" strike="noStrike" kern="1200" dirty="0" smtClean="0">
                          <a:solidFill>
                            <a:srgbClr val="000066"/>
                          </a:solidFill>
                          <a:latin typeface="+mn-ea"/>
                          <a:ea typeface="+mn-ea"/>
                          <a:cs typeface="+mn-cs"/>
                        </a:rPr>
                        <a:t>300531.SZ</a:t>
                      </a:r>
                      <a:endParaRPr lang="en-US" altLang="en-US" sz="1400" b="1" i="0" u="none" strike="noStrike" kern="1200" dirty="0" smtClean="0">
                        <a:solidFill>
                          <a:srgbClr val="000066"/>
                        </a:solidFill>
                        <a:latin typeface="+mn-ea"/>
                        <a:ea typeface="+mn-ea"/>
                        <a:cs typeface="+mn-cs"/>
                      </a:endParaRPr>
                    </a:p>
                  </a:txBody>
                  <a:tcPr marL="6350" marR="6350" marT="6350"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000066"/>
                          </a:solidFill>
                          <a:latin typeface="+mn-ea"/>
                          <a:ea typeface="+mn-ea"/>
                          <a:cs typeface="+mn-cs"/>
                        </a:rPr>
                        <a:t>优博讯</a:t>
                      </a:r>
                      <a:endParaRPr lang="zh-CN" altLang="en-US"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-27.4880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en-US" altLang="zh-CN" sz="1400" b="1" i="0" u="none" strike="noStrike" kern="1200" dirty="0" smtClean="0">
                          <a:solidFill>
                            <a:srgbClr val="000066"/>
                          </a:solidFill>
                          <a:latin typeface="+mn-ea"/>
                          <a:ea typeface="+mn-ea"/>
                          <a:cs typeface="+mn-cs"/>
                        </a:rPr>
                        <a:t>84.2880</a:t>
                      </a:r>
                      <a:endParaRPr lang="en-US" altLang="zh-CN" sz="1400" b="1" i="0" u="none" strike="noStrike" kern="1200" dirty="0" smtClean="0">
                        <a:solidFill>
                          <a:srgbClr val="000066"/>
                        </a:solidFill>
                        <a:latin typeface="+mn-ea"/>
                        <a:ea typeface="+mn-ea"/>
                        <a:cs typeface="+mn-cs"/>
                      </a:endParaRPr>
                    </a:p>
                  </a:txBody>
                  <a:tcPr marL="6350" marR="6350" marT="6350"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algn="ctr" defTabSz="914400" rtl="0" eaLnBrk="1" fontAlgn="t" latinLnBrk="0" hangingPunct="1"/>
                      <a:r>
                        <a:rPr lang="zh-CN" altLang="en-US" sz="1400" b="1" i="0" u="none" strike="noStrike" kern="1200" dirty="0" smtClean="0">
                          <a:solidFill>
                            <a:srgbClr val="FF0000"/>
                          </a:solidFill>
                          <a:latin typeface="+mn-ea"/>
                          <a:ea typeface="+mn-ea"/>
                          <a:cs typeface="+mn-cs"/>
                        </a:rPr>
                        <a:t>制造业</a:t>
                      </a:r>
                      <a:endParaRPr lang="zh-CN" altLang="en-US" sz="1400" b="1" i="0" u="none" strike="noStrike" kern="1200" dirty="0" smtClean="0">
                        <a:solidFill>
                          <a:srgbClr val="FF0000"/>
                        </a:solidFill>
                        <a:latin typeface="+mn-ea"/>
                        <a:ea typeface="+mn-ea"/>
                        <a:cs typeface="+mn-cs"/>
                      </a:endParaRPr>
                    </a:p>
                  </a:txBody>
                  <a:tcPr marL="6350" marR="6350" marT="6350"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00038" y="1038225"/>
            <a:ext cx="7585075" cy="2462213"/>
          </a:xfrm>
          <a:prstGeom prst="rect">
            <a:avLst/>
          </a:prstGeom>
          <a:noFill/>
          <a:ln w="9525">
            <a:noFill/>
            <a:miter lim="800000"/>
          </a:ln>
        </p:spPr>
        <p:txBody>
          <a:bodyPr>
            <a:spAutoFit/>
          </a:bodyPr>
          <a:lstStyle/>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en-US" altLang="zh-CN" sz="1400" b="1">
              <a:solidFill>
                <a:srgbClr val="000066"/>
              </a:solidFill>
              <a:ea typeface="幼圆" pitchFamily="49" charset="-122"/>
            </a:endParaRPr>
          </a:p>
          <a:p>
            <a:endParaRPr lang="zh-CN" altLang="en-US" sz="1400" b="1">
              <a:solidFill>
                <a:srgbClr val="000066"/>
              </a:solidFill>
              <a:ea typeface="幼圆" pitchFamily="49" charset="-122"/>
            </a:endParaRPr>
          </a:p>
        </p:txBody>
      </p:sp>
      <p:sp>
        <p:nvSpPr>
          <p:cNvPr id="29699" name="Rectangle 2"/>
          <p:cNvSpPr>
            <a:spLocks noChangeArrowheads="1"/>
          </p:cNvSpPr>
          <p:nvPr/>
        </p:nvSpPr>
        <p:spPr bwMode="white">
          <a:xfrm>
            <a:off x="571500"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事件评论</a:t>
            </a:r>
            <a:endParaRPr lang="zh-CN" altLang="en-US" sz="2400" b="1">
              <a:solidFill>
                <a:srgbClr val="000066"/>
              </a:solidFill>
              <a:latin typeface="幼圆" pitchFamily="49" charset="-122"/>
              <a:ea typeface="幼圆" pitchFamily="49" charset="-122"/>
            </a:endParaRPr>
          </a:p>
        </p:txBody>
      </p:sp>
      <p:sp>
        <p:nvSpPr>
          <p:cNvPr id="29700" name="TextBox 7"/>
          <p:cNvSpPr txBox="1">
            <a:spLocks noChangeArrowheads="1"/>
          </p:cNvSpPr>
          <p:nvPr/>
        </p:nvSpPr>
        <p:spPr bwMode="auto">
          <a:xfrm>
            <a:off x="142875" y="3286125"/>
            <a:ext cx="8858250" cy="657225"/>
          </a:xfrm>
          <a:prstGeom prst="rect">
            <a:avLst/>
          </a:prstGeom>
          <a:noFill/>
          <a:ln w="9525">
            <a:noFill/>
            <a:miter lim="800000"/>
          </a:ln>
        </p:spPr>
        <p:txBody>
          <a:bodyPr>
            <a:spAutoFit/>
          </a:bodyPr>
          <a:lstStyle/>
          <a:p>
            <a:pPr>
              <a:lnSpc>
                <a:spcPts val="2200"/>
              </a:lnSpc>
            </a:pPr>
            <a:endParaRPr lang="en-US" altLang="zh-CN" sz="1400" b="1">
              <a:solidFill>
                <a:srgbClr val="000066"/>
              </a:solidFill>
              <a:ea typeface="幼圆" pitchFamily="49" charset="-122"/>
            </a:endParaRPr>
          </a:p>
          <a:p>
            <a:pPr>
              <a:lnSpc>
                <a:spcPts val="2200"/>
              </a:lnSpc>
            </a:pPr>
            <a:endParaRPr lang="en-US" altLang="zh-CN" sz="1400" b="1">
              <a:solidFill>
                <a:srgbClr val="000066"/>
              </a:solidFill>
              <a:ea typeface="幼圆" pitchFamily="49" charset="-122"/>
            </a:endParaRPr>
          </a:p>
        </p:txBody>
      </p:sp>
      <p:sp>
        <p:nvSpPr>
          <p:cNvPr id="8" name="矩形 7"/>
          <p:cNvSpPr/>
          <p:nvPr/>
        </p:nvSpPr>
        <p:spPr>
          <a:xfrm>
            <a:off x="214313" y="3643313"/>
            <a:ext cx="8215312" cy="2862322"/>
          </a:xfrm>
          <a:prstGeom prst="rect">
            <a:avLst/>
          </a:prstGeom>
        </p:spPr>
        <p:txBody>
          <a:bodyPr>
            <a:spAutoFit/>
          </a:bodyPr>
          <a:lstStyle/>
          <a:p>
            <a:pPr>
              <a:defRPr/>
            </a:pPr>
            <a:r>
              <a:rPr lang="en-US" altLang="zh-CN" sz="1800" b="1" dirty="0" smtClean="0">
                <a:solidFill>
                  <a:srgbClr val="002060"/>
                </a:solidFill>
                <a:latin typeface="+mn-ea"/>
                <a:ea typeface="+mn-ea"/>
              </a:rPr>
              <a:t>1</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18</a:t>
            </a:r>
            <a:r>
              <a:rPr lang="zh-CN" altLang="en-US" sz="1800" b="1" dirty="0" smtClean="0">
                <a:solidFill>
                  <a:srgbClr val="002060"/>
                </a:solidFill>
                <a:latin typeface="+mn-ea"/>
                <a:ea typeface="+mn-ea"/>
              </a:rPr>
              <a:t>日至</a:t>
            </a:r>
            <a:r>
              <a:rPr lang="en-US" altLang="zh-CN" sz="1800" b="1" dirty="0" smtClean="0">
                <a:solidFill>
                  <a:srgbClr val="002060"/>
                </a:solidFill>
                <a:latin typeface="+mn-ea"/>
                <a:ea typeface="+mn-ea"/>
              </a:rPr>
              <a:t>24</a:t>
            </a:r>
            <a:r>
              <a:rPr lang="zh-CN" altLang="en-US" sz="1800" b="1" dirty="0" smtClean="0">
                <a:solidFill>
                  <a:srgbClr val="002060"/>
                </a:solidFill>
                <a:latin typeface="+mn-ea"/>
                <a:ea typeface="+mn-ea"/>
              </a:rPr>
              <a:t>日，在消息面没有任何变化的背景下，同力水泥连续</a:t>
            </a:r>
            <a:r>
              <a:rPr lang="en-US" altLang="zh-CN" sz="1800" b="1" dirty="0" smtClean="0">
                <a:solidFill>
                  <a:srgbClr val="002060"/>
                </a:solidFill>
                <a:latin typeface="+mn-ea"/>
                <a:ea typeface="+mn-ea"/>
              </a:rPr>
              <a:t>5</a:t>
            </a:r>
            <a:r>
              <a:rPr lang="zh-CN" altLang="en-US" sz="1800" b="1" dirty="0" smtClean="0">
                <a:solidFill>
                  <a:srgbClr val="002060"/>
                </a:solidFill>
                <a:latin typeface="+mn-ea"/>
                <a:ea typeface="+mn-ea"/>
              </a:rPr>
              <a:t>个交易日涨停。 随即公司停牌核查，</a:t>
            </a:r>
            <a:r>
              <a:rPr lang="en-US" altLang="zh-CN" sz="1800" b="1" dirty="0" smtClean="0">
                <a:solidFill>
                  <a:srgbClr val="002060"/>
                </a:solidFill>
                <a:latin typeface="+mn-ea"/>
                <a:ea typeface="+mn-ea"/>
              </a:rPr>
              <a:t>2</a:t>
            </a:r>
            <a:r>
              <a:rPr lang="zh-CN" altLang="en-US" sz="1800" b="1" dirty="0" smtClean="0">
                <a:solidFill>
                  <a:srgbClr val="002060"/>
                </a:solidFill>
                <a:latin typeface="+mn-ea"/>
                <a:ea typeface="+mn-ea"/>
              </a:rPr>
              <a:t>月</a:t>
            </a:r>
            <a:r>
              <a:rPr lang="en-US" altLang="zh-CN" sz="1800" b="1" dirty="0" smtClean="0">
                <a:solidFill>
                  <a:srgbClr val="002060"/>
                </a:solidFill>
                <a:latin typeface="+mn-ea"/>
                <a:ea typeface="+mn-ea"/>
              </a:rPr>
              <a:t>5</a:t>
            </a:r>
            <a:r>
              <a:rPr lang="zh-CN" altLang="en-US" sz="1800" b="1" dirty="0" smtClean="0">
                <a:solidFill>
                  <a:srgbClr val="002060"/>
                </a:solidFill>
                <a:latin typeface="+mn-ea"/>
                <a:ea typeface="+mn-ea"/>
              </a:rPr>
              <a:t>日晚发布的公告显示并无重大事项。据公告，控股股东河南投资集团和实际控制人河南省发改委没有计划对同力水泥进行股权转让、资产重组以及其他对同力水泥有重大影响的事项。</a:t>
            </a:r>
            <a:r>
              <a:rPr lang="en-US" altLang="zh-CN" sz="1800" b="1" dirty="0" smtClean="0">
                <a:solidFill>
                  <a:srgbClr val="002060"/>
                </a:solidFill>
                <a:latin typeface="+mn-ea"/>
                <a:ea typeface="+mn-ea"/>
              </a:rPr>
              <a:t>6</a:t>
            </a:r>
            <a:r>
              <a:rPr lang="zh-CN" altLang="en-US" sz="1800" b="1" dirty="0" smtClean="0">
                <a:solidFill>
                  <a:srgbClr val="002060"/>
                </a:solidFill>
                <a:latin typeface="+mn-ea"/>
                <a:ea typeface="+mn-ea"/>
              </a:rPr>
              <a:t>日股票复牌，股价当天从跌停到涨停，近期仍维持强势。大盘极度弱势的背景下，总会出现一些交易性机会的股票，在这些股票中游资扎堆取暖，通过对倒拉上所谓“妖股”获得收益</a:t>
            </a:r>
            <a:r>
              <a:rPr lang="en-US" altLang="zh-CN" sz="1800" b="1" dirty="0" smtClean="0">
                <a:solidFill>
                  <a:srgbClr val="002060"/>
                </a:solidFill>
                <a:latin typeface="+mn-ea"/>
                <a:ea typeface="+mn-ea"/>
              </a:rPr>
              <a:t>. </a:t>
            </a:r>
            <a:r>
              <a:rPr lang="zh-CN" altLang="en-US" sz="1800" b="1" dirty="0" smtClean="0">
                <a:solidFill>
                  <a:srgbClr val="002060"/>
                </a:solidFill>
                <a:latin typeface="+mn-ea"/>
                <a:ea typeface="+mn-ea"/>
              </a:rPr>
              <a:t>同力水泥便是近期两市最耀眼的妖股，借助水泥行业所属上市公司业绩大幅好转，资金集中攻击了同力水泥，</a:t>
            </a:r>
            <a:r>
              <a:rPr lang="en-US" altLang="zh-CN" sz="1800" b="1" dirty="0" smtClean="0">
                <a:solidFill>
                  <a:srgbClr val="002060"/>
                </a:solidFill>
                <a:latin typeface="+mn-ea"/>
                <a:ea typeface="+mn-ea"/>
              </a:rPr>
              <a:t>9</a:t>
            </a:r>
            <a:r>
              <a:rPr lang="zh-CN" altLang="en-US" sz="1800" b="1" dirty="0" smtClean="0">
                <a:solidFill>
                  <a:srgbClr val="002060"/>
                </a:solidFill>
                <a:latin typeface="+mn-ea"/>
                <a:ea typeface="+mn-ea"/>
              </a:rPr>
              <a:t>个交易日市值接近翻倍。</a:t>
            </a:r>
            <a:br>
              <a:rPr lang="zh-CN" altLang="en-US" sz="1800" b="1" dirty="0">
                <a:solidFill>
                  <a:srgbClr val="002060"/>
                </a:solidFill>
                <a:latin typeface="+mn-ea"/>
                <a:ea typeface="+mn-ea"/>
              </a:rPr>
            </a:br>
            <a:br>
              <a:rPr lang="zh-CN" altLang="en-US" sz="1800" b="1" dirty="0">
                <a:solidFill>
                  <a:srgbClr val="002060"/>
                </a:solidFill>
                <a:latin typeface="+mn-ea"/>
                <a:ea typeface="+mn-ea"/>
              </a:rPr>
            </a:br>
            <a:endParaRPr lang="zh-CN" altLang="en-US" sz="1800" b="1" dirty="0">
              <a:solidFill>
                <a:srgbClr val="002060"/>
              </a:solidFill>
              <a:latin typeface="+mn-ea"/>
              <a:ea typeface="+mn-ea"/>
            </a:endParaRPr>
          </a:p>
        </p:txBody>
      </p:sp>
      <p:pic>
        <p:nvPicPr>
          <p:cNvPr id="1026" name="Picture 2"/>
          <p:cNvPicPr>
            <a:picLocks noChangeAspect="1" noChangeArrowheads="1"/>
          </p:cNvPicPr>
          <p:nvPr/>
        </p:nvPicPr>
        <p:blipFill>
          <a:blip r:embed="rId1"/>
          <a:srcRect/>
          <a:stretch>
            <a:fillRect/>
          </a:stretch>
        </p:blipFill>
        <p:spPr bwMode="auto">
          <a:xfrm>
            <a:off x="1142976" y="1071546"/>
            <a:ext cx="6786610" cy="2466975"/>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5"/>
          <p:cNvSpPr txBox="1">
            <a:spLocks noChangeArrowheads="1"/>
          </p:cNvSpPr>
          <p:nvPr/>
        </p:nvSpPr>
        <p:spPr bwMode="auto">
          <a:xfrm>
            <a:off x="4786313" y="1714500"/>
            <a:ext cx="2143125" cy="3108543"/>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en-US" altLang="zh-CN" sz="1400" b="1" dirty="0" smtClean="0">
                <a:solidFill>
                  <a:schemeClr val="bg1"/>
                </a:solidFill>
                <a:latin typeface="+mn-ea"/>
                <a:ea typeface="+mn-ea"/>
              </a:rPr>
              <a:t>2017</a:t>
            </a:r>
            <a:r>
              <a:rPr lang="zh-CN" altLang="en-US" sz="1400" b="1" dirty="0" smtClean="0">
                <a:solidFill>
                  <a:schemeClr val="bg1"/>
                </a:solidFill>
                <a:latin typeface="+mn-ea"/>
                <a:ea typeface="+mn-ea"/>
              </a:rPr>
              <a:t>年货币政策比</a:t>
            </a:r>
            <a:r>
              <a:rPr lang="en-US" altLang="zh-CN" sz="1400" b="1" dirty="0" smtClean="0">
                <a:solidFill>
                  <a:schemeClr val="bg1"/>
                </a:solidFill>
                <a:latin typeface="+mn-ea"/>
                <a:ea typeface="+mn-ea"/>
              </a:rPr>
              <a:t>2016</a:t>
            </a:r>
            <a:r>
              <a:rPr lang="zh-CN" altLang="en-US" sz="1400" b="1" dirty="0" smtClean="0">
                <a:solidFill>
                  <a:schemeClr val="bg1"/>
                </a:solidFill>
                <a:latin typeface="+mn-ea"/>
                <a:ea typeface="+mn-ea"/>
              </a:rPr>
              <a:t>年边际上偏紧，构建抑泡沫的环境；其次，“防风险、抑泡沫”成为首要任务；再次，改革方面，新增“农业供给侧改革”，并花了较多笔墨来详细论述其内在含义，市场对流动性边际收紧的担忧超过了对企业盈利的预期。另外，明年</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股结构性行情方向基本明确，如“供给侧结构性改革、国企改革、一带一路、”等。</a:t>
            </a:r>
            <a:endParaRPr lang="en-US" altLang="zh-CN" sz="1400" b="1" dirty="0">
              <a:solidFill>
                <a:schemeClr val="bg1"/>
              </a:solidFill>
              <a:latin typeface="+mn-ea"/>
              <a:ea typeface="+mn-ea"/>
              <a:cs typeface="楷体_GB2312" pitchFamily="49" charset="-122"/>
            </a:endParaRPr>
          </a:p>
        </p:txBody>
      </p:sp>
      <p:sp>
        <p:nvSpPr>
          <p:cNvPr id="28675" name="AutoShape 13"/>
          <p:cNvSpPr>
            <a:spLocks noChangeArrowheads="1"/>
          </p:cNvSpPr>
          <p:nvPr/>
        </p:nvSpPr>
        <p:spPr bwMode="auto">
          <a:xfrm>
            <a:off x="1042988" y="3716338"/>
            <a:ext cx="1008062" cy="439737"/>
          </a:xfrm>
          <a:prstGeom prst="downArrow">
            <a:avLst>
              <a:gd name="adj1" fmla="val 50000"/>
              <a:gd name="adj2" fmla="val 25000"/>
            </a:avLst>
          </a:prstGeom>
          <a:solidFill>
            <a:srgbClr val="000080"/>
          </a:solidFill>
          <a:ln w="9525" algn="ctr">
            <a:solidFill>
              <a:schemeClr val="tx1"/>
            </a:solidFill>
            <a:miter lim="800000"/>
          </a:ln>
        </p:spPr>
        <p:txBody>
          <a:bodyPr wrap="none" anchor="ctr"/>
          <a:lstStyle/>
          <a:p>
            <a:pPr algn="ctr"/>
            <a:endParaRPr lang="zh-CN" altLang="en-US">
              <a:solidFill>
                <a:srgbClr val="000000"/>
              </a:solidFill>
              <a:ea typeface="幼圆" pitchFamily="49" charset="-122"/>
            </a:endParaRPr>
          </a:p>
        </p:txBody>
      </p:sp>
      <p:pic>
        <p:nvPicPr>
          <p:cNvPr id="28676" name="Picture 15" descr="u=1027235771,1791002709&amp;fm=0&amp;gp=12">
            <a:hlinkClick r:id="rId1"/>
          </p:cNvPr>
          <p:cNvPicPr>
            <a:picLocks noChangeAspect="1" noChangeArrowheads="1"/>
          </p:cNvPicPr>
          <p:nvPr/>
        </p:nvPicPr>
        <p:blipFill>
          <a:blip r:embed="rId2"/>
          <a:srcRect/>
          <a:stretch>
            <a:fillRect/>
          </a:stretch>
        </p:blipFill>
        <p:spPr bwMode="auto">
          <a:xfrm>
            <a:off x="814388" y="981075"/>
            <a:ext cx="1333500" cy="619125"/>
          </a:xfrm>
          <a:prstGeom prst="rect">
            <a:avLst/>
          </a:prstGeom>
          <a:noFill/>
          <a:ln w="9525">
            <a:noFill/>
            <a:miter lim="800000"/>
            <a:headEnd/>
            <a:tailEnd/>
          </a:ln>
        </p:spPr>
      </p:pic>
      <p:sp>
        <p:nvSpPr>
          <p:cNvPr id="30725" name="Text Box 16"/>
          <p:cNvSpPr txBox="1">
            <a:spLocks noChangeArrowheads="1"/>
          </p:cNvSpPr>
          <p:nvPr/>
        </p:nvSpPr>
        <p:spPr bwMode="auto">
          <a:xfrm>
            <a:off x="2500313" y="1714500"/>
            <a:ext cx="2214562" cy="2246769"/>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smtClean="0">
                <a:solidFill>
                  <a:schemeClr val="bg1"/>
                </a:solidFill>
                <a:latin typeface="+mn-ea"/>
                <a:ea typeface="+mn-ea"/>
              </a:rPr>
              <a:t>中央经济工作会议维持“稳中求进”基调。此次会议中货币政策定调“稳健中性”，及之前的房地产“因城施策”，均是防范金融风险的举措。股市中期面临的国内宏观流动性和增长背景望平稳，改革是突破口，尤其是国企改革和供给侧改革，</a:t>
            </a:r>
            <a:endParaRPr lang="en-US" altLang="zh-CN" sz="1400" b="1" dirty="0">
              <a:solidFill>
                <a:schemeClr val="bg1"/>
              </a:solidFill>
              <a:latin typeface="+mn-ea"/>
              <a:ea typeface="+mn-ea"/>
              <a:cs typeface="楷体_GB2312" pitchFamily="49" charset="-122"/>
            </a:endParaRPr>
          </a:p>
        </p:txBody>
      </p:sp>
      <p:pic>
        <p:nvPicPr>
          <p:cNvPr id="28678" name="Picture 17" descr="cicc-allp-02-3"/>
          <p:cNvPicPr>
            <a:picLocks noChangeAspect="1" noChangeArrowheads="1"/>
          </p:cNvPicPr>
          <p:nvPr/>
        </p:nvPicPr>
        <p:blipFill>
          <a:blip r:embed="rId3"/>
          <a:srcRect/>
          <a:stretch>
            <a:fillRect/>
          </a:stretch>
        </p:blipFill>
        <p:spPr bwMode="auto">
          <a:xfrm>
            <a:off x="5278438" y="981075"/>
            <a:ext cx="865187" cy="663575"/>
          </a:xfrm>
          <a:prstGeom prst="rect">
            <a:avLst/>
          </a:prstGeom>
          <a:noFill/>
          <a:ln w="9525">
            <a:noFill/>
            <a:miter lim="800000"/>
            <a:headEnd/>
            <a:tailEnd/>
          </a:ln>
        </p:spPr>
      </p:pic>
      <p:pic>
        <p:nvPicPr>
          <p:cNvPr id="28679" name="Picture 21" descr="未命名"/>
          <p:cNvPicPr>
            <a:picLocks noChangeAspect="1" noChangeArrowheads="1"/>
          </p:cNvPicPr>
          <p:nvPr/>
        </p:nvPicPr>
        <p:blipFill>
          <a:blip r:embed="rId4"/>
          <a:srcRect/>
          <a:stretch>
            <a:fillRect/>
          </a:stretch>
        </p:blipFill>
        <p:spPr bwMode="auto">
          <a:xfrm>
            <a:off x="7007225" y="981075"/>
            <a:ext cx="1819275" cy="819150"/>
          </a:xfrm>
          <a:prstGeom prst="rect">
            <a:avLst/>
          </a:prstGeom>
          <a:noFill/>
          <a:ln w="9525">
            <a:noFill/>
            <a:miter lim="800000"/>
            <a:headEnd/>
            <a:tailEnd/>
          </a:ln>
        </p:spPr>
      </p:pic>
      <p:pic>
        <p:nvPicPr>
          <p:cNvPr id="28680" name="Picture 22" descr="logo"/>
          <p:cNvPicPr>
            <a:picLocks noChangeAspect="1" noChangeArrowheads="1"/>
          </p:cNvPicPr>
          <p:nvPr/>
        </p:nvPicPr>
        <p:blipFill>
          <a:blip r:embed="rId5"/>
          <a:srcRect/>
          <a:stretch>
            <a:fillRect/>
          </a:stretch>
        </p:blipFill>
        <p:spPr bwMode="auto">
          <a:xfrm>
            <a:off x="2614613" y="981075"/>
            <a:ext cx="2016125" cy="757238"/>
          </a:xfrm>
          <a:prstGeom prst="rect">
            <a:avLst/>
          </a:prstGeom>
          <a:noFill/>
          <a:ln w="9525">
            <a:noFill/>
            <a:miter lim="800000"/>
            <a:headEnd/>
            <a:tailEnd/>
          </a:ln>
        </p:spPr>
      </p:pic>
      <p:sp>
        <p:nvSpPr>
          <p:cNvPr id="30729" name="Text Box 23"/>
          <p:cNvSpPr txBox="1">
            <a:spLocks noChangeArrowheads="1"/>
          </p:cNvSpPr>
          <p:nvPr/>
        </p:nvSpPr>
        <p:spPr bwMode="auto">
          <a:xfrm>
            <a:off x="7000875" y="1714500"/>
            <a:ext cx="2143125" cy="2677656"/>
          </a:xfrm>
          <a:prstGeom prst="rect">
            <a:avLst/>
          </a:prstGeom>
          <a:solidFill>
            <a:srgbClr val="000080"/>
          </a:solidFill>
          <a:ln w="9525">
            <a:noFill/>
            <a:miter lim="800000"/>
          </a:ln>
        </p:spPr>
        <p:txBody>
          <a:bodyPr>
            <a:spAutoFit/>
          </a:bodyPr>
          <a:lstStyle/>
          <a:p>
            <a:pPr>
              <a:buFont typeface="Wingdings" panose="05000000000000000000" pitchFamily="2" charset="2"/>
              <a:buChar char="Ø"/>
              <a:defRPr/>
            </a:pPr>
            <a:r>
              <a:rPr lang="zh-CN" altLang="en-US" sz="1400" b="1" dirty="0" smtClean="0">
                <a:solidFill>
                  <a:schemeClr val="bg1"/>
                </a:solidFill>
                <a:latin typeface="+mn-ea"/>
                <a:ea typeface="+mn-ea"/>
              </a:rPr>
              <a:t>进入</a:t>
            </a:r>
            <a:r>
              <a:rPr lang="en-US" altLang="zh-CN" sz="1400" b="1" dirty="0" smtClean="0">
                <a:solidFill>
                  <a:schemeClr val="bg1"/>
                </a:solidFill>
                <a:latin typeface="+mn-ea"/>
                <a:ea typeface="+mn-ea"/>
              </a:rPr>
              <a:t>2017</a:t>
            </a:r>
            <a:r>
              <a:rPr lang="zh-CN" altLang="en-US" sz="1400" b="1" dirty="0" smtClean="0">
                <a:solidFill>
                  <a:schemeClr val="bg1"/>
                </a:solidFill>
                <a:latin typeface="+mn-ea"/>
                <a:ea typeface="+mn-ea"/>
              </a:rPr>
              <a:t>年后，</a:t>
            </a:r>
            <a:r>
              <a:rPr lang="en-US" altLang="zh-CN" sz="1400" b="1" dirty="0" smtClean="0">
                <a:solidFill>
                  <a:schemeClr val="bg1"/>
                </a:solidFill>
                <a:latin typeface="+mn-ea"/>
                <a:ea typeface="+mn-ea"/>
              </a:rPr>
              <a:t>A</a:t>
            </a:r>
            <a:r>
              <a:rPr lang="zh-CN" altLang="en-US" sz="1400" b="1" dirty="0" smtClean="0">
                <a:solidFill>
                  <a:schemeClr val="bg1"/>
                </a:solidFill>
                <a:latin typeface="+mn-ea"/>
                <a:ea typeface="+mn-ea"/>
              </a:rPr>
              <a:t>股震荡加剧。在本轮市场回调中，部分市场观点指出，</a:t>
            </a:r>
            <a:r>
              <a:rPr lang="en-US" altLang="zh-CN" sz="1400" b="1" dirty="0" smtClean="0">
                <a:solidFill>
                  <a:schemeClr val="bg1"/>
                </a:solidFill>
                <a:latin typeface="+mn-ea"/>
                <a:ea typeface="+mn-ea"/>
              </a:rPr>
              <a:t>IPO</a:t>
            </a:r>
            <a:r>
              <a:rPr lang="zh-CN" altLang="en-US" sz="1400" b="1" dirty="0" smtClean="0">
                <a:solidFill>
                  <a:schemeClr val="bg1"/>
                </a:solidFill>
                <a:latin typeface="+mn-ea"/>
                <a:ea typeface="+mn-ea"/>
              </a:rPr>
              <a:t>提速带来新股供给扩容，导致以中小创为主的题材股急速下跌，此种说法并不全面，此轮市场回调主要受近期多个事件性因素的综合影响，但冲击效应开始减弱。其表示，本轮市场调整已较充分，</a:t>
            </a:r>
            <a:r>
              <a:rPr lang="en-US" altLang="zh-CN" sz="1400" b="1" dirty="0" smtClean="0">
                <a:solidFill>
                  <a:schemeClr val="bg1"/>
                </a:solidFill>
                <a:latin typeface="+mn-ea"/>
                <a:ea typeface="+mn-ea"/>
              </a:rPr>
              <a:t>2</a:t>
            </a:r>
            <a:r>
              <a:rPr lang="zh-CN" altLang="en-US" sz="1400" b="1" dirty="0" smtClean="0">
                <a:solidFill>
                  <a:schemeClr val="bg1"/>
                </a:solidFill>
                <a:latin typeface="+mn-ea"/>
                <a:ea typeface="+mn-ea"/>
              </a:rPr>
              <a:t>月仍可逢低做多。</a:t>
            </a:r>
            <a:endParaRPr lang="zh-CN" altLang="en-US" sz="1400" b="1" dirty="0">
              <a:solidFill>
                <a:schemeClr val="bg1"/>
              </a:solidFill>
              <a:latin typeface="+mn-ea"/>
              <a:ea typeface="+mn-ea"/>
              <a:cs typeface="楷体_GB2312" pitchFamily="49" charset="-122"/>
            </a:endParaRPr>
          </a:p>
        </p:txBody>
      </p:sp>
      <p:sp>
        <p:nvSpPr>
          <p:cNvPr id="30733" name="Text Box 36"/>
          <p:cNvSpPr txBox="1">
            <a:spLocks noChangeArrowheads="1"/>
          </p:cNvSpPr>
          <p:nvPr/>
        </p:nvSpPr>
        <p:spPr bwMode="auto">
          <a:xfrm>
            <a:off x="0" y="5842337"/>
            <a:ext cx="827088" cy="1015663"/>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2016</a:t>
            </a:r>
            <a:r>
              <a:rPr lang="zh-CN" altLang="en-US" b="1" dirty="0" smtClean="0">
                <a:solidFill>
                  <a:srgbClr val="000798"/>
                </a:solidFill>
                <a:latin typeface="+mn-ea"/>
                <a:ea typeface="+mn-ea"/>
              </a:rPr>
              <a:t>年</a:t>
            </a:r>
            <a:r>
              <a:rPr lang="en-US" altLang="zh-CN" b="1" dirty="0" smtClean="0">
                <a:solidFill>
                  <a:srgbClr val="000798"/>
                </a:solidFill>
                <a:latin typeface="+mn-ea"/>
                <a:ea typeface="+mn-ea"/>
              </a:rPr>
              <a:t>12</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30734" name="Text Box 37"/>
          <p:cNvSpPr txBox="1">
            <a:spLocks noChangeArrowheads="1"/>
          </p:cNvSpPr>
          <p:nvPr/>
        </p:nvSpPr>
        <p:spPr bwMode="auto">
          <a:xfrm>
            <a:off x="0" y="5286375"/>
            <a:ext cx="827088" cy="400050"/>
          </a:xfrm>
          <a:prstGeom prst="rect">
            <a:avLst/>
          </a:prstGeom>
          <a:noFill/>
          <a:ln w="9525">
            <a:noFill/>
            <a:miter lim="800000"/>
          </a:ln>
        </p:spPr>
        <p:txBody>
          <a:bodyPr>
            <a:spAutoFit/>
          </a:bodyPr>
          <a:lstStyle/>
          <a:p>
            <a:pPr algn="ctr">
              <a:spcBef>
                <a:spcPct val="50000"/>
              </a:spcBef>
              <a:defRPr/>
            </a:pPr>
            <a:r>
              <a:rPr lang="en-US" altLang="zh-CN" b="1" dirty="0">
                <a:solidFill>
                  <a:srgbClr val="000798"/>
                </a:solidFill>
                <a:latin typeface="+mn-ea"/>
                <a:ea typeface="+mn-ea"/>
              </a:rPr>
              <a:t> </a:t>
            </a:r>
            <a:r>
              <a:rPr lang="en-US" altLang="zh-CN" b="1" dirty="0" smtClean="0">
                <a:solidFill>
                  <a:srgbClr val="000798"/>
                </a:solidFill>
                <a:latin typeface="+mn-ea"/>
                <a:ea typeface="+mn-ea"/>
              </a:rPr>
              <a:t>1</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84" name="Rectangle 2"/>
          <p:cNvSpPr>
            <a:spLocks noChangeArrowheads="1"/>
          </p:cNvSpPr>
          <p:nvPr/>
        </p:nvSpPr>
        <p:spPr bwMode="white">
          <a:xfrm>
            <a:off x="455613" y="142875"/>
            <a:ext cx="8231187" cy="1144588"/>
          </a:xfrm>
          <a:prstGeom prst="rect">
            <a:avLst/>
          </a:prstGeom>
          <a:noFill/>
          <a:ln w="9525">
            <a:noFill/>
            <a:miter lim="800000"/>
          </a:ln>
        </p:spPr>
        <p:txBody>
          <a:bodyPr/>
          <a:lstStyle/>
          <a:p>
            <a:r>
              <a:rPr lang="zh-CN" altLang="en-US" sz="2400" b="1" dirty="0">
                <a:solidFill>
                  <a:srgbClr val="000066"/>
                </a:solidFill>
                <a:latin typeface="幼圆" pitchFamily="49" charset="-122"/>
                <a:ea typeface="幼圆" pitchFamily="49" charset="-122"/>
              </a:rPr>
              <a:t>主要券商观点</a:t>
            </a:r>
            <a:endParaRPr lang="zh-CN" altLang="en-US" sz="2400" b="1" dirty="0">
              <a:solidFill>
                <a:srgbClr val="000066"/>
              </a:solidFill>
              <a:latin typeface="幼圆" pitchFamily="49" charset="-122"/>
              <a:ea typeface="幼圆" pitchFamily="49" charset="-122"/>
            </a:endParaRPr>
          </a:p>
        </p:txBody>
      </p:sp>
      <p:sp>
        <p:nvSpPr>
          <p:cNvPr id="30740" name="Text Box 16"/>
          <p:cNvSpPr txBox="1">
            <a:spLocks noChangeArrowheads="1"/>
          </p:cNvSpPr>
          <p:nvPr/>
        </p:nvSpPr>
        <p:spPr bwMode="auto">
          <a:xfrm>
            <a:off x="285750" y="1714500"/>
            <a:ext cx="2143125" cy="2462213"/>
          </a:xfrm>
          <a:prstGeom prst="rect">
            <a:avLst/>
          </a:prstGeom>
          <a:solidFill>
            <a:srgbClr val="000080"/>
          </a:solidFill>
          <a:ln w="9525">
            <a:noFill/>
            <a:miter lim="800000"/>
          </a:ln>
        </p:spPr>
        <p:txBody>
          <a:bodyPr>
            <a:spAutoFit/>
          </a:bodyPr>
          <a:lstStyle/>
          <a:p>
            <a:pPr algn="just">
              <a:buClr>
                <a:srgbClr val="FFFFFF"/>
              </a:buClr>
              <a:buFont typeface="Wingdings" panose="05000000000000000000" pitchFamily="2" charset="2"/>
              <a:buChar char="Ø"/>
              <a:defRPr/>
            </a:pPr>
            <a:r>
              <a:rPr lang="zh-CN" altLang="en-US" sz="1400" b="1" dirty="0" smtClean="0">
                <a:solidFill>
                  <a:schemeClr val="bg1"/>
                </a:solidFill>
                <a:latin typeface="+mn-ea"/>
                <a:ea typeface="+mn-ea"/>
              </a:rPr>
              <a:t>市场在年初调整到低点</a:t>
            </a:r>
            <a:r>
              <a:rPr lang="en-US" altLang="zh-CN" sz="1400" b="1" dirty="0" smtClean="0">
                <a:solidFill>
                  <a:schemeClr val="bg1"/>
                </a:solidFill>
                <a:latin typeface="+mn-ea"/>
                <a:ea typeface="+mn-ea"/>
              </a:rPr>
              <a:t>3044</a:t>
            </a:r>
            <a:r>
              <a:rPr lang="zh-CN" altLang="en-US" sz="1400" b="1" dirty="0" smtClean="0">
                <a:solidFill>
                  <a:schemeClr val="bg1"/>
                </a:solidFill>
                <a:latin typeface="+mn-ea"/>
                <a:ea typeface="+mn-ea"/>
              </a:rPr>
              <a:t>点后开始小碎步爬升，市场反弹逻辑并未发生变化。站在当前时点，我们倾向于市场依旧有望演绎“小阳春”行情。投资者莫为“利率扰动”所迷惑，从而错失二月行情。在存量博弈的震荡市中，结构性机会偏向业绩确定和政策亮点。</a:t>
            </a:r>
            <a:endParaRPr lang="zh-CN" altLang="en-US" sz="1400" b="1" dirty="0">
              <a:solidFill>
                <a:srgbClr val="FFFFFF"/>
              </a:solidFill>
              <a:latin typeface="+mn-ea"/>
              <a:ea typeface="+mn-ea"/>
              <a:cs typeface="楷体_GB2312" pitchFamily="49" charset="-122"/>
            </a:endParaRPr>
          </a:p>
        </p:txBody>
      </p:sp>
      <p:sp>
        <p:nvSpPr>
          <p:cNvPr id="28686" name="Text Box 78"/>
          <p:cNvSpPr txBox="1">
            <a:spLocks noChangeArrowheads="1"/>
          </p:cNvSpPr>
          <p:nvPr/>
        </p:nvSpPr>
        <p:spPr bwMode="auto">
          <a:xfrm>
            <a:off x="928662" y="4714884"/>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87" name="Text Box 78"/>
          <p:cNvSpPr txBox="1">
            <a:spLocks noChangeArrowheads="1"/>
          </p:cNvSpPr>
          <p:nvPr/>
        </p:nvSpPr>
        <p:spPr bwMode="auto">
          <a:xfrm>
            <a:off x="928688" y="5357813"/>
            <a:ext cx="1285875" cy="369887"/>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88" name="Text Box 78"/>
          <p:cNvSpPr txBox="1">
            <a:spLocks noChangeArrowheads="1"/>
          </p:cNvSpPr>
          <p:nvPr/>
        </p:nvSpPr>
        <p:spPr bwMode="auto">
          <a:xfrm>
            <a:off x="928688"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endParaRPr lang="zh-CN" altLang="en-US" sz="1800" b="1">
              <a:solidFill>
                <a:srgbClr val="FF0000"/>
              </a:solidFill>
              <a:ea typeface="黑体" panose="02010609060101010101" pitchFamily="49" charset="-122"/>
            </a:endParaRPr>
          </a:p>
        </p:txBody>
      </p:sp>
      <p:sp>
        <p:nvSpPr>
          <p:cNvPr id="28689" name="Text Box 78"/>
          <p:cNvSpPr txBox="1">
            <a:spLocks noChangeArrowheads="1"/>
          </p:cNvSpPr>
          <p:nvPr/>
        </p:nvSpPr>
        <p:spPr bwMode="auto">
          <a:xfrm>
            <a:off x="3000375" y="4714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0" name="Text Box 78"/>
          <p:cNvSpPr txBox="1">
            <a:spLocks noChangeArrowheads="1"/>
          </p:cNvSpPr>
          <p:nvPr/>
        </p:nvSpPr>
        <p:spPr bwMode="auto">
          <a:xfrm>
            <a:off x="5214938" y="4714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中性</a:t>
            </a:r>
            <a:endParaRPr lang="zh-CN" altLang="en-US" sz="1800" b="1" dirty="0">
              <a:solidFill>
                <a:srgbClr val="FF0000"/>
              </a:solidFill>
              <a:ea typeface="黑体" panose="02010609060101010101" pitchFamily="49" charset="-122"/>
            </a:endParaRPr>
          </a:p>
        </p:txBody>
      </p:sp>
      <p:sp>
        <p:nvSpPr>
          <p:cNvPr id="28691" name="Text Box 78"/>
          <p:cNvSpPr txBox="1">
            <a:spLocks noChangeArrowheads="1"/>
          </p:cNvSpPr>
          <p:nvPr/>
        </p:nvSpPr>
        <p:spPr bwMode="auto">
          <a:xfrm>
            <a:off x="7358063" y="4786313"/>
            <a:ext cx="1285875" cy="369887"/>
          </a:xfrm>
          <a:prstGeom prst="rect">
            <a:avLst/>
          </a:prstGeom>
          <a:solidFill>
            <a:srgbClr val="C0C0C0"/>
          </a:solidFill>
          <a:ln w="9525">
            <a:noFill/>
            <a:miter lim="800000"/>
          </a:ln>
        </p:spPr>
        <p:txBody>
          <a:bodyPr>
            <a:spAutoFit/>
          </a:bodyPr>
          <a:lstStyle/>
          <a:p>
            <a:pPr algn="ctr">
              <a:spcBef>
                <a:spcPct val="50000"/>
              </a:spcBef>
            </a:pPr>
            <a:r>
              <a:rPr lang="zh-CN" altLang="en-US" sz="1800" b="1" dirty="0" smtClean="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31" name="Text Box 37"/>
          <p:cNvSpPr txBox="1">
            <a:spLocks noChangeArrowheads="1"/>
          </p:cNvSpPr>
          <p:nvPr/>
        </p:nvSpPr>
        <p:spPr bwMode="auto">
          <a:xfrm>
            <a:off x="0" y="4643446"/>
            <a:ext cx="827088" cy="400110"/>
          </a:xfrm>
          <a:prstGeom prst="rect">
            <a:avLst/>
          </a:prstGeom>
          <a:noFill/>
          <a:ln w="9525">
            <a:noFill/>
            <a:miter lim="800000"/>
          </a:ln>
        </p:spPr>
        <p:txBody>
          <a:bodyPr>
            <a:spAutoFit/>
          </a:bodyPr>
          <a:lstStyle/>
          <a:p>
            <a:pPr algn="ctr">
              <a:spcBef>
                <a:spcPct val="50000"/>
              </a:spcBef>
              <a:defRPr/>
            </a:pPr>
            <a:r>
              <a:rPr lang="en-US" altLang="zh-CN" b="1" dirty="0" smtClean="0">
                <a:solidFill>
                  <a:srgbClr val="000798"/>
                </a:solidFill>
                <a:latin typeface="+mn-ea"/>
                <a:ea typeface="+mn-ea"/>
              </a:rPr>
              <a:t>2</a:t>
            </a:r>
            <a:r>
              <a:rPr lang="zh-CN" altLang="en-US" b="1" dirty="0" smtClean="0">
                <a:solidFill>
                  <a:srgbClr val="000798"/>
                </a:solidFill>
                <a:latin typeface="+mn-ea"/>
                <a:ea typeface="+mn-ea"/>
              </a:rPr>
              <a:t>月</a:t>
            </a:r>
            <a:endParaRPr lang="zh-CN" altLang="en-US" b="1" dirty="0">
              <a:solidFill>
                <a:srgbClr val="000798"/>
              </a:solidFill>
              <a:latin typeface="+mn-ea"/>
              <a:ea typeface="+mn-ea"/>
            </a:endParaRPr>
          </a:p>
        </p:txBody>
      </p:sp>
      <p:sp>
        <p:nvSpPr>
          <p:cNvPr id="28693" name="Text Box 78"/>
          <p:cNvSpPr txBox="1">
            <a:spLocks noChangeArrowheads="1"/>
          </p:cNvSpPr>
          <p:nvPr/>
        </p:nvSpPr>
        <p:spPr bwMode="auto">
          <a:xfrm>
            <a:off x="3000375" y="52863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endParaRPr lang="zh-CN" altLang="en-US" sz="1800" b="1">
              <a:solidFill>
                <a:srgbClr val="FF0000"/>
              </a:solidFill>
              <a:ea typeface="黑体" panose="02010609060101010101" pitchFamily="49" charset="-122"/>
            </a:endParaRPr>
          </a:p>
        </p:txBody>
      </p:sp>
      <p:sp>
        <p:nvSpPr>
          <p:cNvPr id="28694" name="Text Box 78"/>
          <p:cNvSpPr txBox="1">
            <a:spLocks noChangeArrowheads="1"/>
          </p:cNvSpPr>
          <p:nvPr/>
        </p:nvSpPr>
        <p:spPr bwMode="auto">
          <a:xfrm>
            <a:off x="5214938" y="52863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endParaRPr lang="zh-CN" altLang="en-US" sz="1800" b="1">
              <a:solidFill>
                <a:srgbClr val="FF0000"/>
              </a:solidFill>
              <a:ea typeface="黑体" panose="02010609060101010101" pitchFamily="49" charset="-122"/>
            </a:endParaRPr>
          </a:p>
        </p:txBody>
      </p:sp>
      <p:sp>
        <p:nvSpPr>
          <p:cNvPr id="28695" name="Text Box 78"/>
          <p:cNvSpPr txBox="1">
            <a:spLocks noChangeArrowheads="1"/>
          </p:cNvSpPr>
          <p:nvPr/>
        </p:nvSpPr>
        <p:spPr bwMode="auto">
          <a:xfrm>
            <a:off x="3000375"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endParaRPr lang="zh-CN" altLang="en-US" sz="1800" b="1">
              <a:solidFill>
                <a:srgbClr val="FF0000"/>
              </a:solidFill>
              <a:ea typeface="黑体" panose="02010609060101010101" pitchFamily="49" charset="-122"/>
            </a:endParaRPr>
          </a:p>
        </p:txBody>
      </p:sp>
      <p:sp>
        <p:nvSpPr>
          <p:cNvPr id="28696" name="Text Box 78"/>
          <p:cNvSpPr txBox="1">
            <a:spLocks noChangeArrowheads="1"/>
          </p:cNvSpPr>
          <p:nvPr/>
        </p:nvSpPr>
        <p:spPr bwMode="auto">
          <a:xfrm>
            <a:off x="5214938"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endParaRPr lang="zh-CN" altLang="en-US" sz="1800" b="1">
              <a:solidFill>
                <a:srgbClr val="FF0000"/>
              </a:solidFill>
              <a:ea typeface="黑体" panose="02010609060101010101" pitchFamily="49" charset="-122"/>
            </a:endParaRPr>
          </a:p>
        </p:txBody>
      </p:sp>
      <p:sp>
        <p:nvSpPr>
          <p:cNvPr id="28697" name="Text Box 78"/>
          <p:cNvSpPr txBox="1">
            <a:spLocks noChangeArrowheads="1"/>
          </p:cNvSpPr>
          <p:nvPr/>
        </p:nvSpPr>
        <p:spPr bwMode="auto">
          <a:xfrm>
            <a:off x="7358063" y="52863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dirty="0">
                <a:solidFill>
                  <a:srgbClr val="FF0000"/>
                </a:solidFill>
                <a:ea typeface="黑体" panose="02010609060101010101" pitchFamily="49" charset="-122"/>
              </a:rPr>
              <a:t>谨慎看多</a:t>
            </a:r>
            <a:endParaRPr lang="zh-CN" altLang="en-US" sz="1800" b="1" dirty="0">
              <a:solidFill>
                <a:srgbClr val="FF0000"/>
              </a:solidFill>
              <a:ea typeface="黑体" panose="02010609060101010101" pitchFamily="49" charset="-122"/>
            </a:endParaRPr>
          </a:p>
        </p:txBody>
      </p:sp>
      <p:sp>
        <p:nvSpPr>
          <p:cNvPr id="28698" name="Text Box 78"/>
          <p:cNvSpPr txBox="1">
            <a:spLocks noChangeArrowheads="1"/>
          </p:cNvSpPr>
          <p:nvPr/>
        </p:nvSpPr>
        <p:spPr bwMode="auto">
          <a:xfrm>
            <a:off x="7358063" y="5857875"/>
            <a:ext cx="1285875" cy="369888"/>
          </a:xfrm>
          <a:prstGeom prst="rect">
            <a:avLst/>
          </a:prstGeom>
          <a:solidFill>
            <a:srgbClr val="C0C0C0"/>
          </a:solidFill>
          <a:ln w="9525">
            <a:noFill/>
            <a:miter lim="800000"/>
          </a:ln>
        </p:spPr>
        <p:txBody>
          <a:bodyPr>
            <a:spAutoFit/>
          </a:bodyPr>
          <a:lstStyle/>
          <a:p>
            <a:pPr algn="ctr">
              <a:spcBef>
                <a:spcPct val="50000"/>
              </a:spcBef>
            </a:pPr>
            <a:r>
              <a:rPr lang="zh-CN" altLang="en-US" sz="1800" b="1">
                <a:solidFill>
                  <a:srgbClr val="FF0000"/>
                </a:solidFill>
                <a:ea typeface="黑体" panose="02010609060101010101" pitchFamily="49" charset="-122"/>
              </a:rPr>
              <a:t>谨慎看多</a:t>
            </a:r>
            <a:endParaRPr lang="zh-CN" altLang="en-US" sz="1800" b="1">
              <a:solidFill>
                <a:srgbClr val="FF0000"/>
              </a:solidFill>
              <a:ea typeface="黑体" panose="02010609060101010101" pitchFamily="49" charset="-122"/>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1187450" y="1989138"/>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3315" name="Text Box 3"/>
          <p:cNvSpPr txBox="1">
            <a:spLocks noChangeArrowheads="1"/>
          </p:cNvSpPr>
          <p:nvPr/>
        </p:nvSpPr>
        <p:spPr bwMode="auto">
          <a:xfrm>
            <a:off x="1331913" y="1989138"/>
            <a:ext cx="4897437" cy="2678112"/>
          </a:xfrm>
          <a:prstGeom prst="rect">
            <a:avLst/>
          </a:prstGeom>
          <a:noFill/>
          <a:ln w="9525">
            <a:noFill/>
            <a:miter lim="800000"/>
          </a:ln>
        </p:spPr>
        <p:txBody>
          <a:bodyPr>
            <a:spAutoFit/>
          </a:bodyPr>
          <a:lstStyle/>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1.本月宏观概况</a:t>
            </a:r>
            <a:endParaRPr kumimoji="1" lang="en-US" altLang="zh-CN" sz="2400" b="1">
              <a:solidFill>
                <a:schemeClr val="bg1"/>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2.本月市场动向分析</a:t>
            </a:r>
            <a:endParaRPr kumimoji="1" lang="zh-CN" altLang="en-US" sz="2400" b="1">
              <a:solidFill>
                <a:srgbClr val="000066"/>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endParaRPr kumimoji="1" lang="zh-CN" altLang="en-US" sz="2400" b="1">
              <a:solidFill>
                <a:srgbClr val="000066"/>
              </a:solidFill>
              <a:latin typeface="Times New Roman" panose="02020603050405020304" pitchFamily="18" charset="0"/>
              <a:ea typeface="幼圆" pitchFamily="49" charset="-122"/>
            </a:endParaRP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endParaRPr kumimoji="1" lang="zh-CN" altLang="en-US" sz="2400" b="1">
              <a:solidFill>
                <a:srgbClr val="000066"/>
              </a:solidFill>
              <a:latin typeface="Times New Roman" panose="02020603050405020304" pitchFamily="18" charset="0"/>
              <a:ea typeface="幼圆" pitchFamily="49" charset="-122"/>
            </a:endParaRPr>
          </a:p>
          <a:p>
            <a:pPr marL="457200" indent="-457200">
              <a:spcBef>
                <a:spcPct val="50000"/>
              </a:spcBef>
            </a:pPr>
            <a:endParaRPr kumimoji="1" lang="zh-CN" altLang="en-US" sz="2400" b="1">
              <a:solidFill>
                <a:srgbClr val="000099"/>
              </a:solidFill>
              <a:latin typeface="Times New Roman" panose="02020603050405020304"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1209675" y="3101975"/>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0723"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本月宏观概况</a:t>
            </a:r>
            <a:endParaRPr kumimoji="1" lang="zh-CN" altLang="en-US" sz="2400" b="1">
              <a:solidFill>
                <a:srgbClr val="000066"/>
              </a:solidFill>
              <a:latin typeface="幼圆" pitchFamily="49" charset="-122"/>
              <a:ea typeface="幼圆" pitchFamily="49" charset="-122"/>
            </a:endParaRP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endParaRPr kumimoji="1" lang="zh-CN" altLang="en-US" sz="2400" b="1">
              <a:solidFill>
                <a:srgbClr val="000066"/>
              </a:solidFill>
              <a:latin typeface="幼圆" pitchFamily="49" charset="-122"/>
              <a:ea typeface="幼圆" pitchFamily="49" charset="-122"/>
            </a:endParaRPr>
          </a:p>
          <a:p>
            <a:pPr marL="457200" indent="-457200">
              <a:spcBef>
                <a:spcPct val="50000"/>
              </a:spcBef>
            </a:pPr>
            <a:r>
              <a:rPr kumimoji="1" lang="zh-CN" altLang="en-US" sz="2400" b="1">
                <a:solidFill>
                  <a:schemeClr val="bg1"/>
                </a:solidFill>
                <a:latin typeface="幼圆" pitchFamily="49" charset="-122"/>
                <a:ea typeface="幼圆" pitchFamily="49" charset="-122"/>
              </a:rPr>
              <a:t>3. 展望</a:t>
            </a:r>
            <a:endParaRPr kumimoji="1" lang="zh-CN" altLang="en-US" sz="2400" b="1">
              <a:solidFill>
                <a:schemeClr val="bg1"/>
              </a:solidFill>
              <a:latin typeface="幼圆" pitchFamily="49" charset="-122"/>
              <a:ea typeface="幼圆" pitchFamily="49" charset="-122"/>
            </a:endParaRPr>
          </a:p>
          <a:p>
            <a:pPr marL="457200" indent="-457200">
              <a:spcBef>
                <a:spcPct val="50000"/>
              </a:spcBef>
            </a:pPr>
            <a:r>
              <a:rPr kumimoji="1" lang="en-US" altLang="zh-CN" sz="2400" b="1">
                <a:solidFill>
                  <a:srgbClr val="000066"/>
                </a:solidFill>
                <a:latin typeface="幼圆" pitchFamily="49" charset="-122"/>
                <a:ea typeface="幼圆" pitchFamily="49" charset="-122"/>
              </a:rPr>
              <a:t>4. </a:t>
            </a:r>
            <a:r>
              <a:rPr kumimoji="1" lang="zh-CN" altLang="en-US" sz="2400" b="1">
                <a:solidFill>
                  <a:srgbClr val="000066"/>
                </a:solidFill>
                <a:latin typeface="幼圆" pitchFamily="49" charset="-122"/>
                <a:ea typeface="幼圆" pitchFamily="49" charset="-122"/>
              </a:rPr>
              <a:t>公司主要业务</a:t>
            </a:r>
            <a:endParaRPr kumimoji="1" lang="zh-CN" altLang="en-US" sz="2400" b="1">
              <a:solidFill>
                <a:srgbClr val="000066"/>
              </a:solidFill>
              <a:latin typeface="幼圆" pitchFamily="49" charset="-122"/>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en-US" altLang="zh-CN" sz="1800" b="1" dirty="0" smtClean="0">
                <a:solidFill>
                  <a:srgbClr val="000066"/>
                </a:solidFill>
                <a:latin typeface="+mn-ea"/>
                <a:ea typeface="+mn-ea"/>
              </a:rPr>
              <a:t>      2017</a:t>
            </a:r>
            <a:r>
              <a:rPr lang="zh-CN" altLang="en-US" sz="1800" b="1" dirty="0" smtClean="0">
                <a:solidFill>
                  <a:srgbClr val="000066"/>
                </a:solidFill>
                <a:latin typeface="+mn-ea"/>
                <a:ea typeface="+mn-ea"/>
              </a:rPr>
              <a:t>年</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月全国制造业</a:t>
            </a:r>
            <a:r>
              <a:rPr lang="en-US" altLang="zh-CN" sz="1800" b="1" dirty="0" smtClean="0">
                <a:solidFill>
                  <a:srgbClr val="000066"/>
                </a:solidFill>
                <a:latin typeface="+mn-ea"/>
                <a:ea typeface="+mn-ea"/>
              </a:rPr>
              <a:t>PMI</a:t>
            </a:r>
            <a:r>
              <a:rPr lang="zh-CN" altLang="en-US" sz="1800" b="1" dirty="0" smtClean="0">
                <a:solidFill>
                  <a:srgbClr val="000066"/>
                </a:solidFill>
                <a:latin typeface="+mn-ea"/>
                <a:ea typeface="+mn-ea"/>
              </a:rPr>
              <a:t>微降至</a:t>
            </a:r>
            <a:r>
              <a:rPr lang="en-US" altLang="zh-CN" sz="1800" b="1" dirty="0" smtClean="0">
                <a:solidFill>
                  <a:srgbClr val="000066"/>
                </a:solidFill>
                <a:latin typeface="+mn-ea"/>
                <a:ea typeface="+mn-ea"/>
              </a:rPr>
              <a:t>51.3</a:t>
            </a:r>
            <a:r>
              <a:rPr lang="zh-CN" altLang="en-US" sz="1800" b="1" dirty="0" smtClean="0">
                <a:solidFill>
                  <a:srgbClr val="000066"/>
                </a:solidFill>
                <a:latin typeface="+mn-ea"/>
                <a:ea typeface="+mn-ea"/>
              </a:rPr>
              <a:t>，连续两个月回落但仍高于荣枯线，在历年同期中也处较高水平，且高于过去</a:t>
            </a:r>
            <a:r>
              <a:rPr lang="en-US" altLang="zh-CN" sz="1800" b="1" dirty="0" smtClean="0">
                <a:solidFill>
                  <a:srgbClr val="000066"/>
                </a:solidFill>
                <a:latin typeface="+mn-ea"/>
                <a:ea typeface="+mn-ea"/>
              </a:rPr>
              <a:t>5</a:t>
            </a:r>
            <a:r>
              <a:rPr lang="zh-CN" altLang="en-US" sz="1800" b="1" dirty="0" smtClean="0">
                <a:solidFill>
                  <a:srgbClr val="000066"/>
                </a:solidFill>
                <a:latin typeface="+mn-ea"/>
                <a:ea typeface="+mn-ea"/>
              </a:rPr>
              <a:t>年同期，均指向制造业景气保持平稳。主要分项指标中，需求、生产、价格均回落，库存反弹。分规模看，大型、小型企业</a:t>
            </a:r>
            <a:r>
              <a:rPr lang="en-US" altLang="zh-CN" sz="1800" b="1" dirty="0" smtClean="0">
                <a:solidFill>
                  <a:srgbClr val="000066"/>
                </a:solidFill>
                <a:latin typeface="+mn-ea"/>
                <a:ea typeface="+mn-ea"/>
              </a:rPr>
              <a:t>PMI</a:t>
            </a:r>
            <a:r>
              <a:rPr lang="zh-CN" altLang="en-US" sz="1800" b="1" dirty="0" smtClean="0">
                <a:solidFill>
                  <a:srgbClr val="000066"/>
                </a:solidFill>
                <a:latin typeface="+mn-ea"/>
                <a:ea typeface="+mn-ea"/>
              </a:rPr>
              <a:t>回落，中型企业</a:t>
            </a:r>
            <a:r>
              <a:rPr lang="en-US" altLang="zh-CN" sz="1800" b="1" dirty="0" smtClean="0">
                <a:solidFill>
                  <a:srgbClr val="000066"/>
                </a:solidFill>
                <a:latin typeface="+mn-ea"/>
                <a:ea typeface="+mn-ea"/>
              </a:rPr>
              <a:t>PMI</a:t>
            </a:r>
            <a:r>
              <a:rPr lang="zh-CN" altLang="en-US" sz="1800" b="1" dirty="0" smtClean="0">
                <a:solidFill>
                  <a:srgbClr val="000066"/>
                </a:solidFill>
                <a:latin typeface="+mn-ea"/>
                <a:ea typeface="+mn-ea"/>
              </a:rPr>
              <a:t>略反弹。</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月制造业</a:t>
            </a:r>
            <a:r>
              <a:rPr lang="en-US" altLang="zh-CN" sz="1800" b="1" dirty="0" smtClean="0">
                <a:solidFill>
                  <a:srgbClr val="000066"/>
                </a:solidFill>
                <a:latin typeface="+mn-ea"/>
                <a:ea typeface="+mn-ea"/>
              </a:rPr>
              <a:t>PMI</a:t>
            </a:r>
            <a:r>
              <a:rPr lang="zh-CN" altLang="en-US" sz="1800" b="1" dirty="0" smtClean="0">
                <a:solidFill>
                  <a:srgbClr val="000066"/>
                </a:solidFill>
                <a:latin typeface="+mn-ea"/>
                <a:ea typeface="+mn-ea"/>
              </a:rPr>
              <a:t>小幅回落但处扩张区间，终端地产和汽车需求逐步下滑，春节效应令发电耗煤增速高开低走。综合看，</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月经济仍保持平稳。</a:t>
            </a:r>
            <a:endParaRPr lang="en-US" altLang="zh-CN" sz="1800" b="1" dirty="0" smtClean="0">
              <a:solidFill>
                <a:srgbClr val="000066"/>
              </a:solidFill>
              <a:latin typeface="+mn-ea"/>
              <a:ea typeface="+mn-ea"/>
            </a:endParaRPr>
          </a:p>
          <a:p>
            <a:pPr marL="342900" indent="-342900">
              <a:spcBef>
                <a:spcPct val="20000"/>
              </a:spcBef>
              <a:buClr>
                <a:srgbClr val="6699FF"/>
              </a:buClr>
              <a:defRPr/>
            </a:pPr>
            <a:r>
              <a:rPr lang="zh-CN" altLang="en-US" sz="1800" b="1" dirty="0" smtClean="0">
                <a:solidFill>
                  <a:srgbClr val="000066"/>
                </a:solidFill>
                <a:latin typeface="+mn-ea"/>
                <a:ea typeface="+mn-ea"/>
              </a:rPr>
              <a:t>       </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月财新</a:t>
            </a:r>
            <a:r>
              <a:rPr lang="en-US" altLang="zh-CN" sz="1800" b="1" dirty="0" smtClean="0">
                <a:solidFill>
                  <a:srgbClr val="000066"/>
                </a:solidFill>
                <a:latin typeface="+mn-ea"/>
                <a:ea typeface="+mn-ea"/>
              </a:rPr>
              <a:t>PMI</a:t>
            </a:r>
            <a:r>
              <a:rPr lang="zh-CN" altLang="en-US" sz="1800" b="1" dirty="0" smtClean="0">
                <a:solidFill>
                  <a:srgbClr val="000066"/>
                </a:solidFill>
                <a:latin typeface="+mn-ea"/>
                <a:ea typeface="+mn-ea"/>
              </a:rPr>
              <a:t>制造业为</a:t>
            </a:r>
            <a:r>
              <a:rPr lang="en-US" altLang="zh-CN" sz="1800" b="1" dirty="0" smtClean="0">
                <a:solidFill>
                  <a:srgbClr val="000066"/>
                </a:solidFill>
                <a:latin typeface="+mn-ea"/>
                <a:ea typeface="+mn-ea"/>
              </a:rPr>
              <a:t>51.0</a:t>
            </a:r>
            <a:r>
              <a:rPr lang="zh-CN" altLang="en-US" sz="1800" b="1" dirty="0" smtClean="0">
                <a:solidFill>
                  <a:srgbClr val="000066"/>
                </a:solidFill>
                <a:latin typeface="+mn-ea"/>
                <a:ea typeface="+mn-ea"/>
              </a:rPr>
              <a:t>，显示制造业运行进一步向好，但与</a:t>
            </a:r>
            <a:r>
              <a:rPr lang="en-US" altLang="zh-CN" sz="1800" b="1" dirty="0" smtClean="0">
                <a:solidFill>
                  <a:srgbClr val="000066"/>
                </a:solidFill>
                <a:latin typeface="+mn-ea"/>
                <a:ea typeface="+mn-ea"/>
              </a:rPr>
              <a:t>2016</a:t>
            </a:r>
            <a:r>
              <a:rPr lang="zh-CN" altLang="en-US" sz="1800" b="1" dirty="0" smtClean="0">
                <a:solidFill>
                  <a:srgbClr val="000066"/>
                </a:solidFill>
                <a:latin typeface="+mn-ea"/>
                <a:ea typeface="+mn-ea"/>
              </a:rPr>
              <a:t>年</a:t>
            </a:r>
            <a:r>
              <a:rPr lang="en-US" altLang="zh-CN" sz="1800" b="1" dirty="0" smtClean="0">
                <a:solidFill>
                  <a:srgbClr val="000066"/>
                </a:solidFill>
                <a:latin typeface="+mn-ea"/>
                <a:ea typeface="+mn-ea"/>
              </a:rPr>
              <a:t>12</a:t>
            </a:r>
            <a:r>
              <a:rPr lang="zh-CN" altLang="en-US" sz="1800" b="1" dirty="0" smtClean="0">
                <a:solidFill>
                  <a:srgbClr val="000066"/>
                </a:solidFill>
                <a:latin typeface="+mn-ea"/>
                <a:ea typeface="+mn-ea"/>
              </a:rPr>
              <a:t>月创下的</a:t>
            </a:r>
            <a:r>
              <a:rPr lang="en-US" altLang="zh-CN" sz="1800" b="1" dirty="0" smtClean="0">
                <a:solidFill>
                  <a:srgbClr val="000066"/>
                </a:solidFill>
                <a:latin typeface="+mn-ea"/>
                <a:ea typeface="+mn-ea"/>
              </a:rPr>
              <a:t>47</a:t>
            </a:r>
            <a:r>
              <a:rPr lang="zh-CN" altLang="en-US" sz="1800" b="1" dirty="0" smtClean="0">
                <a:solidFill>
                  <a:srgbClr val="000066"/>
                </a:solidFill>
                <a:latin typeface="+mn-ea"/>
                <a:ea typeface="+mn-ea"/>
              </a:rPr>
              <a:t>个月最高纪录相比，回落</a:t>
            </a:r>
            <a:r>
              <a:rPr lang="en-US" altLang="zh-CN" sz="1800" b="1" dirty="0" smtClean="0">
                <a:solidFill>
                  <a:srgbClr val="000066"/>
                </a:solidFill>
                <a:latin typeface="+mn-ea"/>
                <a:ea typeface="+mn-ea"/>
              </a:rPr>
              <a:t>0.9</a:t>
            </a:r>
            <a:r>
              <a:rPr lang="zh-CN" altLang="en-US" sz="1800" b="1" dirty="0" smtClean="0">
                <a:solidFill>
                  <a:srgbClr val="000066"/>
                </a:solidFill>
                <a:latin typeface="+mn-ea"/>
                <a:ea typeface="+mn-ea"/>
              </a:rPr>
              <a:t>个百分点。原材料库存和产成品库存都下滑至收缩区间，厂商补库存动力已经不足。投入和产出价格指数仍保持高速上涨，但已经较上月放缓，分项指数显示出当前的惯性增长大概率难以持续，今年经济下行压力依然不容小觑。</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宏观经济数据解读</a:t>
            </a:r>
            <a:endParaRPr lang="zh-CN" altLang="en-US" sz="2400" b="1">
              <a:solidFill>
                <a:srgbClr val="000066"/>
              </a:solidFill>
              <a:latin typeface="幼圆" pitchFamily="49" charset="-122"/>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ea typeface="幼圆"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itchFamily="49" charset="-122"/>
            </a:endParaRPr>
          </a:p>
          <a:p>
            <a:pPr>
              <a:defRPr/>
            </a:pPr>
            <a:endParaRPr lang="zh-CN" altLang="en-US" sz="1800" dirty="0"/>
          </a:p>
          <a:p>
            <a:pPr>
              <a:defRPr/>
            </a:pPr>
            <a:r>
              <a:rPr lang="zh-CN" altLang="en-US" sz="1800" dirty="0"/>
              <a:t> </a:t>
            </a:r>
            <a:endParaRPr lang="zh-CN" altLang="en-US" sz="1800" dirty="0"/>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a:solidFill>
                  <a:srgbClr val="000066"/>
                </a:solidFill>
                <a:latin typeface="幼圆" pitchFamily="49" charset="-122"/>
                <a:ea typeface="幼圆" pitchFamily="49" charset="-122"/>
              </a:rPr>
              <a:t>展望</a:t>
            </a:r>
            <a:endParaRPr lang="zh-CN" altLang="en-US" sz="2400" b="1">
              <a:solidFill>
                <a:srgbClr val="000066"/>
              </a:solidFill>
              <a:latin typeface="幼圆" pitchFamily="49" charset="-122"/>
              <a:ea typeface="幼圆" pitchFamily="49" charset="-122"/>
            </a:endParaRP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endParaRPr lang="zh-CN" altLang="en-US" sz="1800" b="1" dirty="0">
              <a:solidFill>
                <a:srgbClr val="000066"/>
              </a:solidFill>
              <a:latin typeface="+mn-ea"/>
              <a:ea typeface="+mn-ea"/>
            </a:endParaRPr>
          </a:p>
        </p:txBody>
      </p:sp>
      <p:sp>
        <p:nvSpPr>
          <p:cNvPr id="34842" name="Rectangle 26"/>
          <p:cNvSpPr>
            <a:spLocks noChangeArrowheads="1"/>
          </p:cNvSpPr>
          <p:nvPr/>
        </p:nvSpPr>
        <p:spPr bwMode="auto">
          <a:xfrm>
            <a:off x="500063" y="1423988"/>
            <a:ext cx="8143875" cy="2031325"/>
          </a:xfrm>
          <a:prstGeom prst="rect">
            <a:avLst/>
          </a:prstGeom>
          <a:noFill/>
          <a:ln w="9525">
            <a:noFill/>
            <a:miter lim="800000"/>
          </a:ln>
          <a:effectLst/>
        </p:spPr>
        <p:txBody>
          <a:bodyPr anchor="ctr">
            <a:spAutoFit/>
          </a:bodyPr>
          <a:lstStyle/>
          <a:p>
            <a:pPr>
              <a:defRPr/>
            </a:pPr>
            <a:r>
              <a:rPr lang="en-US" altLang="zh-CN" sz="1800" b="1" dirty="0" smtClean="0">
                <a:solidFill>
                  <a:srgbClr val="000066"/>
                </a:solidFill>
                <a:latin typeface="+mn-ea"/>
                <a:ea typeface="+mn-ea"/>
                <a:cs typeface="Times New Roman" panose="02020603050405020304" pitchFamily="18" charset="0"/>
              </a:rPr>
              <a:t>2017</a:t>
            </a:r>
            <a:r>
              <a:rPr lang="zh-CN" altLang="en-US" sz="1800" b="1" dirty="0" smtClean="0">
                <a:solidFill>
                  <a:srgbClr val="000066"/>
                </a:solidFill>
                <a:latin typeface="+mn-ea"/>
                <a:ea typeface="+mn-ea"/>
                <a:cs typeface="Times New Roman" panose="02020603050405020304" pitchFamily="18" charset="0"/>
              </a:rPr>
              <a:t>年春节过后五个交易日，受外围不确定性因素和内部变相加息的影响，上证指数一度缩量震荡，成交量维持在</a:t>
            </a:r>
            <a:r>
              <a:rPr lang="en-US" altLang="zh-CN" sz="1800" b="1" dirty="0" smtClean="0">
                <a:solidFill>
                  <a:srgbClr val="000066"/>
                </a:solidFill>
                <a:latin typeface="+mn-ea"/>
                <a:ea typeface="+mn-ea"/>
                <a:cs typeface="Times New Roman" panose="02020603050405020304" pitchFamily="18" charset="0"/>
              </a:rPr>
              <a:t>1500</a:t>
            </a:r>
            <a:r>
              <a:rPr lang="zh-CN" altLang="en-US" sz="1800" b="1" dirty="0" smtClean="0">
                <a:solidFill>
                  <a:srgbClr val="000066"/>
                </a:solidFill>
                <a:latin typeface="+mn-ea"/>
                <a:ea typeface="+mn-ea"/>
                <a:cs typeface="Times New Roman" panose="02020603050405020304" pitchFamily="18" charset="0"/>
              </a:rPr>
              <a:t>亿左右，</a:t>
            </a:r>
            <a:r>
              <a:rPr lang="en-US" altLang="zh-CN" sz="1800" b="1" dirty="0" smtClean="0">
                <a:solidFill>
                  <a:srgbClr val="000066"/>
                </a:solidFill>
                <a:latin typeface="+mn-ea"/>
                <a:ea typeface="+mn-ea"/>
                <a:cs typeface="Times New Roman" panose="02020603050405020304" pitchFamily="18" charset="0"/>
              </a:rPr>
              <a:t>2</a:t>
            </a:r>
            <a:r>
              <a:rPr lang="zh-CN" altLang="en-US" sz="1800" b="1" dirty="0" smtClean="0">
                <a:solidFill>
                  <a:srgbClr val="000066"/>
                </a:solidFill>
                <a:latin typeface="+mn-ea"/>
                <a:ea typeface="+mn-ea"/>
                <a:cs typeface="Times New Roman" panose="02020603050405020304" pitchFamily="18" charset="0"/>
              </a:rPr>
              <a:t>月</a:t>
            </a:r>
            <a:r>
              <a:rPr lang="en-US" altLang="zh-CN" sz="1800" b="1" dirty="0" smtClean="0">
                <a:solidFill>
                  <a:srgbClr val="000066"/>
                </a:solidFill>
                <a:latin typeface="+mn-ea"/>
                <a:ea typeface="+mn-ea"/>
                <a:cs typeface="Times New Roman" panose="02020603050405020304" pitchFamily="18" charset="0"/>
              </a:rPr>
              <a:t>8</a:t>
            </a:r>
            <a:r>
              <a:rPr lang="zh-CN" altLang="en-US" sz="1800" b="1" dirty="0" smtClean="0">
                <a:solidFill>
                  <a:srgbClr val="000066"/>
                </a:solidFill>
                <a:latin typeface="+mn-ea"/>
                <a:ea typeface="+mn-ea"/>
                <a:cs typeface="Times New Roman" panose="02020603050405020304" pitchFamily="18" charset="0"/>
              </a:rPr>
              <a:t>日和</a:t>
            </a:r>
            <a:r>
              <a:rPr lang="en-US" altLang="zh-CN" sz="1800" b="1" dirty="0" smtClean="0">
                <a:solidFill>
                  <a:srgbClr val="000066"/>
                </a:solidFill>
                <a:latin typeface="+mn-ea"/>
                <a:ea typeface="+mn-ea"/>
                <a:cs typeface="Times New Roman" panose="02020603050405020304" pitchFamily="18" charset="0"/>
              </a:rPr>
              <a:t>9</a:t>
            </a:r>
            <a:r>
              <a:rPr lang="zh-CN" altLang="en-US" sz="1800" b="1" dirty="0" smtClean="0">
                <a:solidFill>
                  <a:srgbClr val="000066"/>
                </a:solidFill>
                <a:latin typeface="+mn-ea"/>
                <a:ea typeface="+mn-ea"/>
                <a:cs typeface="Times New Roman" panose="02020603050405020304" pitchFamily="18" charset="0"/>
              </a:rPr>
              <a:t>日略有回暖，重新逼近</a:t>
            </a:r>
            <a:r>
              <a:rPr lang="en-US" altLang="zh-CN" sz="1800" b="1" dirty="0" smtClean="0">
                <a:solidFill>
                  <a:srgbClr val="000066"/>
                </a:solidFill>
                <a:latin typeface="+mn-ea"/>
                <a:ea typeface="+mn-ea"/>
                <a:cs typeface="Times New Roman" panose="02020603050405020304" pitchFamily="18" charset="0"/>
              </a:rPr>
              <a:t>3200</a:t>
            </a:r>
            <a:r>
              <a:rPr lang="zh-CN" altLang="en-US" sz="1800" b="1" dirty="0" smtClean="0">
                <a:solidFill>
                  <a:srgbClr val="000066"/>
                </a:solidFill>
                <a:latin typeface="+mn-ea"/>
                <a:ea typeface="+mn-ea"/>
                <a:cs typeface="Times New Roman" panose="02020603050405020304" pitchFamily="18" charset="0"/>
              </a:rPr>
              <a:t>点。节前前两周市场的走势已经反映出流动性趋紧和经济调整的悲观预期，年后利率的上调进一步印证了之前市场“加息”猜测，未来央行是否会继续收紧政策成为市场关注的焦点，长期来看，在流动性和加息周期的市场大背景下，股市大概率难以形成上行趋势，赚钱效应将更加集中在小部分存在交易性机会的股票中。</a:t>
            </a:r>
            <a:endParaRPr lang="zh-CN" altLang="en-US" sz="1800" b="1" dirty="0">
              <a:solidFill>
                <a:srgbClr val="000066"/>
              </a:solidFill>
              <a:latin typeface="+mn-ea"/>
              <a:ea typeface="+mn-ea"/>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1116013" y="3671888"/>
            <a:ext cx="7129462"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33795"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幼圆" pitchFamily="49" charset="-122"/>
                <a:ea typeface="幼圆" pitchFamily="49" charset="-122"/>
              </a:rPr>
              <a:t>1. 本月市场情况概况市场</a:t>
            </a:r>
            <a:endParaRPr kumimoji="1" lang="zh-CN" altLang="en-US" sz="2400" b="1">
              <a:solidFill>
                <a:srgbClr val="000066"/>
              </a:solidFill>
              <a:latin typeface="幼圆" pitchFamily="49" charset="-122"/>
              <a:ea typeface="幼圆" pitchFamily="49" charset="-122"/>
            </a:endParaRPr>
          </a:p>
          <a:p>
            <a:pPr marL="457200" indent="-457200">
              <a:spcBef>
                <a:spcPct val="50000"/>
              </a:spcBef>
            </a:pPr>
            <a:r>
              <a:rPr kumimoji="1" lang="zh-CN" altLang="en-US" sz="2400" b="1">
                <a:solidFill>
                  <a:srgbClr val="000066"/>
                </a:solidFill>
                <a:latin typeface="幼圆" pitchFamily="49" charset="-122"/>
                <a:ea typeface="幼圆" pitchFamily="49" charset="-122"/>
              </a:rPr>
              <a:t>2. 本月市场动向分析</a:t>
            </a:r>
            <a:endParaRPr kumimoji="1" lang="zh-CN" altLang="en-US" sz="2400" b="1">
              <a:solidFill>
                <a:srgbClr val="000066"/>
              </a:solidFill>
              <a:latin typeface="幼圆" pitchFamily="49" charset="-122"/>
              <a:ea typeface="幼圆" pitchFamily="49" charset="-122"/>
            </a:endParaRPr>
          </a:p>
          <a:p>
            <a:pPr marL="457200" indent="-457200">
              <a:spcBef>
                <a:spcPct val="50000"/>
              </a:spcBef>
            </a:pPr>
            <a:r>
              <a:rPr kumimoji="1" lang="zh-CN" altLang="en-US" sz="2400" b="1">
                <a:solidFill>
                  <a:srgbClr val="000066"/>
                </a:solidFill>
                <a:latin typeface="幼圆" pitchFamily="49" charset="-122"/>
                <a:ea typeface="幼圆" pitchFamily="49" charset="-122"/>
              </a:rPr>
              <a:t>3. 展望</a:t>
            </a:r>
            <a:endParaRPr kumimoji="1" lang="zh-CN" altLang="en-US" sz="2400" b="1">
              <a:solidFill>
                <a:srgbClr val="000066"/>
              </a:solidFill>
              <a:latin typeface="幼圆" pitchFamily="49" charset="-122"/>
              <a:ea typeface="幼圆" pitchFamily="49" charset="-122"/>
            </a:endParaRPr>
          </a:p>
          <a:p>
            <a:pPr marL="457200" indent="-457200">
              <a:spcBef>
                <a:spcPct val="50000"/>
              </a:spcBef>
            </a:pPr>
            <a:r>
              <a:rPr kumimoji="1" lang="en-US" altLang="zh-CN" sz="2400" b="1">
                <a:solidFill>
                  <a:schemeClr val="bg1"/>
                </a:solidFill>
                <a:latin typeface="幼圆" pitchFamily="49" charset="-122"/>
                <a:ea typeface="幼圆" pitchFamily="49" charset="-122"/>
              </a:rPr>
              <a:t>4. </a:t>
            </a:r>
            <a:r>
              <a:rPr kumimoji="1" lang="zh-CN" altLang="en-US" sz="2400" b="1">
                <a:solidFill>
                  <a:schemeClr val="bg1"/>
                </a:solidFill>
                <a:latin typeface="幼圆" pitchFamily="49" charset="-122"/>
                <a:ea typeface="幼圆" pitchFamily="49" charset="-122"/>
              </a:rPr>
              <a:t>公司主要业务</a:t>
            </a:r>
            <a:endParaRPr kumimoji="1" lang="zh-CN" altLang="en-US" sz="2400" b="1">
              <a:solidFill>
                <a:schemeClr val="bg1"/>
              </a:solidFill>
              <a:latin typeface="幼圆" pitchFamily="49" charset="-122"/>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8600" y="1338263"/>
            <a:ext cx="8382000" cy="2776537"/>
          </a:xfrm>
          <a:prstGeom prst="rect">
            <a:avLst/>
          </a:prstGeom>
          <a:noFill/>
          <a:ln w="9525">
            <a:noFill/>
            <a:miter lim="800000"/>
          </a:ln>
        </p:spPr>
        <p:txBody>
          <a:bodyPr>
            <a:spAutoFit/>
          </a:bodyPr>
          <a:lstStyle/>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endParaRPr lang="en-US" altLang="zh-CN"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endParaRPr lang="zh-CN" altLang="en-US" sz="1600">
              <a:solidFill>
                <a:srgbClr val="0058B0"/>
              </a:solidFill>
              <a:latin typeface="Times New Roman" panose="02020603050405020304" pitchFamily="18" charset="0"/>
              <a:ea typeface="幼圆" pitchFamily="49" charset="-122"/>
            </a:endParaRPr>
          </a:p>
          <a:p>
            <a:pPr marL="342900" indent="-342900">
              <a:lnSpc>
                <a:spcPct val="150000"/>
              </a:lnSpc>
              <a:spcBef>
                <a:spcPct val="20000"/>
              </a:spcBef>
            </a:pPr>
            <a:r>
              <a:rPr lang="zh-CN" altLang="en-US" sz="1600">
                <a:solidFill>
                  <a:srgbClr val="0058B0"/>
                </a:solidFill>
                <a:latin typeface="Times New Roman" panose="02020603050405020304" pitchFamily="18" charset="0"/>
                <a:ea typeface="幼圆" pitchFamily="49" charset="-122"/>
              </a:rPr>
              <a:t>       我们的投资团队依托自身专业背景和独特判断，根据行业发展和市场趋势，对目标企业和目标项目，进行各种形式的专业投资。财务投资包括：股权投资、固定收益投资等。</a:t>
            </a:r>
            <a:endParaRPr lang="zh-CN" altLang="en-US" sz="1600">
              <a:solidFill>
                <a:srgbClr val="0058B0"/>
              </a:solidFill>
              <a:latin typeface="Times New Roman" panose="02020603050405020304"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Pre-IPO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graphicFrame>
        <p:nvGraphicFramePr>
          <p:cNvPr id="8" name="表格 7"/>
          <p:cNvGraphicFramePr>
            <a:graphicFrameLocks noGrp="1"/>
          </p:cNvGraphicFramePr>
          <p:nvPr/>
        </p:nvGraphicFramePr>
        <p:xfrm>
          <a:off x="152400" y="1219200"/>
          <a:ext cx="8763001" cy="5095876"/>
        </p:xfrm>
        <a:graphic>
          <a:graphicData uri="http://schemas.openxmlformats.org/drawingml/2006/table">
            <a:tbl>
              <a:tblPr firstRow="1" firstCol="1" bandRow="1">
                <a:tableStyleId>{5A111915-BE36-4E01-A7E5-04B1672EAD32}</a:tableStyleId>
              </a:tblPr>
              <a:tblGrid>
                <a:gridCol w="204954"/>
                <a:gridCol w="785647"/>
                <a:gridCol w="2438400"/>
                <a:gridCol w="838200"/>
                <a:gridCol w="1219200"/>
                <a:gridCol w="1600200"/>
                <a:gridCol w="1676400"/>
              </a:tblGrid>
              <a:tr h="304600">
                <a:tc>
                  <a:txBody>
                    <a:bodyPr/>
                    <a:lstStyle/>
                    <a:p>
                      <a:pPr algn="ctr">
                        <a:lnSpc>
                          <a:spcPct val="150000"/>
                        </a:lnSpc>
                        <a:spcAft>
                          <a:spcPts val="0"/>
                        </a:spcAft>
                      </a:pPr>
                      <a:r>
                        <a:rPr lang="en-GB" sz="700" dirty="0">
                          <a:effectLst/>
                        </a:rPr>
                        <a:t> </a:t>
                      </a:r>
                      <a:endParaRPr lang="zh-CN" sz="10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需求</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服务内容</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服务对象</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受托人角色</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理想委托人</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c>
                  <a:txBody>
                    <a:bodyPr/>
                    <a:lstStyle/>
                    <a:p>
                      <a:pPr algn="ctr">
                        <a:lnSpc>
                          <a:spcPct val="150000"/>
                        </a:lnSpc>
                        <a:spcAft>
                          <a:spcPts val="0"/>
                        </a:spcAft>
                      </a:pPr>
                      <a:r>
                        <a:rPr lang="en-US" sz="1200" dirty="0" err="1">
                          <a:effectLst/>
                        </a:rPr>
                        <a:t>管理效益</a:t>
                      </a:r>
                      <a:endParaRPr lang="zh-CN" sz="1200" dirty="0">
                        <a:effectLst/>
                        <a:latin typeface="Arial" panose="020B0604020202020204"/>
                        <a:ea typeface="宋体" panose="02010600030101010101" pitchFamily="2" charset="-122"/>
                        <a:cs typeface="Times New Roman" panose="02020603050405020304"/>
                      </a:endParaRPr>
                    </a:p>
                  </a:txBody>
                  <a:tcPr marL="64182" marR="64182" marT="0" marB="0" anchor="ctr">
                    <a:solidFill>
                      <a:srgbClr val="005FBE">
                        <a:alpha val="71000"/>
                      </a:srgbClr>
                    </a:solidFill>
                  </a:tcP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1</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立足资本市场的产业、行业咨询</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机构与个人的投融资策略咨询</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机构与个人的财务管理咨询</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财经顾问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具有相当资产规模的机构及个人，信任专业机构的服务</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通过顾问服务，得到优质及合适的系统化咨询建议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2</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收集相关的政策和信息</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可行性研究与可行性报告</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提供备选的项目个案</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专题调查实施方</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目的和预算明确的需要专题调查的机构及个人，认可专业机构的时间价值</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目的明确、时间保证，效果突出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r>
              <a:tr h="886708">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3</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上市顾问</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尽职调查、企业重组咨询、商业计划书</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行业分析及市场需求预测、盈利预测</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推荐法定中介机构并帮助企业沟通</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smtClean="0">
                          <a:solidFill>
                            <a:srgbClr val="0058B0"/>
                          </a:solidFill>
                          <a:latin typeface="Times New Roman" panose="02020603050405020304" pitchFamily="18" charset="0"/>
                          <a:ea typeface="幼圆" pitchFamily="49" charset="-122"/>
                          <a:cs typeface="+mn-cs"/>
                        </a:rPr>
                        <a:t>上市顾问</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有可能成为上市公司的公司实际控制人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提供专业经验，帮助企业选择最优方案，节约时间、节约费用</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r>
              <a:tr h="1024640">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4</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股权投资</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旨在上市的股权项目安排</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议价及选择合适投资方式</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退出安排及投资项目效益评估</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机构、个人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有股权投资偏好和需求，愿意接受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a:solidFill>
                            <a:srgbClr val="0058B0"/>
                          </a:solidFill>
                          <a:latin typeface="Times New Roman" panose="02020603050405020304" pitchFamily="18" charset="0"/>
                          <a:ea typeface="幼圆" pitchFamily="49" charset="-122"/>
                          <a:cs typeface="+mn-cs"/>
                        </a:rPr>
                        <a:t>利用专业经验及行业资源，选择性价比合适的项目进行投资，突出投资的安全性、流动性、盈利性。</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5</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专户管理</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封闭式运作证券专户</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专业进行资产配置与管理</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定期报告跟踪分析</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有专户管理的偏好和需求，愿意接受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注重专业经验与执行纪律，理性获得稳定的管理效益</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r>
              <a:tr h="719982">
                <a:tc>
                  <a:txBody>
                    <a:bodyPr/>
                    <a:lstStyle/>
                    <a:p>
                      <a:pPr algn="ctr">
                        <a:lnSpc>
                          <a:spcPct val="150000"/>
                        </a:lnSpc>
                        <a:spcAft>
                          <a:spcPts val="0"/>
                        </a:spcAft>
                      </a:pPr>
                      <a:r>
                        <a:rPr lang="en-GB" sz="1000" kern="1200" dirty="0">
                          <a:solidFill>
                            <a:srgbClr val="0058B0"/>
                          </a:solidFill>
                          <a:latin typeface="Times New Roman" panose="02020603050405020304" pitchFamily="18" charset="0"/>
                          <a:ea typeface="幼圆" pitchFamily="49" charset="-122"/>
                          <a:cs typeface="+mn-cs"/>
                        </a:rPr>
                        <a:t>6</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私募基金</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组建各种形式的私募基金</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根据目标运作及管理基金</a:t>
                      </a:r>
                      <a:endParaRPr lang="zh-CN" sz="1000" kern="1200" dirty="0">
                        <a:solidFill>
                          <a:srgbClr val="0058B0"/>
                        </a:solidFill>
                        <a:latin typeface="Times New Roman" panose="02020603050405020304" pitchFamily="18" charset="0"/>
                        <a:ea typeface="幼圆" pitchFamily="49" charset="-122"/>
                        <a:cs typeface="+mn-cs"/>
                      </a:endParaRPr>
                    </a:p>
                    <a:p>
                      <a:pPr marL="0" lvl="0" indent="0" algn="just">
                        <a:lnSpc>
                          <a:spcPct val="150000"/>
                        </a:lnSpc>
                        <a:spcAft>
                          <a:spcPts val="0"/>
                        </a:spcAft>
                        <a:buFont typeface="+mj-lt"/>
                        <a:buNone/>
                      </a:pPr>
                      <a:r>
                        <a:rPr lang="zh-CN" sz="1000" kern="1200" dirty="0">
                          <a:solidFill>
                            <a:srgbClr val="0058B0"/>
                          </a:solidFill>
                          <a:latin typeface="Times New Roman" panose="02020603050405020304" pitchFamily="18" charset="0"/>
                          <a:ea typeface="幼圆" pitchFamily="49" charset="-122"/>
                          <a:cs typeface="+mn-cs"/>
                        </a:rPr>
                        <a:t>基金的定期报告及到期清算</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a:solidFill>
                            <a:srgbClr val="0058B0"/>
                          </a:solidFill>
                          <a:latin typeface="Times New Roman" panose="02020603050405020304" pitchFamily="18" charset="0"/>
                          <a:ea typeface="幼圆" pitchFamily="49" charset="-122"/>
                          <a:cs typeface="+mn-cs"/>
                        </a:rPr>
                        <a:t>机构、个人</a:t>
                      </a:r>
                      <a:endParaRPr lang="zh-CN" sz="1000" kern="120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en-US" sz="1000" kern="1200" dirty="0" err="1">
                          <a:solidFill>
                            <a:srgbClr val="0058B0"/>
                          </a:solidFill>
                          <a:latin typeface="Times New Roman" panose="02020603050405020304" pitchFamily="18" charset="0"/>
                          <a:ea typeface="幼圆" pitchFamily="49" charset="-122"/>
                          <a:cs typeface="+mn-cs"/>
                        </a:rPr>
                        <a:t>直投或基金管理人</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有参与基金投资的偏好和需求，愿意接受</a:t>
                      </a:r>
                      <a:r>
                        <a:rPr lang="zh-CN" sz="1000" kern="1200" dirty="0" smtClean="0">
                          <a:solidFill>
                            <a:srgbClr val="0058B0"/>
                          </a:solidFill>
                          <a:latin typeface="Times New Roman" panose="02020603050405020304" pitchFamily="18" charset="0"/>
                          <a:ea typeface="幼圆" pitchFamily="49" charset="-122"/>
                          <a:cs typeface="+mn-cs"/>
                        </a:rPr>
                        <a:t>一定风险</a:t>
                      </a:r>
                      <a:r>
                        <a:rPr lang="zh-CN" sz="1000" kern="1200" dirty="0">
                          <a:solidFill>
                            <a:srgbClr val="0058B0"/>
                          </a:solidFill>
                          <a:latin typeface="Times New Roman" panose="02020603050405020304" pitchFamily="18" charset="0"/>
                          <a:ea typeface="幼圆" pitchFamily="49" charset="-122"/>
                          <a:cs typeface="+mn-cs"/>
                        </a:rPr>
                        <a:t>收益比</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c>
                  <a:txBody>
                    <a:bodyPr/>
                    <a:lstStyle/>
                    <a:p>
                      <a:pPr algn="just">
                        <a:lnSpc>
                          <a:spcPct val="150000"/>
                        </a:lnSpc>
                        <a:spcAft>
                          <a:spcPts val="0"/>
                        </a:spcAft>
                      </a:pPr>
                      <a:r>
                        <a:rPr lang="zh-CN" sz="1000" kern="1200" dirty="0">
                          <a:solidFill>
                            <a:srgbClr val="0058B0"/>
                          </a:solidFill>
                          <a:latin typeface="Times New Roman" panose="02020603050405020304" pitchFamily="18" charset="0"/>
                          <a:ea typeface="幼圆" pitchFamily="49" charset="-122"/>
                          <a:cs typeface="+mn-cs"/>
                        </a:rPr>
                        <a:t>利用专业经验及资源整合优势，用基金的方式，取得投资的最优效益</a:t>
                      </a:r>
                      <a:endParaRPr lang="zh-CN" sz="1000" kern="1200" dirty="0">
                        <a:solidFill>
                          <a:srgbClr val="0058B0"/>
                        </a:solidFill>
                        <a:latin typeface="Times New Roman" panose="02020603050405020304" pitchFamily="18" charset="0"/>
                        <a:ea typeface="幼圆" pitchFamily="49" charset="-122"/>
                        <a:cs typeface="+mn-cs"/>
                      </a:endParaRPr>
                    </a:p>
                  </a:txBody>
                  <a:tcPr marL="64182" marR="64182" marT="0" marB="0" anchor="ctr"/>
                </a:tc>
              </a:tr>
            </a:tbl>
          </a:graphicData>
        </a:graphic>
      </p:graphicFrame>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a:rPr>
              <a:t>Post-IPO</a:t>
            </a:r>
            <a:r>
              <a:rPr lang="zh-CN" altLang="en-US" sz="2200" b="1" kern="0" dirty="0">
                <a:solidFill>
                  <a:srgbClr val="000066"/>
                </a:solidFill>
                <a:latin typeface="Times New Roman" panose="02020603050405020304"/>
                <a:ea typeface="幼圆"/>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29540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600" dirty="0" smtClean="0">
                <a:solidFill>
                  <a:srgbClr val="0058B0"/>
                </a:solidFill>
              </a:rPr>
              <a:t>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endParaRPr lang="zh-CN" altLang="en-US" sz="1600" dirty="0" smtClean="0">
              <a:solidFill>
                <a:srgbClr val="0058B0"/>
              </a:solidFill>
            </a:endParaRPr>
          </a:p>
          <a:p>
            <a:pPr marL="0" indent="0" eaLnBrk="1" hangingPunct="1">
              <a:lnSpc>
                <a:spcPct val="150000"/>
              </a:lnSpc>
              <a:buFontTx/>
              <a:buNone/>
              <a:defRPr/>
            </a:pPr>
            <a:r>
              <a:rPr lang="zh-CN" altLang="en-US" sz="1600" dirty="0" smtClean="0">
                <a:solidFill>
                  <a:srgbClr val="0058B0"/>
                </a:solidFill>
              </a:rPr>
              <a:t>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endParaRPr lang="en-US" altLang="zh-CN" sz="1600" dirty="0" smtClean="0">
              <a:solidFill>
                <a:srgbClr val="0058B0"/>
              </a:solidFill>
            </a:endParaRPr>
          </a:p>
          <a:p>
            <a:pPr marL="0" indent="0" eaLnBrk="1" hangingPunct="1">
              <a:lnSpc>
                <a:spcPct val="150000"/>
              </a:lnSpc>
              <a:buFontTx/>
              <a:buNone/>
              <a:defRPr/>
            </a:pPr>
            <a:endParaRPr lang="zh-CN" altLang="en-US" sz="1600" dirty="0" smtClean="0">
              <a:solidFill>
                <a:srgbClr val="0058B0"/>
              </a:solidFill>
            </a:endParaRPr>
          </a:p>
          <a:p>
            <a:pPr marL="0" indent="0" eaLnBrk="1" hangingPunct="1">
              <a:lnSpc>
                <a:spcPct val="150000"/>
              </a:lnSpc>
              <a:buFontTx/>
              <a:buNone/>
              <a:defRPr/>
            </a:pPr>
            <a:r>
              <a:rPr lang="zh-CN" altLang="en-US" sz="1600" dirty="0" smtClean="0">
                <a:solidFill>
                  <a:srgbClr val="0058B0"/>
                </a:solidFill>
              </a:rPr>
              <a:t>我们的投资团队依托自身专业背景和独特判断，根据市值管理的各项需求，设计投资结构，进行各种形式的市值管理投资。包括：并购投资、再融资投资、战略投资、固定收益投资等。</a:t>
            </a:r>
            <a:endParaRPr lang="zh-CN" altLang="en-US" sz="1600" dirty="0" smtClean="0">
              <a:solidFill>
                <a:srgbClr val="0058B0"/>
              </a:solidFill>
            </a:endParaRPr>
          </a:p>
          <a:p>
            <a:pPr marL="0" indent="0" eaLnBrk="1" hangingPunct="1">
              <a:buFontTx/>
              <a:buNone/>
              <a:defRPr/>
            </a:pPr>
            <a:endParaRPr lang="zh-CN" altLang="en-US" kern="0" dirty="0" smtClean="0"/>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ln>
        </p:spPr>
        <p:txBody>
          <a:bodyPr vert="horz" wrap="square" lIns="91440" tIns="45720" rIns="91440" bIns="45720" numCol="1" anchor="t" anchorCtr="0" compatLnSpc="1"/>
          <a:lstStyle/>
          <a:p>
            <a:r>
              <a:rPr kumimoji="1" lang="zh-CN" altLang="en-US" sz="2400" smtClean="0">
                <a:solidFill>
                  <a:srgbClr val="000066"/>
                </a:solidFill>
                <a:latin typeface="Arial" panose="020B0604020202020204" pitchFamily="34" charset="0"/>
              </a:rPr>
              <a:t>联系我们</a:t>
            </a:r>
            <a:endParaRPr kumimoji="1" lang="zh-CN" altLang="en-US" sz="2400" smtClean="0">
              <a:solidFill>
                <a:srgbClr val="000066"/>
              </a:solidFill>
              <a:latin typeface="Arial" panose="020B0604020202020204" pitchFamily="34" charset="0"/>
            </a:endParaRPr>
          </a:p>
        </p:txBody>
      </p:sp>
      <p:sp>
        <p:nvSpPr>
          <p:cNvPr id="37891" name="矩形 2"/>
          <p:cNvSpPr>
            <a:spLocks noChangeArrowheads="1"/>
          </p:cNvSpPr>
          <p:nvPr/>
        </p:nvSpPr>
        <p:spPr bwMode="auto">
          <a:xfrm>
            <a:off x="1143000" y="1435100"/>
            <a:ext cx="6072188" cy="1962150"/>
          </a:xfrm>
          <a:prstGeom prst="rect">
            <a:avLst/>
          </a:prstGeom>
          <a:noFill/>
          <a:ln w="9525">
            <a:noFill/>
            <a:miter lim="800000"/>
          </a:ln>
        </p:spPr>
        <p:txBody>
          <a:bodyPr>
            <a:spAutoFit/>
          </a:bodyPr>
          <a:lstStyle/>
          <a:p>
            <a:pPr>
              <a:lnSpc>
                <a:spcPct val="150000"/>
              </a:lnSpc>
            </a:pPr>
            <a:r>
              <a:rPr lang="zh-CN" altLang="en-US" sz="1400" b="1">
                <a:solidFill>
                  <a:srgbClr val="000066"/>
                </a:solidFill>
                <a:latin typeface="幼圆" pitchFamily="49" charset="-122"/>
                <a:ea typeface="幼圆" pitchFamily="49" charset="-122"/>
              </a:rPr>
              <a:t>公司地址：上海市东湖路</a:t>
            </a:r>
            <a:r>
              <a:rPr lang="en-US" altLang="zh-CN" sz="1400" b="1">
                <a:solidFill>
                  <a:srgbClr val="000066"/>
                </a:solidFill>
                <a:latin typeface="幼圆" pitchFamily="49" charset="-122"/>
                <a:ea typeface="幼圆" pitchFamily="49" charset="-122"/>
              </a:rPr>
              <a:t>70</a:t>
            </a:r>
            <a:r>
              <a:rPr lang="zh-CN" altLang="en-US" sz="1400" b="1">
                <a:solidFill>
                  <a:srgbClr val="000066"/>
                </a:solidFill>
                <a:latin typeface="幼圆" pitchFamily="49" charset="-122"/>
                <a:ea typeface="幼圆" pitchFamily="49" charset="-122"/>
              </a:rPr>
              <a:t>号东湖宾馆</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号楼</a:t>
            </a:r>
            <a:r>
              <a:rPr lang="en-US" altLang="zh-CN" sz="1400" b="1">
                <a:solidFill>
                  <a:srgbClr val="000066"/>
                </a:solidFill>
                <a:latin typeface="幼圆" pitchFamily="49" charset="-122"/>
                <a:ea typeface="幼圆" pitchFamily="49" charset="-122"/>
              </a:rPr>
              <a:t>3</a:t>
            </a:r>
            <a:r>
              <a:rPr lang="zh-CN" altLang="en-US" sz="1400" b="1">
                <a:solidFill>
                  <a:srgbClr val="000066"/>
                </a:solidFill>
                <a:latin typeface="幼圆" pitchFamily="49" charset="-122"/>
                <a:ea typeface="幼圆" pitchFamily="49" charset="-122"/>
              </a:rPr>
              <a:t>楼</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公司电话：</a:t>
            </a:r>
            <a:r>
              <a:rPr lang="en-US" altLang="zh-CN" sz="1400" b="1">
                <a:solidFill>
                  <a:srgbClr val="000066"/>
                </a:solidFill>
                <a:latin typeface="幼圆" pitchFamily="49" charset="-122"/>
                <a:ea typeface="幼圆" pitchFamily="49" charset="-122"/>
              </a:rPr>
              <a:t>8621—54668032—602</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公司传真：</a:t>
            </a:r>
            <a:r>
              <a:rPr lang="en-US" altLang="zh-CN" sz="1400" b="1">
                <a:solidFill>
                  <a:srgbClr val="000066"/>
                </a:solidFill>
                <a:latin typeface="幼圆" pitchFamily="49" charset="-122"/>
                <a:ea typeface="幼圆" pitchFamily="49" charset="-122"/>
              </a:rPr>
              <a:t>8621—54669508</a:t>
            </a:r>
            <a:endParaRPr lang="en-US" altLang="zh-CN" sz="1400" b="1">
              <a:solidFill>
                <a:srgbClr val="000066"/>
              </a:solidFill>
              <a:latin typeface="幼圆" pitchFamily="49" charset="-122"/>
              <a:ea typeface="幼圆" pitchFamily="49" charset="-122"/>
            </a:endParaRPr>
          </a:p>
          <a:p>
            <a:pPr>
              <a:lnSpc>
                <a:spcPct val="150000"/>
              </a:lnSpc>
            </a:pPr>
            <a:r>
              <a:rPr lang="zh-CN" altLang="en-US" sz="1400" b="1">
                <a:solidFill>
                  <a:srgbClr val="000066"/>
                </a:solidFill>
                <a:latin typeface="幼圆" pitchFamily="49" charset="-122"/>
                <a:ea typeface="幼圆" pitchFamily="49" charset="-122"/>
              </a:rPr>
              <a:t>网址：</a:t>
            </a:r>
            <a:r>
              <a:rPr lang="en-US" altLang="zh-CN" sz="1400" b="1">
                <a:solidFill>
                  <a:srgbClr val="000066"/>
                </a:solidFill>
                <a:latin typeface="幼圆" pitchFamily="49" charset="-122"/>
                <a:ea typeface="幼圆" pitchFamily="49" charset="-122"/>
              </a:rPr>
              <a:t>http://www.rongke.com</a:t>
            </a:r>
            <a:endParaRPr lang="en-US" altLang="zh-CN" sz="1400" b="1">
              <a:solidFill>
                <a:srgbClr val="000066"/>
              </a:solidFill>
              <a:latin typeface="幼圆" pitchFamily="49" charset="-122"/>
              <a:ea typeface="幼圆" pitchFamily="49" charset="-122"/>
            </a:endParaRPr>
          </a:p>
          <a:p>
            <a:pPr>
              <a:lnSpc>
                <a:spcPct val="150000"/>
              </a:lnSpc>
            </a:pPr>
            <a:endParaRPr lang="en-US" altLang="zh-CN" sz="1400" b="1">
              <a:solidFill>
                <a:srgbClr val="000066"/>
              </a:solidFill>
              <a:latin typeface="幼圆" pitchFamily="49" charset="-122"/>
              <a:ea typeface="幼圆" pitchFamily="49" charset="-122"/>
            </a:endParaRPr>
          </a:p>
          <a:p>
            <a:pPr>
              <a:lnSpc>
                <a:spcPct val="150000"/>
              </a:lnSpc>
            </a:pPr>
            <a:endParaRPr lang="zh-CN" altLang="zh-CN" sz="1100" b="1">
              <a:solidFill>
                <a:srgbClr val="000066"/>
              </a:solidFill>
              <a:latin typeface="幼圆" pitchFamily="49" charset="-122"/>
              <a:ea typeface="幼圆" pitchFamily="49" charset="-122"/>
            </a:endParaRPr>
          </a:p>
        </p:txBody>
      </p:sp>
      <p:pic>
        <p:nvPicPr>
          <p:cNvPr id="37892" name="图片 6" descr="rongkeLogo.jpg"/>
          <p:cNvPicPr>
            <a:picLocks noChangeAspect="1"/>
          </p:cNvPicPr>
          <p:nvPr/>
        </p:nvPicPr>
        <p:blipFill>
          <a:blip r:embed="rId1"/>
          <a:srcRect/>
          <a:stretch>
            <a:fillRect/>
          </a:stretch>
        </p:blipFill>
        <p:spPr bwMode="auto">
          <a:xfrm>
            <a:off x="714375" y="3071813"/>
            <a:ext cx="5000625" cy="296068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smtClean="0">
                <a:solidFill>
                  <a:srgbClr val="000066"/>
                </a:solidFill>
                <a:latin typeface="Arial" panose="020B0604020202020204" pitchFamily="34" charset="0"/>
              </a:rPr>
              <a:t>CPI</a:t>
            </a:r>
            <a:r>
              <a:rPr kumimoji="1" lang="zh-CN" altLang="en-US" sz="2400" smtClean="0">
                <a:solidFill>
                  <a:srgbClr val="000066"/>
                </a:solidFill>
                <a:latin typeface="Arial" panose="020B0604020202020204" pitchFamily="34" charset="0"/>
              </a:rPr>
              <a:t>、</a:t>
            </a:r>
            <a:r>
              <a:rPr kumimoji="1" lang="en-US" altLang="zh-CN" sz="2400" smtClean="0">
                <a:solidFill>
                  <a:srgbClr val="000066"/>
                </a:solidFill>
                <a:latin typeface="Arial" panose="020B0604020202020204" pitchFamily="34" charset="0"/>
              </a:rPr>
              <a:t>PPI</a:t>
            </a:r>
            <a:endParaRPr kumimoji="1" lang="zh-CN" altLang="en-US" sz="2400" smtClean="0">
              <a:solidFill>
                <a:srgbClr val="000066"/>
              </a:solidFill>
              <a:latin typeface="Arial" panose="020B0604020202020204" pitchFamily="34" charset="0"/>
            </a:endParaRPr>
          </a:p>
        </p:txBody>
      </p:sp>
      <p:pic>
        <p:nvPicPr>
          <p:cNvPr id="2050" name="Picture 2"/>
          <p:cNvPicPr>
            <a:picLocks noChangeAspect="1" noChangeArrowheads="1"/>
          </p:cNvPicPr>
          <p:nvPr/>
        </p:nvPicPr>
        <p:blipFill>
          <a:blip r:embed="rId1"/>
          <a:srcRect/>
          <a:stretch>
            <a:fillRect/>
          </a:stretch>
        </p:blipFill>
        <p:spPr bwMode="auto">
          <a:xfrm>
            <a:off x="1142976" y="1285860"/>
            <a:ext cx="6858048" cy="3286148"/>
          </a:xfrm>
          <a:prstGeom prst="rect">
            <a:avLst/>
          </a:prstGeom>
          <a:noFill/>
          <a:ln w="9525">
            <a:noFill/>
            <a:miter lim="800000"/>
            <a:headEnd/>
            <a:tailEnd/>
          </a:ln>
          <a:effectLst/>
        </p:spPr>
      </p:pic>
      <p:sp>
        <p:nvSpPr>
          <p:cNvPr id="2" name="文本框 1"/>
          <p:cNvSpPr txBox="1"/>
          <p:nvPr/>
        </p:nvSpPr>
        <p:spPr>
          <a:xfrm>
            <a:off x="949325" y="4572000"/>
            <a:ext cx="7415530" cy="1188720"/>
          </a:xfrm>
          <a:prstGeom prst="rect">
            <a:avLst/>
          </a:prstGeom>
          <a:noFill/>
        </p:spPr>
        <p:txBody>
          <a:bodyPr wrap="square" rtlCol="0" anchor="t">
            <a:spAutoFit/>
          </a:bodyPr>
          <a:p>
            <a:r>
              <a:rPr lang="zh-CN" altLang="en-US" sz="1800" b="1">
                <a:solidFill>
                  <a:srgbClr val="000066"/>
                </a:solidFill>
                <a:latin typeface="+mn-ea"/>
              </a:rPr>
              <a:t>1月份，CPI环比上涨1.0%，同比上涨2.5%；PPI环比上涨0.8%，同比上涨6.9%。1月份核心CPI的适度上涨表明经济运行回暖；PPI虽然同比涨幅创下自2011年9月份以来新高，但持续上涨态势可能放缓。总的来看，全年物价水平不会有大的起落，通胀压力并不明显。</a:t>
            </a:r>
            <a:endParaRPr lang="zh-CN" altLang="en-US" sz="1800" b="1">
              <a:solidFill>
                <a:srgbClr val="000066"/>
              </a:solidFill>
              <a:latin typeface="+mn-ea"/>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smtClean="0">
                <a:solidFill>
                  <a:srgbClr val="000066"/>
                </a:solidFill>
                <a:latin typeface="Arial" panose="020B0604020202020204" pitchFamily="34" charset="0"/>
              </a:rPr>
              <a:t>PMI</a:t>
            </a:r>
            <a:endParaRPr kumimoji="1" lang="zh-CN" altLang="en-US" sz="2400" smtClean="0">
              <a:solidFill>
                <a:srgbClr val="000066"/>
              </a:solidFill>
              <a:latin typeface="Arial" panose="020B0604020202020204" pitchFamily="34" charset="0"/>
            </a:endParaRPr>
          </a:p>
        </p:txBody>
      </p:sp>
      <p:sp>
        <p:nvSpPr>
          <p:cNvPr id="16387" name="TextBox 1"/>
          <p:cNvSpPr txBox="1">
            <a:spLocks noChangeArrowheads="1"/>
          </p:cNvSpPr>
          <p:nvPr/>
        </p:nvSpPr>
        <p:spPr bwMode="auto">
          <a:xfrm>
            <a:off x="323850" y="5013325"/>
            <a:ext cx="8462963" cy="923330"/>
          </a:xfrm>
          <a:prstGeom prst="rect">
            <a:avLst/>
          </a:prstGeom>
          <a:noFill/>
          <a:ln w="9525">
            <a:noFill/>
            <a:miter lim="800000"/>
          </a:ln>
        </p:spPr>
        <p:txBody>
          <a:bodyPr>
            <a:spAutoFit/>
          </a:bodyPr>
          <a:lstStyle/>
          <a:p>
            <a:pPr>
              <a:defRPr/>
            </a:pPr>
            <a:r>
              <a:rPr lang="en-US" altLang="zh-CN" sz="1800" b="1" dirty="0" smtClean="0">
                <a:solidFill>
                  <a:schemeClr val="accent1">
                    <a:lumMod val="50000"/>
                  </a:schemeClr>
                </a:solidFill>
                <a:latin typeface="+mn-ea"/>
                <a:ea typeface="+mn-ea"/>
              </a:rPr>
              <a:t>1</a:t>
            </a:r>
            <a:r>
              <a:rPr lang="zh-CN" altLang="en-US" sz="1800" b="1" dirty="0" smtClean="0">
                <a:solidFill>
                  <a:schemeClr val="accent1">
                    <a:lumMod val="50000"/>
                  </a:schemeClr>
                </a:solidFill>
                <a:latin typeface="+mn-ea"/>
                <a:ea typeface="+mn-ea"/>
              </a:rPr>
              <a:t>月</a:t>
            </a:r>
            <a:r>
              <a:rPr lang="zh-CN" altLang="en-US" sz="1800" b="1" dirty="0">
                <a:solidFill>
                  <a:schemeClr val="accent1">
                    <a:lumMod val="50000"/>
                  </a:schemeClr>
                </a:solidFill>
                <a:latin typeface="+mn-ea"/>
                <a:ea typeface="+mn-ea"/>
              </a:rPr>
              <a:t>中国官方制造业</a:t>
            </a:r>
            <a:r>
              <a:rPr lang="en-US" altLang="zh-CN" sz="1800" b="1" dirty="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51.3</a:t>
            </a:r>
            <a:r>
              <a:rPr lang="zh-CN" altLang="en-US" sz="1800" b="1" dirty="0" smtClean="0">
                <a:solidFill>
                  <a:schemeClr val="accent1">
                    <a:lumMod val="50000"/>
                  </a:schemeClr>
                </a:solidFill>
                <a:latin typeface="+mn-ea"/>
                <a:ea typeface="+mn-ea"/>
              </a:rPr>
              <a:t>，低于上月</a:t>
            </a:r>
            <a:r>
              <a:rPr lang="en-US" altLang="zh-CN" sz="1800" b="1" dirty="0" smtClean="0">
                <a:solidFill>
                  <a:schemeClr val="accent1">
                    <a:lumMod val="50000"/>
                  </a:schemeClr>
                </a:solidFill>
                <a:latin typeface="+mn-ea"/>
                <a:ea typeface="+mn-ea"/>
              </a:rPr>
              <a:t>0.1</a:t>
            </a:r>
            <a:r>
              <a:rPr lang="zh-CN" altLang="en-US" sz="1800" b="1" dirty="0" smtClean="0">
                <a:solidFill>
                  <a:schemeClr val="accent1">
                    <a:lumMod val="50000"/>
                  </a:schemeClr>
                </a:solidFill>
                <a:latin typeface="+mn-ea"/>
                <a:ea typeface="+mn-ea"/>
              </a:rPr>
              <a:t>个百分点，</a:t>
            </a:r>
            <a:r>
              <a:rPr lang="en-US" altLang="zh-CN" sz="1800" b="1" dirty="0" smtClean="0">
                <a:solidFill>
                  <a:schemeClr val="accent1">
                    <a:lumMod val="50000"/>
                  </a:schemeClr>
                </a:solidFill>
                <a:latin typeface="+mn-ea"/>
                <a:ea typeface="+mn-ea"/>
              </a:rPr>
              <a:t>1</a:t>
            </a:r>
            <a:r>
              <a:rPr lang="zh-CN" altLang="en-US" sz="1800" b="1" dirty="0" smtClean="0">
                <a:solidFill>
                  <a:schemeClr val="accent1">
                    <a:lumMod val="50000"/>
                  </a:schemeClr>
                </a:solidFill>
                <a:latin typeface="+mn-ea"/>
                <a:ea typeface="+mn-ea"/>
              </a:rPr>
              <a:t>月</a:t>
            </a:r>
            <a:r>
              <a:rPr lang="zh-CN" altLang="en-US" sz="1800" b="1" dirty="0">
                <a:solidFill>
                  <a:schemeClr val="accent1">
                    <a:lumMod val="50000"/>
                  </a:schemeClr>
                </a:solidFill>
                <a:latin typeface="+mn-ea"/>
                <a:ea typeface="+mn-ea"/>
              </a:rPr>
              <a:t>财新制造业</a:t>
            </a:r>
            <a:r>
              <a:rPr lang="en-US" altLang="zh-CN" sz="1800" b="1" dirty="0" smtClean="0">
                <a:solidFill>
                  <a:schemeClr val="accent1">
                    <a:lumMod val="50000"/>
                  </a:schemeClr>
                </a:solidFill>
                <a:latin typeface="+mn-ea"/>
                <a:ea typeface="+mn-ea"/>
              </a:rPr>
              <a:t>PMI</a:t>
            </a:r>
            <a:r>
              <a:rPr lang="zh-CN" altLang="en-US" sz="1800" b="1" dirty="0" smtClean="0">
                <a:solidFill>
                  <a:schemeClr val="accent1">
                    <a:lumMod val="50000"/>
                  </a:schemeClr>
                </a:solidFill>
                <a:latin typeface="+mn-ea"/>
                <a:ea typeface="+mn-ea"/>
              </a:rPr>
              <a:t>为</a:t>
            </a:r>
            <a:r>
              <a:rPr lang="en-US" altLang="zh-CN" sz="1800" b="1" dirty="0" smtClean="0">
                <a:solidFill>
                  <a:schemeClr val="accent1">
                    <a:lumMod val="50000"/>
                  </a:schemeClr>
                </a:solidFill>
                <a:latin typeface="+mn-ea"/>
                <a:ea typeface="+mn-ea"/>
              </a:rPr>
              <a:t>51.0,</a:t>
            </a:r>
            <a:r>
              <a:rPr lang="zh-CN" altLang="en-US" sz="1800" b="1" dirty="0" smtClean="0">
                <a:solidFill>
                  <a:schemeClr val="accent1">
                    <a:lumMod val="50000"/>
                  </a:schemeClr>
                </a:solidFill>
                <a:latin typeface="+mn-ea"/>
                <a:ea typeface="+mn-ea"/>
              </a:rPr>
              <a:t>较上个月的</a:t>
            </a:r>
            <a:r>
              <a:rPr lang="en-US" altLang="zh-CN" sz="1800" b="1" dirty="0" smtClean="0">
                <a:solidFill>
                  <a:schemeClr val="accent1">
                    <a:lumMod val="50000"/>
                  </a:schemeClr>
                </a:solidFill>
                <a:latin typeface="+mn-ea"/>
                <a:ea typeface="+mn-ea"/>
              </a:rPr>
              <a:t>51.9</a:t>
            </a:r>
            <a:r>
              <a:rPr lang="zh-CN" altLang="en-US" sz="1800" b="1" dirty="0" smtClean="0">
                <a:solidFill>
                  <a:schemeClr val="accent1">
                    <a:lumMod val="50000"/>
                  </a:schemeClr>
                </a:solidFill>
                <a:latin typeface="+mn-ea"/>
                <a:ea typeface="+mn-ea"/>
              </a:rPr>
              <a:t>有所下降，仍处于荣枯线以上。数据表明</a:t>
            </a:r>
            <a:r>
              <a:rPr lang="en-US" altLang="zh-CN" sz="1800" b="1" dirty="0" smtClean="0">
                <a:solidFill>
                  <a:schemeClr val="accent1">
                    <a:lumMod val="50000"/>
                  </a:schemeClr>
                </a:solidFill>
                <a:latin typeface="+mn-ea"/>
                <a:ea typeface="+mn-ea"/>
              </a:rPr>
              <a:t>1</a:t>
            </a:r>
            <a:r>
              <a:rPr lang="zh-CN" altLang="en-US" sz="1800" b="1" dirty="0" smtClean="0">
                <a:solidFill>
                  <a:schemeClr val="accent1">
                    <a:lumMod val="50000"/>
                  </a:schemeClr>
                </a:solidFill>
                <a:latin typeface="+mn-ea"/>
                <a:ea typeface="+mn-ea"/>
              </a:rPr>
              <a:t>月中国经济继续平稳增长，但经济下行压力依然不容小觑。</a:t>
            </a:r>
            <a:endParaRPr lang="zh-CN" altLang="en-US" sz="1800" b="1" dirty="0">
              <a:solidFill>
                <a:schemeClr val="accent1">
                  <a:lumMod val="50000"/>
                </a:schemeClr>
              </a:solidFill>
              <a:latin typeface="+mn-ea"/>
              <a:ea typeface="+mn-ea"/>
            </a:endParaRPr>
          </a:p>
        </p:txBody>
      </p:sp>
      <p:graphicFrame>
        <p:nvGraphicFramePr>
          <p:cNvPr id="6" name="图表 5"/>
          <p:cNvGraphicFramePr/>
          <p:nvPr/>
        </p:nvGraphicFramePr>
        <p:xfrm>
          <a:off x="928662" y="1000108"/>
          <a:ext cx="7215238" cy="392909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smtClean="0">
                <a:solidFill>
                  <a:srgbClr val="000066"/>
                </a:solidFill>
                <a:latin typeface="Arial" panose="020B0604020202020204" pitchFamily="34" charset="0"/>
              </a:rPr>
              <a:t>央行公开市场操作</a:t>
            </a:r>
            <a:endParaRPr kumimoji="1" lang="zh-CN" altLang="en-US" sz="2400" smtClean="0">
              <a:solidFill>
                <a:srgbClr val="000066"/>
              </a:solidFill>
              <a:latin typeface="Arial" panose="020B0604020202020204" pitchFamily="34" charset="0"/>
            </a:endParaRPr>
          </a:p>
        </p:txBody>
      </p:sp>
      <p:sp>
        <p:nvSpPr>
          <p:cNvPr id="6" name="矩形 5"/>
          <p:cNvSpPr/>
          <p:nvPr/>
        </p:nvSpPr>
        <p:spPr>
          <a:xfrm>
            <a:off x="571472" y="5000636"/>
            <a:ext cx="8001000" cy="954107"/>
          </a:xfrm>
          <a:prstGeom prst="rect">
            <a:avLst/>
          </a:prstGeom>
        </p:spPr>
        <p:txBody>
          <a:bodyPr>
            <a:spAutoFit/>
          </a:bodyPr>
          <a:lstStyle/>
          <a:p>
            <a:pPr>
              <a:defRPr/>
            </a:pP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月央行公开市场净投放</a:t>
            </a:r>
            <a:r>
              <a:rPr lang="en-US" altLang="zh-CN" sz="1800" b="1" dirty="0" smtClean="0">
                <a:solidFill>
                  <a:srgbClr val="000066"/>
                </a:solidFill>
                <a:latin typeface="+mn-ea"/>
                <a:ea typeface="+mn-ea"/>
              </a:rPr>
              <a:t>3850</a:t>
            </a:r>
            <a:r>
              <a:rPr lang="zh-CN" altLang="en-US" sz="1800" b="1" dirty="0" smtClean="0">
                <a:solidFill>
                  <a:srgbClr val="000066"/>
                </a:solidFill>
                <a:latin typeface="+mn-ea"/>
                <a:ea typeface="+mn-ea"/>
              </a:rPr>
              <a:t>亿元，伴随着春节临近、居民取现需求增加等因素，资金面在</a:t>
            </a:r>
            <a:r>
              <a:rPr lang="en-US" altLang="zh-CN" sz="1800" b="1" dirty="0" smtClean="0">
                <a:solidFill>
                  <a:srgbClr val="000066"/>
                </a:solidFill>
                <a:latin typeface="+mn-ea"/>
                <a:ea typeface="+mn-ea"/>
              </a:rPr>
              <a:t>1</a:t>
            </a:r>
            <a:r>
              <a:rPr lang="zh-CN" altLang="en-US" sz="1800" b="1" dirty="0" smtClean="0">
                <a:solidFill>
                  <a:srgbClr val="000066"/>
                </a:solidFill>
                <a:latin typeface="+mn-ea"/>
                <a:ea typeface="+mn-ea"/>
              </a:rPr>
              <a:t>月再度紧张起来。央行随即加大资金净投放力度，为流动性信心注入强心剂，但从市场反馈来看资金面紧张局面仍未缓解。</a:t>
            </a:r>
            <a:endParaRPr lang="zh-CN" altLang="en-US" sz="1800" b="1" dirty="0">
              <a:solidFill>
                <a:srgbClr val="000066"/>
              </a:solidFill>
              <a:latin typeface="+mn-ea"/>
              <a:ea typeface="+mn-ea"/>
            </a:endParaRPr>
          </a:p>
        </p:txBody>
      </p:sp>
      <p:pic>
        <p:nvPicPr>
          <p:cNvPr id="2050" name="Picture 2"/>
          <p:cNvPicPr>
            <a:picLocks noChangeAspect="1" noChangeArrowheads="1"/>
          </p:cNvPicPr>
          <p:nvPr/>
        </p:nvPicPr>
        <p:blipFill>
          <a:blip r:embed="rId1"/>
          <a:srcRect/>
          <a:stretch>
            <a:fillRect/>
          </a:stretch>
        </p:blipFill>
        <p:spPr bwMode="auto">
          <a:xfrm>
            <a:off x="642910" y="1071546"/>
            <a:ext cx="7286676" cy="3981450"/>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1295400" y="2540000"/>
            <a:ext cx="7129463" cy="431800"/>
          </a:xfrm>
          <a:prstGeom prst="flowChartAlternateProcess">
            <a:avLst/>
          </a:prstGeom>
          <a:solidFill>
            <a:srgbClr val="000066"/>
          </a:solidFill>
          <a:ln w="9525">
            <a:noFill/>
            <a:miter lim="800000"/>
          </a:ln>
        </p:spPr>
        <p:txBody>
          <a:bodyPr wrap="none" anchor="ctr"/>
          <a:lstStyle/>
          <a:p>
            <a:pPr algn="ctr"/>
            <a:endParaRPr lang="zh-CN" altLang="en-US">
              <a:ea typeface="幼圆" pitchFamily="49" charset="-122"/>
            </a:endParaRPr>
          </a:p>
        </p:txBody>
      </p:sp>
      <p:sp>
        <p:nvSpPr>
          <p:cNvPr id="17411" name="Text Box 3"/>
          <p:cNvSpPr txBox="1">
            <a:spLocks noChangeArrowheads="1"/>
          </p:cNvSpPr>
          <p:nvPr/>
        </p:nvSpPr>
        <p:spPr bwMode="auto">
          <a:xfrm>
            <a:off x="1331913" y="1976438"/>
            <a:ext cx="4897437" cy="2124075"/>
          </a:xfrm>
          <a:prstGeom prst="rect">
            <a:avLst/>
          </a:prstGeom>
          <a:noFill/>
          <a:ln w="9525">
            <a:noFill/>
            <a:miter lim="800000"/>
          </a:ln>
        </p:spPr>
        <p:txBody>
          <a:bodyPr>
            <a:spAutoFit/>
          </a:bodyPr>
          <a:lstStyle/>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1.本月宏观概况</a:t>
            </a:r>
            <a:endParaRPr kumimoji="1" lang="zh-CN" altLang="en-US" sz="2400" b="1">
              <a:solidFill>
                <a:srgbClr val="000066"/>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chemeClr val="bg1"/>
                </a:solidFill>
                <a:latin typeface="Times New Roman" panose="02020603050405020304" pitchFamily="18" charset="0"/>
                <a:ea typeface="幼圆" pitchFamily="49" charset="-122"/>
              </a:rPr>
              <a:t>2.本月市场动向分析</a:t>
            </a:r>
            <a:endParaRPr kumimoji="1" lang="zh-CN" altLang="en-US" sz="2400" b="1">
              <a:solidFill>
                <a:schemeClr val="bg1"/>
              </a:solidFill>
              <a:latin typeface="Times New Roman" panose="02020603050405020304" pitchFamily="18" charset="0"/>
              <a:ea typeface="幼圆" pitchFamily="49" charset="-122"/>
            </a:endParaRPr>
          </a:p>
          <a:p>
            <a:pPr marL="457200" indent="-457200">
              <a:spcBef>
                <a:spcPct val="50000"/>
              </a:spcBef>
            </a:pPr>
            <a:r>
              <a:rPr kumimoji="1" lang="zh-CN" altLang="en-US" sz="2400" b="1">
                <a:solidFill>
                  <a:srgbClr val="000066"/>
                </a:solidFill>
                <a:latin typeface="Times New Roman" panose="02020603050405020304" pitchFamily="18" charset="0"/>
                <a:ea typeface="幼圆" pitchFamily="49" charset="-122"/>
              </a:rPr>
              <a:t>3. 展望</a:t>
            </a:r>
            <a:endParaRPr kumimoji="1" lang="zh-CN" altLang="en-US" sz="2400" b="1">
              <a:solidFill>
                <a:srgbClr val="000066"/>
              </a:solidFill>
              <a:latin typeface="Times New Roman" panose="02020603050405020304" pitchFamily="18" charset="0"/>
              <a:ea typeface="幼圆" pitchFamily="49" charset="-122"/>
            </a:endParaRPr>
          </a:p>
          <a:p>
            <a:pPr marL="457200" indent="-457200">
              <a:spcBef>
                <a:spcPct val="50000"/>
              </a:spcBef>
            </a:pPr>
            <a:r>
              <a:rPr kumimoji="1" lang="en-US" altLang="zh-CN" sz="2400" b="1">
                <a:solidFill>
                  <a:srgbClr val="000066"/>
                </a:solidFill>
                <a:latin typeface="Times New Roman" panose="02020603050405020304" pitchFamily="18" charset="0"/>
                <a:ea typeface="幼圆" pitchFamily="49" charset="-122"/>
              </a:rPr>
              <a:t>4. </a:t>
            </a:r>
            <a:r>
              <a:rPr kumimoji="1" lang="zh-CN" altLang="en-US" sz="2400" b="1">
                <a:solidFill>
                  <a:srgbClr val="000066"/>
                </a:solidFill>
                <a:latin typeface="Times New Roman" panose="02020603050405020304" pitchFamily="18" charset="0"/>
                <a:ea typeface="幼圆" pitchFamily="49" charset="-122"/>
              </a:rPr>
              <a:t>公司主要业务</a:t>
            </a:r>
            <a:endParaRPr kumimoji="1" lang="zh-CN" altLang="en-US" sz="2400" b="1">
              <a:solidFill>
                <a:srgbClr val="000066"/>
              </a:solidFill>
              <a:latin typeface="Times New Roman" panose="02020603050405020304" pitchFamily="18" charset="0"/>
              <a:ea typeface="幼圆" pitchFamily="49" charset="-122"/>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a:solidFill>
                  <a:srgbClr val="000066"/>
                </a:solidFill>
                <a:latin typeface="幼圆" pitchFamily="49" charset="-122"/>
                <a:ea typeface="幼圆" pitchFamily="49" charset="-122"/>
              </a:rPr>
              <a:t>市场概况</a:t>
            </a:r>
            <a:endParaRPr lang="zh-CN" altLang="en-US" sz="2400" b="1">
              <a:solidFill>
                <a:srgbClr val="000066"/>
              </a:solidFill>
              <a:latin typeface="幼圆" pitchFamily="49" charset="-122"/>
              <a:ea typeface="幼圆" pitchFamily="49" charset="-122"/>
            </a:endParaRPr>
          </a:p>
        </p:txBody>
      </p:sp>
      <p:sp>
        <p:nvSpPr>
          <p:cNvPr id="18435" name="Text Box 280"/>
          <p:cNvSpPr txBox="1">
            <a:spLocks noChangeArrowheads="1"/>
          </p:cNvSpPr>
          <p:nvPr/>
        </p:nvSpPr>
        <p:spPr bwMode="auto">
          <a:xfrm>
            <a:off x="571500" y="4714875"/>
            <a:ext cx="8143875" cy="1477328"/>
          </a:xfrm>
          <a:prstGeom prst="rect">
            <a:avLst/>
          </a:prstGeom>
          <a:noFill/>
          <a:ln w="9525" algn="ctr">
            <a:noFill/>
            <a:miter lim="800000"/>
          </a:ln>
        </p:spPr>
        <p:txBody>
          <a:bodyPr>
            <a:spAutoFit/>
          </a:bodyPr>
          <a:lstStyle/>
          <a:p>
            <a:pPr>
              <a:spcBef>
                <a:spcPct val="50000"/>
              </a:spcBef>
            </a:pPr>
            <a:r>
              <a:rPr lang="en-US" altLang="zh-CN" sz="1800" b="1" dirty="0" smtClean="0">
                <a:solidFill>
                  <a:srgbClr val="000066"/>
                </a:solidFill>
                <a:latin typeface="幼圆" pitchFamily="49" charset="-122"/>
                <a:ea typeface="幼圆" pitchFamily="49" charset="-122"/>
              </a:rPr>
              <a:t>1</a:t>
            </a:r>
            <a:r>
              <a:rPr lang="zh-CN" altLang="en-US" sz="1800" b="1" dirty="0" smtClean="0">
                <a:solidFill>
                  <a:srgbClr val="000066"/>
                </a:solidFill>
                <a:latin typeface="幼圆" pitchFamily="49" charset="-122"/>
                <a:ea typeface="幼圆" pitchFamily="49" charset="-122"/>
              </a:rPr>
              <a:t>月上证涨幅</a:t>
            </a:r>
            <a:r>
              <a:rPr lang="en-US" altLang="zh-CN" sz="1800" b="1" dirty="0" smtClean="0">
                <a:solidFill>
                  <a:srgbClr val="000066"/>
                </a:solidFill>
                <a:latin typeface="幼圆" pitchFamily="49" charset="-122"/>
                <a:ea typeface="幼圆" pitchFamily="49" charset="-122"/>
              </a:rPr>
              <a:t>1.79%</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3159.166</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，创业板</a:t>
            </a:r>
            <a:r>
              <a:rPr lang="zh-CN" altLang="en-US" sz="1800" b="1" dirty="0" smtClean="0">
                <a:solidFill>
                  <a:srgbClr val="000066"/>
                </a:solidFill>
                <a:latin typeface="幼圆" pitchFamily="49" charset="-122"/>
                <a:ea typeface="幼圆" pitchFamily="49" charset="-122"/>
              </a:rPr>
              <a:t>跌</a:t>
            </a:r>
            <a:r>
              <a:rPr lang="en-US" altLang="zh-CN" sz="1800" b="1" dirty="0" smtClean="0">
                <a:solidFill>
                  <a:srgbClr val="000066"/>
                </a:solidFill>
                <a:latin typeface="幼圆" pitchFamily="49" charset="-122"/>
                <a:ea typeface="幼圆" pitchFamily="49" charset="-122"/>
              </a:rPr>
              <a:t>3.87%</a:t>
            </a:r>
            <a:r>
              <a:rPr lang="zh-CN" altLang="en-US" sz="1800" b="1" dirty="0">
                <a:solidFill>
                  <a:srgbClr val="000066"/>
                </a:solidFill>
                <a:latin typeface="幼圆" pitchFamily="49" charset="-122"/>
                <a:ea typeface="幼圆" pitchFamily="49" charset="-122"/>
              </a:rPr>
              <a:t>，</a:t>
            </a:r>
            <a:r>
              <a:rPr lang="zh-CN" altLang="en-US" sz="1800" b="1" dirty="0" smtClean="0">
                <a:solidFill>
                  <a:srgbClr val="000066"/>
                </a:solidFill>
                <a:latin typeface="幼圆" pitchFamily="49" charset="-122"/>
                <a:ea typeface="幼圆" pitchFamily="49" charset="-122"/>
              </a:rPr>
              <a:t>收</a:t>
            </a:r>
            <a:r>
              <a:rPr lang="en-US" altLang="zh-CN" sz="1800" b="1" dirty="0" smtClean="0">
                <a:solidFill>
                  <a:srgbClr val="000066"/>
                </a:solidFill>
                <a:latin typeface="幼圆" pitchFamily="49" charset="-122"/>
                <a:ea typeface="幼圆" pitchFamily="49" charset="-122"/>
              </a:rPr>
              <a:t>1886.232</a:t>
            </a:r>
            <a:r>
              <a:rPr lang="zh-CN" altLang="en-US" sz="1800" b="1" dirty="0" smtClean="0">
                <a:solidFill>
                  <a:srgbClr val="000066"/>
                </a:solidFill>
                <a:latin typeface="幼圆" pitchFamily="49" charset="-122"/>
                <a:ea typeface="幼圆" pitchFamily="49" charset="-122"/>
              </a:rPr>
              <a:t>点</a:t>
            </a:r>
            <a:r>
              <a:rPr lang="zh-CN" altLang="en-US" sz="1800" b="1" dirty="0">
                <a:solidFill>
                  <a:srgbClr val="000066"/>
                </a:solidFill>
                <a:latin typeface="幼圆" pitchFamily="49" charset="-122"/>
                <a:ea typeface="幼圆" pitchFamily="49" charset="-122"/>
              </a:rPr>
              <a:t>。总体来看，市场情绪较为低迷</a:t>
            </a:r>
            <a:r>
              <a:rPr lang="zh-CN" altLang="en-US" sz="1800" b="1" dirty="0" smtClean="0">
                <a:solidFill>
                  <a:srgbClr val="000066"/>
                </a:solidFill>
                <a:latin typeface="幼圆" pitchFamily="49" charset="-122"/>
                <a:ea typeface="幼圆" pitchFamily="49" charset="-122"/>
              </a:rPr>
              <a:t>，乐视当月大幅杀跌带动创业板跌破</a:t>
            </a:r>
            <a:r>
              <a:rPr lang="en-US" altLang="zh-CN" sz="1800" b="1" dirty="0" smtClean="0">
                <a:solidFill>
                  <a:srgbClr val="000066"/>
                </a:solidFill>
                <a:latin typeface="幼圆" pitchFamily="49" charset="-122"/>
                <a:ea typeface="幼圆" pitchFamily="49" charset="-122"/>
              </a:rPr>
              <a:t>2000</a:t>
            </a:r>
            <a:r>
              <a:rPr lang="zh-CN" altLang="en-US" sz="1800" b="1" dirty="0" smtClean="0">
                <a:solidFill>
                  <a:srgbClr val="000066"/>
                </a:solidFill>
                <a:latin typeface="幼圆" pitchFamily="49" charset="-122"/>
                <a:ea typeface="幼圆" pitchFamily="49" charset="-122"/>
              </a:rPr>
              <a:t>点，</a:t>
            </a:r>
            <a:r>
              <a:rPr lang="en-US" altLang="zh-CN" sz="1800" b="1" dirty="0" smtClean="0">
                <a:solidFill>
                  <a:srgbClr val="000066"/>
                </a:solidFill>
                <a:latin typeface="幼圆" pitchFamily="49" charset="-122"/>
                <a:ea typeface="幼圆" pitchFamily="49" charset="-122"/>
              </a:rPr>
              <a:t>1</a:t>
            </a:r>
            <a:r>
              <a:rPr lang="zh-CN" altLang="en-US" sz="1800" b="1" dirty="0" smtClean="0">
                <a:solidFill>
                  <a:srgbClr val="000066"/>
                </a:solidFill>
                <a:latin typeface="幼圆" pitchFamily="49" charset="-122"/>
                <a:ea typeface="幼圆" pitchFamily="49" charset="-122"/>
              </a:rPr>
              <a:t>月</a:t>
            </a:r>
            <a:r>
              <a:rPr lang="en-US" altLang="zh-CN" sz="1800" b="1" dirty="0" smtClean="0">
                <a:solidFill>
                  <a:srgbClr val="000066"/>
                </a:solidFill>
                <a:latin typeface="幼圆" pitchFamily="49" charset="-122"/>
                <a:ea typeface="幼圆" pitchFamily="49" charset="-122"/>
              </a:rPr>
              <a:t>16</a:t>
            </a:r>
            <a:r>
              <a:rPr lang="zh-CN" altLang="en-US" sz="1800" b="1" dirty="0" smtClean="0">
                <a:solidFill>
                  <a:srgbClr val="000066"/>
                </a:solidFill>
                <a:latin typeface="幼圆" pitchFamily="49" charset="-122"/>
                <a:ea typeface="幼圆" pitchFamily="49" charset="-122"/>
              </a:rPr>
              <a:t>日最低时创业板指仅有</a:t>
            </a:r>
            <a:r>
              <a:rPr lang="en-US" altLang="zh-CN" sz="1800" b="1" dirty="0" smtClean="0">
                <a:solidFill>
                  <a:srgbClr val="000066"/>
                </a:solidFill>
                <a:latin typeface="幼圆" pitchFamily="49" charset="-122"/>
                <a:ea typeface="幼圆" pitchFamily="49" charset="-122"/>
              </a:rPr>
              <a:t>1783</a:t>
            </a:r>
            <a:r>
              <a:rPr lang="zh-CN" altLang="en-US" sz="1800" b="1" dirty="0" smtClean="0">
                <a:solidFill>
                  <a:srgbClr val="000066"/>
                </a:solidFill>
                <a:latin typeface="幼圆" pitchFamily="49" charset="-122"/>
                <a:ea typeface="幼圆" pitchFamily="49" charset="-122"/>
              </a:rPr>
              <a:t>点。</a:t>
            </a:r>
            <a:r>
              <a:rPr lang="en-US" altLang="zh-CN" sz="1800" b="1" dirty="0" smtClean="0">
                <a:solidFill>
                  <a:srgbClr val="000066"/>
                </a:solidFill>
                <a:latin typeface="幼圆" pitchFamily="49" charset="-122"/>
                <a:ea typeface="幼圆" pitchFamily="49" charset="-122"/>
              </a:rPr>
              <a:t>2015</a:t>
            </a:r>
            <a:r>
              <a:rPr lang="zh-CN" altLang="en-US" sz="1800" b="1" dirty="0" smtClean="0">
                <a:solidFill>
                  <a:srgbClr val="000066"/>
                </a:solidFill>
                <a:latin typeface="幼圆" pitchFamily="49" charset="-122"/>
                <a:ea typeface="幼圆" pitchFamily="49" charset="-122"/>
              </a:rPr>
              <a:t>年底重启发行新股至今，监管层一路小心试探着让新股发行常态化，这在</a:t>
            </a:r>
            <a:r>
              <a:rPr lang="en-US" altLang="zh-CN" sz="1800" b="1" dirty="0" smtClean="0">
                <a:solidFill>
                  <a:srgbClr val="000066"/>
                </a:solidFill>
                <a:latin typeface="幼圆" pitchFamily="49" charset="-122"/>
                <a:ea typeface="幼圆" pitchFamily="49" charset="-122"/>
              </a:rPr>
              <a:t>1</a:t>
            </a:r>
            <a:r>
              <a:rPr lang="zh-CN" altLang="en-US" sz="1800" b="1" dirty="0" smtClean="0">
                <a:solidFill>
                  <a:srgbClr val="000066"/>
                </a:solidFill>
                <a:latin typeface="幼圆" pitchFamily="49" charset="-122"/>
                <a:ea typeface="幼圆" pitchFamily="49" charset="-122"/>
              </a:rPr>
              <a:t>月份成为一个新的担忧，</a:t>
            </a:r>
            <a:r>
              <a:rPr lang="en-US" altLang="zh-CN" sz="1800" b="1" dirty="0" smtClean="0">
                <a:solidFill>
                  <a:srgbClr val="000066"/>
                </a:solidFill>
                <a:latin typeface="幼圆" pitchFamily="49" charset="-122"/>
                <a:ea typeface="幼圆" pitchFamily="49" charset="-122"/>
              </a:rPr>
              <a:t>IPO</a:t>
            </a:r>
            <a:r>
              <a:rPr lang="zh-CN" altLang="en-US" sz="1800" b="1" dirty="0" smtClean="0">
                <a:solidFill>
                  <a:srgbClr val="000066"/>
                </a:solidFill>
                <a:latin typeface="幼圆" pitchFamily="49" charset="-122"/>
                <a:ea typeface="幼圆" pitchFamily="49" charset="-122"/>
              </a:rPr>
              <a:t>的大量供给及大规模次新股解禁是市场当月发生巨幅波动的罪魁祸首。</a:t>
            </a:r>
            <a:endParaRPr lang="zh-CN" altLang="en-US" sz="1800" b="1" dirty="0">
              <a:solidFill>
                <a:srgbClr val="000066"/>
              </a:solidFill>
              <a:latin typeface="幼圆" pitchFamily="49" charset="-122"/>
              <a:ea typeface="幼圆" pitchFamily="49" charset="-122"/>
            </a:endParaRPr>
          </a:p>
        </p:txBody>
      </p:sp>
      <p:pic>
        <p:nvPicPr>
          <p:cNvPr id="3074" name="Picture 2"/>
          <p:cNvPicPr>
            <a:picLocks noChangeAspect="1" noChangeArrowheads="1"/>
          </p:cNvPicPr>
          <p:nvPr/>
        </p:nvPicPr>
        <p:blipFill>
          <a:blip r:embed="rId1"/>
          <a:srcRect/>
          <a:stretch>
            <a:fillRect/>
          </a:stretch>
        </p:blipFill>
        <p:spPr bwMode="auto">
          <a:xfrm>
            <a:off x="1214414" y="1214422"/>
            <a:ext cx="6643734" cy="3357586"/>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dirty="0" smtClean="0">
                <a:solidFill>
                  <a:schemeClr val="tx1"/>
                </a:solidFill>
              </a:rPr>
              <a:t>股指期货</a:t>
            </a:r>
            <a:endParaRPr lang="en-US" altLang="zh-CN" sz="2400" dirty="0" smtClean="0">
              <a:solidFill>
                <a:schemeClr val="tx1"/>
              </a:solidFill>
            </a:endParaRPr>
          </a:p>
        </p:txBody>
      </p:sp>
      <p:sp>
        <p:nvSpPr>
          <p:cNvPr id="19459" name="Text Box 5"/>
          <p:cNvSpPr txBox="1">
            <a:spLocks noChangeArrowheads="1"/>
          </p:cNvSpPr>
          <p:nvPr/>
        </p:nvSpPr>
        <p:spPr bwMode="auto">
          <a:xfrm>
            <a:off x="500063" y="5500688"/>
            <a:ext cx="8143875" cy="369332"/>
          </a:xfrm>
          <a:prstGeom prst="rect">
            <a:avLst/>
          </a:prstGeom>
          <a:noFill/>
          <a:ln w="9525" algn="ctr">
            <a:noFill/>
            <a:miter lim="800000"/>
          </a:ln>
        </p:spPr>
        <p:txBody>
          <a:bodyPr>
            <a:spAutoFit/>
          </a:bodyPr>
          <a:lstStyle/>
          <a:p>
            <a:pPr>
              <a:spcBef>
                <a:spcPct val="50000"/>
              </a:spcBef>
            </a:pPr>
            <a:r>
              <a:rPr lang="zh-CN" altLang="en-US" sz="1800" b="1" dirty="0">
                <a:solidFill>
                  <a:srgbClr val="000066"/>
                </a:solidFill>
                <a:latin typeface="幼圆" pitchFamily="49" charset="-122"/>
                <a:ea typeface="幼圆" pitchFamily="49" charset="-122"/>
              </a:rPr>
              <a:t>    </a:t>
            </a:r>
            <a:r>
              <a:rPr lang="en-US" altLang="zh-CN" sz="1800" b="1" dirty="0" smtClean="0">
                <a:solidFill>
                  <a:srgbClr val="000066"/>
                </a:solidFill>
                <a:latin typeface="幼圆" pitchFamily="49" charset="-122"/>
                <a:ea typeface="幼圆" pitchFamily="49" charset="-122"/>
              </a:rPr>
              <a:t>1</a:t>
            </a:r>
            <a:r>
              <a:rPr lang="zh-CN" altLang="en-US" sz="1800" b="1" dirty="0" smtClean="0">
                <a:solidFill>
                  <a:srgbClr val="000066"/>
                </a:solidFill>
                <a:latin typeface="幼圆" pitchFamily="49" charset="-122"/>
                <a:ea typeface="幼圆" pitchFamily="49" charset="-122"/>
              </a:rPr>
              <a:t>月份上证</a:t>
            </a:r>
            <a:r>
              <a:rPr lang="en-US" altLang="zh-CN" sz="1800" b="1" dirty="0" smtClean="0">
                <a:solidFill>
                  <a:srgbClr val="000066"/>
                </a:solidFill>
                <a:latin typeface="幼圆" pitchFamily="49" charset="-122"/>
                <a:ea typeface="幼圆" pitchFamily="49" charset="-122"/>
              </a:rPr>
              <a:t>50</a:t>
            </a:r>
            <a:r>
              <a:rPr lang="zh-CN" altLang="en-US" sz="1800" b="1" dirty="0" smtClean="0">
                <a:solidFill>
                  <a:srgbClr val="000066"/>
                </a:solidFill>
                <a:latin typeface="幼圆" pitchFamily="49" charset="-122"/>
                <a:ea typeface="幼圆" pitchFamily="49" charset="-122"/>
              </a:rPr>
              <a:t>股指期货涨幅</a:t>
            </a:r>
            <a:r>
              <a:rPr lang="en-US" altLang="zh-CN" sz="1800" b="1" dirty="0" smtClean="0">
                <a:solidFill>
                  <a:srgbClr val="000066"/>
                </a:solidFill>
                <a:latin typeface="幼圆" pitchFamily="49" charset="-122"/>
                <a:ea typeface="幼圆" pitchFamily="49" charset="-122"/>
              </a:rPr>
              <a:t>0.43%</a:t>
            </a:r>
            <a:r>
              <a:rPr lang="zh-CN" altLang="en-US" sz="1800" b="1" dirty="0" smtClean="0">
                <a:solidFill>
                  <a:srgbClr val="000066"/>
                </a:solidFill>
                <a:latin typeface="幼圆" pitchFamily="49" charset="-122"/>
                <a:ea typeface="幼圆" pitchFamily="49" charset="-122"/>
              </a:rPr>
              <a:t>，和上证</a:t>
            </a:r>
            <a:r>
              <a:rPr lang="en-US" altLang="zh-CN" sz="1800" b="1" dirty="0" smtClean="0">
                <a:solidFill>
                  <a:srgbClr val="000066"/>
                </a:solidFill>
                <a:latin typeface="幼圆" pitchFamily="49" charset="-122"/>
                <a:ea typeface="幼圆" pitchFamily="49" charset="-122"/>
              </a:rPr>
              <a:t>50</a:t>
            </a:r>
            <a:r>
              <a:rPr lang="zh-CN" altLang="en-US" sz="1800" b="1" dirty="0" smtClean="0">
                <a:solidFill>
                  <a:srgbClr val="000066"/>
                </a:solidFill>
                <a:latin typeface="幼圆" pitchFamily="49" charset="-122"/>
                <a:ea typeface="幼圆" pitchFamily="49" charset="-122"/>
              </a:rPr>
              <a:t>指数基本同步</a:t>
            </a:r>
            <a:endParaRPr lang="zh-CN" altLang="en-US" sz="1800" b="1" dirty="0">
              <a:solidFill>
                <a:srgbClr val="000066"/>
              </a:solidFill>
              <a:latin typeface="幼圆" pitchFamily="49" charset="-122"/>
              <a:ea typeface="幼圆" pitchFamily="49" charset="-122"/>
            </a:endParaRPr>
          </a:p>
        </p:txBody>
      </p:sp>
      <p:pic>
        <p:nvPicPr>
          <p:cNvPr id="4100" name="Picture 4"/>
          <p:cNvPicPr>
            <a:picLocks noChangeAspect="1" noChangeArrowheads="1"/>
          </p:cNvPicPr>
          <p:nvPr/>
        </p:nvPicPr>
        <p:blipFill>
          <a:blip r:embed="rId1"/>
          <a:srcRect/>
          <a:stretch>
            <a:fillRect/>
          </a:stretch>
        </p:blipFill>
        <p:spPr bwMode="auto">
          <a:xfrm>
            <a:off x="571472" y="1571612"/>
            <a:ext cx="8143932" cy="3644900"/>
          </a:xfrm>
          <a:prstGeom prst="rect">
            <a:avLst/>
          </a:prstGeom>
          <a:noFill/>
          <a:ln w="9525">
            <a:noFill/>
            <a:miter lim="800000"/>
            <a:headEnd/>
            <a:tailEnd/>
          </a:ln>
          <a:effectLst/>
        </p:spPr>
      </p:pic>
    </p:spTree>
  </p:cSld>
  <p:clrMapOvr>
    <a:overrideClrMapping bg1="lt1" tx1="dk1" bg2="lt2" tx2="dk2" accent1="accent1" accent2="accent2" accent3="accent3" accent4="accent4" accent5="accent5" accent6="accent6" hlink="hlink" folHlink="folHlink"/>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214313"/>
            <a:ext cx="8229600" cy="1143000"/>
          </a:xfrm>
          <a:noFill/>
          <a:ln>
            <a:miter lim="800000"/>
          </a:ln>
        </p:spPr>
        <p:txBody>
          <a:bodyPr vert="horz" wrap="square" lIns="91440" tIns="45720" rIns="91440" bIns="45720" numCol="1" anchor="t" anchorCtr="0" compatLnSpc="1"/>
          <a:lstStyle/>
          <a:p>
            <a:r>
              <a:rPr lang="zh-CN" altLang="en-US" sz="2400" dirty="0" smtClean="0">
                <a:solidFill>
                  <a:schemeClr val="tx1"/>
                </a:solidFill>
              </a:rPr>
              <a:t>债市指数</a:t>
            </a:r>
            <a:endParaRPr lang="zh-CN" altLang="en-US" sz="2400" dirty="0" smtClean="0">
              <a:solidFill>
                <a:schemeClr val="tx1"/>
              </a:solidFill>
            </a:endParaRPr>
          </a:p>
        </p:txBody>
      </p:sp>
      <p:sp>
        <p:nvSpPr>
          <p:cNvPr id="6148" name="TextBox 2"/>
          <p:cNvSpPr txBox="1">
            <a:spLocks noChangeArrowheads="1"/>
          </p:cNvSpPr>
          <p:nvPr/>
        </p:nvSpPr>
        <p:spPr bwMode="auto">
          <a:xfrm>
            <a:off x="519113" y="4714875"/>
            <a:ext cx="8085137" cy="1200329"/>
          </a:xfrm>
          <a:prstGeom prst="rect">
            <a:avLst/>
          </a:prstGeom>
          <a:noFill/>
          <a:ln w="9525">
            <a:noFill/>
            <a:miter lim="800000"/>
          </a:ln>
        </p:spPr>
        <p:txBody>
          <a:bodyPr>
            <a:spAutoFit/>
          </a:bodyPr>
          <a:lstStyle/>
          <a:p>
            <a:pPr>
              <a:defRPr/>
            </a:pPr>
            <a:r>
              <a:rPr lang="zh-CN" altLang="en-US" sz="1800" b="1" dirty="0" smtClean="0">
                <a:solidFill>
                  <a:schemeClr val="tx2">
                    <a:lumMod val="75000"/>
                  </a:schemeClr>
                </a:solidFill>
                <a:latin typeface="+mn-ea"/>
                <a:ea typeface="+mn-ea"/>
              </a:rPr>
              <a:t>在经历</a:t>
            </a:r>
            <a:r>
              <a:rPr lang="en-US" altLang="zh-CN" sz="1800" b="1" dirty="0" smtClean="0">
                <a:solidFill>
                  <a:schemeClr val="tx2">
                    <a:lumMod val="75000"/>
                  </a:schemeClr>
                </a:solidFill>
                <a:latin typeface="+mn-ea"/>
                <a:ea typeface="+mn-ea"/>
              </a:rPr>
              <a:t>2016</a:t>
            </a:r>
            <a:r>
              <a:rPr lang="zh-CN" altLang="en-US" sz="1800" b="1" dirty="0" smtClean="0">
                <a:solidFill>
                  <a:schemeClr val="tx2">
                    <a:lumMod val="75000"/>
                  </a:schemeClr>
                </a:solidFill>
                <a:latin typeface="+mn-ea"/>
                <a:ea typeface="+mn-ea"/>
              </a:rPr>
              <a:t>年年底的资金荒后，债市经过了一番剧烈调整。由于未来经济仍然面临一定的下行压力，且前期流动性冲击导致收益率出现明显抬升，债市收益率仍有一定下行空间，但由于政策边际紧缩以及债市交易结构的不稳定性，未来债市仍将面临一定的波动。</a:t>
            </a:r>
            <a:endParaRPr lang="zh-CN" altLang="en-US" sz="1800" b="1" dirty="0">
              <a:solidFill>
                <a:schemeClr val="tx2">
                  <a:lumMod val="75000"/>
                </a:schemeClr>
              </a:solidFill>
              <a:latin typeface="+mn-ea"/>
              <a:ea typeface="+mn-ea"/>
            </a:endParaRPr>
          </a:p>
        </p:txBody>
      </p:sp>
      <p:pic>
        <p:nvPicPr>
          <p:cNvPr id="5123" name="Picture 3"/>
          <p:cNvPicPr>
            <a:picLocks noChangeAspect="1" noChangeArrowheads="1"/>
          </p:cNvPicPr>
          <p:nvPr/>
        </p:nvPicPr>
        <p:blipFill>
          <a:blip r:embed="rId1"/>
          <a:srcRect/>
          <a:stretch>
            <a:fillRect/>
          </a:stretch>
        </p:blipFill>
        <p:spPr bwMode="auto">
          <a:xfrm>
            <a:off x="1214414" y="1214422"/>
            <a:ext cx="6572296" cy="3367556"/>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itchFamily="49" charset="-122"/>
            <a:ea typeface="幼圆"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0</TotalTime>
  <Words>5581</Words>
  <Application>WPS 演示</Application>
  <PresentationFormat>全屏显示(4:3)</PresentationFormat>
  <Paragraphs>603</Paragraphs>
  <Slides>27</Slides>
  <Notes>24</Notes>
  <HiddenSlides>0</HiddenSlides>
  <MMClips>0</MMClips>
  <ScaleCrop>false</ScaleCrop>
  <HeadingPairs>
    <vt:vector size="6" baseType="variant">
      <vt:variant>
        <vt:lpstr>已用的字体</vt:lpstr>
      </vt:variant>
      <vt:variant>
        <vt:i4>15</vt:i4>
      </vt:variant>
      <vt:variant>
        <vt:lpstr>主题</vt:lpstr>
      </vt:variant>
      <vt:variant>
        <vt:i4>8</vt:i4>
      </vt:variant>
      <vt:variant>
        <vt:lpstr>幻灯片标题</vt:lpstr>
      </vt:variant>
      <vt:variant>
        <vt:i4>27</vt:i4>
      </vt:variant>
    </vt:vector>
  </HeadingPairs>
  <TitlesOfParts>
    <vt:vector size="50" baseType="lpstr">
      <vt:lpstr>Arial</vt:lpstr>
      <vt:lpstr>宋体</vt:lpstr>
      <vt:lpstr>Wingdings</vt:lpstr>
      <vt:lpstr>幼圆</vt:lpstr>
      <vt:lpstr>Verdana</vt:lpstr>
      <vt:lpstr>黑体</vt:lpstr>
      <vt:lpstr>华文中宋</vt:lpstr>
      <vt:lpstr>Times New Roman</vt:lpstr>
      <vt:lpstr>微软雅黑</vt:lpstr>
      <vt:lpstr>楷体_GB2312</vt:lpstr>
      <vt:lpstr>Times New Roman</vt:lpstr>
      <vt:lpstr>幼圆</vt:lpstr>
      <vt:lpstr>Arial</vt:lpstr>
      <vt:lpstr>幼圆</vt:lpstr>
      <vt:lpstr>新宋体</vt: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CPI、PPI</vt:lpstr>
      <vt:lpstr>PMI</vt:lpstr>
      <vt:lpstr>央行公开市场操作</vt:lpstr>
      <vt:lpstr>PowerPoint 演示文稿</vt:lpstr>
      <vt:lpstr>PowerPoint 演示文稿</vt:lpstr>
      <vt:lpstr>股指期货</vt:lpstr>
      <vt:lpstr>债市指数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英杰</cp:lastModifiedBy>
  <cp:revision>3507</cp:revision>
  <dcterms:created xsi:type="dcterms:W3CDTF">2007-11-30T05:47:00Z</dcterms:created>
  <dcterms:modified xsi:type="dcterms:W3CDTF">2017-03-17T06:58:48Z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2052-10.1.0.6260</vt:lpwstr>
  </property>
</Properties>
</file>