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notesSlides/notesSlide23.xml" ContentType="application/vnd.openxmlformats-officedocument.presentationml.notesSlide+xml"/>
  <Override PartName="/docProps/custom.xml" ContentType="application/vnd.openxmlformats-officedocument.custom-properties+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slideLayouts/slideLayout100.xml" ContentType="application/vnd.openxmlformats-officedocument.presentationml.slideLayou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notesSlides/notesSlide22.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6"/>
  </p:notesMasterIdLst>
  <p:handoutMasterIdLst>
    <p:handoutMasterId r:id="rId37"/>
  </p:handoutMasterIdLst>
  <p:sldIdLst>
    <p:sldId id="256" r:id="rId9"/>
    <p:sldId id="378" r:id="rId10"/>
    <p:sldId id="440" r:id="rId11"/>
    <p:sldId id="436" r:id="rId12"/>
    <p:sldId id="405" r:id="rId13"/>
    <p:sldId id="350" r:id="rId14"/>
    <p:sldId id="416" r:id="rId15"/>
    <p:sldId id="439" r:id="rId16"/>
    <p:sldId id="418" r:id="rId17"/>
    <p:sldId id="437" r:id="rId18"/>
    <p:sldId id="400" r:id="rId19"/>
    <p:sldId id="396" r:id="rId20"/>
    <p:sldId id="430" r:id="rId21"/>
    <p:sldId id="372" r:id="rId22"/>
    <p:sldId id="320" r:id="rId23"/>
    <p:sldId id="431" r:id="rId24"/>
    <p:sldId id="364" r:id="rId25"/>
    <p:sldId id="433" r:id="rId26"/>
    <p:sldId id="441" r:id="rId27"/>
    <p:sldId id="351" r:id="rId28"/>
    <p:sldId id="434" r:id="rId29"/>
    <p:sldId id="435" r:id="rId30"/>
    <p:sldId id="388" r:id="rId31"/>
    <p:sldId id="423" r:id="rId32"/>
    <p:sldId id="424" r:id="rId33"/>
    <p:sldId id="425" r:id="rId34"/>
    <p:sldId id="390" r:id="rId35"/>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66"/>
    <a:srgbClr val="FF0000"/>
    <a:srgbClr val="33CC33"/>
    <a:srgbClr val="CC0000"/>
    <a:srgbClr val="FF9900"/>
    <a:srgbClr val="C0C0C0"/>
    <a:srgbClr val="00FF00"/>
    <a:srgbClr val="66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467" autoAdjust="0"/>
    <p:restoredTop sz="89554" autoAdjust="0"/>
  </p:normalViewPr>
  <p:slideViewPr>
    <p:cSldViewPr>
      <p:cViewPr>
        <p:scale>
          <a:sx n="80" d="100"/>
          <a:sy n="80" d="100"/>
        </p:scale>
        <p:origin x="-1062"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zh-CN"/>
  <c:chart>
    <c:autoTitleDeleted val="1"/>
    <c:plotArea>
      <c:layout/>
      <c:barChart>
        <c:barDir val="col"/>
        <c:grouping val="clustered"/>
        <c:ser>
          <c:idx val="0"/>
          <c:order val="0"/>
          <c:tx>
            <c:strRef>
              <c:f>Sheet1!$B$1</c:f>
              <c:strCache>
                <c:ptCount val="1"/>
                <c:pt idx="0">
                  <c:v>全市场解禁规模</c:v>
                </c:pt>
              </c:strCache>
            </c:strRef>
          </c:tx>
          <c:dPt>
            <c:idx val="0"/>
            <c:spPr>
              <a:solidFill>
                <a:schemeClr val="accent1"/>
              </a:solidFill>
            </c:spPr>
          </c:dPt>
          <c:dPt>
            <c:idx val="1"/>
            <c:spPr>
              <a:solidFill>
                <a:schemeClr val="accent1"/>
              </a:solidFill>
            </c:spPr>
          </c:dPt>
          <c:dPt>
            <c:idx val="2"/>
            <c:spPr>
              <a:solidFill>
                <a:schemeClr val="accent1"/>
              </a:solidFill>
            </c:spPr>
          </c:dPt>
          <c:dPt>
            <c:idx val="3"/>
            <c:spPr>
              <a:solidFill>
                <a:srgbClr val="FF0000"/>
              </a:solidFill>
            </c:spPr>
          </c:dPt>
          <c:dLbls>
            <c:dLbl>
              <c:idx val="3"/>
              <c:layout/>
              <c:showVal val="1"/>
            </c:dLbl>
            <c:delete val="1"/>
          </c:dLbls>
          <c:cat>
            <c:numRef>
              <c:f>Sheet1!$A$2:$A$13</c:f>
              <c:numCache>
                <c:formatCode>yyyy"年"m"月";@</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Sheet1!$B$2:$B$13</c:f>
              <c:numCache>
                <c:formatCode>General</c:formatCode>
                <c:ptCount val="12"/>
                <c:pt idx="0">
                  <c:v>2567.6999999999998</c:v>
                </c:pt>
                <c:pt idx="1">
                  <c:v>3040.63</c:v>
                </c:pt>
                <c:pt idx="2">
                  <c:v>2040.47</c:v>
                </c:pt>
                <c:pt idx="3">
                  <c:v>1668.42</c:v>
                </c:pt>
                <c:pt idx="4">
                  <c:v>1895.51</c:v>
                </c:pt>
                <c:pt idx="5">
                  <c:v>1235.4000000000001</c:v>
                </c:pt>
                <c:pt idx="6">
                  <c:v>2441.69</c:v>
                </c:pt>
                <c:pt idx="7">
                  <c:v>2232.8900000000003</c:v>
                </c:pt>
                <c:pt idx="8">
                  <c:v>3531.8300000000004</c:v>
                </c:pt>
                <c:pt idx="9">
                  <c:v>2605.67</c:v>
                </c:pt>
                <c:pt idx="10">
                  <c:v>2484.06</c:v>
                </c:pt>
                <c:pt idx="11">
                  <c:v>3359.2599999999998</c:v>
                </c:pt>
              </c:numCache>
            </c:numRef>
          </c:val>
        </c:ser>
        <c:dLbls/>
        <c:axId val="129648128"/>
        <c:axId val="129649664"/>
      </c:barChart>
      <c:dateAx>
        <c:axId val="129648128"/>
        <c:scaling>
          <c:orientation val="minMax"/>
        </c:scaling>
        <c:axPos val="b"/>
        <c:numFmt formatCode="yyyy&quot;年&quot;m&quot;月&quot;;@" sourceLinked="1"/>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29649664"/>
        <c:crosses val="autoZero"/>
        <c:auto val="1"/>
        <c:lblOffset val="100"/>
        <c:baseTimeUnit val="months"/>
      </c:dateAx>
      <c:valAx>
        <c:axId val="129649664"/>
        <c:scaling>
          <c:orientation val="minMax"/>
        </c:scaling>
        <c:axPos val="l"/>
        <c:majorGridlines/>
        <c:numFmt formatCode="General" sourceLinked="1"/>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endParaRPr lang="zh-CN"/>
          </a:p>
        </c:txPr>
        <c:crossAx val="129648128"/>
        <c:crosses val="autoZero"/>
        <c:crossBetween val="between"/>
      </c:valAx>
    </c:plotArea>
    <c:plotVisOnly val="1"/>
    <c:dispBlanksAs val="gap"/>
  </c:chart>
  <c:txPr>
    <a:bodyPr/>
    <a:lstStyle/>
    <a:p>
      <a:pPr>
        <a:defRPr lang="zh-CN"/>
      </a:pPr>
      <a:endParaRPr lang="zh-CN"/>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pPr>
                <a:defRPr/>
              </a:pPr>
              <a:t>‹#›</a:t>
            </a:fld>
            <a:endParaRPr lang="en-US" altLang="zh-CN"/>
          </a:p>
        </p:txBody>
      </p:sp>
    </p:spTree>
    <p:extLst>
      <p:ext uri="{BB962C8B-B14F-4D97-AF65-F5344CB8AC3E}">
        <p14:creationId xmlns:p14="http://schemas.microsoft.com/office/powerpoint/2010/main" xmlns="" val="383679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pPr>
                <a:defRPr/>
              </a:pPr>
              <a:t>‹#›</a:t>
            </a:fld>
            <a:endParaRPr lang="en-US" altLang="zh-CN"/>
          </a:p>
        </p:txBody>
      </p:sp>
    </p:spTree>
    <p:extLst>
      <p:ext uri="{BB962C8B-B14F-4D97-AF65-F5344CB8AC3E}">
        <p14:creationId xmlns:p14="http://schemas.microsoft.com/office/powerpoint/2010/main" xmlns="" val="1421718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pPr/>
              <a:t>1</a:t>
            </a:fld>
            <a:endParaRPr lang="en-US" altLang="zh-CN" smtClean="0">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smtClean="0">
              <a:latin typeface="Arial" panose="020B0604020202020204" pitchFamily="34" charset="0"/>
            </a:endParaRPr>
          </a:p>
        </p:txBody>
      </p:sp>
    </p:spTree>
    <p:extLst>
      <p:ext uri="{BB962C8B-B14F-4D97-AF65-F5344CB8AC3E}">
        <p14:creationId xmlns:p14="http://schemas.microsoft.com/office/powerpoint/2010/main" xmlns="" val="1921235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pPr/>
              <a:t>11</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635508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pPr/>
              <a:t>12</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1547149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pPr/>
              <a:t>13</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12049930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pPr/>
              <a:t>14</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154798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pPr/>
              <a:t>15</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276403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pPr/>
              <a:t>16</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xmlns="" val="502966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smtClean="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pPr/>
              <a:t>17</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863490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p:sp>
      <p:sp>
        <p:nvSpPr>
          <p:cNvPr id="5632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6324" name="灯片编号占位符 3"/>
          <p:cNvSpPr>
            <a:spLocks noGrp="1"/>
          </p:cNvSpPr>
          <p:nvPr>
            <p:ph type="sldNum" sz="quarter" idx="5"/>
          </p:nvPr>
        </p:nvSpPr>
        <p:spPr>
          <a:noFill/>
        </p:spPr>
        <p:txBody>
          <a:bodyPr/>
          <a:lstStyle/>
          <a:p>
            <a:fld id="{B638A1AE-36C6-4A32-9E49-CFA13F268D3B}" type="slidenum">
              <a:rPr lang="zh-CN" altLang="en-US" smtClean="0">
                <a:solidFill>
                  <a:srgbClr val="000000"/>
                </a:solidFill>
                <a:latin typeface="Arial" panose="020B0604020202020204" pitchFamily="34" charset="0"/>
              </a:rPr>
              <a:pPr/>
              <a:t>18</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xmlns="" val="197641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pPr algn="r"/>
              <a:t>19</a:t>
            </a:fld>
            <a:endParaRPr lang="en-US" altLang="zh-CN" sz="1200">
              <a:solidFill>
                <a:srgbClr val="000000"/>
              </a:solidFill>
            </a:endParaRPr>
          </a:p>
        </p:txBody>
      </p:sp>
    </p:spTree>
    <p:extLst>
      <p:ext uri="{BB962C8B-B14F-4D97-AF65-F5344CB8AC3E}">
        <p14:creationId xmlns:p14="http://schemas.microsoft.com/office/powerpoint/2010/main" xmlns="" val="1750383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p:sp>
      <p:sp>
        <p:nvSpPr>
          <p:cNvPr id="5734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7348" name="灯片编号占位符 3"/>
          <p:cNvSpPr>
            <a:spLocks noGrp="1"/>
          </p:cNvSpPr>
          <p:nvPr>
            <p:ph type="sldNum" sz="quarter" idx="5"/>
          </p:nvPr>
        </p:nvSpPr>
        <p:spPr>
          <a:noFill/>
        </p:spPr>
        <p:txBody>
          <a:bodyPr/>
          <a:lstStyle/>
          <a:p>
            <a:fld id="{2C832CE4-E601-40D2-9DE9-A2983248F2DD}" type="slidenum">
              <a:rPr lang="zh-CN" altLang="en-US" smtClean="0">
                <a:latin typeface="Arial" panose="020B0604020202020204" pitchFamily="34" charset="0"/>
              </a:rPr>
              <a:pPr/>
              <a:t>20</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325290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pPr/>
              <a:t>2</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635671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p:spPr>
        <p:txBody>
          <a:bodyPr/>
          <a:lstStyle/>
          <a:p>
            <a:fld id="{2F145F8A-38AA-4516-98C7-2269C5C0F01D}" type="slidenum">
              <a:rPr lang="zh-CN" altLang="en-US" smtClean="0">
                <a:latin typeface="Arial" panose="020B0604020202020204" pitchFamily="34" charset="0"/>
              </a:rPr>
              <a:pPr/>
              <a:t>23</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1804795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pPr algn="r" defTabSz="915670"/>
              <a:t>24</a:t>
            </a:fld>
            <a:endParaRPr lang="en-US" altLang="zh-CN" sz="1200">
              <a:solidFill>
                <a:srgbClr val="000000"/>
              </a:solidFill>
            </a:endParaRPr>
          </a:p>
        </p:txBody>
      </p:sp>
    </p:spTree>
    <p:extLst>
      <p:ext uri="{BB962C8B-B14F-4D97-AF65-F5344CB8AC3E}">
        <p14:creationId xmlns:p14="http://schemas.microsoft.com/office/powerpoint/2010/main" xmlns="" val="2138450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p:sp>
      <p:sp>
        <p:nvSpPr>
          <p:cNvPr id="60419"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60420"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C9850923-EF93-4729-9F44-6350CD9853ED}" type="slidenum">
              <a:rPr lang="zh-CN" altLang="en-US" sz="1200">
                <a:solidFill>
                  <a:srgbClr val="000000"/>
                </a:solidFill>
              </a:rPr>
              <a:pPr algn="r" defTabSz="915670"/>
              <a:t>25</a:t>
            </a:fld>
            <a:endParaRPr lang="en-US" altLang="zh-CN" sz="1200">
              <a:solidFill>
                <a:srgbClr val="000000"/>
              </a:solidFill>
            </a:endParaRPr>
          </a:p>
        </p:txBody>
      </p:sp>
    </p:spTree>
    <p:extLst>
      <p:ext uri="{BB962C8B-B14F-4D97-AF65-F5344CB8AC3E}">
        <p14:creationId xmlns:p14="http://schemas.microsoft.com/office/powerpoint/2010/main" xmlns="" val="6574390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pPr algn="r" defTabSz="915670"/>
              <a:t>26</a:t>
            </a:fld>
            <a:endParaRPr lang="en-US" altLang="zh-CN" sz="1200">
              <a:solidFill>
                <a:srgbClr val="000000"/>
              </a:solidFill>
            </a:endParaRPr>
          </a:p>
        </p:txBody>
      </p:sp>
    </p:spTree>
    <p:extLst>
      <p:ext uri="{BB962C8B-B14F-4D97-AF65-F5344CB8AC3E}">
        <p14:creationId xmlns:p14="http://schemas.microsoft.com/office/powerpoint/2010/main" xmlns="" val="775438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pPr/>
              <a:t>27</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xmlns="" val="1866149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pPr/>
              <a:t>3</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xmlns="" val="1723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pPr/>
              <a:t>4</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xmlns="" val="1042753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p:sp>
      <p:sp>
        <p:nvSpPr>
          <p:cNvPr id="4403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4036" name="灯片编号占位符 3"/>
          <p:cNvSpPr>
            <a:spLocks noGrp="1"/>
          </p:cNvSpPr>
          <p:nvPr>
            <p:ph type="sldNum" sz="quarter" idx="5"/>
          </p:nvPr>
        </p:nvSpPr>
        <p:spPr>
          <a:noFill/>
        </p:spPr>
        <p:txBody>
          <a:bodyPr/>
          <a:lstStyle/>
          <a:p>
            <a:fld id="{6401D7D2-6AAE-4026-9E38-E32D9E56E9BA}" type="slidenum">
              <a:rPr lang="zh-CN" altLang="en-US" smtClean="0">
                <a:latin typeface="Arial" panose="020B0604020202020204" pitchFamily="34" charset="0"/>
              </a:rPr>
              <a:pPr/>
              <a:t>6</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209062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pPr/>
              <a:t>7</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xmlns="" val="2141132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pPr/>
              <a:t>8</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623664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p:sp>
      <p:sp>
        <p:nvSpPr>
          <p:cNvPr id="4710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anose="020B0604020202020204" pitchFamily="34" charset="0"/>
              </a:rPr>
              <a:pPr/>
              <a:t>9</a:t>
            </a:fld>
            <a:endParaRPr lang="en-US" altLang="zh-CN" smtClean="0">
              <a:latin typeface="Arial" panose="020B0604020202020204" pitchFamily="34" charset="0"/>
            </a:endParaRPr>
          </a:p>
        </p:txBody>
      </p:sp>
    </p:spTree>
    <p:extLst>
      <p:ext uri="{BB962C8B-B14F-4D97-AF65-F5344CB8AC3E}">
        <p14:creationId xmlns:p14="http://schemas.microsoft.com/office/powerpoint/2010/main" xmlns="" val="64814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pPr/>
              <a:t>10</a:t>
            </a:fld>
            <a:endParaRPr lang="en-US" altLang="zh-CN" smtClean="0">
              <a:solidFill>
                <a:srgbClr val="000000"/>
              </a:solidFill>
              <a:latin typeface="Arial" panose="020B0604020202020204" pitchFamily="34" charset="0"/>
            </a:endParaRPr>
          </a:p>
        </p:txBody>
      </p:sp>
    </p:spTree>
    <p:extLst>
      <p:ext uri="{BB962C8B-B14F-4D97-AF65-F5344CB8AC3E}">
        <p14:creationId xmlns:p14="http://schemas.microsoft.com/office/powerpoint/2010/main" xmlns="" val="558789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smtClean="0">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smtClean="0">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smtClean="0"/>
              <a:t>单击此处编辑母版标题样式</a:t>
            </a:r>
            <a:endParaRPr lang="zh-CN" alt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smtClean="0">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smtClean="0">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smtClean="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pPr algn="ctr" eaLnBrk="0" hangingPunct="0">
                <a:defRPr/>
              </a:p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83.xml"/></Relationships>
</file>

<file path=ppt/slides/_rels/slide19.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8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itchFamily="49" charset="-122"/>
                <a:ea typeface="黑体" panose="02010609060101010101" pitchFamily="49" charset="-122"/>
              </a:rPr>
              <a:t>『</a:t>
            </a:r>
            <a:r>
              <a:rPr lang="zh-CN" altLang="en-US" sz="3600" b="1">
                <a:solidFill>
                  <a:srgbClr val="CC0000"/>
                </a:solidFill>
                <a:latin typeface="幼圆" pitchFamily="49" charset="-122"/>
                <a:ea typeface="黑体" panose="02010609060101010101" pitchFamily="49" charset="-122"/>
              </a:rPr>
              <a:t>融客月报</a:t>
            </a:r>
            <a:r>
              <a:rPr lang="en-US" altLang="zh-CN" sz="3600" b="1">
                <a:solidFill>
                  <a:srgbClr val="CC0000"/>
                </a:solidFill>
                <a:latin typeface="幼圆" pitchFamily="49" charset="-122"/>
                <a:ea typeface="黑体" panose="02010609060101010101" pitchFamily="49" charset="-122"/>
              </a:rPr>
              <a:t>』</a:t>
            </a:r>
            <a:endParaRPr lang="zh-CN" altLang="en-US" sz="3600" b="1">
              <a:solidFill>
                <a:srgbClr val="CC0000"/>
              </a:solidFill>
              <a:latin typeface="幼圆"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1216"/>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itchFamily="2" charset="-122"/>
              </a:rPr>
              <a:t>                      </a:t>
            </a:r>
            <a:r>
              <a:rPr lang="en-US" altLang="zh-CN" sz="3600" dirty="0">
                <a:solidFill>
                  <a:srgbClr val="000066"/>
                </a:solidFill>
                <a:latin typeface="华文中宋"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itchFamily="49" charset="-122"/>
              </a:rPr>
              <a:t>（</a:t>
            </a:r>
            <a:r>
              <a:rPr lang="en-US" altLang="zh-CN" sz="1800" b="1" dirty="0" smtClean="0">
                <a:solidFill>
                  <a:srgbClr val="000066"/>
                </a:solidFill>
                <a:ea typeface="幼圆" pitchFamily="49" charset="-122"/>
              </a:rPr>
              <a:t>2017</a:t>
            </a:r>
            <a:r>
              <a:rPr lang="zh-CN" altLang="en-US" sz="1800" b="1" dirty="0" smtClean="0">
                <a:solidFill>
                  <a:srgbClr val="000066"/>
                </a:solidFill>
                <a:ea typeface="幼圆" pitchFamily="49" charset="-122"/>
              </a:rPr>
              <a:t>年</a:t>
            </a:r>
            <a:r>
              <a:rPr lang="en-US" altLang="zh-CN" sz="1800" b="1" dirty="0">
                <a:solidFill>
                  <a:srgbClr val="000066"/>
                </a:solidFill>
                <a:ea typeface="幼圆" pitchFamily="49" charset="-122"/>
              </a:rPr>
              <a:t>4</a:t>
            </a:r>
            <a:r>
              <a:rPr lang="zh-CN" altLang="en-US" sz="1800" b="1" dirty="0" smtClean="0">
                <a:solidFill>
                  <a:srgbClr val="000066"/>
                </a:solidFill>
                <a:ea typeface="幼圆" pitchFamily="49" charset="-122"/>
              </a:rPr>
              <a:t>月</a:t>
            </a:r>
            <a:r>
              <a:rPr lang="zh-CN" altLang="en-US" sz="1800" b="1" dirty="0">
                <a:solidFill>
                  <a:srgbClr val="000066"/>
                </a:solidFill>
                <a:ea typeface="幼圆" pitchFamily="49" charset="-122"/>
              </a:rPr>
              <a:t>）</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沪深市值统计</a:t>
            </a:r>
          </a:p>
        </p:txBody>
      </p:sp>
      <p:sp>
        <p:nvSpPr>
          <p:cNvPr id="21507" name="Text Box 280"/>
          <p:cNvSpPr txBox="1">
            <a:spLocks noChangeArrowheads="1"/>
          </p:cNvSpPr>
          <p:nvPr/>
        </p:nvSpPr>
        <p:spPr bwMode="auto">
          <a:xfrm>
            <a:off x="714375" y="5357813"/>
            <a:ext cx="7816850" cy="646112"/>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zh-CN" altLang="en-US" sz="1800" b="1" dirty="0" smtClean="0">
                <a:solidFill>
                  <a:srgbClr val="000066"/>
                </a:solidFill>
                <a:latin typeface="幼圆" pitchFamily="49" charset="-122"/>
                <a:ea typeface="幼圆" pitchFamily="49" charset="-122"/>
              </a:rPr>
              <a:t>截至</a:t>
            </a:r>
            <a:r>
              <a:rPr lang="en-US" altLang="zh-CN" sz="1800" b="1" dirty="0" smtClean="0">
                <a:solidFill>
                  <a:srgbClr val="000066"/>
                </a:solidFill>
                <a:latin typeface="幼圆" pitchFamily="49" charset="-122"/>
                <a:ea typeface="幼圆" pitchFamily="49" charset="-122"/>
              </a:rPr>
              <a:t>4</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，两市总市值</a:t>
            </a:r>
            <a:r>
              <a:rPr lang="zh-CN" altLang="en-US" sz="1800" b="1" dirty="0" smtClean="0">
                <a:solidFill>
                  <a:srgbClr val="000066"/>
                </a:solidFill>
                <a:latin typeface="幼圆" pitchFamily="49" charset="-122"/>
                <a:ea typeface="幼圆" pitchFamily="49" charset="-122"/>
              </a:rPr>
              <a:t>近</a:t>
            </a:r>
            <a:r>
              <a:rPr lang="en-US" altLang="zh-CN" sz="1800" b="1" dirty="0" smtClean="0">
                <a:solidFill>
                  <a:srgbClr val="000066"/>
                </a:solidFill>
                <a:latin typeface="幼圆" pitchFamily="49" charset="-122"/>
                <a:ea typeface="幼圆" pitchFamily="49" charset="-122"/>
              </a:rPr>
              <a:t>56.99</a:t>
            </a:r>
            <a:r>
              <a:rPr lang="zh-CN" altLang="en-US" sz="1800" b="1" dirty="0" smtClean="0">
                <a:solidFill>
                  <a:srgbClr val="000066"/>
                </a:solidFill>
                <a:latin typeface="幼圆" pitchFamily="49" charset="-122"/>
                <a:ea typeface="幼圆" pitchFamily="49" charset="-122"/>
              </a:rPr>
              <a:t>万亿</a:t>
            </a:r>
            <a:r>
              <a:rPr lang="en-US" altLang="zh-CN" sz="1800" b="1" dirty="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较</a:t>
            </a:r>
            <a:r>
              <a:rPr lang="zh-CN" altLang="en-US" sz="1800" b="1" dirty="0" smtClean="0">
                <a:solidFill>
                  <a:srgbClr val="000066"/>
                </a:solidFill>
                <a:latin typeface="幼圆" pitchFamily="49" charset="-122"/>
                <a:ea typeface="幼圆" pitchFamily="49" charset="-122"/>
              </a:rPr>
              <a:t>上月底跌</a:t>
            </a:r>
            <a:r>
              <a:rPr lang="en-US" altLang="zh-CN" sz="1800" b="1" dirty="0" smtClean="0">
                <a:solidFill>
                  <a:srgbClr val="000066"/>
                </a:solidFill>
                <a:latin typeface="幼圆" pitchFamily="49" charset="-122"/>
                <a:ea typeface="幼圆" pitchFamily="49" charset="-122"/>
              </a:rPr>
              <a:t>2.0913%</a:t>
            </a:r>
            <a:r>
              <a:rPr lang="zh-CN" altLang="en-US" sz="1800" b="1" dirty="0" smtClean="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其中上证</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34.13</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，深市</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22.86</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190997" y="1044640"/>
            <a:ext cx="6863605" cy="405223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全市场解禁规模</a:t>
            </a:r>
          </a:p>
        </p:txBody>
      </p:sp>
      <p:sp>
        <p:nvSpPr>
          <p:cNvPr id="21507" name="TextBox 1"/>
          <p:cNvSpPr txBox="1">
            <a:spLocks noChangeArrowheads="1"/>
          </p:cNvSpPr>
          <p:nvPr/>
        </p:nvSpPr>
        <p:spPr bwMode="auto">
          <a:xfrm>
            <a:off x="285720" y="4786322"/>
            <a:ext cx="8501063" cy="923330"/>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latinLnBrk="0"/>
            <a:r>
              <a:rPr lang="en-US" altLang="zh-CN" sz="1800" b="1" dirty="0" smtClean="0">
                <a:solidFill>
                  <a:srgbClr val="000066"/>
                </a:solidFill>
                <a:latin typeface="幼圆" pitchFamily="49" charset="-122"/>
                <a:ea typeface="幼圆" pitchFamily="49" charset="-122"/>
              </a:rPr>
              <a:t>4</a:t>
            </a:r>
            <a:r>
              <a:rPr lang="zh-CN" altLang="en-US" sz="1800" b="1" dirty="0" smtClean="0">
                <a:solidFill>
                  <a:srgbClr val="000066"/>
                </a:solidFill>
                <a:latin typeface="幼圆" pitchFamily="49" charset="-122"/>
                <a:ea typeface="幼圆" pitchFamily="49" charset="-122"/>
              </a:rPr>
              <a:t>月解禁市值为</a:t>
            </a:r>
            <a:r>
              <a:rPr lang="en-US" altLang="zh-CN" sz="1800" b="1" dirty="0" smtClean="0">
                <a:solidFill>
                  <a:srgbClr val="000066"/>
                </a:solidFill>
                <a:latin typeface="幼圆" pitchFamily="49" charset="-122"/>
                <a:ea typeface="幼圆" pitchFamily="49" charset="-122"/>
              </a:rPr>
              <a:t>1668.42</a:t>
            </a:r>
            <a:r>
              <a:rPr lang="zh-CN" altLang="en-US" sz="1800" b="1" dirty="0" smtClean="0">
                <a:solidFill>
                  <a:srgbClr val="000066"/>
                </a:solidFill>
                <a:latin typeface="幼圆" pitchFamily="49" charset="-122"/>
                <a:ea typeface="幼圆" pitchFamily="49" charset="-122"/>
              </a:rPr>
              <a:t>亿</a:t>
            </a:r>
            <a:r>
              <a:rPr lang="zh-CN" altLang="en-US" sz="1800" b="1" dirty="0" smtClean="0">
                <a:solidFill>
                  <a:srgbClr val="000066"/>
                </a:solidFill>
                <a:latin typeface="幼圆" pitchFamily="49" charset="-122"/>
                <a:ea typeface="幼圆" pitchFamily="49" charset="-122"/>
              </a:rPr>
              <a:t>元，</a:t>
            </a:r>
            <a:r>
              <a:rPr lang="zh-CN" altLang="en-US" sz="1800" b="1" dirty="0" smtClean="0">
                <a:solidFill>
                  <a:srgbClr val="000066"/>
                </a:solidFill>
              </a:rPr>
              <a:t>为</a:t>
            </a:r>
            <a:r>
              <a:rPr lang="en-US" altLang="zh-CN" sz="1800" b="1" dirty="0" smtClean="0">
                <a:solidFill>
                  <a:srgbClr val="000066"/>
                </a:solidFill>
              </a:rPr>
              <a:t>2017</a:t>
            </a:r>
            <a:r>
              <a:rPr lang="zh-CN" altLang="en-US" sz="1800" b="1" dirty="0" smtClean="0">
                <a:solidFill>
                  <a:srgbClr val="000066"/>
                </a:solidFill>
              </a:rPr>
              <a:t>年年内第二低。</a:t>
            </a:r>
            <a:r>
              <a:rPr lang="zh-CN" altLang="en-US" sz="1800" b="1" dirty="0" smtClean="0">
                <a:solidFill>
                  <a:srgbClr val="000066"/>
                </a:solidFill>
              </a:rPr>
              <a:t>其中首发</a:t>
            </a:r>
            <a:r>
              <a:rPr lang="zh-CN" altLang="en-US" sz="1800" b="1" dirty="0" smtClean="0">
                <a:solidFill>
                  <a:srgbClr val="000066"/>
                </a:solidFill>
              </a:rPr>
              <a:t>原股东限售股的解禁市值为</a:t>
            </a:r>
            <a:r>
              <a:rPr lang="en-US" altLang="zh-CN" sz="1800" b="1" dirty="0" smtClean="0">
                <a:solidFill>
                  <a:srgbClr val="000066"/>
                </a:solidFill>
              </a:rPr>
              <a:t>68.50</a:t>
            </a:r>
            <a:r>
              <a:rPr lang="zh-CN" altLang="en-US" sz="1800" b="1" dirty="0" smtClean="0">
                <a:solidFill>
                  <a:srgbClr val="000066"/>
                </a:solidFill>
              </a:rPr>
              <a:t>亿元，比</a:t>
            </a:r>
            <a:r>
              <a:rPr lang="en-US" altLang="zh-CN" sz="1800" b="1" dirty="0" smtClean="0">
                <a:solidFill>
                  <a:srgbClr val="000066"/>
                </a:solidFill>
              </a:rPr>
              <a:t>3</a:t>
            </a:r>
            <a:r>
              <a:rPr lang="zh-CN" altLang="en-US" sz="1800" b="1" dirty="0" smtClean="0">
                <a:solidFill>
                  <a:srgbClr val="000066"/>
                </a:solidFill>
              </a:rPr>
              <a:t>月份减少</a:t>
            </a:r>
            <a:r>
              <a:rPr lang="en-US" altLang="zh-CN" sz="1800" b="1" dirty="0" smtClean="0">
                <a:solidFill>
                  <a:srgbClr val="000066"/>
                </a:solidFill>
              </a:rPr>
              <a:t>273.47</a:t>
            </a:r>
            <a:r>
              <a:rPr lang="zh-CN" altLang="en-US" sz="1800" b="1" dirty="0" smtClean="0">
                <a:solidFill>
                  <a:srgbClr val="000066"/>
                </a:solidFill>
              </a:rPr>
              <a:t>亿元，减少幅度为</a:t>
            </a:r>
            <a:r>
              <a:rPr lang="en-US" altLang="zh-CN" sz="1800" b="1" dirty="0" smtClean="0">
                <a:solidFill>
                  <a:srgbClr val="000066"/>
                </a:solidFill>
              </a:rPr>
              <a:t>79.97%</a:t>
            </a:r>
            <a:r>
              <a:rPr lang="zh-CN" altLang="en-US" sz="1800" b="1" dirty="0" smtClean="0">
                <a:solidFill>
                  <a:srgbClr val="000066"/>
                </a:solidFill>
              </a:rPr>
              <a:t>。股改、定向增发等部分的非首发原股东解禁市值为</a:t>
            </a:r>
            <a:r>
              <a:rPr lang="en-US" altLang="zh-CN" sz="1800" b="1" dirty="0" smtClean="0">
                <a:solidFill>
                  <a:srgbClr val="000066"/>
                </a:solidFill>
              </a:rPr>
              <a:t>1599.08</a:t>
            </a:r>
            <a:r>
              <a:rPr lang="zh-CN" altLang="en-US" sz="1800" b="1" dirty="0" smtClean="0">
                <a:solidFill>
                  <a:srgbClr val="000066"/>
                </a:solidFill>
              </a:rPr>
              <a:t>亿元</a:t>
            </a:r>
            <a:r>
              <a:rPr lang="zh-CN" altLang="en-US" sz="1800" b="1" dirty="0" smtClean="0">
                <a:solidFill>
                  <a:srgbClr val="000066"/>
                </a:solidFill>
              </a:rPr>
              <a:t>。</a:t>
            </a:r>
            <a:endParaRPr lang="zh-CN" altLang="en-US" sz="1800" b="1" dirty="0" smtClean="0">
              <a:solidFill>
                <a:srgbClr val="000066"/>
              </a:solidFill>
              <a:latin typeface="幼圆" pitchFamily="49" charset="-122"/>
              <a:ea typeface="幼圆" pitchFamily="49" charset="-122"/>
            </a:endParaRPr>
          </a:p>
        </p:txBody>
      </p:sp>
      <p:graphicFrame>
        <p:nvGraphicFramePr>
          <p:cNvPr id="7" name="图表 6"/>
          <p:cNvGraphicFramePr/>
          <p:nvPr>
            <p:extLst>
              <p:ext uri="{D42A27DB-BD31-4B8C-83A1-F6EECF244321}">
                <p14:modId xmlns:p14="http://schemas.microsoft.com/office/powerpoint/2010/main" xmlns="" val="3496416869"/>
              </p:ext>
            </p:extLst>
          </p:nvPr>
        </p:nvGraphicFramePr>
        <p:xfrm>
          <a:off x="714348" y="1214422"/>
          <a:ext cx="7572428" cy="374651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大宗交易统计及折价率</a:t>
            </a:r>
          </a:p>
        </p:txBody>
      </p:sp>
      <p:sp>
        <p:nvSpPr>
          <p:cNvPr id="4" name="矩形 3"/>
          <p:cNvSpPr/>
          <p:nvPr/>
        </p:nvSpPr>
        <p:spPr>
          <a:xfrm>
            <a:off x="581015" y="4797152"/>
            <a:ext cx="7858125" cy="1200329"/>
          </a:xfrm>
          <a:prstGeom prst="rect">
            <a:avLst/>
          </a:prstGeom>
        </p:spPr>
        <p:txBody>
          <a:bodyPr>
            <a:spAutoFit/>
          </a:bodyPr>
          <a:lstStyle/>
          <a:p>
            <a:pPr>
              <a:defRPr/>
            </a:pP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月沪</a:t>
            </a:r>
            <a:r>
              <a:rPr lang="zh-CN" altLang="en-US" sz="1800" b="1" dirty="0">
                <a:solidFill>
                  <a:srgbClr val="000066"/>
                </a:solidFill>
                <a:latin typeface="+mn-ea"/>
                <a:ea typeface="+mn-ea"/>
              </a:rPr>
              <a:t>深两</a:t>
            </a:r>
            <a:r>
              <a:rPr lang="zh-CN" altLang="en-US" sz="1800" b="1" dirty="0" smtClean="0">
                <a:solidFill>
                  <a:srgbClr val="000066"/>
                </a:solidFill>
                <a:latin typeface="+mn-ea"/>
                <a:ea typeface="+mn-ea"/>
              </a:rPr>
              <a:t>市大宗交易成交</a:t>
            </a:r>
            <a:r>
              <a:rPr lang="zh-CN" altLang="en-US" sz="1800" b="1" dirty="0">
                <a:solidFill>
                  <a:srgbClr val="000066"/>
                </a:solidFill>
                <a:latin typeface="+mn-ea"/>
                <a:ea typeface="+mn-ea"/>
              </a:rPr>
              <a:t>总</a:t>
            </a:r>
            <a:r>
              <a:rPr lang="zh-CN" altLang="en-US" sz="1800" b="1" dirty="0" smtClean="0">
                <a:solidFill>
                  <a:srgbClr val="000066"/>
                </a:solidFill>
                <a:latin typeface="+mn-ea"/>
                <a:ea typeface="+mn-ea"/>
              </a:rPr>
              <a:t>金额</a:t>
            </a:r>
            <a:r>
              <a:rPr lang="en-US" altLang="zh-CN" sz="1800" b="1" dirty="0" smtClean="0">
                <a:solidFill>
                  <a:srgbClr val="000066"/>
                </a:solidFill>
                <a:latin typeface="+mn-ea"/>
                <a:ea typeface="+mn-ea"/>
              </a:rPr>
              <a:t>432.9</a:t>
            </a:r>
            <a:r>
              <a:rPr lang="zh-CN" altLang="en-US" sz="1800" b="1" dirty="0">
                <a:solidFill>
                  <a:srgbClr val="000066"/>
                </a:solidFill>
                <a:latin typeface="+mn-ea"/>
                <a:ea typeface="+mn-ea"/>
              </a:rPr>
              <a:t>亿</a:t>
            </a:r>
            <a:r>
              <a:rPr lang="zh-CN" altLang="en-US" sz="1800" b="1" dirty="0" smtClean="0">
                <a:solidFill>
                  <a:srgbClr val="000066"/>
                </a:solidFill>
                <a:latin typeface="+mn-ea"/>
                <a:ea typeface="+mn-ea"/>
              </a:rPr>
              <a:t>元，成交</a:t>
            </a:r>
            <a:r>
              <a:rPr lang="zh-CN" altLang="en-US" sz="1800" b="1" dirty="0">
                <a:solidFill>
                  <a:srgbClr val="000066"/>
                </a:solidFill>
                <a:latin typeface="+mn-ea"/>
                <a:ea typeface="+mn-ea"/>
              </a:rPr>
              <a:t>规模较</a:t>
            </a:r>
            <a:r>
              <a:rPr lang="en-US" altLang="zh-CN" sz="1800" b="1" dirty="0">
                <a:solidFill>
                  <a:srgbClr val="000066"/>
                </a:solidFill>
                <a:latin typeface="+mn-ea"/>
                <a:ea typeface="+mn-ea"/>
              </a:rPr>
              <a:t>3</a:t>
            </a:r>
            <a:r>
              <a:rPr lang="zh-CN" altLang="en-US" sz="1800" b="1" dirty="0">
                <a:solidFill>
                  <a:srgbClr val="000066"/>
                </a:solidFill>
                <a:latin typeface="+mn-ea"/>
                <a:ea typeface="+mn-ea"/>
              </a:rPr>
              <a:t>月份出现了明显的</a:t>
            </a:r>
            <a:r>
              <a:rPr lang="zh-CN" altLang="en-US" sz="1800" b="1" dirty="0" smtClean="0">
                <a:solidFill>
                  <a:srgbClr val="000066"/>
                </a:solidFill>
                <a:latin typeface="+mn-ea"/>
                <a:ea typeface="+mn-ea"/>
              </a:rPr>
              <a:t>回落。</a:t>
            </a:r>
            <a:r>
              <a:rPr lang="zh-CN" altLang="en-US" sz="1800" b="1" dirty="0" smtClean="0">
                <a:solidFill>
                  <a:srgbClr val="000066"/>
                </a:solidFill>
                <a:latin typeface="+mn-lt"/>
                <a:ea typeface="+mn-ea"/>
              </a:rPr>
              <a:t>平均</a:t>
            </a:r>
            <a:r>
              <a:rPr lang="zh-CN" altLang="en-US" sz="1800" b="1" dirty="0">
                <a:solidFill>
                  <a:srgbClr val="000066"/>
                </a:solidFill>
                <a:latin typeface="+mn-lt"/>
                <a:ea typeface="+mn-ea"/>
              </a:rPr>
              <a:t>折价率</a:t>
            </a:r>
            <a:r>
              <a:rPr lang="zh-CN" altLang="en-US" sz="1800" b="1" dirty="0" smtClean="0">
                <a:solidFill>
                  <a:srgbClr val="000066"/>
                </a:solidFill>
                <a:latin typeface="+mn-lt"/>
                <a:ea typeface="+mn-ea"/>
              </a:rPr>
              <a:t>为</a:t>
            </a:r>
            <a:r>
              <a:rPr lang="en-US" altLang="zh-CN" sz="1800" b="1" dirty="0" smtClean="0">
                <a:solidFill>
                  <a:srgbClr val="000066"/>
                </a:solidFill>
                <a:latin typeface="+mn-lt"/>
                <a:ea typeface="+mn-ea"/>
              </a:rPr>
              <a:t>2.82%</a:t>
            </a:r>
            <a:r>
              <a:rPr lang="zh-CN" altLang="en-US" sz="1800" b="1" dirty="0" smtClean="0">
                <a:solidFill>
                  <a:srgbClr val="000066"/>
                </a:solidFill>
                <a:latin typeface="+mn-lt"/>
                <a:ea typeface="+mn-ea"/>
              </a:rPr>
              <a:t>，而</a:t>
            </a:r>
            <a:r>
              <a:rPr lang="en-US" altLang="zh-CN" sz="1800" b="1" dirty="0" smtClean="0">
                <a:solidFill>
                  <a:srgbClr val="000066"/>
                </a:solidFill>
                <a:latin typeface="+mn-lt"/>
                <a:ea typeface="+mn-ea"/>
              </a:rPr>
              <a:t>3</a:t>
            </a:r>
            <a:r>
              <a:rPr lang="zh-CN" altLang="en-US" sz="1800" b="1" dirty="0" smtClean="0">
                <a:solidFill>
                  <a:srgbClr val="000066"/>
                </a:solidFill>
                <a:latin typeface="+mn-lt"/>
                <a:ea typeface="+mn-ea"/>
              </a:rPr>
              <a:t>月平均折价率为</a:t>
            </a:r>
            <a:r>
              <a:rPr lang="en-US" altLang="zh-CN" sz="1800" b="1" dirty="0" smtClean="0">
                <a:solidFill>
                  <a:srgbClr val="000066"/>
                </a:solidFill>
                <a:latin typeface="+mn-lt"/>
                <a:ea typeface="+mn-ea"/>
              </a:rPr>
              <a:t>3.62%</a:t>
            </a:r>
            <a:r>
              <a:rPr lang="zh-CN" altLang="en-US" sz="1800" b="1" dirty="0" smtClean="0">
                <a:solidFill>
                  <a:srgbClr val="000066"/>
                </a:solidFill>
                <a:latin typeface="+mn-lt"/>
                <a:ea typeface="+mn-ea"/>
              </a:rPr>
              <a:t>，</a:t>
            </a:r>
            <a:r>
              <a:rPr lang="zh-CN" altLang="en-US" sz="1800" b="1" dirty="0" smtClean="0">
                <a:solidFill>
                  <a:srgbClr val="000066"/>
                </a:solidFill>
                <a:latin typeface="+mn-lt"/>
                <a:ea typeface="+mn-ea"/>
              </a:rPr>
              <a:t>环比下降</a:t>
            </a:r>
            <a:r>
              <a:rPr lang="en-US" altLang="zh-CN" sz="1800" b="1" dirty="0" smtClean="0">
                <a:solidFill>
                  <a:srgbClr val="000066"/>
                </a:solidFill>
                <a:latin typeface="+mn-lt"/>
                <a:ea typeface="+mn-ea"/>
              </a:rPr>
              <a:t>0.51%</a:t>
            </a:r>
            <a:r>
              <a:rPr lang="zh-CN" altLang="en-US" sz="1800" b="1" dirty="0" smtClean="0">
                <a:solidFill>
                  <a:srgbClr val="000066"/>
                </a:solidFill>
                <a:latin typeface="+mn-lt"/>
                <a:ea typeface="+mn-ea"/>
              </a:rPr>
              <a:t>，显然交易的议价能力有</a:t>
            </a:r>
            <a:r>
              <a:rPr lang="zh-CN" altLang="en-US" sz="1800" b="1" dirty="0">
                <a:solidFill>
                  <a:srgbClr val="000066"/>
                </a:solidFill>
                <a:latin typeface="+mn-lt"/>
                <a:ea typeface="+mn-ea"/>
              </a:rPr>
              <a:t>所</a:t>
            </a:r>
            <a:r>
              <a:rPr lang="zh-CN" altLang="en-US" sz="1800" b="1" dirty="0" smtClean="0">
                <a:solidFill>
                  <a:srgbClr val="000066"/>
                </a:solidFill>
                <a:latin typeface="+mn-lt"/>
                <a:ea typeface="+mn-ea"/>
              </a:rPr>
              <a:t>提升，随着</a:t>
            </a:r>
            <a:r>
              <a:rPr lang="zh-CN" altLang="en-US" sz="1800" b="1" dirty="0">
                <a:solidFill>
                  <a:srgbClr val="000066"/>
                </a:solidFill>
                <a:latin typeface="+mn-lt"/>
                <a:ea typeface="+mn-ea"/>
              </a:rPr>
              <a:t>市场的回调不断，上市公司股东似乎也出现了明显的惜售心理。</a:t>
            </a:r>
          </a:p>
        </p:txBody>
      </p:sp>
      <p:pic>
        <p:nvPicPr>
          <p:cNvPr id="3" name="图片 2"/>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96719" y="1366143"/>
            <a:ext cx="6948973" cy="3294236"/>
          </a:xfrm>
          <a:prstGeom prst="rect">
            <a:avLst/>
          </a:prstGeom>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chemeClr val="tx2"/>
                </a:solidFill>
                <a:latin typeface="幼圆" pitchFamily="49" charset="-122"/>
                <a:ea typeface="幼圆" pitchFamily="49" charset="-122"/>
              </a:rPr>
              <a:t>融资融券余额</a:t>
            </a:r>
          </a:p>
        </p:txBody>
      </p:sp>
      <p:sp>
        <p:nvSpPr>
          <p:cNvPr id="24579" name="TextBox 1"/>
          <p:cNvSpPr txBox="1">
            <a:spLocks noChangeArrowheads="1"/>
          </p:cNvSpPr>
          <p:nvPr/>
        </p:nvSpPr>
        <p:spPr bwMode="auto">
          <a:xfrm>
            <a:off x="1259632" y="5301208"/>
            <a:ext cx="8001000" cy="369332"/>
          </a:xfrm>
          <a:prstGeom prst="rect">
            <a:avLst/>
          </a:prstGeom>
          <a:noFill/>
          <a:ln w="9525">
            <a:solidFill>
              <a:schemeClr val="bg1"/>
            </a:solidFill>
            <a:miter lim="800000"/>
          </a:ln>
        </p:spPr>
        <p:txBody>
          <a:bodyPr>
            <a:spAutoFit/>
          </a:bodyPr>
          <a:lstStyle/>
          <a:p>
            <a:r>
              <a:rPr lang="zh-CN" altLang="en-US" sz="1800" b="1" dirty="0" smtClean="0">
                <a:solidFill>
                  <a:srgbClr val="000066"/>
                </a:solidFill>
                <a:latin typeface="幼圆" pitchFamily="49" charset="-122"/>
                <a:ea typeface="幼圆" pitchFamily="49" charset="-122"/>
              </a:rPr>
              <a:t>至</a:t>
            </a:r>
            <a:r>
              <a:rPr lang="en-US" altLang="zh-CN" sz="1800" b="1" dirty="0" smtClean="0">
                <a:solidFill>
                  <a:srgbClr val="000066"/>
                </a:solidFill>
                <a:latin typeface="幼圆" pitchFamily="49" charset="-122"/>
                <a:ea typeface="幼圆" pitchFamily="49" charset="-122"/>
              </a:rPr>
              <a:t>4</a:t>
            </a:r>
            <a:r>
              <a:rPr lang="zh-CN" altLang="en-US" sz="1800" b="1" dirty="0" smtClean="0">
                <a:solidFill>
                  <a:srgbClr val="000066"/>
                </a:solidFill>
                <a:latin typeface="幼圆" pitchFamily="49" charset="-122"/>
                <a:ea typeface="幼圆" pitchFamily="49" charset="-122"/>
              </a:rPr>
              <a:t>月底，沪深两</a:t>
            </a:r>
            <a:r>
              <a:rPr lang="zh-CN" altLang="en-US" sz="1800" b="1" dirty="0">
                <a:solidFill>
                  <a:srgbClr val="000066"/>
                </a:solidFill>
                <a:latin typeface="幼圆" pitchFamily="49" charset="-122"/>
                <a:ea typeface="幼圆" pitchFamily="49" charset="-122"/>
              </a:rPr>
              <a:t>市两融</a:t>
            </a:r>
            <a:r>
              <a:rPr lang="zh-CN" altLang="en-US" sz="1800" b="1" dirty="0" smtClean="0">
                <a:solidFill>
                  <a:srgbClr val="000066"/>
                </a:solidFill>
                <a:latin typeface="幼圆" pitchFamily="49" charset="-122"/>
                <a:ea typeface="幼圆" pitchFamily="49" charset="-122"/>
              </a:rPr>
              <a:t>余额</a:t>
            </a:r>
            <a:r>
              <a:rPr lang="en-US" altLang="zh-CN" sz="1800" b="1" dirty="0" smtClean="0">
                <a:solidFill>
                  <a:srgbClr val="000066"/>
                </a:solidFill>
                <a:latin typeface="幼圆" pitchFamily="49" charset="-122"/>
                <a:ea typeface="幼圆" pitchFamily="49" charset="-122"/>
              </a:rPr>
              <a:t>9092.28</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元，较</a:t>
            </a:r>
            <a:r>
              <a:rPr lang="zh-CN" altLang="en-US" sz="1800" b="1" dirty="0" smtClean="0">
                <a:solidFill>
                  <a:srgbClr val="000066"/>
                </a:solidFill>
                <a:latin typeface="幼圆" pitchFamily="49" charset="-122"/>
                <a:ea typeface="幼圆" pitchFamily="49" charset="-122"/>
              </a:rPr>
              <a:t>上月底跌</a:t>
            </a:r>
            <a:r>
              <a:rPr lang="en-US" altLang="zh-CN" sz="1800" b="1" dirty="0" smtClean="0">
                <a:solidFill>
                  <a:srgbClr val="000066"/>
                </a:solidFill>
                <a:latin typeface="幼圆" pitchFamily="49" charset="-122"/>
                <a:ea typeface="幼圆" pitchFamily="49" charset="-122"/>
              </a:rPr>
              <a:t>1.41%</a:t>
            </a:r>
            <a:r>
              <a:rPr lang="zh-CN" altLang="en-US" sz="1800" b="1" dirty="0" smtClean="0">
                <a:solidFill>
                  <a:srgbClr val="000066"/>
                </a:solidFill>
                <a:latin typeface="幼圆" pitchFamily="49" charset="-122"/>
                <a:ea typeface="幼圆" pitchFamily="49" charset="-122"/>
              </a:rPr>
              <a:t>。</a:t>
            </a:r>
            <a:endParaRPr lang="zh-CN" altLang="en-US" sz="1800" b="1" dirty="0">
              <a:solidFill>
                <a:srgbClr val="000066"/>
              </a:solidFill>
              <a:latin typeface="幼圆" pitchFamily="49" charset="-122"/>
              <a:ea typeface="幼圆" pitchFamily="49" charset="-122"/>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358393" y="1206674"/>
            <a:ext cx="6425626" cy="387372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本月两市市值前十</a:t>
            </a:r>
          </a:p>
        </p:txBody>
      </p:sp>
      <p:graphicFrame>
        <p:nvGraphicFramePr>
          <p:cNvPr id="5" name="表格 4"/>
          <p:cNvGraphicFramePr>
            <a:graphicFrameLocks noGrp="1"/>
          </p:cNvGraphicFramePr>
          <p:nvPr>
            <p:extLst>
              <p:ext uri="{D42A27DB-BD31-4B8C-83A1-F6EECF244321}">
                <p14:modId xmlns:p14="http://schemas.microsoft.com/office/powerpoint/2010/main" xmlns="" val="380343999"/>
              </p:ext>
            </p:extLst>
          </p:nvPr>
        </p:nvGraphicFramePr>
        <p:xfrm>
          <a:off x="-36513" y="642918"/>
          <a:ext cx="9180545" cy="5874434"/>
        </p:xfrm>
        <a:graphic>
          <a:graphicData uri="http://schemas.openxmlformats.org/drawingml/2006/table">
            <a:tbl>
              <a:tblPr firstRow="1" bandRow="1">
                <a:tableStyleId>{72833802-FEF1-4C79-8D5D-14CF1EAF98D9}</a:tableStyleId>
              </a:tblPr>
              <a:tblGrid>
                <a:gridCol w="2359606"/>
                <a:gridCol w="2320345"/>
                <a:gridCol w="2143140"/>
                <a:gridCol w="2357454"/>
              </a:tblGrid>
              <a:tr h="857256">
                <a:tc>
                  <a:txBody>
                    <a:bodyPr/>
                    <a:lstStyle/>
                    <a:p>
                      <a:pPr algn="ctr"/>
                      <a:r>
                        <a:rPr lang="zh-CN" altLang="en-US" dirty="0" smtClean="0"/>
                        <a:t>沪市</a:t>
                      </a:r>
                      <a:endParaRPr lang="zh-CN" altLang="en-US" dirty="0"/>
                    </a:p>
                  </a:txBody>
                  <a:tcPr marL="9525" marR="9525" marT="9525" marB="0" anchor="ctr"/>
                </a:tc>
                <a:tc>
                  <a:txBody>
                    <a:bodyPr/>
                    <a:lstStyle/>
                    <a:p>
                      <a:pPr algn="ctr" fontAlgn="ctr"/>
                      <a:r>
                        <a:rPr lang="zh-CN" altLang="en-US" sz="1600" u="none" strike="noStrike" dirty="0" smtClean="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smtClean="0">
                          <a:solidFill>
                            <a:schemeClr val="bg1"/>
                          </a:solidFill>
                          <a:latin typeface="+mn-ea"/>
                          <a:ea typeface="+mn-ea"/>
                        </a:rPr>
                        <a:t>深市</a:t>
                      </a:r>
                      <a:endParaRPr lang="zh-CN" altLang="en-US" sz="1600" b="1" i="0" u="none" strike="noStrike" dirty="0">
                        <a:solidFill>
                          <a:schemeClr val="bg1"/>
                        </a:solidFill>
                        <a:latin typeface="+mn-ea"/>
                        <a:ea typeface="+mn-ea"/>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dirty="0" smtClean="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smtClean="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tr>
              <a:tr h="428628">
                <a:tc>
                  <a:txBody>
                    <a:bodyPr/>
                    <a:lstStyle/>
                    <a:p>
                      <a:pPr algn="ctr" fontAlgn="t"/>
                      <a:r>
                        <a:rPr lang="en-US" sz="1400" b="1" i="0" u="none" strike="noStrike" dirty="0">
                          <a:solidFill>
                            <a:schemeClr val="tx2"/>
                          </a:solidFill>
                          <a:effectLst/>
                          <a:latin typeface="+mn-lt"/>
                        </a:rPr>
                        <a:t>601398.SH</a:t>
                      </a:r>
                      <a:r>
                        <a:rPr lang="zh-CN" altLang="en-US" sz="1400" b="1" i="0" u="none" strike="noStrike" dirty="0">
                          <a:solidFill>
                            <a:schemeClr val="tx2"/>
                          </a:solidFill>
                          <a:effectLst/>
                          <a:latin typeface="+mn-lt"/>
                        </a:rPr>
                        <a:t>工商银行</a:t>
                      </a:r>
                    </a:p>
                  </a:txBody>
                  <a:tcPr marL="7620" marR="7620" marT="7620" marB="0" anchor="ctr"/>
                </a:tc>
                <a:tc>
                  <a:txBody>
                    <a:bodyPr/>
                    <a:lstStyle/>
                    <a:p>
                      <a:pPr algn="ctr" fontAlgn="t"/>
                      <a:r>
                        <a:rPr lang="en-US" altLang="zh-CN" sz="1400" b="1" i="0" u="none" strike="noStrike">
                          <a:solidFill>
                            <a:schemeClr val="tx2"/>
                          </a:solidFill>
                          <a:effectLst/>
                          <a:latin typeface="+mn-lt"/>
                        </a:rPr>
                        <a:t>17,062.8663</a:t>
                      </a:r>
                    </a:p>
                  </a:txBody>
                  <a:tcPr marL="7620" marR="7620" marT="7620" marB="0" anchor="ctr"/>
                </a:tc>
                <a:tc>
                  <a:txBody>
                    <a:bodyPr/>
                    <a:lstStyle/>
                    <a:p>
                      <a:pPr algn="ctr" fontAlgn="t"/>
                      <a:r>
                        <a:rPr lang="en-US" sz="1400" b="1" i="0" u="none" strike="noStrike">
                          <a:solidFill>
                            <a:schemeClr val="tx2"/>
                          </a:solidFill>
                          <a:effectLst/>
                          <a:latin typeface="等线"/>
                        </a:rPr>
                        <a:t>002415.SZ</a:t>
                      </a:r>
                      <a:r>
                        <a:rPr lang="zh-CN" altLang="en-US" sz="1400" b="1" i="0" u="none" strike="noStrike">
                          <a:solidFill>
                            <a:schemeClr val="tx2"/>
                          </a:solidFill>
                          <a:effectLst/>
                          <a:latin typeface="等线"/>
                        </a:rPr>
                        <a:t>海康威视</a:t>
                      </a:r>
                    </a:p>
                  </a:txBody>
                  <a:tcPr marL="7620" marR="7620" marT="7620" marB="0" anchor="ctr"/>
                </a:tc>
                <a:tc>
                  <a:txBody>
                    <a:bodyPr/>
                    <a:lstStyle/>
                    <a:p>
                      <a:pPr algn="ctr" fontAlgn="t"/>
                      <a:r>
                        <a:rPr lang="en-US" altLang="zh-CN" sz="1400" b="1" i="0" u="none" strike="noStrike">
                          <a:solidFill>
                            <a:schemeClr val="tx2"/>
                          </a:solidFill>
                          <a:effectLst/>
                          <a:latin typeface="+mn-lt"/>
                        </a:rPr>
                        <a:t>2,249.9973</a:t>
                      </a:r>
                    </a:p>
                  </a:txBody>
                  <a:tcPr marL="7620" marR="7620" marT="7620" marB="0" anchor="ctr"/>
                </a:tc>
              </a:tr>
              <a:tr h="508052">
                <a:tc>
                  <a:txBody>
                    <a:bodyPr/>
                    <a:lstStyle/>
                    <a:p>
                      <a:pPr algn="ctr" fontAlgn="t"/>
                      <a:r>
                        <a:rPr lang="en-US" sz="1400" b="1" i="0" u="none" strike="noStrike" dirty="0">
                          <a:solidFill>
                            <a:schemeClr val="tx2"/>
                          </a:solidFill>
                          <a:effectLst/>
                          <a:latin typeface="+mn-lt"/>
                        </a:rPr>
                        <a:t>601939.SH</a:t>
                      </a:r>
                      <a:r>
                        <a:rPr lang="zh-CN" altLang="en-US" sz="1400" b="1" i="0" u="none" strike="noStrike" dirty="0">
                          <a:solidFill>
                            <a:schemeClr val="tx2"/>
                          </a:solidFill>
                          <a:effectLst/>
                          <a:latin typeface="+mn-lt"/>
                        </a:rPr>
                        <a:t>建设银行</a:t>
                      </a:r>
                    </a:p>
                  </a:txBody>
                  <a:tcPr marL="7620" marR="7620" marT="7620" marB="0" anchor="ctr"/>
                </a:tc>
                <a:tc>
                  <a:txBody>
                    <a:bodyPr/>
                    <a:lstStyle/>
                    <a:p>
                      <a:pPr algn="ctr" fontAlgn="t"/>
                      <a:r>
                        <a:rPr lang="en-US" altLang="zh-CN" sz="1400" b="1" i="0" u="none" strike="noStrike">
                          <a:solidFill>
                            <a:schemeClr val="tx2"/>
                          </a:solidFill>
                          <a:effectLst/>
                          <a:latin typeface="+mn-lt"/>
                        </a:rPr>
                        <a:t>14,033.4855</a:t>
                      </a:r>
                    </a:p>
                  </a:txBody>
                  <a:tcPr marL="7620" marR="7620" marT="7620" marB="0" anchor="ctr"/>
                </a:tc>
                <a:tc>
                  <a:txBody>
                    <a:bodyPr/>
                    <a:lstStyle/>
                    <a:p>
                      <a:pPr algn="ctr" fontAlgn="t"/>
                      <a:r>
                        <a:rPr lang="en-US" sz="1400" b="1" i="0" u="none" strike="noStrike">
                          <a:solidFill>
                            <a:schemeClr val="tx2"/>
                          </a:solidFill>
                          <a:effectLst/>
                          <a:latin typeface="等线"/>
                        </a:rPr>
                        <a:t>000333.SZ</a:t>
                      </a:r>
                      <a:r>
                        <a:rPr lang="zh-CN" altLang="en-US" sz="1400" b="1" i="0" u="none" strike="noStrike">
                          <a:solidFill>
                            <a:schemeClr val="tx2"/>
                          </a:solidFill>
                          <a:effectLst/>
                          <a:latin typeface="等线"/>
                        </a:rPr>
                        <a:t>美的集团</a:t>
                      </a:r>
                    </a:p>
                  </a:txBody>
                  <a:tcPr marL="7620" marR="7620" marT="7620" marB="0" anchor="ctr"/>
                </a:tc>
                <a:tc>
                  <a:txBody>
                    <a:bodyPr/>
                    <a:lstStyle/>
                    <a:p>
                      <a:pPr algn="ctr" fontAlgn="t"/>
                      <a:r>
                        <a:rPr lang="en-US" altLang="zh-CN" sz="1400" b="1" i="0" u="none" strike="noStrike">
                          <a:solidFill>
                            <a:schemeClr val="tx2"/>
                          </a:solidFill>
                          <a:effectLst/>
                          <a:latin typeface="+mn-lt"/>
                        </a:rPr>
                        <a:t>2,176.3470</a:t>
                      </a:r>
                    </a:p>
                  </a:txBody>
                  <a:tcPr marL="7620" marR="7620" marT="7620" marB="0" anchor="ctr"/>
                </a:tc>
              </a:tr>
              <a:tr h="508052">
                <a:tc>
                  <a:txBody>
                    <a:bodyPr/>
                    <a:lstStyle/>
                    <a:p>
                      <a:pPr algn="ctr" fontAlgn="t"/>
                      <a:r>
                        <a:rPr lang="en-US" sz="1400" b="1" i="0" u="none" strike="noStrike" dirty="0">
                          <a:solidFill>
                            <a:schemeClr val="tx2"/>
                          </a:solidFill>
                          <a:effectLst/>
                          <a:latin typeface="+mn-lt"/>
                        </a:rPr>
                        <a:t>601857.SH</a:t>
                      </a:r>
                      <a:r>
                        <a:rPr lang="zh-CN" altLang="en-US" sz="1400" b="1" i="0" u="none" strike="noStrike" dirty="0">
                          <a:solidFill>
                            <a:schemeClr val="tx2"/>
                          </a:solidFill>
                          <a:effectLst/>
                          <a:latin typeface="+mn-lt"/>
                        </a:rPr>
                        <a:t>中国石油</a:t>
                      </a:r>
                    </a:p>
                  </a:txBody>
                  <a:tcPr marL="7620" marR="7620" marT="7620" marB="0" anchor="ctr"/>
                </a:tc>
                <a:tc>
                  <a:txBody>
                    <a:bodyPr/>
                    <a:lstStyle/>
                    <a:p>
                      <a:pPr algn="ctr" fontAlgn="t"/>
                      <a:r>
                        <a:rPr lang="en-US" altLang="zh-CN" sz="1400" b="1" i="0" u="none" strike="noStrike">
                          <a:solidFill>
                            <a:schemeClr val="tx2"/>
                          </a:solidFill>
                          <a:effectLst/>
                          <a:latin typeface="+mn-lt"/>
                        </a:rPr>
                        <a:t>13,654.1477</a:t>
                      </a:r>
                    </a:p>
                  </a:txBody>
                  <a:tcPr marL="7620" marR="7620" marT="7620" marB="0" anchor="ctr"/>
                </a:tc>
                <a:tc>
                  <a:txBody>
                    <a:bodyPr/>
                    <a:lstStyle/>
                    <a:p>
                      <a:pPr algn="ctr" fontAlgn="t"/>
                      <a:r>
                        <a:rPr lang="en-US" sz="1400" b="1" i="0" u="none" strike="noStrike">
                          <a:solidFill>
                            <a:schemeClr val="tx2"/>
                          </a:solidFill>
                          <a:effectLst/>
                          <a:latin typeface="等线"/>
                        </a:rPr>
                        <a:t>000002.SZ</a:t>
                      </a:r>
                      <a:r>
                        <a:rPr lang="zh-CN" altLang="en-US" sz="1400" b="1" i="0" u="none" strike="noStrike">
                          <a:solidFill>
                            <a:schemeClr val="tx2"/>
                          </a:solidFill>
                          <a:effectLst/>
                          <a:latin typeface="等线"/>
                        </a:rPr>
                        <a:t>万科</a:t>
                      </a:r>
                      <a:r>
                        <a:rPr lang="en-US" sz="1400" b="1" i="0" u="none" strike="noStrike">
                          <a:solidFill>
                            <a:schemeClr val="tx2"/>
                          </a:solidFill>
                          <a:effectLst/>
                          <a:latin typeface="等线"/>
                        </a:rPr>
                        <a:t>A</a:t>
                      </a:r>
                    </a:p>
                  </a:txBody>
                  <a:tcPr marL="7620" marR="7620" marT="7620" marB="0" anchor="ctr"/>
                </a:tc>
                <a:tc>
                  <a:txBody>
                    <a:bodyPr/>
                    <a:lstStyle/>
                    <a:p>
                      <a:pPr algn="ctr" fontAlgn="t"/>
                      <a:r>
                        <a:rPr lang="en-US" altLang="zh-CN" sz="1400" b="1" i="0" u="none" strike="noStrike">
                          <a:solidFill>
                            <a:schemeClr val="tx2"/>
                          </a:solidFill>
                          <a:effectLst/>
                          <a:latin typeface="+mn-lt"/>
                        </a:rPr>
                        <a:t>2,126.1578</a:t>
                      </a:r>
                    </a:p>
                  </a:txBody>
                  <a:tcPr marL="7620" marR="7620" marT="7620" marB="0" anchor="ctr"/>
                </a:tc>
              </a:tr>
              <a:tr h="508052">
                <a:tc>
                  <a:txBody>
                    <a:bodyPr/>
                    <a:lstStyle/>
                    <a:p>
                      <a:pPr algn="ctr" fontAlgn="t"/>
                      <a:r>
                        <a:rPr lang="en-US" sz="1400" b="1" i="0" u="none" strike="noStrike" dirty="0">
                          <a:solidFill>
                            <a:schemeClr val="tx2"/>
                          </a:solidFill>
                          <a:effectLst/>
                          <a:latin typeface="+mn-lt"/>
                        </a:rPr>
                        <a:t>601288.SH</a:t>
                      </a:r>
                      <a:r>
                        <a:rPr lang="zh-CN" altLang="en-US" sz="1400" b="1" i="0" u="none" strike="noStrike" dirty="0">
                          <a:solidFill>
                            <a:schemeClr val="tx2"/>
                          </a:solidFill>
                          <a:effectLst/>
                          <a:latin typeface="+mn-lt"/>
                        </a:rPr>
                        <a:t>农业银行</a:t>
                      </a:r>
                    </a:p>
                  </a:txBody>
                  <a:tcPr marL="7620" marR="7620" marT="7620" marB="0" anchor="ctr"/>
                </a:tc>
                <a:tc>
                  <a:txBody>
                    <a:bodyPr/>
                    <a:lstStyle/>
                    <a:p>
                      <a:pPr algn="ctr" fontAlgn="t"/>
                      <a:r>
                        <a:rPr lang="en-US" altLang="zh-CN" sz="1400" b="1" i="0" u="none" strike="noStrike" dirty="0">
                          <a:solidFill>
                            <a:schemeClr val="tx2"/>
                          </a:solidFill>
                          <a:effectLst/>
                          <a:latin typeface="+mn-lt"/>
                        </a:rPr>
                        <a:t>10,916.6144</a:t>
                      </a:r>
                    </a:p>
                  </a:txBody>
                  <a:tcPr marL="7620" marR="7620" marT="7620" marB="0" anchor="ctr"/>
                </a:tc>
                <a:tc>
                  <a:txBody>
                    <a:bodyPr/>
                    <a:lstStyle/>
                    <a:p>
                      <a:pPr algn="ctr" fontAlgn="t"/>
                      <a:r>
                        <a:rPr lang="en-US" sz="1400" b="1" i="0" u="none" strike="noStrike">
                          <a:solidFill>
                            <a:schemeClr val="tx2"/>
                          </a:solidFill>
                          <a:effectLst/>
                          <a:latin typeface="等线"/>
                        </a:rPr>
                        <a:t>002352.SZ</a:t>
                      </a:r>
                      <a:r>
                        <a:rPr lang="zh-CN" altLang="en-US" sz="1400" b="1" i="0" u="none" strike="noStrike">
                          <a:solidFill>
                            <a:schemeClr val="tx2"/>
                          </a:solidFill>
                          <a:effectLst/>
                          <a:latin typeface="等线"/>
                        </a:rPr>
                        <a:t>顺丰控股</a:t>
                      </a:r>
                    </a:p>
                  </a:txBody>
                  <a:tcPr marL="7620" marR="7620" marT="7620" marB="0" anchor="ctr"/>
                </a:tc>
                <a:tc>
                  <a:txBody>
                    <a:bodyPr/>
                    <a:lstStyle/>
                    <a:p>
                      <a:pPr algn="ctr" fontAlgn="t"/>
                      <a:r>
                        <a:rPr lang="en-US" altLang="zh-CN" sz="1400" b="1" i="0" u="none" strike="noStrike">
                          <a:solidFill>
                            <a:schemeClr val="tx2"/>
                          </a:solidFill>
                          <a:effectLst/>
                          <a:latin typeface="+mn-lt"/>
                        </a:rPr>
                        <a:t>2,083.0534</a:t>
                      </a:r>
                    </a:p>
                  </a:txBody>
                  <a:tcPr marL="7620" marR="7620" marT="7620" marB="0" anchor="ctr"/>
                </a:tc>
              </a:tr>
              <a:tr h="559958">
                <a:tc>
                  <a:txBody>
                    <a:bodyPr/>
                    <a:lstStyle/>
                    <a:p>
                      <a:pPr algn="ctr" fontAlgn="t"/>
                      <a:r>
                        <a:rPr lang="en-US" sz="1400" b="1" i="0" u="none" strike="noStrike" dirty="0">
                          <a:solidFill>
                            <a:schemeClr val="tx2"/>
                          </a:solidFill>
                          <a:effectLst/>
                          <a:latin typeface="+mn-lt"/>
                        </a:rPr>
                        <a:t>601988.SH</a:t>
                      </a:r>
                      <a:r>
                        <a:rPr lang="zh-CN" altLang="en-US" sz="1400" b="1" i="0" u="none" strike="noStrike" dirty="0">
                          <a:solidFill>
                            <a:schemeClr val="tx2"/>
                          </a:solidFill>
                          <a:effectLst/>
                          <a:latin typeface="+mn-lt"/>
                        </a:rPr>
                        <a:t>中国银行</a:t>
                      </a:r>
                    </a:p>
                  </a:txBody>
                  <a:tcPr marL="7620" marR="7620" marT="7620" marB="0" anchor="ctr"/>
                </a:tc>
                <a:tc>
                  <a:txBody>
                    <a:bodyPr/>
                    <a:lstStyle/>
                    <a:p>
                      <a:pPr algn="ctr" fontAlgn="t"/>
                      <a:r>
                        <a:rPr lang="en-US" altLang="zh-CN" sz="1400" b="1" i="0" u="none" strike="noStrike" dirty="0">
                          <a:solidFill>
                            <a:schemeClr val="tx2"/>
                          </a:solidFill>
                          <a:effectLst/>
                          <a:latin typeface="+mn-lt"/>
                        </a:rPr>
                        <a:t>10,359.1456</a:t>
                      </a:r>
                    </a:p>
                  </a:txBody>
                  <a:tcPr marL="7620" marR="7620" marT="7620" marB="0" anchor="ctr"/>
                </a:tc>
                <a:tc>
                  <a:txBody>
                    <a:bodyPr/>
                    <a:lstStyle/>
                    <a:p>
                      <a:pPr algn="ctr" fontAlgn="t"/>
                      <a:r>
                        <a:rPr lang="en-US" sz="1400" b="1" i="0" u="none" strike="noStrike">
                          <a:solidFill>
                            <a:schemeClr val="tx2"/>
                          </a:solidFill>
                          <a:effectLst/>
                          <a:latin typeface="等线"/>
                        </a:rPr>
                        <a:t>000651.SZ</a:t>
                      </a:r>
                      <a:r>
                        <a:rPr lang="zh-CN" altLang="en-US" sz="1400" b="1" i="0" u="none" strike="noStrike">
                          <a:solidFill>
                            <a:schemeClr val="tx2"/>
                          </a:solidFill>
                          <a:effectLst/>
                          <a:latin typeface="等线"/>
                        </a:rPr>
                        <a:t>格力电器</a:t>
                      </a:r>
                    </a:p>
                  </a:txBody>
                  <a:tcPr marL="7620" marR="7620" marT="7620" marB="0" anchor="ctr"/>
                </a:tc>
                <a:tc>
                  <a:txBody>
                    <a:bodyPr/>
                    <a:lstStyle/>
                    <a:p>
                      <a:pPr algn="ctr" fontAlgn="t"/>
                      <a:r>
                        <a:rPr lang="en-US" altLang="zh-CN" sz="1400" b="1" i="0" u="none" strike="noStrike">
                          <a:solidFill>
                            <a:schemeClr val="tx2"/>
                          </a:solidFill>
                          <a:effectLst/>
                          <a:latin typeface="+mn-lt"/>
                        </a:rPr>
                        <a:t>1,985.1912</a:t>
                      </a:r>
                    </a:p>
                  </a:txBody>
                  <a:tcPr marL="7620" marR="7620" marT="7620" marB="0" anchor="ctr"/>
                </a:tc>
              </a:tr>
              <a:tr h="472228">
                <a:tc>
                  <a:txBody>
                    <a:bodyPr/>
                    <a:lstStyle/>
                    <a:p>
                      <a:pPr algn="ctr" fontAlgn="t"/>
                      <a:r>
                        <a:rPr lang="en-US" sz="1400" b="1" i="0" u="none" strike="noStrike" dirty="0">
                          <a:solidFill>
                            <a:schemeClr val="tx2"/>
                          </a:solidFill>
                          <a:effectLst/>
                          <a:latin typeface="+mn-lt"/>
                        </a:rPr>
                        <a:t>601318.SH</a:t>
                      </a:r>
                      <a:r>
                        <a:rPr lang="zh-CN" altLang="en-US" sz="1400" b="1" i="0" u="none" strike="noStrike" dirty="0">
                          <a:solidFill>
                            <a:schemeClr val="tx2"/>
                          </a:solidFill>
                          <a:effectLst/>
                          <a:latin typeface="+mn-lt"/>
                        </a:rPr>
                        <a:t>中国平安</a:t>
                      </a:r>
                    </a:p>
                  </a:txBody>
                  <a:tcPr marL="7620" marR="7620" marT="7620" marB="0" anchor="ctr"/>
                </a:tc>
                <a:tc>
                  <a:txBody>
                    <a:bodyPr/>
                    <a:lstStyle/>
                    <a:p>
                      <a:pPr algn="ctr" fontAlgn="t"/>
                      <a:r>
                        <a:rPr lang="en-US" altLang="zh-CN" sz="1400" b="1" i="0" u="none" strike="noStrike" dirty="0">
                          <a:solidFill>
                            <a:schemeClr val="tx2"/>
                          </a:solidFill>
                          <a:effectLst/>
                          <a:latin typeface="+mn-lt"/>
                        </a:rPr>
                        <a:t>7,001.7238</a:t>
                      </a:r>
                    </a:p>
                  </a:txBody>
                  <a:tcPr marL="7620" marR="7620" marT="7620" marB="0" anchor="ctr"/>
                </a:tc>
                <a:tc>
                  <a:txBody>
                    <a:bodyPr/>
                    <a:lstStyle/>
                    <a:p>
                      <a:pPr algn="ctr" fontAlgn="t"/>
                      <a:r>
                        <a:rPr lang="en-US" sz="1400" b="1" i="0" u="none" strike="noStrike">
                          <a:solidFill>
                            <a:schemeClr val="tx2"/>
                          </a:solidFill>
                          <a:effectLst/>
                          <a:latin typeface="等线"/>
                        </a:rPr>
                        <a:t>000858.SZ</a:t>
                      </a:r>
                      <a:r>
                        <a:rPr lang="zh-CN" altLang="en-US" sz="1400" b="1" i="0" u="none" strike="noStrike">
                          <a:solidFill>
                            <a:schemeClr val="tx2"/>
                          </a:solidFill>
                          <a:effectLst/>
                          <a:latin typeface="等线"/>
                        </a:rPr>
                        <a:t>五粮液</a:t>
                      </a:r>
                    </a:p>
                  </a:txBody>
                  <a:tcPr marL="7620" marR="7620" marT="7620" marB="0" anchor="ctr"/>
                </a:tc>
                <a:tc>
                  <a:txBody>
                    <a:bodyPr/>
                    <a:lstStyle/>
                    <a:p>
                      <a:pPr algn="ctr" fontAlgn="t"/>
                      <a:r>
                        <a:rPr lang="en-US" altLang="zh-CN" sz="1400" b="1" i="0" u="none" strike="noStrike">
                          <a:solidFill>
                            <a:schemeClr val="tx2"/>
                          </a:solidFill>
                          <a:effectLst/>
                          <a:latin typeface="+mn-lt"/>
                        </a:rPr>
                        <a:t>1,727.1649</a:t>
                      </a:r>
                    </a:p>
                  </a:txBody>
                  <a:tcPr marL="7620" marR="7620" marT="7620" marB="0" anchor="ctr"/>
                </a:tc>
              </a:tr>
              <a:tr h="508052">
                <a:tc>
                  <a:txBody>
                    <a:bodyPr/>
                    <a:lstStyle/>
                    <a:p>
                      <a:pPr algn="ctr" fontAlgn="t"/>
                      <a:r>
                        <a:rPr lang="en-US" sz="1400" b="1" i="0" u="none" strike="noStrike" dirty="0">
                          <a:solidFill>
                            <a:schemeClr val="tx2"/>
                          </a:solidFill>
                          <a:effectLst/>
                          <a:latin typeface="+mn-lt"/>
                        </a:rPr>
                        <a:t>601628.SH</a:t>
                      </a:r>
                      <a:r>
                        <a:rPr lang="zh-CN" altLang="en-US" sz="1400" b="1" i="0" u="none" strike="noStrike" dirty="0">
                          <a:solidFill>
                            <a:schemeClr val="tx2"/>
                          </a:solidFill>
                          <a:effectLst/>
                          <a:latin typeface="+mn-lt"/>
                        </a:rPr>
                        <a:t>中国人寿</a:t>
                      </a:r>
                    </a:p>
                  </a:txBody>
                  <a:tcPr marL="7620" marR="7620" marT="7620" marB="0" anchor="ctr"/>
                </a:tc>
                <a:tc>
                  <a:txBody>
                    <a:bodyPr/>
                    <a:lstStyle/>
                    <a:p>
                      <a:pPr algn="ctr" fontAlgn="t"/>
                      <a:r>
                        <a:rPr lang="en-US" altLang="zh-CN" sz="1400" b="1" i="0" u="none" strike="noStrike" dirty="0">
                          <a:solidFill>
                            <a:schemeClr val="tx2"/>
                          </a:solidFill>
                          <a:effectLst/>
                          <a:latin typeface="+mn-lt"/>
                        </a:rPr>
                        <a:t>7,000.1232</a:t>
                      </a:r>
                    </a:p>
                  </a:txBody>
                  <a:tcPr marL="7620" marR="7620" marT="7620" marB="0" anchor="ctr"/>
                </a:tc>
                <a:tc>
                  <a:txBody>
                    <a:bodyPr/>
                    <a:lstStyle/>
                    <a:p>
                      <a:pPr algn="ctr" fontAlgn="t"/>
                      <a:r>
                        <a:rPr lang="en-US" sz="1400" b="1" i="0" u="none" strike="noStrike">
                          <a:solidFill>
                            <a:schemeClr val="tx2"/>
                          </a:solidFill>
                          <a:effectLst/>
                          <a:latin typeface="等线"/>
                        </a:rPr>
                        <a:t>000617.SZ</a:t>
                      </a:r>
                      <a:r>
                        <a:rPr lang="zh-CN" altLang="en-US" sz="1400" b="1" i="0" u="none" strike="noStrike">
                          <a:solidFill>
                            <a:schemeClr val="tx2"/>
                          </a:solidFill>
                          <a:effectLst/>
                          <a:latin typeface="等线"/>
                        </a:rPr>
                        <a:t>中油资本</a:t>
                      </a:r>
                    </a:p>
                  </a:txBody>
                  <a:tcPr marL="7620" marR="7620" marT="7620" marB="0" anchor="ctr"/>
                </a:tc>
                <a:tc>
                  <a:txBody>
                    <a:bodyPr/>
                    <a:lstStyle/>
                    <a:p>
                      <a:pPr algn="ctr" fontAlgn="t"/>
                      <a:r>
                        <a:rPr lang="en-US" altLang="zh-CN" sz="1400" b="1" i="0" u="none" strike="noStrike">
                          <a:solidFill>
                            <a:schemeClr val="tx2"/>
                          </a:solidFill>
                          <a:effectLst/>
                          <a:latin typeface="+mn-lt"/>
                        </a:rPr>
                        <a:t>1,575.7449</a:t>
                      </a:r>
                    </a:p>
                  </a:txBody>
                  <a:tcPr marL="7620" marR="7620" marT="7620" marB="0" anchor="ctr"/>
                </a:tc>
              </a:tr>
              <a:tr h="508052">
                <a:tc>
                  <a:txBody>
                    <a:bodyPr/>
                    <a:lstStyle/>
                    <a:p>
                      <a:pPr algn="ctr" fontAlgn="t"/>
                      <a:r>
                        <a:rPr lang="en-US" sz="1400" b="1" i="0" u="none" strike="noStrike" dirty="0">
                          <a:solidFill>
                            <a:schemeClr val="tx2"/>
                          </a:solidFill>
                          <a:effectLst/>
                          <a:latin typeface="+mn-lt"/>
                        </a:rPr>
                        <a:t>600028.SH</a:t>
                      </a:r>
                      <a:r>
                        <a:rPr lang="zh-CN" altLang="en-US" sz="1400" b="1" i="0" u="none" strike="noStrike" dirty="0">
                          <a:solidFill>
                            <a:schemeClr val="tx2"/>
                          </a:solidFill>
                          <a:effectLst/>
                          <a:latin typeface="+mn-lt"/>
                        </a:rPr>
                        <a:t>中国石化</a:t>
                      </a:r>
                    </a:p>
                  </a:txBody>
                  <a:tcPr marL="7620" marR="7620" marT="7620" marB="0" anchor="ctr"/>
                </a:tc>
                <a:tc>
                  <a:txBody>
                    <a:bodyPr/>
                    <a:lstStyle/>
                    <a:p>
                      <a:pPr algn="ctr" fontAlgn="t"/>
                      <a:r>
                        <a:rPr lang="en-US" altLang="zh-CN" sz="1400" b="1" i="0" u="none" strike="noStrike" dirty="0">
                          <a:solidFill>
                            <a:schemeClr val="tx2"/>
                          </a:solidFill>
                          <a:effectLst/>
                          <a:latin typeface="+mn-lt"/>
                        </a:rPr>
                        <a:t>6,947.0911</a:t>
                      </a:r>
                    </a:p>
                  </a:txBody>
                  <a:tcPr marL="7620" marR="7620" marT="7620" marB="0" anchor="ctr"/>
                </a:tc>
                <a:tc>
                  <a:txBody>
                    <a:bodyPr/>
                    <a:lstStyle/>
                    <a:p>
                      <a:pPr algn="ctr" fontAlgn="t"/>
                      <a:r>
                        <a:rPr lang="en-US" sz="1400" b="1" i="0" u="none" strike="noStrike">
                          <a:solidFill>
                            <a:schemeClr val="tx2"/>
                          </a:solidFill>
                          <a:effectLst/>
                          <a:latin typeface="等线"/>
                        </a:rPr>
                        <a:t>000001.SZ</a:t>
                      </a:r>
                      <a:r>
                        <a:rPr lang="zh-CN" altLang="en-US" sz="1400" b="1" i="0" u="none" strike="noStrike">
                          <a:solidFill>
                            <a:schemeClr val="tx2"/>
                          </a:solidFill>
                          <a:effectLst/>
                          <a:latin typeface="等线"/>
                        </a:rPr>
                        <a:t>平安银行</a:t>
                      </a:r>
                    </a:p>
                  </a:txBody>
                  <a:tcPr marL="7620" marR="7620" marT="7620" marB="0" anchor="ctr"/>
                </a:tc>
                <a:tc>
                  <a:txBody>
                    <a:bodyPr/>
                    <a:lstStyle/>
                    <a:p>
                      <a:pPr algn="ctr" fontAlgn="t"/>
                      <a:r>
                        <a:rPr lang="en-US" altLang="zh-CN" sz="1400" b="1" i="0" u="none" strike="noStrike">
                          <a:solidFill>
                            <a:schemeClr val="tx2"/>
                          </a:solidFill>
                          <a:effectLst/>
                          <a:latin typeface="+mn-lt"/>
                        </a:rPr>
                        <a:t>1,543.6200</a:t>
                      </a:r>
                    </a:p>
                  </a:txBody>
                  <a:tcPr marL="7620" marR="7620" marT="7620" marB="0" anchor="ctr"/>
                </a:tc>
              </a:tr>
              <a:tr h="508052">
                <a:tc>
                  <a:txBody>
                    <a:bodyPr/>
                    <a:lstStyle/>
                    <a:p>
                      <a:pPr algn="ctr" fontAlgn="t"/>
                      <a:r>
                        <a:rPr lang="en-US" sz="1400" b="1" i="0" u="none" strike="noStrike" dirty="0">
                          <a:solidFill>
                            <a:schemeClr val="tx2"/>
                          </a:solidFill>
                          <a:effectLst/>
                          <a:latin typeface="+mn-lt"/>
                        </a:rPr>
                        <a:t>600519.SH</a:t>
                      </a:r>
                      <a:r>
                        <a:rPr lang="zh-CN" altLang="en-US" sz="1400" b="1" i="0" u="none" strike="noStrike" dirty="0">
                          <a:solidFill>
                            <a:schemeClr val="tx2"/>
                          </a:solidFill>
                          <a:effectLst/>
                          <a:latin typeface="+mn-lt"/>
                        </a:rPr>
                        <a:t>贵州茅台</a:t>
                      </a:r>
                    </a:p>
                  </a:txBody>
                  <a:tcPr marL="7620" marR="7620" marT="7620" marB="0" anchor="ctr"/>
                </a:tc>
                <a:tc>
                  <a:txBody>
                    <a:bodyPr/>
                    <a:lstStyle/>
                    <a:p>
                      <a:pPr algn="ctr" fontAlgn="t"/>
                      <a:r>
                        <a:rPr lang="en-US" altLang="zh-CN" sz="1400" b="1" i="0" u="none" strike="noStrike" dirty="0">
                          <a:solidFill>
                            <a:schemeClr val="tx2"/>
                          </a:solidFill>
                          <a:effectLst/>
                          <a:latin typeface="+mn-lt"/>
                        </a:rPr>
                        <a:t>5,194.1267</a:t>
                      </a:r>
                    </a:p>
                  </a:txBody>
                  <a:tcPr marL="7620" marR="7620" marT="7620" marB="0" anchor="ctr"/>
                </a:tc>
                <a:tc>
                  <a:txBody>
                    <a:bodyPr/>
                    <a:lstStyle/>
                    <a:p>
                      <a:pPr algn="ctr" fontAlgn="t"/>
                      <a:r>
                        <a:rPr lang="en-US" sz="1400" b="1" i="0" u="none" strike="noStrike">
                          <a:solidFill>
                            <a:schemeClr val="tx2"/>
                          </a:solidFill>
                          <a:effectLst/>
                          <a:latin typeface="等线"/>
                        </a:rPr>
                        <a:t>001979.SZ</a:t>
                      </a:r>
                      <a:r>
                        <a:rPr lang="zh-CN" altLang="en-US" sz="1400" b="1" i="0" u="none" strike="noStrike">
                          <a:solidFill>
                            <a:schemeClr val="tx2"/>
                          </a:solidFill>
                          <a:effectLst/>
                          <a:latin typeface="等线"/>
                        </a:rPr>
                        <a:t>招商蛇口</a:t>
                      </a:r>
                    </a:p>
                  </a:txBody>
                  <a:tcPr marL="7620" marR="7620" marT="7620" marB="0" anchor="ctr"/>
                </a:tc>
                <a:tc>
                  <a:txBody>
                    <a:bodyPr/>
                    <a:lstStyle/>
                    <a:p>
                      <a:pPr algn="ctr" fontAlgn="t"/>
                      <a:r>
                        <a:rPr lang="en-US" altLang="zh-CN" sz="1400" b="1" i="0" u="none" strike="noStrike">
                          <a:solidFill>
                            <a:schemeClr val="tx2"/>
                          </a:solidFill>
                          <a:effectLst/>
                          <a:latin typeface="+mn-lt"/>
                        </a:rPr>
                        <a:t>1,511.2625</a:t>
                      </a:r>
                    </a:p>
                  </a:txBody>
                  <a:tcPr marL="7620" marR="7620" marT="7620" marB="0" anchor="ctr"/>
                </a:tc>
              </a:tr>
              <a:tr h="508052">
                <a:tc>
                  <a:txBody>
                    <a:bodyPr/>
                    <a:lstStyle/>
                    <a:p>
                      <a:pPr algn="ctr" fontAlgn="t"/>
                      <a:r>
                        <a:rPr lang="en-US" sz="1400" b="1" i="0" u="none" strike="noStrike" dirty="0">
                          <a:solidFill>
                            <a:schemeClr val="tx2"/>
                          </a:solidFill>
                          <a:effectLst/>
                          <a:latin typeface="+mn-lt"/>
                        </a:rPr>
                        <a:t>600036.SH</a:t>
                      </a:r>
                      <a:r>
                        <a:rPr lang="zh-CN" altLang="en-US" sz="1400" b="1" i="0" u="none" strike="noStrike" dirty="0">
                          <a:solidFill>
                            <a:schemeClr val="tx2"/>
                          </a:solidFill>
                          <a:effectLst/>
                          <a:latin typeface="+mn-lt"/>
                        </a:rPr>
                        <a:t>招商银行</a:t>
                      </a:r>
                    </a:p>
                  </a:txBody>
                  <a:tcPr marL="7620" marR="7620" marT="7620" marB="0" anchor="ctr"/>
                </a:tc>
                <a:tc>
                  <a:txBody>
                    <a:bodyPr/>
                    <a:lstStyle/>
                    <a:p>
                      <a:pPr algn="ctr" fontAlgn="t"/>
                      <a:r>
                        <a:rPr lang="en-US" altLang="zh-CN" sz="1400" b="1" i="0" u="none" strike="noStrike" dirty="0">
                          <a:solidFill>
                            <a:schemeClr val="tx2"/>
                          </a:solidFill>
                          <a:effectLst/>
                          <a:latin typeface="+mn-lt"/>
                        </a:rPr>
                        <a:t>4,767.8115</a:t>
                      </a:r>
                    </a:p>
                  </a:txBody>
                  <a:tcPr marL="7620" marR="7620" marT="7620" marB="0" anchor="ctr"/>
                </a:tc>
                <a:tc>
                  <a:txBody>
                    <a:bodyPr/>
                    <a:lstStyle/>
                    <a:p>
                      <a:pPr algn="ctr" fontAlgn="t"/>
                      <a:r>
                        <a:rPr lang="en-US" sz="1400" b="1" i="0" u="none" strike="noStrike" dirty="0">
                          <a:solidFill>
                            <a:schemeClr val="tx2"/>
                          </a:solidFill>
                          <a:effectLst/>
                          <a:latin typeface="等线"/>
                        </a:rPr>
                        <a:t>000725.SZ</a:t>
                      </a:r>
                      <a:r>
                        <a:rPr lang="zh-CN" altLang="en-US" sz="1400" b="1" i="0" u="none" strike="noStrike" dirty="0">
                          <a:solidFill>
                            <a:schemeClr val="tx2"/>
                          </a:solidFill>
                          <a:effectLst/>
                          <a:latin typeface="等线"/>
                        </a:rPr>
                        <a:t>京东方</a:t>
                      </a:r>
                      <a:r>
                        <a:rPr lang="en-US" sz="1400" b="1" i="0" u="none" strike="noStrike" dirty="0">
                          <a:solidFill>
                            <a:schemeClr val="tx2"/>
                          </a:solidFill>
                          <a:effectLst/>
                          <a:latin typeface="等线"/>
                        </a:rPr>
                        <a:t>A</a:t>
                      </a:r>
                    </a:p>
                  </a:txBody>
                  <a:tcPr marL="7620" marR="7620" marT="7620" marB="0" anchor="ctr"/>
                </a:tc>
                <a:tc>
                  <a:txBody>
                    <a:bodyPr/>
                    <a:lstStyle/>
                    <a:p>
                      <a:pPr algn="ctr" fontAlgn="t"/>
                      <a:r>
                        <a:rPr lang="en-US" altLang="zh-CN" sz="1400" b="1" i="0" u="none" strike="noStrike" dirty="0">
                          <a:solidFill>
                            <a:schemeClr val="tx2"/>
                          </a:solidFill>
                          <a:effectLst/>
                          <a:latin typeface="+mn-lt"/>
                        </a:rPr>
                        <a:t>1,402.2999</a:t>
                      </a:r>
                    </a:p>
                  </a:txBody>
                  <a:tcPr marL="7620" marR="7620" marT="7620" marB="0" anchor="ctr"/>
                </a:tc>
              </a:tr>
            </a:tbl>
          </a:graphicData>
        </a:graphic>
      </p:graphicFrame>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p>
        </p:txBody>
      </p:sp>
      <p:graphicFrame>
        <p:nvGraphicFramePr>
          <p:cNvPr id="6" name="表格 5"/>
          <p:cNvGraphicFramePr>
            <a:graphicFrameLocks noGrp="1"/>
          </p:cNvGraphicFramePr>
          <p:nvPr>
            <p:extLst>
              <p:ext uri="{D42A27DB-BD31-4B8C-83A1-F6EECF244321}">
                <p14:modId xmlns:p14="http://schemas.microsoft.com/office/powerpoint/2010/main" xmlns="" val="3447433861"/>
              </p:ext>
            </p:extLst>
          </p:nvPr>
        </p:nvGraphicFramePr>
        <p:xfrm>
          <a:off x="-31" y="857232"/>
          <a:ext cx="9144033" cy="5438700"/>
        </p:xfrm>
        <a:graphic>
          <a:graphicData uri="http://schemas.openxmlformats.org/drawingml/2006/table">
            <a:tbl>
              <a:tblPr/>
              <a:tblGrid>
                <a:gridCol w="1938793"/>
                <a:gridCol w="1736202"/>
                <a:gridCol w="1388963"/>
                <a:gridCol w="2508469"/>
                <a:gridCol w="1571606"/>
              </a:tblGrid>
              <a:tr h="714380">
                <a:tc>
                  <a:txBody>
                    <a:bodyPr/>
                    <a:lstStyle/>
                    <a:p>
                      <a:pPr algn="ctr" fontAlgn="t"/>
                      <a:endParaRPr lang="en-US" altLang="zh-CN" sz="1400" b="1" i="0" u="none" strike="noStrike" kern="1200" dirty="0" smtClean="0">
                        <a:solidFill>
                          <a:schemeClr val="bg1"/>
                        </a:solidFill>
                        <a:latin typeface="+mn-ea"/>
                        <a:ea typeface="+mn-ea"/>
                        <a:cs typeface="+mn-cs"/>
                      </a:endParaRPr>
                    </a:p>
                    <a:p>
                      <a:pPr algn="ctr" fontAlgn="t"/>
                      <a:r>
                        <a:rPr lang="zh-CN" altLang="en-US" sz="1400" b="1" i="0" u="none" strike="noStrike" kern="1200" dirty="0" smtClean="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月涨幅（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br>
                        <a:rPr lang="zh-CN" altLang="en-US" sz="1400" b="1" i="0" u="none" strike="noStrike" kern="1200" dirty="0" smtClean="0">
                          <a:solidFill>
                            <a:schemeClr val="bg1"/>
                          </a:solidFill>
                          <a:latin typeface="+mn-ea"/>
                          <a:ea typeface="+mn-ea"/>
                          <a:cs typeface="+mn-cs"/>
                        </a:rPr>
                      </a:br>
                      <a:endParaRPr lang="zh-CN" altLang="en-US" sz="1400" b="1" i="0" u="none" strike="noStrike" kern="1200" dirty="0" smtClean="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题材</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472432">
                <a:tc>
                  <a:txBody>
                    <a:bodyPr/>
                    <a:lstStyle/>
                    <a:p>
                      <a:pPr algn="ctr" fontAlgn="t"/>
                      <a:r>
                        <a:rPr lang="en-US" sz="1400" b="1" i="0" u="none" strike="noStrike">
                          <a:solidFill>
                            <a:schemeClr val="tx2"/>
                          </a:solidFill>
                          <a:effectLst/>
                          <a:latin typeface="等线"/>
                        </a:rPr>
                        <a:t>300633.SZ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开立医疗</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236.1222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101.2425</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300629.SZ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新劲刚</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207.6563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39.3800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300632.SZ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光莆股份</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196.4286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36.5233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300638.SZ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广和通</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185.3156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34.3520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603797.SH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联泰环保</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185.3147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52.2256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000856.SZ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冀东装备</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167.7060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81.8562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002858.SZ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力盛赛车</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159.5556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40.5740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603050.SH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科林电气</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159.4467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51.2692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002862.SZ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chemeClr val="tx2"/>
                          </a:solidFill>
                          <a:effectLst/>
                          <a:latin typeface="等线"/>
                        </a:rPr>
                        <a:t>实丰文化</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154.9129</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chemeClr val="tx2"/>
                          </a:solidFill>
                          <a:effectLst/>
                          <a:latin typeface="等线"/>
                        </a:rPr>
                        <a:t>32.7920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sz="1400" b="1" i="0" u="none" strike="noStrike">
                          <a:solidFill>
                            <a:schemeClr val="tx2"/>
                          </a:solidFill>
                          <a:effectLst/>
                          <a:latin typeface="等线"/>
                        </a:rPr>
                        <a:t>601228.SH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zh-CN" altLang="en-US" sz="1400" b="1" i="0" u="none" strike="noStrike">
                          <a:solidFill>
                            <a:schemeClr val="tx2"/>
                          </a:solidFill>
                          <a:effectLst/>
                          <a:latin typeface="等线"/>
                        </a:rPr>
                        <a:t>广州港</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en-US" altLang="zh-CN" sz="1400" b="1" i="0" u="none" strike="noStrike">
                          <a:solidFill>
                            <a:schemeClr val="tx2"/>
                          </a:solidFill>
                          <a:effectLst/>
                          <a:latin typeface="等线"/>
                        </a:rPr>
                        <a:t>152.3810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en-US" altLang="zh-CN" sz="1400" b="1" i="0" u="none" strike="noStrike" dirty="0">
                          <a:solidFill>
                            <a:schemeClr val="tx2"/>
                          </a:solidFill>
                          <a:effectLst/>
                          <a:latin typeface="等线"/>
                        </a:rPr>
                        <a:t>623.6532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p>
        </p:txBody>
      </p:sp>
      <p:sp>
        <p:nvSpPr>
          <p:cNvPr id="2" name="Text Box 2"/>
          <p:cNvSpPr txBox="1">
            <a:spLocks noChangeArrowheads="1"/>
          </p:cNvSpPr>
          <p:nvPr/>
        </p:nvSpPr>
        <p:spPr bwMode="auto">
          <a:xfrm>
            <a:off x="214313" y="1071563"/>
            <a:ext cx="8715375" cy="4893647"/>
          </a:xfrm>
          <a:prstGeom prst="rect">
            <a:avLst/>
          </a:prstGeom>
          <a:noFill/>
          <a:ln w="9525" algn="ctr">
            <a:noFill/>
            <a:miter lim="800000"/>
          </a:ln>
        </p:spPr>
        <p:txBody>
          <a:bodyPr>
            <a:spAutoFit/>
          </a:bodyPr>
          <a:lstStyle/>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冀东装备（</a:t>
            </a:r>
            <a:r>
              <a:rPr lang="en-US" altLang="zh-CN" sz="1800" b="1" dirty="0" smtClean="0">
                <a:solidFill>
                  <a:srgbClr val="000066"/>
                </a:solidFill>
                <a:latin typeface="+mn-ea"/>
                <a:ea typeface="+mn-ea"/>
              </a:rPr>
              <a:t>000856</a:t>
            </a:r>
            <a:r>
              <a:rPr lang="zh-CN" altLang="en-US" sz="1800" b="1" dirty="0" smtClean="0">
                <a:solidFill>
                  <a:srgbClr val="000066"/>
                </a:solidFill>
                <a:latin typeface="+mn-ea"/>
                <a:ea typeface="+mn-ea"/>
              </a:rPr>
              <a:t>）</a:t>
            </a:r>
            <a:r>
              <a:rPr lang="zh-CN" altLang="en-US" sz="1800" b="1" dirty="0" smtClean="0">
                <a:solidFill>
                  <a:srgbClr val="000066"/>
                </a:solidFill>
                <a:latin typeface="+mn-ea"/>
                <a:ea typeface="+mn-ea"/>
              </a:rPr>
              <a:t>： 冀东装备是大型水泥机械制造及工程服务商，主要业务地点集中在京津冀地区。从</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日清明节后第一个交易日开始，雄安新区板块各概念股轮番表现，接连上演涨停潮，随后监管层表态严防股市中雄安概念过度投机炒作，该板块陷入调整。</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21</a:t>
            </a:r>
            <a:r>
              <a:rPr lang="zh-CN" altLang="en-US" sz="1800" b="1" dirty="0" smtClean="0">
                <a:solidFill>
                  <a:srgbClr val="000066"/>
                </a:solidFill>
                <a:latin typeface="+mn-ea"/>
                <a:ea typeface="+mn-ea"/>
              </a:rPr>
              <a:t>日后，雄安板块再度来袭，在大盘极度匮乏热点的情况下资金继续攻击雄安概念，冀东装备作为小市值股票，被市场发掘成为雄安概念第二波的龙头股票，</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月涨幅达到</a:t>
            </a:r>
            <a:r>
              <a:rPr lang="en-US" altLang="zh-CN" sz="1800" b="1" dirty="0" smtClean="0">
                <a:solidFill>
                  <a:srgbClr val="000066"/>
                </a:solidFill>
                <a:latin typeface="+mn-ea"/>
                <a:ea typeface="+mn-ea"/>
              </a:rPr>
              <a:t>167.11%</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北新路桥（</a:t>
            </a:r>
            <a:r>
              <a:rPr lang="en-US" altLang="zh-CN" sz="1800" b="1" dirty="0" smtClean="0">
                <a:solidFill>
                  <a:srgbClr val="000066"/>
                </a:solidFill>
                <a:latin typeface="+mn-ea"/>
                <a:ea typeface="+mn-ea"/>
              </a:rPr>
              <a:t>002307</a:t>
            </a:r>
            <a:r>
              <a:rPr lang="zh-CN" altLang="en-US" sz="1800" b="1" dirty="0" smtClean="0">
                <a:solidFill>
                  <a:srgbClr val="000066"/>
                </a:solidFill>
                <a:latin typeface="+mn-ea"/>
                <a:ea typeface="+mn-ea"/>
              </a:rPr>
              <a:t>）：</a:t>
            </a:r>
            <a:r>
              <a:rPr lang="zh-CN" altLang="en-US" b="1" dirty="0" smtClean="0">
                <a:solidFill>
                  <a:srgbClr val="000066"/>
                </a:solidFill>
                <a:latin typeface="+mn-ea"/>
                <a:ea typeface="+mn-ea"/>
              </a:rPr>
              <a:t>北新路桥的主营业务是境内境外公路工程的承包施工、工程机械设备租赁、自营商品的进出口等。主要业务集中在新疆等西部地区</a:t>
            </a:r>
            <a:r>
              <a:rPr lang="zh-CN" altLang="en-US" b="1" dirty="0" smtClean="0">
                <a:solidFill>
                  <a:srgbClr val="000066"/>
                </a:solidFill>
                <a:latin typeface="+mn-ea"/>
                <a:ea typeface="+mn-ea"/>
              </a:rPr>
              <a:t>。随着</a:t>
            </a:r>
            <a:r>
              <a:rPr lang="zh-CN" altLang="en-US" b="1" dirty="0" smtClean="0">
                <a:solidFill>
                  <a:srgbClr val="000066"/>
                </a:solidFill>
                <a:latin typeface="+mn-ea"/>
                <a:ea typeface="+mn-ea"/>
              </a:rPr>
              <a:t>“一带一路”战略快速、有序推进，承载战略输出使命的新疆地区，基建投资相关需求有望持续释放</a:t>
            </a:r>
            <a:r>
              <a:rPr lang="zh-CN" altLang="en-US" b="1" dirty="0" smtClean="0">
                <a:solidFill>
                  <a:srgbClr val="000066"/>
                </a:solidFill>
                <a:latin typeface="+mn-ea"/>
                <a:ea typeface="+mn-ea"/>
              </a:rPr>
              <a:t>。北</a:t>
            </a:r>
            <a:r>
              <a:rPr lang="zh-CN" altLang="en-US" b="1" dirty="0" smtClean="0">
                <a:solidFill>
                  <a:srgbClr val="000066"/>
                </a:solidFill>
                <a:latin typeface="+mn-ea"/>
                <a:ea typeface="+mn-ea"/>
              </a:rPr>
              <a:t>新路桥作为“一带一路“的龙头股</a:t>
            </a:r>
            <a:r>
              <a:rPr lang="zh-CN" altLang="en-US" b="1" dirty="0" smtClean="0">
                <a:solidFill>
                  <a:srgbClr val="000066"/>
                </a:solidFill>
                <a:latin typeface="+mn-ea"/>
                <a:ea typeface="+mn-ea"/>
              </a:rPr>
              <a:t>，</a:t>
            </a:r>
            <a:r>
              <a:rPr lang="en-US" altLang="zh-CN" b="1" dirty="0" smtClean="0">
                <a:solidFill>
                  <a:srgbClr val="000066"/>
                </a:solidFill>
                <a:latin typeface="+mn-ea"/>
                <a:ea typeface="+mn-ea"/>
              </a:rPr>
              <a:t>4</a:t>
            </a:r>
            <a:r>
              <a:rPr lang="zh-CN" altLang="en-US" b="1" dirty="0" smtClean="0">
                <a:solidFill>
                  <a:srgbClr val="000066"/>
                </a:solidFill>
                <a:latin typeface="+mn-ea"/>
                <a:ea typeface="+mn-ea"/>
              </a:rPr>
              <a:t>月份其股价</a:t>
            </a:r>
            <a:r>
              <a:rPr lang="zh-CN" altLang="en-US" b="1" dirty="0" smtClean="0">
                <a:solidFill>
                  <a:srgbClr val="000066"/>
                </a:solidFill>
                <a:latin typeface="+mn-ea"/>
                <a:ea typeface="+mn-ea"/>
              </a:rPr>
              <a:t>在大盘持续低迷下跌的背景下有所</a:t>
            </a:r>
            <a:r>
              <a:rPr lang="zh-CN" altLang="en-US" b="1" dirty="0" smtClean="0">
                <a:solidFill>
                  <a:srgbClr val="000066"/>
                </a:solidFill>
                <a:latin typeface="+mn-ea"/>
                <a:ea typeface="+mn-ea"/>
              </a:rPr>
              <a:t>表现，月涨幅</a:t>
            </a:r>
            <a:r>
              <a:rPr lang="en-US" altLang="zh-CN" b="1" dirty="0" smtClean="0">
                <a:solidFill>
                  <a:srgbClr val="000066"/>
                </a:solidFill>
                <a:latin typeface="+mn-ea"/>
                <a:ea typeface="+mn-ea"/>
              </a:rPr>
              <a:t>33.17%</a:t>
            </a:r>
            <a:r>
              <a:rPr lang="zh-CN" altLang="en-US" b="1" dirty="0" smtClean="0">
                <a:solidFill>
                  <a:srgbClr val="000066"/>
                </a:solidFill>
                <a:latin typeface="+mn-ea"/>
                <a:ea typeface="+mn-ea"/>
              </a:rPr>
              <a:t>。</a:t>
            </a:r>
            <a:endParaRPr lang="zh-CN" altLang="en-US" b="1" dirty="0">
              <a:solidFill>
                <a:srgbClr val="000066"/>
              </a:solidFill>
              <a:latin typeface="+mn-ea"/>
              <a:ea typeface="+mn-ea"/>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本月跌幅居前个股</a:t>
            </a:r>
          </a:p>
        </p:txBody>
      </p:sp>
      <p:graphicFrame>
        <p:nvGraphicFramePr>
          <p:cNvPr id="5" name="表格 4"/>
          <p:cNvGraphicFramePr>
            <a:graphicFrameLocks noGrp="1"/>
          </p:cNvGraphicFramePr>
          <p:nvPr>
            <p:extLst>
              <p:ext uri="{D42A27DB-BD31-4B8C-83A1-F6EECF244321}">
                <p14:modId xmlns:p14="http://schemas.microsoft.com/office/powerpoint/2010/main" xmlns="" val="2392676201"/>
              </p:ext>
            </p:extLst>
          </p:nvPr>
        </p:nvGraphicFramePr>
        <p:xfrm>
          <a:off x="0" y="857231"/>
          <a:ext cx="9144001" cy="5307818"/>
        </p:xfrm>
        <a:graphic>
          <a:graphicData uri="http://schemas.openxmlformats.org/drawingml/2006/table">
            <a:tbl>
              <a:tblPr/>
              <a:tblGrid>
                <a:gridCol w="2213532"/>
                <a:gridCol w="1870962"/>
                <a:gridCol w="1765555"/>
                <a:gridCol w="1264878"/>
                <a:gridCol w="2029074"/>
              </a:tblGrid>
              <a:tr h="578783">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证券代码</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上市公司</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月跌幅（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总市值（亿元）</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rgbClr val="FF0000"/>
                        </a:solidFill>
                        <a:latin typeface="+mn-ea"/>
                        <a:ea typeface="+mn-ea"/>
                        <a:cs typeface="+mn-cs"/>
                      </a:endParaRPr>
                    </a:p>
                    <a:p>
                      <a:pPr marL="0" algn="ctr" defTabSz="914400" rtl="0" eaLnBrk="1" fontAlgn="t" latinLnBrk="0" hangingPunct="1"/>
                      <a:r>
                        <a:rPr lang="zh-CN" altLang="en-US" sz="1400" b="1" i="0" u="none" strike="noStrike" kern="1200" dirty="0" smtClean="0">
                          <a:solidFill>
                            <a:srgbClr val="FF0000"/>
                          </a:solidFill>
                          <a:latin typeface="+mn-ea"/>
                          <a:ea typeface="+mn-ea"/>
                          <a:cs typeface="+mn-cs"/>
                        </a:rPr>
                        <a:t>板块</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564192">
                <a:tc>
                  <a:txBody>
                    <a:bodyPr/>
                    <a:lstStyle/>
                    <a:p>
                      <a:pPr algn="ctr" fontAlgn="t"/>
                      <a:r>
                        <a:rPr lang="en-US" sz="1400" b="1" i="0" u="none" strike="noStrike" dirty="0">
                          <a:solidFill>
                            <a:srgbClr val="000066"/>
                          </a:solidFill>
                          <a:effectLst/>
                          <a:latin typeface="+mn-ea"/>
                          <a:ea typeface="+mn-ea"/>
                        </a:rPr>
                        <a:t>603322.SH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超讯通信</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-48.8581</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51.4160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信息传输、软件和信息技术服务业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dirty="0">
                          <a:solidFill>
                            <a:srgbClr val="000066"/>
                          </a:solidFill>
                          <a:effectLst/>
                          <a:latin typeface="+mn-ea"/>
                          <a:ea typeface="+mn-ea"/>
                        </a:rPr>
                        <a:t>603859.SH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能科股份</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-47.6087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49.2623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科学研究和技术服务业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31121">
                <a:tc>
                  <a:txBody>
                    <a:bodyPr/>
                    <a:lstStyle/>
                    <a:p>
                      <a:pPr algn="ctr" fontAlgn="t"/>
                      <a:r>
                        <a:rPr lang="en-US" sz="1400" b="1" i="0" u="none" strike="noStrike" dirty="0">
                          <a:solidFill>
                            <a:srgbClr val="000066"/>
                          </a:solidFill>
                          <a:effectLst/>
                          <a:latin typeface="+mn-ea"/>
                          <a:ea typeface="+mn-ea"/>
                        </a:rPr>
                        <a:t>300223.SZ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北京君正</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-47.5620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42.2323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57603">
                <a:tc>
                  <a:txBody>
                    <a:bodyPr/>
                    <a:lstStyle/>
                    <a:p>
                      <a:pPr algn="ctr" fontAlgn="t"/>
                      <a:r>
                        <a:rPr lang="en-US" sz="1400" b="1" i="0" u="none" strike="noStrike">
                          <a:solidFill>
                            <a:srgbClr val="000066"/>
                          </a:solidFill>
                          <a:effectLst/>
                          <a:latin typeface="+mn-ea"/>
                          <a:ea typeface="+mn-ea"/>
                        </a:rPr>
                        <a:t>300175.SZ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朗源股份</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-42.6357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41.8070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300475.SZ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聚隆科技</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-42.1262</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46.6000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35699">
                <a:tc>
                  <a:txBody>
                    <a:bodyPr/>
                    <a:lstStyle/>
                    <a:p>
                      <a:pPr algn="ctr" fontAlgn="t"/>
                      <a:r>
                        <a:rPr lang="en-US" sz="1400" b="1" i="0" u="none" strike="noStrike">
                          <a:solidFill>
                            <a:srgbClr val="000066"/>
                          </a:solidFill>
                          <a:effectLst/>
                          <a:latin typeface="+mn-ea"/>
                          <a:ea typeface="+mn-ea"/>
                        </a:rPr>
                        <a:t>603628.SH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清源股份</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-41.7121</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67.3000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002853.SZ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皮阿诺</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-40.7458</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dirty="0">
                          <a:solidFill>
                            <a:srgbClr val="000066"/>
                          </a:solidFill>
                          <a:effectLst/>
                          <a:latin typeface="+mn-ea"/>
                          <a:ea typeface="+mn-ea"/>
                        </a:rPr>
                        <a:t>51.6417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000912.SZ</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泸天化</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-39.5613</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46.7415</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600425.SH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sz="1400" b="1" i="0" u="none" strike="noStrike">
                          <a:solidFill>
                            <a:srgbClr val="000066"/>
                          </a:solidFill>
                          <a:effectLst/>
                          <a:latin typeface="+mn-ea"/>
                          <a:ea typeface="+mn-ea"/>
                        </a:rPr>
                        <a:t>*ST</a:t>
                      </a:r>
                      <a:r>
                        <a:rPr lang="zh-CN" altLang="en-US" sz="1400" b="1" i="0" u="none" strike="noStrike">
                          <a:solidFill>
                            <a:srgbClr val="000066"/>
                          </a:solidFill>
                          <a:effectLst/>
                          <a:latin typeface="+mn-ea"/>
                          <a:ea typeface="+mn-ea"/>
                        </a:rPr>
                        <a:t>青松</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-38.8489</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58.5986</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algn="ctr" fontAlgn="t"/>
                      <a:r>
                        <a:rPr lang="en-US" sz="1400" b="1" i="0" u="none" strike="noStrike">
                          <a:solidFill>
                            <a:srgbClr val="000066"/>
                          </a:solidFill>
                          <a:effectLst/>
                          <a:latin typeface="+mn-ea"/>
                          <a:ea typeface="+mn-ea"/>
                        </a:rPr>
                        <a:t>603330.SH</a:t>
                      </a:r>
                    </a:p>
                  </a:txBody>
                  <a:tcPr marL="7620" marR="7620" marT="762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a:solidFill>
                            <a:srgbClr val="000066"/>
                          </a:solidFill>
                          <a:effectLst/>
                          <a:latin typeface="+mn-ea"/>
                          <a:ea typeface="+mn-ea"/>
                        </a:rPr>
                        <a:t>上海天洋</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-38.7787</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a:solidFill>
                            <a:srgbClr val="000066"/>
                          </a:solidFill>
                          <a:effectLst/>
                          <a:latin typeface="+mn-ea"/>
                          <a:ea typeface="+mn-ea"/>
                        </a:rPr>
                        <a:t>32.6040</a:t>
                      </a:r>
                    </a:p>
                  </a:txBody>
                  <a:tcPr marL="7620" marR="7620" marT="762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dirty="0">
                          <a:solidFill>
                            <a:srgbClr val="000066"/>
                          </a:solidFill>
                          <a:effectLst/>
                          <a:latin typeface="+mn-ea"/>
                          <a:ea typeface="+mn-ea"/>
                        </a:rPr>
                        <a:t>制造业</a:t>
                      </a:r>
                    </a:p>
                  </a:txBody>
                  <a:tcPr marL="7620" marR="7620" marT="762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0038" y="1038225"/>
            <a:ext cx="7585075" cy="2462213"/>
          </a:xfrm>
          <a:prstGeom prst="rect">
            <a:avLst/>
          </a:prstGeom>
          <a:noFill/>
          <a:ln w="9525">
            <a:noFill/>
            <a:miter lim="800000"/>
          </a:ln>
        </p:spPr>
        <p:txBody>
          <a:bodyPr>
            <a:spAutoFit/>
          </a:bodyPr>
          <a:lstStyle/>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zh-CN" altLang="en-US" sz="1400" b="1">
              <a:solidFill>
                <a:srgbClr val="000066"/>
              </a:solidFill>
              <a:ea typeface="幼圆" pitchFamily="49" charset="-122"/>
            </a:endParaRPr>
          </a:p>
        </p:txBody>
      </p:sp>
      <p:sp>
        <p:nvSpPr>
          <p:cNvPr id="29699" name="Rectangle 2"/>
          <p:cNvSpPr>
            <a:spLocks noChangeArrowheads="1"/>
          </p:cNvSpPr>
          <p:nvPr/>
        </p:nvSpPr>
        <p:spPr bwMode="white">
          <a:xfrm>
            <a:off x="571500"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事件评论</a:t>
            </a:r>
          </a:p>
        </p:txBody>
      </p:sp>
      <p:sp>
        <p:nvSpPr>
          <p:cNvPr id="2" name="文本框 1"/>
          <p:cNvSpPr txBox="1"/>
          <p:nvPr/>
        </p:nvSpPr>
        <p:spPr>
          <a:xfrm>
            <a:off x="92710" y="4002405"/>
            <a:ext cx="8815705" cy="2031325"/>
          </a:xfrm>
          <a:prstGeom prst="rect">
            <a:avLst/>
          </a:prstGeom>
          <a:noFill/>
        </p:spPr>
        <p:txBody>
          <a:bodyPr wrap="square" rtlCol="0" anchor="t">
            <a:spAutoFit/>
          </a:bodyPr>
          <a:lstStyle/>
          <a:p>
            <a:r>
              <a:rPr lang="zh-CN" altLang="en-US" sz="1800" b="1" dirty="0" smtClean="0">
                <a:solidFill>
                  <a:srgbClr val="000066"/>
                </a:solidFill>
                <a:latin typeface="+mn-ea"/>
                <a:ea typeface="+mn-ea"/>
              </a:rPr>
              <a:t>鲁丰环保科技股份有限公司是一家大型综合性铝板带箔加工企业</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公司为</a:t>
            </a:r>
            <a:r>
              <a:rPr lang="zh-CN" altLang="en-US" sz="1800" b="1" dirty="0" smtClean="0">
                <a:solidFill>
                  <a:srgbClr val="000066"/>
                </a:solidFill>
                <a:latin typeface="+mn-ea"/>
                <a:ea typeface="+mn-ea"/>
              </a:rPr>
              <a:t>制造高精度铝板带</a:t>
            </a:r>
            <a:r>
              <a:rPr lang="zh-CN" altLang="en-US" sz="1800" b="1" dirty="0" smtClean="0">
                <a:solidFill>
                  <a:srgbClr val="000066"/>
                </a:solidFill>
                <a:latin typeface="+mn-ea"/>
                <a:ea typeface="+mn-ea"/>
              </a:rPr>
              <a:t>业。在市场大环境恶劣的背景下，</a:t>
            </a:r>
            <a:r>
              <a:rPr lang="en-US" altLang="zh-CN" sz="1800" b="1" dirty="0" smtClean="0">
                <a:solidFill>
                  <a:srgbClr val="000066"/>
                </a:solidFill>
                <a:latin typeface="+mn-ea"/>
                <a:ea typeface="+mn-ea"/>
              </a:rPr>
              <a:t>ST</a:t>
            </a:r>
            <a:r>
              <a:rPr lang="zh-CN" altLang="en-US" sz="1800" b="1" dirty="0" smtClean="0">
                <a:solidFill>
                  <a:srgbClr val="000066"/>
                </a:solidFill>
                <a:latin typeface="+mn-ea"/>
                <a:ea typeface="+mn-ea"/>
              </a:rPr>
              <a:t>鲁丰从</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19</a:t>
            </a:r>
            <a:r>
              <a:rPr lang="zh-CN" altLang="en-US" sz="1800" b="1" dirty="0" smtClean="0">
                <a:solidFill>
                  <a:srgbClr val="000066"/>
                </a:solidFill>
                <a:latin typeface="+mn-ea"/>
                <a:ea typeface="+mn-ea"/>
              </a:rPr>
              <a:t>日至</a:t>
            </a:r>
            <a:r>
              <a:rPr lang="en-US" altLang="zh-CN" sz="1800" b="1" dirty="0" smtClean="0">
                <a:solidFill>
                  <a:srgbClr val="000066"/>
                </a:solidFill>
                <a:latin typeface="+mn-ea"/>
                <a:ea typeface="+mn-ea"/>
              </a:rPr>
              <a:t>27</a:t>
            </a:r>
            <a:r>
              <a:rPr lang="zh-CN" altLang="en-US" sz="1800" b="1" dirty="0" smtClean="0">
                <a:solidFill>
                  <a:srgbClr val="000066"/>
                </a:solidFill>
                <a:latin typeface="+mn-ea"/>
                <a:ea typeface="+mn-ea"/>
              </a:rPr>
              <a:t>日连续跌停。</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28</a:t>
            </a:r>
            <a:r>
              <a:rPr lang="zh-CN" altLang="en-US" sz="1800" b="1" dirty="0" smtClean="0">
                <a:solidFill>
                  <a:srgbClr val="000066"/>
                </a:solidFill>
                <a:latin typeface="+mn-ea"/>
                <a:ea typeface="+mn-ea"/>
              </a:rPr>
              <a:t>日，*</a:t>
            </a:r>
            <a:r>
              <a:rPr lang="en-US" altLang="zh-CN" sz="1800" b="1" dirty="0" smtClean="0">
                <a:solidFill>
                  <a:srgbClr val="000066"/>
                </a:solidFill>
                <a:latin typeface="+mn-ea"/>
                <a:ea typeface="+mn-ea"/>
              </a:rPr>
              <a:t>ST</a:t>
            </a:r>
            <a:r>
              <a:rPr lang="zh-CN" altLang="en-US" sz="1800" b="1" dirty="0" smtClean="0">
                <a:solidFill>
                  <a:srgbClr val="000066"/>
                </a:solidFill>
                <a:latin typeface="+mn-ea"/>
                <a:ea typeface="+mn-ea"/>
              </a:rPr>
              <a:t>鲁丰发布公司</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年年报及一季报称，公司</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年实现营业收入</a:t>
            </a:r>
            <a:r>
              <a:rPr lang="en-US" altLang="zh-CN" sz="1800" b="1" dirty="0" smtClean="0">
                <a:solidFill>
                  <a:srgbClr val="000066"/>
                </a:solidFill>
                <a:latin typeface="+mn-ea"/>
                <a:ea typeface="+mn-ea"/>
              </a:rPr>
              <a:t>9.77</a:t>
            </a:r>
            <a:r>
              <a:rPr lang="zh-CN" altLang="en-US" sz="1800" b="1" dirty="0" smtClean="0">
                <a:solidFill>
                  <a:srgbClr val="000066"/>
                </a:solidFill>
                <a:latin typeface="+mn-ea"/>
                <a:ea typeface="+mn-ea"/>
              </a:rPr>
              <a:t>亿元</a:t>
            </a:r>
            <a:r>
              <a:rPr lang="zh-CN" altLang="en-US" sz="1800" b="1" dirty="0" smtClean="0">
                <a:solidFill>
                  <a:srgbClr val="000066"/>
                </a:solidFill>
                <a:latin typeface="+mn-ea"/>
                <a:ea typeface="+mn-ea"/>
              </a:rPr>
              <a:t>，归属上市</a:t>
            </a:r>
            <a:r>
              <a:rPr lang="zh-CN" altLang="en-US" sz="1800" b="1" dirty="0" smtClean="0">
                <a:solidFill>
                  <a:srgbClr val="000066"/>
                </a:solidFill>
                <a:latin typeface="+mn-ea"/>
                <a:ea typeface="+mn-ea"/>
              </a:rPr>
              <a:t>公司</a:t>
            </a:r>
            <a:r>
              <a:rPr lang="zh-CN" altLang="en-US" sz="1800" b="1" dirty="0" smtClean="0">
                <a:solidFill>
                  <a:srgbClr val="000066"/>
                </a:solidFill>
                <a:latin typeface="+mn-ea"/>
                <a:ea typeface="+mn-ea"/>
              </a:rPr>
              <a:t>股东净</a:t>
            </a:r>
            <a:r>
              <a:rPr lang="zh-CN" altLang="en-US" sz="1800" b="1" dirty="0" smtClean="0">
                <a:solidFill>
                  <a:srgbClr val="000066"/>
                </a:solidFill>
                <a:latin typeface="+mn-ea"/>
                <a:ea typeface="+mn-ea"/>
              </a:rPr>
              <a:t>利润为</a:t>
            </a:r>
            <a:r>
              <a:rPr lang="en-US" altLang="zh-CN" sz="1800" b="1" dirty="0" smtClean="0">
                <a:solidFill>
                  <a:srgbClr val="000066"/>
                </a:solidFill>
                <a:latin typeface="+mn-ea"/>
                <a:ea typeface="+mn-ea"/>
              </a:rPr>
              <a:t>1415.06</a:t>
            </a:r>
            <a:r>
              <a:rPr lang="zh-CN" altLang="en-US" sz="1800" b="1" dirty="0" smtClean="0">
                <a:solidFill>
                  <a:srgbClr val="000066"/>
                </a:solidFill>
                <a:latin typeface="+mn-ea"/>
                <a:ea typeface="+mn-ea"/>
              </a:rPr>
              <a:t>万元，同比增长</a:t>
            </a:r>
            <a:r>
              <a:rPr lang="en-US" altLang="zh-CN" sz="1800" b="1" dirty="0" smtClean="0">
                <a:solidFill>
                  <a:srgbClr val="000066"/>
                </a:solidFill>
                <a:latin typeface="+mn-ea"/>
                <a:ea typeface="+mn-ea"/>
              </a:rPr>
              <a:t>111.95%</a:t>
            </a:r>
            <a:r>
              <a:rPr lang="zh-CN" altLang="en-US" sz="1800" b="1" dirty="0" smtClean="0">
                <a:solidFill>
                  <a:srgbClr val="000066"/>
                </a:solidFill>
                <a:latin typeface="+mn-ea"/>
                <a:ea typeface="+mn-ea"/>
              </a:rPr>
              <a:t>，实现扭亏为盈</a:t>
            </a:r>
            <a:r>
              <a:rPr lang="zh-CN" altLang="en-US" sz="1800" b="1" dirty="0" smtClean="0">
                <a:solidFill>
                  <a:srgbClr val="000066"/>
                </a:solidFill>
                <a:latin typeface="+mn-ea"/>
                <a:ea typeface="+mn-ea"/>
              </a:rPr>
              <a:t>。同时公司</a:t>
            </a:r>
            <a:r>
              <a:rPr lang="zh-CN" altLang="en-US" sz="1800" b="1" dirty="0" smtClean="0">
                <a:solidFill>
                  <a:srgbClr val="000066"/>
                </a:solidFill>
                <a:latin typeface="+mn-ea"/>
                <a:ea typeface="+mn-ea"/>
              </a:rPr>
              <a:t>对于</a:t>
            </a:r>
            <a:r>
              <a:rPr lang="en-US" altLang="zh-CN" sz="1800" b="1" dirty="0" smtClean="0">
                <a:solidFill>
                  <a:srgbClr val="000066"/>
                </a:solidFill>
                <a:latin typeface="+mn-ea"/>
                <a:ea typeface="+mn-ea"/>
              </a:rPr>
              <a:t>2017</a:t>
            </a:r>
            <a:r>
              <a:rPr lang="zh-CN" altLang="en-US" sz="1800" b="1" dirty="0" smtClean="0">
                <a:solidFill>
                  <a:srgbClr val="000066"/>
                </a:solidFill>
                <a:latin typeface="+mn-ea"/>
                <a:ea typeface="+mn-ea"/>
              </a:rPr>
              <a:t>年上半年的业绩做出了预</a:t>
            </a:r>
            <a:r>
              <a:rPr lang="zh-CN" altLang="en-US" sz="1800" b="1" dirty="0" smtClean="0">
                <a:solidFill>
                  <a:srgbClr val="000066"/>
                </a:solidFill>
                <a:latin typeface="+mn-ea"/>
                <a:ea typeface="+mn-ea"/>
              </a:rPr>
              <a:t>盈预告</a:t>
            </a:r>
            <a:r>
              <a:rPr lang="zh-CN" altLang="en-US" sz="1800" b="1" dirty="0" smtClean="0">
                <a:solidFill>
                  <a:srgbClr val="000066"/>
                </a:solidFill>
                <a:latin typeface="+mn-ea"/>
                <a:ea typeface="+mn-ea"/>
              </a:rPr>
              <a:t>，预计</a:t>
            </a:r>
            <a:r>
              <a:rPr lang="en-US" altLang="zh-CN" sz="1800" b="1" dirty="0" smtClean="0">
                <a:solidFill>
                  <a:srgbClr val="000066"/>
                </a:solidFill>
                <a:latin typeface="+mn-ea"/>
                <a:ea typeface="+mn-ea"/>
              </a:rPr>
              <a:t>2017</a:t>
            </a:r>
            <a:r>
              <a:rPr lang="zh-CN" altLang="en-US" sz="1800" b="1" dirty="0" smtClean="0">
                <a:solidFill>
                  <a:srgbClr val="000066"/>
                </a:solidFill>
                <a:latin typeface="+mn-ea"/>
                <a:ea typeface="+mn-ea"/>
              </a:rPr>
              <a:t>年上半年将</a:t>
            </a:r>
            <a:r>
              <a:rPr lang="zh-CN" altLang="en-US" sz="1800" b="1" dirty="0" smtClean="0">
                <a:solidFill>
                  <a:srgbClr val="000066"/>
                </a:solidFill>
                <a:latin typeface="+mn-ea"/>
                <a:ea typeface="+mn-ea"/>
              </a:rPr>
              <a:t>实现净利润</a:t>
            </a:r>
            <a:r>
              <a:rPr lang="en-US" altLang="zh-CN" sz="1800" b="1" dirty="0" smtClean="0">
                <a:solidFill>
                  <a:srgbClr val="000066"/>
                </a:solidFill>
                <a:latin typeface="+mn-ea"/>
                <a:ea typeface="+mn-ea"/>
              </a:rPr>
              <a:t>2800</a:t>
            </a:r>
            <a:r>
              <a:rPr lang="zh-CN" altLang="en-US" sz="1800" b="1" dirty="0" smtClean="0">
                <a:solidFill>
                  <a:srgbClr val="000066"/>
                </a:solidFill>
                <a:latin typeface="+mn-ea"/>
                <a:ea typeface="+mn-ea"/>
              </a:rPr>
              <a:t>万元至</a:t>
            </a:r>
            <a:r>
              <a:rPr lang="en-US" altLang="zh-CN" sz="1800" b="1" dirty="0" smtClean="0">
                <a:solidFill>
                  <a:srgbClr val="000066"/>
                </a:solidFill>
                <a:latin typeface="+mn-ea"/>
                <a:ea typeface="+mn-ea"/>
              </a:rPr>
              <a:t>3150</a:t>
            </a:r>
            <a:r>
              <a:rPr lang="zh-CN" altLang="en-US" sz="1800" b="1" dirty="0" smtClean="0">
                <a:solidFill>
                  <a:srgbClr val="000066"/>
                </a:solidFill>
                <a:latin typeface="+mn-ea"/>
                <a:ea typeface="+mn-ea"/>
              </a:rPr>
              <a:t>万元，同比增长</a:t>
            </a:r>
            <a:r>
              <a:rPr lang="en-US" altLang="zh-CN" sz="1800" b="1" dirty="0" smtClean="0">
                <a:solidFill>
                  <a:srgbClr val="000066"/>
                </a:solidFill>
                <a:latin typeface="+mn-ea"/>
                <a:ea typeface="+mn-ea"/>
              </a:rPr>
              <a:t>285.75%-333.97%</a:t>
            </a:r>
            <a:r>
              <a:rPr lang="zh-CN" altLang="en-US" sz="1800" b="1" dirty="0" smtClean="0">
                <a:solidFill>
                  <a:srgbClr val="000066"/>
                </a:solidFill>
                <a:latin typeface="+mn-ea"/>
                <a:ea typeface="+mn-ea"/>
              </a:rPr>
              <a:t>。业绩大幅改善上市公司有望今年摘帽。公告之后股价由跌停转换为连续涨停，</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29</a:t>
            </a:r>
            <a:r>
              <a:rPr lang="zh-CN" altLang="en-US" sz="1800" b="1" dirty="0" smtClean="0">
                <a:solidFill>
                  <a:srgbClr val="000066"/>
                </a:solidFill>
                <a:latin typeface="+mn-ea"/>
                <a:ea typeface="+mn-ea"/>
              </a:rPr>
              <a:t>日至今涨幅达到</a:t>
            </a:r>
            <a:r>
              <a:rPr lang="en-US" altLang="zh-CN" sz="1800" b="1" dirty="0" smtClean="0">
                <a:solidFill>
                  <a:srgbClr val="000066"/>
                </a:solidFill>
                <a:latin typeface="+mn-ea"/>
                <a:ea typeface="+mn-ea"/>
              </a:rPr>
              <a:t>28.5%</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p:txBody>
      </p:sp>
      <p:pic>
        <p:nvPicPr>
          <p:cNvPr id="1026" name="Picture 2"/>
          <p:cNvPicPr>
            <a:picLocks noChangeAspect="1" noChangeArrowheads="1"/>
          </p:cNvPicPr>
          <p:nvPr/>
        </p:nvPicPr>
        <p:blipFill>
          <a:blip r:embed="rId3"/>
          <a:srcRect/>
          <a:stretch>
            <a:fillRect/>
          </a:stretch>
        </p:blipFill>
        <p:spPr bwMode="auto">
          <a:xfrm>
            <a:off x="1071538" y="928670"/>
            <a:ext cx="7000924" cy="3000396"/>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786313" y="1556792"/>
            <a:ext cx="2143125" cy="2246769"/>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smtClean="0">
                <a:solidFill>
                  <a:schemeClr val="bg1"/>
                </a:solidFill>
                <a:latin typeface="+mn-ea"/>
                <a:ea typeface="+mn-ea"/>
              </a:rPr>
              <a:t>在</a:t>
            </a:r>
            <a:r>
              <a:rPr lang="zh-CN" altLang="en-US" sz="1400" b="1" dirty="0">
                <a:solidFill>
                  <a:schemeClr val="bg1"/>
                </a:solidFill>
                <a:latin typeface="+mn-ea"/>
                <a:ea typeface="+mn-ea"/>
              </a:rPr>
              <a:t>近期召开的政治局会议中，管理层对结构调整和供给侧改革的肯定与坚持，以及继续实施积极的财政政策的表态，也将有助于</a:t>
            </a:r>
            <a:r>
              <a:rPr lang="en-US" altLang="zh-CN" sz="1400" b="1" dirty="0">
                <a:solidFill>
                  <a:schemeClr val="bg1"/>
                </a:solidFill>
                <a:latin typeface="+mn-ea"/>
                <a:ea typeface="+mn-ea"/>
              </a:rPr>
              <a:t>A</a:t>
            </a:r>
            <a:r>
              <a:rPr lang="zh-CN" altLang="en-US" sz="1400" b="1" dirty="0">
                <a:solidFill>
                  <a:schemeClr val="bg1"/>
                </a:solidFill>
                <a:latin typeface="+mn-ea"/>
                <a:ea typeface="+mn-ea"/>
              </a:rPr>
              <a:t>股阶段性底部的夯实。不过，持续推进金融去杠杆，还是会对</a:t>
            </a:r>
            <a:r>
              <a:rPr lang="en-US" altLang="zh-CN" sz="1400" b="1" dirty="0">
                <a:solidFill>
                  <a:schemeClr val="bg1"/>
                </a:solidFill>
                <a:latin typeface="+mn-ea"/>
                <a:ea typeface="+mn-ea"/>
              </a:rPr>
              <a:t>A</a:t>
            </a:r>
            <a:r>
              <a:rPr lang="zh-CN" altLang="en-US" sz="1400" b="1" dirty="0">
                <a:solidFill>
                  <a:schemeClr val="bg1"/>
                </a:solidFill>
                <a:latin typeface="+mn-ea"/>
                <a:ea typeface="+mn-ea"/>
              </a:rPr>
              <a:t>股增量规模及资金情绪形成影响。</a:t>
            </a:r>
          </a:p>
        </p:txBody>
      </p:sp>
      <p:pic>
        <p:nvPicPr>
          <p:cNvPr id="28676" name="Picture 15" descr="u=1027235771,1791002709&amp;fm=0&amp;gp=12">
            <a:hlinkClick r:id="rId3"/>
          </p:cNvPr>
          <p:cNvPicPr>
            <a:picLocks noChangeAspect="1" noChangeArrowheads="1"/>
          </p:cNvPicPr>
          <p:nvPr/>
        </p:nvPicPr>
        <p:blipFill>
          <a:blip r:embed="rId4"/>
          <a:srcRect/>
          <a:stretch>
            <a:fillRect/>
          </a:stretch>
        </p:blipFill>
        <p:spPr bwMode="auto">
          <a:xfrm>
            <a:off x="814388" y="981075"/>
            <a:ext cx="1333500" cy="619125"/>
          </a:xfrm>
          <a:prstGeom prst="rect">
            <a:avLst/>
          </a:prstGeom>
          <a:noFill/>
          <a:ln w="9525">
            <a:noFill/>
            <a:miter lim="800000"/>
            <a:headEnd/>
            <a:tailEnd/>
          </a:ln>
        </p:spPr>
      </p:pic>
      <p:sp>
        <p:nvSpPr>
          <p:cNvPr id="30725" name="Text Box 16"/>
          <p:cNvSpPr txBox="1">
            <a:spLocks noChangeArrowheads="1"/>
          </p:cNvSpPr>
          <p:nvPr/>
        </p:nvSpPr>
        <p:spPr bwMode="auto">
          <a:xfrm>
            <a:off x="2464197" y="1556792"/>
            <a:ext cx="2179241" cy="2677656"/>
          </a:xfrm>
          <a:prstGeom prst="rect">
            <a:avLst/>
          </a:prstGeom>
          <a:solidFill>
            <a:srgbClr val="000080"/>
          </a:solidFill>
          <a:ln w="9525">
            <a:noFill/>
            <a:miter lim="800000"/>
          </a:ln>
        </p:spPr>
        <p:txBody>
          <a:bodyPr wrap="square">
            <a:spAutoFit/>
          </a:bodyPr>
          <a:lstStyle/>
          <a:p>
            <a:pPr>
              <a:buClr>
                <a:srgbClr val="FFFFFF"/>
              </a:buClr>
              <a:buFont typeface="Wingdings" panose="05000000000000000000" pitchFamily="2" charset="2"/>
              <a:buChar char="Ø"/>
              <a:defRPr/>
            </a:pPr>
            <a:r>
              <a:rPr lang="en-US" altLang="zh-CN" sz="1400" b="1" dirty="0" smtClean="0">
                <a:solidFill>
                  <a:schemeClr val="bg1"/>
                </a:solidFill>
                <a:latin typeface="+mn-ea"/>
                <a:ea typeface="+mn-ea"/>
              </a:rPr>
              <a:t>4</a:t>
            </a:r>
            <a:r>
              <a:rPr lang="zh-CN" altLang="en-US" sz="1400" b="1" dirty="0" smtClean="0">
                <a:solidFill>
                  <a:schemeClr val="bg1"/>
                </a:solidFill>
                <a:latin typeface="+mn-ea"/>
                <a:ea typeface="+mn-ea"/>
              </a:rPr>
              <a:t>月市场回</a:t>
            </a:r>
            <a:r>
              <a:rPr lang="zh-CN" altLang="en-US" sz="1400" b="1" dirty="0" smtClean="0">
                <a:solidFill>
                  <a:schemeClr val="bg1"/>
                </a:solidFill>
                <a:latin typeface="+mn-ea"/>
                <a:ea typeface="+mn-ea"/>
              </a:rPr>
              <a:t>调的主要原因在于监管收紧，市场有所忌惮，而且目前金融机构的缩表、去杠杆进程还没有结束，这会对市场形成两个效应：一是资金撤出后市场支撑减弱；二是大家担心监管在进一步加码过程中引发市场剧烈波动，甚至会引发一些不可测</a:t>
            </a:r>
            <a:r>
              <a:rPr lang="zh-CN" altLang="en-US" sz="1400" b="1" dirty="0" smtClean="0">
                <a:solidFill>
                  <a:schemeClr val="bg1"/>
                </a:solidFill>
                <a:latin typeface="+mn-ea"/>
                <a:ea typeface="+mn-ea"/>
              </a:rPr>
              <a:t>的风险。</a:t>
            </a:r>
            <a:r>
              <a:rPr lang="zh-CN" altLang="en-US" sz="1400" b="1" dirty="0" smtClean="0">
                <a:solidFill>
                  <a:schemeClr val="bg1"/>
                </a:solidFill>
                <a:latin typeface="+mn-ea"/>
                <a:ea typeface="+mn-ea"/>
              </a:rPr>
              <a:t/>
            </a:r>
            <a:br>
              <a:rPr lang="zh-CN" altLang="en-US" sz="1400" b="1" dirty="0" smtClean="0">
                <a:solidFill>
                  <a:schemeClr val="bg1"/>
                </a:solidFill>
                <a:latin typeface="+mn-ea"/>
                <a:ea typeface="+mn-ea"/>
              </a:rPr>
            </a:br>
            <a:r>
              <a:rPr lang="zh-CN" altLang="en-US" sz="1400" b="1" dirty="0" smtClean="0">
                <a:solidFill>
                  <a:schemeClr val="bg1"/>
                </a:solidFill>
                <a:latin typeface="+mn-ea"/>
                <a:ea typeface="+mn-ea"/>
              </a:rPr>
              <a:t>。</a:t>
            </a:r>
            <a:endParaRPr lang="zh-CN" altLang="en-US" sz="1400" b="1" dirty="0">
              <a:solidFill>
                <a:schemeClr val="bg1"/>
              </a:solidFill>
              <a:latin typeface="+mn-ea"/>
              <a:ea typeface="+mn-ea"/>
            </a:endParaRPr>
          </a:p>
        </p:txBody>
      </p:sp>
      <p:pic>
        <p:nvPicPr>
          <p:cNvPr id="28678" name="Picture 17" descr="cicc-allp-02-3"/>
          <p:cNvPicPr>
            <a:picLocks noChangeAspect="1" noChangeArrowheads="1"/>
          </p:cNvPicPr>
          <p:nvPr/>
        </p:nvPicPr>
        <p:blipFill>
          <a:blip r:embed="rId5"/>
          <a:srcRect/>
          <a:stretch>
            <a:fillRect/>
          </a:stretch>
        </p:blipFill>
        <p:spPr bwMode="auto">
          <a:xfrm>
            <a:off x="5278438" y="893217"/>
            <a:ext cx="865187" cy="663575"/>
          </a:xfrm>
          <a:prstGeom prst="rect">
            <a:avLst/>
          </a:prstGeom>
          <a:noFill/>
          <a:ln w="9525">
            <a:noFill/>
            <a:miter lim="800000"/>
            <a:headEnd/>
            <a:tailEnd/>
          </a:ln>
        </p:spPr>
      </p:pic>
      <p:pic>
        <p:nvPicPr>
          <p:cNvPr id="28679" name="Picture 21" descr="未命名"/>
          <p:cNvPicPr>
            <a:picLocks noChangeAspect="1" noChangeArrowheads="1"/>
          </p:cNvPicPr>
          <p:nvPr/>
        </p:nvPicPr>
        <p:blipFill>
          <a:blip r:embed="rId6"/>
          <a:srcRect/>
          <a:stretch>
            <a:fillRect/>
          </a:stretch>
        </p:blipFill>
        <p:spPr bwMode="auto">
          <a:xfrm>
            <a:off x="7007225" y="981075"/>
            <a:ext cx="1819275" cy="819150"/>
          </a:xfrm>
          <a:prstGeom prst="rect">
            <a:avLst/>
          </a:prstGeom>
          <a:noFill/>
          <a:ln w="9525">
            <a:noFill/>
            <a:miter lim="800000"/>
            <a:headEnd/>
            <a:tailEnd/>
          </a:ln>
        </p:spPr>
      </p:pic>
      <p:pic>
        <p:nvPicPr>
          <p:cNvPr id="28680" name="Picture 22" descr="logo"/>
          <p:cNvPicPr>
            <a:picLocks noChangeAspect="1" noChangeArrowheads="1"/>
          </p:cNvPicPr>
          <p:nvPr/>
        </p:nvPicPr>
        <p:blipFill>
          <a:blip r:embed="rId7"/>
          <a:srcRect/>
          <a:stretch>
            <a:fillRect/>
          </a:stretch>
        </p:blipFill>
        <p:spPr bwMode="auto">
          <a:xfrm>
            <a:off x="2614613" y="908720"/>
            <a:ext cx="2016125" cy="648072"/>
          </a:xfrm>
          <a:prstGeom prst="rect">
            <a:avLst/>
          </a:prstGeom>
          <a:noFill/>
          <a:ln w="9525">
            <a:noFill/>
            <a:miter lim="800000"/>
            <a:headEnd/>
            <a:tailEnd/>
          </a:ln>
        </p:spPr>
      </p:pic>
      <p:sp>
        <p:nvSpPr>
          <p:cNvPr id="30729" name="Text Box 23"/>
          <p:cNvSpPr txBox="1">
            <a:spLocks noChangeArrowheads="1"/>
          </p:cNvSpPr>
          <p:nvPr/>
        </p:nvSpPr>
        <p:spPr bwMode="auto">
          <a:xfrm>
            <a:off x="7000875" y="1556792"/>
            <a:ext cx="2124075" cy="2246769"/>
          </a:xfrm>
          <a:prstGeom prst="rect">
            <a:avLst/>
          </a:prstGeom>
          <a:solidFill>
            <a:srgbClr val="000080"/>
          </a:solidFill>
          <a:ln w="9525">
            <a:noFill/>
            <a:miter lim="800000"/>
          </a:ln>
        </p:spPr>
        <p:txBody>
          <a:bodyPr wrap="square">
            <a:spAutoFit/>
          </a:bodyPr>
          <a:lstStyle/>
          <a:p>
            <a:pPr>
              <a:buFont typeface="Wingdings" panose="05000000000000000000" pitchFamily="2" charset="2"/>
              <a:buChar char="Ø"/>
              <a:defRPr/>
            </a:pPr>
            <a:r>
              <a:rPr lang="zh-CN" altLang="en-US" sz="1400" b="1" dirty="0">
                <a:solidFill>
                  <a:schemeClr val="bg1"/>
                </a:solidFill>
                <a:latin typeface="+mn-ea"/>
                <a:ea typeface="+mn-ea"/>
              </a:rPr>
              <a:t>从短期来看，防范金融风险、金融反腐、保险行业洗牌给股市带来重大压力，股市短期仍将承压。但从长期来看，股市下跌并没有基本面的支撑，最终股市将回归健康牛的长期趋势，价值投资将发挥更大的价值。</a:t>
            </a:r>
            <a:endParaRPr lang="zh-CN" altLang="en-US" sz="1400" b="1" dirty="0">
              <a:solidFill>
                <a:schemeClr val="bg1"/>
              </a:solidFill>
              <a:latin typeface="+mn-ea"/>
              <a:ea typeface="+mn-ea"/>
              <a:cs typeface="楷体_GB2312" pitchFamily="49" charset="-122"/>
            </a:endParaRPr>
          </a:p>
        </p:txBody>
      </p:sp>
      <p:sp>
        <p:nvSpPr>
          <p:cNvPr id="30733" name="Text Box 36"/>
          <p:cNvSpPr txBox="1">
            <a:spLocks noChangeArrowheads="1"/>
          </p:cNvSpPr>
          <p:nvPr/>
        </p:nvSpPr>
        <p:spPr bwMode="auto">
          <a:xfrm>
            <a:off x="0" y="5842337"/>
            <a:ext cx="827088" cy="400110"/>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 2</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34" name="Text Box 37"/>
          <p:cNvSpPr txBox="1">
            <a:spLocks noChangeArrowheads="1"/>
          </p:cNvSpPr>
          <p:nvPr/>
        </p:nvSpPr>
        <p:spPr bwMode="auto">
          <a:xfrm>
            <a:off x="0" y="5286375"/>
            <a:ext cx="827088" cy="400050"/>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3</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84" name="Rectangle 2"/>
          <p:cNvSpPr>
            <a:spLocks noChangeArrowheads="1"/>
          </p:cNvSpPr>
          <p:nvPr/>
        </p:nvSpPr>
        <p:spPr bwMode="white">
          <a:xfrm>
            <a:off x="455613" y="142875"/>
            <a:ext cx="8231187" cy="1144588"/>
          </a:xfrm>
          <a:prstGeom prst="rect">
            <a:avLst/>
          </a:prstGeom>
          <a:noFill/>
          <a:ln w="9525">
            <a:noFill/>
            <a:miter lim="800000"/>
          </a:ln>
        </p:spPr>
        <p:txBody>
          <a:bodyPr/>
          <a:lstStyle/>
          <a:p>
            <a:r>
              <a:rPr lang="zh-CN" altLang="en-US" sz="2400" b="1" dirty="0">
                <a:solidFill>
                  <a:srgbClr val="000066"/>
                </a:solidFill>
                <a:latin typeface="幼圆" pitchFamily="49" charset="-122"/>
                <a:ea typeface="幼圆" pitchFamily="49" charset="-122"/>
              </a:rPr>
              <a:t>主要券商观点</a:t>
            </a:r>
          </a:p>
        </p:txBody>
      </p:sp>
      <p:sp>
        <p:nvSpPr>
          <p:cNvPr id="30740" name="Text Box 16"/>
          <p:cNvSpPr txBox="1">
            <a:spLocks noChangeArrowheads="1"/>
          </p:cNvSpPr>
          <p:nvPr/>
        </p:nvSpPr>
        <p:spPr bwMode="auto">
          <a:xfrm>
            <a:off x="179512" y="1556792"/>
            <a:ext cx="2249363" cy="2246769"/>
          </a:xfrm>
          <a:prstGeom prst="rect">
            <a:avLst/>
          </a:prstGeom>
          <a:solidFill>
            <a:srgbClr val="000080"/>
          </a:solidFill>
          <a:ln w="9525">
            <a:noFill/>
            <a:miter lim="800000"/>
          </a:ln>
        </p:spPr>
        <p:txBody>
          <a:bodyPr wrap="square">
            <a:spAutoFit/>
          </a:bodyPr>
          <a:lstStyle/>
          <a:p>
            <a:pPr algn="just">
              <a:buClr>
                <a:srgbClr val="FFFFFF"/>
              </a:buClr>
              <a:buFont typeface="Wingdings" panose="05000000000000000000" pitchFamily="2" charset="2"/>
              <a:buChar char="Ø"/>
              <a:defRPr/>
            </a:pPr>
            <a:r>
              <a:rPr lang="zh-CN" altLang="en-US" sz="1400" b="1" dirty="0" smtClean="0">
                <a:solidFill>
                  <a:schemeClr val="bg1"/>
                </a:solidFill>
                <a:latin typeface="+mn-ea"/>
                <a:ea typeface="+mn-ea"/>
              </a:rPr>
              <a:t>对</a:t>
            </a:r>
            <a:r>
              <a:rPr lang="zh-CN" altLang="en-US" sz="1400" b="1" dirty="0">
                <a:solidFill>
                  <a:schemeClr val="bg1"/>
                </a:solidFill>
                <a:latin typeface="+mn-ea"/>
                <a:ea typeface="+mn-ea"/>
              </a:rPr>
              <a:t>金融监管加强的担忧是</a:t>
            </a:r>
            <a:r>
              <a:rPr lang="zh-CN" altLang="en-US" sz="1400" b="1" dirty="0" smtClean="0">
                <a:solidFill>
                  <a:schemeClr val="bg1"/>
                </a:solidFill>
                <a:latin typeface="+mn-ea"/>
                <a:ea typeface="+mn-ea"/>
              </a:rPr>
              <a:t>导致</a:t>
            </a:r>
            <a:r>
              <a:rPr lang="en-US" altLang="zh-CN" sz="1400" b="1" dirty="0" smtClean="0">
                <a:solidFill>
                  <a:schemeClr val="bg1"/>
                </a:solidFill>
                <a:latin typeface="+mn-ea"/>
                <a:ea typeface="+mn-ea"/>
              </a:rPr>
              <a:t>4</a:t>
            </a:r>
            <a:r>
              <a:rPr lang="zh-CN" altLang="en-US" sz="1400" b="1" dirty="0" smtClean="0">
                <a:solidFill>
                  <a:schemeClr val="bg1"/>
                </a:solidFill>
                <a:latin typeface="+mn-ea"/>
                <a:ea typeface="+mn-ea"/>
              </a:rPr>
              <a:t>月下半月</a:t>
            </a:r>
            <a:r>
              <a:rPr lang="zh-CN" altLang="en-US" sz="1400" b="1" dirty="0">
                <a:solidFill>
                  <a:schemeClr val="bg1"/>
                </a:solidFill>
                <a:latin typeface="+mn-ea"/>
                <a:ea typeface="+mn-ea"/>
              </a:rPr>
              <a:t>市场大幅波动的主因。近期银监会牵头发布多份文件，市场前期低估了监管强度和执行力度，导致市场一方面避险情绪有所上升，另一方面也担心理财委外等资金赎回导致市场微观流动性恶化。</a:t>
            </a:r>
            <a:endParaRPr sz="1400" b="1" dirty="0">
              <a:solidFill>
                <a:schemeClr val="bg1"/>
              </a:solidFill>
              <a:latin typeface="+mn-ea"/>
              <a:ea typeface="+mn-ea"/>
            </a:endParaRPr>
          </a:p>
        </p:txBody>
      </p:sp>
      <p:sp>
        <p:nvSpPr>
          <p:cNvPr id="28686" name="Text Box 78"/>
          <p:cNvSpPr txBox="1">
            <a:spLocks noChangeArrowheads="1"/>
          </p:cNvSpPr>
          <p:nvPr/>
        </p:nvSpPr>
        <p:spPr bwMode="auto">
          <a:xfrm>
            <a:off x="928662" y="4714884"/>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87" name="Text Box 78"/>
          <p:cNvSpPr txBox="1">
            <a:spLocks noChangeArrowheads="1"/>
          </p:cNvSpPr>
          <p:nvPr/>
        </p:nvSpPr>
        <p:spPr bwMode="auto">
          <a:xfrm>
            <a:off x="928688" y="5357813"/>
            <a:ext cx="1285875" cy="369887"/>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88" name="Text Box 78"/>
          <p:cNvSpPr txBox="1">
            <a:spLocks noChangeArrowheads="1"/>
          </p:cNvSpPr>
          <p:nvPr/>
        </p:nvSpPr>
        <p:spPr bwMode="auto">
          <a:xfrm>
            <a:off x="928688"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p>
        </p:txBody>
      </p:sp>
      <p:sp>
        <p:nvSpPr>
          <p:cNvPr id="28689" name="Text Box 78"/>
          <p:cNvSpPr txBox="1">
            <a:spLocks noChangeArrowheads="1"/>
          </p:cNvSpPr>
          <p:nvPr/>
        </p:nvSpPr>
        <p:spPr bwMode="auto">
          <a:xfrm>
            <a:off x="2979737" y="537848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0" name="Text Box 78"/>
          <p:cNvSpPr txBox="1">
            <a:spLocks noChangeArrowheads="1"/>
          </p:cNvSpPr>
          <p:nvPr/>
        </p:nvSpPr>
        <p:spPr bwMode="auto">
          <a:xfrm>
            <a:off x="5192928" y="5357813"/>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1" name="Text Box 78"/>
          <p:cNvSpPr txBox="1">
            <a:spLocks noChangeArrowheads="1"/>
          </p:cNvSpPr>
          <p:nvPr/>
        </p:nvSpPr>
        <p:spPr bwMode="auto">
          <a:xfrm>
            <a:off x="7356205" y="4714884"/>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31" name="Text Box 37"/>
          <p:cNvSpPr txBox="1">
            <a:spLocks noChangeArrowheads="1"/>
          </p:cNvSpPr>
          <p:nvPr/>
        </p:nvSpPr>
        <p:spPr bwMode="auto">
          <a:xfrm>
            <a:off x="0" y="4643446"/>
            <a:ext cx="827088" cy="400110"/>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4</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93" name="Text Box 78"/>
          <p:cNvSpPr txBox="1">
            <a:spLocks noChangeArrowheads="1"/>
          </p:cNvSpPr>
          <p:nvPr/>
        </p:nvSpPr>
        <p:spPr bwMode="auto">
          <a:xfrm>
            <a:off x="2981290" y="4714884"/>
            <a:ext cx="1285875" cy="369332"/>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4" name="Text Box 78"/>
          <p:cNvSpPr txBox="1">
            <a:spLocks noChangeArrowheads="1"/>
          </p:cNvSpPr>
          <p:nvPr/>
        </p:nvSpPr>
        <p:spPr bwMode="auto">
          <a:xfrm>
            <a:off x="5192929" y="4714884"/>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5" name="Text Box 78"/>
          <p:cNvSpPr txBox="1">
            <a:spLocks noChangeArrowheads="1"/>
          </p:cNvSpPr>
          <p:nvPr/>
        </p:nvSpPr>
        <p:spPr bwMode="auto">
          <a:xfrm>
            <a:off x="3000375"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6" name="Text Box 78"/>
          <p:cNvSpPr txBox="1">
            <a:spLocks noChangeArrowheads="1"/>
          </p:cNvSpPr>
          <p:nvPr/>
        </p:nvSpPr>
        <p:spPr bwMode="auto">
          <a:xfrm>
            <a:off x="5214938"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7" name="Text Box 78"/>
          <p:cNvSpPr txBox="1">
            <a:spLocks noChangeArrowheads="1"/>
          </p:cNvSpPr>
          <p:nvPr/>
        </p:nvSpPr>
        <p:spPr bwMode="auto">
          <a:xfrm>
            <a:off x="7358063" y="5378488"/>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p>
        </p:txBody>
      </p:sp>
      <p:sp>
        <p:nvSpPr>
          <p:cNvPr id="28698" name="Text Box 78"/>
          <p:cNvSpPr txBox="1">
            <a:spLocks noChangeArrowheads="1"/>
          </p:cNvSpPr>
          <p:nvPr/>
        </p:nvSpPr>
        <p:spPr bwMode="auto">
          <a:xfrm>
            <a:off x="7358063"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187450" y="1989138"/>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3315" name="Text Box 3"/>
          <p:cNvSpPr txBox="1">
            <a:spLocks noChangeArrowheads="1"/>
          </p:cNvSpPr>
          <p:nvPr/>
        </p:nvSpPr>
        <p:spPr bwMode="auto">
          <a:xfrm>
            <a:off x="1331913" y="1989138"/>
            <a:ext cx="4897437" cy="2678112"/>
          </a:xfrm>
          <a:prstGeom prst="rect">
            <a:avLst/>
          </a:prstGeom>
          <a:noFill/>
          <a:ln w="9525">
            <a:noFill/>
            <a:miter lim="800000"/>
          </a:ln>
        </p:spPr>
        <p:txBody>
          <a:bodyPr>
            <a:spAutoFit/>
          </a:bodyPr>
          <a:lstStyle/>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1.本月宏观概况</a:t>
            </a:r>
            <a:endParaRPr kumimoji="1" lang="en-US" altLang="zh-CN" sz="2400" b="1">
              <a:solidFill>
                <a:schemeClr val="bg1"/>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a:p>
            <a:pPr marL="457200" indent="-457200">
              <a:spcBef>
                <a:spcPct val="50000"/>
              </a:spcBef>
            </a:pPr>
            <a:endParaRPr kumimoji="1" lang="zh-CN" altLang="en-US" sz="2400" b="1">
              <a:solidFill>
                <a:srgbClr val="000099"/>
              </a:solidFill>
              <a:latin typeface="Times New Roman" panose="02020603050405020304"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209675" y="3101975"/>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0723"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本月宏观概况</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chemeClr val="bg1"/>
                </a:solidFill>
                <a:latin typeface="幼圆" pitchFamily="49" charset="-122"/>
                <a:ea typeface="幼圆" pitchFamily="49" charset="-122"/>
              </a:rPr>
              <a:t>3. 展望</a:t>
            </a:r>
          </a:p>
          <a:p>
            <a:pPr marL="457200" indent="-457200">
              <a:spcBef>
                <a:spcPct val="50000"/>
              </a:spcBef>
            </a:pPr>
            <a:r>
              <a:rPr kumimoji="1" lang="en-US" altLang="zh-CN" sz="2400" b="1">
                <a:solidFill>
                  <a:srgbClr val="000066"/>
                </a:solidFill>
                <a:latin typeface="幼圆" pitchFamily="49" charset="-122"/>
                <a:ea typeface="幼圆" pitchFamily="49" charset="-122"/>
              </a:rPr>
              <a:t>4. </a:t>
            </a:r>
            <a:r>
              <a:rPr kumimoji="1" lang="zh-CN" altLang="en-US" sz="2400" b="1">
                <a:solidFill>
                  <a:srgbClr val="000066"/>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dirty="0">
                <a:solidFill>
                  <a:srgbClr val="000066"/>
                </a:solidFill>
                <a:latin typeface="+mn-ea"/>
                <a:ea typeface="+mn-ea"/>
              </a:rPr>
              <a:t>       </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宏观经济数据解读</a:t>
            </a:r>
          </a:p>
        </p:txBody>
      </p:sp>
      <p:sp>
        <p:nvSpPr>
          <p:cNvPr id="2" name="文本框 1"/>
          <p:cNvSpPr txBox="1"/>
          <p:nvPr/>
        </p:nvSpPr>
        <p:spPr>
          <a:xfrm>
            <a:off x="711200" y="1214755"/>
            <a:ext cx="8111490" cy="3139321"/>
          </a:xfrm>
          <a:prstGeom prst="rect">
            <a:avLst/>
          </a:prstGeom>
          <a:noFill/>
        </p:spPr>
        <p:txBody>
          <a:bodyPr wrap="square" rtlCol="0" anchor="t">
            <a:spAutoFit/>
          </a:bodyPr>
          <a:lstStyle/>
          <a:p>
            <a:r>
              <a:rPr lang="zh-CN" altLang="en-US" sz="1800" b="1" dirty="0" smtClean="0">
                <a:solidFill>
                  <a:srgbClr val="000066"/>
                </a:solidFill>
                <a:latin typeface="+mn-ea"/>
                <a:ea typeface="+mn-ea"/>
              </a:rPr>
              <a:t>    中国</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月进口同比增长</a:t>
            </a:r>
            <a:r>
              <a:rPr lang="en-US" altLang="zh-CN" sz="1800" b="1" dirty="0" smtClean="0">
                <a:solidFill>
                  <a:srgbClr val="000066"/>
                </a:solidFill>
                <a:latin typeface="+mn-ea"/>
                <a:ea typeface="+mn-ea"/>
              </a:rPr>
              <a:t>18.6%</a:t>
            </a:r>
            <a:r>
              <a:rPr lang="zh-CN" altLang="en-US" sz="1800" b="1" dirty="0" smtClean="0">
                <a:solidFill>
                  <a:srgbClr val="000066"/>
                </a:solidFill>
                <a:latin typeface="+mn-ea"/>
                <a:ea typeface="+mn-ea"/>
              </a:rPr>
              <a:t>，预期</a:t>
            </a:r>
            <a:r>
              <a:rPr lang="en-US" altLang="zh-CN" sz="1800" b="1" dirty="0" smtClean="0">
                <a:solidFill>
                  <a:srgbClr val="000066"/>
                </a:solidFill>
                <a:latin typeface="+mn-ea"/>
                <a:ea typeface="+mn-ea"/>
              </a:rPr>
              <a:t>29.3%</a:t>
            </a:r>
            <a:r>
              <a:rPr lang="zh-CN" altLang="en-US" sz="1800" b="1" dirty="0" smtClean="0">
                <a:solidFill>
                  <a:srgbClr val="000066"/>
                </a:solidFill>
                <a:latin typeface="+mn-ea"/>
                <a:ea typeface="+mn-ea"/>
              </a:rPr>
              <a:t>，前值</a:t>
            </a:r>
            <a:r>
              <a:rPr lang="en-US" altLang="zh-CN" sz="1800" b="1" dirty="0" smtClean="0">
                <a:solidFill>
                  <a:srgbClr val="000066"/>
                </a:solidFill>
                <a:latin typeface="+mn-ea"/>
                <a:ea typeface="+mn-ea"/>
              </a:rPr>
              <a:t>26.3%</a:t>
            </a:r>
            <a:r>
              <a:rPr lang="zh-CN" altLang="en-US" sz="1800" b="1" dirty="0" smtClean="0">
                <a:solidFill>
                  <a:srgbClr val="000066"/>
                </a:solidFill>
                <a:latin typeface="+mn-ea"/>
                <a:ea typeface="+mn-ea"/>
              </a:rPr>
              <a:t>；中国</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月出口同比增长</a:t>
            </a:r>
            <a:r>
              <a:rPr lang="en-US" altLang="zh-CN" sz="1800" b="1" dirty="0" smtClean="0">
                <a:solidFill>
                  <a:srgbClr val="000066"/>
                </a:solidFill>
                <a:latin typeface="+mn-ea"/>
                <a:ea typeface="+mn-ea"/>
              </a:rPr>
              <a:t>14.3%</a:t>
            </a:r>
            <a:r>
              <a:rPr lang="zh-CN" altLang="en-US" sz="1800" b="1" dirty="0" smtClean="0">
                <a:solidFill>
                  <a:srgbClr val="000066"/>
                </a:solidFill>
                <a:latin typeface="+mn-ea"/>
                <a:ea typeface="+mn-ea"/>
              </a:rPr>
              <a:t>，预期</a:t>
            </a:r>
            <a:r>
              <a:rPr lang="en-US" altLang="zh-CN" sz="1800" b="1" dirty="0" smtClean="0">
                <a:solidFill>
                  <a:srgbClr val="000066"/>
                </a:solidFill>
                <a:latin typeface="+mn-ea"/>
                <a:ea typeface="+mn-ea"/>
              </a:rPr>
              <a:t>16.8%</a:t>
            </a:r>
            <a:r>
              <a:rPr lang="zh-CN" altLang="en-US" sz="1800" b="1" dirty="0" smtClean="0">
                <a:solidFill>
                  <a:srgbClr val="000066"/>
                </a:solidFill>
                <a:latin typeface="+mn-ea"/>
                <a:ea typeface="+mn-ea"/>
              </a:rPr>
              <a:t>，前值</a:t>
            </a:r>
            <a:r>
              <a:rPr lang="en-US" altLang="zh-CN" sz="1800" b="1" dirty="0" smtClean="0">
                <a:solidFill>
                  <a:srgbClr val="000066"/>
                </a:solidFill>
                <a:latin typeface="+mn-ea"/>
                <a:ea typeface="+mn-ea"/>
              </a:rPr>
              <a:t>22.3%</a:t>
            </a:r>
            <a:r>
              <a:rPr lang="zh-CN" altLang="en-US" sz="1800" b="1" dirty="0" smtClean="0">
                <a:solidFill>
                  <a:srgbClr val="000066"/>
                </a:solidFill>
                <a:latin typeface="+mn-ea"/>
                <a:ea typeface="+mn-ea"/>
              </a:rPr>
              <a:t>。进出口</a:t>
            </a:r>
            <a:r>
              <a:rPr lang="zh-CN" altLang="en-US" sz="1800" b="1" dirty="0" smtClean="0">
                <a:solidFill>
                  <a:srgbClr val="000066"/>
                </a:solidFill>
                <a:latin typeface="+mn-ea"/>
                <a:ea typeface="+mn-ea"/>
              </a:rPr>
              <a:t>的走弱主要一方面在于美国经济的季节性调整导致了出口的走弱，另一方面在于国内由于监管力度的加大影响实体经济、大宗商品价格的走弱等导致进口大幅低于</a:t>
            </a:r>
            <a:r>
              <a:rPr lang="zh-CN" altLang="en-US" sz="1800" b="1" dirty="0" smtClean="0">
                <a:solidFill>
                  <a:srgbClr val="000066"/>
                </a:solidFill>
                <a:latin typeface="+mn-ea"/>
                <a:ea typeface="+mn-ea"/>
              </a:rPr>
              <a:t>预期。</a:t>
            </a:r>
            <a:endParaRPr lang="en-US" altLang="zh-CN" sz="1800" b="1" dirty="0" smtClean="0">
              <a:solidFill>
                <a:srgbClr val="000066"/>
              </a:solidFill>
              <a:latin typeface="+mn-ea"/>
              <a:ea typeface="+mn-ea"/>
            </a:endParaRPr>
          </a:p>
          <a:p>
            <a:r>
              <a:rPr lang="en-US" altLang="zh-CN" sz="1800" b="1" dirty="0" smtClean="0">
                <a:solidFill>
                  <a:srgbClr val="000066"/>
                </a:solidFill>
                <a:latin typeface="+mn-ea"/>
                <a:ea typeface="+mn-ea"/>
              </a:rPr>
              <a:t>    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CPI</a:t>
            </a:r>
            <a:r>
              <a:rPr lang="zh-CN" altLang="en-US" sz="1800" b="1" dirty="0" smtClean="0">
                <a:solidFill>
                  <a:srgbClr val="000066"/>
                </a:solidFill>
                <a:latin typeface="+mn-ea"/>
                <a:ea typeface="+mn-ea"/>
              </a:rPr>
              <a:t>环比上涨</a:t>
            </a:r>
            <a:r>
              <a:rPr lang="en-US" altLang="zh-CN" sz="1800" b="1" dirty="0" smtClean="0">
                <a:solidFill>
                  <a:srgbClr val="000066"/>
                </a:solidFill>
                <a:latin typeface="+mn-ea"/>
                <a:ea typeface="+mn-ea"/>
              </a:rPr>
              <a:t>0.1%</a:t>
            </a:r>
            <a:r>
              <a:rPr lang="zh-CN" altLang="en-US" sz="1800" b="1" dirty="0" smtClean="0">
                <a:solidFill>
                  <a:srgbClr val="000066"/>
                </a:solidFill>
                <a:latin typeface="+mn-ea"/>
                <a:ea typeface="+mn-ea"/>
              </a:rPr>
              <a:t>，同比增长</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，预期增长</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，前值增长</a:t>
            </a:r>
            <a:r>
              <a:rPr lang="en-US" altLang="zh-CN" sz="1800" b="1" dirty="0" smtClean="0">
                <a:solidFill>
                  <a:srgbClr val="000066"/>
                </a:solidFill>
                <a:latin typeface="+mn-ea"/>
                <a:ea typeface="+mn-ea"/>
              </a:rPr>
              <a:t>0.9%</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PPI</a:t>
            </a:r>
            <a:r>
              <a:rPr lang="zh-CN" altLang="en-US" sz="1800" b="1" dirty="0" smtClean="0">
                <a:solidFill>
                  <a:srgbClr val="000066"/>
                </a:solidFill>
                <a:latin typeface="+mn-ea"/>
                <a:ea typeface="+mn-ea"/>
              </a:rPr>
              <a:t>同比增长</a:t>
            </a:r>
            <a:r>
              <a:rPr lang="en-US" altLang="zh-CN" sz="1800" b="1" dirty="0" smtClean="0">
                <a:solidFill>
                  <a:srgbClr val="000066"/>
                </a:solidFill>
                <a:latin typeface="+mn-ea"/>
                <a:ea typeface="+mn-ea"/>
              </a:rPr>
              <a:t>6.4%</a:t>
            </a:r>
            <a:r>
              <a:rPr lang="zh-CN" altLang="en-US" sz="1800" b="1" dirty="0" smtClean="0">
                <a:solidFill>
                  <a:srgbClr val="000066"/>
                </a:solidFill>
                <a:latin typeface="+mn-ea"/>
                <a:ea typeface="+mn-ea"/>
              </a:rPr>
              <a:t>，虽为连续第八个月上涨，但涨幅连续第二个月回落，预期增长</a:t>
            </a:r>
            <a:r>
              <a:rPr lang="en-US" altLang="zh-CN" sz="1800" b="1" dirty="0" smtClean="0">
                <a:solidFill>
                  <a:srgbClr val="000066"/>
                </a:solidFill>
                <a:latin typeface="+mn-ea"/>
                <a:ea typeface="+mn-ea"/>
              </a:rPr>
              <a:t>6.7%</a:t>
            </a:r>
            <a:r>
              <a:rPr lang="zh-CN" altLang="en-US" sz="1800" b="1" dirty="0" smtClean="0">
                <a:solidFill>
                  <a:srgbClr val="000066"/>
                </a:solidFill>
                <a:latin typeface="+mn-ea"/>
                <a:ea typeface="+mn-ea"/>
              </a:rPr>
              <a:t>，前值增长</a:t>
            </a:r>
            <a:r>
              <a:rPr lang="en-US" altLang="zh-CN" sz="1800" b="1" dirty="0" smtClean="0">
                <a:solidFill>
                  <a:srgbClr val="000066"/>
                </a:solidFill>
                <a:latin typeface="+mn-ea"/>
                <a:ea typeface="+mn-ea"/>
              </a:rPr>
              <a:t>7.6%</a:t>
            </a:r>
            <a:r>
              <a:rPr lang="zh-CN" altLang="en-US" sz="1800" b="1" dirty="0" smtClean="0">
                <a:solidFill>
                  <a:srgbClr val="000066"/>
                </a:solidFill>
                <a:latin typeface="+mn-ea"/>
                <a:ea typeface="+mn-ea"/>
              </a:rPr>
              <a:t>；环比下降</a:t>
            </a:r>
            <a:r>
              <a:rPr lang="en-US" altLang="zh-CN" sz="1800" b="1" dirty="0" smtClean="0">
                <a:solidFill>
                  <a:srgbClr val="000066"/>
                </a:solidFill>
                <a:latin typeface="+mn-ea"/>
                <a:ea typeface="+mn-ea"/>
              </a:rPr>
              <a:t>0.4%</a:t>
            </a:r>
            <a:r>
              <a:rPr lang="zh-CN" altLang="en-US" sz="1800" b="1" dirty="0" smtClean="0">
                <a:solidFill>
                  <a:srgbClr val="000066"/>
                </a:solidFill>
                <a:latin typeface="+mn-ea"/>
                <a:ea typeface="+mn-ea"/>
              </a:rPr>
              <a:t>，为去年</a:t>
            </a:r>
            <a:r>
              <a:rPr lang="en-US" altLang="zh-CN" sz="1800" b="1" dirty="0" smtClean="0">
                <a:solidFill>
                  <a:srgbClr val="000066"/>
                </a:solidFill>
                <a:latin typeface="+mn-ea"/>
                <a:ea typeface="+mn-ea"/>
              </a:rPr>
              <a:t>7</a:t>
            </a:r>
            <a:r>
              <a:rPr lang="zh-CN" altLang="en-US" sz="1800" b="1" dirty="0" smtClean="0">
                <a:solidFill>
                  <a:srgbClr val="000066"/>
                </a:solidFill>
                <a:latin typeface="+mn-ea"/>
                <a:ea typeface="+mn-ea"/>
              </a:rPr>
              <a:t>月以来的首度下跌。从环比看，</a:t>
            </a:r>
            <a:r>
              <a:rPr lang="en-US" altLang="zh-CN" sz="1800" b="1" dirty="0" smtClean="0">
                <a:solidFill>
                  <a:srgbClr val="000066"/>
                </a:solidFill>
                <a:latin typeface="+mn-ea"/>
                <a:ea typeface="+mn-ea"/>
              </a:rPr>
              <a:t>CPI</a:t>
            </a:r>
            <a:r>
              <a:rPr lang="zh-CN" altLang="en-US" sz="1800" b="1" dirty="0" smtClean="0">
                <a:solidFill>
                  <a:srgbClr val="000066"/>
                </a:solidFill>
                <a:latin typeface="+mn-ea"/>
                <a:ea typeface="+mn-ea"/>
              </a:rPr>
              <a:t>上涨主要是受非食品价格上涨的影响。当月非食品价格环比上涨</a:t>
            </a:r>
            <a:r>
              <a:rPr lang="en-US" altLang="zh-CN" sz="1800" b="1" dirty="0" smtClean="0">
                <a:solidFill>
                  <a:srgbClr val="000066"/>
                </a:solidFill>
                <a:latin typeface="+mn-ea"/>
                <a:ea typeface="+mn-ea"/>
              </a:rPr>
              <a:t>0.2%</a:t>
            </a:r>
            <a:r>
              <a:rPr lang="zh-CN" altLang="en-US" sz="1800" b="1" dirty="0" smtClean="0">
                <a:solidFill>
                  <a:srgbClr val="000066"/>
                </a:solidFill>
                <a:latin typeface="+mn-ea"/>
                <a:ea typeface="+mn-ea"/>
              </a:rPr>
              <a:t>，影响</a:t>
            </a:r>
            <a:r>
              <a:rPr lang="en-US" altLang="zh-CN" sz="1800" b="1" dirty="0" smtClean="0">
                <a:solidFill>
                  <a:srgbClr val="000066"/>
                </a:solidFill>
                <a:latin typeface="+mn-ea"/>
                <a:ea typeface="+mn-ea"/>
              </a:rPr>
              <a:t>CPI</a:t>
            </a:r>
            <a:r>
              <a:rPr lang="zh-CN" altLang="en-US" sz="1800" b="1" dirty="0" smtClean="0">
                <a:solidFill>
                  <a:srgbClr val="000066"/>
                </a:solidFill>
                <a:latin typeface="+mn-ea"/>
                <a:ea typeface="+mn-ea"/>
              </a:rPr>
              <a:t>上涨</a:t>
            </a:r>
            <a:r>
              <a:rPr lang="en-US" altLang="zh-CN" sz="1800" b="1" dirty="0" smtClean="0">
                <a:solidFill>
                  <a:srgbClr val="000066"/>
                </a:solidFill>
                <a:latin typeface="+mn-ea"/>
                <a:ea typeface="+mn-ea"/>
              </a:rPr>
              <a:t>0.18</a:t>
            </a:r>
            <a:r>
              <a:rPr lang="zh-CN" altLang="en-US" sz="1800" b="1" dirty="0" smtClean="0">
                <a:solidFill>
                  <a:srgbClr val="000066"/>
                </a:solidFill>
                <a:latin typeface="+mn-ea"/>
                <a:ea typeface="+mn-ea"/>
              </a:rPr>
              <a:t>个百分点。 在</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的同比涨幅中，去年价格变动的翘尾因素和新涨价因素均为</a:t>
            </a:r>
            <a:r>
              <a:rPr lang="en-US" altLang="zh-CN" sz="1800" b="1" dirty="0" smtClean="0">
                <a:solidFill>
                  <a:srgbClr val="000066"/>
                </a:solidFill>
                <a:latin typeface="+mn-ea"/>
                <a:ea typeface="+mn-ea"/>
              </a:rPr>
              <a:t>0.6</a:t>
            </a:r>
            <a:r>
              <a:rPr lang="zh-CN" altLang="en-US" sz="1800" b="1" dirty="0" smtClean="0">
                <a:solidFill>
                  <a:srgbClr val="000066"/>
                </a:solidFill>
                <a:latin typeface="+mn-ea"/>
                <a:ea typeface="+mn-ea"/>
              </a:rPr>
              <a:t>个百分点</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PPI</a:t>
            </a:r>
            <a:r>
              <a:rPr lang="zh-CN" altLang="en-US" sz="1800" b="1" dirty="0" smtClean="0">
                <a:solidFill>
                  <a:srgbClr val="000066"/>
                </a:solidFill>
                <a:latin typeface="+mn-ea"/>
                <a:ea typeface="+mn-ea"/>
              </a:rPr>
              <a:t>同比涨幅持续回落，表明由中国方面助推的全球通胀出现了势头放缓迹象。</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500034" y="1357298"/>
            <a:ext cx="8143875" cy="2031325"/>
          </a:xfrm>
          <a:prstGeom prst="rect">
            <a:avLst/>
          </a:prstGeom>
          <a:noFill/>
          <a:ln w="9525">
            <a:noFill/>
            <a:miter lim="800000"/>
          </a:ln>
          <a:effectLst/>
        </p:spPr>
        <p:txBody>
          <a:bodyPr anchor="ctr">
            <a:spAutoFit/>
          </a:bodyPr>
          <a:lstStyle/>
          <a:p>
            <a:pPr>
              <a:defRPr/>
            </a:pP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月下旬受金融“去杠杆化”影响，两市剧烈下探，进入</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月份，市场仍旧不见好转。</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10</a:t>
            </a:r>
            <a:r>
              <a:rPr lang="zh-CN" altLang="en-US" sz="1800" b="1" dirty="0" smtClean="0">
                <a:solidFill>
                  <a:srgbClr val="000066"/>
                </a:solidFill>
                <a:latin typeface="+mn-ea"/>
                <a:ea typeface="+mn-ea"/>
              </a:rPr>
              <a:t>日上证指数创</a:t>
            </a:r>
            <a:r>
              <a:rPr lang="en-US" altLang="zh-CN" sz="1800" b="1" dirty="0" smtClean="0">
                <a:solidFill>
                  <a:srgbClr val="000066"/>
                </a:solidFill>
                <a:latin typeface="+mn-ea"/>
                <a:ea typeface="+mn-ea"/>
              </a:rPr>
              <a:t>3052</a:t>
            </a:r>
            <a:r>
              <a:rPr lang="zh-CN" altLang="en-US" sz="1800" b="1" dirty="0" smtClean="0">
                <a:solidFill>
                  <a:srgbClr val="000066"/>
                </a:solidFill>
                <a:latin typeface="+mn-ea"/>
                <a:ea typeface="+mn-ea"/>
              </a:rPr>
              <a:t>点年内新低</a:t>
            </a:r>
            <a:r>
              <a:rPr lang="zh-CN" altLang="en-US" sz="1800" b="1" dirty="0" smtClean="0">
                <a:solidFill>
                  <a:srgbClr val="000066"/>
                </a:solidFill>
                <a:latin typeface="+mn-ea"/>
                <a:ea typeface="+mn-ea"/>
              </a:rPr>
              <a:t>，创业板指</a:t>
            </a:r>
            <a:r>
              <a:rPr lang="en-US" altLang="zh-CN" sz="1800" b="1" dirty="0" smtClean="0">
                <a:solidFill>
                  <a:srgbClr val="000066"/>
                </a:solidFill>
                <a:latin typeface="+mn-ea"/>
                <a:ea typeface="+mn-ea"/>
              </a:rPr>
              <a:t>1771.32</a:t>
            </a:r>
            <a:r>
              <a:rPr lang="zh-CN" altLang="en-US" sz="1800" b="1" dirty="0" smtClean="0">
                <a:solidFill>
                  <a:srgbClr val="000066"/>
                </a:solidFill>
                <a:latin typeface="+mn-ea"/>
                <a:ea typeface="+mn-ea"/>
              </a:rPr>
              <a:t>点创年内新低。</a:t>
            </a:r>
            <a:r>
              <a:rPr lang="zh-CN" altLang="en-US" sz="1800" b="1" dirty="0" smtClean="0">
                <a:solidFill>
                  <a:srgbClr val="000066"/>
                </a:solidFill>
                <a:latin typeface="+mn-ea"/>
                <a:ea typeface="+mn-ea"/>
              </a:rPr>
              <a:t>连续调整之后</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股总市值距上证指数年内高点</a:t>
            </a:r>
            <a:r>
              <a:rPr lang="en-US" altLang="zh-CN" sz="1800" b="1" dirty="0" smtClean="0">
                <a:solidFill>
                  <a:srgbClr val="000066"/>
                </a:solidFill>
                <a:latin typeface="+mn-ea"/>
                <a:ea typeface="+mn-ea"/>
              </a:rPr>
              <a:t>3295</a:t>
            </a:r>
            <a:r>
              <a:rPr lang="zh-CN" altLang="en-US" sz="1800" b="1" dirty="0" smtClean="0">
                <a:solidFill>
                  <a:srgbClr val="000066"/>
                </a:solidFill>
                <a:latin typeface="+mn-ea"/>
                <a:ea typeface="+mn-ea"/>
              </a:rPr>
              <a:t>点时期</a:t>
            </a:r>
            <a:r>
              <a:rPr lang="zh-CN" altLang="en-US" sz="1800" b="1" dirty="0" smtClean="0">
                <a:solidFill>
                  <a:srgbClr val="000066"/>
                </a:solidFill>
                <a:latin typeface="+mn-ea"/>
                <a:ea typeface="+mn-ea"/>
              </a:rPr>
              <a:t>已缩水</a:t>
            </a:r>
            <a:r>
              <a:rPr lang="zh-CN" altLang="en-US" sz="1800" b="1" dirty="0" smtClean="0">
                <a:solidFill>
                  <a:srgbClr val="000066"/>
                </a:solidFill>
                <a:latin typeface="+mn-ea"/>
                <a:ea typeface="+mn-ea"/>
              </a:rPr>
              <a:t>超过</a:t>
            </a: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万亿元。市场低迷，信心严重匮乏，交易量也不断萎缩。绝大多数股票随波逐流，跟随指数震荡下跌，部分股票再创股灾以来新低</a:t>
            </a:r>
            <a:r>
              <a:rPr lang="zh-CN" altLang="en-US" sz="1800" b="1" dirty="0" smtClean="0">
                <a:solidFill>
                  <a:srgbClr val="000066"/>
                </a:solidFill>
                <a:latin typeface="+mn-ea"/>
                <a:ea typeface="+mn-ea"/>
              </a:rPr>
              <a:t>。在</a:t>
            </a:r>
            <a:r>
              <a:rPr lang="zh-CN" altLang="en-US" sz="1800" b="1" dirty="0" smtClean="0">
                <a:solidFill>
                  <a:srgbClr val="000066"/>
                </a:solidFill>
                <a:latin typeface="+mn-ea"/>
                <a:ea typeface="+mn-ea"/>
              </a:rPr>
              <a:t>市场监管不断趋严的背景下，金融“去杠杆”措施愈发增多，市场处于结构调整的阵痛期。目前两市极度弱势</a:t>
            </a:r>
            <a:r>
              <a:rPr lang="zh-CN" altLang="en-US" sz="1800" b="1" dirty="0" smtClean="0">
                <a:solidFill>
                  <a:srgbClr val="000066"/>
                </a:solidFill>
                <a:latin typeface="+mn-ea"/>
                <a:ea typeface="+mn-ea"/>
              </a:rPr>
              <a:t>，短期</a:t>
            </a:r>
            <a:r>
              <a:rPr lang="zh-CN" altLang="en-US" sz="1800" b="1" dirty="0" smtClean="0">
                <a:solidFill>
                  <a:srgbClr val="000066"/>
                </a:solidFill>
                <a:latin typeface="+mn-ea"/>
                <a:ea typeface="+mn-ea"/>
              </a:rPr>
              <a:t>内尚未看出止跌</a:t>
            </a:r>
            <a:r>
              <a:rPr lang="zh-CN" altLang="en-US" sz="1800" b="1" dirty="0" smtClean="0">
                <a:solidFill>
                  <a:srgbClr val="000066"/>
                </a:solidFill>
                <a:latin typeface="+mn-ea"/>
                <a:ea typeface="+mn-ea"/>
              </a:rPr>
              <a:t>迹象，预计震荡调整仍将是</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月主旋律。</a:t>
            </a:r>
            <a:endParaRPr lang="zh-CN" altLang="en-US" sz="1800" b="1" dirty="0">
              <a:solidFill>
                <a:srgbClr val="000066"/>
              </a:solidFill>
              <a:latin typeface="+mn-ea"/>
              <a:ea typeface="+mn-ea"/>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116013" y="3671888"/>
            <a:ext cx="7129462"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3795"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本月市场情况概况市场</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rgbClr val="000066"/>
                </a:solidFill>
                <a:latin typeface="幼圆" pitchFamily="49" charset="-122"/>
                <a:ea typeface="幼圆" pitchFamily="49" charset="-122"/>
              </a:rPr>
              <a:t>3. 展望</a:t>
            </a:r>
          </a:p>
          <a:p>
            <a:pPr marL="457200" indent="-457200">
              <a:spcBef>
                <a:spcPct val="50000"/>
              </a:spcBef>
            </a:pPr>
            <a:r>
              <a:rPr kumimoji="1" lang="en-US" altLang="zh-CN" sz="2400" b="1">
                <a:solidFill>
                  <a:schemeClr val="bg1"/>
                </a:solidFill>
                <a:latin typeface="幼圆" pitchFamily="49" charset="-122"/>
                <a:ea typeface="幼圆" pitchFamily="49" charset="-122"/>
              </a:rPr>
              <a:t>4. </a:t>
            </a:r>
            <a:r>
              <a:rPr kumimoji="1" lang="zh-CN" altLang="en-US" sz="2400" b="1">
                <a:solidFill>
                  <a:schemeClr val="bg1"/>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8600" y="1338263"/>
            <a:ext cx="8382000" cy="2776537"/>
          </a:xfrm>
          <a:prstGeom prst="rect">
            <a:avLst/>
          </a:prstGeom>
          <a:noFill/>
          <a:ln w="9525">
            <a:noFill/>
            <a:miter lim="800000"/>
          </a:ln>
        </p:spPr>
        <p:txBody>
          <a:bodyPr>
            <a:spAutoFit/>
          </a:bodyPr>
          <a:lstStyle/>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en-US" altLang="zh-CN"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endParaRPr lang="zh-CN" altLang="en-US"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graphicFrame>
        <p:nvGraphicFramePr>
          <p:cNvPr id="8" name="表格 7"/>
          <p:cNvGraphicFramePr>
            <a:graphicFrameLocks noGrp="1"/>
          </p:cNvGraphicFramePr>
          <p:nvPr/>
        </p:nvGraphicFramePr>
        <p:xfrm>
          <a:off x="152400" y="1219200"/>
          <a:ext cx="8763001" cy="5095876"/>
        </p:xfrm>
        <a:graphic>
          <a:graphicData uri="http://schemas.openxmlformats.org/drawingml/2006/table">
            <a:tbl>
              <a:tblPr firstRow="1" firstCol="1" bandRow="1">
                <a:tableStyleId>{5A111915-BE36-4E01-A7E5-04B1672EAD32}</a:tableStyleId>
              </a:tblPr>
              <a:tblGrid>
                <a:gridCol w="204954"/>
                <a:gridCol w="785647"/>
                <a:gridCol w="2438400"/>
                <a:gridCol w="838200"/>
                <a:gridCol w="1219200"/>
                <a:gridCol w="1600200"/>
                <a:gridCol w="1676400"/>
              </a:tblGrid>
              <a:tr h="304600">
                <a:tc>
                  <a:txBody>
                    <a:bodyPr/>
                    <a:lstStyle/>
                    <a:p>
                      <a:pPr algn="ctr">
                        <a:lnSpc>
                          <a:spcPct val="150000"/>
                        </a:lnSpc>
                        <a:spcAft>
                          <a:spcPts val="0"/>
                        </a:spcAft>
                      </a:pPr>
                      <a:r>
                        <a:rPr lang="en-GB" sz="700" dirty="0">
                          <a:effectLst/>
                        </a:rPr>
                        <a:t> </a:t>
                      </a:r>
                      <a:endParaRPr lang="zh-CN" sz="10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需求</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服务内容</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服务对象</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受托人角色</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理想委托人</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管理效益</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1</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立足资本市场的产业、行业咨询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机构与个人的投融资策略咨询</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机构与个人的财务管理咨询</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具有相当资产规模的机构及个人，信任专业机构的服务</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通过顾问服务，得到优质及合适的系统化咨询建议</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2</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收集相关的政策和信息</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可行性研究与可行性报告</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提供备选的项目个案</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专题调查实施方</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目的和预算明确的需要专题调查的机构及个人，认可专业机构的时间价值</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目的明确、时间保证，效果突出</a:t>
                      </a:r>
                    </a:p>
                  </a:txBody>
                  <a:tcPr marL="64182" marR="64182" marT="0" marB="0" anchor="ctr"/>
                </a:tc>
              </a:tr>
              <a:tr h="886708">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3</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上市顾问</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尽职调查、企业重组咨询、商业计划书</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行业分析及市场需求预测、盈利预测</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推荐法定中介机构并帮助企业沟通</a:t>
                      </a: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上市顾问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有可能成为上市公司的公司实际控制人</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提供专业经验，帮助企业选择最优方案，节约时间、节约费用</a:t>
                      </a:r>
                    </a:p>
                  </a:txBody>
                  <a:tcPr marL="64182" marR="64182" marT="0" marB="0" anchor="ctr"/>
                </a:tc>
              </a:tr>
              <a:tr h="1024640">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4</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股权投资</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旨在上市的股权项目安排</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议价及选择合适投资方式</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退出安排及投资项目效益评估</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有股权投资偏好和需求，愿意接受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利用专业经验及行业资源，选择性价比合适的项目进行投资，突出投资的安全性、流动性、盈利性。</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5</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专户管理</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封闭式运作证券专户</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专业进行资产配置与管理</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定期报告跟踪分析</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有专户管理的偏好和需求，愿意接受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注重专业经验与执行纪律，理性获得稳定的管理效益</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6</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私募基金</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组建各种形式的私募基金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根据目标运作及管理基金</a:t>
                      </a: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基金的定期报告及到期清算</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有参与基金投资的偏好和需求，愿意接受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利用专业经验及资源整合优势，用基金的方式，取得投资的最优效益</a:t>
                      </a:r>
                    </a:p>
                  </a:txBody>
                  <a:tcPr marL="64182" marR="64182" marT="0" marB="0" anchor="ctr"/>
                </a:tc>
              </a:tr>
            </a:tbl>
          </a:graphicData>
        </a:graphic>
      </p:graphicFrame>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Post-IPO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29540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600" dirty="0" smtClean="0">
                <a:solidFill>
                  <a:srgbClr val="0058B0"/>
                </a:solidFill>
              </a:rPr>
              <a:t>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600" dirty="0" smtClean="0">
                <a:solidFill>
                  <a:srgbClr val="0058B0"/>
                </a:solidFill>
              </a:rPr>
              <a:t>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en-US" altLang="zh-CN" sz="1600" dirty="0" smtClean="0">
              <a:solidFill>
                <a:srgbClr val="0058B0"/>
              </a:solidFill>
            </a:endParaRPr>
          </a:p>
          <a:p>
            <a:pPr marL="0" indent="0" eaLnBrk="1" hangingPunct="1">
              <a:lnSpc>
                <a:spcPct val="150000"/>
              </a:lnSpc>
              <a:buFontTx/>
              <a:buNone/>
              <a:defRPr/>
            </a:pPr>
            <a:endParaRPr lang="zh-CN" altLang="en-US" sz="1600" dirty="0" smtClean="0">
              <a:solidFill>
                <a:srgbClr val="0058B0"/>
              </a:solidFill>
            </a:endParaRPr>
          </a:p>
          <a:p>
            <a:pPr marL="0" indent="0" eaLnBrk="1" hangingPunct="1">
              <a:lnSpc>
                <a:spcPct val="150000"/>
              </a:lnSpc>
              <a:buFontTx/>
              <a:buNone/>
              <a:defRPr/>
            </a:pPr>
            <a:r>
              <a:rPr lang="zh-CN" altLang="en-US" sz="1600" dirty="0" smtClean="0">
                <a:solidFill>
                  <a:srgbClr val="0058B0"/>
                </a:solidFill>
              </a:rPr>
              <a:t>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smtClean="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ln>
        </p:spPr>
        <p:txBody>
          <a:bodyPr vert="horz" wrap="square" lIns="91440" tIns="45720" rIns="91440" bIns="45720" numCol="1" anchor="t" anchorCtr="0" compatLnSpc="1"/>
          <a:lstStyle/>
          <a:p>
            <a:r>
              <a:rPr kumimoji="1" lang="zh-CN" altLang="en-US" sz="2400" smtClean="0">
                <a:solidFill>
                  <a:srgbClr val="000066"/>
                </a:solidFill>
                <a:latin typeface="Arial" panose="020B0604020202020204" pitchFamily="34" charset="0"/>
              </a:rPr>
              <a:t>联系我们</a:t>
            </a:r>
          </a:p>
        </p:txBody>
      </p:sp>
      <p:sp>
        <p:nvSpPr>
          <p:cNvPr id="37891" name="矩形 2"/>
          <p:cNvSpPr>
            <a:spLocks noChangeArrowheads="1"/>
          </p:cNvSpPr>
          <p:nvPr/>
        </p:nvSpPr>
        <p:spPr bwMode="auto">
          <a:xfrm>
            <a:off x="1143000" y="1435100"/>
            <a:ext cx="6072188" cy="1962150"/>
          </a:xfrm>
          <a:prstGeom prst="rect">
            <a:avLst/>
          </a:prstGeom>
          <a:noFill/>
          <a:ln w="9525">
            <a:noFill/>
            <a:miter lim="800000"/>
          </a:ln>
        </p:spPr>
        <p:txBody>
          <a:bodyPr>
            <a:spAutoFit/>
          </a:bodyPr>
          <a:lstStyle/>
          <a:p>
            <a:pPr>
              <a:lnSpc>
                <a:spcPct val="150000"/>
              </a:lnSpc>
            </a:pPr>
            <a:r>
              <a:rPr lang="zh-CN" altLang="en-US" sz="1400" b="1">
                <a:solidFill>
                  <a:srgbClr val="000066"/>
                </a:solidFill>
                <a:latin typeface="幼圆" pitchFamily="49" charset="-122"/>
                <a:ea typeface="幼圆" pitchFamily="49" charset="-122"/>
              </a:rPr>
              <a:t>公司地址：上海市东湖路</a:t>
            </a:r>
            <a:r>
              <a:rPr lang="en-US" altLang="zh-CN" sz="1400" b="1">
                <a:solidFill>
                  <a:srgbClr val="000066"/>
                </a:solidFill>
                <a:latin typeface="幼圆" pitchFamily="49" charset="-122"/>
                <a:ea typeface="幼圆" pitchFamily="49" charset="-122"/>
              </a:rPr>
              <a:t>70</a:t>
            </a:r>
            <a:r>
              <a:rPr lang="zh-CN" altLang="en-US" sz="1400" b="1">
                <a:solidFill>
                  <a:srgbClr val="000066"/>
                </a:solidFill>
                <a:latin typeface="幼圆" pitchFamily="49" charset="-122"/>
                <a:ea typeface="幼圆" pitchFamily="49" charset="-122"/>
              </a:rPr>
              <a:t>号东湖宾馆</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号楼</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楼</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公司电话：</a:t>
            </a:r>
            <a:r>
              <a:rPr lang="en-US" altLang="zh-CN" sz="1400" b="1">
                <a:solidFill>
                  <a:srgbClr val="000066"/>
                </a:solidFill>
                <a:latin typeface="幼圆" pitchFamily="49" charset="-122"/>
                <a:ea typeface="幼圆" pitchFamily="49" charset="-122"/>
              </a:rPr>
              <a:t>8621—54668032—602</a:t>
            </a:r>
          </a:p>
          <a:p>
            <a:pPr>
              <a:lnSpc>
                <a:spcPct val="150000"/>
              </a:lnSpc>
            </a:pPr>
            <a:r>
              <a:rPr lang="zh-CN" altLang="en-US" sz="1400" b="1">
                <a:solidFill>
                  <a:srgbClr val="000066"/>
                </a:solidFill>
                <a:latin typeface="幼圆" pitchFamily="49" charset="-122"/>
                <a:ea typeface="幼圆" pitchFamily="49" charset="-122"/>
              </a:rPr>
              <a:t>公司传真：</a:t>
            </a:r>
            <a:r>
              <a:rPr lang="en-US" altLang="zh-CN" sz="1400" b="1">
                <a:solidFill>
                  <a:srgbClr val="000066"/>
                </a:solidFill>
                <a:latin typeface="幼圆" pitchFamily="49" charset="-122"/>
                <a:ea typeface="幼圆" pitchFamily="49" charset="-122"/>
              </a:rPr>
              <a:t>8621—54669508</a:t>
            </a:r>
          </a:p>
          <a:p>
            <a:pPr>
              <a:lnSpc>
                <a:spcPct val="150000"/>
              </a:lnSpc>
            </a:pPr>
            <a:r>
              <a:rPr lang="zh-CN" altLang="en-US" sz="1400" b="1">
                <a:solidFill>
                  <a:srgbClr val="000066"/>
                </a:solidFill>
                <a:latin typeface="幼圆" pitchFamily="49" charset="-122"/>
                <a:ea typeface="幼圆" pitchFamily="49" charset="-122"/>
              </a:rPr>
              <a:t>网址：</a:t>
            </a:r>
            <a:r>
              <a:rPr lang="en-US" altLang="zh-CN" sz="1400" b="1">
                <a:solidFill>
                  <a:srgbClr val="000066"/>
                </a:solidFill>
                <a:latin typeface="幼圆" pitchFamily="49" charset="-122"/>
                <a:ea typeface="幼圆" pitchFamily="49" charset="-122"/>
              </a:rPr>
              <a:t>http://www.rongke.com</a:t>
            </a:r>
          </a:p>
          <a:p>
            <a:pPr>
              <a:lnSpc>
                <a:spcPct val="150000"/>
              </a:lnSpc>
            </a:pPr>
            <a:endParaRPr lang="en-US" altLang="zh-CN" sz="1400" b="1">
              <a:solidFill>
                <a:srgbClr val="000066"/>
              </a:solidFill>
              <a:latin typeface="幼圆" pitchFamily="49" charset="-122"/>
              <a:ea typeface="幼圆" pitchFamily="49" charset="-122"/>
            </a:endParaRPr>
          </a:p>
          <a:p>
            <a:pPr>
              <a:lnSpc>
                <a:spcPct val="150000"/>
              </a:lnSpc>
            </a:pPr>
            <a:endParaRPr lang="zh-CN" altLang="zh-CN" sz="1100" b="1">
              <a:solidFill>
                <a:srgbClr val="000066"/>
              </a:solidFill>
              <a:latin typeface="幼圆" pitchFamily="49" charset="-122"/>
              <a:ea typeface="幼圆" pitchFamily="49" charset="-122"/>
            </a:endParaRPr>
          </a:p>
        </p:txBody>
      </p:sp>
      <p:pic>
        <p:nvPicPr>
          <p:cNvPr id="37892" name="图片 6" descr="rongkeLogo.jpg"/>
          <p:cNvPicPr>
            <a:picLocks noChangeAspect="1"/>
          </p:cNvPicPr>
          <p:nvPr/>
        </p:nvPicPr>
        <p:blipFill>
          <a:blip r:embed="rId3"/>
          <a:srcRect/>
          <a:stretch>
            <a:fillRect/>
          </a:stretch>
        </p:blipFill>
        <p:spPr bwMode="auto">
          <a:xfrm>
            <a:off x="714375" y="3071813"/>
            <a:ext cx="5000625" cy="296068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smtClean="0">
                <a:solidFill>
                  <a:srgbClr val="000066"/>
                </a:solidFill>
                <a:latin typeface="Arial" panose="020B0604020202020204" pitchFamily="34" charset="0"/>
              </a:rPr>
              <a:t>CPI</a:t>
            </a:r>
            <a:r>
              <a:rPr kumimoji="1" lang="zh-CN" altLang="en-US" sz="2400" smtClean="0">
                <a:solidFill>
                  <a:srgbClr val="000066"/>
                </a:solidFill>
                <a:latin typeface="Arial" panose="020B0604020202020204" pitchFamily="34" charset="0"/>
              </a:rPr>
              <a:t>、</a:t>
            </a:r>
            <a:r>
              <a:rPr kumimoji="1" lang="en-US" altLang="zh-CN" sz="2400" smtClean="0">
                <a:solidFill>
                  <a:srgbClr val="000066"/>
                </a:solidFill>
                <a:latin typeface="Arial" panose="020B0604020202020204" pitchFamily="34" charset="0"/>
              </a:rPr>
              <a:t>PPI</a:t>
            </a:r>
            <a:endParaRPr kumimoji="1" lang="zh-CN" altLang="en-US" sz="2400" smtClean="0">
              <a:solidFill>
                <a:srgbClr val="000066"/>
              </a:solidFill>
              <a:latin typeface="Arial" panose="020B0604020202020204" pitchFamily="34" charset="0"/>
            </a:endParaRPr>
          </a:p>
        </p:txBody>
      </p:sp>
      <p:sp>
        <p:nvSpPr>
          <p:cNvPr id="15364" name="矩形 7"/>
          <p:cNvSpPr>
            <a:spLocks noChangeArrowheads="1"/>
          </p:cNvSpPr>
          <p:nvPr/>
        </p:nvSpPr>
        <p:spPr bwMode="auto">
          <a:xfrm>
            <a:off x="428054" y="4509120"/>
            <a:ext cx="8320410" cy="1200329"/>
          </a:xfrm>
          <a:prstGeom prst="rect">
            <a:avLst/>
          </a:prstGeom>
          <a:noFill/>
          <a:ln w="9525">
            <a:noFill/>
            <a:miter lim="800000"/>
          </a:ln>
        </p:spPr>
        <p:txBody>
          <a:bodyPr wrap="square">
            <a:spAutoFit/>
          </a:bodyPr>
          <a:lstStyle/>
          <a:p>
            <a:pPr>
              <a:defRPr/>
            </a:pPr>
            <a:r>
              <a:rPr lang="en-US" altLang="zh-CN" sz="1800" b="1" dirty="0">
                <a:solidFill>
                  <a:srgbClr val="002060"/>
                </a:solidFill>
                <a:latin typeface="+mn-lt"/>
                <a:ea typeface="+mn-ea"/>
              </a:rPr>
              <a:t>4</a:t>
            </a:r>
            <a:r>
              <a:rPr lang="zh-CN" altLang="en-US" sz="1800" b="1" dirty="0">
                <a:solidFill>
                  <a:srgbClr val="002060"/>
                </a:solidFill>
                <a:latin typeface="+mn-lt"/>
                <a:ea typeface="+mn-ea"/>
              </a:rPr>
              <a:t>月我国居民消费价格指数</a:t>
            </a:r>
            <a:r>
              <a:rPr lang="en-US" altLang="zh-CN" sz="1800" b="1" dirty="0">
                <a:solidFill>
                  <a:srgbClr val="002060"/>
                </a:solidFill>
                <a:latin typeface="+mn-lt"/>
                <a:ea typeface="+mn-ea"/>
              </a:rPr>
              <a:t>CPI</a:t>
            </a:r>
            <a:r>
              <a:rPr lang="zh-CN" altLang="en-US" sz="1800" b="1" dirty="0">
                <a:solidFill>
                  <a:srgbClr val="002060"/>
                </a:solidFill>
                <a:latin typeface="+mn-lt"/>
                <a:ea typeface="+mn-ea"/>
              </a:rPr>
              <a:t>同比上涨</a:t>
            </a:r>
            <a:r>
              <a:rPr lang="en-US" altLang="zh-CN" sz="1800" b="1" dirty="0">
                <a:solidFill>
                  <a:srgbClr val="002060"/>
                </a:solidFill>
                <a:latin typeface="+mn-lt"/>
                <a:ea typeface="+mn-ea"/>
              </a:rPr>
              <a:t>1.2%</a:t>
            </a:r>
            <a:r>
              <a:rPr lang="zh-CN" altLang="en-US" sz="1800" b="1" dirty="0">
                <a:solidFill>
                  <a:srgbClr val="002060"/>
                </a:solidFill>
                <a:latin typeface="+mn-lt"/>
                <a:ea typeface="+mn-ea"/>
              </a:rPr>
              <a:t>，涨幅比上月扩大</a:t>
            </a:r>
            <a:r>
              <a:rPr lang="en-US" altLang="zh-CN" sz="1800" b="1" dirty="0">
                <a:solidFill>
                  <a:srgbClr val="002060"/>
                </a:solidFill>
                <a:latin typeface="+mn-lt"/>
                <a:ea typeface="+mn-ea"/>
              </a:rPr>
              <a:t>0.3</a:t>
            </a:r>
            <a:r>
              <a:rPr lang="zh-CN" altLang="en-US" sz="1800" b="1" dirty="0">
                <a:solidFill>
                  <a:srgbClr val="002060"/>
                </a:solidFill>
                <a:latin typeface="+mn-lt"/>
                <a:ea typeface="+mn-ea"/>
              </a:rPr>
              <a:t>个</a:t>
            </a:r>
            <a:r>
              <a:rPr lang="zh-CN" altLang="en-US" sz="1800" b="1" dirty="0" smtClean="0">
                <a:solidFill>
                  <a:srgbClr val="002060"/>
                </a:solidFill>
                <a:latin typeface="+mn-lt"/>
                <a:ea typeface="+mn-ea"/>
              </a:rPr>
              <a:t>百分点，主要受非食品价格上涨的影响。</a:t>
            </a:r>
            <a:r>
              <a:rPr lang="en-US" altLang="zh-CN" sz="1800" b="1" dirty="0">
                <a:solidFill>
                  <a:srgbClr val="002060"/>
                </a:solidFill>
                <a:latin typeface="+mn-lt"/>
                <a:ea typeface="+mn-ea"/>
              </a:rPr>
              <a:t>4</a:t>
            </a:r>
            <a:r>
              <a:rPr lang="zh-CN" altLang="en-US" sz="1800" b="1" dirty="0" smtClean="0">
                <a:solidFill>
                  <a:srgbClr val="002060"/>
                </a:solidFill>
                <a:latin typeface="+mn-lt"/>
                <a:ea typeface="+mn-ea"/>
              </a:rPr>
              <a:t>月工业生产者出厂价格</a:t>
            </a:r>
            <a:r>
              <a:rPr lang="en-US" altLang="zh-CN" sz="1800" b="1" dirty="0" smtClean="0">
                <a:solidFill>
                  <a:srgbClr val="002060"/>
                </a:solidFill>
                <a:latin typeface="+mn-lt"/>
                <a:ea typeface="+mn-ea"/>
              </a:rPr>
              <a:t>PPI</a:t>
            </a:r>
            <a:r>
              <a:rPr lang="zh-CN" altLang="en-US" sz="1800" b="1" dirty="0" smtClean="0">
                <a:solidFill>
                  <a:srgbClr val="002060"/>
                </a:solidFill>
                <a:latin typeface="+mn-lt"/>
                <a:ea typeface="+mn-ea"/>
              </a:rPr>
              <a:t>同比上涨</a:t>
            </a:r>
            <a:r>
              <a:rPr lang="en-US" altLang="zh-CN" sz="1800" b="1" dirty="0" smtClean="0">
                <a:solidFill>
                  <a:srgbClr val="002060"/>
                </a:solidFill>
                <a:latin typeface="+mn-lt"/>
                <a:ea typeface="+mn-ea"/>
              </a:rPr>
              <a:t>6.4%</a:t>
            </a:r>
            <a:r>
              <a:rPr lang="zh-CN" altLang="en-US" sz="1800" b="1" dirty="0" smtClean="0">
                <a:solidFill>
                  <a:srgbClr val="002060"/>
                </a:solidFill>
                <a:latin typeface="+mn-lt"/>
                <a:ea typeface="+mn-ea"/>
              </a:rPr>
              <a:t>，但环比减少</a:t>
            </a:r>
            <a:r>
              <a:rPr lang="en-US" altLang="zh-CN" sz="1800" b="1" dirty="0">
                <a:solidFill>
                  <a:srgbClr val="002060"/>
                </a:solidFill>
                <a:latin typeface="+mn-lt"/>
                <a:ea typeface="+mn-ea"/>
              </a:rPr>
              <a:t>0.4</a:t>
            </a:r>
            <a:r>
              <a:rPr lang="en-US" altLang="zh-CN" sz="1800" b="1" dirty="0" smtClean="0">
                <a:solidFill>
                  <a:srgbClr val="002060"/>
                </a:solidFill>
                <a:latin typeface="+mn-lt"/>
                <a:ea typeface="+mn-ea"/>
              </a:rPr>
              <a:t>%</a:t>
            </a:r>
            <a:r>
              <a:rPr lang="zh-CN" altLang="en-US" sz="1800" b="1" dirty="0" smtClean="0">
                <a:solidFill>
                  <a:srgbClr val="002060"/>
                </a:solidFill>
                <a:latin typeface="+mn-lt"/>
                <a:ea typeface="+mn-ea"/>
              </a:rPr>
              <a:t>，涨幅环比首现</a:t>
            </a:r>
            <a:r>
              <a:rPr lang="en-US" altLang="zh-CN" sz="1800" b="1" dirty="0" smtClean="0">
                <a:solidFill>
                  <a:srgbClr val="002060"/>
                </a:solidFill>
                <a:latin typeface="+mn-lt"/>
                <a:ea typeface="+mn-ea"/>
              </a:rPr>
              <a:t>10</a:t>
            </a:r>
            <a:r>
              <a:rPr lang="zh-CN" altLang="en-US" sz="1800" b="1" dirty="0" smtClean="0">
                <a:solidFill>
                  <a:srgbClr val="002060"/>
                </a:solidFill>
                <a:latin typeface="+mn-lt"/>
                <a:ea typeface="+mn-ea"/>
              </a:rPr>
              <a:t>个月以来负增长，</a:t>
            </a:r>
            <a:r>
              <a:rPr lang="en-US" altLang="zh-CN" sz="1800" b="1" dirty="0" smtClean="0">
                <a:solidFill>
                  <a:srgbClr val="002060"/>
                </a:solidFill>
                <a:latin typeface="+mn-lt"/>
                <a:ea typeface="+mn-ea"/>
              </a:rPr>
              <a:t>4</a:t>
            </a:r>
            <a:r>
              <a:rPr lang="zh-CN" altLang="en-US" sz="1800" b="1" dirty="0">
                <a:solidFill>
                  <a:srgbClr val="002060"/>
                </a:solidFill>
                <a:latin typeface="+mn-lt"/>
                <a:ea typeface="+mn-ea"/>
              </a:rPr>
              <a:t>月</a:t>
            </a:r>
            <a:r>
              <a:rPr lang="en-US" altLang="zh-CN" sz="1800" b="1" dirty="0">
                <a:solidFill>
                  <a:srgbClr val="002060"/>
                </a:solidFill>
                <a:latin typeface="+mn-lt"/>
                <a:ea typeface="+mn-ea"/>
              </a:rPr>
              <a:t>PPI</a:t>
            </a:r>
            <a:r>
              <a:rPr lang="zh-CN" altLang="en-US" sz="1800" b="1" dirty="0">
                <a:solidFill>
                  <a:srgbClr val="002060"/>
                </a:solidFill>
                <a:latin typeface="+mn-lt"/>
                <a:ea typeface="+mn-ea"/>
              </a:rPr>
              <a:t>涨幅放缓</a:t>
            </a:r>
            <a:r>
              <a:rPr lang="zh-CN" altLang="en-US" sz="1800" b="1" dirty="0" smtClean="0">
                <a:solidFill>
                  <a:srgbClr val="002060"/>
                </a:solidFill>
                <a:latin typeface="+mn-lt"/>
                <a:ea typeface="+mn-ea"/>
              </a:rPr>
              <a:t>，主要原因是部分生产资料的价格回落。</a:t>
            </a:r>
            <a:endParaRPr lang="zh-CN" altLang="en-US" sz="1800" b="1" dirty="0" smtClean="0">
              <a:solidFill>
                <a:srgbClr val="002060"/>
              </a:solidFill>
              <a:latin typeface="+mn-lt"/>
              <a:ea typeface="+mn-ea"/>
            </a:endParaRPr>
          </a:p>
        </p:txBody>
      </p:sp>
      <p:pic>
        <p:nvPicPr>
          <p:cNvPr id="2" name="图片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323091" y="1094646"/>
            <a:ext cx="6530335" cy="3379822"/>
          </a:xfrm>
          <a:prstGeom prst="rect">
            <a:avLst/>
          </a:prstGeom>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smtClean="0">
                <a:solidFill>
                  <a:srgbClr val="000066"/>
                </a:solidFill>
                <a:latin typeface="Arial" panose="020B0604020202020204" pitchFamily="34" charset="0"/>
              </a:rPr>
              <a:t>PMI</a:t>
            </a:r>
            <a:endParaRPr kumimoji="1" lang="zh-CN" altLang="en-US" sz="2400" smtClean="0">
              <a:solidFill>
                <a:srgbClr val="000066"/>
              </a:solidFill>
              <a:latin typeface="Arial" panose="020B0604020202020204" pitchFamily="34" charset="0"/>
            </a:endParaRPr>
          </a:p>
        </p:txBody>
      </p:sp>
      <p:sp>
        <p:nvSpPr>
          <p:cNvPr id="16387" name="TextBox 1"/>
          <p:cNvSpPr txBox="1">
            <a:spLocks noChangeArrowheads="1"/>
          </p:cNvSpPr>
          <p:nvPr/>
        </p:nvSpPr>
        <p:spPr bwMode="auto">
          <a:xfrm>
            <a:off x="268510" y="4869160"/>
            <a:ext cx="8462963" cy="1200329"/>
          </a:xfrm>
          <a:prstGeom prst="rect">
            <a:avLst/>
          </a:prstGeom>
          <a:noFill/>
          <a:ln w="9525">
            <a:noFill/>
            <a:miter lim="800000"/>
          </a:ln>
        </p:spPr>
        <p:txBody>
          <a:bodyPr>
            <a:spAutoFit/>
          </a:bodyPr>
          <a:lstStyle/>
          <a:p>
            <a:pPr>
              <a:defRPr/>
            </a:pPr>
            <a:r>
              <a:rPr lang="en-US" altLang="zh-CN" sz="1800" b="1" dirty="0" smtClean="0">
                <a:solidFill>
                  <a:schemeClr val="accent1">
                    <a:lumMod val="50000"/>
                  </a:schemeClr>
                </a:solidFill>
                <a:latin typeface="+mn-ea"/>
                <a:ea typeface="+mn-ea"/>
              </a:rPr>
              <a:t>4</a:t>
            </a:r>
            <a:r>
              <a:rPr lang="zh-CN" altLang="en-US" sz="1800" b="1" dirty="0" smtClean="0">
                <a:solidFill>
                  <a:schemeClr val="accent1">
                    <a:lumMod val="50000"/>
                  </a:schemeClr>
                </a:solidFill>
                <a:latin typeface="+mn-ea"/>
                <a:ea typeface="+mn-ea"/>
              </a:rPr>
              <a:t>月</a:t>
            </a:r>
            <a:r>
              <a:rPr lang="zh-CN" altLang="en-US" sz="1800" b="1" dirty="0">
                <a:solidFill>
                  <a:schemeClr val="accent1">
                    <a:lumMod val="50000"/>
                  </a:schemeClr>
                </a:solidFill>
                <a:latin typeface="+mn-ea"/>
                <a:ea typeface="+mn-ea"/>
              </a:rPr>
              <a:t>官方制造业</a:t>
            </a:r>
            <a:r>
              <a:rPr lang="en-US" altLang="zh-CN" sz="1800" b="1" dirty="0">
                <a:solidFill>
                  <a:schemeClr val="accent1">
                    <a:lumMod val="50000"/>
                  </a:schemeClr>
                </a:solidFill>
                <a:latin typeface="+mn-ea"/>
                <a:ea typeface="+mn-ea"/>
              </a:rPr>
              <a:t>PMI</a:t>
            </a:r>
            <a:r>
              <a:rPr lang="zh-CN" altLang="en-US" sz="1800" b="1" dirty="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51.2%</a:t>
            </a:r>
            <a:r>
              <a:rPr lang="zh-CN" altLang="en-US" sz="1800" b="1" dirty="0" smtClean="0">
                <a:solidFill>
                  <a:schemeClr val="accent1">
                    <a:lumMod val="50000"/>
                  </a:schemeClr>
                </a:solidFill>
                <a:latin typeface="+mn-ea"/>
                <a:ea typeface="+mn-ea"/>
              </a:rPr>
              <a:t>，较</a:t>
            </a:r>
            <a:r>
              <a:rPr lang="en-US" altLang="zh-CN" sz="1800" b="1" dirty="0" smtClean="0">
                <a:solidFill>
                  <a:schemeClr val="accent1">
                    <a:lumMod val="50000"/>
                  </a:schemeClr>
                </a:solidFill>
                <a:latin typeface="+mn-ea"/>
                <a:ea typeface="+mn-ea"/>
              </a:rPr>
              <a:t>3</a:t>
            </a:r>
            <a:r>
              <a:rPr lang="zh-CN" altLang="en-US" sz="1800" b="1" dirty="0" smtClean="0">
                <a:solidFill>
                  <a:schemeClr val="accent1">
                    <a:lumMod val="50000"/>
                  </a:schemeClr>
                </a:solidFill>
                <a:latin typeface="+mn-ea"/>
                <a:ea typeface="+mn-ea"/>
              </a:rPr>
              <a:t>月高点回落</a:t>
            </a:r>
            <a:r>
              <a:rPr lang="en-US" altLang="zh-CN" sz="1800" b="1" dirty="0" smtClean="0">
                <a:solidFill>
                  <a:schemeClr val="accent1">
                    <a:lumMod val="50000"/>
                  </a:schemeClr>
                </a:solidFill>
                <a:latin typeface="+mn-ea"/>
                <a:ea typeface="+mn-ea"/>
              </a:rPr>
              <a:t>0.6%</a:t>
            </a:r>
            <a:r>
              <a:rPr lang="zh-CN" altLang="en-US" sz="1800" b="1" dirty="0" smtClean="0">
                <a:solidFill>
                  <a:schemeClr val="accent1">
                    <a:lumMod val="50000"/>
                  </a:schemeClr>
                </a:solidFill>
                <a:latin typeface="+mn-ea"/>
                <a:ea typeface="+mn-ea"/>
              </a:rPr>
              <a:t>，是去年</a:t>
            </a:r>
            <a:r>
              <a:rPr lang="en-US" altLang="zh-CN" sz="1800" b="1" dirty="0" smtClean="0">
                <a:solidFill>
                  <a:schemeClr val="accent1">
                    <a:lumMod val="50000"/>
                  </a:schemeClr>
                </a:solidFill>
                <a:latin typeface="+mn-ea"/>
                <a:ea typeface="+mn-ea"/>
              </a:rPr>
              <a:t>11</a:t>
            </a:r>
            <a:r>
              <a:rPr lang="zh-CN" altLang="en-US" sz="1800" b="1" dirty="0" smtClean="0">
                <a:solidFill>
                  <a:schemeClr val="accent1">
                    <a:lumMod val="50000"/>
                  </a:schemeClr>
                </a:solidFill>
                <a:latin typeface="+mn-ea"/>
                <a:ea typeface="+mn-ea"/>
              </a:rPr>
              <a:t>月以来的最低点，但连续</a:t>
            </a:r>
            <a:r>
              <a:rPr lang="en-US" altLang="zh-CN" sz="1800" b="1" dirty="0" smtClean="0">
                <a:solidFill>
                  <a:schemeClr val="accent1">
                    <a:lumMod val="50000"/>
                  </a:schemeClr>
                </a:solidFill>
                <a:latin typeface="+mn-ea"/>
                <a:ea typeface="+mn-ea"/>
              </a:rPr>
              <a:t>7</a:t>
            </a:r>
            <a:r>
              <a:rPr lang="zh-CN" altLang="en-US" sz="1800" b="1" dirty="0" smtClean="0">
                <a:solidFill>
                  <a:schemeClr val="accent1">
                    <a:lumMod val="50000"/>
                  </a:schemeClr>
                </a:solidFill>
                <a:latin typeface="+mn-ea"/>
                <a:ea typeface="+mn-ea"/>
              </a:rPr>
              <a:t>个月保持在相对较高水平，继续位于扩张区间；同时</a:t>
            </a:r>
            <a:r>
              <a:rPr lang="en-US" altLang="zh-CN" sz="1800" b="1" dirty="0">
                <a:solidFill>
                  <a:schemeClr val="accent1">
                    <a:lumMod val="50000"/>
                  </a:schemeClr>
                </a:solidFill>
                <a:latin typeface="+mn-ea"/>
                <a:ea typeface="+mn-ea"/>
              </a:rPr>
              <a:t>4</a:t>
            </a:r>
            <a:r>
              <a:rPr lang="zh-CN" altLang="en-US" sz="1800" b="1" dirty="0" smtClean="0">
                <a:solidFill>
                  <a:schemeClr val="accent1">
                    <a:lumMod val="50000"/>
                  </a:schemeClr>
                </a:solidFill>
                <a:latin typeface="+mn-ea"/>
                <a:ea typeface="+mn-ea"/>
              </a:rPr>
              <a:t>月</a:t>
            </a:r>
            <a:r>
              <a:rPr lang="zh-CN" altLang="en-US" sz="1800" b="1" dirty="0">
                <a:solidFill>
                  <a:schemeClr val="accent1">
                    <a:lumMod val="50000"/>
                  </a:schemeClr>
                </a:solidFill>
                <a:latin typeface="+mn-ea"/>
                <a:ea typeface="+mn-ea"/>
              </a:rPr>
              <a:t>财新</a:t>
            </a:r>
            <a:r>
              <a:rPr lang="zh-CN" altLang="en-US" sz="1800" b="1" dirty="0" smtClean="0">
                <a:solidFill>
                  <a:schemeClr val="accent1">
                    <a:lumMod val="50000"/>
                  </a:schemeClr>
                </a:solidFill>
                <a:latin typeface="+mn-ea"/>
                <a:ea typeface="+mn-ea"/>
              </a:rPr>
              <a:t>制造业</a:t>
            </a:r>
            <a:r>
              <a:rPr lang="en-US" altLang="zh-CN" sz="1800" b="1" dirty="0" smtClean="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50.3%</a:t>
            </a:r>
            <a:r>
              <a:rPr lang="zh-CN" altLang="en-US" sz="1800" b="1" dirty="0" smtClean="0">
                <a:solidFill>
                  <a:schemeClr val="accent1">
                    <a:lumMod val="50000"/>
                  </a:schemeClr>
                </a:solidFill>
                <a:latin typeface="+mn-ea"/>
                <a:ea typeface="+mn-ea"/>
              </a:rPr>
              <a:t>，回落至</a:t>
            </a:r>
            <a:r>
              <a:rPr lang="en-US" altLang="zh-CN" sz="1800" b="1" dirty="0" smtClean="0">
                <a:solidFill>
                  <a:schemeClr val="accent1">
                    <a:lumMod val="50000"/>
                  </a:schemeClr>
                </a:solidFill>
                <a:latin typeface="+mn-ea"/>
                <a:ea typeface="+mn-ea"/>
              </a:rPr>
              <a:t>7</a:t>
            </a:r>
            <a:r>
              <a:rPr lang="zh-CN" altLang="en-US" sz="1800" b="1" dirty="0" smtClean="0">
                <a:solidFill>
                  <a:schemeClr val="accent1">
                    <a:lumMod val="50000"/>
                  </a:schemeClr>
                </a:solidFill>
                <a:latin typeface="+mn-ea"/>
                <a:ea typeface="+mn-ea"/>
              </a:rPr>
              <a:t>个月来最低。</a:t>
            </a:r>
            <a:r>
              <a:rPr lang="en-US" altLang="zh-CN" sz="1800" b="1" dirty="0" smtClean="0">
                <a:solidFill>
                  <a:schemeClr val="accent1">
                    <a:lumMod val="50000"/>
                  </a:schemeClr>
                </a:solidFill>
                <a:latin typeface="+mn-ea"/>
                <a:ea typeface="+mn-ea"/>
              </a:rPr>
              <a:t>4</a:t>
            </a:r>
            <a:r>
              <a:rPr lang="zh-CN" altLang="en-US" sz="1800" b="1" dirty="0" smtClean="0">
                <a:solidFill>
                  <a:schemeClr val="accent1">
                    <a:lumMod val="50000"/>
                  </a:schemeClr>
                </a:solidFill>
                <a:latin typeface="+mn-ea"/>
                <a:ea typeface="+mn-ea"/>
              </a:rPr>
              <a:t>月</a:t>
            </a:r>
            <a:r>
              <a:rPr lang="en-US" altLang="zh-CN" sz="1800" b="1" dirty="0" smtClean="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指数出现增速回落的原因主要是市场供需增速有所放缓，高能耗行业景气度降至收缩区间，但经济企稳向好态势没有改变。</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475656" y="980728"/>
            <a:ext cx="6048672" cy="37761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dirty="0" smtClean="0">
                <a:solidFill>
                  <a:srgbClr val="000066"/>
                </a:solidFill>
                <a:latin typeface="Arial" panose="020B0604020202020204" pitchFamily="34" charset="0"/>
              </a:rPr>
              <a:t>央行公开市场操作</a:t>
            </a:r>
          </a:p>
        </p:txBody>
      </p:sp>
      <p:sp>
        <p:nvSpPr>
          <p:cNvPr id="6" name="矩形 5"/>
          <p:cNvSpPr/>
          <p:nvPr/>
        </p:nvSpPr>
        <p:spPr>
          <a:xfrm>
            <a:off x="571472" y="4357694"/>
            <a:ext cx="8001000" cy="923330"/>
          </a:xfrm>
          <a:prstGeom prst="rect">
            <a:avLst/>
          </a:prstGeom>
        </p:spPr>
        <p:txBody>
          <a:bodyPr wrap="square">
            <a:spAutoFit/>
          </a:bodyPr>
          <a:lstStyle/>
          <a:p>
            <a:pPr>
              <a:defRPr/>
            </a:pPr>
            <a:r>
              <a:rPr lang="en-US" altLang="zh-CN" sz="1800" b="1" dirty="0" smtClean="0">
                <a:solidFill>
                  <a:srgbClr val="000066"/>
                </a:solidFill>
                <a:latin typeface="+mn-ea"/>
                <a:ea typeface="+mn-ea"/>
              </a:rPr>
              <a:t>4</a:t>
            </a:r>
            <a:r>
              <a:rPr lang="zh-CN" altLang="en-US" sz="1800" b="1" dirty="0" smtClean="0">
                <a:solidFill>
                  <a:srgbClr val="000066"/>
                </a:solidFill>
                <a:latin typeface="+mn-ea"/>
                <a:ea typeface="+mn-ea"/>
              </a:rPr>
              <a:t>月份央行在</a:t>
            </a:r>
            <a:r>
              <a:rPr lang="zh-CN" altLang="en-US" sz="1800" b="1" dirty="0">
                <a:solidFill>
                  <a:srgbClr val="000066"/>
                </a:solidFill>
                <a:latin typeface="+mn-ea"/>
                <a:ea typeface="+mn-ea"/>
              </a:rPr>
              <a:t>公开市场累计净投放资金</a:t>
            </a:r>
            <a:r>
              <a:rPr lang="en-US" altLang="zh-CN" sz="1800" b="1" dirty="0">
                <a:solidFill>
                  <a:srgbClr val="000066"/>
                </a:solidFill>
                <a:latin typeface="+mn-ea"/>
                <a:ea typeface="+mn-ea"/>
              </a:rPr>
              <a:t>2100</a:t>
            </a:r>
            <a:r>
              <a:rPr lang="zh-CN" altLang="en-US" sz="1800" b="1" dirty="0">
                <a:solidFill>
                  <a:srgbClr val="000066"/>
                </a:solidFill>
                <a:latin typeface="+mn-ea"/>
                <a:ea typeface="+mn-ea"/>
              </a:rPr>
              <a:t>亿</a:t>
            </a:r>
            <a:r>
              <a:rPr lang="zh-CN" altLang="en-US" sz="1800" b="1" dirty="0" smtClean="0">
                <a:solidFill>
                  <a:srgbClr val="000066"/>
                </a:solidFill>
                <a:latin typeface="+mn-ea"/>
                <a:ea typeface="+mn-ea"/>
              </a:rPr>
              <a:t>元，而此前</a:t>
            </a:r>
            <a:r>
              <a:rPr lang="zh-CN" altLang="en-US" sz="1800" b="1" dirty="0">
                <a:solidFill>
                  <a:srgbClr val="000066"/>
                </a:solidFill>
                <a:latin typeface="+mn-ea"/>
                <a:ea typeface="+mn-ea"/>
              </a:rPr>
              <a:t>两月分别为净回笼</a:t>
            </a:r>
            <a:r>
              <a:rPr lang="en-US" altLang="zh-CN" sz="1800" b="1" dirty="0">
                <a:solidFill>
                  <a:srgbClr val="000066"/>
                </a:solidFill>
                <a:latin typeface="+mn-ea"/>
                <a:ea typeface="+mn-ea"/>
              </a:rPr>
              <a:t>8100</a:t>
            </a:r>
            <a:r>
              <a:rPr lang="zh-CN" altLang="en-US" sz="1800" b="1" dirty="0">
                <a:solidFill>
                  <a:srgbClr val="000066"/>
                </a:solidFill>
                <a:latin typeface="+mn-ea"/>
                <a:ea typeface="+mn-ea"/>
              </a:rPr>
              <a:t>亿元和</a:t>
            </a:r>
            <a:r>
              <a:rPr lang="en-US" altLang="zh-CN" sz="1800" b="1" dirty="0">
                <a:solidFill>
                  <a:srgbClr val="000066"/>
                </a:solidFill>
                <a:latin typeface="+mn-ea"/>
                <a:ea typeface="+mn-ea"/>
              </a:rPr>
              <a:t>6000</a:t>
            </a:r>
            <a:r>
              <a:rPr lang="zh-CN" altLang="en-US" sz="1800" b="1" dirty="0">
                <a:solidFill>
                  <a:srgbClr val="000066"/>
                </a:solidFill>
                <a:latin typeface="+mn-ea"/>
                <a:ea typeface="+mn-ea"/>
              </a:rPr>
              <a:t>亿元。不过</a:t>
            </a:r>
            <a:r>
              <a:rPr lang="zh-CN" altLang="en-US" sz="1800" b="1" dirty="0" smtClean="0">
                <a:solidFill>
                  <a:srgbClr val="000066"/>
                </a:solidFill>
                <a:latin typeface="+mn-ea"/>
                <a:ea typeface="+mn-ea"/>
              </a:rPr>
              <a:t>，央行</a:t>
            </a:r>
            <a:r>
              <a:rPr lang="zh-CN" altLang="en-US" sz="1800" b="1" dirty="0">
                <a:solidFill>
                  <a:srgbClr val="000066"/>
                </a:solidFill>
                <a:latin typeface="+mn-ea"/>
                <a:ea typeface="+mn-ea"/>
              </a:rPr>
              <a:t>维持资金面“紧平衡”态度未变，市场利率或继续上行，但基准利率年内保持不变的可能性很大。</a:t>
            </a:r>
          </a:p>
        </p:txBody>
      </p:sp>
      <p:pic>
        <p:nvPicPr>
          <p:cNvPr id="3" name="图片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57158" y="1214422"/>
            <a:ext cx="8358246" cy="3071834"/>
          </a:xfrm>
          <a:prstGeom prst="rect">
            <a:avLst/>
          </a:prstGeom>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295400" y="2540000"/>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7411"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1.本月宏观概况</a:t>
            </a:r>
          </a:p>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市场概况</a:t>
            </a:r>
          </a:p>
        </p:txBody>
      </p:sp>
      <p:sp>
        <p:nvSpPr>
          <p:cNvPr id="18435" name="Text Box 280"/>
          <p:cNvSpPr txBox="1">
            <a:spLocks noChangeArrowheads="1"/>
          </p:cNvSpPr>
          <p:nvPr/>
        </p:nvSpPr>
        <p:spPr bwMode="auto">
          <a:xfrm>
            <a:off x="571500" y="5075892"/>
            <a:ext cx="8143875" cy="1200329"/>
          </a:xfrm>
          <a:prstGeom prst="rect">
            <a:avLst/>
          </a:prstGeom>
          <a:noFill/>
          <a:ln w="9525" algn="ctr">
            <a:noFill/>
            <a:miter lim="800000"/>
          </a:ln>
        </p:spPr>
        <p:txBody>
          <a:bodyPr>
            <a:spAutoFit/>
          </a:bodyPr>
          <a:lstStyle/>
          <a:p>
            <a:pPr>
              <a:spcBef>
                <a:spcPct val="50000"/>
              </a:spcBef>
            </a:pPr>
            <a:r>
              <a:rPr lang="en-US" altLang="zh-CN" sz="1800" b="1" dirty="0">
                <a:solidFill>
                  <a:srgbClr val="000066"/>
                </a:solidFill>
                <a:latin typeface="幼圆" pitchFamily="49" charset="-122"/>
                <a:ea typeface="幼圆" pitchFamily="49" charset="-122"/>
              </a:rPr>
              <a:t>4</a:t>
            </a:r>
            <a:r>
              <a:rPr lang="zh-CN" altLang="en-US" sz="1800" b="1" dirty="0" smtClean="0">
                <a:solidFill>
                  <a:srgbClr val="000066"/>
                </a:solidFill>
                <a:latin typeface="幼圆" pitchFamily="49" charset="-122"/>
                <a:ea typeface="幼圆" pitchFamily="49" charset="-122"/>
              </a:rPr>
              <a:t>月上证跌幅</a:t>
            </a:r>
            <a:r>
              <a:rPr lang="en-US" altLang="zh-CN" sz="1800" b="1" dirty="0" smtClean="0">
                <a:solidFill>
                  <a:srgbClr val="000066"/>
                </a:solidFill>
                <a:latin typeface="幼圆" pitchFamily="49" charset="-122"/>
                <a:ea typeface="幼圆" pitchFamily="49" charset="-122"/>
              </a:rPr>
              <a:t>2.11%</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3154.66</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，创业</a:t>
            </a:r>
            <a:r>
              <a:rPr lang="zh-CN" altLang="en-US" sz="1800" b="1" dirty="0" smtClean="0">
                <a:solidFill>
                  <a:srgbClr val="000066"/>
                </a:solidFill>
                <a:latin typeface="幼圆" pitchFamily="49" charset="-122"/>
                <a:ea typeface="幼圆" pitchFamily="49" charset="-122"/>
              </a:rPr>
              <a:t>板跌幅</a:t>
            </a:r>
            <a:r>
              <a:rPr lang="en-US" altLang="zh-CN" sz="1800" b="1" dirty="0" smtClean="0">
                <a:solidFill>
                  <a:srgbClr val="000066"/>
                </a:solidFill>
                <a:latin typeface="幼圆" pitchFamily="49" charset="-122"/>
                <a:ea typeface="幼圆" pitchFamily="49" charset="-122"/>
              </a:rPr>
              <a:t>2.97%</a:t>
            </a:r>
            <a:r>
              <a:rPr lang="zh-CN" altLang="en-US" sz="1800" b="1" dirty="0">
                <a:solidFill>
                  <a:srgbClr val="000066"/>
                </a:solidFill>
                <a:latin typeface="幼圆" pitchFamily="49" charset="-122"/>
                <a:ea typeface="幼圆" pitchFamily="49" charset="-122"/>
              </a:rPr>
              <a:t>，</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1850.73</a:t>
            </a:r>
            <a:r>
              <a:rPr lang="zh-CN" altLang="en-US" sz="1800" b="1" dirty="0">
                <a:solidFill>
                  <a:srgbClr val="000066"/>
                </a:solidFill>
                <a:latin typeface="幼圆" pitchFamily="49" charset="-122"/>
                <a:ea typeface="幼圆" pitchFamily="49" charset="-122"/>
              </a:rPr>
              <a:t>点</a:t>
            </a:r>
            <a:r>
              <a:rPr lang="zh-CN" altLang="en-US" sz="1800" b="1" dirty="0" smtClean="0">
                <a:solidFill>
                  <a:srgbClr val="000066"/>
                </a:solidFill>
                <a:latin typeface="幼圆" pitchFamily="49" charset="-122"/>
                <a:ea typeface="幼圆" pitchFamily="49" charset="-122"/>
              </a:rPr>
              <a:t>。</a:t>
            </a:r>
            <a:r>
              <a:rPr lang="en-US" altLang="zh-CN" sz="1800" b="1" dirty="0">
                <a:solidFill>
                  <a:srgbClr val="000066"/>
                </a:solidFill>
                <a:latin typeface="幼圆" pitchFamily="49" charset="-122"/>
                <a:ea typeface="幼圆" pitchFamily="49" charset="-122"/>
              </a:rPr>
              <a:t>4</a:t>
            </a:r>
            <a:r>
              <a:rPr lang="zh-CN" altLang="en-US" sz="1800" b="1" dirty="0">
                <a:solidFill>
                  <a:srgbClr val="000066"/>
                </a:solidFill>
                <a:latin typeface="幼圆" pitchFamily="49" charset="-122"/>
                <a:ea typeface="幼圆" pitchFamily="49" charset="-122"/>
              </a:rPr>
              <a:t>月份</a:t>
            </a:r>
            <a:r>
              <a:rPr lang="en-US" altLang="zh-CN" sz="1800" b="1" dirty="0">
                <a:solidFill>
                  <a:srgbClr val="000066"/>
                </a:solidFill>
                <a:latin typeface="幼圆" pitchFamily="49" charset="-122"/>
                <a:ea typeface="幼圆" pitchFamily="49" charset="-122"/>
              </a:rPr>
              <a:t>A</a:t>
            </a:r>
            <a:r>
              <a:rPr lang="zh-CN" altLang="en-US" sz="1800" b="1" dirty="0">
                <a:solidFill>
                  <a:srgbClr val="000066"/>
                </a:solidFill>
                <a:latin typeface="幼圆" pitchFamily="49" charset="-122"/>
                <a:ea typeface="幼圆" pitchFamily="49" charset="-122"/>
              </a:rPr>
              <a:t>股四大指数均出现明显</a:t>
            </a:r>
            <a:r>
              <a:rPr lang="zh-CN" altLang="en-US" sz="1800" b="1" dirty="0" smtClean="0">
                <a:solidFill>
                  <a:srgbClr val="000066"/>
                </a:solidFill>
                <a:latin typeface="幼圆" pitchFamily="49" charset="-122"/>
                <a:ea typeface="幼圆" pitchFamily="49" charset="-122"/>
              </a:rPr>
              <a:t>调整，</a:t>
            </a:r>
            <a:r>
              <a:rPr lang="en-US" altLang="zh-CN" sz="1800" b="1" dirty="0" smtClean="0">
                <a:solidFill>
                  <a:srgbClr val="000066"/>
                </a:solidFill>
                <a:latin typeface="幼圆" pitchFamily="49" charset="-122"/>
                <a:ea typeface="幼圆" pitchFamily="49" charset="-122"/>
              </a:rPr>
              <a:t>A</a:t>
            </a:r>
            <a:r>
              <a:rPr lang="zh-CN" altLang="en-US" sz="1800" b="1" dirty="0">
                <a:solidFill>
                  <a:srgbClr val="000066"/>
                </a:solidFill>
                <a:latin typeface="幼圆" pitchFamily="49" charset="-122"/>
                <a:ea typeface="幼圆" pitchFamily="49" charset="-122"/>
              </a:rPr>
              <a:t>股市场经历了一轮快速杀</a:t>
            </a:r>
            <a:r>
              <a:rPr lang="zh-CN" altLang="en-US" sz="1800" b="1" dirty="0" smtClean="0">
                <a:solidFill>
                  <a:srgbClr val="000066"/>
                </a:solidFill>
                <a:latin typeface="幼圆" pitchFamily="49" charset="-122"/>
                <a:ea typeface="幼圆" pitchFamily="49" charset="-122"/>
              </a:rPr>
              <a:t>跌行情，主要原因是市场受</a:t>
            </a:r>
            <a:r>
              <a:rPr lang="zh-CN" altLang="en-US" sz="1800" b="1" dirty="0">
                <a:solidFill>
                  <a:srgbClr val="000066"/>
                </a:solidFill>
                <a:latin typeface="幼圆" pitchFamily="49" charset="-122"/>
                <a:ea typeface="幼圆" pitchFamily="49" charset="-122"/>
              </a:rPr>
              <a:t>金融</a:t>
            </a:r>
            <a:r>
              <a:rPr lang="zh-CN" altLang="en-US" sz="1800" b="1" dirty="0" smtClean="0">
                <a:solidFill>
                  <a:srgbClr val="000066"/>
                </a:solidFill>
                <a:latin typeface="幼圆" pitchFamily="49" charset="-122"/>
                <a:ea typeface="幼圆" pitchFamily="49" charset="-122"/>
              </a:rPr>
              <a:t>监管增强</a:t>
            </a:r>
            <a:r>
              <a:rPr lang="zh-CN" altLang="en-US" sz="1800" b="1" dirty="0">
                <a:solidFill>
                  <a:srgbClr val="000066"/>
                </a:solidFill>
                <a:latin typeface="幼圆" pitchFamily="49" charset="-122"/>
                <a:ea typeface="幼圆" pitchFamily="49" charset="-122"/>
              </a:rPr>
              <a:t>和资金面偏紧的</a:t>
            </a:r>
            <a:r>
              <a:rPr lang="zh-CN" altLang="en-US" sz="1800" b="1" dirty="0" smtClean="0">
                <a:solidFill>
                  <a:srgbClr val="000066"/>
                </a:solidFill>
                <a:latin typeface="幼圆" pitchFamily="49" charset="-122"/>
                <a:ea typeface="幼圆" pitchFamily="49" charset="-122"/>
              </a:rPr>
              <a:t>干扰，金融“去杠杆化</a:t>
            </a:r>
            <a:r>
              <a:rPr lang="zh-CN" altLang="en-US" sz="1800" b="1" dirty="0" smtClean="0">
                <a:solidFill>
                  <a:srgbClr val="000066"/>
                </a:solidFill>
                <a:latin typeface="幼圆" pitchFamily="49" charset="-122"/>
                <a:ea typeface="幼圆" pitchFamily="49" charset="-122"/>
              </a:rPr>
              <a:t>”导致股市大幅调整，投资者损失惨重。</a:t>
            </a:r>
            <a:endParaRPr lang="zh-CN" altLang="en-US" sz="1800" b="1" dirty="0" smtClean="0">
              <a:solidFill>
                <a:srgbClr val="000066"/>
              </a:solidFill>
              <a:latin typeface="幼圆" pitchFamily="49" charset="-122"/>
              <a:ea typeface="幼圆" pitchFamily="49" charset="-122"/>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402909" y="1109840"/>
            <a:ext cx="6481055" cy="396605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dirty="0" smtClean="0">
                <a:solidFill>
                  <a:schemeClr val="tx1"/>
                </a:solidFill>
              </a:rPr>
              <a:t>股指期货</a:t>
            </a:r>
            <a:endParaRPr lang="en-US" altLang="zh-CN" sz="2400" dirty="0" smtClean="0">
              <a:solidFill>
                <a:schemeClr val="tx1"/>
              </a:solidFill>
            </a:endParaRPr>
          </a:p>
        </p:txBody>
      </p:sp>
      <p:sp>
        <p:nvSpPr>
          <p:cNvPr id="19459" name="Text Box 5"/>
          <p:cNvSpPr txBox="1">
            <a:spLocks noChangeArrowheads="1"/>
          </p:cNvSpPr>
          <p:nvPr/>
        </p:nvSpPr>
        <p:spPr bwMode="auto">
          <a:xfrm>
            <a:off x="500063" y="5500688"/>
            <a:ext cx="8143875" cy="365760"/>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en-US" altLang="zh-CN" sz="1800" b="1" dirty="0" smtClean="0">
                <a:solidFill>
                  <a:srgbClr val="000066"/>
                </a:solidFill>
                <a:latin typeface="幼圆" pitchFamily="49" charset="-122"/>
                <a:ea typeface="幼圆" pitchFamily="49" charset="-122"/>
              </a:rPr>
              <a:t>4</a:t>
            </a:r>
            <a:r>
              <a:rPr lang="zh-CN" altLang="en-US" sz="1800" b="1" dirty="0" smtClean="0">
                <a:solidFill>
                  <a:srgbClr val="000066"/>
                </a:solidFill>
                <a:latin typeface="幼圆" pitchFamily="49" charset="-122"/>
                <a:ea typeface="幼圆" pitchFamily="49" charset="-122"/>
              </a:rPr>
              <a:t>月沪深</a:t>
            </a:r>
            <a:r>
              <a:rPr lang="en-US" altLang="zh-CN" sz="1800" b="1" dirty="0" smtClean="0">
                <a:solidFill>
                  <a:srgbClr val="000066"/>
                </a:solidFill>
                <a:latin typeface="幼圆" pitchFamily="49" charset="-122"/>
                <a:ea typeface="幼圆" pitchFamily="49" charset="-122"/>
              </a:rPr>
              <a:t>300</a:t>
            </a:r>
            <a:r>
              <a:rPr lang="zh-CN" altLang="en-US" sz="1800" b="1" dirty="0" smtClean="0">
                <a:solidFill>
                  <a:srgbClr val="000066"/>
                </a:solidFill>
                <a:latin typeface="幼圆" pitchFamily="49" charset="-122"/>
                <a:ea typeface="幼圆" pitchFamily="49" charset="-122"/>
              </a:rPr>
              <a:t>股指期货走势</a:t>
            </a:r>
            <a:r>
              <a:rPr lang="zh-CN" altLang="en-US" sz="1800" b="1" dirty="0" smtClean="0">
                <a:solidFill>
                  <a:srgbClr val="000066"/>
                </a:solidFill>
                <a:latin typeface="幼圆" pitchFamily="49" charset="-122"/>
                <a:ea typeface="幼圆" pitchFamily="49" charset="-122"/>
              </a:rPr>
              <a:t>温和向下，成交量无明显变化。</a:t>
            </a:r>
            <a:endParaRPr lang="zh-CN" altLang="en-US" sz="1800" b="1" dirty="0">
              <a:solidFill>
                <a:srgbClr val="000066"/>
              </a:solidFill>
              <a:latin typeface="幼圆" pitchFamily="49" charset="-122"/>
              <a:ea typeface="幼圆" pitchFamily="49" charset="-122"/>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988846" y="1196752"/>
            <a:ext cx="7166307" cy="41521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188640"/>
            <a:ext cx="8229600" cy="1143000"/>
          </a:xfrm>
          <a:noFill/>
          <a:ln>
            <a:miter lim="800000"/>
          </a:ln>
        </p:spPr>
        <p:txBody>
          <a:bodyPr vert="horz" wrap="square" lIns="91440" tIns="45720" rIns="91440" bIns="45720" numCol="1" anchor="t" anchorCtr="0" compatLnSpc="1"/>
          <a:lstStyle/>
          <a:p>
            <a:r>
              <a:rPr lang="zh-CN" altLang="en-US" sz="2400" dirty="0" smtClean="0">
                <a:solidFill>
                  <a:schemeClr val="tx1"/>
                </a:solidFill>
              </a:rPr>
              <a:t>债市指数</a:t>
            </a:r>
          </a:p>
        </p:txBody>
      </p:sp>
      <p:sp>
        <p:nvSpPr>
          <p:cNvPr id="6148" name="TextBox 2"/>
          <p:cNvSpPr txBox="1">
            <a:spLocks noChangeArrowheads="1"/>
          </p:cNvSpPr>
          <p:nvPr/>
        </p:nvSpPr>
        <p:spPr bwMode="auto">
          <a:xfrm>
            <a:off x="519113" y="4839399"/>
            <a:ext cx="8085137" cy="1477328"/>
          </a:xfrm>
          <a:prstGeom prst="rect">
            <a:avLst/>
          </a:prstGeom>
          <a:noFill/>
          <a:ln w="9525">
            <a:noFill/>
            <a:miter lim="800000"/>
          </a:ln>
        </p:spPr>
        <p:txBody>
          <a:bodyPr>
            <a:spAutoFit/>
          </a:bodyPr>
          <a:lstStyle/>
          <a:p>
            <a:pPr>
              <a:defRPr/>
            </a:pPr>
            <a:r>
              <a:rPr lang="zh-CN" altLang="en-US" sz="1800" b="1" dirty="0">
                <a:solidFill>
                  <a:schemeClr val="tx2">
                    <a:lumMod val="75000"/>
                  </a:schemeClr>
                </a:solidFill>
                <a:latin typeface="+mn-ea"/>
                <a:ea typeface="+mn-ea"/>
              </a:rPr>
              <a:t>　</a:t>
            </a:r>
            <a:r>
              <a:rPr lang="en-US" altLang="zh-CN" sz="1800" b="1" dirty="0" smtClean="0">
                <a:solidFill>
                  <a:schemeClr val="tx2">
                    <a:lumMod val="75000"/>
                  </a:schemeClr>
                </a:solidFill>
                <a:latin typeface="+mn-ea"/>
                <a:ea typeface="+mn-ea"/>
              </a:rPr>
              <a:t>4</a:t>
            </a:r>
            <a:r>
              <a:rPr lang="zh-CN" altLang="en-US" sz="1800" b="1" dirty="0" smtClean="0">
                <a:solidFill>
                  <a:schemeClr val="tx2">
                    <a:lumMod val="75000"/>
                  </a:schemeClr>
                </a:solidFill>
                <a:latin typeface="+mn-ea"/>
                <a:ea typeface="+mn-ea"/>
              </a:rPr>
              <a:t>月国内共有</a:t>
            </a:r>
            <a:r>
              <a:rPr lang="en-US" altLang="zh-CN" sz="1800" b="1" dirty="0">
                <a:solidFill>
                  <a:schemeClr val="tx2">
                    <a:lumMod val="75000"/>
                  </a:schemeClr>
                </a:solidFill>
                <a:latin typeface="+mn-ea"/>
                <a:ea typeface="+mn-ea"/>
              </a:rPr>
              <a:t>154</a:t>
            </a:r>
            <a:r>
              <a:rPr lang="zh-CN" altLang="en-US" sz="1800" b="1" dirty="0">
                <a:solidFill>
                  <a:schemeClr val="tx2">
                    <a:lumMod val="75000"/>
                  </a:schemeClr>
                </a:solidFill>
                <a:latin typeface="+mn-ea"/>
                <a:ea typeface="+mn-ea"/>
              </a:rPr>
              <a:t>只债券取消和推迟发行，涉及规模达到</a:t>
            </a:r>
            <a:r>
              <a:rPr lang="en-US" altLang="zh-CN" sz="1800" b="1" dirty="0">
                <a:solidFill>
                  <a:schemeClr val="tx2">
                    <a:lumMod val="75000"/>
                  </a:schemeClr>
                </a:solidFill>
                <a:latin typeface="+mn-ea"/>
                <a:ea typeface="+mn-ea"/>
              </a:rPr>
              <a:t>1406.63</a:t>
            </a:r>
            <a:r>
              <a:rPr lang="zh-CN" altLang="en-US" sz="1800" b="1" dirty="0">
                <a:solidFill>
                  <a:schemeClr val="tx2">
                    <a:lumMod val="75000"/>
                  </a:schemeClr>
                </a:solidFill>
                <a:latin typeface="+mn-ea"/>
                <a:ea typeface="+mn-ea"/>
              </a:rPr>
              <a:t>亿元，数量和规模已与今年第一季度取消和推迟发行的债券总数和规模接近。今年以来央行采取稳健中性的货币政策，维持资金面偏紧态势的意图较为明确，因此前四个月的资金面持续偏紧，资金成本也呈上行态势，驱动利率债和信用</a:t>
            </a:r>
            <a:r>
              <a:rPr lang="zh-CN" altLang="en-US" sz="1800" b="1" dirty="0" smtClean="0">
                <a:solidFill>
                  <a:schemeClr val="tx2">
                    <a:lumMod val="75000"/>
                  </a:schemeClr>
                </a:solidFill>
                <a:latin typeface="+mn-ea"/>
                <a:ea typeface="+mn-ea"/>
              </a:rPr>
              <a:t>债利率不断上行。</a:t>
            </a:r>
            <a:endParaRPr lang="zh-CN" altLang="en-US" sz="1800" b="1" dirty="0">
              <a:solidFill>
                <a:schemeClr val="tx2">
                  <a:lumMod val="75000"/>
                </a:schemeClr>
              </a:solidFill>
              <a:latin typeface="+mn-ea"/>
              <a:ea typeface="+mn-ea"/>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429333" y="1023141"/>
            <a:ext cx="6264696" cy="381625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itchFamily="49" charset="-122"/>
            <a:ea typeface="幼圆"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958</TotalTime>
  <Words>2791</Words>
  <Application>Microsoft Office PowerPoint</Application>
  <PresentationFormat>全屏显示(4:3)</PresentationFormat>
  <Paragraphs>360</Paragraphs>
  <Slides>27</Slides>
  <Notes>24</Notes>
  <HiddenSlides>0</HiddenSlides>
  <MMClips>0</MMClips>
  <ScaleCrop>false</ScaleCrop>
  <HeadingPairs>
    <vt:vector size="4" baseType="variant">
      <vt:variant>
        <vt:lpstr>主题</vt:lpstr>
      </vt:variant>
      <vt:variant>
        <vt:i4>8</vt:i4>
      </vt:variant>
      <vt:variant>
        <vt:lpstr>幻灯片标题</vt:lpstr>
      </vt:variant>
      <vt:variant>
        <vt:i4>27</vt:i4>
      </vt:variant>
    </vt:vector>
  </HeadingPairs>
  <TitlesOfParts>
    <vt:vector size="35" baseType="lpstr">
      <vt:lpstr>融客PPT模板</vt:lpstr>
      <vt:lpstr>融客投资PPT模板</vt:lpstr>
      <vt:lpstr>1_融客PPT模板</vt:lpstr>
      <vt:lpstr>3_融客PPT模板</vt:lpstr>
      <vt:lpstr>2_融客PPT模板</vt:lpstr>
      <vt:lpstr>5_融客PPT模板</vt:lpstr>
      <vt:lpstr>7_融客PPT模板</vt:lpstr>
      <vt:lpstr>8_融客PPT模板</vt:lpstr>
      <vt:lpstr>幻灯片 1</vt:lpstr>
      <vt:lpstr>幻灯片 2</vt:lpstr>
      <vt:lpstr>CPI、PPI</vt:lpstr>
      <vt:lpstr>PMI</vt:lpstr>
      <vt:lpstr>央行公开市场操作</vt:lpstr>
      <vt:lpstr>幻灯片 6</vt:lpstr>
      <vt:lpstr>幻灯片 7</vt:lpstr>
      <vt:lpstr>股指期货</vt:lpstr>
      <vt:lpstr>债市指数</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联系我们</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New User</cp:lastModifiedBy>
  <cp:revision>3589</cp:revision>
  <dcterms:created xsi:type="dcterms:W3CDTF">2007-11-30T05:47:00Z</dcterms:created>
  <dcterms:modified xsi:type="dcterms:W3CDTF">2017-05-11T00:53:21Z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