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notesSlides/notesSlide23.xml" ContentType="application/vnd.openxmlformats-officedocument.presentationml.notesSlide+xml"/>
  <Override PartName="/docProps/custom.xml" ContentType="application/vnd.openxmlformats-officedocument.custom-properties+xml"/>
  <Override PartName="/ppt/slideMasters/slideMaster8.xml" ContentType="application/vnd.openxmlformats-officedocument.presentationml.slideMaster+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theme/themeOverride2.xml" ContentType="application/vnd.openxmlformats-officedocument.themeOverr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slideLayouts/slideLayout99.xml" ContentType="application/vnd.openxmlformats-officedocument.presentationml.slideLayou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8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slideLayouts/slideLayout100.xml" ContentType="application/vnd.openxmlformats-officedocument.presentationml.slideLayout+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notesSlides/notesSlide22.xml" ContentType="application/vnd.openxmlformats-officedocument.presentationml.notesSlide+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 id="2147483674" r:id="rId3"/>
    <p:sldMasterId id="2147483688" r:id="rId4"/>
    <p:sldMasterId id="2147483702" r:id="rId5"/>
    <p:sldMasterId id="2147483716" r:id="rId6"/>
    <p:sldMasterId id="2147483730" r:id="rId7"/>
    <p:sldMasterId id="2147483744" r:id="rId8"/>
  </p:sldMasterIdLst>
  <p:notesMasterIdLst>
    <p:notesMasterId r:id="rId36"/>
  </p:notesMasterIdLst>
  <p:handoutMasterIdLst>
    <p:handoutMasterId r:id="rId37"/>
  </p:handoutMasterIdLst>
  <p:sldIdLst>
    <p:sldId id="256" r:id="rId9"/>
    <p:sldId id="378" r:id="rId10"/>
    <p:sldId id="442" r:id="rId11"/>
    <p:sldId id="436" r:id="rId12"/>
    <p:sldId id="405" r:id="rId13"/>
    <p:sldId id="350" r:id="rId14"/>
    <p:sldId id="416" r:id="rId15"/>
    <p:sldId id="439" r:id="rId16"/>
    <p:sldId id="418" r:id="rId17"/>
    <p:sldId id="437" r:id="rId18"/>
    <p:sldId id="400" r:id="rId19"/>
    <p:sldId id="396" r:id="rId20"/>
    <p:sldId id="430" r:id="rId21"/>
    <p:sldId id="372" r:id="rId22"/>
    <p:sldId id="320" r:id="rId23"/>
    <p:sldId id="431" r:id="rId24"/>
    <p:sldId id="364" r:id="rId25"/>
    <p:sldId id="433" r:id="rId26"/>
    <p:sldId id="441" r:id="rId27"/>
    <p:sldId id="351" r:id="rId28"/>
    <p:sldId id="434" r:id="rId29"/>
    <p:sldId id="435" r:id="rId30"/>
    <p:sldId id="388" r:id="rId31"/>
    <p:sldId id="423" r:id="rId32"/>
    <p:sldId id="424" r:id="rId33"/>
    <p:sldId id="425" r:id="rId34"/>
    <p:sldId id="390" r:id="rId35"/>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66"/>
    <a:srgbClr val="FF0000"/>
    <a:srgbClr val="33CC33"/>
    <a:srgbClr val="CC0000"/>
    <a:srgbClr val="FF9900"/>
    <a:srgbClr val="C0C0C0"/>
    <a:srgbClr val="00FF00"/>
    <a:srgbClr val="66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0000" autoAdjust="0"/>
    <p:restoredTop sz="89550" autoAdjust="0"/>
  </p:normalViewPr>
  <p:slideViewPr>
    <p:cSldViewPr>
      <p:cViewPr>
        <p:scale>
          <a:sx n="80" d="100"/>
          <a:sy n="80" d="100"/>
        </p:scale>
        <p:origin x="-594"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barChart>
        <c:barDir val="col"/>
        <c:grouping val="clustered"/>
        <c:ser>
          <c:idx val="0"/>
          <c:order val="0"/>
          <c:tx>
            <c:strRef>
              <c:f>Sheet1!$B$1</c:f>
              <c:strCache>
                <c:ptCount val="1"/>
                <c:pt idx="0">
                  <c:v>全市场解禁规模</c:v>
                </c:pt>
              </c:strCache>
            </c:strRef>
          </c:tx>
          <c:dPt>
            <c:idx val="0"/>
            <c:spPr>
              <a:solidFill>
                <a:schemeClr val="accent1"/>
              </a:solidFill>
            </c:spPr>
          </c:dPt>
          <c:dPt>
            <c:idx val="1"/>
            <c:spPr>
              <a:solidFill>
                <a:schemeClr val="accent1"/>
              </a:solidFill>
            </c:spPr>
          </c:dPt>
          <c:dPt>
            <c:idx val="2"/>
            <c:spPr>
              <a:solidFill>
                <a:schemeClr val="accent1"/>
              </a:solidFill>
            </c:spPr>
          </c:dPt>
          <c:dPt>
            <c:idx val="3"/>
            <c:spPr>
              <a:solidFill>
                <a:schemeClr val="accent1"/>
              </a:solidFill>
            </c:spPr>
          </c:dPt>
          <c:dPt>
            <c:idx val="4"/>
            <c:spPr>
              <a:solidFill>
                <a:srgbClr val="FF0000"/>
              </a:solidFill>
            </c:spPr>
          </c:dPt>
          <c:dLbls>
            <c:dLbl>
              <c:idx val="4"/>
              <c:layout/>
              <c:showVal val="1"/>
              <c:extLst>
                <c:ext xmlns:c15="http://schemas.microsoft.com/office/drawing/2012/chart" uri="{CE6537A1-D6FC-4f65-9D91-7224C49458BB}"/>
              </c:extLst>
            </c:dLbl>
            <c:delete val="1"/>
            <c:extLst>
              <c:ext xmlns:c15="http://schemas.microsoft.com/office/drawing/2012/chart" uri="{CE6537A1-D6FC-4f65-9D91-7224C49458BB}">
                <c15:showLeaderLines val="0"/>
              </c:ext>
            </c:extLst>
          </c:dLbls>
          <c:cat>
            <c:numRef>
              <c:f>Sheet1!$A$2:$A$13</c:f>
              <c:numCache>
                <c:formatCode>yyyy"年"m"月";@</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Sheet1!$B$2:$B$13</c:f>
              <c:numCache>
                <c:formatCode>General</c:formatCode>
                <c:ptCount val="12"/>
                <c:pt idx="0">
                  <c:v>2567.6999999999998</c:v>
                </c:pt>
                <c:pt idx="1">
                  <c:v>3040.63</c:v>
                </c:pt>
                <c:pt idx="2">
                  <c:v>2040.47</c:v>
                </c:pt>
                <c:pt idx="3">
                  <c:v>1668.42</c:v>
                </c:pt>
                <c:pt idx="4">
                  <c:v>1895.51</c:v>
                </c:pt>
                <c:pt idx="5">
                  <c:v>1235.4000000000001</c:v>
                </c:pt>
                <c:pt idx="6">
                  <c:v>2441.69</c:v>
                </c:pt>
                <c:pt idx="7">
                  <c:v>2232.8900000000008</c:v>
                </c:pt>
                <c:pt idx="8">
                  <c:v>3531.8300000000008</c:v>
                </c:pt>
                <c:pt idx="9">
                  <c:v>2605.67</c:v>
                </c:pt>
                <c:pt idx="10">
                  <c:v>2484.06</c:v>
                </c:pt>
                <c:pt idx="11">
                  <c:v>3359.2599999999998</c:v>
                </c:pt>
              </c:numCache>
            </c:numRef>
          </c:val>
        </c:ser>
        <c:axId val="135792512"/>
        <c:axId val="135794048"/>
      </c:barChart>
      <c:dateAx>
        <c:axId val="135792512"/>
        <c:scaling>
          <c:orientation val="minMax"/>
        </c:scaling>
        <c:axPos val="b"/>
        <c:numFmt formatCode="yyyy&quot;年&quot;m&quot;月&quot;;@" sourceLinked="1"/>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endParaRPr lang="zh-CN"/>
          </a:p>
        </c:txPr>
        <c:crossAx val="135794048"/>
        <c:crosses val="autoZero"/>
        <c:auto val="1"/>
        <c:lblOffset val="100"/>
        <c:baseTimeUnit val="months"/>
      </c:dateAx>
      <c:valAx>
        <c:axId val="135794048"/>
        <c:scaling>
          <c:orientation val="minMax"/>
        </c:scaling>
        <c:axPos val="l"/>
        <c:majorGridlines/>
        <c:numFmt formatCode="General" sourceLinked="1"/>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endParaRPr lang="zh-CN"/>
          </a:p>
        </c:txPr>
        <c:crossAx val="135792512"/>
        <c:crosses val="autoZero"/>
        <c:crossBetween val="between"/>
      </c:valAx>
    </c:plotArea>
    <c:plotVisOnly val="1"/>
    <c:dispBlanksAs val="gap"/>
  </c:chart>
  <c:txPr>
    <a:bodyPr/>
    <a:lstStyle/>
    <a:p>
      <a:pPr>
        <a:defRPr lang="zh-CN"/>
      </a:pPr>
      <a:endParaRPr lang="zh-CN"/>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pPr>
                <a:defRPr/>
              </a:pPr>
              <a:t>‹#›</a:t>
            </a:fld>
            <a:endParaRPr lang="en-US" altLang="zh-CN"/>
          </a:p>
        </p:txBody>
      </p:sp>
    </p:spTree>
    <p:extLst>
      <p:ext uri="{BB962C8B-B14F-4D97-AF65-F5344CB8AC3E}">
        <p14:creationId xmlns="" xmlns:p14="http://schemas.microsoft.com/office/powerpoint/2010/main" val="383679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pPr>
                <a:defRPr/>
              </a:pPr>
              <a:t>‹#›</a:t>
            </a:fld>
            <a:endParaRPr lang="en-US" altLang="zh-CN"/>
          </a:p>
        </p:txBody>
      </p:sp>
    </p:spTree>
    <p:extLst>
      <p:ext uri="{BB962C8B-B14F-4D97-AF65-F5344CB8AC3E}">
        <p14:creationId xmlns="" xmlns:p14="http://schemas.microsoft.com/office/powerpoint/2010/main" val="14217185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pPr/>
              <a:t>1</a:t>
            </a:fld>
            <a:endParaRPr lang="en-US" altLang="zh-CN" smtClean="0">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smtClean="0">
              <a:latin typeface="Arial" panose="020B0604020202020204" pitchFamily="34" charset="0"/>
            </a:endParaRPr>
          </a:p>
        </p:txBody>
      </p:sp>
    </p:spTree>
    <p:extLst>
      <p:ext uri="{BB962C8B-B14F-4D97-AF65-F5344CB8AC3E}">
        <p14:creationId xmlns="" xmlns:p14="http://schemas.microsoft.com/office/powerpoint/2010/main" val="1921235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pPr/>
              <a:t>11</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635508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pPr/>
              <a:t>12</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1547149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pPr/>
              <a:t>13</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1204993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pPr/>
              <a:t>14</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1547988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pPr/>
              <a:t>15</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276403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anose="020B0604020202020204" pitchFamily="34" charset="0"/>
              </a:rPr>
              <a:pPr/>
              <a:t>16</a:t>
            </a:fld>
            <a:endParaRPr lang="en-US" altLang="zh-CN" smtClean="0">
              <a:solidFill>
                <a:srgbClr val="000000"/>
              </a:solidFill>
              <a:latin typeface="Arial" panose="020B0604020202020204" pitchFamily="34" charset="0"/>
            </a:endParaRPr>
          </a:p>
        </p:txBody>
      </p:sp>
    </p:spTree>
    <p:extLst>
      <p:ext uri="{BB962C8B-B14F-4D97-AF65-F5344CB8AC3E}">
        <p14:creationId xmlns="" xmlns:p14="http://schemas.microsoft.com/office/powerpoint/2010/main" val="5029665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endParaRPr lang="zh-CN" altLang="en-US" dirty="0" smtClean="0">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pPr/>
              <a:t>17</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863490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p:sp>
      <p:sp>
        <p:nvSpPr>
          <p:cNvPr id="5632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6324" name="灯片编号占位符 3"/>
          <p:cNvSpPr>
            <a:spLocks noGrp="1"/>
          </p:cNvSpPr>
          <p:nvPr>
            <p:ph type="sldNum" sz="quarter" idx="5"/>
          </p:nvPr>
        </p:nvSpPr>
        <p:spPr>
          <a:noFill/>
        </p:spPr>
        <p:txBody>
          <a:bodyPr/>
          <a:lstStyle/>
          <a:p>
            <a:fld id="{B638A1AE-36C6-4A32-9E49-CFA13F268D3B}" type="slidenum">
              <a:rPr lang="zh-CN" altLang="en-US" smtClean="0">
                <a:solidFill>
                  <a:srgbClr val="000000"/>
                </a:solidFill>
                <a:latin typeface="Arial" panose="020B0604020202020204" pitchFamily="34" charset="0"/>
              </a:rPr>
              <a:pPr/>
              <a:t>18</a:t>
            </a:fld>
            <a:endParaRPr lang="en-US" altLang="zh-CN" smtClean="0">
              <a:solidFill>
                <a:srgbClr val="000000"/>
              </a:solidFill>
              <a:latin typeface="Arial" panose="020B0604020202020204" pitchFamily="34" charset="0"/>
            </a:endParaRPr>
          </a:p>
        </p:txBody>
      </p:sp>
    </p:spTree>
    <p:extLst>
      <p:ext uri="{BB962C8B-B14F-4D97-AF65-F5344CB8AC3E}">
        <p14:creationId xmlns="" xmlns:p14="http://schemas.microsoft.com/office/powerpoint/2010/main" val="197641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smtClean="0">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pPr algn="r"/>
              <a:t>19</a:t>
            </a:fld>
            <a:endParaRPr lang="en-US" altLang="zh-CN" sz="1200">
              <a:solidFill>
                <a:srgbClr val="000000"/>
              </a:solidFill>
            </a:endParaRPr>
          </a:p>
        </p:txBody>
      </p:sp>
    </p:spTree>
    <p:extLst>
      <p:ext uri="{BB962C8B-B14F-4D97-AF65-F5344CB8AC3E}">
        <p14:creationId xmlns="" xmlns:p14="http://schemas.microsoft.com/office/powerpoint/2010/main" val="17503839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p:sp>
      <p:sp>
        <p:nvSpPr>
          <p:cNvPr id="5734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7348" name="灯片编号占位符 3"/>
          <p:cNvSpPr>
            <a:spLocks noGrp="1"/>
          </p:cNvSpPr>
          <p:nvPr>
            <p:ph type="sldNum" sz="quarter" idx="5"/>
          </p:nvPr>
        </p:nvSpPr>
        <p:spPr>
          <a:noFill/>
        </p:spPr>
        <p:txBody>
          <a:bodyPr/>
          <a:lstStyle/>
          <a:p>
            <a:fld id="{2C832CE4-E601-40D2-9DE9-A2983248F2DD}" type="slidenum">
              <a:rPr lang="zh-CN" altLang="en-US" smtClean="0">
                <a:latin typeface="Arial" panose="020B0604020202020204" pitchFamily="34" charset="0"/>
              </a:rPr>
              <a:pPr/>
              <a:t>20</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325290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pPr/>
              <a:t>2</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6356716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p:sp>
      <p:sp>
        <p:nvSpPr>
          <p:cNvPr id="5837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8372" name="灯片编号占位符 3"/>
          <p:cNvSpPr>
            <a:spLocks noGrp="1"/>
          </p:cNvSpPr>
          <p:nvPr>
            <p:ph type="sldNum" sz="quarter" idx="5"/>
          </p:nvPr>
        </p:nvSpPr>
        <p:spPr>
          <a:noFill/>
        </p:spPr>
        <p:txBody>
          <a:bodyPr/>
          <a:lstStyle/>
          <a:p>
            <a:fld id="{2F145F8A-38AA-4516-98C7-2269C5C0F01D}" type="slidenum">
              <a:rPr lang="zh-CN" altLang="en-US" smtClean="0">
                <a:latin typeface="Arial" panose="020B0604020202020204" pitchFamily="34" charset="0"/>
              </a:rPr>
              <a:pPr/>
              <a:t>23</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1804795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smtClean="0">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pPr algn="r" defTabSz="915670"/>
              <a:t>24</a:t>
            </a:fld>
            <a:endParaRPr lang="en-US" altLang="zh-CN" sz="1200">
              <a:solidFill>
                <a:srgbClr val="000000"/>
              </a:solidFill>
            </a:endParaRPr>
          </a:p>
        </p:txBody>
      </p:sp>
    </p:spTree>
    <p:extLst>
      <p:ext uri="{BB962C8B-B14F-4D97-AF65-F5344CB8AC3E}">
        <p14:creationId xmlns="" xmlns:p14="http://schemas.microsoft.com/office/powerpoint/2010/main" val="21384508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TextEdit="1"/>
          </p:cNvSpPr>
          <p:nvPr>
            <p:ph type="sldImg"/>
          </p:nvPr>
        </p:nvSpPr>
        <p:spPr/>
      </p:sp>
      <p:sp>
        <p:nvSpPr>
          <p:cNvPr id="60419" name="备注占位符 2"/>
          <p:cNvSpPr>
            <a:spLocks noGrp="1"/>
          </p:cNvSpPr>
          <p:nvPr>
            <p:ph type="body" idx="1"/>
          </p:nvPr>
        </p:nvSpPr>
        <p:spPr>
          <a:noFill/>
        </p:spPr>
        <p:txBody>
          <a:bodyPr lIns="91550" tIns="45774" rIns="91550" bIns="45774"/>
          <a:lstStyle/>
          <a:p>
            <a:endParaRPr lang="zh-CN" altLang="en-US" smtClean="0">
              <a:latin typeface="Arial" panose="020B0604020202020204" pitchFamily="34" charset="0"/>
            </a:endParaRPr>
          </a:p>
        </p:txBody>
      </p:sp>
      <p:sp>
        <p:nvSpPr>
          <p:cNvPr id="60420"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C9850923-EF93-4729-9F44-6350CD9853ED}" type="slidenum">
              <a:rPr lang="zh-CN" altLang="en-US" sz="1200">
                <a:solidFill>
                  <a:srgbClr val="000000"/>
                </a:solidFill>
              </a:rPr>
              <a:pPr algn="r" defTabSz="915670"/>
              <a:t>25</a:t>
            </a:fld>
            <a:endParaRPr lang="en-US" altLang="zh-CN" sz="1200">
              <a:solidFill>
                <a:srgbClr val="000000"/>
              </a:solidFill>
            </a:endParaRPr>
          </a:p>
        </p:txBody>
      </p:sp>
    </p:spTree>
    <p:extLst>
      <p:ext uri="{BB962C8B-B14F-4D97-AF65-F5344CB8AC3E}">
        <p14:creationId xmlns="" xmlns:p14="http://schemas.microsoft.com/office/powerpoint/2010/main" val="6574390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smtClean="0">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pPr algn="r" defTabSz="915670"/>
              <a:t>26</a:t>
            </a:fld>
            <a:endParaRPr lang="en-US" altLang="zh-CN" sz="1200">
              <a:solidFill>
                <a:srgbClr val="000000"/>
              </a:solidFill>
            </a:endParaRPr>
          </a:p>
        </p:txBody>
      </p:sp>
    </p:spTree>
    <p:extLst>
      <p:ext uri="{BB962C8B-B14F-4D97-AF65-F5344CB8AC3E}">
        <p14:creationId xmlns="" xmlns:p14="http://schemas.microsoft.com/office/powerpoint/2010/main" val="775438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pPr/>
              <a:t>27</a:t>
            </a:fld>
            <a:endParaRPr lang="en-US" altLang="zh-CN" smtClean="0">
              <a:solidFill>
                <a:srgbClr val="000000"/>
              </a:solidFill>
              <a:latin typeface="Arial" panose="020B0604020202020204" pitchFamily="34" charset="0"/>
            </a:endParaRPr>
          </a:p>
        </p:txBody>
      </p:sp>
    </p:spTree>
    <p:extLst>
      <p:ext uri="{BB962C8B-B14F-4D97-AF65-F5344CB8AC3E}">
        <p14:creationId xmlns="" xmlns:p14="http://schemas.microsoft.com/office/powerpoint/2010/main" val="1866149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anose="020B0604020202020204" pitchFamily="34" charset="0"/>
              </a:rPr>
              <a:pPr/>
              <a:t>3</a:t>
            </a:fld>
            <a:endParaRPr lang="en-US" altLang="zh-CN" smtClean="0">
              <a:solidFill>
                <a:srgbClr val="000000"/>
              </a:solidFill>
              <a:latin typeface="Arial" panose="020B0604020202020204" pitchFamily="34" charset="0"/>
            </a:endParaRPr>
          </a:p>
        </p:txBody>
      </p:sp>
    </p:spTree>
    <p:extLst>
      <p:ext uri="{BB962C8B-B14F-4D97-AF65-F5344CB8AC3E}">
        <p14:creationId xmlns="" xmlns:p14="http://schemas.microsoft.com/office/powerpoint/2010/main" val="502760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pPr/>
              <a:t>4</a:t>
            </a:fld>
            <a:endParaRPr lang="en-US" altLang="zh-CN" smtClean="0">
              <a:solidFill>
                <a:srgbClr val="000000"/>
              </a:solidFill>
              <a:latin typeface="Arial" panose="020B0604020202020204" pitchFamily="34" charset="0"/>
            </a:endParaRPr>
          </a:p>
        </p:txBody>
      </p:sp>
    </p:spTree>
    <p:extLst>
      <p:ext uri="{BB962C8B-B14F-4D97-AF65-F5344CB8AC3E}">
        <p14:creationId xmlns="" xmlns:p14="http://schemas.microsoft.com/office/powerpoint/2010/main" val="1042753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p:sp>
      <p:sp>
        <p:nvSpPr>
          <p:cNvPr id="44035"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4036" name="灯片编号占位符 3"/>
          <p:cNvSpPr>
            <a:spLocks noGrp="1"/>
          </p:cNvSpPr>
          <p:nvPr>
            <p:ph type="sldNum" sz="quarter" idx="5"/>
          </p:nvPr>
        </p:nvSpPr>
        <p:spPr>
          <a:noFill/>
        </p:spPr>
        <p:txBody>
          <a:bodyPr/>
          <a:lstStyle/>
          <a:p>
            <a:fld id="{6401D7D2-6AAE-4026-9E38-E32D9E56E9BA}" type="slidenum">
              <a:rPr lang="zh-CN" altLang="en-US" smtClean="0">
                <a:latin typeface="Arial" panose="020B0604020202020204" pitchFamily="34" charset="0"/>
              </a:rPr>
              <a:pPr/>
              <a:t>6</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209062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pPr/>
              <a:t>7</a:t>
            </a:fld>
            <a:endParaRPr lang="en-US" altLang="zh-CN" smtClean="0">
              <a:solidFill>
                <a:srgbClr val="000000"/>
              </a:solidFill>
              <a:latin typeface="Arial" panose="020B0604020202020204" pitchFamily="34" charset="0"/>
            </a:endParaRPr>
          </a:p>
        </p:txBody>
      </p:sp>
    </p:spTree>
    <p:extLst>
      <p:ext uri="{BB962C8B-B14F-4D97-AF65-F5344CB8AC3E}">
        <p14:creationId xmlns="" xmlns:p14="http://schemas.microsoft.com/office/powerpoint/2010/main" val="2141132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pPr/>
              <a:t>8</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623664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p:sp>
      <p:sp>
        <p:nvSpPr>
          <p:cNvPr id="4710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7108" name="灯片编号占位符 3"/>
          <p:cNvSpPr>
            <a:spLocks noGrp="1"/>
          </p:cNvSpPr>
          <p:nvPr>
            <p:ph type="sldNum" sz="quarter" idx="5"/>
          </p:nvPr>
        </p:nvSpPr>
        <p:spPr>
          <a:noFill/>
        </p:spPr>
        <p:txBody>
          <a:bodyPr/>
          <a:lstStyle/>
          <a:p>
            <a:fld id="{0A0339C1-AC36-4330-904B-640DC3C8FEE5}" type="slidenum">
              <a:rPr lang="zh-CN" altLang="en-US" smtClean="0">
                <a:latin typeface="Arial" panose="020B0604020202020204" pitchFamily="34" charset="0"/>
              </a:rPr>
              <a:pPr/>
              <a:t>9</a:t>
            </a:fld>
            <a:endParaRPr lang="en-US" altLang="zh-CN" smtClean="0">
              <a:latin typeface="Arial" panose="020B0604020202020204" pitchFamily="34" charset="0"/>
            </a:endParaRPr>
          </a:p>
        </p:txBody>
      </p:sp>
    </p:spTree>
    <p:extLst>
      <p:ext uri="{BB962C8B-B14F-4D97-AF65-F5344CB8AC3E}">
        <p14:creationId xmlns="" xmlns:p14="http://schemas.microsoft.com/office/powerpoint/2010/main" val="64814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pPr/>
              <a:t>10</a:t>
            </a:fld>
            <a:endParaRPr lang="en-US" altLang="zh-CN" smtClean="0">
              <a:solidFill>
                <a:srgbClr val="000000"/>
              </a:solidFill>
              <a:latin typeface="Arial" panose="020B0604020202020204" pitchFamily="34" charset="0"/>
            </a:endParaRPr>
          </a:p>
        </p:txBody>
      </p:sp>
    </p:spTree>
    <p:extLst>
      <p:ext uri="{BB962C8B-B14F-4D97-AF65-F5344CB8AC3E}">
        <p14:creationId xmlns="" xmlns:p14="http://schemas.microsoft.com/office/powerpoint/2010/main" val="558789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1.jpe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smtClean="0">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algn="ctr" eaLnBrk="1" hangingPunct="1">
              <a:spcBef>
                <a:spcPct val="50000"/>
              </a:spcBef>
              <a:defRPr/>
            </a:pPr>
            <a:r>
              <a:rPr lang="zh-CN" altLang="en-US" sz="2600" b="1" smtClean="0">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smtClean="0"/>
              <a:t>单击此处编辑母版标题样式</a:t>
            </a:r>
            <a:endParaRPr lang="zh-CN" alt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smtClean="0">
                <a:solidFill>
                  <a:srgbClr val="777777"/>
                </a:solidFill>
                <a:ea typeface="宋体" panose="02010600030101010101"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algn="ctr" eaLnBrk="1" hangingPunct="1">
              <a:spcBef>
                <a:spcPct val="50000"/>
              </a:spcBef>
              <a:defRPr/>
            </a:pPr>
            <a:r>
              <a:rPr lang="zh-CN" altLang="en-US" sz="2600" b="1" smtClean="0">
                <a:solidFill>
                  <a:srgbClr val="777777"/>
                </a:solidFill>
                <a:ea typeface="黑体" panose="02010609060101010101" pitchFamily="49"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6.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6.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6.jpe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jpe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jpe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jpe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chemeClr val="bg1"/>
                </a:solidFill>
                <a:ea typeface="宋体" panose="02010600030101010101" pitchFamily="2" charset="-122"/>
              </a:rPr>
              <a:t>BEST CLIENTS</a:t>
            </a:r>
          </a:p>
          <a:p>
            <a:pPr eaLnBrk="1" hangingPunct="1">
              <a:lnSpc>
                <a:spcPct val="50000"/>
              </a:lnSpc>
              <a:spcBef>
                <a:spcPct val="50000"/>
              </a:spcBef>
              <a:defRPr/>
            </a:pPr>
            <a:r>
              <a:rPr lang="en-US" altLang="zh-CN" sz="1000" smtClean="0">
                <a:solidFill>
                  <a:schemeClr val="bg1"/>
                </a:solidFill>
                <a:ea typeface="宋体" panose="02010600030101010101"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p>
          <a:p>
            <a:pPr algn="r">
              <a:defRPr/>
            </a:pPr>
            <a:r>
              <a:rPr lang="zh-CN" altLang="en-US" sz="1000">
                <a:solidFill>
                  <a:schemeClr val="bg1"/>
                </a:solidFill>
                <a:latin typeface="Verdana" panose="020B0604030504040204" pitchFamily="34" charset="0"/>
                <a:ea typeface="黑体" panose="02010609060101010101" pitchFamily="49" charset="-122"/>
              </a:rPr>
              <a:t>融客中国</a:t>
            </a:r>
          </a:p>
        </p:txBody>
      </p:sp>
      <p:pic>
        <p:nvPicPr>
          <p:cNvPr id="2054" name="Picture 39" descr="招牌设计"/>
          <p:cNvPicPr>
            <a:picLocks noChangeAspect="1" noChangeArrowheads="1"/>
          </p:cNvPicPr>
          <p:nvPr/>
        </p:nvPicPr>
        <p:blipFill>
          <a:blip r:embed="rId14"/>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pPr algn="ctr" eaLnBrk="0" hangingPunct="0">
                <a:defRPr/>
              </a:p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75.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83.xml"/></Relationships>
</file>

<file path=ppt/slides/_rels/slide19.xml.rels><?xml version="1.0" encoding="UTF-8" standalone="yes"?>
<Relationships xmlns="http://schemas.openxmlformats.org/package/2006/relationships"><Relationship Id="rId3" Type="http://schemas.openxmlformats.org/officeDocument/2006/relationships/hyperlink" Target="http://image.baidu.com/i?ct=503316480&amp;z=0&amp;tn=baiduimagedetail&amp;word=%D6%D0%D0%C5%D6%A4%C8%AF&amp;in=2474&amp;cl=2&amp;cm=1&amp;sc=0&amp;lm=-1&amp;pn=49&amp;rn=1&amp;di=1404247612&amp;ln=2000" TargetMode="External"/><Relationship Id="rId7" Type="http://schemas.openxmlformats.org/officeDocument/2006/relationships/image" Target="../media/image21.jpeg"/><Relationship Id="rId2" Type="http://schemas.openxmlformats.org/officeDocument/2006/relationships/notesSlide" Target="../notesSlides/notesSlide18.xml"/><Relationship Id="rId1" Type="http://schemas.openxmlformats.org/officeDocument/2006/relationships/slideLayout" Target="../slideLayouts/slideLayout8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4.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5.xml"/><Relationship Id="rId1" Type="http://schemas.openxmlformats.org/officeDocument/2006/relationships/themeOverride" Target="../theme/themeOverride1.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anchor="ctr"/>
          <a:lstStyle/>
          <a:p>
            <a:r>
              <a:rPr lang="en-US" altLang="zh-CN" sz="3600" b="1">
                <a:solidFill>
                  <a:srgbClr val="CC0000"/>
                </a:solidFill>
                <a:latin typeface="幼圆" pitchFamily="49" charset="-122"/>
                <a:ea typeface="黑体" panose="02010609060101010101" pitchFamily="49" charset="-122"/>
              </a:rPr>
              <a:t>『</a:t>
            </a:r>
            <a:r>
              <a:rPr lang="zh-CN" altLang="en-US" sz="3600" b="1">
                <a:solidFill>
                  <a:srgbClr val="CC0000"/>
                </a:solidFill>
                <a:latin typeface="幼圆" pitchFamily="49" charset="-122"/>
                <a:ea typeface="黑体" panose="02010609060101010101" pitchFamily="49" charset="-122"/>
              </a:rPr>
              <a:t>融客月报</a:t>
            </a:r>
            <a:r>
              <a:rPr lang="en-US" altLang="zh-CN" sz="3600" b="1">
                <a:solidFill>
                  <a:srgbClr val="CC0000"/>
                </a:solidFill>
                <a:latin typeface="幼圆" pitchFamily="49" charset="-122"/>
                <a:ea typeface="黑体" panose="02010609060101010101" pitchFamily="49" charset="-122"/>
              </a:rPr>
              <a:t>』</a:t>
            </a:r>
            <a:endParaRPr lang="zh-CN" altLang="en-US" sz="3600" b="1">
              <a:solidFill>
                <a:srgbClr val="CC0000"/>
              </a:solidFill>
              <a:latin typeface="幼圆" pitchFamily="49" charset="-122"/>
              <a:ea typeface="黑体" panose="02010609060101010101" pitchFamily="49" charset="-122"/>
            </a:endParaRPr>
          </a:p>
        </p:txBody>
      </p:sp>
      <p:sp>
        <p:nvSpPr>
          <p:cNvPr id="12291" name="Text Box 6"/>
          <p:cNvSpPr txBox="1">
            <a:spLocks noChangeArrowheads="1"/>
          </p:cNvSpPr>
          <p:nvPr/>
        </p:nvSpPr>
        <p:spPr bwMode="gray">
          <a:xfrm>
            <a:off x="0" y="2565400"/>
            <a:ext cx="9396413" cy="1631216"/>
          </a:xfrm>
          <a:prstGeom prst="rect">
            <a:avLst/>
          </a:prstGeom>
          <a:noFill/>
          <a:ln w="0" algn="ctr">
            <a:noFill/>
            <a:miter lim="800000"/>
          </a:ln>
        </p:spPr>
        <p:txBody>
          <a:bodyPr>
            <a:spAutoFit/>
          </a:bodyPr>
          <a:lstStyle/>
          <a:p>
            <a:pPr eaLnBrk="0" hangingPunct="0">
              <a:spcBef>
                <a:spcPct val="50000"/>
              </a:spcBef>
            </a:pPr>
            <a:r>
              <a:rPr lang="en-US" altLang="zh-CN" sz="4000" dirty="0">
                <a:solidFill>
                  <a:srgbClr val="777777"/>
                </a:solidFill>
                <a:ea typeface="华文中宋" pitchFamily="2" charset="-122"/>
              </a:rPr>
              <a:t>                      </a:t>
            </a:r>
            <a:r>
              <a:rPr lang="en-US" altLang="zh-CN" sz="3600" dirty="0">
                <a:solidFill>
                  <a:srgbClr val="000066"/>
                </a:solidFill>
                <a:latin typeface="华文中宋" pitchFamily="2" charset="-122"/>
                <a:ea typeface="黑体" panose="02010609060101010101" pitchFamily="49" charset="-122"/>
              </a:rPr>
              <a:t>—— </a:t>
            </a:r>
            <a:r>
              <a:rPr lang="zh-CN" altLang="en-US" sz="3600" b="1" dirty="0">
                <a:solidFill>
                  <a:srgbClr val="000066"/>
                </a:solidFill>
                <a:ea typeface="黑体" panose="02010609060101010101" pitchFamily="49" charset="-122"/>
              </a:rPr>
              <a:t>二级市场</a:t>
            </a:r>
            <a:r>
              <a:rPr lang="zh-CN" altLang="en-US" sz="1800" b="1" dirty="0">
                <a:solidFill>
                  <a:srgbClr val="000066"/>
                </a:solidFill>
                <a:ea typeface="幼圆" pitchFamily="49" charset="-122"/>
              </a:rPr>
              <a:t>（</a:t>
            </a:r>
            <a:r>
              <a:rPr lang="en-US" altLang="zh-CN" sz="1800" b="1" dirty="0" smtClean="0">
                <a:solidFill>
                  <a:srgbClr val="000066"/>
                </a:solidFill>
                <a:ea typeface="幼圆" pitchFamily="49" charset="-122"/>
              </a:rPr>
              <a:t>2017</a:t>
            </a:r>
            <a:r>
              <a:rPr lang="zh-CN" altLang="en-US" sz="1800" b="1" dirty="0" smtClean="0">
                <a:solidFill>
                  <a:srgbClr val="000066"/>
                </a:solidFill>
                <a:ea typeface="幼圆" pitchFamily="49" charset="-122"/>
              </a:rPr>
              <a:t>年</a:t>
            </a:r>
            <a:r>
              <a:rPr lang="en-US" altLang="zh-CN" sz="1800" b="1" dirty="0" smtClean="0">
                <a:solidFill>
                  <a:srgbClr val="000066"/>
                </a:solidFill>
                <a:ea typeface="幼圆" pitchFamily="49" charset="-122"/>
              </a:rPr>
              <a:t>5</a:t>
            </a:r>
            <a:r>
              <a:rPr lang="zh-CN" altLang="en-US" sz="1800" b="1" dirty="0" smtClean="0">
                <a:solidFill>
                  <a:srgbClr val="000066"/>
                </a:solidFill>
                <a:ea typeface="幼圆" pitchFamily="49" charset="-122"/>
              </a:rPr>
              <a:t>月</a:t>
            </a:r>
            <a:r>
              <a:rPr lang="zh-CN" altLang="en-US" sz="1800" b="1" dirty="0">
                <a:solidFill>
                  <a:srgbClr val="000066"/>
                </a:solidFill>
                <a:ea typeface="幼圆" pitchFamily="49" charset="-122"/>
              </a:rPr>
              <a:t>）</a:t>
            </a:r>
            <a:endParaRPr lang="zh-CN" altLang="en-US" sz="3600" b="1" dirty="0">
              <a:solidFill>
                <a:srgbClr val="000066"/>
              </a:solidFill>
              <a:ea typeface="黑体" panose="02010609060101010101" pitchFamily="49" charset="-122"/>
            </a:endParaRPr>
          </a:p>
          <a:p>
            <a:pPr eaLnBrk="0" hangingPunct="0">
              <a:spcBef>
                <a:spcPct val="50000"/>
              </a:spcBef>
            </a:pPr>
            <a:endParaRPr lang="zh-CN" altLang="en-US" sz="4000" b="1" dirty="0">
              <a:solidFill>
                <a:srgbClr val="000099"/>
              </a:solidFill>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沪深市值统计</a:t>
            </a:r>
          </a:p>
        </p:txBody>
      </p:sp>
      <p:sp>
        <p:nvSpPr>
          <p:cNvPr id="21507" name="Text Box 280"/>
          <p:cNvSpPr txBox="1">
            <a:spLocks noChangeArrowheads="1"/>
          </p:cNvSpPr>
          <p:nvPr/>
        </p:nvSpPr>
        <p:spPr bwMode="auto">
          <a:xfrm>
            <a:off x="714375" y="5357813"/>
            <a:ext cx="7816850" cy="646112"/>
          </a:xfrm>
          <a:prstGeom prst="rect">
            <a:avLst/>
          </a:prstGeom>
          <a:noFill/>
          <a:ln w="9525" algn="ctr">
            <a:noFill/>
            <a:miter lim="800000"/>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zh-CN" altLang="en-US" sz="1800" b="1" dirty="0" smtClean="0">
                <a:solidFill>
                  <a:srgbClr val="000066"/>
                </a:solidFill>
                <a:latin typeface="幼圆" pitchFamily="49" charset="-122"/>
                <a:ea typeface="幼圆" pitchFamily="49" charset="-122"/>
              </a:rPr>
              <a:t>截至</a:t>
            </a:r>
            <a:r>
              <a:rPr lang="en-US" altLang="zh-CN" sz="1800" b="1" dirty="0">
                <a:solidFill>
                  <a:srgbClr val="000066"/>
                </a:solidFill>
                <a:latin typeface="幼圆" pitchFamily="49" charset="-122"/>
                <a:ea typeface="幼圆" pitchFamily="49" charset="-122"/>
              </a:rPr>
              <a:t>5</a:t>
            </a:r>
            <a:r>
              <a:rPr lang="zh-CN" altLang="en-US" sz="1800" b="1" dirty="0" smtClean="0">
                <a:solidFill>
                  <a:srgbClr val="000066"/>
                </a:solidFill>
                <a:latin typeface="幼圆" pitchFamily="49" charset="-122"/>
                <a:ea typeface="幼圆" pitchFamily="49" charset="-122"/>
              </a:rPr>
              <a:t>月底</a:t>
            </a:r>
            <a:r>
              <a:rPr lang="zh-CN" altLang="en-US" sz="1800" b="1" dirty="0">
                <a:solidFill>
                  <a:srgbClr val="000066"/>
                </a:solidFill>
                <a:latin typeface="幼圆" pitchFamily="49" charset="-122"/>
                <a:ea typeface="幼圆" pitchFamily="49" charset="-122"/>
              </a:rPr>
              <a:t>，两市总市值</a:t>
            </a:r>
            <a:r>
              <a:rPr lang="zh-CN" altLang="en-US" sz="1800" b="1" dirty="0" smtClean="0">
                <a:solidFill>
                  <a:srgbClr val="000066"/>
                </a:solidFill>
                <a:latin typeface="幼圆" pitchFamily="49" charset="-122"/>
                <a:ea typeface="幼圆" pitchFamily="49" charset="-122"/>
              </a:rPr>
              <a:t>近</a:t>
            </a:r>
            <a:r>
              <a:rPr lang="en-US" altLang="zh-CN" sz="1800" b="1" dirty="0" smtClean="0">
                <a:solidFill>
                  <a:srgbClr val="000066"/>
                </a:solidFill>
                <a:latin typeface="幼圆" pitchFamily="49" charset="-122"/>
                <a:ea typeface="幼圆" pitchFamily="49" charset="-122"/>
              </a:rPr>
              <a:t>55.77</a:t>
            </a:r>
            <a:r>
              <a:rPr lang="zh-CN" altLang="en-US" sz="1800" b="1" dirty="0" smtClean="0">
                <a:solidFill>
                  <a:srgbClr val="000066"/>
                </a:solidFill>
                <a:latin typeface="幼圆" pitchFamily="49" charset="-122"/>
                <a:ea typeface="幼圆" pitchFamily="49" charset="-122"/>
              </a:rPr>
              <a:t>万亿</a:t>
            </a:r>
            <a:r>
              <a:rPr lang="en-US" altLang="zh-CN" sz="1800" b="1" dirty="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较</a:t>
            </a:r>
            <a:r>
              <a:rPr lang="zh-CN" altLang="en-US" sz="1800" b="1" dirty="0" smtClean="0">
                <a:solidFill>
                  <a:srgbClr val="000066"/>
                </a:solidFill>
                <a:latin typeface="幼圆" pitchFamily="49" charset="-122"/>
                <a:ea typeface="幼圆" pitchFamily="49" charset="-122"/>
              </a:rPr>
              <a:t>上月底跌</a:t>
            </a:r>
            <a:r>
              <a:rPr lang="en-US" altLang="zh-CN" sz="1800" b="1" dirty="0" smtClean="0">
                <a:solidFill>
                  <a:srgbClr val="000066"/>
                </a:solidFill>
                <a:latin typeface="幼圆" pitchFamily="49" charset="-122"/>
                <a:ea typeface="幼圆" pitchFamily="49" charset="-122"/>
              </a:rPr>
              <a:t>2.1409%</a:t>
            </a:r>
            <a:r>
              <a:rPr lang="zh-CN" altLang="en-US" sz="1800" b="1" dirty="0" smtClean="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其中上证</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34.05</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，深市</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21.72</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a:t>
            </a:r>
          </a:p>
        </p:txBody>
      </p:sp>
      <p:pic>
        <p:nvPicPr>
          <p:cNvPr id="3074"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263650" y="914048"/>
            <a:ext cx="6718300" cy="426755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全市场解禁规模</a:t>
            </a:r>
          </a:p>
        </p:txBody>
      </p:sp>
      <p:sp>
        <p:nvSpPr>
          <p:cNvPr id="21507" name="TextBox 1"/>
          <p:cNvSpPr txBox="1">
            <a:spLocks noChangeArrowheads="1"/>
          </p:cNvSpPr>
          <p:nvPr/>
        </p:nvSpPr>
        <p:spPr bwMode="auto">
          <a:xfrm>
            <a:off x="285720" y="5072074"/>
            <a:ext cx="8501063" cy="1200329"/>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latinLnBrk="0"/>
            <a:r>
              <a:rPr lang="en-US" altLang="zh-CN" sz="1800" b="1" dirty="0" smtClean="0">
                <a:solidFill>
                  <a:srgbClr val="000066"/>
                </a:solidFill>
                <a:latin typeface="幼圆" pitchFamily="49" charset="-122"/>
                <a:ea typeface="幼圆" pitchFamily="49" charset="-122"/>
              </a:rPr>
              <a:t>2017</a:t>
            </a:r>
            <a:r>
              <a:rPr lang="zh-CN" altLang="en-US" sz="1800" b="1" dirty="0" smtClean="0">
                <a:solidFill>
                  <a:srgbClr val="000066"/>
                </a:solidFill>
                <a:latin typeface="幼圆" pitchFamily="49" charset="-122"/>
                <a:ea typeface="幼圆" pitchFamily="49" charset="-122"/>
              </a:rPr>
              <a:t>年</a:t>
            </a:r>
            <a:r>
              <a:rPr lang="en-US" altLang="zh-CN" sz="1800" b="1" dirty="0" smtClean="0">
                <a:solidFill>
                  <a:srgbClr val="000066"/>
                </a:solidFill>
                <a:latin typeface="幼圆" pitchFamily="49" charset="-122"/>
                <a:ea typeface="幼圆" pitchFamily="49" charset="-122"/>
              </a:rPr>
              <a:t>A</a:t>
            </a:r>
            <a:r>
              <a:rPr lang="zh-CN" altLang="en-US" sz="1800" b="1" dirty="0" smtClean="0">
                <a:solidFill>
                  <a:srgbClr val="000066"/>
                </a:solidFill>
                <a:latin typeface="幼圆" pitchFamily="49" charset="-122"/>
                <a:ea typeface="幼圆" pitchFamily="49" charset="-122"/>
              </a:rPr>
              <a:t>股全市场解禁市值将达到</a:t>
            </a:r>
            <a:r>
              <a:rPr lang="en-US" altLang="zh-CN" sz="1800" b="1" dirty="0" smtClean="0">
                <a:solidFill>
                  <a:srgbClr val="000066"/>
                </a:solidFill>
                <a:latin typeface="幼圆" pitchFamily="49" charset="-122"/>
                <a:ea typeface="幼圆" pitchFamily="49" charset="-122"/>
              </a:rPr>
              <a:t>29103.5</a:t>
            </a:r>
            <a:r>
              <a:rPr lang="zh-CN" altLang="en-US" sz="1800" b="1" dirty="0" smtClean="0">
                <a:solidFill>
                  <a:srgbClr val="000066"/>
                </a:solidFill>
                <a:latin typeface="幼圆" pitchFamily="49" charset="-122"/>
                <a:ea typeface="幼圆" pitchFamily="49" charset="-122"/>
              </a:rPr>
              <a:t>亿元，较</a:t>
            </a:r>
            <a:r>
              <a:rPr lang="en-US" altLang="zh-CN" sz="1800" b="1" dirty="0" smtClean="0">
                <a:solidFill>
                  <a:srgbClr val="000066"/>
                </a:solidFill>
                <a:latin typeface="幼圆" pitchFamily="49" charset="-122"/>
                <a:ea typeface="幼圆" pitchFamily="49" charset="-122"/>
              </a:rPr>
              <a:t>2016</a:t>
            </a:r>
            <a:r>
              <a:rPr lang="zh-CN" altLang="en-US" sz="1800" b="1" dirty="0" smtClean="0">
                <a:solidFill>
                  <a:srgbClr val="000066"/>
                </a:solidFill>
                <a:latin typeface="幼圆" pitchFamily="49" charset="-122"/>
                <a:ea typeface="幼圆" pitchFamily="49" charset="-122"/>
              </a:rPr>
              <a:t>年增长约</a:t>
            </a:r>
            <a:r>
              <a:rPr lang="en-US" altLang="zh-CN" sz="1800" b="1" dirty="0" smtClean="0">
                <a:solidFill>
                  <a:srgbClr val="000066"/>
                </a:solidFill>
                <a:latin typeface="幼圆" pitchFamily="49" charset="-122"/>
                <a:ea typeface="幼圆" pitchFamily="49" charset="-122"/>
              </a:rPr>
              <a:t>26.67%</a:t>
            </a:r>
            <a:r>
              <a:rPr lang="zh-CN" altLang="en-US" sz="1800" b="1" dirty="0" smtClean="0">
                <a:solidFill>
                  <a:srgbClr val="000066"/>
                </a:solidFill>
                <a:latin typeface="幼圆" pitchFamily="49" charset="-122"/>
                <a:ea typeface="幼圆" pitchFamily="49" charset="-122"/>
              </a:rPr>
              <a:t>。</a:t>
            </a:r>
          </a:p>
          <a:p>
            <a:pPr latinLnBrk="0"/>
            <a:r>
              <a:rPr lang="zh-CN" altLang="en-US" sz="1800" b="1" dirty="0" smtClean="0">
                <a:solidFill>
                  <a:srgbClr val="000066"/>
                </a:solidFill>
                <a:latin typeface="幼圆" pitchFamily="49" charset="-122"/>
                <a:ea typeface="幼圆" pitchFamily="49" charset="-122"/>
              </a:rPr>
              <a:t>具体来看，除了</a:t>
            </a:r>
            <a:r>
              <a:rPr lang="en-US" altLang="zh-CN" sz="1800" b="1" dirty="0" smtClean="0">
                <a:solidFill>
                  <a:srgbClr val="000066"/>
                </a:solidFill>
                <a:latin typeface="幼圆" pitchFamily="49" charset="-122"/>
                <a:ea typeface="幼圆" pitchFamily="49" charset="-122"/>
              </a:rPr>
              <a:t>5</a:t>
            </a:r>
            <a:r>
              <a:rPr lang="zh-CN" altLang="en-US" sz="1800" b="1" dirty="0" smtClean="0">
                <a:solidFill>
                  <a:srgbClr val="000066"/>
                </a:solidFill>
                <a:latin typeface="幼圆" pitchFamily="49" charset="-122"/>
                <a:ea typeface="幼圆" pitchFamily="49" charset="-122"/>
              </a:rPr>
              <a:t>月、</a:t>
            </a:r>
            <a:r>
              <a:rPr lang="en-US" altLang="zh-CN" sz="1800" b="1" dirty="0" smtClean="0">
                <a:solidFill>
                  <a:srgbClr val="000066"/>
                </a:solidFill>
                <a:latin typeface="幼圆" pitchFamily="49" charset="-122"/>
                <a:ea typeface="幼圆" pitchFamily="49" charset="-122"/>
              </a:rPr>
              <a:t>6</a:t>
            </a:r>
            <a:r>
              <a:rPr lang="zh-CN" altLang="en-US" sz="1800" b="1" dirty="0" smtClean="0">
                <a:solidFill>
                  <a:srgbClr val="000066"/>
                </a:solidFill>
                <a:latin typeface="幼圆" pitchFamily="49" charset="-122"/>
                <a:ea typeface="幼圆" pitchFamily="49" charset="-122"/>
              </a:rPr>
              <a:t>月和</a:t>
            </a:r>
            <a:r>
              <a:rPr lang="en-US" altLang="zh-CN" sz="1800" b="1" dirty="0" smtClean="0">
                <a:solidFill>
                  <a:srgbClr val="000066"/>
                </a:solidFill>
                <a:latin typeface="幼圆" pitchFamily="49" charset="-122"/>
                <a:ea typeface="幼圆" pitchFamily="49" charset="-122"/>
              </a:rPr>
              <a:t>11</a:t>
            </a:r>
            <a:r>
              <a:rPr lang="zh-CN" altLang="en-US" sz="1800" b="1" dirty="0" smtClean="0">
                <a:solidFill>
                  <a:srgbClr val="000066"/>
                </a:solidFill>
                <a:latin typeface="幼圆" pitchFamily="49" charset="-122"/>
                <a:ea typeface="幼圆" pitchFamily="49" charset="-122"/>
              </a:rPr>
              <a:t>月的解禁市值稍弱于</a:t>
            </a:r>
            <a:r>
              <a:rPr lang="en-US" altLang="zh-CN" sz="1800" b="1" dirty="0" smtClean="0">
                <a:solidFill>
                  <a:srgbClr val="000066"/>
                </a:solidFill>
                <a:latin typeface="幼圆" pitchFamily="49" charset="-122"/>
                <a:ea typeface="幼圆" pitchFamily="49" charset="-122"/>
              </a:rPr>
              <a:t>2016</a:t>
            </a:r>
            <a:r>
              <a:rPr lang="zh-CN" altLang="en-US" sz="1800" b="1" dirty="0" smtClean="0">
                <a:solidFill>
                  <a:srgbClr val="000066"/>
                </a:solidFill>
                <a:latin typeface="幼圆" pitchFamily="49" charset="-122"/>
                <a:ea typeface="幼圆" pitchFamily="49" charset="-122"/>
              </a:rPr>
              <a:t>年的同期水平之外，其余</a:t>
            </a:r>
            <a:r>
              <a:rPr lang="en-US" altLang="zh-CN" sz="1800" b="1" dirty="0" smtClean="0">
                <a:solidFill>
                  <a:srgbClr val="000066"/>
                </a:solidFill>
                <a:latin typeface="幼圆" pitchFamily="49" charset="-122"/>
                <a:ea typeface="幼圆" pitchFamily="49" charset="-122"/>
              </a:rPr>
              <a:t>9</a:t>
            </a:r>
            <a:r>
              <a:rPr lang="zh-CN" altLang="en-US" sz="1800" b="1" dirty="0" smtClean="0">
                <a:solidFill>
                  <a:srgbClr val="000066"/>
                </a:solidFill>
                <a:latin typeface="幼圆" pitchFamily="49" charset="-122"/>
                <a:ea typeface="幼圆" pitchFamily="49" charset="-122"/>
              </a:rPr>
              <a:t>个月份全部超过</a:t>
            </a:r>
            <a:r>
              <a:rPr lang="en-US" altLang="zh-CN" sz="1800" b="1" dirty="0" smtClean="0">
                <a:solidFill>
                  <a:srgbClr val="000066"/>
                </a:solidFill>
                <a:latin typeface="幼圆" pitchFamily="49" charset="-122"/>
                <a:ea typeface="幼圆" pitchFamily="49" charset="-122"/>
              </a:rPr>
              <a:t>2016</a:t>
            </a:r>
            <a:r>
              <a:rPr lang="zh-CN" altLang="en-US" sz="1800" b="1" dirty="0" smtClean="0">
                <a:solidFill>
                  <a:srgbClr val="000066"/>
                </a:solidFill>
                <a:latin typeface="幼圆" pitchFamily="49" charset="-122"/>
                <a:ea typeface="幼圆" pitchFamily="49" charset="-122"/>
              </a:rPr>
              <a:t>年同期解禁水平，将给市场带来不小的冲击。</a:t>
            </a:r>
            <a:r>
              <a:rPr lang="en-US" altLang="zh-CN" sz="1800" b="1" dirty="0">
                <a:solidFill>
                  <a:srgbClr val="000066"/>
                </a:solidFill>
                <a:latin typeface="幼圆" pitchFamily="49" charset="-122"/>
                <a:ea typeface="幼圆" pitchFamily="49" charset="-122"/>
              </a:rPr>
              <a:t>5</a:t>
            </a:r>
            <a:r>
              <a:rPr lang="zh-CN" altLang="en-US" sz="1800" b="1" dirty="0" smtClean="0">
                <a:solidFill>
                  <a:srgbClr val="000066"/>
                </a:solidFill>
                <a:latin typeface="幼圆" pitchFamily="49" charset="-122"/>
                <a:ea typeface="幼圆" pitchFamily="49" charset="-122"/>
              </a:rPr>
              <a:t>月解禁市值为</a:t>
            </a:r>
            <a:r>
              <a:rPr lang="en-US" altLang="zh-CN" sz="1800" b="1" dirty="0" smtClean="0">
                <a:solidFill>
                  <a:srgbClr val="000066"/>
                </a:solidFill>
                <a:latin typeface="幼圆" pitchFamily="49" charset="-122"/>
                <a:ea typeface="幼圆" pitchFamily="49" charset="-122"/>
              </a:rPr>
              <a:t>1895.51</a:t>
            </a:r>
            <a:r>
              <a:rPr lang="zh-CN" altLang="en-US" sz="1800" b="1" dirty="0" smtClean="0">
                <a:solidFill>
                  <a:srgbClr val="000066"/>
                </a:solidFill>
                <a:latin typeface="幼圆" pitchFamily="49" charset="-122"/>
                <a:ea typeface="幼圆" pitchFamily="49" charset="-122"/>
              </a:rPr>
              <a:t>亿元。</a:t>
            </a:r>
          </a:p>
        </p:txBody>
      </p:sp>
      <p:graphicFrame>
        <p:nvGraphicFramePr>
          <p:cNvPr id="7" name="图表 6"/>
          <p:cNvGraphicFramePr/>
          <p:nvPr>
            <p:extLst>
              <p:ext uri="{D42A27DB-BD31-4B8C-83A1-F6EECF244321}">
                <p14:modId xmlns="" xmlns:p14="http://schemas.microsoft.com/office/powerpoint/2010/main" val="880345570"/>
              </p:ext>
            </p:extLst>
          </p:nvPr>
        </p:nvGraphicFramePr>
        <p:xfrm>
          <a:off x="714348" y="1214422"/>
          <a:ext cx="7572428" cy="374651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大宗交易统计及折价率</a:t>
            </a:r>
          </a:p>
        </p:txBody>
      </p:sp>
      <p:sp>
        <p:nvSpPr>
          <p:cNvPr id="4" name="矩形 3"/>
          <p:cNvSpPr/>
          <p:nvPr/>
        </p:nvSpPr>
        <p:spPr>
          <a:xfrm>
            <a:off x="642143" y="4819927"/>
            <a:ext cx="7858125" cy="1754326"/>
          </a:xfrm>
          <a:prstGeom prst="rect">
            <a:avLst/>
          </a:prstGeom>
        </p:spPr>
        <p:txBody>
          <a:bodyPr>
            <a:spAutoFit/>
          </a:bodyPr>
          <a:lstStyle/>
          <a:p>
            <a:pPr>
              <a:defRPr/>
            </a:pPr>
            <a:r>
              <a:rPr lang="en-US" altLang="zh-CN" sz="1800" b="1" dirty="0">
                <a:solidFill>
                  <a:schemeClr val="tx2"/>
                </a:solidFill>
                <a:latin typeface="+mn-ea"/>
                <a:ea typeface="+mn-ea"/>
              </a:rPr>
              <a:t>5</a:t>
            </a:r>
            <a:r>
              <a:rPr lang="zh-CN" altLang="en-US" sz="1800" b="1" dirty="0" smtClean="0">
                <a:solidFill>
                  <a:schemeClr val="tx2"/>
                </a:solidFill>
                <a:latin typeface="+mn-ea"/>
                <a:ea typeface="+mn-ea"/>
              </a:rPr>
              <a:t>月沪</a:t>
            </a:r>
            <a:r>
              <a:rPr lang="zh-CN" altLang="en-US" sz="1800" b="1" dirty="0">
                <a:solidFill>
                  <a:schemeClr val="tx2"/>
                </a:solidFill>
                <a:latin typeface="+mn-ea"/>
                <a:ea typeface="+mn-ea"/>
              </a:rPr>
              <a:t>深两</a:t>
            </a:r>
            <a:r>
              <a:rPr lang="zh-CN" altLang="en-US" sz="1800" b="1" dirty="0" smtClean="0">
                <a:solidFill>
                  <a:schemeClr val="tx2"/>
                </a:solidFill>
                <a:latin typeface="+mn-ea"/>
                <a:ea typeface="+mn-ea"/>
              </a:rPr>
              <a:t>市大宗交易成交</a:t>
            </a:r>
            <a:r>
              <a:rPr lang="en-US" altLang="zh-CN" sz="1800" b="1" dirty="0" smtClean="0">
                <a:solidFill>
                  <a:schemeClr val="tx2"/>
                </a:solidFill>
                <a:latin typeface="+mn-ea"/>
                <a:ea typeface="+mn-ea"/>
              </a:rPr>
              <a:t>1263</a:t>
            </a:r>
            <a:r>
              <a:rPr lang="zh-CN" altLang="en-US" sz="1800" b="1" dirty="0" smtClean="0">
                <a:solidFill>
                  <a:schemeClr val="tx2"/>
                </a:solidFill>
                <a:latin typeface="+mn-ea"/>
                <a:ea typeface="+mn-ea"/>
              </a:rPr>
              <a:t>笔，总金额</a:t>
            </a:r>
            <a:r>
              <a:rPr lang="en-US" altLang="zh-CN" sz="1800" b="1" dirty="0" smtClean="0">
                <a:solidFill>
                  <a:schemeClr val="tx2"/>
                </a:solidFill>
                <a:latin typeface="+mn-ea"/>
                <a:ea typeface="+mn-ea"/>
              </a:rPr>
              <a:t>519.49</a:t>
            </a:r>
            <a:r>
              <a:rPr lang="zh-CN" altLang="en-US" sz="1800" b="1" dirty="0" smtClean="0">
                <a:solidFill>
                  <a:schemeClr val="tx2"/>
                </a:solidFill>
                <a:latin typeface="+mn-ea"/>
                <a:ea typeface="+mn-ea"/>
              </a:rPr>
              <a:t>亿元</a:t>
            </a:r>
            <a:r>
              <a:rPr lang="zh-CN" altLang="en-US" sz="1800" b="1" dirty="0" smtClean="0">
                <a:solidFill>
                  <a:schemeClr val="tx2"/>
                </a:solidFill>
                <a:latin typeface="+mn-ea"/>
                <a:ea typeface="+mn-ea"/>
              </a:rPr>
              <a:t>，截至</a:t>
            </a:r>
            <a:r>
              <a:rPr lang="en-US" altLang="zh-CN" sz="1800" b="1" dirty="0" smtClean="0">
                <a:solidFill>
                  <a:schemeClr val="tx2"/>
                </a:solidFill>
                <a:latin typeface="+mn-ea"/>
                <a:ea typeface="+mn-ea"/>
              </a:rPr>
              <a:t>5</a:t>
            </a:r>
            <a:r>
              <a:rPr lang="zh-CN" altLang="en-US" sz="1800" b="1" dirty="0" smtClean="0">
                <a:solidFill>
                  <a:schemeClr val="tx2"/>
                </a:solidFill>
                <a:latin typeface="+mn-ea"/>
                <a:ea typeface="+mn-ea"/>
              </a:rPr>
              <a:t>月</a:t>
            </a:r>
            <a:r>
              <a:rPr lang="en-US" altLang="zh-CN" sz="1800" b="1" dirty="0" smtClean="0">
                <a:solidFill>
                  <a:schemeClr val="tx2"/>
                </a:solidFill>
                <a:latin typeface="+mn-ea"/>
                <a:ea typeface="+mn-ea"/>
              </a:rPr>
              <a:t>25</a:t>
            </a:r>
            <a:r>
              <a:rPr lang="zh-CN" altLang="en-US" sz="1800" b="1" dirty="0" smtClean="0">
                <a:solidFill>
                  <a:schemeClr val="tx2"/>
                </a:solidFill>
                <a:latin typeface="+mn-ea"/>
                <a:ea typeface="+mn-ea"/>
              </a:rPr>
              <a:t>日，</a:t>
            </a:r>
            <a:r>
              <a:rPr lang="en-US" altLang="zh-CN" sz="1800" b="1" dirty="0" smtClean="0">
                <a:solidFill>
                  <a:schemeClr val="tx2"/>
                </a:solidFill>
                <a:latin typeface="+mn-ea"/>
                <a:ea typeface="+mn-ea"/>
              </a:rPr>
              <a:t>5</a:t>
            </a:r>
            <a:r>
              <a:rPr lang="zh-CN" altLang="en-US" sz="1800" b="1" dirty="0" smtClean="0">
                <a:solidFill>
                  <a:schemeClr val="tx2"/>
                </a:solidFill>
                <a:latin typeface="+mn-ea"/>
                <a:ea typeface="+mn-ea"/>
              </a:rPr>
              <a:t>月大宗交易共</a:t>
            </a:r>
            <a:r>
              <a:rPr lang="zh-CN" altLang="en-US" sz="1800" b="1" dirty="0">
                <a:solidFill>
                  <a:schemeClr val="tx2"/>
                </a:solidFill>
                <a:latin typeface="+mn-ea"/>
                <a:ea typeface="+mn-ea"/>
              </a:rPr>
              <a:t>产生</a:t>
            </a:r>
            <a:r>
              <a:rPr lang="en-US" altLang="zh-CN" sz="1800" b="1" dirty="0">
                <a:solidFill>
                  <a:schemeClr val="tx2"/>
                </a:solidFill>
                <a:latin typeface="+mn-ea"/>
                <a:ea typeface="+mn-ea"/>
              </a:rPr>
              <a:t>1227</a:t>
            </a:r>
            <a:r>
              <a:rPr lang="zh-CN" altLang="en-US" sz="1800" b="1" dirty="0">
                <a:solidFill>
                  <a:schemeClr val="tx2"/>
                </a:solidFill>
                <a:latin typeface="+mn-ea"/>
                <a:ea typeface="+mn-ea"/>
              </a:rPr>
              <a:t>笔交易</a:t>
            </a:r>
            <a:r>
              <a:rPr lang="zh-CN" altLang="en-US" sz="1800" b="1" dirty="0" smtClean="0">
                <a:solidFill>
                  <a:schemeClr val="tx2"/>
                </a:solidFill>
                <a:latin typeface="+mn-ea"/>
                <a:ea typeface="+mn-ea"/>
              </a:rPr>
              <a:t>，折价交易占</a:t>
            </a:r>
            <a:r>
              <a:rPr lang="zh-CN" altLang="en-US" sz="1800" b="1" dirty="0">
                <a:solidFill>
                  <a:schemeClr val="tx2"/>
                </a:solidFill>
                <a:latin typeface="+mn-ea"/>
                <a:ea typeface="+mn-ea"/>
              </a:rPr>
              <a:t>比近</a:t>
            </a:r>
            <a:r>
              <a:rPr lang="en-US" altLang="zh-CN" sz="1800" b="1" dirty="0">
                <a:solidFill>
                  <a:schemeClr val="tx2"/>
                </a:solidFill>
                <a:latin typeface="+mn-ea"/>
                <a:ea typeface="+mn-ea"/>
              </a:rPr>
              <a:t>8</a:t>
            </a:r>
            <a:r>
              <a:rPr lang="zh-CN" altLang="en-US" sz="1800" b="1" dirty="0" smtClean="0">
                <a:solidFill>
                  <a:schemeClr val="tx2"/>
                </a:solidFill>
                <a:latin typeface="+mn-ea"/>
                <a:ea typeface="+mn-ea"/>
              </a:rPr>
              <a:t>成，平均折价率</a:t>
            </a:r>
            <a:r>
              <a:rPr lang="en-US" altLang="zh-CN" sz="1800" b="1" smtClean="0">
                <a:solidFill>
                  <a:schemeClr val="tx2"/>
                </a:solidFill>
                <a:latin typeface="+mn-ea"/>
                <a:ea typeface="+mn-ea"/>
              </a:rPr>
              <a:t>3.72%</a:t>
            </a:r>
            <a:r>
              <a:rPr lang="zh-CN" altLang="en-US" sz="1800" b="1" smtClean="0">
                <a:solidFill>
                  <a:schemeClr val="tx2"/>
                </a:solidFill>
                <a:latin typeface="+mn-ea"/>
                <a:ea typeface="+mn-ea"/>
              </a:rPr>
              <a:t>；</a:t>
            </a:r>
            <a:r>
              <a:rPr lang="en-US" altLang="zh-CN" sz="1800" b="1" dirty="0" smtClean="0">
                <a:solidFill>
                  <a:schemeClr val="tx2"/>
                </a:solidFill>
                <a:latin typeface="+mn-ea"/>
                <a:ea typeface="+mn-ea"/>
              </a:rPr>
              <a:t>5</a:t>
            </a:r>
            <a:r>
              <a:rPr lang="zh-CN" altLang="en-US" sz="1800" b="1" dirty="0">
                <a:solidFill>
                  <a:schemeClr val="tx2"/>
                </a:solidFill>
                <a:latin typeface="+mn-ea"/>
                <a:ea typeface="+mn-ea"/>
              </a:rPr>
              <a:t>月</a:t>
            </a:r>
            <a:r>
              <a:rPr lang="en-US" altLang="zh-CN" sz="1800" b="1" dirty="0">
                <a:solidFill>
                  <a:schemeClr val="tx2"/>
                </a:solidFill>
                <a:latin typeface="+mn-ea"/>
                <a:ea typeface="+mn-ea"/>
              </a:rPr>
              <a:t>27</a:t>
            </a:r>
            <a:r>
              <a:rPr lang="zh-CN" altLang="en-US" sz="1800" b="1" dirty="0">
                <a:solidFill>
                  <a:schemeClr val="tx2"/>
                </a:solidFill>
                <a:latin typeface="+mn-ea"/>
                <a:ea typeface="+mn-ea"/>
              </a:rPr>
              <a:t>日，</a:t>
            </a:r>
            <a:r>
              <a:rPr lang="zh-CN" altLang="en-US" sz="1800" b="1" dirty="0">
                <a:solidFill>
                  <a:schemeClr val="tx2">
                    <a:lumMod val="75000"/>
                  </a:schemeClr>
                </a:solidFill>
                <a:latin typeface="+mn-lt"/>
                <a:ea typeface="+mn-ea"/>
              </a:rPr>
              <a:t>证监会</a:t>
            </a:r>
            <a:r>
              <a:rPr lang="zh-CN" altLang="en-US" sz="1800" b="1" dirty="0" smtClean="0">
                <a:solidFill>
                  <a:schemeClr val="tx2">
                    <a:lumMod val="75000"/>
                  </a:schemeClr>
                </a:solidFill>
                <a:latin typeface="+mn-lt"/>
                <a:ea typeface="+mn-ea"/>
              </a:rPr>
              <a:t>发布减持新规，其中针对</a:t>
            </a:r>
            <a:r>
              <a:rPr lang="zh-CN" altLang="en-US" sz="1800" b="1" dirty="0">
                <a:solidFill>
                  <a:schemeClr val="tx2">
                    <a:lumMod val="75000"/>
                  </a:schemeClr>
                </a:solidFill>
                <a:latin typeface="+mn-lt"/>
                <a:ea typeface="+mn-ea"/>
              </a:rPr>
              <a:t>通过大宗交易的“过桥减持”</a:t>
            </a:r>
            <a:r>
              <a:rPr lang="zh-CN" altLang="en-US" sz="1800" b="1" dirty="0" smtClean="0">
                <a:solidFill>
                  <a:schemeClr val="tx2">
                    <a:lumMod val="75000"/>
                  </a:schemeClr>
                </a:solidFill>
                <a:latin typeface="+mn-lt"/>
                <a:ea typeface="+mn-ea"/>
              </a:rPr>
              <a:t>，明确</a:t>
            </a:r>
            <a:r>
              <a:rPr lang="zh-CN" altLang="en-US" sz="1800" b="1" dirty="0">
                <a:solidFill>
                  <a:schemeClr val="tx2">
                    <a:lumMod val="75000"/>
                  </a:schemeClr>
                </a:solidFill>
                <a:latin typeface="+mn-lt"/>
                <a:ea typeface="+mn-ea"/>
              </a:rPr>
              <a:t>了出让方、受让方的减持数量和持股期限</a:t>
            </a:r>
            <a:r>
              <a:rPr lang="zh-CN" altLang="en-US" sz="1800" b="1" dirty="0" smtClean="0">
                <a:solidFill>
                  <a:schemeClr val="tx2">
                    <a:lumMod val="75000"/>
                  </a:schemeClr>
                </a:solidFill>
                <a:latin typeface="+mn-lt"/>
                <a:ea typeface="+mn-ea"/>
              </a:rPr>
              <a:t>要求，两</a:t>
            </a:r>
            <a:r>
              <a:rPr lang="zh-CN" altLang="en-US" sz="1800" b="1" dirty="0">
                <a:solidFill>
                  <a:schemeClr val="tx2">
                    <a:lumMod val="75000"/>
                  </a:schemeClr>
                </a:solidFill>
                <a:latin typeface="+mn-lt"/>
                <a:ea typeface="+mn-ea"/>
              </a:rPr>
              <a:t>市大宗交易在减持新规下迅速降温。</a:t>
            </a:r>
          </a:p>
          <a:p>
            <a:pPr>
              <a:defRPr/>
            </a:pPr>
            <a:endParaRPr lang="zh-CN" altLang="en-US" sz="1800" b="1" dirty="0">
              <a:solidFill>
                <a:schemeClr val="tx2">
                  <a:lumMod val="75000"/>
                </a:schemeClr>
              </a:solidFill>
              <a:latin typeface="+mn-lt"/>
              <a:ea typeface="+mn-ea"/>
            </a:endParaRPr>
          </a:p>
        </p:txBody>
      </p:sp>
      <p:pic>
        <p:nvPicPr>
          <p:cNvPr id="5" name="图片 4"/>
          <p:cNvPicPr>
            <a:picLocks noChangeAspect="1"/>
          </p:cNvPicPr>
          <p:nvPr/>
        </p:nvPicPr>
        <p:blipFill>
          <a:blip r:embed="rId3"/>
          <a:stretch>
            <a:fillRect/>
          </a:stretch>
        </p:blipFill>
        <p:spPr>
          <a:xfrm>
            <a:off x="1314390" y="933155"/>
            <a:ext cx="6391374" cy="3886772"/>
          </a:xfrm>
          <a:prstGeom prst="rect">
            <a:avLst/>
          </a:prstGeom>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chemeClr val="tx2"/>
                </a:solidFill>
                <a:latin typeface="幼圆" pitchFamily="49" charset="-122"/>
                <a:ea typeface="幼圆" pitchFamily="49" charset="-122"/>
              </a:rPr>
              <a:t>融资融券余额</a:t>
            </a:r>
          </a:p>
        </p:txBody>
      </p:sp>
      <p:sp>
        <p:nvSpPr>
          <p:cNvPr id="24579" name="TextBox 1"/>
          <p:cNvSpPr txBox="1">
            <a:spLocks noChangeArrowheads="1"/>
          </p:cNvSpPr>
          <p:nvPr/>
        </p:nvSpPr>
        <p:spPr bwMode="auto">
          <a:xfrm>
            <a:off x="1259632" y="5301208"/>
            <a:ext cx="8001000" cy="369332"/>
          </a:xfrm>
          <a:prstGeom prst="rect">
            <a:avLst/>
          </a:prstGeom>
          <a:noFill/>
          <a:ln w="9525">
            <a:solidFill>
              <a:schemeClr val="bg1"/>
            </a:solidFill>
            <a:miter lim="800000"/>
          </a:ln>
        </p:spPr>
        <p:txBody>
          <a:bodyPr>
            <a:spAutoFit/>
          </a:bodyPr>
          <a:lstStyle/>
          <a:p>
            <a:r>
              <a:rPr lang="zh-CN" altLang="en-US" sz="1800" b="1" dirty="0" smtClean="0">
                <a:solidFill>
                  <a:srgbClr val="000066"/>
                </a:solidFill>
                <a:latin typeface="幼圆" pitchFamily="49" charset="-122"/>
                <a:ea typeface="幼圆" pitchFamily="49" charset="-122"/>
              </a:rPr>
              <a:t>至</a:t>
            </a:r>
            <a:r>
              <a:rPr lang="en-US" altLang="zh-CN" sz="1800" b="1" dirty="0" smtClean="0">
                <a:solidFill>
                  <a:srgbClr val="000066"/>
                </a:solidFill>
                <a:latin typeface="幼圆" pitchFamily="49" charset="-122"/>
                <a:ea typeface="幼圆" pitchFamily="49" charset="-122"/>
              </a:rPr>
              <a:t>5</a:t>
            </a:r>
            <a:r>
              <a:rPr lang="zh-CN" altLang="en-US" sz="1800" b="1" dirty="0" smtClean="0">
                <a:solidFill>
                  <a:srgbClr val="000066"/>
                </a:solidFill>
                <a:latin typeface="幼圆" pitchFamily="49" charset="-122"/>
                <a:ea typeface="幼圆" pitchFamily="49" charset="-122"/>
              </a:rPr>
              <a:t>月底，沪深两</a:t>
            </a:r>
            <a:r>
              <a:rPr lang="zh-CN" altLang="en-US" sz="1800" b="1" dirty="0">
                <a:solidFill>
                  <a:srgbClr val="000066"/>
                </a:solidFill>
                <a:latin typeface="幼圆" pitchFamily="49" charset="-122"/>
                <a:ea typeface="幼圆" pitchFamily="49" charset="-122"/>
              </a:rPr>
              <a:t>市两融</a:t>
            </a:r>
            <a:r>
              <a:rPr lang="zh-CN" altLang="en-US" sz="1800" b="1" dirty="0" smtClean="0">
                <a:solidFill>
                  <a:srgbClr val="000066"/>
                </a:solidFill>
                <a:latin typeface="幼圆" pitchFamily="49" charset="-122"/>
                <a:ea typeface="幼圆" pitchFamily="49" charset="-122"/>
              </a:rPr>
              <a:t>余额</a:t>
            </a:r>
            <a:r>
              <a:rPr lang="en-US" altLang="zh-CN" sz="1800" b="1" dirty="0" smtClean="0">
                <a:solidFill>
                  <a:srgbClr val="000066"/>
                </a:solidFill>
                <a:latin typeface="幼圆" pitchFamily="49" charset="-122"/>
                <a:ea typeface="幼圆" pitchFamily="49" charset="-122"/>
              </a:rPr>
              <a:t>8696.25</a:t>
            </a:r>
            <a:r>
              <a:rPr lang="zh-CN" altLang="en-US" sz="1800" b="1" dirty="0" smtClean="0">
                <a:solidFill>
                  <a:srgbClr val="000066"/>
                </a:solidFill>
                <a:latin typeface="幼圆" pitchFamily="49" charset="-122"/>
                <a:ea typeface="幼圆" pitchFamily="49" charset="-122"/>
              </a:rPr>
              <a:t>亿</a:t>
            </a:r>
            <a:r>
              <a:rPr lang="zh-CN" altLang="en-US" sz="1800" b="1" dirty="0">
                <a:solidFill>
                  <a:srgbClr val="000066"/>
                </a:solidFill>
                <a:latin typeface="幼圆" pitchFamily="49" charset="-122"/>
                <a:ea typeface="幼圆" pitchFamily="49" charset="-122"/>
              </a:rPr>
              <a:t>元，较</a:t>
            </a:r>
            <a:r>
              <a:rPr lang="zh-CN" altLang="en-US" sz="1800" b="1" dirty="0" smtClean="0">
                <a:solidFill>
                  <a:srgbClr val="000066"/>
                </a:solidFill>
                <a:latin typeface="幼圆" pitchFamily="49" charset="-122"/>
                <a:ea typeface="幼圆" pitchFamily="49" charset="-122"/>
              </a:rPr>
              <a:t>上月底跌</a:t>
            </a:r>
            <a:r>
              <a:rPr lang="en-US" altLang="zh-CN" sz="1800" b="1" dirty="0" smtClean="0">
                <a:solidFill>
                  <a:srgbClr val="000066"/>
                </a:solidFill>
                <a:latin typeface="幼圆" pitchFamily="49" charset="-122"/>
                <a:ea typeface="幼圆" pitchFamily="49" charset="-122"/>
              </a:rPr>
              <a:t>4.36%</a:t>
            </a:r>
            <a:r>
              <a:rPr lang="zh-CN" altLang="en-US" sz="1800" b="1" dirty="0" smtClean="0">
                <a:solidFill>
                  <a:srgbClr val="000066"/>
                </a:solidFill>
                <a:latin typeface="幼圆" pitchFamily="49" charset="-122"/>
                <a:ea typeface="幼圆" pitchFamily="49" charset="-122"/>
              </a:rPr>
              <a:t>。</a:t>
            </a:r>
            <a:endParaRPr lang="zh-CN" altLang="en-US" sz="1800" b="1" dirty="0">
              <a:solidFill>
                <a:srgbClr val="000066"/>
              </a:solidFill>
              <a:latin typeface="幼圆" pitchFamily="49" charset="-122"/>
              <a:ea typeface="幼圆" pitchFamily="49" charset="-122"/>
            </a:endParaRPr>
          </a:p>
        </p:txBody>
      </p:sp>
      <p:pic>
        <p:nvPicPr>
          <p:cNvPr id="4098"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066926" y="1297385"/>
            <a:ext cx="7008559" cy="388302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本月两市市值前十</a:t>
            </a:r>
          </a:p>
        </p:txBody>
      </p:sp>
      <p:graphicFrame>
        <p:nvGraphicFramePr>
          <p:cNvPr id="5" name="表格 4"/>
          <p:cNvGraphicFramePr>
            <a:graphicFrameLocks noGrp="1"/>
          </p:cNvGraphicFramePr>
          <p:nvPr>
            <p:extLst>
              <p:ext uri="{D42A27DB-BD31-4B8C-83A1-F6EECF244321}">
                <p14:modId xmlns="" xmlns:p14="http://schemas.microsoft.com/office/powerpoint/2010/main" val="3127184933"/>
              </p:ext>
            </p:extLst>
          </p:nvPr>
        </p:nvGraphicFramePr>
        <p:xfrm>
          <a:off x="-36513" y="642918"/>
          <a:ext cx="9180545" cy="6088748"/>
        </p:xfrm>
        <a:graphic>
          <a:graphicData uri="http://schemas.openxmlformats.org/drawingml/2006/table">
            <a:tbl>
              <a:tblPr firstRow="1" bandRow="1">
                <a:tableStyleId>{72833802-FEF1-4C79-8D5D-14CF1EAF98D9}</a:tableStyleId>
              </a:tblPr>
              <a:tblGrid>
                <a:gridCol w="2359606"/>
                <a:gridCol w="2320345"/>
                <a:gridCol w="2143140"/>
                <a:gridCol w="2357454"/>
              </a:tblGrid>
              <a:tr h="857256">
                <a:tc>
                  <a:txBody>
                    <a:bodyPr/>
                    <a:lstStyle/>
                    <a:p>
                      <a:pPr algn="ctr"/>
                      <a:r>
                        <a:rPr lang="zh-CN" altLang="en-US" dirty="0" smtClean="0"/>
                        <a:t>沪市</a:t>
                      </a:r>
                      <a:endParaRPr lang="zh-CN" altLang="en-US" dirty="0"/>
                    </a:p>
                  </a:txBody>
                  <a:tcPr marL="9525" marR="9525" marT="9525" marB="0" anchor="ctr"/>
                </a:tc>
                <a:tc>
                  <a:txBody>
                    <a:bodyPr/>
                    <a:lstStyle/>
                    <a:p>
                      <a:pPr algn="ctr" fontAlgn="ctr"/>
                      <a:r>
                        <a:rPr lang="zh-CN" altLang="en-US" sz="1600" u="none" strike="noStrike" dirty="0" smtClean="0">
                          <a:latin typeface="+mn-ea"/>
                          <a:ea typeface="+mn-ea"/>
                        </a:rPr>
                        <a:t>市值（亿）</a:t>
                      </a:r>
                      <a:endParaRPr lang="zh-CN" altLang="en-US" sz="1600" b="0" i="0" u="none" strike="noStrike" dirty="0">
                        <a:solidFill>
                          <a:srgbClr val="000000"/>
                        </a:solidFill>
                        <a:latin typeface="+mn-ea"/>
                        <a:ea typeface="+mn-ea"/>
                      </a:endParaRPr>
                    </a:p>
                  </a:txBody>
                  <a:tcPr marL="9525" marR="9525" marT="9525" marB="0" anchor="ctr"/>
                </a:tc>
                <a:tc>
                  <a:txBody>
                    <a:bodyPr/>
                    <a:lstStyle/>
                    <a:p>
                      <a:pPr algn="ctr" fontAlgn="ctr"/>
                      <a:r>
                        <a:rPr lang="zh-CN" altLang="en-US" sz="1600" b="1" i="0" u="none" strike="noStrike" dirty="0" smtClean="0">
                          <a:solidFill>
                            <a:schemeClr val="bg1"/>
                          </a:solidFill>
                          <a:latin typeface="+mn-ea"/>
                          <a:ea typeface="+mn-ea"/>
                        </a:rPr>
                        <a:t>深市</a:t>
                      </a:r>
                      <a:endParaRPr lang="zh-CN" altLang="en-US" sz="1600" b="1" i="0" u="none" strike="noStrike" dirty="0">
                        <a:solidFill>
                          <a:schemeClr val="bg1"/>
                        </a:solidFill>
                        <a:latin typeface="+mn-ea"/>
                        <a:ea typeface="+mn-ea"/>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endParaRPr lang="en-US" altLang="zh-CN" sz="1600" u="none" strike="noStrike" dirty="0" smtClean="0">
                        <a:latin typeface="+mn-ea"/>
                        <a:ea typeface="+mn-ea"/>
                      </a:endParaRPr>
                    </a:p>
                    <a:p>
                      <a:pPr marL="0" marR="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smtClean="0">
                          <a:latin typeface="+mn-ea"/>
                          <a:ea typeface="+mn-ea"/>
                        </a:rPr>
                        <a:t>市值（亿）</a:t>
                      </a:r>
                    </a:p>
                    <a:p>
                      <a:pPr algn="ctr" fontAlgn="ctr"/>
                      <a:endParaRPr lang="zh-CN" altLang="en-US" sz="1600" b="0" i="0" u="none" strike="noStrike" dirty="0">
                        <a:solidFill>
                          <a:srgbClr val="000000"/>
                        </a:solidFill>
                        <a:latin typeface="+mn-ea"/>
                        <a:ea typeface="+mn-ea"/>
                      </a:endParaRPr>
                    </a:p>
                  </a:txBody>
                  <a:tcPr marL="9525" marR="9525" marT="9525" marB="0" anchor="ctr"/>
                </a:tc>
              </a:tr>
              <a:tr h="642942">
                <a:tc>
                  <a:txBody>
                    <a:bodyPr/>
                    <a:lstStyle/>
                    <a:p>
                      <a:pPr algn="ctr" fontAlgn="t"/>
                      <a:r>
                        <a:rPr lang="en-US" sz="1400" b="1" i="0" u="none" strike="noStrike" dirty="0">
                          <a:solidFill>
                            <a:srgbClr val="000066"/>
                          </a:solidFill>
                          <a:effectLst/>
                          <a:latin typeface="+mn-lt"/>
                        </a:rPr>
                        <a:t>601398.SH</a:t>
                      </a:r>
                      <a:r>
                        <a:rPr lang="zh-CN" altLang="en-US" sz="1400" b="1" i="0" u="none" strike="noStrike" dirty="0">
                          <a:solidFill>
                            <a:srgbClr val="000066"/>
                          </a:solidFill>
                          <a:effectLst/>
                          <a:latin typeface="+mn-lt"/>
                        </a:rPr>
                        <a:t>工商银行</a:t>
                      </a:r>
                    </a:p>
                  </a:txBody>
                  <a:tcPr marL="7620" marR="7620" marT="7620" marB="0" anchor="ctr"/>
                </a:tc>
                <a:tc>
                  <a:txBody>
                    <a:bodyPr/>
                    <a:lstStyle/>
                    <a:p>
                      <a:pPr algn="ctr" fontAlgn="t"/>
                      <a:r>
                        <a:rPr lang="en-US" altLang="zh-CN" sz="1400" b="1" i="0" u="none" strike="noStrike">
                          <a:solidFill>
                            <a:srgbClr val="000066"/>
                          </a:solidFill>
                          <a:effectLst/>
                          <a:latin typeface="+mn-lt"/>
                        </a:rPr>
                        <a:t>18,137.3660</a:t>
                      </a:r>
                    </a:p>
                  </a:txBody>
                  <a:tcPr marL="7620" marR="7620" marT="7620" marB="0" anchor="ctr"/>
                </a:tc>
                <a:tc>
                  <a:txBody>
                    <a:bodyPr/>
                    <a:lstStyle/>
                    <a:p>
                      <a:pPr algn="ctr" fontAlgn="t"/>
                      <a:r>
                        <a:rPr lang="en-US" sz="1400" b="1" i="0" u="none" strike="noStrike">
                          <a:solidFill>
                            <a:srgbClr val="000066"/>
                          </a:solidFill>
                          <a:effectLst/>
                          <a:latin typeface="等线"/>
                        </a:rPr>
                        <a:t>002415.SZ</a:t>
                      </a:r>
                      <a:r>
                        <a:rPr lang="zh-CN" altLang="en-US" sz="1400" b="1" i="0" u="none" strike="noStrike">
                          <a:solidFill>
                            <a:srgbClr val="000066"/>
                          </a:solidFill>
                          <a:effectLst/>
                          <a:latin typeface="等线"/>
                        </a:rPr>
                        <a:t>海康威视</a:t>
                      </a:r>
                    </a:p>
                  </a:txBody>
                  <a:tcPr marL="7620" marR="7620" marT="7620" marB="0" anchor="ctr"/>
                </a:tc>
                <a:tc>
                  <a:txBody>
                    <a:bodyPr/>
                    <a:lstStyle/>
                    <a:p>
                      <a:pPr algn="ctr" fontAlgn="t"/>
                      <a:r>
                        <a:rPr lang="en-US" altLang="zh-CN" sz="1400" b="1" i="0" u="none" strike="noStrike">
                          <a:solidFill>
                            <a:srgbClr val="000066"/>
                          </a:solidFill>
                          <a:effectLst/>
                          <a:latin typeface="+mn-lt"/>
                        </a:rPr>
                        <a:t>2,445.6493</a:t>
                      </a:r>
                    </a:p>
                  </a:txBody>
                  <a:tcPr marL="7620" marR="7620" marT="7620" marB="0" anchor="ctr"/>
                </a:tc>
              </a:tr>
              <a:tr h="508052">
                <a:tc>
                  <a:txBody>
                    <a:bodyPr/>
                    <a:lstStyle/>
                    <a:p>
                      <a:pPr algn="ctr" fontAlgn="t"/>
                      <a:r>
                        <a:rPr lang="en-US" sz="1400" b="1" i="0" u="none" strike="noStrike" dirty="0">
                          <a:solidFill>
                            <a:srgbClr val="000066"/>
                          </a:solidFill>
                          <a:effectLst/>
                          <a:latin typeface="+mn-lt"/>
                        </a:rPr>
                        <a:t>601939.SH</a:t>
                      </a:r>
                      <a:r>
                        <a:rPr lang="zh-CN" altLang="en-US" sz="1400" b="1" i="0" u="none" strike="noStrike" dirty="0">
                          <a:solidFill>
                            <a:srgbClr val="000066"/>
                          </a:solidFill>
                          <a:effectLst/>
                          <a:latin typeface="+mn-lt"/>
                        </a:rPr>
                        <a:t>建设银行</a:t>
                      </a:r>
                    </a:p>
                  </a:txBody>
                  <a:tcPr marL="7620" marR="7620" marT="7620" marB="0" anchor="ctr"/>
                </a:tc>
                <a:tc>
                  <a:txBody>
                    <a:bodyPr/>
                    <a:lstStyle/>
                    <a:p>
                      <a:pPr algn="ctr" fontAlgn="t"/>
                      <a:r>
                        <a:rPr lang="en-US" altLang="zh-CN" sz="1400" b="1" i="0" u="none" strike="noStrike">
                          <a:solidFill>
                            <a:srgbClr val="000066"/>
                          </a:solidFill>
                          <a:effectLst/>
                          <a:latin typeface="+mn-lt"/>
                        </a:rPr>
                        <a:t>14,247.6585</a:t>
                      </a:r>
                    </a:p>
                  </a:txBody>
                  <a:tcPr marL="7620" marR="7620" marT="7620" marB="0" anchor="ctr"/>
                </a:tc>
                <a:tc>
                  <a:txBody>
                    <a:bodyPr/>
                    <a:lstStyle/>
                    <a:p>
                      <a:pPr algn="ctr" fontAlgn="t"/>
                      <a:r>
                        <a:rPr lang="en-US" sz="1400" b="1" i="0" u="none" strike="noStrike">
                          <a:solidFill>
                            <a:srgbClr val="000066"/>
                          </a:solidFill>
                          <a:effectLst/>
                          <a:latin typeface="等线"/>
                        </a:rPr>
                        <a:t>000333.SZ</a:t>
                      </a:r>
                      <a:r>
                        <a:rPr lang="zh-CN" altLang="en-US" sz="1400" b="1" i="0" u="none" strike="noStrike">
                          <a:solidFill>
                            <a:srgbClr val="000066"/>
                          </a:solidFill>
                          <a:effectLst/>
                          <a:latin typeface="等线"/>
                        </a:rPr>
                        <a:t>美的集团</a:t>
                      </a:r>
                    </a:p>
                  </a:txBody>
                  <a:tcPr marL="7620" marR="7620" marT="7620" marB="0" anchor="ctr"/>
                </a:tc>
                <a:tc>
                  <a:txBody>
                    <a:bodyPr/>
                    <a:lstStyle/>
                    <a:p>
                      <a:pPr algn="ctr" fontAlgn="t"/>
                      <a:r>
                        <a:rPr lang="en-US" altLang="zh-CN" sz="1400" b="1" i="0" u="none" strike="noStrike">
                          <a:solidFill>
                            <a:srgbClr val="000066"/>
                          </a:solidFill>
                          <a:effectLst/>
                          <a:latin typeface="+mn-lt"/>
                        </a:rPr>
                        <a:t>2,335.4027</a:t>
                      </a:r>
                    </a:p>
                  </a:txBody>
                  <a:tcPr marL="7620" marR="7620" marT="7620" marB="0" anchor="ctr"/>
                </a:tc>
              </a:tr>
              <a:tr h="508052">
                <a:tc>
                  <a:txBody>
                    <a:bodyPr/>
                    <a:lstStyle/>
                    <a:p>
                      <a:pPr algn="ctr" fontAlgn="t"/>
                      <a:r>
                        <a:rPr lang="en-US" sz="1400" b="1" i="0" u="none" strike="noStrike" dirty="0">
                          <a:solidFill>
                            <a:srgbClr val="000066"/>
                          </a:solidFill>
                          <a:effectLst/>
                          <a:latin typeface="+mn-lt"/>
                        </a:rPr>
                        <a:t>601857.SH</a:t>
                      </a:r>
                      <a:r>
                        <a:rPr lang="zh-CN" altLang="en-US" sz="1400" b="1" i="0" u="none" strike="noStrike" dirty="0">
                          <a:solidFill>
                            <a:srgbClr val="000066"/>
                          </a:solidFill>
                          <a:effectLst/>
                          <a:latin typeface="+mn-lt"/>
                        </a:rPr>
                        <a:t>中国石油</a:t>
                      </a:r>
                    </a:p>
                  </a:txBody>
                  <a:tcPr marL="7620" marR="7620" marT="7620" marB="0" anchor="ctr"/>
                </a:tc>
                <a:tc>
                  <a:txBody>
                    <a:bodyPr/>
                    <a:lstStyle/>
                    <a:p>
                      <a:pPr algn="ctr" fontAlgn="t"/>
                      <a:r>
                        <a:rPr lang="en-US" altLang="zh-CN" sz="1400" b="1" i="0" u="none" strike="noStrike">
                          <a:solidFill>
                            <a:srgbClr val="000066"/>
                          </a:solidFill>
                          <a:effectLst/>
                          <a:latin typeface="+mn-lt"/>
                        </a:rPr>
                        <a:t>13,626.7567</a:t>
                      </a:r>
                    </a:p>
                  </a:txBody>
                  <a:tcPr marL="7620" marR="7620" marT="7620" marB="0" anchor="ctr"/>
                </a:tc>
                <a:tc>
                  <a:txBody>
                    <a:bodyPr/>
                    <a:lstStyle/>
                    <a:p>
                      <a:pPr algn="ctr" fontAlgn="t"/>
                      <a:r>
                        <a:rPr lang="en-US" sz="1400" b="1" i="0" u="none" strike="noStrike">
                          <a:solidFill>
                            <a:srgbClr val="000066"/>
                          </a:solidFill>
                          <a:effectLst/>
                          <a:latin typeface="等线"/>
                        </a:rPr>
                        <a:t>000002.SZ</a:t>
                      </a:r>
                      <a:r>
                        <a:rPr lang="zh-CN" altLang="en-US" sz="1400" b="1" i="0" u="none" strike="noStrike">
                          <a:solidFill>
                            <a:srgbClr val="000066"/>
                          </a:solidFill>
                          <a:effectLst/>
                          <a:latin typeface="等线"/>
                        </a:rPr>
                        <a:t>万科</a:t>
                      </a:r>
                      <a:r>
                        <a:rPr lang="en-US" sz="1400" b="1" i="0" u="none" strike="noStrike">
                          <a:solidFill>
                            <a:srgbClr val="000066"/>
                          </a:solidFill>
                          <a:effectLst/>
                          <a:latin typeface="等线"/>
                        </a:rPr>
                        <a:t>A</a:t>
                      </a:r>
                    </a:p>
                  </a:txBody>
                  <a:tcPr marL="7620" marR="7620" marT="7620" marB="0" anchor="ctr"/>
                </a:tc>
                <a:tc>
                  <a:txBody>
                    <a:bodyPr/>
                    <a:lstStyle/>
                    <a:p>
                      <a:pPr algn="ctr" fontAlgn="t"/>
                      <a:r>
                        <a:rPr lang="en-US" altLang="zh-CN" sz="1400" b="1" i="0" u="none" strike="noStrike">
                          <a:solidFill>
                            <a:srgbClr val="000066"/>
                          </a:solidFill>
                          <a:effectLst/>
                          <a:latin typeface="+mn-lt"/>
                        </a:rPr>
                        <a:t>2,307.1006</a:t>
                      </a:r>
                    </a:p>
                  </a:txBody>
                  <a:tcPr marL="7620" marR="7620" marT="7620" marB="0" anchor="ctr"/>
                </a:tc>
              </a:tr>
              <a:tr h="508052">
                <a:tc>
                  <a:txBody>
                    <a:bodyPr/>
                    <a:lstStyle/>
                    <a:p>
                      <a:pPr algn="ctr" fontAlgn="t"/>
                      <a:r>
                        <a:rPr lang="en-US" sz="1400" b="1" i="0" u="none" strike="noStrike" dirty="0">
                          <a:solidFill>
                            <a:srgbClr val="000066"/>
                          </a:solidFill>
                          <a:effectLst/>
                          <a:latin typeface="+mn-lt"/>
                        </a:rPr>
                        <a:t>601288.SH</a:t>
                      </a:r>
                      <a:r>
                        <a:rPr lang="zh-CN" altLang="en-US" sz="1400" b="1" i="0" u="none" strike="noStrike" dirty="0">
                          <a:solidFill>
                            <a:srgbClr val="000066"/>
                          </a:solidFill>
                          <a:effectLst/>
                          <a:latin typeface="+mn-lt"/>
                        </a:rPr>
                        <a:t>农业银行</a:t>
                      </a:r>
                    </a:p>
                  </a:txBody>
                  <a:tcPr marL="7620" marR="7620" marT="7620" marB="0" anchor="ctr"/>
                </a:tc>
                <a:tc>
                  <a:txBody>
                    <a:bodyPr/>
                    <a:lstStyle/>
                    <a:p>
                      <a:pPr algn="ctr" fontAlgn="t"/>
                      <a:r>
                        <a:rPr lang="en-US" altLang="zh-CN" sz="1400" b="1" i="0" u="none" strike="noStrike" dirty="0">
                          <a:solidFill>
                            <a:srgbClr val="000066"/>
                          </a:solidFill>
                          <a:effectLst/>
                          <a:latin typeface="+mn-lt"/>
                        </a:rPr>
                        <a:t>11,432.9251</a:t>
                      </a:r>
                    </a:p>
                  </a:txBody>
                  <a:tcPr marL="7620" marR="7620" marT="7620" marB="0" anchor="ctr"/>
                </a:tc>
                <a:tc>
                  <a:txBody>
                    <a:bodyPr/>
                    <a:lstStyle/>
                    <a:p>
                      <a:pPr algn="ctr" fontAlgn="t"/>
                      <a:r>
                        <a:rPr lang="en-US" sz="1400" b="1" i="0" u="none" strike="noStrike">
                          <a:solidFill>
                            <a:srgbClr val="000066"/>
                          </a:solidFill>
                          <a:effectLst/>
                          <a:latin typeface="等线"/>
                        </a:rPr>
                        <a:t>002352.SZ</a:t>
                      </a:r>
                      <a:r>
                        <a:rPr lang="zh-CN" altLang="en-US" sz="1400" b="1" i="0" u="none" strike="noStrike">
                          <a:solidFill>
                            <a:srgbClr val="000066"/>
                          </a:solidFill>
                          <a:effectLst/>
                          <a:latin typeface="等线"/>
                        </a:rPr>
                        <a:t>顺丰控股</a:t>
                      </a:r>
                    </a:p>
                  </a:txBody>
                  <a:tcPr marL="7620" marR="7620" marT="7620" marB="0" anchor="ctr"/>
                </a:tc>
                <a:tc>
                  <a:txBody>
                    <a:bodyPr/>
                    <a:lstStyle/>
                    <a:p>
                      <a:pPr algn="ctr" fontAlgn="t"/>
                      <a:r>
                        <a:rPr lang="en-US" altLang="zh-CN" sz="1400" b="1" i="0" u="none" strike="noStrike">
                          <a:solidFill>
                            <a:srgbClr val="000066"/>
                          </a:solidFill>
                          <a:effectLst/>
                          <a:latin typeface="+mn-lt"/>
                        </a:rPr>
                        <a:t>2,247.0536</a:t>
                      </a:r>
                    </a:p>
                  </a:txBody>
                  <a:tcPr marL="7620" marR="7620" marT="7620" marB="0" anchor="ctr"/>
                </a:tc>
              </a:tr>
              <a:tr h="559958">
                <a:tc>
                  <a:txBody>
                    <a:bodyPr/>
                    <a:lstStyle/>
                    <a:p>
                      <a:pPr algn="ctr" fontAlgn="t"/>
                      <a:r>
                        <a:rPr lang="en-US" sz="1400" b="1" i="0" u="none" strike="noStrike" dirty="0">
                          <a:solidFill>
                            <a:srgbClr val="000066"/>
                          </a:solidFill>
                          <a:effectLst/>
                          <a:latin typeface="+mn-lt"/>
                        </a:rPr>
                        <a:t>601988.SH</a:t>
                      </a:r>
                      <a:r>
                        <a:rPr lang="zh-CN" altLang="en-US" sz="1400" b="1" i="0" u="none" strike="noStrike" dirty="0">
                          <a:solidFill>
                            <a:srgbClr val="000066"/>
                          </a:solidFill>
                          <a:effectLst/>
                          <a:latin typeface="+mn-lt"/>
                        </a:rPr>
                        <a:t>中国银行</a:t>
                      </a:r>
                    </a:p>
                  </a:txBody>
                  <a:tcPr marL="7620" marR="7620" marT="7620" marB="0" anchor="ctr"/>
                </a:tc>
                <a:tc>
                  <a:txBody>
                    <a:bodyPr/>
                    <a:lstStyle/>
                    <a:p>
                      <a:pPr algn="ctr" fontAlgn="t"/>
                      <a:r>
                        <a:rPr lang="en-US" altLang="zh-CN" sz="1400" b="1" i="0" u="none" strike="noStrike" dirty="0">
                          <a:solidFill>
                            <a:srgbClr val="000066"/>
                          </a:solidFill>
                          <a:effectLst/>
                          <a:latin typeface="+mn-lt"/>
                        </a:rPr>
                        <a:t>10,733.9162</a:t>
                      </a:r>
                    </a:p>
                  </a:txBody>
                  <a:tcPr marL="7620" marR="7620" marT="7620" marB="0" anchor="ctr"/>
                </a:tc>
                <a:tc>
                  <a:txBody>
                    <a:bodyPr/>
                    <a:lstStyle/>
                    <a:p>
                      <a:pPr algn="ctr" fontAlgn="t"/>
                      <a:r>
                        <a:rPr lang="en-US" sz="1400" b="1" i="0" u="none" strike="noStrike">
                          <a:solidFill>
                            <a:srgbClr val="000066"/>
                          </a:solidFill>
                          <a:effectLst/>
                          <a:latin typeface="等线"/>
                        </a:rPr>
                        <a:t>000651.SZ</a:t>
                      </a:r>
                      <a:r>
                        <a:rPr lang="zh-CN" altLang="en-US" sz="1400" b="1" i="0" u="none" strike="noStrike">
                          <a:solidFill>
                            <a:srgbClr val="000066"/>
                          </a:solidFill>
                          <a:effectLst/>
                          <a:latin typeface="等线"/>
                        </a:rPr>
                        <a:t>格力电器</a:t>
                      </a:r>
                    </a:p>
                  </a:txBody>
                  <a:tcPr marL="7620" marR="7620" marT="7620" marB="0" anchor="ctr"/>
                </a:tc>
                <a:tc>
                  <a:txBody>
                    <a:bodyPr/>
                    <a:lstStyle/>
                    <a:p>
                      <a:pPr algn="ctr" fontAlgn="t"/>
                      <a:r>
                        <a:rPr lang="en-US" altLang="zh-CN" sz="1400" b="1" i="0" u="none" strike="noStrike">
                          <a:solidFill>
                            <a:srgbClr val="000066"/>
                          </a:solidFill>
                          <a:effectLst/>
                          <a:latin typeface="+mn-lt"/>
                        </a:rPr>
                        <a:t>2,050.1611</a:t>
                      </a:r>
                    </a:p>
                  </a:txBody>
                  <a:tcPr marL="7620" marR="7620" marT="7620" marB="0" anchor="ctr"/>
                </a:tc>
              </a:tr>
              <a:tr h="472228">
                <a:tc>
                  <a:txBody>
                    <a:bodyPr/>
                    <a:lstStyle/>
                    <a:p>
                      <a:pPr algn="ctr" fontAlgn="t"/>
                      <a:r>
                        <a:rPr lang="en-US" sz="1400" b="1" i="0" u="none" strike="noStrike" dirty="0">
                          <a:solidFill>
                            <a:srgbClr val="000066"/>
                          </a:solidFill>
                          <a:effectLst/>
                          <a:latin typeface="+mn-lt"/>
                        </a:rPr>
                        <a:t>601318.SH</a:t>
                      </a:r>
                      <a:r>
                        <a:rPr lang="zh-CN" altLang="en-US" sz="1400" b="1" i="0" u="none" strike="noStrike" dirty="0">
                          <a:solidFill>
                            <a:srgbClr val="000066"/>
                          </a:solidFill>
                          <a:effectLst/>
                          <a:latin typeface="+mn-lt"/>
                        </a:rPr>
                        <a:t>中国平安</a:t>
                      </a:r>
                    </a:p>
                  </a:txBody>
                  <a:tcPr marL="7620" marR="7620" marT="7620" marB="0" anchor="ctr"/>
                </a:tc>
                <a:tc>
                  <a:txBody>
                    <a:bodyPr/>
                    <a:lstStyle/>
                    <a:p>
                      <a:pPr algn="ctr" fontAlgn="t"/>
                      <a:r>
                        <a:rPr lang="en-US" altLang="zh-CN" sz="1400" b="1" i="0" u="none" strike="noStrike" dirty="0">
                          <a:solidFill>
                            <a:srgbClr val="000066"/>
                          </a:solidFill>
                          <a:effectLst/>
                          <a:latin typeface="+mn-lt"/>
                        </a:rPr>
                        <a:t>8,158.7288</a:t>
                      </a:r>
                    </a:p>
                  </a:txBody>
                  <a:tcPr marL="7620" marR="7620" marT="7620" marB="0" anchor="ctr"/>
                </a:tc>
                <a:tc>
                  <a:txBody>
                    <a:bodyPr/>
                    <a:lstStyle/>
                    <a:p>
                      <a:pPr algn="ctr" fontAlgn="t"/>
                      <a:r>
                        <a:rPr lang="en-US" sz="1400" b="1" i="0" u="none" strike="noStrike">
                          <a:solidFill>
                            <a:srgbClr val="000066"/>
                          </a:solidFill>
                          <a:effectLst/>
                          <a:latin typeface="等线"/>
                        </a:rPr>
                        <a:t>000858.SZ</a:t>
                      </a:r>
                      <a:r>
                        <a:rPr lang="zh-CN" altLang="en-US" sz="1400" b="1" i="0" u="none" strike="noStrike">
                          <a:solidFill>
                            <a:srgbClr val="000066"/>
                          </a:solidFill>
                          <a:effectLst/>
                          <a:latin typeface="等线"/>
                        </a:rPr>
                        <a:t>五粮液</a:t>
                      </a:r>
                    </a:p>
                  </a:txBody>
                  <a:tcPr marL="7620" marR="7620" marT="7620" marB="0" anchor="ctr"/>
                </a:tc>
                <a:tc>
                  <a:txBody>
                    <a:bodyPr/>
                    <a:lstStyle/>
                    <a:p>
                      <a:pPr algn="ctr" fontAlgn="t"/>
                      <a:r>
                        <a:rPr lang="en-US" altLang="zh-CN" sz="1400" b="1" i="0" u="none" strike="noStrike">
                          <a:solidFill>
                            <a:srgbClr val="000066"/>
                          </a:solidFill>
                          <a:effectLst/>
                          <a:latin typeface="+mn-lt"/>
                        </a:rPr>
                        <a:t>1,817.5089</a:t>
                      </a:r>
                    </a:p>
                  </a:txBody>
                  <a:tcPr marL="7620" marR="7620" marT="7620" marB="0" anchor="ctr"/>
                </a:tc>
              </a:tr>
              <a:tr h="508052">
                <a:tc>
                  <a:txBody>
                    <a:bodyPr/>
                    <a:lstStyle/>
                    <a:p>
                      <a:pPr algn="ctr" fontAlgn="t"/>
                      <a:r>
                        <a:rPr lang="en-US" sz="1400" b="1" i="0" u="none" strike="noStrike" dirty="0">
                          <a:solidFill>
                            <a:srgbClr val="000066"/>
                          </a:solidFill>
                          <a:effectLst/>
                          <a:latin typeface="+mn-lt"/>
                        </a:rPr>
                        <a:t>601628.SH</a:t>
                      </a:r>
                      <a:r>
                        <a:rPr lang="zh-CN" altLang="en-US" sz="1400" b="1" i="0" u="none" strike="noStrike" dirty="0">
                          <a:solidFill>
                            <a:srgbClr val="000066"/>
                          </a:solidFill>
                          <a:effectLst/>
                          <a:latin typeface="+mn-lt"/>
                        </a:rPr>
                        <a:t>中国人寿</a:t>
                      </a:r>
                    </a:p>
                  </a:txBody>
                  <a:tcPr marL="7620" marR="7620" marT="7620" marB="0" anchor="ctr"/>
                </a:tc>
                <a:tc>
                  <a:txBody>
                    <a:bodyPr/>
                    <a:lstStyle/>
                    <a:p>
                      <a:pPr algn="ctr" fontAlgn="t"/>
                      <a:r>
                        <a:rPr lang="en-US" altLang="zh-CN" sz="1400" b="1" i="0" u="none" strike="noStrike">
                          <a:solidFill>
                            <a:srgbClr val="000066"/>
                          </a:solidFill>
                          <a:effectLst/>
                          <a:latin typeface="+mn-lt"/>
                        </a:rPr>
                        <a:t>7,525.0238</a:t>
                      </a:r>
                    </a:p>
                  </a:txBody>
                  <a:tcPr marL="7620" marR="7620" marT="7620" marB="0" anchor="ctr"/>
                </a:tc>
                <a:tc>
                  <a:txBody>
                    <a:bodyPr/>
                    <a:lstStyle/>
                    <a:p>
                      <a:pPr algn="ctr" fontAlgn="t"/>
                      <a:r>
                        <a:rPr lang="en-US" altLang="zh-CN" sz="1400" b="1" i="0" u="none" strike="noStrike" dirty="0" smtClean="0">
                          <a:solidFill>
                            <a:srgbClr val="000066"/>
                          </a:solidFill>
                          <a:effectLst/>
                          <a:latin typeface="等线"/>
                        </a:rPr>
                        <a:t>001979.SZ</a:t>
                      </a:r>
                      <a:r>
                        <a:rPr lang="zh-CN" altLang="en-US" sz="1400" b="1" i="0" u="none" strike="noStrike" dirty="0" smtClean="0">
                          <a:solidFill>
                            <a:srgbClr val="000066"/>
                          </a:solidFill>
                          <a:effectLst/>
                          <a:latin typeface="等线"/>
                        </a:rPr>
                        <a:t>招商蛇口</a:t>
                      </a:r>
                      <a:endParaRPr lang="zh-CN" altLang="en-US" sz="1400" b="1" i="0" u="none" strike="noStrike" dirty="0">
                        <a:solidFill>
                          <a:srgbClr val="000066"/>
                        </a:solidFill>
                        <a:effectLst/>
                        <a:latin typeface="等线"/>
                      </a:endParaRPr>
                    </a:p>
                  </a:txBody>
                  <a:tcPr marL="7620" marR="7620" marT="7620" marB="0" anchor="ctr"/>
                </a:tc>
                <a:tc>
                  <a:txBody>
                    <a:bodyPr/>
                    <a:lstStyle/>
                    <a:p>
                      <a:pPr algn="ctr" fontAlgn="t"/>
                      <a:r>
                        <a:rPr lang="en-US" altLang="zh-CN" sz="1400" b="1" i="0" u="none" strike="noStrike">
                          <a:solidFill>
                            <a:srgbClr val="000066"/>
                          </a:solidFill>
                          <a:effectLst/>
                          <a:latin typeface="+mn-lt"/>
                        </a:rPr>
                        <a:t>1,585.5610</a:t>
                      </a:r>
                    </a:p>
                  </a:txBody>
                  <a:tcPr marL="7620" marR="7620" marT="7620" marB="0" anchor="ctr"/>
                </a:tc>
              </a:tr>
              <a:tr h="508052">
                <a:tc>
                  <a:txBody>
                    <a:bodyPr/>
                    <a:lstStyle/>
                    <a:p>
                      <a:pPr algn="ctr" fontAlgn="t"/>
                      <a:r>
                        <a:rPr lang="en-US" sz="1400" b="1" i="0" u="none" strike="noStrike" dirty="0">
                          <a:solidFill>
                            <a:srgbClr val="000066"/>
                          </a:solidFill>
                          <a:effectLst/>
                          <a:latin typeface="+mn-lt"/>
                        </a:rPr>
                        <a:t>600028.SH</a:t>
                      </a:r>
                      <a:r>
                        <a:rPr lang="zh-CN" altLang="en-US" sz="1400" b="1" i="0" u="none" strike="noStrike" dirty="0">
                          <a:solidFill>
                            <a:srgbClr val="000066"/>
                          </a:solidFill>
                          <a:effectLst/>
                          <a:latin typeface="+mn-lt"/>
                        </a:rPr>
                        <a:t>中国石化</a:t>
                      </a:r>
                    </a:p>
                  </a:txBody>
                  <a:tcPr marL="7620" marR="7620" marT="7620" marB="0" anchor="ctr"/>
                </a:tc>
                <a:tc>
                  <a:txBody>
                    <a:bodyPr/>
                    <a:lstStyle/>
                    <a:p>
                      <a:pPr algn="ctr" fontAlgn="t"/>
                      <a:r>
                        <a:rPr lang="en-US" altLang="zh-CN" sz="1400" b="1" i="0" u="none" strike="noStrike">
                          <a:solidFill>
                            <a:srgbClr val="000066"/>
                          </a:solidFill>
                          <a:effectLst/>
                          <a:latin typeface="+mn-lt"/>
                        </a:rPr>
                        <a:t>7,427.3667</a:t>
                      </a:r>
                    </a:p>
                  </a:txBody>
                  <a:tcPr marL="7620" marR="7620" marT="7620" marB="0" anchor="ctr"/>
                </a:tc>
                <a:tc>
                  <a:txBody>
                    <a:bodyPr/>
                    <a:lstStyle/>
                    <a:p>
                      <a:pPr algn="ctr" fontAlgn="t"/>
                      <a:r>
                        <a:rPr lang="en-US" sz="1400" b="1" i="0" u="none" strike="noStrike" dirty="0">
                          <a:solidFill>
                            <a:srgbClr val="000066"/>
                          </a:solidFill>
                          <a:effectLst/>
                          <a:latin typeface="等线"/>
                        </a:rPr>
                        <a:t>000001.SZ</a:t>
                      </a:r>
                      <a:r>
                        <a:rPr lang="zh-CN" altLang="en-US" sz="1400" b="1" i="0" u="none" strike="noStrike" dirty="0">
                          <a:solidFill>
                            <a:srgbClr val="000066"/>
                          </a:solidFill>
                          <a:effectLst/>
                          <a:latin typeface="等线"/>
                        </a:rPr>
                        <a:t>平安银行</a:t>
                      </a:r>
                    </a:p>
                  </a:txBody>
                  <a:tcPr marL="7620" marR="7620" marT="7620" marB="0" anchor="ctr"/>
                </a:tc>
                <a:tc>
                  <a:txBody>
                    <a:bodyPr/>
                    <a:lstStyle/>
                    <a:p>
                      <a:pPr algn="ctr" fontAlgn="t"/>
                      <a:r>
                        <a:rPr lang="en-US" altLang="zh-CN" sz="1400" b="1" i="0" u="none" strike="noStrike" dirty="0">
                          <a:solidFill>
                            <a:srgbClr val="000066"/>
                          </a:solidFill>
                          <a:effectLst/>
                          <a:latin typeface="+mn-lt"/>
                        </a:rPr>
                        <a:t>1,579.6778</a:t>
                      </a:r>
                    </a:p>
                  </a:txBody>
                  <a:tcPr marL="7620" marR="7620" marT="7620" marB="0" anchor="ctr"/>
                </a:tc>
              </a:tr>
              <a:tr h="508052">
                <a:tc>
                  <a:txBody>
                    <a:bodyPr/>
                    <a:lstStyle/>
                    <a:p>
                      <a:pPr algn="ctr" fontAlgn="t"/>
                      <a:r>
                        <a:rPr lang="en-US" sz="1400" b="1" i="0" u="none" strike="noStrike" dirty="0" smtClean="0">
                          <a:solidFill>
                            <a:srgbClr val="000066"/>
                          </a:solidFill>
                          <a:effectLst/>
                          <a:latin typeface="+mn-lt"/>
                        </a:rPr>
                        <a:t>600036.SH</a:t>
                      </a:r>
                      <a:r>
                        <a:rPr lang="zh-CN" altLang="en-US" sz="1400" b="1" i="0" u="none" strike="noStrike" dirty="0" smtClean="0">
                          <a:solidFill>
                            <a:srgbClr val="000066"/>
                          </a:solidFill>
                          <a:effectLst/>
                          <a:latin typeface="+mn-lt"/>
                        </a:rPr>
                        <a:t>招商银行</a:t>
                      </a:r>
                      <a:endParaRPr lang="zh-CN" altLang="en-US" sz="1400" b="1" i="0" u="none" strike="noStrike" dirty="0">
                        <a:solidFill>
                          <a:srgbClr val="000066"/>
                        </a:solidFill>
                        <a:effectLst/>
                        <a:latin typeface="+mn-lt"/>
                      </a:endParaRPr>
                    </a:p>
                  </a:txBody>
                  <a:tcPr marL="7620" marR="7620" marT="7620" marB="0" anchor="ctr"/>
                </a:tc>
                <a:tc>
                  <a:txBody>
                    <a:bodyPr/>
                    <a:lstStyle/>
                    <a:p>
                      <a:pPr algn="ctr" fontAlgn="t"/>
                      <a:r>
                        <a:rPr lang="en-US" altLang="zh-CN" sz="1400" b="1" i="0" u="none" strike="noStrike">
                          <a:solidFill>
                            <a:srgbClr val="000066"/>
                          </a:solidFill>
                          <a:effectLst/>
                          <a:latin typeface="+mn-lt"/>
                        </a:rPr>
                        <a:t>5,571.1734</a:t>
                      </a:r>
                    </a:p>
                  </a:txBody>
                  <a:tcPr marL="7620" marR="7620" marT="7620" marB="0" anchor="ctr"/>
                </a:tc>
                <a:tc>
                  <a:txBody>
                    <a:bodyPr/>
                    <a:lstStyle/>
                    <a:p>
                      <a:pPr algn="ctr" fontAlgn="t"/>
                      <a:r>
                        <a:rPr lang="en-US" altLang="zh-CN" sz="1400" b="1" i="0" u="none" strike="noStrike" dirty="0" smtClean="0">
                          <a:solidFill>
                            <a:srgbClr val="000066"/>
                          </a:solidFill>
                          <a:effectLst/>
                          <a:latin typeface="等线"/>
                        </a:rPr>
                        <a:t>000617.SZ</a:t>
                      </a:r>
                      <a:r>
                        <a:rPr lang="zh-CN" altLang="en-US" sz="1400" b="1" i="0" u="none" strike="noStrike" dirty="0" smtClean="0">
                          <a:solidFill>
                            <a:srgbClr val="000066"/>
                          </a:solidFill>
                          <a:effectLst/>
                          <a:latin typeface="等线"/>
                        </a:rPr>
                        <a:t>中油资本</a:t>
                      </a:r>
                      <a:endParaRPr lang="zh-CN" altLang="en-US" sz="1400" b="1" i="0" u="none" strike="noStrike" dirty="0">
                        <a:solidFill>
                          <a:srgbClr val="000066"/>
                        </a:solidFill>
                        <a:effectLst/>
                        <a:latin typeface="等线"/>
                      </a:endParaRPr>
                    </a:p>
                  </a:txBody>
                  <a:tcPr marL="7620" marR="7620" marT="7620" marB="0" anchor="ctr"/>
                </a:tc>
                <a:tc>
                  <a:txBody>
                    <a:bodyPr/>
                    <a:lstStyle/>
                    <a:p>
                      <a:pPr algn="ctr" fontAlgn="t"/>
                      <a:r>
                        <a:rPr lang="en-US" altLang="zh-CN" sz="1400" b="1" i="0" u="none" strike="noStrike" dirty="0">
                          <a:solidFill>
                            <a:srgbClr val="000066"/>
                          </a:solidFill>
                          <a:effectLst/>
                          <a:latin typeface="+mn-lt"/>
                        </a:rPr>
                        <a:t>1,348.1874</a:t>
                      </a:r>
                    </a:p>
                  </a:txBody>
                  <a:tcPr marL="7620" marR="7620" marT="7620" marB="0" anchor="ctr"/>
                </a:tc>
              </a:tr>
              <a:tr h="508052">
                <a:tc>
                  <a:txBody>
                    <a:bodyPr/>
                    <a:lstStyle/>
                    <a:p>
                      <a:pPr algn="ctr" fontAlgn="t"/>
                      <a:r>
                        <a:rPr lang="en-US" sz="1400" b="1" i="0" u="none" strike="noStrike" dirty="0" smtClean="0">
                          <a:solidFill>
                            <a:srgbClr val="000066"/>
                          </a:solidFill>
                          <a:effectLst/>
                          <a:latin typeface="+mn-lt"/>
                        </a:rPr>
                        <a:t>600519.SH</a:t>
                      </a:r>
                      <a:r>
                        <a:rPr lang="zh-CN" altLang="en-US" sz="1400" b="1" i="0" u="none" strike="noStrike" dirty="0" smtClean="0">
                          <a:solidFill>
                            <a:srgbClr val="000066"/>
                          </a:solidFill>
                          <a:effectLst/>
                          <a:latin typeface="+mn-lt"/>
                        </a:rPr>
                        <a:t>贵州茅台</a:t>
                      </a:r>
                      <a:endParaRPr lang="zh-CN" altLang="en-US" sz="1400" b="1" i="0" u="none" strike="noStrike" dirty="0">
                        <a:solidFill>
                          <a:srgbClr val="000066"/>
                        </a:solidFill>
                        <a:effectLst/>
                        <a:latin typeface="+mn-lt"/>
                      </a:endParaRPr>
                    </a:p>
                  </a:txBody>
                  <a:tcPr marL="7620" marR="7620" marT="7620" marB="0" anchor="ctr"/>
                </a:tc>
                <a:tc>
                  <a:txBody>
                    <a:bodyPr/>
                    <a:lstStyle/>
                    <a:p>
                      <a:pPr algn="ctr" fontAlgn="t"/>
                      <a:r>
                        <a:rPr lang="en-US" altLang="zh-CN" sz="1400" b="1" i="0" u="none" strike="noStrike" dirty="0">
                          <a:solidFill>
                            <a:srgbClr val="000066"/>
                          </a:solidFill>
                          <a:effectLst/>
                          <a:latin typeface="+mn-lt"/>
                        </a:rPr>
                        <a:t>5,564.2025</a:t>
                      </a:r>
                    </a:p>
                  </a:txBody>
                  <a:tcPr marL="7620" marR="7620" marT="7620" marB="0" anchor="ctr"/>
                </a:tc>
                <a:tc>
                  <a:txBody>
                    <a:bodyPr/>
                    <a:lstStyle/>
                    <a:p>
                      <a:pPr algn="ctr" fontAlgn="t"/>
                      <a:r>
                        <a:rPr lang="en-US" sz="1400" b="1" i="0" u="none" strike="noStrike" dirty="0">
                          <a:solidFill>
                            <a:srgbClr val="000066"/>
                          </a:solidFill>
                          <a:effectLst/>
                          <a:latin typeface="等线"/>
                        </a:rPr>
                        <a:t>000725.SZ</a:t>
                      </a:r>
                      <a:r>
                        <a:rPr lang="zh-CN" altLang="en-US" sz="1400" b="1" i="0" u="none" strike="noStrike" dirty="0">
                          <a:solidFill>
                            <a:srgbClr val="000066"/>
                          </a:solidFill>
                          <a:effectLst/>
                          <a:latin typeface="等线"/>
                        </a:rPr>
                        <a:t>京东方</a:t>
                      </a:r>
                      <a:r>
                        <a:rPr lang="en-US" sz="1400" b="1" i="0" u="none" strike="noStrike" dirty="0">
                          <a:solidFill>
                            <a:srgbClr val="000066"/>
                          </a:solidFill>
                          <a:effectLst/>
                          <a:latin typeface="等线"/>
                        </a:rPr>
                        <a:t>A</a:t>
                      </a:r>
                    </a:p>
                  </a:txBody>
                  <a:tcPr marL="7620" marR="7620" marT="7620" marB="0" anchor="ctr"/>
                </a:tc>
                <a:tc>
                  <a:txBody>
                    <a:bodyPr/>
                    <a:lstStyle/>
                    <a:p>
                      <a:pPr algn="ctr" fontAlgn="t"/>
                      <a:r>
                        <a:rPr lang="en-US" altLang="zh-CN" sz="1400" b="1" i="0" u="none" strike="noStrike" dirty="0">
                          <a:solidFill>
                            <a:srgbClr val="000066"/>
                          </a:solidFill>
                          <a:effectLst/>
                          <a:latin typeface="+mn-lt"/>
                        </a:rPr>
                        <a:t>1,344.2816</a:t>
                      </a:r>
                    </a:p>
                  </a:txBody>
                  <a:tcPr marL="7620" marR="7620" marT="7620" marB="0" anchor="ctr"/>
                </a:tc>
              </a:tr>
            </a:tbl>
          </a:graphicData>
        </a:graphic>
      </p:graphicFrame>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本月涨幅居前个股</a:t>
            </a:r>
          </a:p>
        </p:txBody>
      </p:sp>
      <p:graphicFrame>
        <p:nvGraphicFramePr>
          <p:cNvPr id="6" name="表格 5"/>
          <p:cNvGraphicFramePr>
            <a:graphicFrameLocks noGrp="1"/>
          </p:cNvGraphicFramePr>
          <p:nvPr>
            <p:extLst>
              <p:ext uri="{D42A27DB-BD31-4B8C-83A1-F6EECF244321}">
                <p14:modId xmlns="" xmlns:p14="http://schemas.microsoft.com/office/powerpoint/2010/main" val="2216966246"/>
              </p:ext>
            </p:extLst>
          </p:nvPr>
        </p:nvGraphicFramePr>
        <p:xfrm>
          <a:off x="-31" y="857232"/>
          <a:ext cx="9144033" cy="5438700"/>
        </p:xfrm>
        <a:graphic>
          <a:graphicData uri="http://schemas.openxmlformats.org/drawingml/2006/table">
            <a:tbl>
              <a:tblPr/>
              <a:tblGrid>
                <a:gridCol w="1938793"/>
                <a:gridCol w="1736202"/>
                <a:gridCol w="1388963"/>
                <a:gridCol w="2508469"/>
                <a:gridCol w="1571606"/>
              </a:tblGrid>
              <a:tr h="714380">
                <a:tc>
                  <a:txBody>
                    <a:bodyPr/>
                    <a:lstStyle/>
                    <a:p>
                      <a:pPr algn="ctr" fontAlgn="t"/>
                      <a:endParaRPr lang="en-US" altLang="zh-CN" sz="1400" b="1" i="0" u="none" strike="noStrike" kern="1200" dirty="0" smtClean="0">
                        <a:solidFill>
                          <a:schemeClr val="bg1"/>
                        </a:solidFill>
                        <a:latin typeface="+mn-ea"/>
                        <a:ea typeface="+mn-ea"/>
                        <a:cs typeface="+mn-cs"/>
                      </a:endParaRPr>
                    </a:p>
                    <a:p>
                      <a:pPr algn="ctr" fontAlgn="t"/>
                      <a:r>
                        <a:rPr lang="zh-CN" altLang="en-US" sz="1400" b="1" i="0" u="none" strike="noStrike" kern="1200" dirty="0" smtClean="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月涨幅（</a:t>
                      </a:r>
                      <a:r>
                        <a:rPr lang="en-US" altLang="zh-CN" sz="1400" b="1" i="0" u="none" strike="noStrike" kern="1200" dirty="0" smtClean="0">
                          <a:solidFill>
                            <a:schemeClr val="bg1"/>
                          </a:solidFill>
                          <a:latin typeface="+mn-ea"/>
                          <a:ea typeface="+mn-ea"/>
                          <a:cs typeface="+mn-cs"/>
                        </a:rPr>
                        <a:t>%</a:t>
                      </a:r>
                      <a:r>
                        <a:rPr lang="zh-CN" altLang="en-US" sz="1400" b="1" i="0" u="none" strike="noStrike" kern="1200" dirty="0" smtClean="0">
                          <a:solidFill>
                            <a:schemeClr val="bg1"/>
                          </a:solidFill>
                          <a:latin typeface="+mn-ea"/>
                          <a:ea typeface="+mn-ea"/>
                          <a:cs typeface="+mn-cs"/>
                        </a:rPr>
                        <a:t>）</a:t>
                      </a:r>
                      <a:br>
                        <a:rPr lang="zh-CN" altLang="en-US" sz="1400" b="1" i="0" u="none" strike="noStrike" kern="1200" dirty="0" smtClean="0">
                          <a:solidFill>
                            <a:schemeClr val="bg1"/>
                          </a:solidFill>
                          <a:latin typeface="+mn-ea"/>
                          <a:ea typeface="+mn-ea"/>
                          <a:cs typeface="+mn-cs"/>
                        </a:rPr>
                      </a:br>
                      <a:endParaRPr lang="zh-CN" altLang="en-US" sz="1400" b="1" i="0" u="none" strike="noStrike" kern="1200" dirty="0" smtClean="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总市值（亿元）</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题材</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r>
              <a:tr h="472432">
                <a:tc>
                  <a:txBody>
                    <a:bodyPr/>
                    <a:lstStyle/>
                    <a:p>
                      <a:pPr algn="ctr" fontAlgn="t"/>
                      <a:r>
                        <a:rPr lang="en-US" sz="1400" b="1" i="0" u="none" strike="noStrike" dirty="0">
                          <a:solidFill>
                            <a:srgbClr val="000066"/>
                          </a:solidFill>
                          <a:effectLst/>
                          <a:latin typeface="+mn-lt"/>
                        </a:rPr>
                        <a:t>300649.SZ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宋体"/>
                        </a:rPr>
                        <a:t>杭州园林</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330.1075</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35.8400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dirty="0">
                          <a:solidFill>
                            <a:srgbClr val="000066"/>
                          </a:solidFill>
                          <a:effectLst/>
                          <a:latin typeface="+mn-lt"/>
                        </a:rPr>
                        <a:t>603505.SH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宋体"/>
                        </a:rPr>
                        <a:t>金石资源</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321.7069</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54.5520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dirty="0">
                          <a:solidFill>
                            <a:srgbClr val="000066"/>
                          </a:solidFill>
                          <a:effectLst/>
                          <a:latin typeface="+mn-lt"/>
                        </a:rPr>
                        <a:t>300643.SZ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宋体"/>
                        </a:rPr>
                        <a:t>万通智控</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223.2633</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40.0200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rgbClr val="000066"/>
                          </a:solidFill>
                          <a:effectLst/>
                          <a:latin typeface="+mn-lt"/>
                        </a:rPr>
                        <a:t>603896.SH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宋体"/>
                        </a:rPr>
                        <a:t>寿仙谷</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171.1191</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62.9939</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dirty="0">
                          <a:solidFill>
                            <a:srgbClr val="000066"/>
                          </a:solidFill>
                          <a:effectLst/>
                          <a:latin typeface="+mn-lt"/>
                        </a:rPr>
                        <a:t>300647.SZ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宋体"/>
                        </a:rPr>
                        <a:t>超频三</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lt"/>
                        </a:rPr>
                        <a:t>167.7519</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41.4480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rgbClr val="000066"/>
                          </a:solidFill>
                          <a:effectLst/>
                          <a:latin typeface="+mn-lt"/>
                        </a:rPr>
                        <a:t>603488.SH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宋体"/>
                        </a:rPr>
                        <a:t>展鹏科技</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lt"/>
                        </a:rPr>
                        <a:t>135.8696</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54.1632</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rgbClr val="000066"/>
                          </a:solidFill>
                          <a:effectLst/>
                          <a:latin typeface="+mn-lt"/>
                        </a:rPr>
                        <a:t>300653.SZ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宋体"/>
                        </a:rPr>
                        <a:t>正海生物</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lt"/>
                        </a:rPr>
                        <a:t>135.8412</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31.8480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rgbClr val="000066"/>
                          </a:solidFill>
                          <a:effectLst/>
                          <a:latin typeface="+mn-lt"/>
                        </a:rPr>
                        <a:t>603320.SH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宋体"/>
                        </a:rPr>
                        <a:t>迪贝电气</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130.2098</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lt"/>
                        </a:rPr>
                        <a:t>32.9200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rgbClr val="000066"/>
                          </a:solidFill>
                          <a:effectLst/>
                          <a:latin typeface="+mn-lt"/>
                        </a:rPr>
                        <a:t>603501.SH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宋体"/>
                        </a:rPr>
                        <a:t>韦尔股份</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lt"/>
                        </a:rPr>
                        <a:t>125.6182</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lt"/>
                        </a:rPr>
                        <a:t>94.8896</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dirty="0">
                          <a:solidFill>
                            <a:srgbClr val="000066"/>
                          </a:solidFill>
                          <a:effectLst/>
                          <a:latin typeface="+mn-lt"/>
                        </a:rPr>
                        <a:t>603787.SH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t"/>
                      <a:r>
                        <a:rPr lang="zh-CN" altLang="en-US" sz="1400" b="1" i="0" u="none" strike="noStrike" dirty="0">
                          <a:solidFill>
                            <a:srgbClr val="000066"/>
                          </a:solidFill>
                          <a:effectLst/>
                          <a:latin typeface="宋体"/>
                        </a:rPr>
                        <a:t>新日股份</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t"/>
                      <a:r>
                        <a:rPr lang="en-US" altLang="zh-CN" sz="1400" b="1" i="0" u="none" strike="noStrike" dirty="0">
                          <a:solidFill>
                            <a:srgbClr val="000066"/>
                          </a:solidFill>
                          <a:effectLst/>
                          <a:latin typeface="+mn-lt"/>
                        </a:rPr>
                        <a:t>124.8705</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t"/>
                      <a:r>
                        <a:rPr lang="en-US" altLang="zh-CN" sz="1400" b="1" i="0" u="none" strike="noStrike" dirty="0">
                          <a:solidFill>
                            <a:srgbClr val="000066"/>
                          </a:solidFill>
                          <a:effectLst/>
                          <a:latin typeface="+mn-lt"/>
                        </a:rPr>
                        <a:t>44.2680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r>
            </a:tbl>
          </a:graphicData>
        </a:graphic>
      </p:graphicFrame>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white">
          <a:xfrm>
            <a:off x="468313" y="188913"/>
            <a:ext cx="8231187" cy="71913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本月涨幅居前个股</a:t>
            </a:r>
          </a:p>
        </p:txBody>
      </p:sp>
      <p:sp>
        <p:nvSpPr>
          <p:cNvPr id="2" name="Text Box 2"/>
          <p:cNvSpPr txBox="1">
            <a:spLocks noChangeArrowheads="1"/>
          </p:cNvSpPr>
          <p:nvPr/>
        </p:nvSpPr>
        <p:spPr bwMode="auto">
          <a:xfrm>
            <a:off x="214313" y="1071563"/>
            <a:ext cx="8715375" cy="4247317"/>
          </a:xfrm>
          <a:prstGeom prst="rect">
            <a:avLst/>
          </a:prstGeom>
          <a:noFill/>
          <a:ln w="9525" algn="ctr">
            <a:noFill/>
            <a:miter lim="800000"/>
          </a:ln>
        </p:spPr>
        <p:txBody>
          <a:bodyPr>
            <a:spAutoFit/>
          </a:bodyPr>
          <a:lstStyle/>
          <a:p>
            <a:pPr>
              <a:lnSpc>
                <a:spcPct val="150000"/>
              </a:lnSpc>
              <a:buClr>
                <a:srgbClr val="000798"/>
              </a:buClr>
              <a:buFont typeface="Wingdings" panose="05000000000000000000" pitchFamily="2" charset="2"/>
              <a:buChar char="l"/>
              <a:defRPr/>
            </a:pPr>
            <a:r>
              <a:rPr lang="zh-CN" altLang="en-US" sz="1800" b="1" dirty="0" smtClean="0">
                <a:solidFill>
                  <a:srgbClr val="000066"/>
                </a:solidFill>
                <a:latin typeface="+mn-ea"/>
                <a:ea typeface="+mn-ea"/>
              </a:rPr>
              <a:t>鲁丰环保（</a:t>
            </a:r>
            <a:r>
              <a:rPr lang="en-US" altLang="zh-CN" sz="1800" b="1" dirty="0" smtClean="0">
                <a:solidFill>
                  <a:srgbClr val="000066"/>
                </a:solidFill>
                <a:latin typeface="+mn-ea"/>
                <a:ea typeface="+mn-ea"/>
              </a:rPr>
              <a:t>002379</a:t>
            </a:r>
            <a:r>
              <a:rPr lang="zh-CN" altLang="en-US" sz="1800" b="1" dirty="0" smtClean="0">
                <a:solidFill>
                  <a:srgbClr val="000066"/>
                </a:solidFill>
                <a:latin typeface="+mn-ea"/>
                <a:ea typeface="+mn-ea"/>
              </a:rPr>
              <a:t>）：鲁丰环保科技股份有限公司是一家大型综合性铝板带箔加工企业</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 </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28</a:t>
            </a:r>
            <a:r>
              <a:rPr lang="zh-CN" altLang="en-US" sz="1800" b="1" dirty="0" smtClean="0">
                <a:solidFill>
                  <a:srgbClr val="000066"/>
                </a:solidFill>
                <a:latin typeface="+mn-ea"/>
                <a:ea typeface="+mn-ea"/>
              </a:rPr>
              <a:t>日，*</a:t>
            </a:r>
            <a:r>
              <a:rPr lang="en-US" altLang="zh-CN" sz="1800" b="1" dirty="0" smtClean="0">
                <a:solidFill>
                  <a:srgbClr val="000066"/>
                </a:solidFill>
                <a:latin typeface="+mn-ea"/>
                <a:ea typeface="+mn-ea"/>
              </a:rPr>
              <a:t>ST</a:t>
            </a:r>
            <a:r>
              <a:rPr lang="zh-CN" altLang="en-US" sz="1800" b="1" dirty="0" smtClean="0">
                <a:solidFill>
                  <a:srgbClr val="000066"/>
                </a:solidFill>
                <a:latin typeface="+mn-ea"/>
                <a:ea typeface="+mn-ea"/>
              </a:rPr>
              <a:t>鲁丰发布公司</a:t>
            </a:r>
            <a:r>
              <a:rPr lang="en-US" altLang="zh-CN" sz="1800" b="1" dirty="0" smtClean="0">
                <a:solidFill>
                  <a:srgbClr val="000066"/>
                </a:solidFill>
                <a:latin typeface="+mn-ea"/>
                <a:ea typeface="+mn-ea"/>
              </a:rPr>
              <a:t>2016</a:t>
            </a:r>
            <a:r>
              <a:rPr lang="zh-CN" altLang="en-US" sz="1800" b="1" dirty="0" smtClean="0">
                <a:solidFill>
                  <a:srgbClr val="000066"/>
                </a:solidFill>
                <a:latin typeface="+mn-ea"/>
                <a:ea typeface="+mn-ea"/>
              </a:rPr>
              <a:t>年年报及一季报称，公司</a:t>
            </a:r>
            <a:r>
              <a:rPr lang="en-US" altLang="zh-CN" sz="1800" b="1" dirty="0" smtClean="0">
                <a:solidFill>
                  <a:srgbClr val="000066"/>
                </a:solidFill>
                <a:latin typeface="+mn-ea"/>
                <a:ea typeface="+mn-ea"/>
              </a:rPr>
              <a:t>2016</a:t>
            </a:r>
            <a:r>
              <a:rPr lang="zh-CN" altLang="en-US" sz="1800" b="1" dirty="0" smtClean="0">
                <a:solidFill>
                  <a:srgbClr val="000066"/>
                </a:solidFill>
                <a:latin typeface="+mn-ea"/>
                <a:ea typeface="+mn-ea"/>
              </a:rPr>
              <a:t>年实现归属于上市公司股东的净利润为</a:t>
            </a:r>
            <a:r>
              <a:rPr lang="en-US" altLang="zh-CN" sz="1800" b="1" dirty="0" smtClean="0">
                <a:solidFill>
                  <a:srgbClr val="000066"/>
                </a:solidFill>
                <a:latin typeface="+mn-ea"/>
                <a:ea typeface="+mn-ea"/>
              </a:rPr>
              <a:t>1415.06</a:t>
            </a:r>
            <a:r>
              <a:rPr lang="zh-CN" altLang="en-US" sz="1800" b="1" dirty="0" smtClean="0">
                <a:solidFill>
                  <a:srgbClr val="000066"/>
                </a:solidFill>
                <a:latin typeface="+mn-ea"/>
                <a:ea typeface="+mn-ea"/>
              </a:rPr>
              <a:t>万元，同比增长</a:t>
            </a:r>
            <a:r>
              <a:rPr lang="en-US" altLang="zh-CN" sz="1800" b="1" dirty="0" smtClean="0">
                <a:solidFill>
                  <a:srgbClr val="000066"/>
                </a:solidFill>
                <a:latin typeface="+mn-ea"/>
                <a:ea typeface="+mn-ea"/>
              </a:rPr>
              <a:t>111.95%</a:t>
            </a:r>
            <a:r>
              <a:rPr lang="zh-CN" altLang="en-US" sz="1800" b="1" dirty="0" smtClean="0">
                <a:solidFill>
                  <a:srgbClr val="000066"/>
                </a:solidFill>
                <a:latin typeface="+mn-ea"/>
                <a:ea typeface="+mn-ea"/>
              </a:rPr>
              <a:t>，实现扭亏为盈。同时预计</a:t>
            </a:r>
            <a:r>
              <a:rPr lang="en-US" altLang="zh-CN" sz="1800" b="1" dirty="0" smtClean="0">
                <a:solidFill>
                  <a:srgbClr val="000066"/>
                </a:solidFill>
                <a:latin typeface="+mn-ea"/>
                <a:ea typeface="+mn-ea"/>
              </a:rPr>
              <a:t>2017</a:t>
            </a:r>
            <a:r>
              <a:rPr lang="zh-CN" altLang="en-US" sz="1800" b="1" dirty="0" smtClean="0">
                <a:solidFill>
                  <a:srgbClr val="000066"/>
                </a:solidFill>
                <a:latin typeface="+mn-ea"/>
                <a:ea typeface="+mn-ea"/>
              </a:rPr>
              <a:t>年上半年将实现归属于上市公司股东的净利润为</a:t>
            </a:r>
            <a:r>
              <a:rPr lang="en-US" altLang="zh-CN" sz="1800" b="1" dirty="0" smtClean="0">
                <a:solidFill>
                  <a:srgbClr val="000066"/>
                </a:solidFill>
                <a:latin typeface="+mn-ea"/>
                <a:ea typeface="+mn-ea"/>
              </a:rPr>
              <a:t>2800</a:t>
            </a:r>
            <a:r>
              <a:rPr lang="zh-CN" altLang="en-US" sz="1800" b="1" dirty="0" smtClean="0">
                <a:solidFill>
                  <a:srgbClr val="000066"/>
                </a:solidFill>
                <a:latin typeface="+mn-ea"/>
                <a:ea typeface="+mn-ea"/>
              </a:rPr>
              <a:t>万元至</a:t>
            </a:r>
            <a:r>
              <a:rPr lang="en-US" altLang="zh-CN" sz="1800" b="1" dirty="0" smtClean="0">
                <a:solidFill>
                  <a:srgbClr val="000066"/>
                </a:solidFill>
                <a:latin typeface="+mn-ea"/>
                <a:ea typeface="+mn-ea"/>
              </a:rPr>
              <a:t>3150</a:t>
            </a:r>
            <a:r>
              <a:rPr lang="zh-CN" altLang="en-US" sz="1800" b="1" dirty="0" smtClean="0">
                <a:solidFill>
                  <a:srgbClr val="000066"/>
                </a:solidFill>
                <a:latin typeface="+mn-ea"/>
                <a:ea typeface="+mn-ea"/>
              </a:rPr>
              <a:t>万元，同比增长</a:t>
            </a:r>
            <a:r>
              <a:rPr lang="en-US" altLang="zh-CN" sz="1800" b="1" dirty="0" smtClean="0">
                <a:solidFill>
                  <a:srgbClr val="000066"/>
                </a:solidFill>
                <a:latin typeface="+mn-ea"/>
                <a:ea typeface="+mn-ea"/>
              </a:rPr>
              <a:t>285.75%-333.97%</a:t>
            </a:r>
            <a:r>
              <a:rPr lang="zh-CN" altLang="en-US" sz="1800" b="1" dirty="0" smtClean="0">
                <a:solidFill>
                  <a:srgbClr val="000066"/>
                </a:solidFill>
                <a:latin typeface="+mn-ea"/>
                <a:ea typeface="+mn-ea"/>
              </a:rPr>
              <a:t>。业绩大幅改善叠加摘帽概念，在市场较为弱势的背景下，股票受资金追捧，表现抢眼。</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月涨幅</a:t>
            </a:r>
            <a:r>
              <a:rPr lang="en-US" altLang="zh-CN" sz="1800" b="1" dirty="0" smtClean="0">
                <a:solidFill>
                  <a:srgbClr val="000066"/>
                </a:solidFill>
                <a:latin typeface="+mn-ea"/>
                <a:ea typeface="+mn-ea"/>
              </a:rPr>
              <a:t>49.15%</a:t>
            </a:r>
            <a:r>
              <a:rPr lang="zh-CN" altLang="en-US" sz="1800" b="1" dirty="0" smtClean="0">
                <a:solidFill>
                  <a:srgbClr val="000066"/>
                </a:solidFill>
                <a:latin typeface="+mn-ea"/>
                <a:ea typeface="+mn-ea"/>
              </a:rPr>
              <a:t>。</a:t>
            </a:r>
            <a:endParaRPr lang="zh-CN" altLang="en-US" sz="1800" b="1" dirty="0">
              <a:solidFill>
                <a:srgbClr val="000066"/>
              </a:solidFill>
              <a:latin typeface="+mn-ea"/>
              <a:ea typeface="+mn-ea"/>
            </a:endParaRPr>
          </a:p>
          <a:p>
            <a:pPr>
              <a:lnSpc>
                <a:spcPct val="150000"/>
              </a:lnSpc>
              <a:buClr>
                <a:srgbClr val="000798"/>
              </a:buClr>
              <a:buFont typeface="Wingdings" panose="05000000000000000000" pitchFamily="2" charset="2"/>
              <a:buChar char="l"/>
              <a:defRPr/>
            </a:pPr>
            <a:r>
              <a:rPr lang="zh-CN" altLang="en-US" sz="1800" b="1" dirty="0" smtClean="0">
                <a:solidFill>
                  <a:srgbClr val="000066"/>
                </a:solidFill>
                <a:latin typeface="+mn-ea"/>
                <a:ea typeface="+mn-ea"/>
              </a:rPr>
              <a:t>石化机械（</a:t>
            </a:r>
            <a:r>
              <a:rPr lang="en-US" altLang="zh-CN" sz="1800" b="1" dirty="0" smtClean="0">
                <a:solidFill>
                  <a:srgbClr val="000066"/>
                </a:solidFill>
                <a:latin typeface="+mn-ea"/>
                <a:ea typeface="+mn-ea"/>
              </a:rPr>
              <a:t>000852</a:t>
            </a:r>
            <a:r>
              <a:rPr lang="zh-CN" altLang="en-US" sz="1800" b="1" dirty="0" smtClean="0">
                <a:solidFill>
                  <a:srgbClr val="000066"/>
                </a:solidFill>
                <a:latin typeface="+mn-ea"/>
                <a:ea typeface="+mn-ea"/>
              </a:rPr>
              <a:t>）：中石化石油机械股份有限公司是亚洲最大、世界先进的油用钻头制造基地，</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月份新能源可燃冰概念股有所表现，</a:t>
            </a:r>
            <a:r>
              <a:rPr lang="zh-CN" altLang="en-US" sz="1800" b="1" dirty="0" smtClean="0">
                <a:solidFill>
                  <a:srgbClr val="000066"/>
                </a:solidFill>
                <a:latin typeface="+mn-ea"/>
              </a:rPr>
              <a:t>考虑到可燃冰储量丰富，未来有改变全球能源供给的可能性，长期来看相关上市公司或将大幅受益。</a:t>
            </a:r>
            <a:r>
              <a:rPr lang="zh-CN" altLang="en-US" sz="1800" b="1" dirty="0" smtClean="0">
                <a:solidFill>
                  <a:srgbClr val="000066"/>
                </a:solidFill>
                <a:latin typeface="+mn-ea"/>
                <a:ea typeface="+mn-ea"/>
              </a:rPr>
              <a:t>石化机械作为可燃冰概念股，被市场关注，</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月涨幅明显达</a:t>
            </a:r>
            <a:r>
              <a:rPr lang="en-US" altLang="zh-CN" sz="1800" b="1" dirty="0" smtClean="0">
                <a:solidFill>
                  <a:srgbClr val="000066"/>
                </a:solidFill>
                <a:latin typeface="+mn-ea"/>
                <a:ea typeface="+mn-ea"/>
              </a:rPr>
              <a:t>35.19%</a:t>
            </a:r>
            <a:r>
              <a:rPr lang="zh-CN" altLang="en-US" sz="1800" b="1" dirty="0" smtClean="0">
                <a:solidFill>
                  <a:srgbClr val="000066"/>
                </a:solidFill>
                <a:latin typeface="+mn-ea"/>
                <a:ea typeface="+mn-ea"/>
              </a:rPr>
              <a:t>。</a:t>
            </a:r>
            <a:endParaRPr lang="zh-CN" altLang="en-US" sz="1800" b="1" dirty="0">
              <a:solidFill>
                <a:srgbClr val="000066"/>
              </a:solidFill>
              <a:latin typeface="+mn-ea"/>
              <a:ea typeface="+mn-ea"/>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本月跌幅居前个股</a:t>
            </a:r>
          </a:p>
        </p:txBody>
      </p:sp>
      <p:graphicFrame>
        <p:nvGraphicFramePr>
          <p:cNvPr id="5" name="表格 4"/>
          <p:cNvGraphicFramePr>
            <a:graphicFrameLocks noGrp="1"/>
          </p:cNvGraphicFramePr>
          <p:nvPr>
            <p:extLst>
              <p:ext uri="{D42A27DB-BD31-4B8C-83A1-F6EECF244321}">
                <p14:modId xmlns="" xmlns:p14="http://schemas.microsoft.com/office/powerpoint/2010/main" val="41873548"/>
              </p:ext>
            </p:extLst>
          </p:nvPr>
        </p:nvGraphicFramePr>
        <p:xfrm>
          <a:off x="0" y="857231"/>
          <a:ext cx="9144001" cy="5307818"/>
        </p:xfrm>
        <a:graphic>
          <a:graphicData uri="http://schemas.openxmlformats.org/drawingml/2006/table">
            <a:tbl>
              <a:tblPr/>
              <a:tblGrid>
                <a:gridCol w="2213532"/>
                <a:gridCol w="1870962"/>
                <a:gridCol w="1765555"/>
                <a:gridCol w="1264878"/>
                <a:gridCol w="2029074"/>
              </a:tblGrid>
              <a:tr h="578783">
                <a:tc>
                  <a:txBody>
                    <a:bodyPr/>
                    <a:lstStyle/>
                    <a:p>
                      <a:pPr marL="0" algn="ctr" defTabSz="914400" rtl="0" eaLnBrk="1" fontAlgn="t" latinLnBrk="0" hangingPunct="1"/>
                      <a:endParaRPr lang="en-US" altLang="zh-CN" sz="1400" b="1" i="0" u="none" strike="noStrike" kern="1200" dirty="0" smtClean="0">
                        <a:solidFill>
                          <a:srgbClr val="000066"/>
                        </a:solidFill>
                        <a:latin typeface="+mn-ea"/>
                        <a:ea typeface="+mn-ea"/>
                        <a:cs typeface="+mn-cs"/>
                      </a:endParaRPr>
                    </a:p>
                    <a:p>
                      <a:pPr marL="0" algn="ctr" defTabSz="914400" rtl="0" eaLnBrk="1" fontAlgn="t" latinLnBrk="0" hangingPunct="1"/>
                      <a:r>
                        <a:rPr lang="zh-CN" altLang="en-US" sz="1400" b="1" i="0" u="none" strike="noStrike" kern="1200" dirty="0" smtClean="0">
                          <a:solidFill>
                            <a:srgbClr val="000066"/>
                          </a:solidFill>
                          <a:latin typeface="+mn-ea"/>
                          <a:ea typeface="+mn-ea"/>
                          <a:cs typeface="+mn-cs"/>
                        </a:rPr>
                        <a:t>证券代码</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rgbClr val="000066"/>
                        </a:solidFill>
                        <a:latin typeface="+mn-ea"/>
                        <a:ea typeface="+mn-ea"/>
                        <a:cs typeface="+mn-cs"/>
                      </a:endParaRPr>
                    </a:p>
                    <a:p>
                      <a:pPr marL="0" algn="ctr" defTabSz="914400" rtl="0" eaLnBrk="1" fontAlgn="t" latinLnBrk="0" hangingPunct="1"/>
                      <a:r>
                        <a:rPr lang="zh-CN" altLang="en-US" sz="1400" b="1" i="0" u="none" strike="noStrike" kern="1200" dirty="0" smtClean="0">
                          <a:solidFill>
                            <a:srgbClr val="000066"/>
                          </a:solidFill>
                          <a:latin typeface="+mn-ea"/>
                          <a:ea typeface="+mn-ea"/>
                          <a:cs typeface="+mn-cs"/>
                        </a:rPr>
                        <a:t>上市公司</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rgbClr val="000066"/>
                        </a:solidFill>
                        <a:latin typeface="+mn-ea"/>
                        <a:ea typeface="+mn-ea"/>
                        <a:cs typeface="+mn-cs"/>
                      </a:endParaRPr>
                    </a:p>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月跌幅（</a:t>
                      </a:r>
                      <a:r>
                        <a:rPr lang="en-US" altLang="zh-CN" sz="1400" b="1" i="0" u="none" strike="noStrike" kern="1200" dirty="0" smtClean="0">
                          <a:solidFill>
                            <a:srgbClr val="000066"/>
                          </a:solidFill>
                          <a:latin typeface="+mn-ea"/>
                          <a:ea typeface="+mn-ea"/>
                          <a:cs typeface="+mn-cs"/>
                        </a:rPr>
                        <a:t>%</a:t>
                      </a:r>
                      <a:r>
                        <a:rPr lang="zh-CN" altLang="en-US" sz="1400" b="1" i="0" u="none" strike="noStrike" kern="1200" dirty="0" smtClean="0">
                          <a:solidFill>
                            <a:srgbClr val="000066"/>
                          </a:solidFill>
                          <a:latin typeface="+mn-ea"/>
                          <a:ea typeface="+mn-ea"/>
                          <a:cs typeface="+mn-cs"/>
                        </a:rPr>
                        <a:t>）</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rgbClr val="000066"/>
                        </a:solidFill>
                        <a:latin typeface="+mn-ea"/>
                        <a:ea typeface="+mn-ea"/>
                        <a:cs typeface="+mn-cs"/>
                      </a:endParaRPr>
                    </a:p>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总市值（亿元）</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rgbClr val="000066"/>
                        </a:solidFill>
                        <a:latin typeface="+mn-ea"/>
                        <a:ea typeface="+mn-ea"/>
                        <a:cs typeface="+mn-cs"/>
                      </a:endParaRPr>
                    </a:p>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板块</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r>
              <a:tr h="564192">
                <a:tc>
                  <a:txBody>
                    <a:bodyPr/>
                    <a:lstStyle/>
                    <a:p>
                      <a:pPr algn="ctr" fontAlgn="t"/>
                      <a:r>
                        <a:rPr lang="en-US" sz="1400" b="1" i="0" u="none" strike="noStrike" dirty="0">
                          <a:solidFill>
                            <a:srgbClr val="000066"/>
                          </a:solidFill>
                          <a:effectLst/>
                          <a:latin typeface="+mn-ea"/>
                          <a:ea typeface="+mn-ea"/>
                        </a:rPr>
                        <a:t>600592.SH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龙溪股份</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-46.9097</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40.1551</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dirty="0">
                          <a:solidFill>
                            <a:srgbClr val="000066"/>
                          </a:solidFill>
                          <a:effectLst/>
                          <a:latin typeface="+mn-ea"/>
                          <a:ea typeface="+mn-ea"/>
                        </a:rPr>
                        <a:t>002807.SZ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江阴银行</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-46.6005</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220.9193</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金融业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531121">
                <a:tc>
                  <a:txBody>
                    <a:bodyPr/>
                    <a:lstStyle/>
                    <a:p>
                      <a:pPr algn="ctr" fontAlgn="t"/>
                      <a:r>
                        <a:rPr lang="en-US" sz="1400" b="1" i="0" u="none" strike="noStrike" dirty="0">
                          <a:solidFill>
                            <a:srgbClr val="000066"/>
                          </a:solidFill>
                          <a:effectLst/>
                          <a:latin typeface="+mn-ea"/>
                          <a:ea typeface="+mn-ea"/>
                        </a:rPr>
                        <a:t>002761.SZ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多喜爱</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-44.7818</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36.4440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57603">
                <a:tc>
                  <a:txBody>
                    <a:bodyPr/>
                    <a:lstStyle/>
                    <a:p>
                      <a:pPr algn="ctr" fontAlgn="t"/>
                      <a:r>
                        <a:rPr lang="en-US" sz="1400" b="1" i="0" u="none" strike="noStrike">
                          <a:solidFill>
                            <a:srgbClr val="000066"/>
                          </a:solidFill>
                          <a:effectLst/>
                          <a:latin typeface="+mn-ea"/>
                          <a:ea typeface="+mn-ea"/>
                        </a:rPr>
                        <a:t>000736.SZ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中房地产</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-43.7222</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41.4288</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房地产业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dirty="0">
                          <a:solidFill>
                            <a:srgbClr val="000066"/>
                          </a:solidFill>
                          <a:effectLst/>
                          <a:latin typeface="+mn-ea"/>
                          <a:ea typeface="+mn-ea"/>
                        </a:rPr>
                        <a:t>600139.SH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西部资源</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-43.4626</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52.0908</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535699">
                <a:tc>
                  <a:txBody>
                    <a:bodyPr/>
                    <a:lstStyle/>
                    <a:p>
                      <a:pPr algn="ctr" fontAlgn="t"/>
                      <a:r>
                        <a:rPr lang="en-US" sz="1400" b="1" i="0" u="none" strike="noStrike">
                          <a:solidFill>
                            <a:srgbClr val="000066"/>
                          </a:solidFill>
                          <a:effectLst/>
                          <a:latin typeface="+mn-ea"/>
                          <a:ea typeface="+mn-ea"/>
                        </a:rPr>
                        <a:t>002802.SZ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洪汇新材</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-42.6887</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39.3660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a:solidFill>
                            <a:srgbClr val="000066"/>
                          </a:solidFill>
                          <a:effectLst/>
                          <a:latin typeface="+mn-ea"/>
                          <a:ea typeface="+mn-ea"/>
                        </a:rPr>
                        <a:t>600735.SH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新华锦</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-42.0444</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45.1943</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a:solidFill>
                            <a:srgbClr val="000066"/>
                          </a:solidFill>
                          <a:effectLst/>
                          <a:latin typeface="+mn-ea"/>
                          <a:ea typeface="+mn-ea"/>
                        </a:rPr>
                        <a:t>002797.SZ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第一创业</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-41.6367</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327.4744</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金融业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a:solidFill>
                            <a:srgbClr val="000066"/>
                          </a:solidFill>
                          <a:effectLst/>
                          <a:latin typeface="+mn-ea"/>
                          <a:ea typeface="+mn-ea"/>
                        </a:rPr>
                        <a:t>000635.SZ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英力特</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-40.9091</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45.3116</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dirty="0">
                          <a:solidFill>
                            <a:srgbClr val="000066"/>
                          </a:solidFill>
                          <a:effectLst/>
                          <a:latin typeface="+mn-ea"/>
                          <a:ea typeface="+mn-ea"/>
                        </a:rPr>
                        <a:t>002248.SZ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sz="1400" b="1" i="0" u="none" strike="noStrike" dirty="0">
                          <a:solidFill>
                            <a:srgbClr val="000066"/>
                          </a:solidFill>
                          <a:effectLst/>
                          <a:latin typeface="+mn-ea"/>
                          <a:ea typeface="+mn-ea"/>
                        </a:rPr>
                        <a:t>*ST</a:t>
                      </a:r>
                      <a:r>
                        <a:rPr lang="zh-CN" altLang="en-US" sz="1400" b="1" i="0" u="none" strike="noStrike" dirty="0">
                          <a:solidFill>
                            <a:srgbClr val="000066"/>
                          </a:solidFill>
                          <a:effectLst/>
                          <a:latin typeface="+mn-ea"/>
                          <a:ea typeface="+mn-ea"/>
                        </a:rPr>
                        <a:t>东数</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-39.2989</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20.2332</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00038" y="1038225"/>
            <a:ext cx="7585075" cy="2462213"/>
          </a:xfrm>
          <a:prstGeom prst="rect">
            <a:avLst/>
          </a:prstGeom>
          <a:noFill/>
          <a:ln w="9525">
            <a:noFill/>
            <a:miter lim="800000"/>
          </a:ln>
        </p:spPr>
        <p:txBody>
          <a:bodyPr>
            <a:spAutoFit/>
          </a:bodyPr>
          <a:lstStyle/>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zh-CN" altLang="en-US" sz="1400" b="1">
              <a:solidFill>
                <a:srgbClr val="000066"/>
              </a:solidFill>
              <a:ea typeface="幼圆" pitchFamily="49" charset="-122"/>
            </a:endParaRPr>
          </a:p>
        </p:txBody>
      </p:sp>
      <p:sp>
        <p:nvSpPr>
          <p:cNvPr id="29699" name="Rectangle 2"/>
          <p:cNvSpPr>
            <a:spLocks noChangeArrowheads="1"/>
          </p:cNvSpPr>
          <p:nvPr/>
        </p:nvSpPr>
        <p:spPr bwMode="white">
          <a:xfrm>
            <a:off x="571500"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事件评论</a:t>
            </a:r>
          </a:p>
        </p:txBody>
      </p:sp>
      <p:sp>
        <p:nvSpPr>
          <p:cNvPr id="2" name="文本框 1"/>
          <p:cNvSpPr txBox="1"/>
          <p:nvPr/>
        </p:nvSpPr>
        <p:spPr>
          <a:xfrm>
            <a:off x="92710" y="4002405"/>
            <a:ext cx="8815705" cy="2031325"/>
          </a:xfrm>
          <a:prstGeom prst="rect">
            <a:avLst/>
          </a:prstGeom>
          <a:noFill/>
        </p:spPr>
        <p:txBody>
          <a:bodyPr wrap="square" rtlCol="0" anchor="t">
            <a:spAutoFit/>
          </a:bodyPr>
          <a:lstStyle/>
          <a:p>
            <a:r>
              <a:rPr lang="zh-CN" altLang="en-US" sz="1800" b="1" dirty="0" smtClean="0">
                <a:solidFill>
                  <a:srgbClr val="000066"/>
                </a:solidFill>
                <a:latin typeface="+mn-ea"/>
              </a:rPr>
              <a:t> </a:t>
            </a:r>
            <a:r>
              <a:rPr lang="zh-CN" altLang="en-US" sz="1800" b="1" dirty="0" smtClean="0">
                <a:solidFill>
                  <a:srgbClr val="000066"/>
                </a:solidFill>
                <a:latin typeface="+mn-ea"/>
                <a:ea typeface="+mn-ea"/>
              </a:rPr>
              <a:t>   北京科锐配电自动化股份有限公司是一家从事</a:t>
            </a:r>
            <a:r>
              <a:rPr lang="en-US" altLang="zh-CN" sz="1800" b="1" dirty="0" smtClean="0">
                <a:solidFill>
                  <a:srgbClr val="000066"/>
                </a:solidFill>
                <a:latin typeface="+mn-ea"/>
                <a:ea typeface="+mn-ea"/>
              </a:rPr>
              <a:t>12kV</a:t>
            </a:r>
            <a:r>
              <a:rPr lang="zh-CN" altLang="en-US" sz="1800" b="1" dirty="0" smtClean="0">
                <a:solidFill>
                  <a:srgbClr val="000066"/>
                </a:solidFill>
                <a:latin typeface="+mn-ea"/>
                <a:ea typeface="+mn-ea"/>
              </a:rPr>
              <a:t>配电及控制设备的研发、生产和销售的企业</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其主要产品包括箱式变电站、永磁机构真空开关设备、环网柜等</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公司为</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国家火炬计划重点高新技术企业</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北京市高新技术企业</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公司技术研发中心被认定为</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北京市级企业技术中心</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公司自成立起即从事配电及控制设备的开发与生产</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是国内最早从事配电自动化设备开发与生产的企业之一</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在行业内处于领先地位。近期北京科锐宣布将在雄安新区设立子公司的消息被游资发掘，该子公司业务主攻雄安地区的输配电业务。作为雄安概念的又一牛股连续表现，</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月涨幅超过</a:t>
            </a:r>
            <a:r>
              <a:rPr lang="en-US" altLang="zh-CN" sz="1800" b="1" dirty="0" smtClean="0">
                <a:solidFill>
                  <a:srgbClr val="000066"/>
                </a:solidFill>
                <a:latin typeface="+mn-ea"/>
                <a:ea typeface="+mn-ea"/>
              </a:rPr>
              <a:t>50%</a:t>
            </a:r>
            <a:r>
              <a:rPr lang="zh-CN" altLang="en-US" sz="1800" b="1" dirty="0" smtClean="0">
                <a:solidFill>
                  <a:srgbClr val="000066"/>
                </a:solidFill>
                <a:latin typeface="+mn-ea"/>
                <a:ea typeface="+mn-ea"/>
              </a:rPr>
              <a:t>。</a:t>
            </a:r>
            <a:endParaRPr lang="zh-CN" altLang="en-US" sz="1800" b="1" dirty="0">
              <a:solidFill>
                <a:srgbClr val="000066"/>
              </a:solidFill>
              <a:latin typeface="+mn-ea"/>
              <a:ea typeface="+mn-ea"/>
            </a:endParaRPr>
          </a:p>
        </p:txBody>
      </p:sp>
      <p:pic>
        <p:nvPicPr>
          <p:cNvPr id="1027" name="Picture 3"/>
          <p:cNvPicPr>
            <a:picLocks noChangeAspect="1" noChangeArrowheads="1"/>
          </p:cNvPicPr>
          <p:nvPr/>
        </p:nvPicPr>
        <p:blipFill>
          <a:blip r:embed="rId3"/>
          <a:srcRect/>
          <a:stretch>
            <a:fillRect/>
          </a:stretch>
        </p:blipFill>
        <p:spPr bwMode="auto">
          <a:xfrm>
            <a:off x="1214414" y="1214422"/>
            <a:ext cx="6715172" cy="2571768"/>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5"/>
          <p:cNvSpPr txBox="1">
            <a:spLocks noChangeArrowheads="1"/>
          </p:cNvSpPr>
          <p:nvPr/>
        </p:nvSpPr>
        <p:spPr bwMode="auto">
          <a:xfrm>
            <a:off x="4786313" y="1556792"/>
            <a:ext cx="2143125" cy="1815882"/>
          </a:xfrm>
          <a:prstGeom prst="rect">
            <a:avLst/>
          </a:prstGeom>
          <a:solidFill>
            <a:srgbClr val="000080"/>
          </a:solidFill>
          <a:ln w="9525">
            <a:noFill/>
            <a:miter lim="800000"/>
          </a:ln>
        </p:spPr>
        <p:txBody>
          <a:bodyPr>
            <a:spAutoFit/>
          </a:bodyPr>
          <a:lstStyle/>
          <a:p>
            <a:pPr algn="just">
              <a:buClr>
                <a:srgbClr val="FFFFFF"/>
              </a:buClr>
              <a:buFont typeface="Wingdings" panose="05000000000000000000" pitchFamily="2" charset="2"/>
              <a:buChar char="Ø"/>
              <a:defRPr/>
            </a:pPr>
            <a:r>
              <a:rPr lang="zh-CN" altLang="en-US" sz="1400" b="1" dirty="0">
                <a:solidFill>
                  <a:schemeClr val="bg1"/>
                </a:solidFill>
                <a:latin typeface="+mn-ea"/>
                <a:ea typeface="+mn-ea"/>
              </a:rPr>
              <a:t>从</a:t>
            </a:r>
            <a:r>
              <a:rPr lang="en-US" altLang="zh-CN" sz="1400" b="1" dirty="0">
                <a:solidFill>
                  <a:schemeClr val="bg1"/>
                </a:solidFill>
                <a:latin typeface="+mn-ea"/>
                <a:ea typeface="+mn-ea"/>
              </a:rPr>
              <a:t>6</a:t>
            </a:r>
            <a:r>
              <a:rPr lang="zh-CN" altLang="en-US" sz="1400" b="1" dirty="0">
                <a:solidFill>
                  <a:schemeClr val="bg1"/>
                </a:solidFill>
                <a:latin typeface="+mn-ea"/>
                <a:ea typeface="+mn-ea"/>
              </a:rPr>
              <a:t>月中旬开始，随着银监会现场检查告一段落和银行</a:t>
            </a:r>
            <a:r>
              <a:rPr lang="en-US" altLang="zh-CN" sz="1400" b="1" dirty="0">
                <a:solidFill>
                  <a:schemeClr val="bg1"/>
                </a:solidFill>
                <a:latin typeface="+mn-ea"/>
                <a:ea typeface="+mn-ea"/>
              </a:rPr>
              <a:t>MPA</a:t>
            </a:r>
            <a:r>
              <a:rPr lang="zh-CN" altLang="en-US" sz="1400" b="1" dirty="0">
                <a:solidFill>
                  <a:schemeClr val="bg1"/>
                </a:solidFill>
                <a:latin typeface="+mn-ea"/>
                <a:ea typeface="+mn-ea"/>
              </a:rPr>
              <a:t>考核准备临近结束，金融监管带来的负面情绪冲击开始出现边际削弱，此后流动性迎来边际改善，风险偏好将会提升</a:t>
            </a:r>
            <a:r>
              <a:rPr lang="zh-CN" altLang="en-US" sz="1400" b="1" dirty="0" smtClean="0">
                <a:solidFill>
                  <a:schemeClr val="bg1"/>
                </a:solidFill>
                <a:latin typeface="+mn-ea"/>
                <a:ea typeface="+mn-ea"/>
              </a:rPr>
              <a:t>。</a:t>
            </a:r>
            <a:endParaRPr lang="zh-CN" altLang="en-US" sz="1400" b="1" dirty="0">
              <a:solidFill>
                <a:schemeClr val="bg1"/>
              </a:solidFill>
              <a:latin typeface="+mn-ea"/>
              <a:ea typeface="+mn-ea"/>
            </a:endParaRPr>
          </a:p>
        </p:txBody>
      </p:sp>
      <p:pic>
        <p:nvPicPr>
          <p:cNvPr id="28676" name="Picture 15" descr="u=1027235771,1791002709&amp;fm=0&amp;gp=12">
            <a:hlinkClick r:id="rId3"/>
          </p:cNvPr>
          <p:cNvPicPr>
            <a:picLocks noChangeAspect="1" noChangeArrowheads="1"/>
          </p:cNvPicPr>
          <p:nvPr/>
        </p:nvPicPr>
        <p:blipFill>
          <a:blip r:embed="rId4"/>
          <a:srcRect/>
          <a:stretch>
            <a:fillRect/>
          </a:stretch>
        </p:blipFill>
        <p:spPr bwMode="auto">
          <a:xfrm>
            <a:off x="814388" y="981075"/>
            <a:ext cx="1333500" cy="619125"/>
          </a:xfrm>
          <a:prstGeom prst="rect">
            <a:avLst/>
          </a:prstGeom>
          <a:noFill/>
          <a:ln w="9525">
            <a:noFill/>
            <a:miter lim="800000"/>
            <a:headEnd/>
            <a:tailEnd/>
          </a:ln>
        </p:spPr>
      </p:pic>
      <p:sp>
        <p:nvSpPr>
          <p:cNvPr id="30725" name="Text Box 16"/>
          <p:cNvSpPr txBox="1">
            <a:spLocks noChangeArrowheads="1"/>
          </p:cNvSpPr>
          <p:nvPr/>
        </p:nvSpPr>
        <p:spPr bwMode="auto">
          <a:xfrm>
            <a:off x="2464197" y="1556792"/>
            <a:ext cx="2214562" cy="2462213"/>
          </a:xfrm>
          <a:prstGeom prst="rect">
            <a:avLst/>
          </a:prstGeom>
          <a:solidFill>
            <a:srgbClr val="000080"/>
          </a:solidFill>
          <a:ln w="9525">
            <a:noFill/>
            <a:miter lim="800000"/>
          </a:ln>
        </p:spPr>
        <p:txBody>
          <a:bodyPr>
            <a:spAutoFit/>
          </a:bodyPr>
          <a:lstStyle/>
          <a:p>
            <a:pPr algn="just">
              <a:buClr>
                <a:srgbClr val="FFFFFF"/>
              </a:buClr>
              <a:buFont typeface="Wingdings" panose="05000000000000000000" pitchFamily="2" charset="2"/>
              <a:buChar char="Ø"/>
              <a:defRPr/>
            </a:pPr>
            <a:r>
              <a:rPr lang="zh-CN" altLang="en-US" sz="1400" b="1" dirty="0">
                <a:solidFill>
                  <a:schemeClr val="bg1"/>
                </a:solidFill>
                <a:latin typeface="+mn-ea"/>
                <a:ea typeface="+mn-ea"/>
              </a:rPr>
              <a:t>自</a:t>
            </a:r>
            <a:r>
              <a:rPr lang="en-US" altLang="zh-CN" sz="1400" b="1" dirty="0">
                <a:solidFill>
                  <a:schemeClr val="bg1"/>
                </a:solidFill>
                <a:latin typeface="+mn-ea"/>
                <a:ea typeface="+mn-ea"/>
              </a:rPr>
              <a:t>4</a:t>
            </a:r>
            <a:r>
              <a:rPr lang="zh-CN" altLang="en-US" sz="1400" b="1" dirty="0">
                <a:solidFill>
                  <a:schemeClr val="bg1"/>
                </a:solidFill>
                <a:latin typeface="+mn-ea"/>
                <a:ea typeface="+mn-ea"/>
              </a:rPr>
              <a:t>月金融监管升级以来，</a:t>
            </a:r>
            <a:r>
              <a:rPr lang="en-US" altLang="zh-CN" sz="1400" b="1" dirty="0">
                <a:solidFill>
                  <a:schemeClr val="bg1"/>
                </a:solidFill>
                <a:latin typeface="+mn-ea"/>
                <a:ea typeface="+mn-ea"/>
              </a:rPr>
              <a:t>5</a:t>
            </a:r>
            <a:r>
              <a:rPr lang="zh-CN" altLang="en-US" sz="1400" b="1" dirty="0">
                <a:solidFill>
                  <a:schemeClr val="bg1"/>
                </a:solidFill>
                <a:latin typeface="+mn-ea"/>
                <a:ea typeface="+mn-ea"/>
              </a:rPr>
              <a:t>月金融监管继续发力。</a:t>
            </a:r>
            <a:r>
              <a:rPr lang="en-US" altLang="zh-CN" sz="1400" b="1" dirty="0">
                <a:solidFill>
                  <a:schemeClr val="bg1"/>
                </a:solidFill>
                <a:latin typeface="+mn-ea"/>
                <a:ea typeface="+mn-ea"/>
              </a:rPr>
              <a:t>4</a:t>
            </a:r>
            <a:r>
              <a:rPr lang="zh-CN" altLang="en-US" sz="1400" b="1" dirty="0">
                <a:solidFill>
                  <a:schemeClr val="bg1"/>
                </a:solidFill>
                <a:latin typeface="+mn-ea"/>
                <a:ea typeface="+mn-ea"/>
              </a:rPr>
              <a:t>月以来市场的调整是在久攻</a:t>
            </a:r>
            <a:r>
              <a:rPr lang="en-US" altLang="zh-CN" sz="1400" b="1" dirty="0">
                <a:solidFill>
                  <a:schemeClr val="bg1"/>
                </a:solidFill>
                <a:latin typeface="+mn-ea"/>
                <a:ea typeface="+mn-ea"/>
              </a:rPr>
              <a:t>3300</a:t>
            </a:r>
            <a:r>
              <a:rPr lang="zh-CN" altLang="en-US" sz="1400" b="1" dirty="0">
                <a:solidFill>
                  <a:schemeClr val="bg1"/>
                </a:solidFill>
                <a:latin typeface="+mn-ea"/>
                <a:ea typeface="+mn-ea"/>
              </a:rPr>
              <a:t>点未果、叠加情绪周期进入极值区间后难以继续上扬而发生的，金融监管</a:t>
            </a:r>
            <a:r>
              <a:rPr lang="en-US" altLang="zh-CN" sz="1400" b="1" dirty="0">
                <a:solidFill>
                  <a:schemeClr val="bg1"/>
                </a:solidFill>
                <a:latin typeface="+mn-ea"/>
                <a:ea typeface="+mn-ea"/>
              </a:rPr>
              <a:t>/</a:t>
            </a:r>
            <a:r>
              <a:rPr lang="zh-CN" altLang="en-US" sz="1400" b="1" dirty="0">
                <a:solidFill>
                  <a:schemeClr val="bg1"/>
                </a:solidFill>
                <a:latin typeface="+mn-ea"/>
                <a:ea typeface="+mn-ea"/>
              </a:rPr>
              <a:t>去杠杆带来的对风险偏好以及市场资金的影响使得本轮调整的幅度加大，并且持续时间也可能延长</a:t>
            </a:r>
            <a:r>
              <a:rPr lang="zh-CN" altLang="en-US" sz="1400" b="1" dirty="0" smtClean="0">
                <a:solidFill>
                  <a:schemeClr val="bg1"/>
                </a:solidFill>
                <a:latin typeface="+mn-ea"/>
                <a:ea typeface="+mn-ea"/>
              </a:rPr>
              <a:t>。</a:t>
            </a:r>
            <a:endParaRPr lang="zh-CN" altLang="en-US" sz="1400" b="1" dirty="0">
              <a:solidFill>
                <a:schemeClr val="bg1"/>
              </a:solidFill>
              <a:latin typeface="+mn-ea"/>
              <a:ea typeface="+mn-ea"/>
            </a:endParaRPr>
          </a:p>
        </p:txBody>
      </p:sp>
      <p:pic>
        <p:nvPicPr>
          <p:cNvPr id="28678" name="Picture 17" descr="cicc-allp-02-3"/>
          <p:cNvPicPr>
            <a:picLocks noChangeAspect="1" noChangeArrowheads="1"/>
          </p:cNvPicPr>
          <p:nvPr/>
        </p:nvPicPr>
        <p:blipFill>
          <a:blip r:embed="rId5"/>
          <a:srcRect/>
          <a:stretch>
            <a:fillRect/>
          </a:stretch>
        </p:blipFill>
        <p:spPr bwMode="auto">
          <a:xfrm>
            <a:off x="5278438" y="893217"/>
            <a:ext cx="865187" cy="663575"/>
          </a:xfrm>
          <a:prstGeom prst="rect">
            <a:avLst/>
          </a:prstGeom>
          <a:noFill/>
          <a:ln w="9525">
            <a:noFill/>
            <a:miter lim="800000"/>
            <a:headEnd/>
            <a:tailEnd/>
          </a:ln>
        </p:spPr>
      </p:pic>
      <p:pic>
        <p:nvPicPr>
          <p:cNvPr id="28679" name="Picture 21" descr="未命名"/>
          <p:cNvPicPr>
            <a:picLocks noChangeAspect="1" noChangeArrowheads="1"/>
          </p:cNvPicPr>
          <p:nvPr/>
        </p:nvPicPr>
        <p:blipFill>
          <a:blip r:embed="rId6"/>
          <a:srcRect/>
          <a:stretch>
            <a:fillRect/>
          </a:stretch>
        </p:blipFill>
        <p:spPr bwMode="auto">
          <a:xfrm>
            <a:off x="7007225" y="981075"/>
            <a:ext cx="1819275" cy="819150"/>
          </a:xfrm>
          <a:prstGeom prst="rect">
            <a:avLst/>
          </a:prstGeom>
          <a:noFill/>
          <a:ln w="9525">
            <a:noFill/>
            <a:miter lim="800000"/>
            <a:headEnd/>
            <a:tailEnd/>
          </a:ln>
        </p:spPr>
      </p:pic>
      <p:pic>
        <p:nvPicPr>
          <p:cNvPr id="28680" name="Picture 22" descr="logo"/>
          <p:cNvPicPr>
            <a:picLocks noChangeAspect="1" noChangeArrowheads="1"/>
          </p:cNvPicPr>
          <p:nvPr/>
        </p:nvPicPr>
        <p:blipFill>
          <a:blip r:embed="rId7"/>
          <a:srcRect/>
          <a:stretch>
            <a:fillRect/>
          </a:stretch>
        </p:blipFill>
        <p:spPr bwMode="auto">
          <a:xfrm>
            <a:off x="2614613" y="908720"/>
            <a:ext cx="2016125" cy="648072"/>
          </a:xfrm>
          <a:prstGeom prst="rect">
            <a:avLst/>
          </a:prstGeom>
          <a:noFill/>
          <a:ln w="9525">
            <a:noFill/>
            <a:miter lim="800000"/>
            <a:headEnd/>
            <a:tailEnd/>
          </a:ln>
        </p:spPr>
      </p:pic>
      <p:sp>
        <p:nvSpPr>
          <p:cNvPr id="30729" name="Text Box 23"/>
          <p:cNvSpPr txBox="1">
            <a:spLocks noChangeArrowheads="1"/>
          </p:cNvSpPr>
          <p:nvPr/>
        </p:nvSpPr>
        <p:spPr bwMode="auto">
          <a:xfrm>
            <a:off x="7000875" y="1556792"/>
            <a:ext cx="2124075" cy="3323987"/>
          </a:xfrm>
          <a:prstGeom prst="rect">
            <a:avLst/>
          </a:prstGeom>
          <a:solidFill>
            <a:srgbClr val="000080"/>
          </a:solidFill>
          <a:ln w="9525">
            <a:noFill/>
            <a:miter lim="800000"/>
          </a:ln>
        </p:spPr>
        <p:txBody>
          <a:bodyPr wrap="square">
            <a:spAutoFit/>
          </a:bodyPr>
          <a:lstStyle/>
          <a:p>
            <a:pPr>
              <a:buFont typeface="Wingdings" panose="05000000000000000000" pitchFamily="2" charset="2"/>
              <a:buChar char="Ø"/>
              <a:defRPr/>
            </a:pPr>
            <a:r>
              <a:rPr lang="zh-CN" altLang="en-US" sz="1400" b="1" dirty="0" smtClean="0">
                <a:solidFill>
                  <a:schemeClr val="bg1"/>
                </a:solidFill>
                <a:latin typeface="+mn-ea"/>
                <a:ea typeface="+mn-ea"/>
              </a:rPr>
              <a:t>在</a:t>
            </a:r>
            <a:r>
              <a:rPr lang="zh-CN" altLang="en-US" sz="1400" b="1" dirty="0">
                <a:solidFill>
                  <a:schemeClr val="bg1"/>
                </a:solidFill>
                <a:latin typeface="+mn-ea"/>
                <a:ea typeface="+mn-ea"/>
              </a:rPr>
              <a:t>监管层主导去杠杆等多项措施下，内地与香港两地股市差距扩大。恒生</a:t>
            </a:r>
            <a:r>
              <a:rPr lang="zh-CN" altLang="en-US" sz="1400" b="1" dirty="0" smtClean="0">
                <a:solidFill>
                  <a:schemeClr val="bg1"/>
                </a:solidFill>
                <a:latin typeface="+mn-ea"/>
                <a:ea typeface="+mn-ea"/>
              </a:rPr>
              <a:t>指数已</a:t>
            </a:r>
            <a:r>
              <a:rPr lang="zh-CN" altLang="en-US" sz="1400" b="1" dirty="0">
                <a:solidFill>
                  <a:schemeClr val="bg1"/>
                </a:solidFill>
                <a:latin typeface="+mn-ea"/>
                <a:ea typeface="+mn-ea"/>
              </a:rPr>
              <a:t>连升五个</a:t>
            </a:r>
            <a:r>
              <a:rPr lang="zh-CN" altLang="en-US" sz="1400" b="1" dirty="0" smtClean="0">
                <a:solidFill>
                  <a:schemeClr val="bg1"/>
                </a:solidFill>
                <a:latin typeface="+mn-ea"/>
                <a:ea typeface="+mn-ea"/>
              </a:rPr>
              <a:t>月；</a:t>
            </a:r>
            <a:r>
              <a:rPr lang="zh-CN" altLang="en-US" sz="1400" b="1" dirty="0">
                <a:solidFill>
                  <a:schemeClr val="bg1"/>
                </a:solidFill>
                <a:latin typeface="+mn-ea"/>
                <a:ea typeface="+mn-ea"/>
              </a:rPr>
              <a:t>沪指则是原地</a:t>
            </a:r>
            <a:r>
              <a:rPr lang="zh-CN" altLang="en-US" sz="1400" b="1" dirty="0" smtClean="0">
                <a:solidFill>
                  <a:schemeClr val="bg1"/>
                </a:solidFill>
                <a:latin typeface="+mn-ea"/>
                <a:ea typeface="+mn-ea"/>
              </a:rPr>
              <a:t>踏步。</a:t>
            </a:r>
            <a:r>
              <a:rPr lang="en-US" altLang="zh-CN" sz="1400" b="1" dirty="0" smtClean="0">
                <a:solidFill>
                  <a:schemeClr val="bg1"/>
                </a:solidFill>
                <a:latin typeface="+mn-ea"/>
                <a:ea typeface="+mn-ea"/>
              </a:rPr>
              <a:t>MSCI</a:t>
            </a:r>
            <a:r>
              <a:rPr lang="zh-CN" altLang="en-US" sz="1400" b="1" dirty="0">
                <a:solidFill>
                  <a:schemeClr val="bg1"/>
                </a:solidFill>
                <a:latin typeface="+mn-ea"/>
                <a:ea typeface="+mn-ea"/>
              </a:rPr>
              <a:t>将</a:t>
            </a:r>
            <a:r>
              <a:rPr lang="zh-CN" altLang="en-US" sz="1400" b="1" dirty="0" smtClean="0">
                <a:solidFill>
                  <a:schemeClr val="bg1"/>
                </a:solidFill>
                <a:latin typeface="+mn-ea"/>
                <a:ea typeface="+mn-ea"/>
              </a:rPr>
              <a:t>于</a:t>
            </a:r>
            <a:r>
              <a:rPr lang="en-US" altLang="zh-CN" sz="1400" b="1" dirty="0" smtClean="0">
                <a:solidFill>
                  <a:schemeClr val="bg1"/>
                </a:solidFill>
                <a:latin typeface="+mn-ea"/>
                <a:ea typeface="+mn-ea"/>
              </a:rPr>
              <a:t>6</a:t>
            </a:r>
            <a:r>
              <a:rPr lang="zh-CN" altLang="en-US" sz="1400" b="1" dirty="0" smtClean="0">
                <a:solidFill>
                  <a:schemeClr val="bg1"/>
                </a:solidFill>
                <a:latin typeface="+mn-ea"/>
                <a:ea typeface="+mn-ea"/>
              </a:rPr>
              <a:t>月</a:t>
            </a:r>
            <a:r>
              <a:rPr lang="zh-CN" altLang="en-US" sz="1400" b="1" dirty="0">
                <a:solidFill>
                  <a:schemeClr val="bg1"/>
                </a:solidFill>
                <a:latin typeface="+mn-ea"/>
                <a:ea typeface="+mn-ea"/>
              </a:rPr>
              <a:t>公布是否把</a:t>
            </a:r>
            <a:r>
              <a:rPr lang="en-US" altLang="zh-CN" sz="1400" b="1" dirty="0">
                <a:solidFill>
                  <a:schemeClr val="bg1"/>
                </a:solidFill>
                <a:latin typeface="+mn-ea"/>
                <a:ea typeface="+mn-ea"/>
              </a:rPr>
              <a:t>A</a:t>
            </a:r>
            <a:r>
              <a:rPr lang="zh-CN" altLang="en-US" sz="1400" b="1" dirty="0">
                <a:solidFill>
                  <a:schemeClr val="bg1"/>
                </a:solidFill>
                <a:latin typeface="+mn-ea"/>
                <a:ea typeface="+mn-ea"/>
              </a:rPr>
              <a:t>股纳入中国指数及新兴市场指数的决定</a:t>
            </a:r>
            <a:r>
              <a:rPr lang="zh-CN" altLang="en-US" sz="1400" b="1" dirty="0" smtClean="0">
                <a:solidFill>
                  <a:schemeClr val="bg1"/>
                </a:solidFill>
                <a:latin typeface="+mn-ea"/>
                <a:ea typeface="+mn-ea"/>
              </a:rPr>
              <a:t>，如果纳入</a:t>
            </a:r>
            <a:r>
              <a:rPr lang="en-US" altLang="zh-CN" sz="1400" b="1" dirty="0">
                <a:solidFill>
                  <a:schemeClr val="bg1"/>
                </a:solidFill>
                <a:latin typeface="+mn-ea"/>
                <a:ea typeface="+mn-ea"/>
              </a:rPr>
              <a:t>A</a:t>
            </a:r>
            <a:r>
              <a:rPr lang="zh-CN" altLang="en-US" sz="1400" b="1" dirty="0">
                <a:solidFill>
                  <a:schemeClr val="bg1"/>
                </a:solidFill>
                <a:latin typeface="+mn-ea"/>
                <a:ea typeface="+mn-ea"/>
              </a:rPr>
              <a:t>股，很可能是今年</a:t>
            </a:r>
            <a:r>
              <a:rPr lang="en-US" altLang="zh-CN" sz="1400" b="1" dirty="0">
                <a:solidFill>
                  <a:schemeClr val="bg1"/>
                </a:solidFill>
                <a:latin typeface="+mn-ea"/>
                <a:ea typeface="+mn-ea"/>
              </a:rPr>
              <a:t>A</a:t>
            </a:r>
            <a:r>
              <a:rPr lang="zh-CN" altLang="en-US" sz="1400" b="1" dirty="0">
                <a:solidFill>
                  <a:schemeClr val="bg1"/>
                </a:solidFill>
                <a:latin typeface="+mn-ea"/>
                <a:ea typeface="+mn-ea"/>
              </a:rPr>
              <a:t>股市场最大的反弹契机。由于流动性忧虑并未完全消除</a:t>
            </a:r>
            <a:r>
              <a:rPr lang="zh-CN" altLang="en-US" sz="1400" b="1" dirty="0" smtClean="0">
                <a:solidFill>
                  <a:schemeClr val="bg1"/>
                </a:solidFill>
                <a:latin typeface="+mn-ea"/>
                <a:ea typeface="+mn-ea"/>
              </a:rPr>
              <a:t>、基本面情况不佳，如果</a:t>
            </a:r>
            <a:r>
              <a:rPr lang="en-US" altLang="zh-CN" sz="1400" b="1" dirty="0">
                <a:solidFill>
                  <a:schemeClr val="bg1"/>
                </a:solidFill>
                <a:latin typeface="+mn-ea"/>
                <a:ea typeface="+mn-ea"/>
              </a:rPr>
              <a:t>A</a:t>
            </a:r>
            <a:r>
              <a:rPr lang="zh-CN" altLang="en-US" sz="1400" b="1" dirty="0">
                <a:solidFill>
                  <a:schemeClr val="bg1"/>
                </a:solidFill>
                <a:latin typeface="+mn-ea"/>
                <a:ea typeface="+mn-ea"/>
              </a:rPr>
              <a:t>股未获纳入，指数接下来恐怕欲振乏力。</a:t>
            </a:r>
            <a:endParaRPr lang="zh-CN" altLang="en-US" sz="1400" b="1" dirty="0">
              <a:solidFill>
                <a:schemeClr val="bg1"/>
              </a:solidFill>
              <a:latin typeface="+mn-ea"/>
              <a:ea typeface="+mn-ea"/>
              <a:cs typeface="楷体_GB2312" pitchFamily="49" charset="-122"/>
            </a:endParaRPr>
          </a:p>
        </p:txBody>
      </p:sp>
      <p:sp>
        <p:nvSpPr>
          <p:cNvPr id="30733" name="Text Box 36"/>
          <p:cNvSpPr txBox="1">
            <a:spLocks noChangeArrowheads="1"/>
          </p:cNvSpPr>
          <p:nvPr/>
        </p:nvSpPr>
        <p:spPr bwMode="auto">
          <a:xfrm>
            <a:off x="0" y="5909210"/>
            <a:ext cx="827088" cy="400110"/>
          </a:xfrm>
          <a:prstGeom prst="rect">
            <a:avLst/>
          </a:prstGeom>
          <a:noFill/>
          <a:ln w="9525">
            <a:noFill/>
            <a:miter lim="800000"/>
          </a:ln>
        </p:spPr>
        <p:txBody>
          <a:bodyPr>
            <a:spAutoFit/>
          </a:bodyPr>
          <a:lstStyle/>
          <a:p>
            <a:pPr algn="ctr">
              <a:spcBef>
                <a:spcPct val="50000"/>
              </a:spcBef>
              <a:defRPr/>
            </a:pPr>
            <a:r>
              <a:rPr lang="en-US" altLang="zh-CN" b="1" dirty="0">
                <a:solidFill>
                  <a:srgbClr val="000798"/>
                </a:solidFill>
                <a:latin typeface="+mn-ea"/>
                <a:ea typeface="+mn-ea"/>
              </a:rPr>
              <a:t> </a:t>
            </a:r>
            <a:r>
              <a:rPr lang="en-US" altLang="zh-CN" b="1" dirty="0" smtClean="0">
                <a:solidFill>
                  <a:srgbClr val="000798"/>
                </a:solidFill>
                <a:latin typeface="+mn-ea"/>
                <a:ea typeface="+mn-ea"/>
              </a:rPr>
              <a:t>3</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30734" name="Text Box 37"/>
          <p:cNvSpPr txBox="1">
            <a:spLocks noChangeArrowheads="1"/>
          </p:cNvSpPr>
          <p:nvPr/>
        </p:nvSpPr>
        <p:spPr bwMode="auto">
          <a:xfrm>
            <a:off x="0" y="5343263"/>
            <a:ext cx="827088" cy="400050"/>
          </a:xfrm>
          <a:prstGeom prst="rect">
            <a:avLst/>
          </a:prstGeom>
          <a:noFill/>
          <a:ln w="9525">
            <a:noFill/>
            <a:miter lim="800000"/>
          </a:ln>
        </p:spPr>
        <p:txBody>
          <a:bodyPr>
            <a:spAutoFit/>
          </a:bodyPr>
          <a:lstStyle/>
          <a:p>
            <a:pPr algn="ctr">
              <a:spcBef>
                <a:spcPct val="50000"/>
              </a:spcBef>
              <a:defRPr/>
            </a:pPr>
            <a:r>
              <a:rPr lang="en-US" altLang="zh-CN" b="1" dirty="0">
                <a:solidFill>
                  <a:srgbClr val="000798"/>
                </a:solidFill>
                <a:latin typeface="+mn-ea"/>
                <a:ea typeface="+mn-ea"/>
              </a:rPr>
              <a:t> 4</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28684" name="Rectangle 2"/>
          <p:cNvSpPr>
            <a:spLocks noChangeArrowheads="1"/>
          </p:cNvSpPr>
          <p:nvPr/>
        </p:nvSpPr>
        <p:spPr bwMode="white">
          <a:xfrm>
            <a:off x="455613" y="142875"/>
            <a:ext cx="8231187" cy="1144588"/>
          </a:xfrm>
          <a:prstGeom prst="rect">
            <a:avLst/>
          </a:prstGeom>
          <a:noFill/>
          <a:ln w="9525">
            <a:noFill/>
            <a:miter lim="800000"/>
          </a:ln>
        </p:spPr>
        <p:txBody>
          <a:bodyPr/>
          <a:lstStyle/>
          <a:p>
            <a:r>
              <a:rPr lang="zh-CN" altLang="en-US" sz="2400" b="1" dirty="0">
                <a:solidFill>
                  <a:srgbClr val="000066"/>
                </a:solidFill>
                <a:latin typeface="幼圆" pitchFamily="49" charset="-122"/>
                <a:ea typeface="幼圆" pitchFamily="49" charset="-122"/>
              </a:rPr>
              <a:t>主要券商观点</a:t>
            </a:r>
          </a:p>
        </p:txBody>
      </p:sp>
      <p:sp>
        <p:nvSpPr>
          <p:cNvPr id="30740" name="Text Box 16"/>
          <p:cNvSpPr txBox="1">
            <a:spLocks noChangeArrowheads="1"/>
          </p:cNvSpPr>
          <p:nvPr/>
        </p:nvSpPr>
        <p:spPr bwMode="auto">
          <a:xfrm>
            <a:off x="179512" y="1556792"/>
            <a:ext cx="2249363" cy="1815882"/>
          </a:xfrm>
          <a:prstGeom prst="rect">
            <a:avLst/>
          </a:prstGeom>
          <a:solidFill>
            <a:srgbClr val="000080"/>
          </a:solidFill>
          <a:ln w="9525">
            <a:noFill/>
            <a:miter lim="800000"/>
          </a:ln>
        </p:spPr>
        <p:txBody>
          <a:bodyPr wrap="square">
            <a:spAutoFit/>
          </a:bodyPr>
          <a:lstStyle/>
          <a:p>
            <a:pPr algn="just">
              <a:buClr>
                <a:srgbClr val="FFFFFF"/>
              </a:buClr>
              <a:buFont typeface="Wingdings" panose="05000000000000000000" pitchFamily="2" charset="2"/>
              <a:buChar char="Ø"/>
              <a:defRPr/>
            </a:pPr>
            <a:r>
              <a:rPr lang="zh-CN" altLang="en-US" sz="1400" b="1" dirty="0">
                <a:solidFill>
                  <a:schemeClr val="bg1"/>
                </a:solidFill>
                <a:latin typeface="+mn-ea"/>
                <a:ea typeface="+mn-ea"/>
              </a:rPr>
              <a:t>自</a:t>
            </a:r>
            <a:r>
              <a:rPr lang="en-US" altLang="zh-CN" sz="1400" b="1" dirty="0">
                <a:solidFill>
                  <a:schemeClr val="bg1"/>
                </a:solidFill>
                <a:latin typeface="+mn-ea"/>
                <a:ea typeface="+mn-ea"/>
              </a:rPr>
              <a:t>4</a:t>
            </a:r>
            <a:r>
              <a:rPr lang="zh-CN" altLang="en-US" sz="1400" b="1" dirty="0">
                <a:solidFill>
                  <a:schemeClr val="bg1"/>
                </a:solidFill>
                <a:latin typeface="+mn-ea"/>
                <a:ea typeface="+mn-ea"/>
              </a:rPr>
              <a:t>月中旬以来</a:t>
            </a:r>
            <a:r>
              <a:rPr lang="en-US" altLang="zh-CN" sz="1400" b="1" dirty="0">
                <a:solidFill>
                  <a:schemeClr val="bg1"/>
                </a:solidFill>
                <a:latin typeface="+mn-ea"/>
                <a:ea typeface="+mn-ea"/>
              </a:rPr>
              <a:t>,A</a:t>
            </a:r>
            <a:r>
              <a:rPr lang="zh-CN" altLang="en-US" sz="1400" b="1" dirty="0">
                <a:solidFill>
                  <a:schemeClr val="bg1"/>
                </a:solidFill>
                <a:latin typeface="+mn-ea"/>
                <a:ea typeface="+mn-ea"/>
              </a:rPr>
              <a:t>股市场进入了一轮调整</a:t>
            </a:r>
            <a:r>
              <a:rPr lang="en-US" altLang="zh-CN" sz="1400" b="1" dirty="0" smtClean="0">
                <a:solidFill>
                  <a:schemeClr val="bg1"/>
                </a:solidFill>
                <a:latin typeface="+mn-ea"/>
                <a:ea typeface="+mn-ea"/>
              </a:rPr>
              <a:t>,6</a:t>
            </a:r>
            <a:r>
              <a:rPr lang="zh-CN" altLang="en-US" sz="1400" b="1" dirty="0" smtClean="0">
                <a:solidFill>
                  <a:schemeClr val="bg1"/>
                </a:solidFill>
                <a:latin typeface="+mn-ea"/>
                <a:ea typeface="+mn-ea"/>
              </a:rPr>
              <a:t>月正</a:t>
            </a:r>
            <a:r>
              <a:rPr lang="zh-CN" altLang="en-US" sz="1400" b="1" dirty="0">
                <a:solidFill>
                  <a:schemeClr val="bg1"/>
                </a:solidFill>
                <a:latin typeface="+mn-ea"/>
                <a:ea typeface="+mn-ea"/>
              </a:rPr>
              <a:t>处于底部构筑期</a:t>
            </a:r>
            <a:r>
              <a:rPr lang="en-US" altLang="zh-CN" sz="1400" b="1" dirty="0">
                <a:solidFill>
                  <a:schemeClr val="bg1"/>
                </a:solidFill>
                <a:latin typeface="+mn-ea"/>
                <a:ea typeface="+mn-ea"/>
              </a:rPr>
              <a:t>,</a:t>
            </a:r>
            <a:r>
              <a:rPr lang="zh-CN" altLang="en-US" sz="1400" b="1" dirty="0">
                <a:solidFill>
                  <a:schemeClr val="bg1"/>
                </a:solidFill>
                <a:latin typeface="+mn-ea"/>
                <a:ea typeface="+mn-ea"/>
              </a:rPr>
              <a:t>此时对于减持行为的限制</a:t>
            </a:r>
            <a:r>
              <a:rPr lang="en-US" altLang="zh-CN" sz="1400" b="1" dirty="0">
                <a:solidFill>
                  <a:schemeClr val="bg1"/>
                </a:solidFill>
                <a:latin typeface="+mn-ea"/>
                <a:ea typeface="+mn-ea"/>
              </a:rPr>
              <a:t>,</a:t>
            </a:r>
            <a:r>
              <a:rPr lang="zh-CN" altLang="en-US" sz="1400" b="1" dirty="0">
                <a:solidFill>
                  <a:schemeClr val="bg1"/>
                </a:solidFill>
                <a:latin typeface="+mn-ea"/>
                <a:ea typeface="+mn-ea"/>
              </a:rPr>
              <a:t>有助于市场信心构筑。如果从定增解禁的角度考虑</a:t>
            </a:r>
            <a:r>
              <a:rPr lang="en-US" altLang="zh-CN" sz="1400" b="1" dirty="0">
                <a:solidFill>
                  <a:schemeClr val="bg1"/>
                </a:solidFill>
                <a:latin typeface="+mn-ea"/>
                <a:ea typeface="+mn-ea"/>
              </a:rPr>
              <a:t>,</a:t>
            </a:r>
            <a:r>
              <a:rPr lang="zh-CN" altLang="en-US" sz="1400" b="1" dirty="0">
                <a:solidFill>
                  <a:schemeClr val="bg1"/>
                </a:solidFill>
                <a:latin typeface="+mn-ea"/>
                <a:ea typeface="+mn-ea"/>
              </a:rPr>
              <a:t>新规的发布对</a:t>
            </a:r>
            <a:r>
              <a:rPr lang="en-US" altLang="zh-CN" sz="1400" b="1" dirty="0">
                <a:solidFill>
                  <a:schemeClr val="bg1"/>
                </a:solidFill>
                <a:latin typeface="+mn-ea"/>
                <a:ea typeface="+mn-ea"/>
              </a:rPr>
              <a:t>A</a:t>
            </a:r>
            <a:r>
              <a:rPr lang="zh-CN" altLang="en-US" sz="1400" b="1" dirty="0">
                <a:solidFill>
                  <a:schemeClr val="bg1"/>
                </a:solidFill>
                <a:latin typeface="+mn-ea"/>
                <a:ea typeface="+mn-ea"/>
              </a:rPr>
              <a:t>股稳定可谓是“及时雨”</a:t>
            </a:r>
            <a:r>
              <a:rPr lang="zh-CN" altLang="en-US" sz="1400" b="1" dirty="0" smtClean="0">
                <a:solidFill>
                  <a:schemeClr val="bg1"/>
                </a:solidFill>
                <a:latin typeface="+mn-ea"/>
                <a:ea typeface="+mn-ea"/>
              </a:rPr>
              <a:t>。</a:t>
            </a:r>
            <a:endParaRPr sz="1400" b="1" dirty="0">
              <a:solidFill>
                <a:schemeClr val="bg1"/>
              </a:solidFill>
              <a:latin typeface="+mn-ea"/>
              <a:ea typeface="+mn-ea"/>
            </a:endParaRPr>
          </a:p>
        </p:txBody>
      </p:sp>
      <p:sp>
        <p:nvSpPr>
          <p:cNvPr id="28686" name="Text Box 78"/>
          <p:cNvSpPr txBox="1">
            <a:spLocks noChangeArrowheads="1"/>
          </p:cNvSpPr>
          <p:nvPr/>
        </p:nvSpPr>
        <p:spPr bwMode="auto">
          <a:xfrm>
            <a:off x="928662" y="4931320"/>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87" name="Text Box 78"/>
          <p:cNvSpPr txBox="1">
            <a:spLocks noChangeArrowheads="1"/>
          </p:cNvSpPr>
          <p:nvPr/>
        </p:nvSpPr>
        <p:spPr bwMode="auto">
          <a:xfrm>
            <a:off x="928688" y="5414701"/>
            <a:ext cx="1285875" cy="369887"/>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p>
        </p:txBody>
      </p:sp>
      <p:sp>
        <p:nvSpPr>
          <p:cNvPr id="28688" name="Text Box 78"/>
          <p:cNvSpPr txBox="1">
            <a:spLocks noChangeArrowheads="1"/>
          </p:cNvSpPr>
          <p:nvPr/>
        </p:nvSpPr>
        <p:spPr bwMode="auto">
          <a:xfrm>
            <a:off x="928688" y="5924748"/>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p>
        </p:txBody>
      </p:sp>
      <p:sp>
        <p:nvSpPr>
          <p:cNvPr id="28689" name="Text Box 78"/>
          <p:cNvSpPr txBox="1">
            <a:spLocks noChangeArrowheads="1"/>
          </p:cNvSpPr>
          <p:nvPr/>
        </p:nvSpPr>
        <p:spPr bwMode="auto">
          <a:xfrm>
            <a:off x="2979737" y="5435376"/>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90" name="Text Box 78"/>
          <p:cNvSpPr txBox="1">
            <a:spLocks noChangeArrowheads="1"/>
          </p:cNvSpPr>
          <p:nvPr/>
        </p:nvSpPr>
        <p:spPr bwMode="auto">
          <a:xfrm>
            <a:off x="5192928" y="5414701"/>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91" name="Text Box 78"/>
          <p:cNvSpPr txBox="1">
            <a:spLocks noChangeArrowheads="1"/>
          </p:cNvSpPr>
          <p:nvPr/>
        </p:nvSpPr>
        <p:spPr bwMode="auto">
          <a:xfrm>
            <a:off x="7356205" y="4931320"/>
            <a:ext cx="1285875" cy="369887"/>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31" name="Text Box 37"/>
          <p:cNvSpPr txBox="1">
            <a:spLocks noChangeArrowheads="1"/>
          </p:cNvSpPr>
          <p:nvPr/>
        </p:nvSpPr>
        <p:spPr bwMode="auto">
          <a:xfrm>
            <a:off x="0" y="4859882"/>
            <a:ext cx="827088" cy="400110"/>
          </a:xfrm>
          <a:prstGeom prst="rect">
            <a:avLst/>
          </a:prstGeom>
          <a:noFill/>
          <a:ln w="9525">
            <a:noFill/>
            <a:miter lim="800000"/>
          </a:ln>
        </p:spPr>
        <p:txBody>
          <a:bodyPr>
            <a:spAutoFit/>
          </a:bodyPr>
          <a:lstStyle/>
          <a:p>
            <a:pPr algn="ctr">
              <a:spcBef>
                <a:spcPct val="50000"/>
              </a:spcBef>
              <a:defRPr/>
            </a:pPr>
            <a:r>
              <a:rPr lang="en-US" altLang="zh-CN" b="1" dirty="0">
                <a:solidFill>
                  <a:srgbClr val="000798"/>
                </a:solidFill>
                <a:latin typeface="+mn-ea"/>
                <a:ea typeface="+mn-ea"/>
              </a:rPr>
              <a:t>5</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28693" name="Text Box 78"/>
          <p:cNvSpPr txBox="1">
            <a:spLocks noChangeArrowheads="1"/>
          </p:cNvSpPr>
          <p:nvPr/>
        </p:nvSpPr>
        <p:spPr bwMode="auto">
          <a:xfrm>
            <a:off x="2981290" y="4931320"/>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p>
        </p:txBody>
      </p:sp>
      <p:sp>
        <p:nvSpPr>
          <p:cNvPr id="28694" name="Text Box 78"/>
          <p:cNvSpPr txBox="1">
            <a:spLocks noChangeArrowheads="1"/>
          </p:cNvSpPr>
          <p:nvPr/>
        </p:nvSpPr>
        <p:spPr bwMode="auto">
          <a:xfrm>
            <a:off x="5192929" y="4931320"/>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p>
        </p:txBody>
      </p:sp>
      <p:sp>
        <p:nvSpPr>
          <p:cNvPr id="28695" name="Text Box 78"/>
          <p:cNvSpPr txBox="1">
            <a:spLocks noChangeArrowheads="1"/>
          </p:cNvSpPr>
          <p:nvPr/>
        </p:nvSpPr>
        <p:spPr bwMode="auto">
          <a:xfrm>
            <a:off x="3000375" y="5924748"/>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96" name="Text Box 78"/>
          <p:cNvSpPr txBox="1">
            <a:spLocks noChangeArrowheads="1"/>
          </p:cNvSpPr>
          <p:nvPr/>
        </p:nvSpPr>
        <p:spPr bwMode="auto">
          <a:xfrm>
            <a:off x="5214938" y="5924748"/>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97" name="Text Box 78"/>
          <p:cNvSpPr txBox="1">
            <a:spLocks noChangeArrowheads="1"/>
          </p:cNvSpPr>
          <p:nvPr/>
        </p:nvSpPr>
        <p:spPr bwMode="auto">
          <a:xfrm>
            <a:off x="7358063" y="5435376"/>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98" name="Text Box 78"/>
          <p:cNvSpPr txBox="1">
            <a:spLocks noChangeArrowheads="1"/>
          </p:cNvSpPr>
          <p:nvPr/>
        </p:nvSpPr>
        <p:spPr bwMode="auto">
          <a:xfrm>
            <a:off x="7358063" y="5924748"/>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1187450" y="1989138"/>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13315" name="Text Box 3"/>
          <p:cNvSpPr txBox="1">
            <a:spLocks noChangeArrowheads="1"/>
          </p:cNvSpPr>
          <p:nvPr/>
        </p:nvSpPr>
        <p:spPr bwMode="auto">
          <a:xfrm>
            <a:off x="1331913" y="1989138"/>
            <a:ext cx="4897437" cy="2678112"/>
          </a:xfrm>
          <a:prstGeom prst="rect">
            <a:avLst/>
          </a:prstGeom>
          <a:noFill/>
          <a:ln w="9525">
            <a:noFill/>
            <a:miter lim="800000"/>
          </a:ln>
        </p:spPr>
        <p:txBody>
          <a:bodyPr>
            <a:spAutoFit/>
          </a:bodyPr>
          <a:lstStyle/>
          <a:p>
            <a:pPr marL="457200" indent="-457200">
              <a:spcBef>
                <a:spcPct val="50000"/>
              </a:spcBef>
            </a:pPr>
            <a:r>
              <a:rPr kumimoji="1" lang="zh-CN" altLang="en-US" sz="2400" b="1">
                <a:solidFill>
                  <a:schemeClr val="bg1"/>
                </a:solidFill>
                <a:latin typeface="Times New Roman" panose="02020603050405020304" pitchFamily="18" charset="0"/>
                <a:ea typeface="幼圆" pitchFamily="49" charset="-122"/>
              </a:rPr>
              <a:t>1.本月宏观概况</a:t>
            </a:r>
            <a:endParaRPr kumimoji="1" lang="en-US" altLang="zh-CN" sz="2400" b="1">
              <a:solidFill>
                <a:schemeClr val="bg1"/>
              </a:solidFill>
              <a:latin typeface="Times New Roman" panose="02020603050405020304" pitchFamily="18" charset="0"/>
              <a:ea typeface="幼圆" pitchFamily="49" charset="-122"/>
            </a:endParaRP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anose="02020603050405020304" pitchFamily="18" charset="0"/>
                <a:ea typeface="幼圆" pitchFamily="49" charset="-122"/>
              </a:rPr>
              <a:t>4. </a:t>
            </a:r>
            <a:r>
              <a:rPr kumimoji="1" lang="zh-CN" altLang="en-US" sz="2400" b="1">
                <a:solidFill>
                  <a:srgbClr val="000066"/>
                </a:solidFill>
                <a:latin typeface="Times New Roman" panose="02020603050405020304" pitchFamily="18" charset="0"/>
                <a:ea typeface="幼圆" pitchFamily="49" charset="-122"/>
              </a:rPr>
              <a:t>公司主要业务</a:t>
            </a:r>
          </a:p>
          <a:p>
            <a:pPr marL="457200" indent="-457200">
              <a:spcBef>
                <a:spcPct val="50000"/>
              </a:spcBef>
            </a:pPr>
            <a:endParaRPr kumimoji="1" lang="zh-CN" altLang="en-US" sz="2400" b="1">
              <a:solidFill>
                <a:srgbClr val="000099"/>
              </a:solidFill>
              <a:latin typeface="Times New Roman" panose="02020603050405020304" pitchFamily="18" charset="0"/>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ChangeArrowheads="1"/>
          </p:cNvSpPr>
          <p:nvPr/>
        </p:nvSpPr>
        <p:spPr bwMode="auto">
          <a:xfrm>
            <a:off x="1209675" y="3101975"/>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30723"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本月宏观概况</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chemeClr val="bg1"/>
                </a:solidFill>
                <a:latin typeface="幼圆" pitchFamily="49" charset="-122"/>
                <a:ea typeface="幼圆" pitchFamily="49" charset="-122"/>
              </a:rPr>
              <a:t>3. 展望</a:t>
            </a:r>
          </a:p>
          <a:p>
            <a:pPr marL="457200" indent="-457200">
              <a:spcBef>
                <a:spcPct val="50000"/>
              </a:spcBef>
            </a:pPr>
            <a:r>
              <a:rPr kumimoji="1" lang="en-US" altLang="zh-CN" sz="2400" b="1">
                <a:solidFill>
                  <a:srgbClr val="000066"/>
                </a:solidFill>
                <a:latin typeface="幼圆" pitchFamily="49" charset="-122"/>
                <a:ea typeface="幼圆" pitchFamily="49" charset="-122"/>
              </a:rPr>
              <a:t>4. </a:t>
            </a:r>
            <a:r>
              <a:rPr kumimoji="1" lang="zh-CN" altLang="en-US" sz="2400" b="1">
                <a:solidFill>
                  <a:srgbClr val="000066"/>
                </a:solidFill>
                <a:latin typeface="幼圆" pitchFamily="49" charset="-122"/>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ln>
        </p:spPr>
        <p:txBody>
          <a:bodyPr/>
          <a:lstStyle/>
          <a:p>
            <a:pPr marL="342900" indent="-342900">
              <a:spcBef>
                <a:spcPct val="20000"/>
              </a:spcBef>
              <a:buClr>
                <a:srgbClr val="6699FF"/>
              </a:buClr>
              <a:defRPr/>
            </a:pPr>
            <a:r>
              <a:rPr lang="zh-CN" altLang="en-US" sz="1800" b="1" dirty="0">
                <a:solidFill>
                  <a:srgbClr val="000066"/>
                </a:solidFill>
                <a:latin typeface="+mn-ea"/>
                <a:ea typeface="+mn-ea"/>
              </a:rPr>
              <a:t>       </a:t>
            </a:r>
            <a:endParaRPr lang="en-US" altLang="zh-CN" sz="1800" b="1" dirty="0">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宏观经济数据解读</a:t>
            </a:r>
          </a:p>
        </p:txBody>
      </p:sp>
      <p:sp>
        <p:nvSpPr>
          <p:cNvPr id="2" name="文本框 1"/>
          <p:cNvSpPr txBox="1"/>
          <p:nvPr/>
        </p:nvSpPr>
        <p:spPr>
          <a:xfrm>
            <a:off x="428596" y="1214422"/>
            <a:ext cx="8111490" cy="2308324"/>
          </a:xfrm>
          <a:prstGeom prst="rect">
            <a:avLst/>
          </a:prstGeom>
          <a:noFill/>
        </p:spPr>
        <p:txBody>
          <a:bodyPr wrap="square" rtlCol="0" anchor="t">
            <a:spAutoFit/>
          </a:bodyPr>
          <a:lstStyle/>
          <a:p>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月多项数据表现缺乏亮点，工业生产价格指数小幅回落至</a:t>
            </a:r>
            <a:r>
              <a:rPr lang="en-US" altLang="zh-CN" sz="1800" b="1" dirty="0" smtClean="0">
                <a:solidFill>
                  <a:srgbClr val="000066"/>
                </a:solidFill>
                <a:latin typeface="+mn-ea"/>
                <a:ea typeface="+mn-ea"/>
              </a:rPr>
              <a:t>5.5%</a:t>
            </a:r>
            <a:r>
              <a:rPr lang="zh-CN" altLang="en-US" sz="1800" b="1" dirty="0" smtClean="0">
                <a:solidFill>
                  <a:srgbClr val="000066"/>
                </a:solidFill>
                <a:latin typeface="+mn-ea"/>
                <a:ea typeface="+mn-ea"/>
              </a:rPr>
              <a:t>但不改平稳趋势；通胀延续温和，</a:t>
            </a:r>
            <a:r>
              <a:rPr lang="en-US" altLang="zh-CN" sz="1800" b="1" dirty="0" smtClean="0">
                <a:solidFill>
                  <a:srgbClr val="000066"/>
                </a:solidFill>
                <a:latin typeface="+mn-ea"/>
                <a:ea typeface="+mn-ea"/>
              </a:rPr>
              <a:t>PPI-CPI</a:t>
            </a:r>
            <a:r>
              <a:rPr lang="zh-CN" altLang="en-US" sz="1800" b="1" dirty="0" smtClean="0">
                <a:solidFill>
                  <a:srgbClr val="000066"/>
                </a:solidFill>
                <a:latin typeface="+mn-ea"/>
                <a:ea typeface="+mn-ea"/>
              </a:rPr>
              <a:t>剪刀差继续收窄；流动性依然紧平衡，</a:t>
            </a:r>
            <a:r>
              <a:rPr lang="en-US" altLang="zh-CN" sz="1800" b="1" dirty="0" smtClean="0">
                <a:solidFill>
                  <a:srgbClr val="000066"/>
                </a:solidFill>
                <a:latin typeface="+mn-ea"/>
                <a:ea typeface="+mn-ea"/>
              </a:rPr>
              <a:t>M2</a:t>
            </a:r>
            <a:r>
              <a:rPr lang="zh-CN" altLang="en-US" sz="1800" b="1" dirty="0" smtClean="0">
                <a:solidFill>
                  <a:srgbClr val="000066"/>
                </a:solidFill>
                <a:latin typeface="+mn-ea"/>
                <a:ea typeface="+mn-ea"/>
              </a:rPr>
              <a:t>增速</a:t>
            </a:r>
            <a:r>
              <a:rPr lang="en-US" altLang="zh-CN" sz="1800" b="1" dirty="0" smtClean="0">
                <a:solidFill>
                  <a:srgbClr val="000066"/>
                </a:solidFill>
                <a:latin typeface="+mn-ea"/>
                <a:ea typeface="+mn-ea"/>
              </a:rPr>
              <a:t>10.3%</a:t>
            </a:r>
            <a:r>
              <a:rPr lang="zh-CN" altLang="en-US" sz="1800" b="1" dirty="0" smtClean="0">
                <a:solidFill>
                  <a:srgbClr val="000066"/>
                </a:solidFill>
                <a:latin typeface="+mn-ea"/>
                <a:ea typeface="+mn-ea"/>
              </a:rPr>
              <a:t>仍在下行，创</a:t>
            </a:r>
            <a:r>
              <a:rPr lang="en-US" altLang="zh-CN" sz="1800" b="1" dirty="0" smtClean="0">
                <a:solidFill>
                  <a:srgbClr val="000066"/>
                </a:solidFill>
                <a:latin typeface="+mn-ea"/>
                <a:ea typeface="+mn-ea"/>
              </a:rPr>
              <a:t>9</a:t>
            </a:r>
            <a:r>
              <a:rPr lang="zh-CN" altLang="en-US" sz="1800" b="1" dirty="0" smtClean="0">
                <a:solidFill>
                  <a:srgbClr val="000066"/>
                </a:solidFill>
                <a:latin typeface="+mn-ea"/>
                <a:ea typeface="+mn-ea"/>
              </a:rPr>
              <a:t>个月来新低；</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月用电量、新增贷款等数据的表现也不乐观； </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月我国出口同比增长</a:t>
            </a:r>
            <a:r>
              <a:rPr lang="en-US" altLang="zh-CN" sz="1800" b="1" dirty="0" smtClean="0">
                <a:solidFill>
                  <a:srgbClr val="000066"/>
                </a:solidFill>
                <a:latin typeface="+mn-ea"/>
                <a:ea typeface="+mn-ea"/>
              </a:rPr>
              <a:t>6.7%</a:t>
            </a:r>
            <a:r>
              <a:rPr lang="zh-CN" altLang="en-US" sz="1800" b="1" dirty="0" smtClean="0">
                <a:solidFill>
                  <a:srgbClr val="000066"/>
                </a:solidFill>
                <a:latin typeface="+mn-ea"/>
                <a:ea typeface="+mn-ea"/>
              </a:rPr>
              <a:t>，较</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月回升</a:t>
            </a:r>
            <a:r>
              <a:rPr lang="en-US" altLang="zh-CN" sz="1800" b="1" dirty="0" smtClean="0">
                <a:solidFill>
                  <a:srgbClr val="000066"/>
                </a:solidFill>
                <a:latin typeface="+mn-ea"/>
                <a:ea typeface="+mn-ea"/>
              </a:rPr>
              <a:t>1.7%</a:t>
            </a:r>
            <a:r>
              <a:rPr lang="zh-CN" altLang="en-US" sz="1800" b="1" dirty="0" smtClean="0">
                <a:solidFill>
                  <a:srgbClr val="000066"/>
                </a:solidFill>
                <a:latin typeface="+mn-ea"/>
                <a:ea typeface="+mn-ea"/>
              </a:rPr>
              <a:t>；进口同比增长</a:t>
            </a:r>
            <a:r>
              <a:rPr lang="en-US" altLang="zh-CN" sz="1800" b="1" dirty="0" smtClean="0">
                <a:solidFill>
                  <a:srgbClr val="000066"/>
                </a:solidFill>
                <a:latin typeface="+mn-ea"/>
                <a:ea typeface="+mn-ea"/>
              </a:rPr>
              <a:t>14.8%</a:t>
            </a:r>
            <a:r>
              <a:rPr lang="zh-CN" altLang="en-US" sz="1800" b="1" dirty="0" smtClean="0">
                <a:solidFill>
                  <a:srgbClr val="000066"/>
                </a:solidFill>
                <a:latin typeface="+mn-ea"/>
                <a:ea typeface="+mn-ea"/>
              </a:rPr>
              <a:t>，与上月持平。出口、投资、消费这 “三驾马车” 表现均低于此前市场预期。</a:t>
            </a:r>
          </a:p>
          <a:p>
            <a:r>
              <a:rPr lang="zh-CN" altLang="en-US" sz="1800" b="1" dirty="0" smtClean="0">
                <a:solidFill>
                  <a:srgbClr val="000066"/>
                </a:solidFill>
                <a:latin typeface="+mn-ea"/>
                <a:ea typeface="+mn-ea"/>
              </a:rPr>
              <a:t>经济数据的疲弱导致多家外资投行下调了中国经济增长预期，同时也引发了货币政策走向的争论，市场上降息降准的预期升温，但是否该进行降息降准仍有分歧。</a:t>
            </a:r>
            <a:endParaRPr lang="zh-CN" altLang="en-US" sz="1800" b="1" dirty="0">
              <a:solidFill>
                <a:srgbClr val="000066"/>
              </a:solidFill>
              <a:latin typeface="+mn-ea"/>
              <a:ea typeface="+mn-ea"/>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r>
              <a:rPr lang="zh-CN" altLang="en-US" sz="1800" b="1" dirty="0">
                <a:solidFill>
                  <a:srgbClr val="000066"/>
                </a:solidFill>
                <a:latin typeface="+mn-ea"/>
              </a:rPr>
              <a:t>    </a:t>
            </a:r>
            <a:endParaRPr lang="en-US" altLang="zh-CN" sz="1800" b="1" dirty="0">
              <a:solidFill>
                <a:srgbClr val="000066"/>
              </a:solidFill>
              <a:latin typeface="+mn-ea"/>
              <a:ea typeface="+mn-ea"/>
            </a:endParaRPr>
          </a:p>
          <a:p>
            <a:pPr marL="0" indent="0">
              <a:lnSpc>
                <a:spcPct val="135000"/>
              </a:lnSpc>
              <a:spcBef>
                <a:spcPct val="20000"/>
              </a:spcBef>
              <a:buClr>
                <a:srgbClr val="6699FF"/>
              </a:buClr>
              <a:buFont typeface="Wingdings" panose="05000000000000000000" pitchFamily="2" charset="2"/>
              <a:buNone/>
              <a:defRPr/>
            </a:pPr>
            <a:endParaRPr lang="en-US" altLang="zh-CN" sz="1800" b="1" dirty="0">
              <a:solidFill>
                <a:srgbClr val="000066"/>
              </a:solidFill>
              <a:ea typeface="幼圆" pitchFamily="49" charset="-122"/>
            </a:endParaRPr>
          </a:p>
          <a:p>
            <a:pPr marL="342900" indent="-342900">
              <a:lnSpc>
                <a:spcPct val="135000"/>
              </a:lnSpc>
              <a:spcBef>
                <a:spcPct val="20000"/>
              </a:spcBef>
              <a:buClr>
                <a:srgbClr val="6699FF"/>
              </a:buClr>
              <a:defRPr/>
            </a:pPr>
            <a:endParaRPr lang="en-US" altLang="zh-CN" sz="1600" b="1" dirty="0">
              <a:solidFill>
                <a:srgbClr val="000066"/>
              </a:solidFill>
              <a:ea typeface="幼圆" pitchFamily="49" charset="-122"/>
            </a:endParaRPr>
          </a:p>
          <a:p>
            <a:pPr>
              <a:defRPr/>
            </a:pPr>
            <a:endParaRPr lang="zh-CN" altLang="en-US" sz="1800" dirty="0"/>
          </a:p>
          <a:p>
            <a:pPr>
              <a:defRPr/>
            </a:pPr>
            <a:r>
              <a:rPr lang="zh-CN" altLang="en-US" sz="1800" dirty="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展望</a:t>
            </a: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dirty="0">
                <a:solidFill>
                  <a:srgbClr val="000066"/>
                </a:solidFill>
                <a:latin typeface="+mn-ea"/>
                <a:ea typeface="+mn-ea"/>
              </a:rPr>
              <a:t>   </a:t>
            </a:r>
          </a:p>
        </p:txBody>
      </p:sp>
      <p:sp>
        <p:nvSpPr>
          <p:cNvPr id="34842" name="Rectangle 26"/>
          <p:cNvSpPr>
            <a:spLocks noChangeArrowheads="1"/>
          </p:cNvSpPr>
          <p:nvPr/>
        </p:nvSpPr>
        <p:spPr bwMode="auto">
          <a:xfrm>
            <a:off x="500063" y="1709420"/>
            <a:ext cx="8143875" cy="2585323"/>
          </a:xfrm>
          <a:prstGeom prst="rect">
            <a:avLst/>
          </a:prstGeom>
          <a:noFill/>
          <a:ln w="9525">
            <a:noFill/>
            <a:miter lim="800000"/>
          </a:ln>
          <a:effectLst/>
        </p:spPr>
        <p:txBody>
          <a:bodyPr anchor="ctr">
            <a:spAutoFit/>
          </a:bodyPr>
          <a:lstStyle/>
          <a:p>
            <a:pPr>
              <a:defRPr/>
            </a:pPr>
            <a:r>
              <a:rPr lang="zh-CN" altLang="en-US" sz="1800" b="1" dirty="0" smtClean="0">
                <a:solidFill>
                  <a:srgbClr val="000066"/>
                </a:solidFill>
                <a:latin typeface="+mn-ea"/>
                <a:ea typeface="+mn-ea"/>
                <a:cs typeface="Times New Roman" panose="02020603050405020304" pitchFamily="18" charset="0"/>
              </a:rPr>
              <a:t>上证指数从</a:t>
            </a:r>
            <a:r>
              <a:rPr lang="en-US" altLang="zh-CN" sz="1800" b="1" dirty="0" smtClean="0">
                <a:solidFill>
                  <a:srgbClr val="000066"/>
                </a:solidFill>
                <a:latin typeface="+mn-ea"/>
                <a:ea typeface="+mn-ea"/>
                <a:cs typeface="Times New Roman" panose="02020603050405020304" pitchFamily="18" charset="0"/>
              </a:rPr>
              <a:t>3295</a:t>
            </a:r>
            <a:r>
              <a:rPr lang="zh-CN" altLang="en-US" sz="1800" b="1" dirty="0" smtClean="0">
                <a:solidFill>
                  <a:srgbClr val="000066"/>
                </a:solidFill>
                <a:latin typeface="+mn-ea"/>
                <a:ea typeface="+mn-ea"/>
                <a:cs typeface="Times New Roman" panose="02020603050405020304" pitchFamily="18" charset="0"/>
              </a:rPr>
              <a:t>点下跌以来，指数连续调整近</a:t>
            </a:r>
            <a:r>
              <a:rPr lang="en-US" altLang="zh-CN" sz="1800" b="1" dirty="0" smtClean="0">
                <a:solidFill>
                  <a:srgbClr val="000066"/>
                </a:solidFill>
                <a:latin typeface="+mn-ea"/>
                <a:ea typeface="+mn-ea"/>
                <a:cs typeface="Times New Roman" panose="02020603050405020304" pitchFamily="18" charset="0"/>
              </a:rPr>
              <a:t>10</a:t>
            </a:r>
            <a:r>
              <a:rPr lang="zh-CN" altLang="en-US" sz="1800" b="1" dirty="0" smtClean="0">
                <a:solidFill>
                  <a:srgbClr val="000066"/>
                </a:solidFill>
                <a:latin typeface="+mn-ea"/>
                <a:ea typeface="+mn-ea"/>
                <a:cs typeface="Times New Roman" panose="02020603050405020304" pitchFamily="18" charset="0"/>
              </a:rPr>
              <a:t>周。</a:t>
            </a:r>
            <a:r>
              <a:rPr lang="en-US" altLang="zh-CN" sz="1800" b="1" dirty="0" smtClean="0">
                <a:solidFill>
                  <a:srgbClr val="000066"/>
                </a:solidFill>
                <a:latin typeface="+mn-ea"/>
                <a:ea typeface="+mn-ea"/>
                <a:cs typeface="Times New Roman" panose="02020603050405020304" pitchFamily="18" charset="0"/>
              </a:rPr>
              <a:t>6</a:t>
            </a:r>
            <a:r>
              <a:rPr lang="zh-CN" altLang="en-US" sz="1800" b="1" dirty="0" smtClean="0">
                <a:solidFill>
                  <a:srgbClr val="000066"/>
                </a:solidFill>
                <a:latin typeface="+mn-ea"/>
                <a:ea typeface="+mn-ea"/>
                <a:cs typeface="Times New Roman" panose="02020603050405020304" pitchFamily="18" charset="0"/>
              </a:rPr>
              <a:t>月</a:t>
            </a:r>
            <a:r>
              <a:rPr lang="en-US" altLang="zh-CN" sz="1800" b="1" dirty="0" smtClean="0">
                <a:solidFill>
                  <a:srgbClr val="000066"/>
                </a:solidFill>
                <a:latin typeface="+mn-ea"/>
                <a:ea typeface="+mn-ea"/>
                <a:cs typeface="Times New Roman" panose="02020603050405020304" pitchFamily="18" charset="0"/>
              </a:rPr>
              <a:t>5</a:t>
            </a:r>
            <a:r>
              <a:rPr lang="zh-CN" altLang="en-US" sz="1800" b="1" dirty="0" smtClean="0">
                <a:solidFill>
                  <a:srgbClr val="000066"/>
                </a:solidFill>
                <a:latin typeface="+mn-ea"/>
                <a:ea typeface="+mn-ea"/>
                <a:cs typeface="Times New Roman" panose="02020603050405020304" pitchFamily="18" charset="0"/>
              </a:rPr>
              <a:t>号、</a:t>
            </a:r>
            <a:r>
              <a:rPr lang="en-US" altLang="zh-CN" sz="1800" b="1" dirty="0" smtClean="0">
                <a:solidFill>
                  <a:srgbClr val="000066"/>
                </a:solidFill>
                <a:latin typeface="+mn-ea"/>
                <a:ea typeface="+mn-ea"/>
                <a:cs typeface="Times New Roman" panose="02020603050405020304" pitchFamily="18" charset="0"/>
              </a:rPr>
              <a:t>7</a:t>
            </a:r>
            <a:r>
              <a:rPr lang="zh-CN" altLang="en-US" sz="1800" b="1" dirty="0" smtClean="0">
                <a:solidFill>
                  <a:srgbClr val="000066"/>
                </a:solidFill>
                <a:latin typeface="+mn-ea"/>
                <a:ea typeface="+mn-ea"/>
                <a:cs typeface="Times New Roman" panose="02020603050405020304" pitchFamily="18" charset="0"/>
              </a:rPr>
              <a:t>号、</a:t>
            </a:r>
            <a:r>
              <a:rPr lang="en-US" altLang="zh-CN" sz="1800" b="1" dirty="0" smtClean="0">
                <a:solidFill>
                  <a:srgbClr val="000066"/>
                </a:solidFill>
                <a:latin typeface="+mn-ea"/>
                <a:ea typeface="+mn-ea"/>
                <a:cs typeface="Times New Roman" panose="02020603050405020304" pitchFamily="18" charset="0"/>
              </a:rPr>
              <a:t>8</a:t>
            </a:r>
            <a:r>
              <a:rPr lang="zh-CN" altLang="en-US" sz="1800" b="1" dirty="0" smtClean="0">
                <a:solidFill>
                  <a:srgbClr val="000066"/>
                </a:solidFill>
                <a:latin typeface="+mn-ea"/>
                <a:ea typeface="+mn-ea"/>
                <a:cs typeface="Times New Roman" panose="02020603050405020304" pitchFamily="18" charset="0"/>
              </a:rPr>
              <a:t>号市场有所反弹，</a:t>
            </a:r>
            <a:r>
              <a:rPr lang="en-US" altLang="zh-CN" sz="1800" b="1" dirty="0" smtClean="0">
                <a:solidFill>
                  <a:srgbClr val="000066"/>
                </a:solidFill>
                <a:latin typeface="+mn-ea"/>
                <a:ea typeface="+mn-ea"/>
                <a:cs typeface="Times New Roman" panose="02020603050405020304" pitchFamily="18" charset="0"/>
              </a:rPr>
              <a:t>6</a:t>
            </a:r>
            <a:r>
              <a:rPr lang="zh-CN" altLang="en-US" sz="1800" b="1" dirty="0" smtClean="0">
                <a:solidFill>
                  <a:srgbClr val="000066"/>
                </a:solidFill>
                <a:latin typeface="+mn-ea"/>
                <a:ea typeface="+mn-ea"/>
                <a:cs typeface="Times New Roman" panose="02020603050405020304" pitchFamily="18" charset="0"/>
              </a:rPr>
              <a:t>月</a:t>
            </a:r>
            <a:r>
              <a:rPr lang="en-US" altLang="zh-CN" sz="1800" b="1" dirty="0" smtClean="0">
                <a:solidFill>
                  <a:srgbClr val="000066"/>
                </a:solidFill>
                <a:latin typeface="+mn-ea"/>
                <a:ea typeface="+mn-ea"/>
                <a:cs typeface="Times New Roman" panose="02020603050405020304" pitchFamily="18" charset="0"/>
              </a:rPr>
              <a:t>8</a:t>
            </a:r>
            <a:r>
              <a:rPr lang="zh-CN" altLang="en-US" sz="1800" b="1" dirty="0" smtClean="0">
                <a:solidFill>
                  <a:srgbClr val="000066"/>
                </a:solidFill>
                <a:latin typeface="+mn-ea"/>
                <a:ea typeface="+mn-ea"/>
                <a:cs typeface="Times New Roman" panose="02020603050405020304" pitchFamily="18" charset="0"/>
              </a:rPr>
              <a:t>号上证指数重新站上</a:t>
            </a:r>
            <a:r>
              <a:rPr lang="en-US" altLang="zh-CN" sz="1800" b="1" dirty="0" smtClean="0">
                <a:solidFill>
                  <a:srgbClr val="000066"/>
                </a:solidFill>
                <a:latin typeface="+mn-ea"/>
                <a:ea typeface="+mn-ea"/>
                <a:cs typeface="Times New Roman" panose="02020603050405020304" pitchFamily="18" charset="0"/>
              </a:rPr>
              <a:t>3100</a:t>
            </a:r>
            <a:r>
              <a:rPr lang="zh-CN" altLang="en-US" sz="1800" b="1" dirty="0" smtClean="0">
                <a:solidFill>
                  <a:srgbClr val="000066"/>
                </a:solidFill>
                <a:latin typeface="+mn-ea"/>
                <a:ea typeface="+mn-ea"/>
                <a:cs typeface="Times New Roman" panose="02020603050405020304" pitchFamily="18" charset="0"/>
              </a:rPr>
              <a:t>点。近期监管层采取的相关措施一定程度上缓解了市场的悲观情绪。减持新规发布，扩大了减持监管范围，限制重要股东减持。监管层同时放缓了</a:t>
            </a:r>
            <a:r>
              <a:rPr lang="en-US" altLang="zh-CN" sz="1800" b="1" dirty="0" smtClean="0">
                <a:solidFill>
                  <a:srgbClr val="000066"/>
                </a:solidFill>
                <a:latin typeface="+mn-ea"/>
                <a:ea typeface="+mn-ea"/>
                <a:cs typeface="Times New Roman" panose="02020603050405020304" pitchFamily="18" charset="0"/>
              </a:rPr>
              <a:t>IPO</a:t>
            </a:r>
            <a:r>
              <a:rPr lang="zh-CN" altLang="en-US" sz="1800" b="1" dirty="0" smtClean="0">
                <a:solidFill>
                  <a:srgbClr val="000066"/>
                </a:solidFill>
                <a:latin typeface="+mn-ea"/>
                <a:ea typeface="+mn-ea"/>
                <a:cs typeface="Times New Roman" panose="02020603050405020304" pitchFamily="18" charset="0"/>
              </a:rPr>
              <a:t>发行节奏，端午节后</a:t>
            </a:r>
            <a:r>
              <a:rPr lang="en-US" altLang="zh-CN" sz="1800" b="1" dirty="0" smtClean="0">
                <a:solidFill>
                  <a:srgbClr val="000066"/>
                </a:solidFill>
                <a:latin typeface="+mn-ea"/>
                <a:ea typeface="+mn-ea"/>
                <a:cs typeface="Times New Roman" panose="02020603050405020304" pitchFamily="18" charset="0"/>
              </a:rPr>
              <a:t>IPO</a:t>
            </a:r>
            <a:r>
              <a:rPr lang="zh-CN" altLang="en-US" sz="1800" b="1" dirty="0" smtClean="0">
                <a:solidFill>
                  <a:srgbClr val="000066"/>
                </a:solidFill>
                <a:latin typeface="+mn-ea"/>
                <a:ea typeface="+mn-ea"/>
                <a:cs typeface="Times New Roman" panose="02020603050405020304" pitchFamily="18" charset="0"/>
              </a:rPr>
              <a:t>发行家数以及募集资金明显下降。虽然市场短期处于反弹趋势，市场成交量仍然较为低迷，</a:t>
            </a:r>
            <a:r>
              <a:rPr lang="en-US" altLang="zh-CN" sz="1800" b="1" dirty="0" smtClean="0">
                <a:solidFill>
                  <a:srgbClr val="000066"/>
                </a:solidFill>
                <a:latin typeface="+mn-ea"/>
                <a:ea typeface="+mn-ea"/>
                <a:cs typeface="Times New Roman" panose="02020603050405020304" pitchFamily="18" charset="0"/>
              </a:rPr>
              <a:t>6</a:t>
            </a:r>
            <a:r>
              <a:rPr lang="zh-CN" altLang="en-US" sz="1800" b="1" dirty="0" smtClean="0">
                <a:solidFill>
                  <a:srgbClr val="000066"/>
                </a:solidFill>
                <a:latin typeface="+mn-ea"/>
                <a:ea typeface="+mn-ea"/>
                <a:cs typeface="Times New Roman" panose="02020603050405020304" pitchFamily="18" charset="0"/>
              </a:rPr>
              <a:t>月</a:t>
            </a:r>
            <a:r>
              <a:rPr lang="en-US" altLang="zh-CN" sz="1800" b="1" dirty="0" smtClean="0">
                <a:solidFill>
                  <a:srgbClr val="000066"/>
                </a:solidFill>
                <a:latin typeface="+mn-ea"/>
                <a:ea typeface="+mn-ea"/>
                <a:cs typeface="Times New Roman" panose="02020603050405020304" pitchFamily="18" charset="0"/>
              </a:rPr>
              <a:t>6</a:t>
            </a:r>
            <a:r>
              <a:rPr lang="zh-CN" altLang="en-US" sz="1800" b="1" dirty="0" smtClean="0">
                <a:solidFill>
                  <a:srgbClr val="000066"/>
                </a:solidFill>
                <a:latin typeface="+mn-ea"/>
                <a:ea typeface="+mn-ea"/>
                <a:cs typeface="Times New Roman" panose="02020603050405020304" pitchFamily="18" charset="0"/>
              </a:rPr>
              <a:t>号两市成交量一度创四个月以来新低。交易层面看，除了上证</a:t>
            </a:r>
            <a:r>
              <a:rPr lang="en-US" altLang="zh-CN" sz="1800" b="1" dirty="0" smtClean="0">
                <a:solidFill>
                  <a:srgbClr val="000066"/>
                </a:solidFill>
                <a:latin typeface="+mn-ea"/>
                <a:ea typeface="+mn-ea"/>
                <a:cs typeface="Times New Roman" panose="02020603050405020304" pitchFamily="18" charset="0"/>
              </a:rPr>
              <a:t>50</a:t>
            </a:r>
            <a:r>
              <a:rPr lang="zh-CN" altLang="en-US" sz="1800" b="1" dirty="0" smtClean="0">
                <a:solidFill>
                  <a:srgbClr val="000066"/>
                </a:solidFill>
                <a:latin typeface="+mn-ea"/>
                <a:ea typeface="+mn-ea"/>
                <a:cs typeface="Times New Roman" panose="02020603050405020304" pitchFamily="18" charset="0"/>
              </a:rPr>
              <a:t>有所表现外，其余板块大多随指数窄幅震荡，整体赚钱效应较差。量能的萎靡也预示着市场反弹力度有限，在市场风险偏好仍然较低的背景下，指数后期大概率将在</a:t>
            </a:r>
            <a:r>
              <a:rPr lang="en-US" altLang="zh-CN" sz="1800" b="1" dirty="0" smtClean="0">
                <a:solidFill>
                  <a:srgbClr val="000066"/>
                </a:solidFill>
                <a:latin typeface="+mn-ea"/>
                <a:ea typeface="+mn-ea"/>
                <a:cs typeface="Times New Roman" panose="02020603050405020304" pitchFamily="18" charset="0"/>
              </a:rPr>
              <a:t>3100</a:t>
            </a:r>
            <a:r>
              <a:rPr lang="zh-CN" altLang="en-US" sz="1800" b="1" dirty="0" smtClean="0">
                <a:solidFill>
                  <a:srgbClr val="000066"/>
                </a:solidFill>
                <a:latin typeface="+mn-ea"/>
                <a:ea typeface="+mn-ea"/>
                <a:cs typeface="Times New Roman" panose="02020603050405020304" pitchFamily="18" charset="0"/>
              </a:rPr>
              <a:t>点附近反复震荡。</a:t>
            </a:r>
            <a:endParaRPr lang="zh-CN" altLang="en-US" sz="1800" b="1" dirty="0">
              <a:solidFill>
                <a:srgbClr val="000066"/>
              </a:solidFill>
              <a:latin typeface="+mn-ea"/>
              <a:ea typeface="+mn-ea"/>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1116013" y="3671888"/>
            <a:ext cx="7129462"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33795"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本月市场情况概况市场</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rgbClr val="000066"/>
                </a:solidFill>
                <a:latin typeface="幼圆" pitchFamily="49" charset="-122"/>
                <a:ea typeface="幼圆" pitchFamily="49" charset="-122"/>
              </a:rPr>
              <a:t>3. 展望</a:t>
            </a:r>
          </a:p>
          <a:p>
            <a:pPr marL="457200" indent="-457200">
              <a:spcBef>
                <a:spcPct val="50000"/>
              </a:spcBef>
            </a:pPr>
            <a:r>
              <a:rPr kumimoji="1" lang="en-US" altLang="zh-CN" sz="2400" b="1">
                <a:solidFill>
                  <a:schemeClr val="bg1"/>
                </a:solidFill>
                <a:latin typeface="幼圆" pitchFamily="49" charset="-122"/>
                <a:ea typeface="幼圆" pitchFamily="49" charset="-122"/>
              </a:rPr>
              <a:t>4. </a:t>
            </a:r>
            <a:r>
              <a:rPr kumimoji="1" lang="zh-CN" altLang="en-US" sz="2400" b="1">
                <a:solidFill>
                  <a:schemeClr val="bg1"/>
                </a:solidFill>
                <a:latin typeface="幼圆" pitchFamily="49" charset="-122"/>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Pre-IPO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8600" y="1338263"/>
            <a:ext cx="8382000" cy="2776537"/>
          </a:xfrm>
          <a:prstGeom prst="rect">
            <a:avLst/>
          </a:prstGeom>
          <a:noFill/>
          <a:ln w="9525">
            <a:noFill/>
            <a:miter lim="800000"/>
          </a:ln>
        </p:spPr>
        <p:txBody>
          <a:bodyPr>
            <a:spAutoFit/>
          </a:bodyPr>
          <a:lstStyle/>
          <a:p>
            <a:pPr marL="342900" indent="-342900">
              <a:lnSpc>
                <a:spcPct val="150000"/>
              </a:lnSpc>
              <a:spcBef>
                <a:spcPct val="20000"/>
              </a:spcBef>
            </a:pPr>
            <a:r>
              <a:rPr lang="zh-CN" altLang="en-US" sz="1600">
                <a:solidFill>
                  <a:srgbClr val="0058B0"/>
                </a:solidFill>
                <a:latin typeface="Times New Roman" panose="02020603050405020304" pitchFamily="18" charset="0"/>
                <a:ea typeface="幼圆" pitchFamily="49" charset="-122"/>
              </a:rPr>
              <a:t>      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endParaRPr lang="en-US" altLang="zh-CN" sz="1600">
              <a:solidFill>
                <a:srgbClr val="0058B0"/>
              </a:solidFill>
              <a:latin typeface="Times New Roman" panose="02020603050405020304" pitchFamily="18" charset="0"/>
              <a:ea typeface="幼圆" pitchFamily="49" charset="-122"/>
            </a:endParaRPr>
          </a:p>
          <a:p>
            <a:pPr marL="342900" indent="-342900">
              <a:lnSpc>
                <a:spcPct val="150000"/>
              </a:lnSpc>
              <a:spcBef>
                <a:spcPct val="20000"/>
              </a:spcBef>
            </a:pPr>
            <a:endParaRPr lang="zh-CN" altLang="en-US" sz="1600">
              <a:solidFill>
                <a:srgbClr val="0058B0"/>
              </a:solidFill>
              <a:latin typeface="Times New Roman" panose="02020603050405020304" pitchFamily="18" charset="0"/>
              <a:ea typeface="幼圆" pitchFamily="49" charset="-122"/>
            </a:endParaRPr>
          </a:p>
          <a:p>
            <a:pPr marL="342900" indent="-342900">
              <a:lnSpc>
                <a:spcPct val="150000"/>
              </a:lnSpc>
              <a:spcBef>
                <a:spcPct val="20000"/>
              </a:spcBef>
            </a:pPr>
            <a:r>
              <a:rPr lang="zh-CN" altLang="en-US" sz="1600">
                <a:solidFill>
                  <a:srgbClr val="0058B0"/>
                </a:solidFill>
                <a:latin typeface="Times New Roman" panose="02020603050405020304" pitchFamily="18" charset="0"/>
                <a:ea typeface="幼圆"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Pre-IPO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graphicFrame>
        <p:nvGraphicFramePr>
          <p:cNvPr id="8" name="表格 7"/>
          <p:cNvGraphicFramePr>
            <a:graphicFrameLocks noGrp="1"/>
          </p:cNvGraphicFramePr>
          <p:nvPr/>
        </p:nvGraphicFramePr>
        <p:xfrm>
          <a:off x="152400" y="1219200"/>
          <a:ext cx="8763001" cy="5095876"/>
        </p:xfrm>
        <a:graphic>
          <a:graphicData uri="http://schemas.openxmlformats.org/drawingml/2006/table">
            <a:tbl>
              <a:tblPr firstRow="1" firstCol="1" bandRow="1">
                <a:tableStyleId>{5A111915-BE36-4E01-A7E5-04B1672EAD32}</a:tableStyleId>
              </a:tblPr>
              <a:tblGrid>
                <a:gridCol w="204954"/>
                <a:gridCol w="785647"/>
                <a:gridCol w="2438400"/>
                <a:gridCol w="838200"/>
                <a:gridCol w="1219200"/>
                <a:gridCol w="1600200"/>
                <a:gridCol w="1676400"/>
              </a:tblGrid>
              <a:tr h="304600">
                <a:tc>
                  <a:txBody>
                    <a:bodyPr/>
                    <a:lstStyle/>
                    <a:p>
                      <a:pPr algn="ctr">
                        <a:lnSpc>
                          <a:spcPct val="150000"/>
                        </a:lnSpc>
                        <a:spcAft>
                          <a:spcPts val="0"/>
                        </a:spcAft>
                      </a:pPr>
                      <a:r>
                        <a:rPr lang="en-GB" sz="700" dirty="0">
                          <a:effectLst/>
                        </a:rPr>
                        <a:t> </a:t>
                      </a:r>
                      <a:endParaRPr lang="zh-CN" sz="10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需求</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服务内容</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服务对象</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受托人角色</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理想委托人</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管理效益</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1</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anose="02020603050405020304" pitchFamily="18" charset="0"/>
                          <a:ea typeface="幼圆" pitchFamily="49" charset="-122"/>
                          <a:cs typeface="+mn-cs"/>
                        </a:rPr>
                        <a:t>财经顾问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立足资本市场的产业、行业咨询</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机构与个人的投融资策略咨询</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机构与个人的财务管理咨询</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财经顾问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具有相当资产规模的机构及个人，信任专业机构的服务</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通过顾问服务，得到优质及合适的系统化咨询建议</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2</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专题调查</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收集相关的政策和信息</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可行性研究与可行性报告</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提供备选的项目个案</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专题调查实施方</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目的和预算明确的需要专题调查的机构及个人，认可专业机构的时间价值</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目的明确、时间保证，效果突出</a:t>
                      </a:r>
                    </a:p>
                  </a:txBody>
                  <a:tcPr marL="64182" marR="64182" marT="0" marB="0" anchor="ctr"/>
                </a:tc>
              </a:tr>
              <a:tr h="886708">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3</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上市顾问</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尽职调查、企业重组咨询、商业计划书</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行业分析及市场需求预测、盈利预测</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推荐法定中介机构并帮助企业沟通</a:t>
                      </a: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anose="02020603050405020304" pitchFamily="18" charset="0"/>
                          <a:ea typeface="幼圆" pitchFamily="49" charset="-122"/>
                          <a:cs typeface="+mn-cs"/>
                        </a:rPr>
                        <a:t>上市顾问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有可能成为上市公司的公司实际控制人</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anose="02020603050405020304" pitchFamily="18" charset="0"/>
                          <a:ea typeface="幼圆" pitchFamily="49" charset="-122"/>
                          <a:cs typeface="+mn-cs"/>
                        </a:rPr>
                        <a:t>提供专业经验，帮助企业选择最优方案，节约时间、节约费用</a:t>
                      </a:r>
                    </a:p>
                  </a:txBody>
                  <a:tcPr marL="64182" marR="64182" marT="0" marB="0" anchor="ctr"/>
                </a:tc>
              </a:tr>
              <a:tr h="1024640">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4</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股权投资</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旨在上市的股权项目安排</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议价及选择合适投资方式</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退出安排及投资项目效益评估</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有股权投资偏好和需求，愿意接受</a:t>
                      </a:r>
                      <a:r>
                        <a:rPr lang="zh-CN" sz="1000" kern="1200" dirty="0" smtClean="0">
                          <a:solidFill>
                            <a:srgbClr val="0058B0"/>
                          </a:solidFill>
                          <a:latin typeface="Times New Roman" panose="02020603050405020304" pitchFamily="18" charset="0"/>
                          <a:ea typeface="幼圆" pitchFamily="49" charset="-122"/>
                          <a:cs typeface="+mn-cs"/>
                        </a:rPr>
                        <a:t>一定风险</a:t>
                      </a:r>
                      <a:r>
                        <a:rPr lang="zh-CN" sz="1000" kern="1200" dirty="0">
                          <a:solidFill>
                            <a:srgbClr val="0058B0"/>
                          </a:solidFill>
                          <a:latin typeface="Times New Roman" panose="02020603050405020304"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anose="02020603050405020304" pitchFamily="18" charset="0"/>
                          <a:ea typeface="幼圆" pitchFamily="49" charset="-122"/>
                          <a:cs typeface="+mn-cs"/>
                        </a:rPr>
                        <a:t>利用专业经验及行业资源，选择性价比合适的项目进行投资，突出投资的安全性、流动性、盈利性。</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5</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专户管理</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封闭式运作证券专户</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专业进行资产配置与管理</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定期报告跟踪分析</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机构、个人</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有专户管理的偏好和需求，愿意接受</a:t>
                      </a:r>
                      <a:r>
                        <a:rPr lang="zh-CN" sz="1000" kern="1200" dirty="0" smtClean="0">
                          <a:solidFill>
                            <a:srgbClr val="0058B0"/>
                          </a:solidFill>
                          <a:latin typeface="Times New Roman" panose="02020603050405020304" pitchFamily="18" charset="0"/>
                          <a:ea typeface="幼圆" pitchFamily="49" charset="-122"/>
                          <a:cs typeface="+mn-cs"/>
                        </a:rPr>
                        <a:t>一定风险</a:t>
                      </a:r>
                      <a:r>
                        <a:rPr lang="zh-CN" sz="1000" kern="1200" dirty="0">
                          <a:solidFill>
                            <a:srgbClr val="0058B0"/>
                          </a:solidFill>
                          <a:latin typeface="Times New Roman" panose="02020603050405020304"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注重专业经验与执行纪律，理性获得稳定的管理效益</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6</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私募基金</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组建各种形式的私募基金</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根据目标运作及管理基金</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基金的定期报告及到期清算</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机构、个人</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有参与基金投资的偏好和需求，愿意接受</a:t>
                      </a:r>
                      <a:r>
                        <a:rPr lang="zh-CN" sz="1000" kern="1200" dirty="0" smtClean="0">
                          <a:solidFill>
                            <a:srgbClr val="0058B0"/>
                          </a:solidFill>
                          <a:latin typeface="Times New Roman" panose="02020603050405020304" pitchFamily="18" charset="0"/>
                          <a:ea typeface="幼圆" pitchFamily="49" charset="-122"/>
                          <a:cs typeface="+mn-cs"/>
                        </a:rPr>
                        <a:t>一定风险</a:t>
                      </a:r>
                      <a:r>
                        <a:rPr lang="zh-CN" sz="1000" kern="1200" dirty="0">
                          <a:solidFill>
                            <a:srgbClr val="0058B0"/>
                          </a:solidFill>
                          <a:latin typeface="Times New Roman" panose="02020603050405020304"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利用专业经验及资源整合优势，用基金的方式，取得投资的最优效益</a:t>
                      </a:r>
                    </a:p>
                  </a:txBody>
                  <a:tcPr marL="64182" marR="64182" marT="0" marB="0" anchor="ctr"/>
                </a:tc>
              </a:tr>
            </a:tbl>
          </a:graphicData>
        </a:graphic>
      </p:graphicFrame>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Post-IPO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29540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600" dirty="0" smtClean="0">
                <a:solidFill>
                  <a:srgbClr val="0058B0"/>
                </a:solidFill>
              </a:rPr>
              <a:t>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600" dirty="0" smtClean="0">
                <a:solidFill>
                  <a:srgbClr val="0058B0"/>
                </a:solidFill>
              </a:rPr>
              <a:t>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endParaRPr lang="en-US" altLang="zh-CN" sz="1600" dirty="0" smtClean="0">
              <a:solidFill>
                <a:srgbClr val="0058B0"/>
              </a:solidFill>
            </a:endParaRPr>
          </a:p>
          <a:p>
            <a:pPr marL="0" indent="0" eaLnBrk="1" hangingPunct="1">
              <a:lnSpc>
                <a:spcPct val="150000"/>
              </a:lnSpc>
              <a:buFontTx/>
              <a:buNone/>
              <a:defRPr/>
            </a:pPr>
            <a:endParaRPr lang="zh-CN" altLang="en-US" sz="1600" dirty="0" smtClean="0">
              <a:solidFill>
                <a:srgbClr val="0058B0"/>
              </a:solidFill>
            </a:endParaRPr>
          </a:p>
          <a:p>
            <a:pPr marL="0" indent="0" eaLnBrk="1" hangingPunct="1">
              <a:lnSpc>
                <a:spcPct val="150000"/>
              </a:lnSpc>
              <a:buFontTx/>
              <a:buNone/>
              <a:defRPr/>
            </a:pPr>
            <a:r>
              <a:rPr lang="zh-CN" altLang="en-US" sz="1600" dirty="0" smtClean="0">
                <a:solidFill>
                  <a:srgbClr val="0058B0"/>
                </a:solidFill>
              </a:rPr>
              <a:t>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dirty="0" smtClean="0"/>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miter lim="800000"/>
          </a:ln>
        </p:spPr>
        <p:txBody>
          <a:bodyPr vert="horz" wrap="square" lIns="91440" tIns="45720" rIns="91440" bIns="45720" numCol="1" anchor="t" anchorCtr="0" compatLnSpc="1"/>
          <a:lstStyle/>
          <a:p>
            <a:r>
              <a:rPr kumimoji="1" lang="zh-CN" altLang="en-US" sz="2400" smtClean="0">
                <a:solidFill>
                  <a:srgbClr val="000066"/>
                </a:solidFill>
                <a:latin typeface="Arial" panose="020B0604020202020204" pitchFamily="34" charset="0"/>
              </a:rPr>
              <a:t>联系我们</a:t>
            </a:r>
          </a:p>
        </p:txBody>
      </p:sp>
      <p:sp>
        <p:nvSpPr>
          <p:cNvPr id="37891" name="矩形 2"/>
          <p:cNvSpPr>
            <a:spLocks noChangeArrowheads="1"/>
          </p:cNvSpPr>
          <p:nvPr/>
        </p:nvSpPr>
        <p:spPr bwMode="auto">
          <a:xfrm>
            <a:off x="1143000" y="1435100"/>
            <a:ext cx="6072188" cy="1962150"/>
          </a:xfrm>
          <a:prstGeom prst="rect">
            <a:avLst/>
          </a:prstGeom>
          <a:noFill/>
          <a:ln w="9525">
            <a:noFill/>
            <a:miter lim="800000"/>
          </a:ln>
        </p:spPr>
        <p:txBody>
          <a:bodyPr>
            <a:spAutoFit/>
          </a:bodyPr>
          <a:lstStyle/>
          <a:p>
            <a:pPr>
              <a:lnSpc>
                <a:spcPct val="150000"/>
              </a:lnSpc>
            </a:pPr>
            <a:r>
              <a:rPr lang="zh-CN" altLang="en-US" sz="1400" b="1">
                <a:solidFill>
                  <a:srgbClr val="000066"/>
                </a:solidFill>
                <a:latin typeface="幼圆" pitchFamily="49" charset="-122"/>
                <a:ea typeface="幼圆" pitchFamily="49" charset="-122"/>
              </a:rPr>
              <a:t>公司地址：上海市东湖路</a:t>
            </a:r>
            <a:r>
              <a:rPr lang="en-US" altLang="zh-CN" sz="1400" b="1">
                <a:solidFill>
                  <a:srgbClr val="000066"/>
                </a:solidFill>
                <a:latin typeface="幼圆" pitchFamily="49" charset="-122"/>
                <a:ea typeface="幼圆" pitchFamily="49" charset="-122"/>
              </a:rPr>
              <a:t>70</a:t>
            </a:r>
            <a:r>
              <a:rPr lang="zh-CN" altLang="en-US" sz="1400" b="1">
                <a:solidFill>
                  <a:srgbClr val="000066"/>
                </a:solidFill>
                <a:latin typeface="幼圆" pitchFamily="49" charset="-122"/>
                <a:ea typeface="幼圆" pitchFamily="49" charset="-122"/>
              </a:rPr>
              <a:t>号东湖宾馆</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号楼</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楼</a:t>
            </a:r>
            <a:endParaRPr lang="en-US" altLang="zh-CN" sz="1400" b="1">
              <a:solidFill>
                <a:srgbClr val="000066"/>
              </a:solidFill>
              <a:latin typeface="幼圆" pitchFamily="49" charset="-122"/>
              <a:ea typeface="幼圆" pitchFamily="49" charset="-122"/>
            </a:endParaRPr>
          </a:p>
          <a:p>
            <a:pPr>
              <a:lnSpc>
                <a:spcPct val="150000"/>
              </a:lnSpc>
            </a:pPr>
            <a:r>
              <a:rPr lang="zh-CN" altLang="en-US" sz="1400" b="1">
                <a:solidFill>
                  <a:srgbClr val="000066"/>
                </a:solidFill>
                <a:latin typeface="幼圆" pitchFamily="49" charset="-122"/>
                <a:ea typeface="幼圆" pitchFamily="49" charset="-122"/>
              </a:rPr>
              <a:t>公司电话：</a:t>
            </a:r>
            <a:r>
              <a:rPr lang="en-US" altLang="zh-CN" sz="1400" b="1">
                <a:solidFill>
                  <a:srgbClr val="000066"/>
                </a:solidFill>
                <a:latin typeface="幼圆" pitchFamily="49" charset="-122"/>
                <a:ea typeface="幼圆" pitchFamily="49" charset="-122"/>
              </a:rPr>
              <a:t>8621—54668032—602</a:t>
            </a:r>
          </a:p>
          <a:p>
            <a:pPr>
              <a:lnSpc>
                <a:spcPct val="150000"/>
              </a:lnSpc>
            </a:pPr>
            <a:r>
              <a:rPr lang="zh-CN" altLang="en-US" sz="1400" b="1">
                <a:solidFill>
                  <a:srgbClr val="000066"/>
                </a:solidFill>
                <a:latin typeface="幼圆" pitchFamily="49" charset="-122"/>
                <a:ea typeface="幼圆" pitchFamily="49" charset="-122"/>
              </a:rPr>
              <a:t>公司传真：</a:t>
            </a:r>
            <a:r>
              <a:rPr lang="en-US" altLang="zh-CN" sz="1400" b="1">
                <a:solidFill>
                  <a:srgbClr val="000066"/>
                </a:solidFill>
                <a:latin typeface="幼圆" pitchFamily="49" charset="-122"/>
                <a:ea typeface="幼圆" pitchFamily="49" charset="-122"/>
              </a:rPr>
              <a:t>8621—54669508</a:t>
            </a:r>
          </a:p>
          <a:p>
            <a:pPr>
              <a:lnSpc>
                <a:spcPct val="150000"/>
              </a:lnSpc>
            </a:pPr>
            <a:r>
              <a:rPr lang="zh-CN" altLang="en-US" sz="1400" b="1">
                <a:solidFill>
                  <a:srgbClr val="000066"/>
                </a:solidFill>
                <a:latin typeface="幼圆" pitchFamily="49" charset="-122"/>
                <a:ea typeface="幼圆" pitchFamily="49" charset="-122"/>
              </a:rPr>
              <a:t>网址：</a:t>
            </a:r>
            <a:r>
              <a:rPr lang="en-US" altLang="zh-CN" sz="1400" b="1">
                <a:solidFill>
                  <a:srgbClr val="000066"/>
                </a:solidFill>
                <a:latin typeface="幼圆" pitchFamily="49" charset="-122"/>
                <a:ea typeface="幼圆" pitchFamily="49" charset="-122"/>
              </a:rPr>
              <a:t>http://www.rongke.com</a:t>
            </a:r>
          </a:p>
          <a:p>
            <a:pPr>
              <a:lnSpc>
                <a:spcPct val="150000"/>
              </a:lnSpc>
            </a:pPr>
            <a:endParaRPr lang="en-US" altLang="zh-CN" sz="1400" b="1">
              <a:solidFill>
                <a:srgbClr val="000066"/>
              </a:solidFill>
              <a:latin typeface="幼圆" pitchFamily="49" charset="-122"/>
              <a:ea typeface="幼圆" pitchFamily="49" charset="-122"/>
            </a:endParaRPr>
          </a:p>
          <a:p>
            <a:pPr>
              <a:lnSpc>
                <a:spcPct val="150000"/>
              </a:lnSpc>
            </a:pPr>
            <a:endParaRPr lang="zh-CN" altLang="zh-CN" sz="1100" b="1">
              <a:solidFill>
                <a:srgbClr val="000066"/>
              </a:solidFill>
              <a:latin typeface="幼圆" pitchFamily="49" charset="-122"/>
              <a:ea typeface="幼圆" pitchFamily="49" charset="-122"/>
            </a:endParaRPr>
          </a:p>
        </p:txBody>
      </p:sp>
      <p:pic>
        <p:nvPicPr>
          <p:cNvPr id="37892" name="图片 6" descr="rongkeLogo.jpg"/>
          <p:cNvPicPr>
            <a:picLocks noChangeAspect="1"/>
          </p:cNvPicPr>
          <p:nvPr/>
        </p:nvPicPr>
        <p:blipFill>
          <a:blip r:embed="rId3"/>
          <a:srcRect/>
          <a:stretch>
            <a:fillRect/>
          </a:stretch>
        </p:blipFill>
        <p:spPr bwMode="auto">
          <a:xfrm>
            <a:off x="714375" y="3071813"/>
            <a:ext cx="5000625" cy="2960687"/>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ln>
        </p:spPr>
        <p:txBody>
          <a:bodyPr vert="horz" wrap="square" lIns="91440" tIns="45720" rIns="91440" bIns="45720" numCol="1" anchor="t" anchorCtr="0" compatLnSpc="1"/>
          <a:lstStyle/>
          <a:p>
            <a:r>
              <a:rPr kumimoji="1" lang="en-US" altLang="zh-CN" sz="2400" smtClean="0">
                <a:solidFill>
                  <a:srgbClr val="000066"/>
                </a:solidFill>
                <a:latin typeface="Arial" panose="020B0604020202020204" pitchFamily="34" charset="0"/>
              </a:rPr>
              <a:t>CPI</a:t>
            </a:r>
            <a:r>
              <a:rPr kumimoji="1" lang="zh-CN" altLang="en-US" sz="2400" smtClean="0">
                <a:solidFill>
                  <a:srgbClr val="000066"/>
                </a:solidFill>
                <a:latin typeface="Arial" panose="020B0604020202020204" pitchFamily="34" charset="0"/>
              </a:rPr>
              <a:t>、</a:t>
            </a:r>
            <a:r>
              <a:rPr kumimoji="1" lang="en-US" altLang="zh-CN" sz="2400" smtClean="0">
                <a:solidFill>
                  <a:srgbClr val="000066"/>
                </a:solidFill>
                <a:latin typeface="Arial" panose="020B0604020202020204" pitchFamily="34" charset="0"/>
              </a:rPr>
              <a:t>PPI</a:t>
            </a:r>
            <a:endParaRPr kumimoji="1" lang="zh-CN" altLang="en-US" sz="2400" smtClean="0">
              <a:solidFill>
                <a:srgbClr val="000066"/>
              </a:solidFill>
              <a:latin typeface="Arial" panose="020B0604020202020204" pitchFamily="34" charset="0"/>
            </a:endParaRPr>
          </a:p>
        </p:txBody>
      </p:sp>
      <p:pic>
        <p:nvPicPr>
          <p:cNvPr id="3" name="图片 2"/>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187624" y="932720"/>
            <a:ext cx="6696744" cy="3757820"/>
          </a:xfrm>
          <a:prstGeom prst="rect">
            <a:avLst/>
          </a:prstGeom>
        </p:spPr>
      </p:pic>
      <p:sp>
        <p:nvSpPr>
          <p:cNvPr id="15364" name="矩形 7"/>
          <p:cNvSpPr>
            <a:spLocks noChangeArrowheads="1"/>
          </p:cNvSpPr>
          <p:nvPr/>
        </p:nvSpPr>
        <p:spPr bwMode="auto">
          <a:xfrm>
            <a:off x="428054" y="4509120"/>
            <a:ext cx="8320410" cy="1200329"/>
          </a:xfrm>
          <a:prstGeom prst="rect">
            <a:avLst/>
          </a:prstGeom>
          <a:noFill/>
          <a:ln w="9525">
            <a:noFill/>
            <a:miter lim="800000"/>
          </a:ln>
        </p:spPr>
        <p:txBody>
          <a:bodyPr wrap="square">
            <a:spAutoFit/>
          </a:bodyPr>
          <a:lstStyle/>
          <a:p>
            <a:pPr>
              <a:defRPr/>
            </a:pPr>
            <a:r>
              <a:rPr lang="en-US" altLang="zh-CN" sz="1800" b="1" dirty="0">
                <a:solidFill>
                  <a:srgbClr val="002060"/>
                </a:solidFill>
                <a:latin typeface="+mn-lt"/>
                <a:ea typeface="+mn-ea"/>
              </a:rPr>
              <a:t>5</a:t>
            </a:r>
            <a:r>
              <a:rPr lang="zh-CN" altLang="en-US" sz="1800" b="1" dirty="0">
                <a:solidFill>
                  <a:srgbClr val="002060"/>
                </a:solidFill>
                <a:latin typeface="+mn-lt"/>
                <a:ea typeface="+mn-ea"/>
              </a:rPr>
              <a:t>月</a:t>
            </a:r>
            <a:r>
              <a:rPr lang="en-US" altLang="zh-CN" sz="1800" b="1" dirty="0">
                <a:solidFill>
                  <a:srgbClr val="002060"/>
                </a:solidFill>
                <a:latin typeface="+mn-lt"/>
                <a:ea typeface="+mn-ea"/>
              </a:rPr>
              <a:t>CPI</a:t>
            </a:r>
            <a:r>
              <a:rPr lang="zh-CN" altLang="en-US" sz="1800" b="1" dirty="0">
                <a:solidFill>
                  <a:srgbClr val="002060"/>
                </a:solidFill>
                <a:latin typeface="+mn-lt"/>
                <a:ea typeface="+mn-ea"/>
              </a:rPr>
              <a:t>同比上涨</a:t>
            </a:r>
            <a:r>
              <a:rPr lang="en-US" altLang="zh-CN" sz="1800" b="1" dirty="0">
                <a:solidFill>
                  <a:srgbClr val="002060"/>
                </a:solidFill>
                <a:latin typeface="+mn-lt"/>
                <a:ea typeface="+mn-ea"/>
              </a:rPr>
              <a:t>1.5%</a:t>
            </a:r>
            <a:r>
              <a:rPr lang="zh-CN" altLang="en-US" sz="1800" b="1" dirty="0">
                <a:solidFill>
                  <a:srgbClr val="002060"/>
                </a:solidFill>
                <a:latin typeface="+mn-lt"/>
                <a:ea typeface="+mn-ea"/>
              </a:rPr>
              <a:t>，涨幅较上月扩大</a:t>
            </a:r>
            <a:r>
              <a:rPr lang="en-US" altLang="zh-CN" sz="1800" b="1" dirty="0">
                <a:solidFill>
                  <a:srgbClr val="002060"/>
                </a:solidFill>
                <a:latin typeface="+mn-lt"/>
                <a:ea typeface="+mn-ea"/>
              </a:rPr>
              <a:t>0.3</a:t>
            </a:r>
            <a:r>
              <a:rPr lang="zh-CN" altLang="en-US" sz="1800" b="1" dirty="0">
                <a:solidFill>
                  <a:srgbClr val="002060"/>
                </a:solidFill>
                <a:latin typeface="+mn-lt"/>
                <a:ea typeface="+mn-ea"/>
              </a:rPr>
              <a:t>个</a:t>
            </a:r>
            <a:r>
              <a:rPr lang="zh-CN" altLang="en-US" sz="1800" b="1" dirty="0" smtClean="0">
                <a:solidFill>
                  <a:srgbClr val="002060"/>
                </a:solidFill>
                <a:latin typeface="+mn-lt"/>
                <a:ea typeface="+mn-ea"/>
              </a:rPr>
              <a:t>百分点，主要原因是非食品价格上涨的因素导致；</a:t>
            </a:r>
            <a:r>
              <a:rPr lang="en-US" altLang="zh-CN" sz="1800" b="1" dirty="0" smtClean="0">
                <a:solidFill>
                  <a:srgbClr val="002060"/>
                </a:solidFill>
                <a:latin typeface="+mn-lt"/>
                <a:ea typeface="+mn-ea"/>
              </a:rPr>
              <a:t>PPI</a:t>
            </a:r>
            <a:r>
              <a:rPr lang="zh-CN" altLang="en-US" sz="1800" b="1" dirty="0">
                <a:solidFill>
                  <a:srgbClr val="002060"/>
                </a:solidFill>
                <a:latin typeface="+mn-lt"/>
                <a:ea typeface="+mn-ea"/>
              </a:rPr>
              <a:t>同比上涨</a:t>
            </a:r>
            <a:r>
              <a:rPr lang="en-US" altLang="zh-CN" sz="1800" b="1" dirty="0">
                <a:solidFill>
                  <a:srgbClr val="002060"/>
                </a:solidFill>
                <a:latin typeface="+mn-lt"/>
                <a:ea typeface="+mn-ea"/>
              </a:rPr>
              <a:t>5.5%</a:t>
            </a:r>
            <a:r>
              <a:rPr lang="zh-CN" altLang="en-US" sz="1800" b="1" dirty="0">
                <a:solidFill>
                  <a:srgbClr val="002060"/>
                </a:solidFill>
                <a:latin typeface="+mn-lt"/>
                <a:ea typeface="+mn-ea"/>
              </a:rPr>
              <a:t>，涨幅比上月收窄</a:t>
            </a:r>
            <a:r>
              <a:rPr lang="en-US" altLang="zh-CN" sz="1800" b="1" dirty="0">
                <a:solidFill>
                  <a:srgbClr val="002060"/>
                </a:solidFill>
                <a:latin typeface="+mn-lt"/>
                <a:ea typeface="+mn-ea"/>
              </a:rPr>
              <a:t>0.9</a:t>
            </a:r>
            <a:r>
              <a:rPr lang="zh-CN" altLang="en-US" sz="1800" b="1" dirty="0">
                <a:solidFill>
                  <a:srgbClr val="002060"/>
                </a:solidFill>
                <a:latin typeface="+mn-lt"/>
                <a:ea typeface="+mn-ea"/>
              </a:rPr>
              <a:t>个百分点，同比连续第三个月</a:t>
            </a:r>
            <a:r>
              <a:rPr lang="zh-CN" altLang="en-US" sz="1800" b="1" dirty="0" smtClean="0">
                <a:solidFill>
                  <a:srgbClr val="002060"/>
                </a:solidFill>
                <a:latin typeface="+mn-lt"/>
                <a:ea typeface="+mn-ea"/>
              </a:rPr>
              <a:t>回落，</a:t>
            </a:r>
            <a:r>
              <a:rPr lang="en-US" altLang="zh-CN" sz="1800" b="1" dirty="0">
                <a:solidFill>
                  <a:srgbClr val="002060"/>
                </a:solidFill>
                <a:latin typeface="+mn-lt"/>
                <a:ea typeface="+mn-ea"/>
              </a:rPr>
              <a:t>5</a:t>
            </a:r>
            <a:r>
              <a:rPr lang="zh-CN" altLang="en-US" sz="1800" b="1" dirty="0">
                <a:solidFill>
                  <a:srgbClr val="002060"/>
                </a:solidFill>
                <a:latin typeface="+mn-lt"/>
                <a:ea typeface="+mn-ea"/>
              </a:rPr>
              <a:t>月</a:t>
            </a:r>
            <a:r>
              <a:rPr lang="en-US" altLang="zh-CN" sz="1800" b="1" dirty="0">
                <a:solidFill>
                  <a:srgbClr val="002060"/>
                </a:solidFill>
                <a:latin typeface="+mn-lt"/>
                <a:ea typeface="+mn-ea"/>
              </a:rPr>
              <a:t>PPI</a:t>
            </a:r>
            <a:r>
              <a:rPr lang="zh-CN" altLang="en-US" sz="1800" b="1" dirty="0">
                <a:solidFill>
                  <a:srgbClr val="002060"/>
                </a:solidFill>
                <a:latin typeface="+mn-lt"/>
                <a:ea typeface="+mn-ea"/>
              </a:rPr>
              <a:t>涨幅收窄主要是受钢铁、有色、煤炭等上游行业产品价格回落影响</a:t>
            </a:r>
            <a:r>
              <a:rPr lang="zh-CN" altLang="en-US" sz="1800" b="1" dirty="0" smtClean="0">
                <a:solidFill>
                  <a:srgbClr val="002060"/>
                </a:solidFill>
                <a:latin typeface="+mn-lt"/>
                <a:ea typeface="+mn-ea"/>
              </a:rPr>
              <a:t>。</a:t>
            </a:r>
          </a:p>
        </p:txBody>
      </p:sp>
    </p:spTree>
    <p:extLst>
      <p:ext uri="{BB962C8B-B14F-4D97-AF65-F5344CB8AC3E}">
        <p14:creationId xmlns="" xmlns:p14="http://schemas.microsoft.com/office/powerpoint/2010/main" val="281897524"/>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smtClean="0">
                <a:solidFill>
                  <a:srgbClr val="000066"/>
                </a:solidFill>
                <a:latin typeface="Arial" panose="020B0604020202020204" pitchFamily="34" charset="0"/>
              </a:rPr>
              <a:t>PMI</a:t>
            </a:r>
            <a:endParaRPr kumimoji="1" lang="zh-CN" altLang="en-US" sz="2400" smtClean="0">
              <a:solidFill>
                <a:srgbClr val="000066"/>
              </a:solidFill>
              <a:latin typeface="Arial" panose="020B0604020202020204" pitchFamily="34" charset="0"/>
            </a:endParaRPr>
          </a:p>
        </p:txBody>
      </p:sp>
      <p:sp>
        <p:nvSpPr>
          <p:cNvPr id="16387" name="TextBox 1"/>
          <p:cNvSpPr txBox="1">
            <a:spLocks noChangeArrowheads="1"/>
          </p:cNvSpPr>
          <p:nvPr/>
        </p:nvSpPr>
        <p:spPr bwMode="auto">
          <a:xfrm>
            <a:off x="340518" y="4725144"/>
            <a:ext cx="8462963" cy="1200329"/>
          </a:xfrm>
          <a:prstGeom prst="rect">
            <a:avLst/>
          </a:prstGeom>
          <a:noFill/>
          <a:ln w="9525">
            <a:noFill/>
            <a:miter lim="800000"/>
          </a:ln>
        </p:spPr>
        <p:txBody>
          <a:bodyPr>
            <a:spAutoFit/>
          </a:bodyPr>
          <a:lstStyle/>
          <a:p>
            <a:pPr>
              <a:defRPr/>
            </a:pPr>
            <a:r>
              <a:rPr lang="en-US" altLang="zh-CN" sz="1800" b="1" dirty="0">
                <a:solidFill>
                  <a:schemeClr val="accent1">
                    <a:lumMod val="50000"/>
                  </a:schemeClr>
                </a:solidFill>
                <a:latin typeface="+mn-ea"/>
                <a:ea typeface="+mn-ea"/>
              </a:rPr>
              <a:t>5</a:t>
            </a:r>
            <a:r>
              <a:rPr lang="zh-CN" altLang="en-US" sz="1800" b="1" dirty="0" smtClean="0">
                <a:solidFill>
                  <a:schemeClr val="accent1">
                    <a:lumMod val="50000"/>
                  </a:schemeClr>
                </a:solidFill>
                <a:latin typeface="+mn-ea"/>
                <a:ea typeface="+mn-ea"/>
              </a:rPr>
              <a:t>月制造业</a:t>
            </a:r>
            <a:r>
              <a:rPr lang="en-US" altLang="zh-CN" sz="1800" b="1" dirty="0">
                <a:solidFill>
                  <a:schemeClr val="accent1">
                    <a:lumMod val="50000"/>
                  </a:schemeClr>
                </a:solidFill>
                <a:latin typeface="+mn-ea"/>
                <a:ea typeface="+mn-ea"/>
              </a:rPr>
              <a:t>PMI</a:t>
            </a:r>
            <a:r>
              <a:rPr lang="zh-CN" altLang="en-US" sz="1800" b="1" dirty="0">
                <a:solidFill>
                  <a:schemeClr val="accent1">
                    <a:lumMod val="50000"/>
                  </a:schemeClr>
                </a:solidFill>
                <a:latin typeface="+mn-ea"/>
                <a:ea typeface="+mn-ea"/>
              </a:rPr>
              <a:t>为</a:t>
            </a:r>
            <a:r>
              <a:rPr lang="en-US" altLang="zh-CN" sz="1800" b="1" dirty="0">
                <a:solidFill>
                  <a:schemeClr val="accent1">
                    <a:lumMod val="50000"/>
                  </a:schemeClr>
                </a:solidFill>
                <a:latin typeface="+mn-ea"/>
                <a:ea typeface="+mn-ea"/>
              </a:rPr>
              <a:t>51.2%</a:t>
            </a:r>
            <a:r>
              <a:rPr lang="zh-CN" altLang="en-US" sz="1800" b="1" dirty="0">
                <a:solidFill>
                  <a:schemeClr val="accent1">
                    <a:lumMod val="50000"/>
                  </a:schemeClr>
                </a:solidFill>
                <a:latin typeface="+mn-ea"/>
                <a:ea typeface="+mn-ea"/>
              </a:rPr>
              <a:t>，与上月持平，高于去年同期</a:t>
            </a:r>
            <a:r>
              <a:rPr lang="en-US" altLang="zh-CN" sz="1800" b="1" dirty="0">
                <a:solidFill>
                  <a:schemeClr val="accent1">
                    <a:lumMod val="50000"/>
                  </a:schemeClr>
                </a:solidFill>
                <a:latin typeface="+mn-ea"/>
                <a:ea typeface="+mn-ea"/>
              </a:rPr>
              <a:t>1.1</a:t>
            </a:r>
            <a:r>
              <a:rPr lang="zh-CN" altLang="en-US" sz="1800" b="1" dirty="0">
                <a:solidFill>
                  <a:schemeClr val="accent1">
                    <a:lumMod val="50000"/>
                  </a:schemeClr>
                </a:solidFill>
                <a:latin typeface="+mn-ea"/>
                <a:ea typeface="+mn-ea"/>
              </a:rPr>
              <a:t>个百分点，连续</a:t>
            </a:r>
            <a:r>
              <a:rPr lang="en-US" altLang="zh-CN" sz="1800" b="1" dirty="0">
                <a:solidFill>
                  <a:schemeClr val="accent1">
                    <a:lumMod val="50000"/>
                  </a:schemeClr>
                </a:solidFill>
                <a:latin typeface="+mn-ea"/>
                <a:ea typeface="+mn-ea"/>
              </a:rPr>
              <a:t>8</a:t>
            </a:r>
            <a:r>
              <a:rPr lang="zh-CN" altLang="en-US" sz="1800" b="1" dirty="0">
                <a:solidFill>
                  <a:schemeClr val="accent1">
                    <a:lumMod val="50000"/>
                  </a:schemeClr>
                </a:solidFill>
                <a:latin typeface="+mn-ea"/>
                <a:ea typeface="+mn-ea"/>
              </a:rPr>
              <a:t>个月位于</a:t>
            </a:r>
            <a:r>
              <a:rPr lang="en-US" altLang="zh-CN" sz="1800" b="1" dirty="0">
                <a:solidFill>
                  <a:schemeClr val="accent1">
                    <a:lumMod val="50000"/>
                  </a:schemeClr>
                </a:solidFill>
                <a:latin typeface="+mn-ea"/>
                <a:ea typeface="+mn-ea"/>
              </a:rPr>
              <a:t>51.0%</a:t>
            </a:r>
            <a:r>
              <a:rPr lang="zh-CN" altLang="en-US" sz="1800" b="1" dirty="0">
                <a:solidFill>
                  <a:schemeClr val="accent1">
                    <a:lumMod val="50000"/>
                  </a:schemeClr>
                </a:solidFill>
                <a:latin typeface="+mn-ea"/>
                <a:ea typeface="+mn-ea"/>
              </a:rPr>
              <a:t>以上的扩张区间，制造业继续保持平稳增长的发展</a:t>
            </a:r>
            <a:r>
              <a:rPr lang="zh-CN" altLang="en-US" sz="1800" b="1" dirty="0" smtClean="0">
                <a:solidFill>
                  <a:schemeClr val="accent1">
                    <a:lumMod val="50000"/>
                  </a:schemeClr>
                </a:solidFill>
                <a:latin typeface="+mn-ea"/>
                <a:ea typeface="+mn-ea"/>
              </a:rPr>
              <a:t>态势。</a:t>
            </a:r>
            <a:r>
              <a:rPr lang="en-US" altLang="zh-CN" sz="1800" b="1" dirty="0">
                <a:solidFill>
                  <a:schemeClr val="accent1">
                    <a:lumMod val="50000"/>
                  </a:schemeClr>
                </a:solidFill>
                <a:latin typeface="+mn-ea"/>
                <a:ea typeface="+mn-ea"/>
              </a:rPr>
              <a:t>5</a:t>
            </a:r>
            <a:r>
              <a:rPr lang="zh-CN" altLang="en-US" sz="1800" b="1" dirty="0">
                <a:solidFill>
                  <a:schemeClr val="accent1">
                    <a:lumMod val="50000"/>
                  </a:schemeClr>
                </a:solidFill>
                <a:latin typeface="+mn-ea"/>
                <a:ea typeface="+mn-ea"/>
              </a:rPr>
              <a:t>月财新</a:t>
            </a:r>
            <a:r>
              <a:rPr lang="zh-CN" altLang="en-US" sz="1800" b="1" dirty="0" smtClean="0">
                <a:solidFill>
                  <a:schemeClr val="accent1">
                    <a:lumMod val="50000"/>
                  </a:schemeClr>
                </a:solidFill>
                <a:latin typeface="+mn-ea"/>
                <a:ea typeface="+mn-ea"/>
              </a:rPr>
              <a:t>中国</a:t>
            </a:r>
            <a:r>
              <a:rPr lang="en-US" altLang="zh-CN" sz="1800" b="1" dirty="0" smtClean="0">
                <a:solidFill>
                  <a:schemeClr val="accent1">
                    <a:lumMod val="50000"/>
                  </a:schemeClr>
                </a:solidFill>
                <a:latin typeface="+mn-ea"/>
                <a:ea typeface="+mn-ea"/>
              </a:rPr>
              <a:t>PMI</a:t>
            </a:r>
            <a:r>
              <a:rPr lang="zh-CN" altLang="en-US" sz="1800" b="1" dirty="0" smtClean="0">
                <a:solidFill>
                  <a:schemeClr val="accent1">
                    <a:lumMod val="50000"/>
                  </a:schemeClr>
                </a:solidFill>
                <a:latin typeface="+mn-ea"/>
                <a:ea typeface="+mn-ea"/>
              </a:rPr>
              <a:t>录得</a:t>
            </a:r>
            <a:r>
              <a:rPr lang="en-US" altLang="zh-CN" sz="1800" b="1" dirty="0">
                <a:solidFill>
                  <a:schemeClr val="accent1">
                    <a:lumMod val="50000"/>
                  </a:schemeClr>
                </a:solidFill>
                <a:latin typeface="+mn-ea"/>
                <a:ea typeface="+mn-ea"/>
              </a:rPr>
              <a:t>49.6</a:t>
            </a:r>
            <a:r>
              <a:rPr lang="zh-CN" altLang="en-US" sz="1800" b="1" dirty="0">
                <a:solidFill>
                  <a:schemeClr val="accent1">
                    <a:lumMod val="50000"/>
                  </a:schemeClr>
                </a:solidFill>
                <a:latin typeface="+mn-ea"/>
                <a:ea typeface="+mn-ea"/>
              </a:rPr>
              <a:t>，较</a:t>
            </a:r>
            <a:r>
              <a:rPr lang="en-US" altLang="zh-CN" sz="1800" b="1" dirty="0">
                <a:solidFill>
                  <a:schemeClr val="accent1">
                    <a:lumMod val="50000"/>
                  </a:schemeClr>
                </a:solidFill>
                <a:latin typeface="+mn-ea"/>
                <a:ea typeface="+mn-ea"/>
              </a:rPr>
              <a:t>4</a:t>
            </a:r>
            <a:r>
              <a:rPr lang="zh-CN" altLang="en-US" sz="1800" b="1" dirty="0">
                <a:solidFill>
                  <a:schemeClr val="accent1">
                    <a:lumMod val="50000"/>
                  </a:schemeClr>
                </a:solidFill>
                <a:latin typeface="+mn-ea"/>
                <a:ea typeface="+mn-ea"/>
              </a:rPr>
              <a:t>月回落</a:t>
            </a:r>
            <a:r>
              <a:rPr lang="en-US" altLang="zh-CN" sz="1800" b="1" dirty="0">
                <a:solidFill>
                  <a:schemeClr val="accent1">
                    <a:lumMod val="50000"/>
                  </a:schemeClr>
                </a:solidFill>
                <a:latin typeface="+mn-ea"/>
                <a:ea typeface="+mn-ea"/>
              </a:rPr>
              <a:t>0.7</a:t>
            </a:r>
            <a:r>
              <a:rPr lang="zh-CN" altLang="en-US" sz="1800" b="1" dirty="0">
                <a:solidFill>
                  <a:schemeClr val="accent1">
                    <a:lumMod val="50000"/>
                  </a:schemeClr>
                </a:solidFill>
                <a:latin typeface="+mn-ea"/>
                <a:ea typeface="+mn-ea"/>
              </a:rPr>
              <a:t>个百分点</a:t>
            </a:r>
            <a:r>
              <a:rPr lang="zh-CN" altLang="en-US" sz="1800" b="1" dirty="0" smtClean="0">
                <a:solidFill>
                  <a:schemeClr val="accent1">
                    <a:lumMod val="50000"/>
                  </a:schemeClr>
                </a:solidFill>
                <a:latin typeface="+mn-ea"/>
                <a:ea typeface="+mn-ea"/>
              </a:rPr>
              <a:t>，是</a:t>
            </a:r>
            <a:r>
              <a:rPr lang="en-US" altLang="zh-CN" sz="1800" b="1" dirty="0">
                <a:solidFill>
                  <a:schemeClr val="accent1">
                    <a:lumMod val="50000"/>
                  </a:schemeClr>
                </a:solidFill>
                <a:latin typeface="+mn-ea"/>
                <a:ea typeface="+mn-ea"/>
              </a:rPr>
              <a:t>11</a:t>
            </a:r>
            <a:r>
              <a:rPr lang="zh-CN" altLang="en-US" sz="1800" b="1" dirty="0">
                <a:solidFill>
                  <a:schemeClr val="accent1">
                    <a:lumMod val="50000"/>
                  </a:schemeClr>
                </a:solidFill>
                <a:latin typeface="+mn-ea"/>
                <a:ea typeface="+mn-ea"/>
              </a:rPr>
              <a:t>个月以来首次落入临界点以下，显示制造业运行</a:t>
            </a:r>
            <a:r>
              <a:rPr lang="zh-CN" altLang="en-US" sz="1800" b="1" dirty="0" smtClean="0">
                <a:solidFill>
                  <a:schemeClr val="accent1">
                    <a:lumMod val="50000"/>
                  </a:schemeClr>
                </a:solidFill>
                <a:latin typeface="+mn-ea"/>
                <a:ea typeface="+mn-ea"/>
              </a:rPr>
              <a:t>状况死活由</a:t>
            </a:r>
            <a:r>
              <a:rPr lang="zh-CN" altLang="en-US" sz="1800" b="1" dirty="0">
                <a:solidFill>
                  <a:schemeClr val="accent1">
                    <a:lumMod val="50000"/>
                  </a:schemeClr>
                </a:solidFill>
                <a:latin typeface="+mn-ea"/>
                <a:ea typeface="+mn-ea"/>
              </a:rPr>
              <a:t>扩张转为</a:t>
            </a:r>
            <a:r>
              <a:rPr lang="zh-CN" altLang="en-US" sz="1800" b="1" dirty="0" smtClean="0">
                <a:solidFill>
                  <a:schemeClr val="accent1">
                    <a:lumMod val="50000"/>
                  </a:schemeClr>
                </a:solidFill>
                <a:latin typeface="+mn-ea"/>
                <a:ea typeface="+mn-ea"/>
              </a:rPr>
              <a:t>收缩，值得警惕。</a:t>
            </a:r>
          </a:p>
        </p:txBody>
      </p:sp>
      <p:pic>
        <p:nvPicPr>
          <p:cNvPr id="1026"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583667" y="908720"/>
            <a:ext cx="5832648" cy="388843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dirty="0" smtClean="0">
                <a:solidFill>
                  <a:srgbClr val="000066"/>
                </a:solidFill>
                <a:latin typeface="Arial" panose="020B0604020202020204" pitchFamily="34" charset="0"/>
              </a:rPr>
              <a:t>央行公开市场操作</a:t>
            </a:r>
          </a:p>
        </p:txBody>
      </p:sp>
      <p:sp>
        <p:nvSpPr>
          <p:cNvPr id="6" name="矩形 5"/>
          <p:cNvSpPr/>
          <p:nvPr/>
        </p:nvSpPr>
        <p:spPr>
          <a:xfrm>
            <a:off x="571472" y="4738278"/>
            <a:ext cx="8001000" cy="923330"/>
          </a:xfrm>
          <a:prstGeom prst="rect">
            <a:avLst/>
          </a:prstGeom>
        </p:spPr>
        <p:txBody>
          <a:bodyPr>
            <a:spAutoFit/>
          </a:bodyPr>
          <a:lstStyle/>
          <a:p>
            <a:pPr>
              <a:defRPr/>
            </a:pPr>
            <a:r>
              <a:rPr lang="zh-CN" altLang="en-US" sz="1800" b="1" dirty="0" smtClean="0">
                <a:solidFill>
                  <a:srgbClr val="000066"/>
                </a:solidFill>
                <a:latin typeface="+mn-ea"/>
                <a:ea typeface="+mn-ea"/>
              </a:rPr>
              <a:t>在</a:t>
            </a:r>
            <a:r>
              <a:rPr lang="zh-CN" altLang="en-US" sz="1800" b="1" dirty="0">
                <a:solidFill>
                  <a:srgbClr val="000066"/>
                </a:solidFill>
                <a:latin typeface="+mn-ea"/>
                <a:ea typeface="+mn-ea"/>
              </a:rPr>
              <a:t>金融去杠杆大背景下，流动性依然需要呵护。</a:t>
            </a:r>
            <a:r>
              <a:rPr lang="en-US" altLang="zh-CN" sz="1800" b="1" dirty="0">
                <a:solidFill>
                  <a:srgbClr val="000066"/>
                </a:solidFill>
                <a:latin typeface="+mn-ea"/>
                <a:ea typeface="+mn-ea"/>
              </a:rPr>
              <a:t>5</a:t>
            </a:r>
            <a:r>
              <a:rPr lang="zh-CN" altLang="en-US" sz="1800" b="1" dirty="0">
                <a:solidFill>
                  <a:srgbClr val="000066"/>
                </a:solidFill>
                <a:latin typeface="+mn-ea"/>
                <a:ea typeface="+mn-ea"/>
              </a:rPr>
              <a:t>月央行公开市场操作净投放</a:t>
            </a:r>
            <a:r>
              <a:rPr lang="en-US" altLang="zh-CN" sz="1800" b="1" dirty="0">
                <a:solidFill>
                  <a:srgbClr val="000066"/>
                </a:solidFill>
                <a:latin typeface="+mn-ea"/>
                <a:ea typeface="+mn-ea"/>
              </a:rPr>
              <a:t>200</a:t>
            </a:r>
            <a:r>
              <a:rPr lang="zh-CN" altLang="en-US" sz="1800" b="1" dirty="0">
                <a:solidFill>
                  <a:srgbClr val="000066"/>
                </a:solidFill>
                <a:latin typeface="+mn-ea"/>
                <a:ea typeface="+mn-ea"/>
              </a:rPr>
              <a:t>亿元，虽数量有所下降，但是央行在</a:t>
            </a:r>
            <a:r>
              <a:rPr lang="en-US" altLang="zh-CN" sz="1800" b="1" dirty="0">
                <a:solidFill>
                  <a:srgbClr val="000066"/>
                </a:solidFill>
                <a:latin typeface="+mn-ea"/>
                <a:ea typeface="+mn-ea"/>
              </a:rPr>
              <a:t>5</a:t>
            </a:r>
            <a:r>
              <a:rPr lang="zh-CN" altLang="en-US" sz="1800" b="1" dirty="0">
                <a:solidFill>
                  <a:srgbClr val="000066"/>
                </a:solidFill>
                <a:latin typeface="+mn-ea"/>
                <a:ea typeface="+mn-ea"/>
              </a:rPr>
              <a:t>月操作的</a:t>
            </a:r>
            <a:r>
              <a:rPr lang="en-US" altLang="zh-CN" sz="1800" b="1" dirty="0">
                <a:solidFill>
                  <a:srgbClr val="000066"/>
                </a:solidFill>
                <a:latin typeface="+mn-ea"/>
                <a:ea typeface="+mn-ea"/>
              </a:rPr>
              <a:t>MLF</a:t>
            </a:r>
            <a:r>
              <a:rPr lang="zh-CN" altLang="en-US" sz="1800" b="1" dirty="0">
                <a:solidFill>
                  <a:srgbClr val="000066"/>
                </a:solidFill>
                <a:latin typeface="+mn-ea"/>
                <a:ea typeface="+mn-ea"/>
              </a:rPr>
              <a:t>以及监管层的频繁发言，稍微稳定市场温和去杠杆的</a:t>
            </a:r>
            <a:r>
              <a:rPr lang="zh-CN" altLang="en-US" sz="1800" b="1" dirty="0" smtClean="0">
                <a:solidFill>
                  <a:srgbClr val="000066"/>
                </a:solidFill>
                <a:latin typeface="+mn-ea"/>
                <a:ea typeface="+mn-ea"/>
              </a:rPr>
              <a:t>预期。</a:t>
            </a:r>
            <a:endParaRPr lang="zh-CN" altLang="en-US" sz="1800" b="1" dirty="0">
              <a:solidFill>
                <a:srgbClr val="000066"/>
              </a:solidFill>
              <a:latin typeface="+mn-ea"/>
              <a:ea typeface="+mn-ea"/>
            </a:endParaRPr>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61829" y="1340768"/>
            <a:ext cx="7220286" cy="300828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1295400" y="2540000"/>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17411"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1.本月宏观概况</a:t>
            </a:r>
          </a:p>
          <a:p>
            <a:pPr marL="457200" indent="-457200">
              <a:spcBef>
                <a:spcPct val="50000"/>
              </a:spcBef>
            </a:pPr>
            <a:r>
              <a:rPr kumimoji="1" lang="zh-CN" altLang="en-US" sz="2400" b="1">
                <a:solidFill>
                  <a:schemeClr val="bg1"/>
                </a:solidFill>
                <a:latin typeface="Times New Roman" panose="02020603050405020304"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anose="02020603050405020304" pitchFamily="18" charset="0"/>
                <a:ea typeface="幼圆" pitchFamily="49" charset="-122"/>
              </a:rPr>
              <a:t>4. </a:t>
            </a:r>
            <a:r>
              <a:rPr kumimoji="1" lang="zh-CN" altLang="en-US" sz="2400" b="1">
                <a:solidFill>
                  <a:srgbClr val="000066"/>
                </a:solidFill>
                <a:latin typeface="Times New Roman" panose="02020603050405020304" pitchFamily="18" charset="0"/>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214313"/>
            <a:ext cx="8231188"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市场概况</a:t>
            </a:r>
          </a:p>
        </p:txBody>
      </p:sp>
      <p:sp>
        <p:nvSpPr>
          <p:cNvPr id="18435" name="Text Box 280"/>
          <p:cNvSpPr txBox="1">
            <a:spLocks noChangeArrowheads="1"/>
          </p:cNvSpPr>
          <p:nvPr/>
        </p:nvSpPr>
        <p:spPr bwMode="auto">
          <a:xfrm>
            <a:off x="571500" y="5075892"/>
            <a:ext cx="8143875" cy="1477328"/>
          </a:xfrm>
          <a:prstGeom prst="rect">
            <a:avLst/>
          </a:prstGeom>
          <a:noFill/>
          <a:ln w="9525" algn="ctr">
            <a:noFill/>
            <a:miter lim="800000"/>
          </a:ln>
        </p:spPr>
        <p:txBody>
          <a:bodyPr>
            <a:spAutoFit/>
          </a:bodyPr>
          <a:lstStyle/>
          <a:p>
            <a:pPr>
              <a:spcBef>
                <a:spcPct val="50000"/>
              </a:spcBef>
            </a:pPr>
            <a:r>
              <a:rPr lang="en-US" altLang="zh-CN" sz="1800" b="1" dirty="0">
                <a:solidFill>
                  <a:srgbClr val="000066"/>
                </a:solidFill>
                <a:latin typeface="幼圆" pitchFamily="49" charset="-122"/>
                <a:ea typeface="幼圆" pitchFamily="49" charset="-122"/>
              </a:rPr>
              <a:t>5</a:t>
            </a:r>
            <a:r>
              <a:rPr lang="zh-CN" altLang="en-US" sz="1800" b="1" dirty="0" smtClean="0">
                <a:solidFill>
                  <a:srgbClr val="000066"/>
                </a:solidFill>
                <a:latin typeface="幼圆" pitchFamily="49" charset="-122"/>
                <a:ea typeface="幼圆" pitchFamily="49" charset="-122"/>
              </a:rPr>
              <a:t>月上证跌幅</a:t>
            </a:r>
            <a:r>
              <a:rPr lang="en-US" altLang="zh-CN" sz="1800" b="1" dirty="0" smtClean="0">
                <a:solidFill>
                  <a:srgbClr val="000066"/>
                </a:solidFill>
                <a:latin typeface="幼圆" pitchFamily="49" charset="-122"/>
                <a:ea typeface="幼圆" pitchFamily="49" charset="-122"/>
              </a:rPr>
              <a:t>1.19%</a:t>
            </a:r>
            <a:r>
              <a:rPr lang="zh-CN" altLang="en-US" sz="1800" b="1" dirty="0" smtClean="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3117.18</a:t>
            </a:r>
            <a:r>
              <a:rPr lang="zh-CN" altLang="en-US" sz="1800" b="1" dirty="0" smtClean="0">
                <a:solidFill>
                  <a:srgbClr val="000066"/>
                </a:solidFill>
                <a:latin typeface="幼圆" pitchFamily="49" charset="-122"/>
                <a:ea typeface="幼圆" pitchFamily="49" charset="-122"/>
              </a:rPr>
              <a:t>点</a:t>
            </a:r>
            <a:r>
              <a:rPr lang="zh-CN" altLang="en-US" sz="1800" b="1" dirty="0">
                <a:solidFill>
                  <a:srgbClr val="000066"/>
                </a:solidFill>
                <a:latin typeface="幼圆" pitchFamily="49" charset="-122"/>
                <a:ea typeface="幼圆" pitchFamily="49" charset="-122"/>
              </a:rPr>
              <a:t>，创业</a:t>
            </a:r>
            <a:r>
              <a:rPr lang="zh-CN" altLang="en-US" sz="1800" b="1" dirty="0" smtClean="0">
                <a:solidFill>
                  <a:srgbClr val="000066"/>
                </a:solidFill>
                <a:latin typeface="幼圆" pitchFamily="49" charset="-122"/>
                <a:ea typeface="幼圆" pitchFamily="49" charset="-122"/>
              </a:rPr>
              <a:t>板跌幅</a:t>
            </a:r>
            <a:r>
              <a:rPr lang="en-US" altLang="zh-CN" sz="1800" b="1" dirty="0" smtClean="0">
                <a:solidFill>
                  <a:srgbClr val="000066"/>
                </a:solidFill>
                <a:latin typeface="幼圆" pitchFamily="49" charset="-122"/>
                <a:ea typeface="幼圆" pitchFamily="49" charset="-122"/>
              </a:rPr>
              <a:t>4.70%</a:t>
            </a:r>
            <a:r>
              <a:rPr lang="zh-CN" altLang="en-US" sz="1800" b="1" dirty="0">
                <a:solidFill>
                  <a:srgbClr val="000066"/>
                </a:solidFill>
                <a:latin typeface="幼圆" pitchFamily="49" charset="-122"/>
                <a:ea typeface="幼圆" pitchFamily="49" charset="-122"/>
              </a:rPr>
              <a:t>，</a:t>
            </a:r>
            <a:r>
              <a:rPr lang="zh-CN" altLang="en-US" sz="1800" b="1" dirty="0" smtClean="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1763.73</a:t>
            </a:r>
            <a:r>
              <a:rPr lang="zh-CN" altLang="en-US" sz="1800" b="1" dirty="0" smtClean="0">
                <a:solidFill>
                  <a:srgbClr val="000066"/>
                </a:solidFill>
                <a:latin typeface="幼圆" pitchFamily="49" charset="-122"/>
                <a:ea typeface="幼圆" pitchFamily="49" charset="-122"/>
              </a:rPr>
              <a:t>点。</a:t>
            </a:r>
            <a:r>
              <a:rPr lang="en-US" altLang="zh-CN" sz="1800" b="1" dirty="0">
                <a:solidFill>
                  <a:srgbClr val="000066"/>
                </a:solidFill>
                <a:latin typeface="幼圆" pitchFamily="49" charset="-122"/>
                <a:ea typeface="幼圆" pitchFamily="49" charset="-122"/>
              </a:rPr>
              <a:t>5</a:t>
            </a:r>
            <a:r>
              <a:rPr lang="zh-CN" altLang="en-US" sz="1800" b="1" dirty="0">
                <a:solidFill>
                  <a:srgbClr val="000066"/>
                </a:solidFill>
                <a:latin typeface="幼圆" pitchFamily="49" charset="-122"/>
                <a:ea typeface="幼圆" pitchFamily="49" charset="-122"/>
              </a:rPr>
              <a:t>月份以来，</a:t>
            </a:r>
            <a:r>
              <a:rPr lang="en-US" altLang="zh-CN" sz="1800" b="1" dirty="0">
                <a:solidFill>
                  <a:srgbClr val="000066"/>
                </a:solidFill>
                <a:latin typeface="幼圆" pitchFamily="49" charset="-122"/>
                <a:ea typeface="幼圆" pitchFamily="49" charset="-122"/>
              </a:rPr>
              <a:t>A</a:t>
            </a:r>
            <a:r>
              <a:rPr lang="zh-CN" altLang="en-US" sz="1800" b="1" dirty="0">
                <a:solidFill>
                  <a:srgbClr val="000066"/>
                </a:solidFill>
                <a:latin typeface="幼圆" pitchFamily="49" charset="-122"/>
                <a:ea typeface="幼圆" pitchFamily="49" charset="-122"/>
              </a:rPr>
              <a:t>股进入调整模式，上证指数一路下挫甚至逼近</a:t>
            </a:r>
            <a:r>
              <a:rPr lang="en-US" altLang="zh-CN" sz="1800" b="1" dirty="0">
                <a:solidFill>
                  <a:srgbClr val="000066"/>
                </a:solidFill>
                <a:latin typeface="幼圆" pitchFamily="49" charset="-122"/>
                <a:ea typeface="幼圆" pitchFamily="49" charset="-122"/>
              </a:rPr>
              <a:t>3000</a:t>
            </a:r>
            <a:r>
              <a:rPr lang="zh-CN" altLang="en-US" sz="1800" b="1" dirty="0">
                <a:solidFill>
                  <a:srgbClr val="000066"/>
                </a:solidFill>
                <a:latin typeface="幼圆" pitchFamily="49" charset="-122"/>
                <a:ea typeface="幼圆" pitchFamily="49" charset="-122"/>
              </a:rPr>
              <a:t>点这一整数</a:t>
            </a:r>
            <a:r>
              <a:rPr lang="zh-CN" altLang="en-US" sz="1800" b="1" dirty="0" smtClean="0">
                <a:solidFill>
                  <a:srgbClr val="000066"/>
                </a:solidFill>
                <a:latin typeface="幼圆" pitchFamily="49" charset="-122"/>
                <a:ea typeface="幼圆" pitchFamily="49" charset="-122"/>
              </a:rPr>
              <a:t>大关。上证总市值距上证指数年内高点</a:t>
            </a:r>
            <a:r>
              <a:rPr lang="en-US" altLang="zh-CN" sz="1800" b="1" dirty="0" smtClean="0">
                <a:solidFill>
                  <a:srgbClr val="000066"/>
                </a:solidFill>
                <a:latin typeface="幼圆" pitchFamily="49" charset="-122"/>
                <a:ea typeface="幼圆" pitchFamily="49" charset="-122"/>
              </a:rPr>
              <a:t>3295</a:t>
            </a:r>
            <a:r>
              <a:rPr lang="zh-CN" altLang="en-US" sz="1800" b="1" dirty="0" smtClean="0">
                <a:solidFill>
                  <a:srgbClr val="000066"/>
                </a:solidFill>
                <a:latin typeface="幼圆" pitchFamily="49" charset="-122"/>
                <a:ea typeface="幼圆" pitchFamily="49" charset="-122"/>
              </a:rPr>
              <a:t>点时期一度缩水超过</a:t>
            </a:r>
            <a:r>
              <a:rPr lang="en-US" altLang="zh-CN" sz="1800" b="1" dirty="0" smtClean="0">
                <a:solidFill>
                  <a:srgbClr val="000066"/>
                </a:solidFill>
                <a:latin typeface="幼圆" pitchFamily="49" charset="-122"/>
                <a:ea typeface="幼圆" pitchFamily="49" charset="-122"/>
              </a:rPr>
              <a:t>4</a:t>
            </a:r>
            <a:r>
              <a:rPr lang="zh-CN" altLang="en-US" sz="1800" b="1" dirty="0" smtClean="0">
                <a:solidFill>
                  <a:srgbClr val="000066"/>
                </a:solidFill>
                <a:latin typeface="幼圆" pitchFamily="49" charset="-122"/>
                <a:ea typeface="幼圆" pitchFamily="49" charset="-122"/>
              </a:rPr>
              <a:t>万亿元。市场低迷，信心严重匮乏，交易量也不断萎缩。绝大多数股票随波逐流，跟随指数震荡下跌，部分股票再创股灾以来新低。</a:t>
            </a:r>
            <a:endParaRPr lang="zh-CN" altLang="en-US" sz="1800" b="1" dirty="0">
              <a:solidFill>
                <a:srgbClr val="000066"/>
              </a:solidFill>
              <a:latin typeface="幼圆" pitchFamily="49" charset="-122"/>
              <a:ea typeface="幼圆" pitchFamily="49" charset="-122"/>
            </a:endParaRPr>
          </a:p>
        </p:txBody>
      </p:sp>
      <p:pic>
        <p:nvPicPr>
          <p:cNvPr id="1026"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231851" y="919412"/>
            <a:ext cx="6624736" cy="410054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dirty="0" smtClean="0">
                <a:solidFill>
                  <a:schemeClr val="tx1"/>
                </a:solidFill>
              </a:rPr>
              <a:t>股指期货</a:t>
            </a:r>
            <a:endParaRPr lang="en-US" altLang="zh-CN" sz="2400" dirty="0" smtClean="0">
              <a:solidFill>
                <a:schemeClr val="tx1"/>
              </a:solidFill>
            </a:endParaRPr>
          </a:p>
        </p:txBody>
      </p:sp>
      <p:sp>
        <p:nvSpPr>
          <p:cNvPr id="19459" name="Text Box 5"/>
          <p:cNvSpPr txBox="1">
            <a:spLocks noChangeArrowheads="1"/>
          </p:cNvSpPr>
          <p:nvPr/>
        </p:nvSpPr>
        <p:spPr bwMode="auto">
          <a:xfrm>
            <a:off x="500063" y="5500688"/>
            <a:ext cx="8143875" cy="365760"/>
          </a:xfrm>
          <a:prstGeom prst="rect">
            <a:avLst/>
          </a:prstGeom>
          <a:noFill/>
          <a:ln w="9525" algn="ctr">
            <a:noFill/>
            <a:miter lim="800000"/>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en-US" altLang="zh-CN" sz="1800" b="1" dirty="0">
                <a:solidFill>
                  <a:srgbClr val="000066"/>
                </a:solidFill>
                <a:latin typeface="幼圆" pitchFamily="49" charset="-122"/>
                <a:ea typeface="幼圆" pitchFamily="49" charset="-122"/>
              </a:rPr>
              <a:t>5</a:t>
            </a:r>
            <a:r>
              <a:rPr lang="zh-CN" altLang="en-US" sz="1800" b="1" dirty="0" smtClean="0">
                <a:solidFill>
                  <a:srgbClr val="000066"/>
                </a:solidFill>
                <a:latin typeface="幼圆" pitchFamily="49" charset="-122"/>
                <a:ea typeface="幼圆" pitchFamily="49" charset="-122"/>
              </a:rPr>
              <a:t>月上证</a:t>
            </a:r>
            <a:r>
              <a:rPr lang="en-US" altLang="zh-CN" sz="1800" b="1" dirty="0" smtClean="0">
                <a:solidFill>
                  <a:srgbClr val="000066"/>
                </a:solidFill>
                <a:latin typeface="幼圆" pitchFamily="49" charset="-122"/>
                <a:ea typeface="幼圆" pitchFamily="49" charset="-122"/>
              </a:rPr>
              <a:t>50</a:t>
            </a:r>
            <a:r>
              <a:rPr lang="zh-CN" altLang="en-US" sz="1800" b="1" dirty="0" smtClean="0">
                <a:solidFill>
                  <a:srgbClr val="000066"/>
                </a:solidFill>
                <a:latin typeface="幼圆" pitchFamily="49" charset="-122"/>
                <a:ea typeface="幼圆" pitchFamily="49" charset="-122"/>
              </a:rPr>
              <a:t>股指期货价格走势平稳向上，成交量和持仓量出现小幅下跌。</a:t>
            </a:r>
            <a:endParaRPr lang="zh-CN" altLang="en-US" sz="1800" b="1" dirty="0">
              <a:solidFill>
                <a:srgbClr val="000066"/>
              </a:solidFill>
              <a:latin typeface="幼圆" pitchFamily="49" charset="-122"/>
              <a:ea typeface="幼圆" pitchFamily="49" charset="-122"/>
            </a:endParaRPr>
          </a:p>
        </p:txBody>
      </p:sp>
      <p:pic>
        <p:nvPicPr>
          <p:cNvPr id="2" name="Picture 2"/>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1243837" y="1151112"/>
            <a:ext cx="6656325" cy="434578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bwMode="auto">
          <a:xfrm>
            <a:off x="500063" y="188640"/>
            <a:ext cx="8229600" cy="1143000"/>
          </a:xfrm>
          <a:noFill/>
          <a:ln>
            <a:miter lim="800000"/>
          </a:ln>
        </p:spPr>
        <p:txBody>
          <a:bodyPr vert="horz" wrap="square" lIns="91440" tIns="45720" rIns="91440" bIns="45720" numCol="1" anchor="t" anchorCtr="0" compatLnSpc="1"/>
          <a:lstStyle/>
          <a:p>
            <a:r>
              <a:rPr lang="zh-CN" altLang="en-US" sz="2400" dirty="0" smtClean="0">
                <a:solidFill>
                  <a:schemeClr val="tx1"/>
                </a:solidFill>
              </a:rPr>
              <a:t>债市指数</a:t>
            </a:r>
          </a:p>
        </p:txBody>
      </p:sp>
      <p:sp>
        <p:nvSpPr>
          <p:cNvPr id="6148" name="TextBox 2"/>
          <p:cNvSpPr txBox="1">
            <a:spLocks noChangeArrowheads="1"/>
          </p:cNvSpPr>
          <p:nvPr/>
        </p:nvSpPr>
        <p:spPr bwMode="auto">
          <a:xfrm>
            <a:off x="519112" y="4941168"/>
            <a:ext cx="8085137" cy="1477328"/>
          </a:xfrm>
          <a:prstGeom prst="rect">
            <a:avLst/>
          </a:prstGeom>
          <a:noFill/>
          <a:ln w="9525">
            <a:noFill/>
            <a:miter lim="800000"/>
          </a:ln>
        </p:spPr>
        <p:txBody>
          <a:bodyPr>
            <a:spAutoFit/>
          </a:bodyPr>
          <a:lstStyle/>
          <a:p>
            <a:pPr>
              <a:defRPr/>
            </a:pPr>
            <a:r>
              <a:rPr lang="zh-CN" altLang="en-US" sz="1800" b="1" dirty="0">
                <a:solidFill>
                  <a:schemeClr val="tx2">
                    <a:lumMod val="75000"/>
                  </a:schemeClr>
                </a:solidFill>
                <a:latin typeface="+mn-ea"/>
                <a:ea typeface="+mn-ea"/>
              </a:rPr>
              <a:t>　</a:t>
            </a:r>
            <a:r>
              <a:rPr lang="en-US" altLang="zh-CN" sz="1800" b="1" dirty="0" smtClean="0">
                <a:solidFill>
                  <a:schemeClr val="tx2">
                    <a:lumMod val="75000"/>
                  </a:schemeClr>
                </a:solidFill>
                <a:latin typeface="+mn-ea"/>
                <a:ea typeface="+mn-ea"/>
              </a:rPr>
              <a:t>4</a:t>
            </a:r>
            <a:r>
              <a:rPr lang="zh-CN" altLang="en-US" sz="1800" b="1" dirty="0">
                <a:solidFill>
                  <a:schemeClr val="tx2">
                    <a:lumMod val="75000"/>
                  </a:schemeClr>
                </a:solidFill>
                <a:latin typeface="+mn-ea"/>
                <a:ea typeface="+mn-ea"/>
              </a:rPr>
              <a:t>月以来，随着银监会监管政策的不断加码对于银行资金空转的严查，债市受到较大的流动性冲击。</a:t>
            </a:r>
            <a:r>
              <a:rPr lang="en-US" altLang="zh-CN" sz="1800" b="1" dirty="0">
                <a:solidFill>
                  <a:schemeClr val="tx2">
                    <a:lumMod val="75000"/>
                  </a:schemeClr>
                </a:solidFill>
                <a:latin typeface="+mn-ea"/>
                <a:ea typeface="+mn-ea"/>
              </a:rPr>
              <a:t>5</a:t>
            </a:r>
            <a:r>
              <a:rPr lang="zh-CN" altLang="en-US" sz="1800" b="1" dirty="0">
                <a:solidFill>
                  <a:schemeClr val="tx2">
                    <a:lumMod val="75000"/>
                  </a:schemeClr>
                </a:solidFill>
                <a:latin typeface="+mn-ea"/>
                <a:ea typeface="+mn-ea"/>
              </a:rPr>
              <a:t>月资金紧张，同业存单量跌价升，带动短端利率上行，债市延续调整格局</a:t>
            </a:r>
            <a:r>
              <a:rPr lang="zh-CN" altLang="en-US" sz="1800" b="1" dirty="0" smtClean="0">
                <a:solidFill>
                  <a:schemeClr val="tx2">
                    <a:lumMod val="75000"/>
                  </a:schemeClr>
                </a:solidFill>
                <a:latin typeface="+mn-ea"/>
                <a:ea typeface="+mn-ea"/>
              </a:rPr>
              <a:t>。从</a:t>
            </a:r>
            <a:r>
              <a:rPr lang="zh-CN" altLang="en-US" sz="1800" b="1" dirty="0">
                <a:solidFill>
                  <a:schemeClr val="tx2">
                    <a:lumMod val="75000"/>
                  </a:schemeClr>
                </a:solidFill>
                <a:latin typeface="+mn-ea"/>
                <a:ea typeface="+mn-ea"/>
              </a:rPr>
              <a:t>当前时间点来看，一方面，高频的经济数据表明，国内经济的周期高点可能已过，基本面将逐渐利好债市；另一方面，监管政策逐渐加码，债市抛售的流动性冲击依然不小</a:t>
            </a:r>
            <a:r>
              <a:rPr lang="zh-CN" altLang="en-US" sz="1800" b="1" dirty="0" smtClean="0">
                <a:solidFill>
                  <a:schemeClr val="tx2">
                    <a:lumMod val="75000"/>
                  </a:schemeClr>
                </a:solidFill>
                <a:latin typeface="+mn-ea"/>
                <a:ea typeface="+mn-ea"/>
              </a:rPr>
              <a:t>。</a:t>
            </a:r>
            <a:endParaRPr lang="zh-CN" altLang="en-US" sz="1800" b="1" dirty="0">
              <a:solidFill>
                <a:schemeClr val="tx2">
                  <a:lumMod val="75000"/>
                </a:schemeClr>
              </a:solidFill>
              <a:latin typeface="+mn-ea"/>
              <a:ea typeface="+mn-ea"/>
            </a:endParaRPr>
          </a:p>
        </p:txBody>
      </p:sp>
      <p:pic>
        <p:nvPicPr>
          <p:cNvPr id="2050"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357325" y="908720"/>
            <a:ext cx="6408712" cy="403244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itchFamily="49" charset="-122"/>
            <a:ea typeface="幼圆"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2825</TotalTime>
  <Words>2598</Words>
  <Application>Microsoft Macintosh PowerPoint</Application>
  <PresentationFormat>全屏显示(4:3)</PresentationFormat>
  <Paragraphs>361</Paragraphs>
  <Slides>27</Slides>
  <Notes>24</Notes>
  <HiddenSlides>0</HiddenSlides>
  <MMClips>0</MMClips>
  <ScaleCrop>false</ScaleCrop>
  <HeadingPairs>
    <vt:vector size="4" baseType="variant">
      <vt:variant>
        <vt:lpstr>主题</vt:lpstr>
      </vt:variant>
      <vt:variant>
        <vt:i4>8</vt:i4>
      </vt:variant>
      <vt:variant>
        <vt:lpstr>幻灯片标题</vt:lpstr>
      </vt:variant>
      <vt:variant>
        <vt:i4>27</vt:i4>
      </vt:variant>
    </vt:vector>
  </HeadingPairs>
  <TitlesOfParts>
    <vt:vector size="35" baseType="lpstr">
      <vt:lpstr>融客PPT模板</vt:lpstr>
      <vt:lpstr>融客投资PPT模板</vt:lpstr>
      <vt:lpstr>1_融客PPT模板</vt:lpstr>
      <vt:lpstr>3_融客PPT模板</vt:lpstr>
      <vt:lpstr>2_融客PPT模板</vt:lpstr>
      <vt:lpstr>5_融客PPT模板</vt:lpstr>
      <vt:lpstr>7_融客PPT模板</vt:lpstr>
      <vt:lpstr>8_融客PPT模板</vt:lpstr>
      <vt:lpstr>幻灯片 1</vt:lpstr>
      <vt:lpstr>幻灯片 2</vt:lpstr>
      <vt:lpstr>CPI、PPI</vt:lpstr>
      <vt:lpstr>PMI</vt:lpstr>
      <vt:lpstr>央行公开市场操作</vt:lpstr>
      <vt:lpstr>幻灯片 6</vt:lpstr>
      <vt:lpstr>幻灯片 7</vt:lpstr>
      <vt:lpstr>股指期货</vt:lpstr>
      <vt:lpstr>债市指数</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联系我们</vt:lpstr>
    </vt:vector>
  </TitlesOfParts>
  <Company>Lenovo (Beijing)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New User</cp:lastModifiedBy>
  <cp:revision>3624</cp:revision>
  <dcterms:created xsi:type="dcterms:W3CDTF">2007-11-30T05:47:00Z</dcterms:created>
  <dcterms:modified xsi:type="dcterms:W3CDTF">2017-06-13T07:48:25Z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