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6.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7.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heme/themeOverride2.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 id="2147483674" r:id="rId3"/>
    <p:sldMasterId id="2147483688" r:id="rId4"/>
    <p:sldMasterId id="2147483702" r:id="rId5"/>
    <p:sldMasterId id="2147483716" r:id="rId6"/>
    <p:sldMasterId id="2147483730" r:id="rId7"/>
    <p:sldMasterId id="2147483744" r:id="rId8"/>
  </p:sldMasterIdLst>
  <p:notesMasterIdLst>
    <p:notesMasterId r:id="rId36"/>
  </p:notesMasterIdLst>
  <p:handoutMasterIdLst>
    <p:handoutMasterId r:id="rId37"/>
  </p:handoutMasterIdLst>
  <p:sldIdLst>
    <p:sldId id="256" r:id="rId9"/>
    <p:sldId id="378" r:id="rId10"/>
    <p:sldId id="442" r:id="rId11"/>
    <p:sldId id="436" r:id="rId12"/>
    <p:sldId id="405" r:id="rId13"/>
    <p:sldId id="350" r:id="rId14"/>
    <p:sldId id="416" r:id="rId15"/>
    <p:sldId id="439" r:id="rId16"/>
    <p:sldId id="418" r:id="rId17"/>
    <p:sldId id="437" r:id="rId18"/>
    <p:sldId id="400" r:id="rId19"/>
    <p:sldId id="396" r:id="rId20"/>
    <p:sldId id="430" r:id="rId21"/>
    <p:sldId id="372" r:id="rId22"/>
    <p:sldId id="320" r:id="rId23"/>
    <p:sldId id="443" r:id="rId24"/>
    <p:sldId id="364" r:id="rId25"/>
    <p:sldId id="444" r:id="rId26"/>
    <p:sldId id="441" r:id="rId27"/>
    <p:sldId id="351" r:id="rId28"/>
    <p:sldId id="445" r:id="rId29"/>
    <p:sldId id="446" r:id="rId30"/>
    <p:sldId id="388" r:id="rId31"/>
    <p:sldId id="423" r:id="rId32"/>
    <p:sldId id="424" r:id="rId33"/>
    <p:sldId id="425" r:id="rId34"/>
    <p:sldId id="390" r:id="rId35"/>
  </p:sldIdLst>
  <p:sldSz cx="9144000" cy="6858000" type="screen4x3"/>
  <p:notesSz cx="6797675" cy="9929813"/>
  <p:defaultTex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43E7"/>
    <a:srgbClr val="000066"/>
    <a:srgbClr val="FF0000"/>
    <a:srgbClr val="33CC33"/>
    <a:srgbClr val="CC0000"/>
    <a:srgbClr val="FF9900"/>
    <a:srgbClr val="C0C0C0"/>
    <a:srgbClr val="00FF00"/>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60" autoAdjust="0"/>
    <p:restoredTop sz="86372" autoAdjust="0"/>
  </p:normalViewPr>
  <p:slideViewPr>
    <p:cSldViewPr>
      <p:cViewPr>
        <p:scale>
          <a:sx n="100" d="100"/>
          <a:sy n="100" d="100"/>
        </p:scale>
        <p:origin x="-48" y="-5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Relationship Id="rId25" Type="http://schemas.openxmlformats.org/officeDocument/2006/relationships/slide" Target="slides/slide17.xml"/><Relationship Id="rId26" Type="http://schemas.openxmlformats.org/officeDocument/2006/relationships/slide" Target="slides/slide18.xml"/><Relationship Id="rId27" Type="http://schemas.openxmlformats.org/officeDocument/2006/relationships/slide" Target="slides/slide19.xml"/><Relationship Id="rId28" Type="http://schemas.openxmlformats.org/officeDocument/2006/relationships/slide" Target="slides/slide20.xml"/><Relationship Id="rId29" Type="http://schemas.openxmlformats.org/officeDocument/2006/relationships/slide" Target="slides/slide2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30" Type="http://schemas.openxmlformats.org/officeDocument/2006/relationships/slide" Target="slides/slide22.xml"/><Relationship Id="rId31" Type="http://schemas.openxmlformats.org/officeDocument/2006/relationships/slide" Target="slides/slide23.xml"/><Relationship Id="rId32" Type="http://schemas.openxmlformats.org/officeDocument/2006/relationships/slide" Target="slides/slide24.xml"/><Relationship Id="rId9" Type="http://schemas.openxmlformats.org/officeDocument/2006/relationships/slide" Target="slides/slide1.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Master" Target="slideMasters/slideMaster8.xml"/><Relationship Id="rId33" Type="http://schemas.openxmlformats.org/officeDocument/2006/relationships/slide" Target="slides/slide25.xml"/><Relationship Id="rId34" Type="http://schemas.openxmlformats.org/officeDocument/2006/relationships/slide" Target="slides/slide26.xml"/><Relationship Id="rId35"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37" Type="http://schemas.openxmlformats.org/officeDocument/2006/relationships/handoutMaster" Target="handoutMasters/handoutMaster1.xml"/><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 Id="rId42" Type="http://schemas.microsoft.com/office/2015/10/relationships/revisionInfo" Target="revisionInfo.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全市场解禁规模</c:v>
                </c:pt>
              </c:strCache>
            </c:strRef>
          </c:tx>
          <c:invertIfNegative val="0"/>
          <c:dPt>
            <c:idx val="0"/>
            <c:invertIfNegative val="0"/>
            <c:bubble3D val="0"/>
            <c:spPr>
              <a:solidFill>
                <a:schemeClr val="accent1"/>
              </a:solidFill>
            </c:spPr>
            <c:extLst xmlns:c16r2="http://schemas.microsoft.com/office/drawing/2015/06/chart">
              <c:ext xmlns:c16="http://schemas.microsoft.com/office/drawing/2014/chart" uri="{C3380CC4-5D6E-409C-BE32-E72D297353CC}">
                <c16:uniqueId val="{00000001-21BE-440E-8526-A32893FD42BF}"/>
              </c:ext>
            </c:extLst>
          </c:dPt>
          <c:dPt>
            <c:idx val="1"/>
            <c:invertIfNegative val="0"/>
            <c:bubble3D val="0"/>
            <c:spPr>
              <a:solidFill>
                <a:schemeClr val="accent1"/>
              </a:solidFill>
            </c:spPr>
            <c:extLst xmlns:c16r2="http://schemas.microsoft.com/office/drawing/2015/06/chart">
              <c:ext xmlns:c16="http://schemas.microsoft.com/office/drawing/2014/chart" uri="{C3380CC4-5D6E-409C-BE32-E72D297353CC}">
                <c16:uniqueId val="{00000003-21BE-440E-8526-A32893FD42BF}"/>
              </c:ext>
            </c:extLst>
          </c:dPt>
          <c:dPt>
            <c:idx val="2"/>
            <c:invertIfNegative val="0"/>
            <c:bubble3D val="0"/>
            <c:spPr>
              <a:solidFill>
                <a:schemeClr val="accent1"/>
              </a:solidFill>
            </c:spPr>
            <c:extLst xmlns:c16r2="http://schemas.microsoft.com/office/drawing/2015/06/chart">
              <c:ext xmlns:c16="http://schemas.microsoft.com/office/drawing/2014/chart" uri="{C3380CC4-5D6E-409C-BE32-E72D297353CC}">
                <c16:uniqueId val="{00000005-21BE-440E-8526-A32893FD42BF}"/>
              </c:ext>
            </c:extLst>
          </c:dPt>
          <c:dPt>
            <c:idx val="3"/>
            <c:invertIfNegative val="0"/>
            <c:bubble3D val="0"/>
            <c:spPr>
              <a:solidFill>
                <a:schemeClr val="accent1"/>
              </a:solidFill>
            </c:spPr>
            <c:extLst xmlns:c16r2="http://schemas.microsoft.com/office/drawing/2015/06/chart">
              <c:ext xmlns:c16="http://schemas.microsoft.com/office/drawing/2014/chart" uri="{C3380CC4-5D6E-409C-BE32-E72D297353CC}">
                <c16:uniqueId val="{00000007-21BE-440E-8526-A32893FD42BF}"/>
              </c:ext>
            </c:extLst>
          </c:dPt>
          <c:dPt>
            <c:idx val="4"/>
            <c:invertIfNegative val="0"/>
            <c:bubble3D val="0"/>
            <c:spPr>
              <a:solidFill>
                <a:srgbClr val="2343E7"/>
              </a:solidFill>
            </c:spPr>
            <c:extLst xmlns:c16r2="http://schemas.microsoft.com/office/drawing/2015/06/chart">
              <c:ext xmlns:c16="http://schemas.microsoft.com/office/drawing/2014/chart" uri="{C3380CC4-5D6E-409C-BE32-E72D297353CC}">
                <c16:uniqueId val="{00000009-21BE-440E-8526-A32893FD42BF}"/>
              </c:ext>
            </c:extLst>
          </c:dPt>
          <c:dPt>
            <c:idx val="5"/>
            <c:invertIfNegative val="0"/>
            <c:bubble3D val="0"/>
            <c:spPr>
              <a:solidFill>
                <a:srgbClr val="FF0000"/>
              </a:solidFill>
            </c:spPr>
          </c:dPt>
          <c:dLbls>
            <c:dLbl>
              <c:idx val="5"/>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numRef>
              <c:f>Sheet1!$A$2:$A$13</c:f>
              <c:numCache>
                <c:formatCode>yyyy"年"m"月";@</c:formatCode>
                <c:ptCount val="12"/>
                <c:pt idx="0">
                  <c:v>42736.0</c:v>
                </c:pt>
                <c:pt idx="1">
                  <c:v>42767.0</c:v>
                </c:pt>
                <c:pt idx="2">
                  <c:v>42795.0</c:v>
                </c:pt>
                <c:pt idx="3">
                  <c:v>42826.0</c:v>
                </c:pt>
                <c:pt idx="4">
                  <c:v>42856.0</c:v>
                </c:pt>
                <c:pt idx="5">
                  <c:v>42887.0</c:v>
                </c:pt>
                <c:pt idx="6">
                  <c:v>42917.0</c:v>
                </c:pt>
                <c:pt idx="7">
                  <c:v>42948.0</c:v>
                </c:pt>
                <c:pt idx="8">
                  <c:v>42979.0</c:v>
                </c:pt>
                <c:pt idx="9">
                  <c:v>43009.0</c:v>
                </c:pt>
                <c:pt idx="10">
                  <c:v>43040.0</c:v>
                </c:pt>
                <c:pt idx="11">
                  <c:v>43070.0</c:v>
                </c:pt>
              </c:numCache>
            </c:numRef>
          </c:cat>
          <c:val>
            <c:numRef>
              <c:f>Sheet1!$B$2:$B$13</c:f>
              <c:numCache>
                <c:formatCode>General</c:formatCode>
                <c:ptCount val="12"/>
                <c:pt idx="0">
                  <c:v>2567.7</c:v>
                </c:pt>
                <c:pt idx="1">
                  <c:v>3040.63</c:v>
                </c:pt>
                <c:pt idx="2">
                  <c:v>2040.47</c:v>
                </c:pt>
                <c:pt idx="3">
                  <c:v>1668.42</c:v>
                </c:pt>
                <c:pt idx="4">
                  <c:v>1895.51</c:v>
                </c:pt>
                <c:pt idx="5">
                  <c:v>1235.4</c:v>
                </c:pt>
                <c:pt idx="6">
                  <c:v>2441.69</c:v>
                </c:pt>
                <c:pt idx="7">
                  <c:v>2232.890000000001</c:v>
                </c:pt>
                <c:pt idx="8">
                  <c:v>3531.830000000001</c:v>
                </c:pt>
                <c:pt idx="9">
                  <c:v>2605.67</c:v>
                </c:pt>
                <c:pt idx="10">
                  <c:v>2484.06</c:v>
                </c:pt>
                <c:pt idx="11">
                  <c:v>3359.26</c:v>
                </c:pt>
              </c:numCache>
            </c:numRef>
          </c:val>
          <c:extLst xmlns:c16r2="http://schemas.microsoft.com/office/drawing/2015/06/chart">
            <c:ext xmlns:c16="http://schemas.microsoft.com/office/drawing/2014/chart" uri="{C3380CC4-5D6E-409C-BE32-E72D297353CC}">
              <c16:uniqueId val="{0000000A-21BE-440E-8526-A32893FD42BF}"/>
            </c:ext>
          </c:extLst>
        </c:ser>
        <c:dLbls>
          <c:showLegendKey val="0"/>
          <c:showVal val="0"/>
          <c:showCatName val="0"/>
          <c:showSerName val="0"/>
          <c:showPercent val="0"/>
          <c:showBubbleSize val="0"/>
        </c:dLbls>
        <c:gapWidth val="150"/>
        <c:axId val="-1493929152"/>
        <c:axId val="-1493924768"/>
      </c:barChart>
      <c:dateAx>
        <c:axId val="-1493929152"/>
        <c:scaling>
          <c:orientation val="minMax"/>
        </c:scaling>
        <c:delete val="0"/>
        <c:axPos val="b"/>
        <c:numFmt formatCode="yyyy&quot;年&quot;m&quot;月&quot;;@" sourceLinked="1"/>
        <c:majorTickMark val="out"/>
        <c:minorTickMark val="none"/>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endParaRPr lang="zh-CN"/>
          </a:p>
        </c:txPr>
        <c:crossAx val="-1493924768"/>
        <c:crosses val="autoZero"/>
        <c:auto val="1"/>
        <c:lblOffset val="100"/>
        <c:baseTimeUnit val="months"/>
      </c:dateAx>
      <c:valAx>
        <c:axId val="-1493924768"/>
        <c:scaling>
          <c:orientation val="minMax"/>
        </c:scaling>
        <c:delete val="0"/>
        <c:axPos val="l"/>
        <c:majorGridlines/>
        <c:numFmt formatCode="General" sourceLinked="1"/>
        <c:majorTickMark val="out"/>
        <c:minorTickMark val="none"/>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endParaRPr lang="zh-CN"/>
          </a:p>
        </c:txPr>
        <c:crossAx val="-1493929152"/>
        <c:crosses val="autoZero"/>
        <c:crossBetween val="between"/>
      </c:valAx>
    </c:plotArea>
    <c:plotVisOnly val="1"/>
    <c:dispBlanksAs val="gap"/>
    <c:showDLblsOverMax val="0"/>
  </c:chart>
  <c:txPr>
    <a:bodyPr/>
    <a:lstStyle/>
    <a:p>
      <a:pPr>
        <a:defRPr lang="zh-CN"/>
      </a:pPr>
      <a:endParaRPr lang="zh-CN"/>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2643" name="Rectangle 3"/>
          <p:cNvSpPr>
            <a:spLocks noGrp="1" noChangeArrowheads="1"/>
          </p:cNvSpPr>
          <p:nvPr>
            <p:ph type="dt" sz="quarter"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112644" name="Rectangle 4"/>
          <p:cNvSpPr>
            <a:spLocks noGrp="1" noChangeArrowheads="1"/>
          </p:cNvSpPr>
          <p:nvPr>
            <p:ph type="ftr" sz="quarter" idx="2"/>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2645" name="Rectangle 5"/>
          <p:cNvSpPr>
            <a:spLocks noGrp="1" noChangeArrowheads="1"/>
          </p:cNvSpPr>
          <p:nvPr>
            <p:ph type="sldNum" sz="quarter" idx="3"/>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215BADB-7DCD-49BC-AB0D-9367CFBA6A16}" type="slidenum">
              <a:rPr lang="zh-CN" altLang="en-US"/>
              <a:pPr>
                <a:defRPr/>
              </a:pPr>
              <a:t>‹#›</a:t>
            </a:fld>
            <a:endParaRPr lang="en-US" altLang="zh-CN"/>
          </a:p>
        </p:txBody>
      </p:sp>
    </p:spTree>
    <p:extLst>
      <p:ext uri="{BB962C8B-B14F-4D97-AF65-F5344CB8AC3E}">
        <p14:creationId xmlns:p14="http://schemas.microsoft.com/office/powerpoint/2010/main" val="383679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8787" name="Rectangle 3"/>
          <p:cNvSpPr>
            <a:spLocks noGrp="1" noChangeArrowheads="1"/>
          </p:cNvSpPr>
          <p:nvPr>
            <p:ph type="dt"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38916" name="Rectangle 4"/>
          <p:cNvSpPr>
            <a:spLocks noGrp="1" noRot="1" noChangeAspect="1" noChangeArrowheads="1" noTextEdit="1"/>
          </p:cNvSpPr>
          <p:nvPr>
            <p:ph type="sldImg" idx="2"/>
          </p:nvPr>
        </p:nvSpPr>
        <p:spPr bwMode="auto">
          <a:xfrm>
            <a:off x="917575" y="744538"/>
            <a:ext cx="4965700" cy="3724275"/>
          </a:xfrm>
          <a:prstGeom prst="rect">
            <a:avLst/>
          </a:prstGeom>
          <a:noFill/>
          <a:ln w="9525">
            <a:solidFill>
              <a:srgbClr val="000000"/>
            </a:solidFill>
            <a:miter lim="800000"/>
          </a:ln>
        </p:spPr>
      </p:sp>
      <p:sp>
        <p:nvSpPr>
          <p:cNvPr id="118789" name="Rectangle 5"/>
          <p:cNvSpPr>
            <a:spLocks noGrp="1" noChangeArrowheads="1"/>
          </p:cNvSpPr>
          <p:nvPr>
            <p:ph type="body" sz="quarter" idx="3"/>
          </p:nvPr>
        </p:nvSpPr>
        <p:spPr bwMode="auto">
          <a:xfrm>
            <a:off x="679450" y="4716463"/>
            <a:ext cx="5438775" cy="4468812"/>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18790" name="Rectangle 6"/>
          <p:cNvSpPr>
            <a:spLocks noGrp="1" noChangeArrowheads="1"/>
          </p:cNvSpPr>
          <p:nvPr>
            <p:ph type="ftr" sz="quarter" idx="4"/>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8791" name="Rectangle 7"/>
          <p:cNvSpPr>
            <a:spLocks noGrp="1" noChangeArrowheads="1"/>
          </p:cNvSpPr>
          <p:nvPr>
            <p:ph type="sldNum" sz="quarter" idx="5"/>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BB07F69-7155-447B-AE34-68A3E3683DC8}" type="slidenum">
              <a:rPr lang="zh-CN" altLang="en-US"/>
              <a:pPr>
                <a:defRPr/>
              </a:pPr>
              <a:t>‹#›</a:t>
            </a:fld>
            <a:endParaRPr lang="en-US" altLang="zh-CN"/>
          </a:p>
        </p:txBody>
      </p:sp>
    </p:spTree>
    <p:extLst>
      <p:ext uri="{BB962C8B-B14F-4D97-AF65-F5344CB8AC3E}">
        <p14:creationId xmlns:p14="http://schemas.microsoft.com/office/powerpoint/2010/main" val="14217185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pPr/>
              <a:t>1</a:t>
            </a:fld>
            <a:endParaRPr lang="en-US" altLang="zh-CN">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extLst>
      <p:ext uri="{BB962C8B-B14F-4D97-AF65-F5344CB8AC3E}">
        <p14:creationId xmlns:p14="http://schemas.microsoft.com/office/powerpoint/2010/main" val="1921235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p:sp>
      <p:sp>
        <p:nvSpPr>
          <p:cNvPr id="49155"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9156" name="灯片编号占位符 3"/>
          <p:cNvSpPr>
            <a:spLocks noGrp="1"/>
          </p:cNvSpPr>
          <p:nvPr>
            <p:ph type="sldNum" sz="quarter" idx="5"/>
          </p:nvPr>
        </p:nvSpPr>
        <p:spPr>
          <a:noFill/>
        </p:spPr>
        <p:txBody>
          <a:bodyPr/>
          <a:lstStyle/>
          <a:p>
            <a:fld id="{E77B8B10-1324-4A89-B636-E7B912D32726}" type="slidenum">
              <a:rPr lang="zh-CN" altLang="en-US" smtClean="0">
                <a:latin typeface="Arial" panose="020B0604020202020204" pitchFamily="34" charset="0"/>
              </a:rPr>
              <a:pPr/>
              <a:t>11</a:t>
            </a:fld>
            <a:endParaRPr lang="en-US" altLang="zh-CN">
              <a:latin typeface="Arial" panose="020B0604020202020204" pitchFamily="34" charset="0"/>
            </a:endParaRPr>
          </a:p>
        </p:txBody>
      </p:sp>
    </p:spTree>
    <p:extLst>
      <p:ext uri="{BB962C8B-B14F-4D97-AF65-F5344CB8AC3E}">
        <p14:creationId xmlns:p14="http://schemas.microsoft.com/office/powerpoint/2010/main" val="6355080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p:sp>
      <p:sp>
        <p:nvSpPr>
          <p:cNvPr id="50179"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0180" name="灯片编号占位符 3"/>
          <p:cNvSpPr>
            <a:spLocks noGrp="1"/>
          </p:cNvSpPr>
          <p:nvPr>
            <p:ph type="sldNum" sz="quarter" idx="5"/>
          </p:nvPr>
        </p:nvSpPr>
        <p:spPr>
          <a:noFill/>
        </p:spPr>
        <p:txBody>
          <a:bodyPr/>
          <a:lstStyle/>
          <a:p>
            <a:fld id="{D30BF4F9-9AEE-448D-B3EC-3F52BE76B531}" type="slidenum">
              <a:rPr lang="zh-CN" altLang="en-US" smtClean="0">
                <a:latin typeface="Arial" panose="020B0604020202020204" pitchFamily="34" charset="0"/>
              </a:rPr>
              <a:pPr/>
              <a:t>12</a:t>
            </a:fld>
            <a:endParaRPr lang="en-US" altLang="zh-CN">
              <a:latin typeface="Arial" panose="020B0604020202020204" pitchFamily="34" charset="0"/>
            </a:endParaRPr>
          </a:p>
        </p:txBody>
      </p:sp>
    </p:spTree>
    <p:extLst>
      <p:ext uri="{BB962C8B-B14F-4D97-AF65-F5344CB8AC3E}">
        <p14:creationId xmlns:p14="http://schemas.microsoft.com/office/powerpoint/2010/main" val="15471492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p:sp>
      <p:sp>
        <p:nvSpPr>
          <p:cNvPr id="5120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1204" name="灯片编号占位符 3"/>
          <p:cNvSpPr>
            <a:spLocks noGrp="1"/>
          </p:cNvSpPr>
          <p:nvPr>
            <p:ph type="sldNum" sz="quarter" idx="5"/>
          </p:nvPr>
        </p:nvSpPr>
        <p:spPr>
          <a:noFill/>
        </p:spPr>
        <p:txBody>
          <a:bodyPr/>
          <a:lstStyle/>
          <a:p>
            <a:fld id="{FA7FD96F-1CBF-4627-98CC-F89080831901}" type="slidenum">
              <a:rPr lang="zh-CN" altLang="en-US" smtClean="0">
                <a:latin typeface="Arial" panose="020B0604020202020204" pitchFamily="34" charset="0"/>
              </a:rPr>
              <a:pPr/>
              <a:t>13</a:t>
            </a:fld>
            <a:endParaRPr lang="en-US" altLang="zh-CN">
              <a:latin typeface="Arial" panose="020B0604020202020204" pitchFamily="34" charset="0"/>
            </a:endParaRPr>
          </a:p>
        </p:txBody>
      </p:sp>
    </p:spTree>
    <p:extLst>
      <p:ext uri="{BB962C8B-B14F-4D97-AF65-F5344CB8AC3E}">
        <p14:creationId xmlns:p14="http://schemas.microsoft.com/office/powerpoint/2010/main" val="12049930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p:sp>
      <p:sp>
        <p:nvSpPr>
          <p:cNvPr id="5222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2228" name="灯片编号占位符 3"/>
          <p:cNvSpPr>
            <a:spLocks noGrp="1"/>
          </p:cNvSpPr>
          <p:nvPr>
            <p:ph type="sldNum" sz="quarter" idx="5"/>
          </p:nvPr>
        </p:nvSpPr>
        <p:spPr>
          <a:noFill/>
        </p:spPr>
        <p:txBody>
          <a:bodyPr/>
          <a:lstStyle/>
          <a:p>
            <a:fld id="{5DE2822E-C16A-46B9-9217-5699FA279432}" type="slidenum">
              <a:rPr lang="zh-CN" altLang="en-US" smtClean="0">
                <a:latin typeface="Arial" panose="020B0604020202020204" pitchFamily="34" charset="0"/>
              </a:rPr>
              <a:pPr/>
              <a:t>14</a:t>
            </a:fld>
            <a:endParaRPr lang="en-US" altLang="zh-CN">
              <a:latin typeface="Arial" panose="020B0604020202020204" pitchFamily="34" charset="0"/>
            </a:endParaRPr>
          </a:p>
        </p:txBody>
      </p:sp>
    </p:spTree>
    <p:extLst>
      <p:ext uri="{BB962C8B-B14F-4D97-AF65-F5344CB8AC3E}">
        <p14:creationId xmlns:p14="http://schemas.microsoft.com/office/powerpoint/2010/main" val="1547988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p:sp>
      <p:sp>
        <p:nvSpPr>
          <p:cNvPr id="5325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3252" name="灯片编号占位符 3"/>
          <p:cNvSpPr>
            <a:spLocks noGrp="1"/>
          </p:cNvSpPr>
          <p:nvPr>
            <p:ph type="sldNum" sz="quarter" idx="5"/>
          </p:nvPr>
        </p:nvSpPr>
        <p:spPr>
          <a:noFill/>
        </p:spPr>
        <p:txBody>
          <a:bodyPr/>
          <a:lstStyle/>
          <a:p>
            <a:fld id="{FB24A8D8-6A62-4928-A7F1-BD1541A69352}" type="slidenum">
              <a:rPr lang="zh-CN" altLang="en-US" smtClean="0">
                <a:latin typeface="Arial" panose="020B0604020202020204" pitchFamily="34" charset="0"/>
              </a:rPr>
              <a:pPr/>
              <a:t>15</a:t>
            </a:fld>
            <a:endParaRPr lang="en-US" altLang="zh-CN">
              <a:latin typeface="Arial" panose="020B0604020202020204" pitchFamily="34" charset="0"/>
            </a:endParaRPr>
          </a:p>
        </p:txBody>
      </p:sp>
    </p:spTree>
    <p:extLst>
      <p:ext uri="{BB962C8B-B14F-4D97-AF65-F5344CB8AC3E}">
        <p14:creationId xmlns:p14="http://schemas.microsoft.com/office/powerpoint/2010/main" val="2764032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4276" name="灯片编号占位符 3"/>
          <p:cNvSpPr>
            <a:spLocks noGrp="1"/>
          </p:cNvSpPr>
          <p:nvPr>
            <p:ph type="sldNum" sz="quarter" idx="5"/>
          </p:nvPr>
        </p:nvSpPr>
        <p:spPr>
          <a:noFill/>
        </p:spPr>
        <p:txBody>
          <a:bodyPr/>
          <a:lstStyle/>
          <a:p>
            <a:fld id="{1728A664-25E9-481E-A125-881D4B0EE505}" type="slidenum">
              <a:rPr lang="zh-CN" altLang="en-US" smtClean="0">
                <a:solidFill>
                  <a:srgbClr val="000000"/>
                </a:solidFill>
                <a:latin typeface="Arial" panose="020B0604020202020204" pitchFamily="34" charset="0"/>
              </a:rPr>
              <a:pPr/>
              <a:t>16</a:t>
            </a:fld>
            <a:endParaRPr lang="en-US" altLang="zh-CN"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1161588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p:sp>
      <p:sp>
        <p:nvSpPr>
          <p:cNvPr id="55299"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55300" name="灯片编号占位符 3"/>
          <p:cNvSpPr>
            <a:spLocks noGrp="1"/>
          </p:cNvSpPr>
          <p:nvPr>
            <p:ph type="sldNum" sz="quarter" idx="5"/>
          </p:nvPr>
        </p:nvSpPr>
        <p:spPr>
          <a:noFill/>
        </p:spPr>
        <p:txBody>
          <a:bodyPr/>
          <a:lstStyle/>
          <a:p>
            <a:fld id="{1F2E9EE6-3BE6-4A8C-80A8-52CBE14B2DCB}" type="slidenum">
              <a:rPr lang="zh-CN" altLang="en-US" smtClean="0">
                <a:latin typeface="Arial" panose="020B0604020202020204" pitchFamily="34" charset="0"/>
              </a:rPr>
              <a:pPr/>
              <a:t>17</a:t>
            </a:fld>
            <a:endParaRPr lang="en-US" altLang="zh-CN">
              <a:latin typeface="Arial" panose="020B0604020202020204" pitchFamily="34" charset="0"/>
            </a:endParaRPr>
          </a:p>
        </p:txBody>
      </p:sp>
    </p:spTree>
    <p:extLst>
      <p:ext uri="{BB962C8B-B14F-4D97-AF65-F5344CB8AC3E}">
        <p14:creationId xmlns:p14="http://schemas.microsoft.com/office/powerpoint/2010/main" val="8634905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p:cNvSpPr>
            <a:spLocks noGrp="1" noRot="1" noChangeAspect="1" noTextEdit="1"/>
          </p:cNvSpPr>
          <p:nvPr>
            <p:ph type="sldImg"/>
          </p:nvPr>
        </p:nvSpPr>
        <p:spPr/>
      </p:sp>
      <p:sp>
        <p:nvSpPr>
          <p:cNvPr id="56323"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6324" name="灯片编号占位符 3"/>
          <p:cNvSpPr>
            <a:spLocks noGrp="1"/>
          </p:cNvSpPr>
          <p:nvPr>
            <p:ph type="sldNum" sz="quarter" idx="5"/>
          </p:nvPr>
        </p:nvSpPr>
        <p:spPr>
          <a:noFill/>
        </p:spPr>
        <p:txBody>
          <a:bodyPr/>
          <a:lstStyle/>
          <a:p>
            <a:fld id="{B638A1AE-36C6-4A32-9E49-CFA13F268D3B}" type="slidenum">
              <a:rPr lang="zh-CN" altLang="en-US" smtClean="0">
                <a:solidFill>
                  <a:srgbClr val="000000"/>
                </a:solidFill>
                <a:latin typeface="Arial" panose="020B0604020202020204" pitchFamily="34" charset="0"/>
              </a:rPr>
              <a:pPr/>
              <a:t>18</a:t>
            </a:fld>
            <a:endParaRPr lang="en-US" altLang="zh-CN"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452847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a:ea typeface="宋体" panose="02010600030101010101" pitchFamily="2" charset="-122"/>
            </a:endParaRPr>
          </a:p>
        </p:txBody>
      </p:sp>
      <p:sp>
        <p:nvSpPr>
          <p:cNvPr id="54276" name="灯片编号占位符 3"/>
          <p:cNvSpPr txBox="1">
            <a:spLocks noGrp="1"/>
          </p:cNvSpPr>
          <p:nvPr/>
        </p:nvSpPr>
        <p:spPr bwMode="auto">
          <a:xfrm>
            <a:off x="3849688" y="9431338"/>
            <a:ext cx="2946400" cy="496887"/>
          </a:xfrm>
          <a:prstGeom prst="rect">
            <a:avLst/>
          </a:prstGeom>
          <a:noFill/>
          <a:ln w="9525">
            <a:noFill/>
            <a:miter lim="800000"/>
          </a:ln>
        </p:spPr>
        <p:txBody>
          <a:bodyPr anchor="b"/>
          <a:lstStyle/>
          <a:p>
            <a:pPr algn="r"/>
            <a:fld id="{102CD48E-DF1A-40EA-893E-43C78C7B8506}" type="slidenum">
              <a:rPr lang="zh-CN" altLang="en-US" sz="1200">
                <a:solidFill>
                  <a:srgbClr val="000000"/>
                </a:solidFill>
              </a:rPr>
              <a:pPr algn="r"/>
              <a:t>19</a:t>
            </a:fld>
            <a:endParaRPr lang="en-US" altLang="zh-CN" sz="1200">
              <a:solidFill>
                <a:srgbClr val="000000"/>
              </a:solidFill>
            </a:endParaRPr>
          </a:p>
        </p:txBody>
      </p:sp>
    </p:spTree>
    <p:extLst>
      <p:ext uri="{BB962C8B-B14F-4D97-AF65-F5344CB8AC3E}">
        <p14:creationId xmlns:p14="http://schemas.microsoft.com/office/powerpoint/2010/main" val="17503839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幻灯片图像占位符 1"/>
          <p:cNvSpPr>
            <a:spLocks noGrp="1" noRot="1" noChangeAspect="1" noTextEdit="1"/>
          </p:cNvSpPr>
          <p:nvPr>
            <p:ph type="sldImg"/>
          </p:nvPr>
        </p:nvSpPr>
        <p:spPr/>
      </p:sp>
      <p:sp>
        <p:nvSpPr>
          <p:cNvPr id="5734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7348" name="灯片编号占位符 3"/>
          <p:cNvSpPr>
            <a:spLocks noGrp="1"/>
          </p:cNvSpPr>
          <p:nvPr>
            <p:ph type="sldNum" sz="quarter" idx="5"/>
          </p:nvPr>
        </p:nvSpPr>
        <p:spPr>
          <a:noFill/>
        </p:spPr>
        <p:txBody>
          <a:bodyPr/>
          <a:lstStyle/>
          <a:p>
            <a:fld id="{2C832CE4-E601-40D2-9DE9-A2983248F2DD}" type="slidenum">
              <a:rPr lang="zh-CN" altLang="en-US" smtClean="0">
                <a:latin typeface="Arial" panose="020B0604020202020204" pitchFamily="34" charset="0"/>
              </a:rPr>
              <a:pPr/>
              <a:t>20</a:t>
            </a:fld>
            <a:endParaRPr lang="en-US" altLang="zh-CN">
              <a:latin typeface="Arial" panose="020B0604020202020204" pitchFamily="34" charset="0"/>
            </a:endParaRPr>
          </a:p>
        </p:txBody>
      </p:sp>
    </p:spTree>
    <p:extLst>
      <p:ext uri="{BB962C8B-B14F-4D97-AF65-F5344CB8AC3E}">
        <p14:creationId xmlns:p14="http://schemas.microsoft.com/office/powerpoint/2010/main" val="325290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p:sp>
      <p:sp>
        <p:nvSpPr>
          <p:cNvPr id="4096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0964" name="灯片编号占位符 3"/>
          <p:cNvSpPr>
            <a:spLocks noGrp="1"/>
          </p:cNvSpPr>
          <p:nvPr>
            <p:ph type="sldNum" sz="quarter" idx="5"/>
          </p:nvPr>
        </p:nvSpPr>
        <p:spPr>
          <a:noFill/>
        </p:spPr>
        <p:txBody>
          <a:bodyPr/>
          <a:lstStyle/>
          <a:p>
            <a:fld id="{A05D1252-F4D2-4957-B2AF-B15F6A231658}" type="slidenum">
              <a:rPr lang="zh-CN" altLang="en-US" smtClean="0">
                <a:latin typeface="Arial" panose="020B0604020202020204" pitchFamily="34" charset="0"/>
              </a:rPr>
              <a:pPr/>
              <a:t>2</a:t>
            </a:fld>
            <a:endParaRPr lang="en-US" altLang="zh-CN">
              <a:latin typeface="Arial" panose="020B0604020202020204" pitchFamily="34" charset="0"/>
            </a:endParaRPr>
          </a:p>
        </p:txBody>
      </p:sp>
    </p:spTree>
    <p:extLst>
      <p:ext uri="{BB962C8B-B14F-4D97-AF65-F5344CB8AC3E}">
        <p14:creationId xmlns:p14="http://schemas.microsoft.com/office/powerpoint/2010/main" val="6356716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p:sp>
      <p:sp>
        <p:nvSpPr>
          <p:cNvPr id="5837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8372" name="灯片编号占位符 3"/>
          <p:cNvSpPr>
            <a:spLocks noGrp="1"/>
          </p:cNvSpPr>
          <p:nvPr>
            <p:ph type="sldNum" sz="quarter" idx="5"/>
          </p:nvPr>
        </p:nvSpPr>
        <p:spPr>
          <a:noFill/>
        </p:spPr>
        <p:txBody>
          <a:bodyPr/>
          <a:lstStyle/>
          <a:p>
            <a:fld id="{2F145F8A-38AA-4516-98C7-2269C5C0F01D}" type="slidenum">
              <a:rPr lang="zh-CN" altLang="en-US" smtClean="0">
                <a:latin typeface="Arial" panose="020B0604020202020204" pitchFamily="34" charset="0"/>
              </a:rPr>
              <a:pPr/>
              <a:t>23</a:t>
            </a:fld>
            <a:endParaRPr lang="en-US" altLang="zh-CN">
              <a:latin typeface="Arial" panose="020B0604020202020204" pitchFamily="34" charset="0"/>
            </a:endParaRPr>
          </a:p>
        </p:txBody>
      </p:sp>
    </p:spTree>
    <p:extLst>
      <p:ext uri="{BB962C8B-B14F-4D97-AF65-F5344CB8AC3E}">
        <p14:creationId xmlns:p14="http://schemas.microsoft.com/office/powerpoint/2010/main" val="18047954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p:sp>
      <p:sp>
        <p:nvSpPr>
          <p:cNvPr id="59395"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59396"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54EC2046-CBD9-49BA-BD82-23E1D28F573E}" type="slidenum">
              <a:rPr lang="zh-CN" altLang="en-US" sz="1200">
                <a:solidFill>
                  <a:srgbClr val="000000"/>
                </a:solidFill>
              </a:rPr>
              <a:pPr algn="r" defTabSz="915670"/>
              <a:t>24</a:t>
            </a:fld>
            <a:endParaRPr lang="en-US" altLang="zh-CN" sz="1200">
              <a:solidFill>
                <a:srgbClr val="000000"/>
              </a:solidFill>
            </a:endParaRPr>
          </a:p>
        </p:txBody>
      </p:sp>
    </p:spTree>
    <p:extLst>
      <p:ext uri="{BB962C8B-B14F-4D97-AF65-F5344CB8AC3E}">
        <p14:creationId xmlns:p14="http://schemas.microsoft.com/office/powerpoint/2010/main" val="21384508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幻灯片图像占位符 1"/>
          <p:cNvSpPr>
            <a:spLocks noGrp="1" noRot="1" noChangeAspect="1" noTextEdit="1"/>
          </p:cNvSpPr>
          <p:nvPr>
            <p:ph type="sldImg"/>
          </p:nvPr>
        </p:nvSpPr>
        <p:spPr/>
      </p:sp>
      <p:sp>
        <p:nvSpPr>
          <p:cNvPr id="60419"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60420"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C9850923-EF93-4729-9F44-6350CD9853ED}" type="slidenum">
              <a:rPr lang="zh-CN" altLang="en-US" sz="1200">
                <a:solidFill>
                  <a:srgbClr val="000000"/>
                </a:solidFill>
              </a:rPr>
              <a:pPr algn="r" defTabSz="915670"/>
              <a:t>25</a:t>
            </a:fld>
            <a:endParaRPr lang="en-US" altLang="zh-CN" sz="1200">
              <a:solidFill>
                <a:srgbClr val="000000"/>
              </a:solidFill>
            </a:endParaRPr>
          </a:p>
        </p:txBody>
      </p:sp>
    </p:spTree>
    <p:extLst>
      <p:ext uri="{BB962C8B-B14F-4D97-AF65-F5344CB8AC3E}">
        <p14:creationId xmlns:p14="http://schemas.microsoft.com/office/powerpoint/2010/main" val="6574390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p:sp>
      <p:sp>
        <p:nvSpPr>
          <p:cNvPr id="61443"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61444"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B66FD792-C4C0-47E5-9BDE-FF08C9B884DB}" type="slidenum">
              <a:rPr lang="zh-CN" altLang="en-US" sz="1200">
                <a:solidFill>
                  <a:srgbClr val="000000"/>
                </a:solidFill>
              </a:rPr>
              <a:pPr algn="r" defTabSz="915670"/>
              <a:t>26</a:t>
            </a:fld>
            <a:endParaRPr lang="en-US" altLang="zh-CN" sz="1200">
              <a:solidFill>
                <a:srgbClr val="000000"/>
              </a:solidFill>
            </a:endParaRPr>
          </a:p>
        </p:txBody>
      </p:sp>
    </p:spTree>
    <p:extLst>
      <p:ext uri="{BB962C8B-B14F-4D97-AF65-F5344CB8AC3E}">
        <p14:creationId xmlns:p14="http://schemas.microsoft.com/office/powerpoint/2010/main" val="7754386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p:cNvSpPr>
            <a:spLocks noGrp="1" noRot="1" noChangeAspect="1" noTextEdit="1"/>
          </p:cNvSpPr>
          <p:nvPr>
            <p:ph type="sldImg"/>
          </p:nvPr>
        </p:nvSpPr>
        <p:spPr/>
      </p:sp>
      <p:sp>
        <p:nvSpPr>
          <p:cNvPr id="6246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62468" name="灯片编号占位符 3"/>
          <p:cNvSpPr>
            <a:spLocks noGrp="1"/>
          </p:cNvSpPr>
          <p:nvPr>
            <p:ph type="sldNum" sz="quarter" idx="5"/>
          </p:nvPr>
        </p:nvSpPr>
        <p:spPr>
          <a:noFill/>
        </p:spPr>
        <p:txBody>
          <a:bodyPr/>
          <a:lstStyle/>
          <a:p>
            <a:fld id="{3BEEE980-A0B8-4EF9-B18B-052D2CC2DFAA}" type="slidenum">
              <a:rPr lang="zh-CN" altLang="en-US" smtClean="0">
                <a:solidFill>
                  <a:srgbClr val="000000"/>
                </a:solidFill>
                <a:latin typeface="Arial" panose="020B0604020202020204" pitchFamily="34" charset="0"/>
              </a:rPr>
              <a:pPr/>
              <a:t>27</a:t>
            </a:fld>
            <a:endParaRPr lang="en-US" altLang="zh-CN">
              <a:solidFill>
                <a:srgbClr val="000000"/>
              </a:solidFill>
              <a:latin typeface="Arial" panose="020B0604020202020204" pitchFamily="34" charset="0"/>
            </a:endParaRPr>
          </a:p>
        </p:txBody>
      </p:sp>
    </p:spTree>
    <p:extLst>
      <p:ext uri="{BB962C8B-B14F-4D97-AF65-F5344CB8AC3E}">
        <p14:creationId xmlns:p14="http://schemas.microsoft.com/office/powerpoint/2010/main" val="1866149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p:sp>
      <p:sp>
        <p:nvSpPr>
          <p:cNvPr id="4198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1988" name="灯片编号占位符 3"/>
          <p:cNvSpPr>
            <a:spLocks noGrp="1"/>
          </p:cNvSpPr>
          <p:nvPr>
            <p:ph type="sldNum" sz="quarter" idx="5"/>
          </p:nvPr>
        </p:nvSpPr>
        <p:spPr>
          <a:noFill/>
        </p:spPr>
        <p:txBody>
          <a:bodyPr/>
          <a:lstStyle/>
          <a:p>
            <a:fld id="{6993E6D2-58B9-44CA-9DA2-F9D516F0FA5C}" type="slidenum">
              <a:rPr lang="zh-CN" altLang="en-US" smtClean="0">
                <a:solidFill>
                  <a:srgbClr val="000000"/>
                </a:solidFill>
                <a:latin typeface="Arial" panose="020B0604020202020204" pitchFamily="34" charset="0"/>
              </a:rPr>
              <a:pPr/>
              <a:t>3</a:t>
            </a:fld>
            <a:endParaRPr lang="en-US" altLang="zh-CN">
              <a:solidFill>
                <a:srgbClr val="000000"/>
              </a:solidFill>
              <a:latin typeface="Arial" panose="020B0604020202020204" pitchFamily="34" charset="0"/>
            </a:endParaRPr>
          </a:p>
        </p:txBody>
      </p:sp>
    </p:spTree>
    <p:extLst>
      <p:ext uri="{BB962C8B-B14F-4D97-AF65-F5344CB8AC3E}">
        <p14:creationId xmlns:p14="http://schemas.microsoft.com/office/powerpoint/2010/main" val="502760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p:sp>
      <p:sp>
        <p:nvSpPr>
          <p:cNvPr id="4301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3012" name="灯片编号占位符 3"/>
          <p:cNvSpPr>
            <a:spLocks noGrp="1"/>
          </p:cNvSpPr>
          <p:nvPr>
            <p:ph type="sldNum" sz="quarter" idx="5"/>
          </p:nvPr>
        </p:nvSpPr>
        <p:spPr>
          <a:noFill/>
        </p:spPr>
        <p:txBody>
          <a:bodyPr/>
          <a:lstStyle/>
          <a:p>
            <a:fld id="{ADFAB647-5434-4ABC-A07D-364031E59BF1}" type="slidenum">
              <a:rPr lang="zh-CN" altLang="en-US" smtClean="0">
                <a:solidFill>
                  <a:srgbClr val="000000"/>
                </a:solidFill>
                <a:latin typeface="Arial" panose="020B0604020202020204" pitchFamily="34" charset="0"/>
              </a:rPr>
              <a:pPr/>
              <a:t>4</a:t>
            </a:fld>
            <a:endParaRPr lang="en-US" altLang="zh-CN">
              <a:solidFill>
                <a:srgbClr val="000000"/>
              </a:solidFill>
              <a:latin typeface="Arial" panose="020B0604020202020204" pitchFamily="34" charset="0"/>
            </a:endParaRPr>
          </a:p>
        </p:txBody>
      </p:sp>
    </p:spTree>
    <p:extLst>
      <p:ext uri="{BB962C8B-B14F-4D97-AF65-F5344CB8AC3E}">
        <p14:creationId xmlns:p14="http://schemas.microsoft.com/office/powerpoint/2010/main" val="1042753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p:nvPr>
        </p:nvSpPr>
        <p:spPr/>
      </p:sp>
      <p:sp>
        <p:nvSpPr>
          <p:cNvPr id="44035"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4036" name="灯片编号占位符 3"/>
          <p:cNvSpPr>
            <a:spLocks noGrp="1"/>
          </p:cNvSpPr>
          <p:nvPr>
            <p:ph type="sldNum" sz="quarter" idx="5"/>
          </p:nvPr>
        </p:nvSpPr>
        <p:spPr>
          <a:noFill/>
        </p:spPr>
        <p:txBody>
          <a:bodyPr/>
          <a:lstStyle/>
          <a:p>
            <a:fld id="{6401D7D2-6AAE-4026-9E38-E32D9E56E9BA}" type="slidenum">
              <a:rPr lang="zh-CN" altLang="en-US" smtClean="0">
                <a:latin typeface="Arial" panose="020B0604020202020204" pitchFamily="34" charset="0"/>
              </a:rPr>
              <a:pPr/>
              <a:t>6</a:t>
            </a:fld>
            <a:endParaRPr lang="en-US" altLang="zh-CN">
              <a:latin typeface="Arial" panose="020B0604020202020204" pitchFamily="34" charset="0"/>
            </a:endParaRPr>
          </a:p>
        </p:txBody>
      </p:sp>
    </p:spTree>
    <p:extLst>
      <p:ext uri="{BB962C8B-B14F-4D97-AF65-F5344CB8AC3E}">
        <p14:creationId xmlns:p14="http://schemas.microsoft.com/office/powerpoint/2010/main" val="209062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p:sp>
      <p:sp>
        <p:nvSpPr>
          <p:cNvPr id="45059"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5060" name="灯片编号占位符 3"/>
          <p:cNvSpPr>
            <a:spLocks noGrp="1"/>
          </p:cNvSpPr>
          <p:nvPr>
            <p:ph type="sldNum" sz="quarter" idx="5"/>
          </p:nvPr>
        </p:nvSpPr>
        <p:spPr>
          <a:noFill/>
        </p:spPr>
        <p:txBody>
          <a:bodyPr/>
          <a:lstStyle/>
          <a:p>
            <a:fld id="{4144F239-2C94-4817-927E-CC75FBAA7CF6}" type="slidenum">
              <a:rPr lang="zh-CN" altLang="en-US" smtClean="0">
                <a:solidFill>
                  <a:srgbClr val="000000"/>
                </a:solidFill>
                <a:latin typeface="Arial" panose="020B0604020202020204" pitchFamily="34" charset="0"/>
              </a:rPr>
              <a:pPr/>
              <a:t>7</a:t>
            </a:fld>
            <a:endParaRPr lang="en-US" altLang="zh-CN">
              <a:solidFill>
                <a:srgbClr val="000000"/>
              </a:solidFill>
              <a:latin typeface="Arial" panose="020B0604020202020204" pitchFamily="34" charset="0"/>
            </a:endParaRPr>
          </a:p>
        </p:txBody>
      </p:sp>
    </p:spTree>
    <p:extLst>
      <p:ext uri="{BB962C8B-B14F-4D97-AF65-F5344CB8AC3E}">
        <p14:creationId xmlns:p14="http://schemas.microsoft.com/office/powerpoint/2010/main" val="2141132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p:sp>
      <p:sp>
        <p:nvSpPr>
          <p:cNvPr id="4608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6084" name="灯片编号占位符 3"/>
          <p:cNvSpPr>
            <a:spLocks noGrp="1"/>
          </p:cNvSpPr>
          <p:nvPr>
            <p:ph type="sldNum" sz="quarter" idx="5"/>
          </p:nvPr>
        </p:nvSpPr>
        <p:spPr>
          <a:noFill/>
        </p:spPr>
        <p:txBody>
          <a:bodyPr/>
          <a:lstStyle/>
          <a:p>
            <a:fld id="{BADFC64E-0477-46FF-A69A-C14BF260A05B}" type="slidenum">
              <a:rPr lang="zh-CN" altLang="en-US" smtClean="0">
                <a:latin typeface="Arial" panose="020B0604020202020204" pitchFamily="34" charset="0"/>
              </a:rPr>
              <a:pPr/>
              <a:t>8</a:t>
            </a:fld>
            <a:endParaRPr lang="en-US" altLang="zh-CN">
              <a:latin typeface="Arial" panose="020B0604020202020204" pitchFamily="34" charset="0"/>
            </a:endParaRPr>
          </a:p>
        </p:txBody>
      </p:sp>
    </p:spTree>
    <p:extLst>
      <p:ext uri="{BB962C8B-B14F-4D97-AF65-F5344CB8AC3E}">
        <p14:creationId xmlns:p14="http://schemas.microsoft.com/office/powerpoint/2010/main" val="623664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p:sp>
      <p:sp>
        <p:nvSpPr>
          <p:cNvPr id="4710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7108" name="灯片编号占位符 3"/>
          <p:cNvSpPr>
            <a:spLocks noGrp="1"/>
          </p:cNvSpPr>
          <p:nvPr>
            <p:ph type="sldNum" sz="quarter" idx="5"/>
          </p:nvPr>
        </p:nvSpPr>
        <p:spPr>
          <a:noFill/>
        </p:spPr>
        <p:txBody>
          <a:bodyPr/>
          <a:lstStyle/>
          <a:p>
            <a:fld id="{0A0339C1-AC36-4330-904B-640DC3C8FEE5}" type="slidenum">
              <a:rPr lang="zh-CN" altLang="en-US" smtClean="0">
                <a:latin typeface="Arial" panose="020B0604020202020204" pitchFamily="34" charset="0"/>
              </a:rPr>
              <a:pPr/>
              <a:t>9</a:t>
            </a:fld>
            <a:endParaRPr lang="en-US" altLang="zh-CN">
              <a:latin typeface="Arial" panose="020B0604020202020204" pitchFamily="34" charset="0"/>
            </a:endParaRPr>
          </a:p>
        </p:txBody>
      </p:sp>
    </p:spTree>
    <p:extLst>
      <p:ext uri="{BB962C8B-B14F-4D97-AF65-F5344CB8AC3E}">
        <p14:creationId xmlns:p14="http://schemas.microsoft.com/office/powerpoint/2010/main" val="64814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p:sp>
      <p:sp>
        <p:nvSpPr>
          <p:cNvPr id="48131"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48132" name="灯片编号占位符 3"/>
          <p:cNvSpPr>
            <a:spLocks noGrp="1"/>
          </p:cNvSpPr>
          <p:nvPr>
            <p:ph type="sldNum" sz="quarter" idx="5"/>
          </p:nvPr>
        </p:nvSpPr>
        <p:spPr>
          <a:noFill/>
        </p:spPr>
        <p:txBody>
          <a:bodyPr/>
          <a:lstStyle/>
          <a:p>
            <a:fld id="{CE52DA10-8DE6-4A6A-9726-E43521613602}" type="slidenum">
              <a:rPr lang="zh-CN" altLang="en-US" smtClean="0">
                <a:solidFill>
                  <a:srgbClr val="000000"/>
                </a:solidFill>
                <a:latin typeface="Arial" panose="020B0604020202020204" pitchFamily="34" charset="0"/>
              </a:rPr>
              <a:pPr/>
              <a:t>10</a:t>
            </a:fld>
            <a:endParaRPr lang="en-US" altLang="zh-CN">
              <a:solidFill>
                <a:srgbClr val="000000"/>
              </a:solidFill>
              <a:latin typeface="Arial" panose="020B0604020202020204" pitchFamily="34" charset="0"/>
            </a:endParaRPr>
          </a:p>
        </p:txBody>
      </p:sp>
    </p:spTree>
    <p:extLst>
      <p:ext uri="{BB962C8B-B14F-4D97-AF65-F5344CB8AC3E}">
        <p14:creationId xmlns:p14="http://schemas.microsoft.com/office/powerpoint/2010/main" val="558789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5.png"/><Relationship Id="rId1" Type="http://schemas.openxmlformats.org/officeDocument/2006/relationships/slideMaster" Target="../slideMasters/slideMaster2.xml"/><Relationship Id="rId2" Type="http://schemas.openxmlformats.org/officeDocument/2006/relationships/image" Target="../media/image3.jpe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1.jpeg"/><Relationship Id="rId1" Type="http://schemas.openxmlformats.org/officeDocument/2006/relationships/slideMaster" Target="../slideMasters/slideMaster3.xml"/><Relationship Id="rId2" Type="http://schemas.openxmlformats.org/officeDocument/2006/relationships/image" Target="../media/image5.pn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3" name="Picture 35" descr="top"/>
          <p:cNvPicPr>
            <a:picLocks noChangeArrowheads="1"/>
          </p:cNvPicPr>
          <p:nvPr/>
        </p:nvPicPr>
        <p:blipFill>
          <a:blip r:embed="rId2"/>
          <a:srcRect/>
          <a:stretch>
            <a:fillRect/>
          </a:stretch>
        </p:blipFill>
        <p:spPr bwMode="auto">
          <a:xfrm>
            <a:off x="0" y="0"/>
            <a:ext cx="9144000" cy="1130300"/>
          </a:xfrm>
          <a:prstGeom prst="rect">
            <a:avLst/>
          </a:prstGeom>
          <a:noFill/>
          <a:ln w="9525">
            <a:noFill/>
            <a:miter lim="800000"/>
            <a:headEnd/>
            <a:tailEnd/>
          </a:ln>
        </p:spPr>
      </p:pic>
      <p:pic>
        <p:nvPicPr>
          <p:cNvPr id="4" name="Picture 36" descr="bottom"/>
          <p:cNvPicPr>
            <a:picLocks noChangeAspect="1" noChangeArrowheads="1"/>
          </p:cNvPicPr>
          <p:nvPr/>
        </p:nvPicPr>
        <p:blipFill>
          <a:blip r:embed="rId3"/>
          <a:srcRect/>
          <a:stretch>
            <a:fillRect/>
          </a:stretch>
        </p:blipFill>
        <p:spPr bwMode="auto">
          <a:xfrm>
            <a:off x="0" y="5524500"/>
            <a:ext cx="9144000" cy="1333500"/>
          </a:xfrm>
          <a:prstGeom prst="rect">
            <a:avLst/>
          </a:prstGeom>
          <a:noFill/>
          <a:ln w="9525">
            <a:noFill/>
            <a:miter lim="800000"/>
            <a:headEnd/>
            <a:tailEnd/>
          </a:ln>
        </p:spPr>
      </p:pic>
      <p:sp>
        <p:nvSpPr>
          <p:cNvPr id="5"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chemeClr val="bg1"/>
                </a:solidFill>
                <a:latin typeface="Verdana" panose="020B0604030504040204" pitchFamily="34" charset="0"/>
              </a:rPr>
              <a:t>www.rongke.com</a:t>
            </a:r>
          </a:p>
        </p:txBody>
      </p:sp>
      <p:pic>
        <p:nvPicPr>
          <p:cNvPr id="6" name="Picture 2" descr="rkk"/>
          <p:cNvPicPr>
            <a:picLocks noChangeAspect="1" noChangeArrowheads="1"/>
          </p:cNvPicPr>
          <p:nvPr/>
        </p:nvPicPr>
        <p:blipFill>
          <a:blip r:embed="rId4"/>
          <a:srcRect/>
          <a:stretch>
            <a:fillRect/>
          </a:stretch>
        </p:blipFill>
        <p:spPr bwMode="auto">
          <a:xfrm>
            <a:off x="2124075" y="4181475"/>
            <a:ext cx="723900" cy="720725"/>
          </a:xfrm>
          <a:prstGeom prst="rect">
            <a:avLst/>
          </a:prstGeom>
          <a:noFill/>
          <a:ln w="9525">
            <a:noFill/>
            <a:miter lim="800000"/>
            <a:headEnd/>
            <a:tailEnd/>
          </a:ln>
        </p:spPr>
      </p:pic>
      <p:sp>
        <p:nvSpPr>
          <p:cNvPr id="7" name="Text Box 3"/>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algn="ctr" eaLnBrk="1" hangingPunct="1">
              <a:spcBef>
                <a:spcPct val="20000"/>
              </a:spcBef>
              <a:buClr>
                <a:schemeClr val="hlink"/>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8" name="Text Box 4"/>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7" descr="bottom"/>
          <p:cNvPicPr>
            <a:picLocks noChangeArrowheads="1"/>
          </p:cNvPicPr>
          <p:nvPr userDrawn="1"/>
        </p:nvPicPr>
        <p:blipFill>
          <a:blip r:embed="rId2"/>
          <a:srcRect/>
          <a:stretch>
            <a:fillRect/>
          </a:stretch>
        </p:blipFill>
        <p:spPr bwMode="auto">
          <a:xfrm>
            <a:off x="0" y="1588"/>
            <a:ext cx="9144000" cy="906462"/>
          </a:xfrm>
          <a:prstGeom prst="rect">
            <a:avLst/>
          </a:prstGeom>
          <a:noFill/>
          <a:ln w="9525">
            <a:noFill/>
            <a:miter lim="800000"/>
            <a:headEnd/>
            <a:tailEnd/>
          </a:ln>
        </p:spPr>
      </p:pic>
      <p:sp>
        <p:nvSpPr>
          <p:cNvPr id="2" name="标题 1"/>
          <p:cNvSpPr>
            <a:spLocks noGrp="1"/>
          </p:cNvSpPr>
          <p:nvPr>
            <p:ph type="title"/>
          </p:nvPr>
        </p:nvSpPr>
        <p:spPr>
          <a:xfrm>
            <a:off x="457200" y="274638"/>
            <a:ext cx="8229600" cy="1143000"/>
          </a:xfrm>
          <a:prstGeom prst="rect">
            <a:avLst/>
          </a:prstGeom>
        </p:spPr>
        <p:txBody>
          <a:bodyPr/>
          <a:lstStyle/>
          <a:p>
            <a:r>
              <a:rPr lang="zh-CN" altLang="en-US" dirty="0"/>
              <a:t>单击此处编辑母版标题样式</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pic>
        <p:nvPicPr>
          <p:cNvPr id="3" name="Picture 33" descr="rkk"/>
          <p:cNvPicPr>
            <a:picLocks noChangeAspect="1" noChangeArrowheads="1"/>
          </p:cNvPicPr>
          <p:nvPr/>
        </p:nvPicPr>
        <p:blipFill>
          <a:blip r:embed="rId2"/>
          <a:srcRect/>
          <a:stretch>
            <a:fillRect/>
          </a:stretch>
        </p:blipFill>
        <p:spPr bwMode="auto">
          <a:xfrm>
            <a:off x="2124075" y="4181475"/>
            <a:ext cx="723900" cy="720725"/>
          </a:xfrm>
          <a:prstGeom prst="rect">
            <a:avLst/>
          </a:prstGeom>
          <a:noFill/>
          <a:ln w="9525">
            <a:noFill/>
            <a:miter lim="800000"/>
            <a:headEnd/>
            <a:tailEnd/>
          </a:ln>
        </p:spPr>
      </p:pic>
      <p:pic>
        <p:nvPicPr>
          <p:cNvPr id="4" name="Picture 35" descr="top"/>
          <p:cNvPicPr>
            <a:picLocks noChangeArrowheads="1"/>
          </p:cNvPicPr>
          <p:nvPr/>
        </p:nvPicPr>
        <p:blipFill>
          <a:blip r:embed="rId3"/>
          <a:srcRect/>
          <a:stretch>
            <a:fillRect/>
          </a:stretch>
        </p:blipFill>
        <p:spPr bwMode="auto">
          <a:xfrm>
            <a:off x="0" y="0"/>
            <a:ext cx="9144000" cy="1130300"/>
          </a:xfrm>
          <a:prstGeom prst="rect">
            <a:avLst/>
          </a:prstGeom>
          <a:noFill/>
          <a:ln w="9525">
            <a:noFill/>
            <a:miter lim="800000"/>
            <a:headEnd/>
            <a:tailEnd/>
          </a:ln>
        </p:spPr>
      </p:pic>
      <p:pic>
        <p:nvPicPr>
          <p:cNvPr id="5" name="Picture 36" descr="bottom"/>
          <p:cNvPicPr>
            <a:picLocks noChangeAspect="1" noChangeArrowheads="1"/>
          </p:cNvPicPr>
          <p:nvPr/>
        </p:nvPicPr>
        <p:blipFill>
          <a:blip r:embed="rId4"/>
          <a:srcRect/>
          <a:stretch>
            <a:fillRect/>
          </a:stretch>
        </p:blipFill>
        <p:spPr bwMode="auto">
          <a:xfrm>
            <a:off x="0" y="5524500"/>
            <a:ext cx="9144000" cy="1333500"/>
          </a:xfrm>
          <a:prstGeom prst="rect">
            <a:avLst/>
          </a:prstGeom>
          <a:noFill/>
          <a:ln w="9525">
            <a:noFill/>
            <a:miter lim="800000"/>
            <a:headEnd/>
            <a:tailEnd/>
          </a:ln>
        </p:spPr>
      </p:pic>
      <p:sp>
        <p:nvSpPr>
          <p:cNvPr id="6" name="Text Box 37"/>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algn="ctr" eaLnBrk="1" hangingPunct="1">
              <a:spcBef>
                <a:spcPct val="20000"/>
              </a:spcBef>
              <a:buClr>
                <a:srgbClr val="99CCFF"/>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7" name="Text Box 38"/>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8"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rgbClr val="FFFFFF"/>
                </a:solidFill>
                <a:latin typeface="Verdana" panose="020B0604030504040204" pitchFamily="34" charset="0"/>
              </a:rPr>
              <a:t>www.rongke.com</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jpeg"/><Relationship Id="rId16"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4.xml"/><Relationship Id="rId12" Type="http://schemas.openxmlformats.org/officeDocument/2006/relationships/theme" Target="../theme/theme2.xml"/><Relationship Id="rId13" Type="http://schemas.openxmlformats.org/officeDocument/2006/relationships/image" Target="../media/image3.jpeg"/><Relationship Id="rId14" Type="http://schemas.openxmlformats.org/officeDocument/2006/relationships/image" Target="../media/image4.jpeg"/><Relationship Id="rId1" Type="http://schemas.openxmlformats.org/officeDocument/2006/relationships/slideLayout" Target="../slideLayouts/slideLayout14.xml"/><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slideLayout" Target="../slideLayouts/slideLayout18.xml"/><Relationship Id="rId6" Type="http://schemas.openxmlformats.org/officeDocument/2006/relationships/slideLayout" Target="../slideLayouts/slideLayout19.xml"/><Relationship Id="rId7" Type="http://schemas.openxmlformats.org/officeDocument/2006/relationships/slideLayout" Target="../slideLayouts/slideLayout20.xml"/><Relationship Id="rId8" Type="http://schemas.openxmlformats.org/officeDocument/2006/relationships/slideLayout" Target="../slideLayouts/slideLayout21.xml"/><Relationship Id="rId9" Type="http://schemas.openxmlformats.org/officeDocument/2006/relationships/slideLayout" Target="../slideLayouts/slideLayout22.xml"/><Relationship Id="rId10"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5.xml"/><Relationship Id="rId12" Type="http://schemas.openxmlformats.org/officeDocument/2006/relationships/slideLayout" Target="../slideLayouts/slideLayout36.xml"/><Relationship Id="rId13" Type="http://schemas.openxmlformats.org/officeDocument/2006/relationships/slideLayout" Target="../slideLayouts/slideLayout37.xml"/><Relationship Id="rId14" Type="http://schemas.openxmlformats.org/officeDocument/2006/relationships/theme" Target="../theme/theme3.xml"/><Relationship Id="rId15" Type="http://schemas.openxmlformats.org/officeDocument/2006/relationships/image" Target="../media/image1.jpeg"/><Relationship Id="rId16" Type="http://schemas.openxmlformats.org/officeDocument/2006/relationships/image" Target="../media/image6.jpeg"/><Relationship Id="rId1" Type="http://schemas.openxmlformats.org/officeDocument/2006/relationships/slideLayout" Target="../slideLayouts/slideLayout25.xml"/><Relationship Id="rId2" Type="http://schemas.openxmlformats.org/officeDocument/2006/relationships/slideLayout" Target="../slideLayouts/slideLayout26.xml"/><Relationship Id="rId3" Type="http://schemas.openxmlformats.org/officeDocument/2006/relationships/slideLayout" Target="../slideLayouts/slideLayout27.xml"/><Relationship Id="rId4" Type="http://schemas.openxmlformats.org/officeDocument/2006/relationships/slideLayout" Target="../slideLayouts/slideLayout28.xml"/><Relationship Id="rId5" Type="http://schemas.openxmlformats.org/officeDocument/2006/relationships/slideLayout" Target="../slideLayouts/slideLayout29.xml"/><Relationship Id="rId6" Type="http://schemas.openxmlformats.org/officeDocument/2006/relationships/slideLayout" Target="../slideLayouts/slideLayout30.xml"/><Relationship Id="rId7" Type="http://schemas.openxmlformats.org/officeDocument/2006/relationships/slideLayout" Target="../slideLayouts/slideLayout31.xml"/><Relationship Id="rId8" Type="http://schemas.openxmlformats.org/officeDocument/2006/relationships/slideLayout" Target="../slideLayouts/slideLayout32.xml"/><Relationship Id="rId9" Type="http://schemas.openxmlformats.org/officeDocument/2006/relationships/slideLayout" Target="../slideLayouts/slideLayout33.xml"/><Relationship Id="rId10"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8.xml"/><Relationship Id="rId12" Type="http://schemas.openxmlformats.org/officeDocument/2006/relationships/slideLayout" Target="../slideLayouts/slideLayout49.xml"/><Relationship Id="rId13" Type="http://schemas.openxmlformats.org/officeDocument/2006/relationships/slideLayout" Target="../slideLayouts/slideLayout50.xml"/><Relationship Id="rId14" Type="http://schemas.openxmlformats.org/officeDocument/2006/relationships/theme" Target="../theme/theme4.xml"/><Relationship Id="rId15" Type="http://schemas.openxmlformats.org/officeDocument/2006/relationships/image" Target="../media/image1.jpeg"/><Relationship Id="rId16" Type="http://schemas.openxmlformats.org/officeDocument/2006/relationships/image" Target="../media/image6.jpeg"/><Relationship Id="rId1" Type="http://schemas.openxmlformats.org/officeDocument/2006/relationships/slideLayout" Target="../slideLayouts/slideLayout38.xml"/><Relationship Id="rId2" Type="http://schemas.openxmlformats.org/officeDocument/2006/relationships/slideLayout" Target="../slideLayouts/slideLayout39.xml"/><Relationship Id="rId3" Type="http://schemas.openxmlformats.org/officeDocument/2006/relationships/slideLayout" Target="../slideLayouts/slideLayout40.xml"/><Relationship Id="rId4" Type="http://schemas.openxmlformats.org/officeDocument/2006/relationships/slideLayout" Target="../slideLayouts/slideLayout41.xml"/><Relationship Id="rId5" Type="http://schemas.openxmlformats.org/officeDocument/2006/relationships/slideLayout" Target="../slideLayouts/slideLayout42.xml"/><Relationship Id="rId6" Type="http://schemas.openxmlformats.org/officeDocument/2006/relationships/slideLayout" Target="../slideLayouts/slideLayout43.xml"/><Relationship Id="rId7" Type="http://schemas.openxmlformats.org/officeDocument/2006/relationships/slideLayout" Target="../slideLayouts/slideLayout44.xml"/><Relationship Id="rId8" Type="http://schemas.openxmlformats.org/officeDocument/2006/relationships/slideLayout" Target="../slideLayouts/slideLayout45.xml"/><Relationship Id="rId9" Type="http://schemas.openxmlformats.org/officeDocument/2006/relationships/slideLayout" Target="../slideLayouts/slideLayout46.xml"/><Relationship Id="rId10" Type="http://schemas.openxmlformats.org/officeDocument/2006/relationships/slideLayout" Target="../slideLayouts/slideLayout47.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61.xml"/><Relationship Id="rId12" Type="http://schemas.openxmlformats.org/officeDocument/2006/relationships/slideLayout" Target="../slideLayouts/slideLayout62.xml"/><Relationship Id="rId13" Type="http://schemas.openxmlformats.org/officeDocument/2006/relationships/slideLayout" Target="../slideLayouts/slideLayout63.xml"/><Relationship Id="rId14" Type="http://schemas.openxmlformats.org/officeDocument/2006/relationships/theme" Target="../theme/theme5.xml"/><Relationship Id="rId15" Type="http://schemas.openxmlformats.org/officeDocument/2006/relationships/image" Target="../media/image1.jpeg"/><Relationship Id="rId16" Type="http://schemas.openxmlformats.org/officeDocument/2006/relationships/image" Target="../media/image6.jpeg"/><Relationship Id="rId1" Type="http://schemas.openxmlformats.org/officeDocument/2006/relationships/slideLayout" Target="../slideLayouts/slideLayout51.xml"/><Relationship Id="rId2" Type="http://schemas.openxmlformats.org/officeDocument/2006/relationships/slideLayout" Target="../slideLayouts/slideLayout52.xml"/><Relationship Id="rId3" Type="http://schemas.openxmlformats.org/officeDocument/2006/relationships/slideLayout" Target="../slideLayouts/slideLayout53.xml"/><Relationship Id="rId4" Type="http://schemas.openxmlformats.org/officeDocument/2006/relationships/slideLayout" Target="../slideLayouts/slideLayout54.xml"/><Relationship Id="rId5" Type="http://schemas.openxmlformats.org/officeDocument/2006/relationships/slideLayout" Target="../slideLayouts/slideLayout55.xml"/><Relationship Id="rId6" Type="http://schemas.openxmlformats.org/officeDocument/2006/relationships/slideLayout" Target="../slideLayouts/slideLayout56.xml"/><Relationship Id="rId7" Type="http://schemas.openxmlformats.org/officeDocument/2006/relationships/slideLayout" Target="../slideLayouts/slideLayout57.xml"/><Relationship Id="rId8" Type="http://schemas.openxmlformats.org/officeDocument/2006/relationships/slideLayout" Target="../slideLayouts/slideLayout58.xml"/><Relationship Id="rId9" Type="http://schemas.openxmlformats.org/officeDocument/2006/relationships/slideLayout" Target="../slideLayouts/slideLayout59.xml"/><Relationship Id="rId10" Type="http://schemas.openxmlformats.org/officeDocument/2006/relationships/slideLayout" Target="../slideLayouts/slideLayout60.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74.xml"/><Relationship Id="rId12" Type="http://schemas.openxmlformats.org/officeDocument/2006/relationships/slideLayout" Target="../slideLayouts/slideLayout75.xml"/><Relationship Id="rId13" Type="http://schemas.openxmlformats.org/officeDocument/2006/relationships/slideLayout" Target="../slideLayouts/slideLayout76.xml"/><Relationship Id="rId14" Type="http://schemas.openxmlformats.org/officeDocument/2006/relationships/theme" Target="../theme/theme6.xml"/><Relationship Id="rId15" Type="http://schemas.openxmlformats.org/officeDocument/2006/relationships/image" Target="../media/image1.jpeg"/><Relationship Id="rId16" Type="http://schemas.openxmlformats.org/officeDocument/2006/relationships/image" Target="../media/image2.jpeg"/><Relationship Id="rId1" Type="http://schemas.openxmlformats.org/officeDocument/2006/relationships/slideLayout" Target="../slideLayouts/slideLayout64.xml"/><Relationship Id="rId2" Type="http://schemas.openxmlformats.org/officeDocument/2006/relationships/slideLayout" Target="../slideLayouts/slideLayout65.xml"/><Relationship Id="rId3" Type="http://schemas.openxmlformats.org/officeDocument/2006/relationships/slideLayout" Target="../slideLayouts/slideLayout66.xml"/><Relationship Id="rId4" Type="http://schemas.openxmlformats.org/officeDocument/2006/relationships/slideLayout" Target="../slideLayouts/slideLayout67.xml"/><Relationship Id="rId5" Type="http://schemas.openxmlformats.org/officeDocument/2006/relationships/slideLayout" Target="../slideLayouts/slideLayout68.xml"/><Relationship Id="rId6" Type="http://schemas.openxmlformats.org/officeDocument/2006/relationships/slideLayout" Target="../slideLayouts/slideLayout69.xml"/><Relationship Id="rId7" Type="http://schemas.openxmlformats.org/officeDocument/2006/relationships/slideLayout" Target="../slideLayouts/slideLayout70.xml"/><Relationship Id="rId8" Type="http://schemas.openxmlformats.org/officeDocument/2006/relationships/slideLayout" Target="../slideLayouts/slideLayout71.xml"/><Relationship Id="rId9" Type="http://schemas.openxmlformats.org/officeDocument/2006/relationships/slideLayout" Target="../slideLayouts/slideLayout72.xml"/><Relationship Id="rId10" Type="http://schemas.openxmlformats.org/officeDocument/2006/relationships/slideLayout" Target="../slideLayouts/slideLayout73.xml"/></Relationships>
</file>

<file path=ppt/slideMasters/_rels/slideMaster7.xml.rels><?xml version="1.0" encoding="UTF-8" standalone="yes"?>
<Relationships xmlns="http://schemas.openxmlformats.org/package/2006/relationships"><Relationship Id="rId11" Type="http://schemas.openxmlformats.org/officeDocument/2006/relationships/slideLayout" Target="../slideLayouts/slideLayout87.xml"/><Relationship Id="rId12" Type="http://schemas.openxmlformats.org/officeDocument/2006/relationships/slideLayout" Target="../slideLayouts/slideLayout88.xml"/><Relationship Id="rId13" Type="http://schemas.openxmlformats.org/officeDocument/2006/relationships/slideLayout" Target="../slideLayouts/slideLayout89.xml"/><Relationship Id="rId14" Type="http://schemas.openxmlformats.org/officeDocument/2006/relationships/theme" Target="../theme/theme7.xml"/><Relationship Id="rId15" Type="http://schemas.openxmlformats.org/officeDocument/2006/relationships/image" Target="../media/image1.jpeg"/><Relationship Id="rId16" Type="http://schemas.openxmlformats.org/officeDocument/2006/relationships/image" Target="../media/image2.jpeg"/><Relationship Id="rId1" Type="http://schemas.openxmlformats.org/officeDocument/2006/relationships/slideLayout" Target="../slideLayouts/slideLayout77.xml"/><Relationship Id="rId2" Type="http://schemas.openxmlformats.org/officeDocument/2006/relationships/slideLayout" Target="../slideLayouts/slideLayout78.xml"/><Relationship Id="rId3" Type="http://schemas.openxmlformats.org/officeDocument/2006/relationships/slideLayout" Target="../slideLayouts/slideLayout79.xml"/><Relationship Id="rId4" Type="http://schemas.openxmlformats.org/officeDocument/2006/relationships/slideLayout" Target="../slideLayouts/slideLayout80.xml"/><Relationship Id="rId5" Type="http://schemas.openxmlformats.org/officeDocument/2006/relationships/slideLayout" Target="../slideLayouts/slideLayout81.xml"/><Relationship Id="rId6" Type="http://schemas.openxmlformats.org/officeDocument/2006/relationships/slideLayout" Target="../slideLayouts/slideLayout82.xml"/><Relationship Id="rId7" Type="http://schemas.openxmlformats.org/officeDocument/2006/relationships/slideLayout" Target="../slideLayouts/slideLayout83.xml"/><Relationship Id="rId8" Type="http://schemas.openxmlformats.org/officeDocument/2006/relationships/slideLayout" Target="../slideLayouts/slideLayout84.xml"/><Relationship Id="rId9" Type="http://schemas.openxmlformats.org/officeDocument/2006/relationships/slideLayout" Target="../slideLayouts/slideLayout85.xml"/><Relationship Id="rId10" Type="http://schemas.openxmlformats.org/officeDocument/2006/relationships/slideLayout" Target="../slideLayouts/slideLayout86.xml"/></Relationships>
</file>

<file path=ppt/slideMasters/_rels/slideMaster8.xml.rels><?xml version="1.0" encoding="UTF-8" standalone="yes"?>
<Relationships xmlns="http://schemas.openxmlformats.org/package/2006/relationships"><Relationship Id="rId11" Type="http://schemas.openxmlformats.org/officeDocument/2006/relationships/slideLayout" Target="../slideLayouts/slideLayout100.xml"/><Relationship Id="rId12" Type="http://schemas.openxmlformats.org/officeDocument/2006/relationships/slideLayout" Target="../slideLayouts/slideLayout101.xml"/><Relationship Id="rId13" Type="http://schemas.openxmlformats.org/officeDocument/2006/relationships/slideLayout" Target="../slideLayouts/slideLayout102.xml"/><Relationship Id="rId14" Type="http://schemas.openxmlformats.org/officeDocument/2006/relationships/theme" Target="../theme/theme8.xml"/><Relationship Id="rId15" Type="http://schemas.openxmlformats.org/officeDocument/2006/relationships/image" Target="../media/image1.jpeg"/><Relationship Id="rId16" Type="http://schemas.openxmlformats.org/officeDocument/2006/relationships/image" Target="../media/image2.jpeg"/><Relationship Id="rId1" Type="http://schemas.openxmlformats.org/officeDocument/2006/relationships/slideLayout" Target="../slideLayouts/slideLayout90.xml"/><Relationship Id="rId2" Type="http://schemas.openxmlformats.org/officeDocument/2006/relationships/slideLayout" Target="../slideLayouts/slideLayout91.xml"/><Relationship Id="rId3" Type="http://schemas.openxmlformats.org/officeDocument/2006/relationships/slideLayout" Target="../slideLayouts/slideLayout92.xml"/><Relationship Id="rId4" Type="http://schemas.openxmlformats.org/officeDocument/2006/relationships/slideLayout" Target="../slideLayouts/slideLayout93.xml"/><Relationship Id="rId5" Type="http://schemas.openxmlformats.org/officeDocument/2006/relationships/slideLayout" Target="../slideLayouts/slideLayout94.xml"/><Relationship Id="rId6" Type="http://schemas.openxmlformats.org/officeDocument/2006/relationships/slideLayout" Target="../slideLayouts/slideLayout95.xml"/><Relationship Id="rId7" Type="http://schemas.openxmlformats.org/officeDocument/2006/relationships/slideLayout" Target="../slideLayouts/slideLayout96.xml"/><Relationship Id="rId8" Type="http://schemas.openxmlformats.org/officeDocument/2006/relationships/slideLayout" Target="../slideLayouts/slideLayout97.xml"/><Relationship Id="rId9" Type="http://schemas.openxmlformats.org/officeDocument/2006/relationships/slideLayout" Target="../slideLayouts/slideLayout98.xml"/><Relationship Id="rId10" Type="http://schemas.openxmlformats.org/officeDocument/2006/relationships/slideLayout" Target="../slideLayouts/slideLayout9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102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102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102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534B1103-9603-4759-8D64-0D5F095E31C5}"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103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a:solidFill>
                  <a:schemeClr val="bg1"/>
                </a:solidFill>
                <a:ea typeface="宋体" panose="02010600030101010101" pitchFamily="2" charset="-122"/>
              </a:rPr>
              <a:t>BEST CLIENTS</a:t>
            </a:r>
          </a:p>
          <a:p>
            <a:pPr eaLnBrk="1" hangingPunct="1">
              <a:lnSpc>
                <a:spcPct val="50000"/>
              </a:lnSpc>
              <a:spcBef>
                <a:spcPct val="50000"/>
              </a:spcBef>
              <a:defRPr/>
            </a:pPr>
            <a:r>
              <a:rPr lang="en-US" altLang="zh-CN" sz="1000">
                <a:solidFill>
                  <a:schemeClr val="bg1"/>
                </a:solidFill>
                <a:ea typeface="宋体" panose="02010600030101010101" pitchFamily="2" charset="-122"/>
              </a:rPr>
              <a:t>BEST SERVICE</a:t>
            </a:r>
          </a:p>
        </p:txBody>
      </p:sp>
      <p:sp>
        <p:nvSpPr>
          <p:cNvPr id="103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p>
        </p:txBody>
      </p:sp>
      <p:pic>
        <p:nvPicPr>
          <p:cNvPr id="2051" name="Picture 31" descr="top"/>
          <p:cNvPicPr>
            <a:picLocks noChangeArrowheads="1"/>
          </p:cNvPicPr>
          <p:nvPr/>
        </p:nvPicPr>
        <p:blipFill>
          <a:blip r:embed="rId13"/>
          <a:srcRect/>
          <a:stretch>
            <a:fillRect/>
          </a:stretch>
        </p:blipFill>
        <p:spPr bwMode="auto">
          <a:xfrm>
            <a:off x="0" y="1588"/>
            <a:ext cx="9144000" cy="906462"/>
          </a:xfrm>
          <a:prstGeom prst="rect">
            <a:avLst/>
          </a:prstGeom>
          <a:noFill/>
          <a:ln w="9525">
            <a:noFill/>
            <a:miter lim="800000"/>
            <a:headEnd/>
            <a:tailEnd/>
          </a:ln>
        </p:spPr>
      </p:pic>
      <p:sp>
        <p:nvSpPr>
          <p:cNvPr id="2052" name="Rectangle 33"/>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
        <p:nvSpPr>
          <p:cNvPr id="2053" name="Rectangle 34"/>
          <p:cNvSpPr>
            <a:spLocks noChangeArrowheads="1"/>
          </p:cNvSpPr>
          <p:nvPr/>
        </p:nvSpPr>
        <p:spPr bwMode="auto">
          <a:xfrm>
            <a:off x="7507288" y="6462713"/>
            <a:ext cx="1025525" cy="409575"/>
          </a:xfrm>
          <a:prstGeom prst="rect">
            <a:avLst/>
          </a:prstGeom>
          <a:noFill/>
          <a:ln w="9525">
            <a:noFill/>
            <a:miter lim="800000"/>
          </a:ln>
        </p:spPr>
        <p:txBody>
          <a:bodyPr/>
          <a:lstStyle/>
          <a:p>
            <a:pPr algn="r">
              <a:defRPr/>
            </a:pPr>
            <a:r>
              <a:rPr lang="zh-CN" altLang="en-US" sz="1000">
                <a:solidFill>
                  <a:schemeClr val="bg1"/>
                </a:solidFill>
                <a:latin typeface="Verdana" panose="020B0604030504040204" pitchFamily="34" charset="0"/>
                <a:ea typeface="黑体" panose="02010609060101010101" pitchFamily="49" charset="-122"/>
              </a:rPr>
              <a:t>融客投资</a:t>
            </a:r>
          </a:p>
          <a:p>
            <a:pPr algn="r">
              <a:defRPr/>
            </a:pPr>
            <a:r>
              <a:rPr lang="zh-CN" altLang="en-US" sz="1000">
                <a:solidFill>
                  <a:schemeClr val="bg1"/>
                </a:solidFill>
                <a:latin typeface="Verdana" panose="020B0604030504040204" pitchFamily="34" charset="0"/>
                <a:ea typeface="黑体" panose="02010609060101010101" pitchFamily="49" charset="-122"/>
              </a:rPr>
              <a:t>融客中国</a:t>
            </a:r>
          </a:p>
        </p:txBody>
      </p:sp>
      <p:pic>
        <p:nvPicPr>
          <p:cNvPr id="2054" name="Picture 39" descr="招牌设计"/>
          <p:cNvPicPr>
            <a:picLocks noChangeAspect="1" noChangeArrowheads="1"/>
          </p:cNvPicPr>
          <p:nvPr/>
        </p:nvPicPr>
        <p:blipFill>
          <a:blip r:embed="rId14"/>
          <a:srcRect/>
          <a:stretch>
            <a:fillRect/>
          </a:stretch>
        </p:blipFill>
        <p:spPr bwMode="auto">
          <a:xfrm>
            <a:off x="7583488" y="6524625"/>
            <a:ext cx="301625" cy="298450"/>
          </a:xfrm>
          <a:prstGeom prst="rect">
            <a:avLst/>
          </a:prstGeom>
          <a:noFill/>
          <a:ln w="9525">
            <a:noFill/>
            <a:miter lim="800000"/>
            <a:headEnd/>
            <a:tailEnd/>
          </a:ln>
        </p:spPr>
      </p:pic>
      <p:sp>
        <p:nvSpPr>
          <p:cNvPr id="2055"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2056"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35DFE8A-65C7-4184-816C-74021275A2F4}" type="slidenum">
              <a:rPr lang="zh-CN" altLang="en-GB" sz="1000">
                <a:solidFill>
                  <a:srgbClr val="FFFFFF"/>
                </a:solidFill>
              </a:rPr>
              <a:pPr algn="ctr" eaLnBrk="0" hangingPunct="0">
                <a:defRPr/>
              </a:pPr>
              <a:t>‹#›</a:t>
            </a:fld>
            <a:endParaRPr lang="en-GB" altLang="zh-CN" sz="1000">
              <a:solidFill>
                <a:srgbClr val="FFFFFF"/>
              </a:solidFill>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rgbClr val="777777"/>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rgbClr val="777777"/>
          </a:solidFill>
          <a:latin typeface="+mn-lt"/>
          <a:ea typeface="+mn-ea"/>
        </a:defRPr>
      </a:lvl2pPr>
      <a:lvl3pPr marL="1143000" indent="-228600" algn="l" rtl="0" eaLnBrk="0" fontAlgn="base" hangingPunct="0">
        <a:spcBef>
          <a:spcPct val="20000"/>
        </a:spcBef>
        <a:spcAft>
          <a:spcPct val="0"/>
        </a:spcAft>
        <a:buClr>
          <a:schemeClr val="tx1"/>
        </a:buClr>
        <a:buChar char="•"/>
        <a:defRPr sz="2400">
          <a:solidFill>
            <a:srgbClr val="777777"/>
          </a:solidFill>
          <a:latin typeface="+mn-lt"/>
          <a:ea typeface="+mn-ea"/>
        </a:defRPr>
      </a:lvl3pPr>
      <a:lvl4pPr marL="1600200" indent="-228600" algn="l" rtl="0" eaLnBrk="0" fontAlgn="base" hangingPunct="0">
        <a:spcBef>
          <a:spcPct val="20000"/>
        </a:spcBef>
        <a:spcAft>
          <a:spcPct val="0"/>
        </a:spcAft>
        <a:buChar char="–"/>
        <a:defRPr sz="2000">
          <a:solidFill>
            <a:srgbClr val="777777"/>
          </a:solidFill>
          <a:latin typeface="+mn-lt"/>
          <a:ea typeface="+mn-ea"/>
        </a:defRPr>
      </a:lvl4pPr>
      <a:lvl5pPr marL="2057400" indent="-228600" algn="l" rtl="0" eaLnBrk="0" fontAlgn="base" hangingPunct="0">
        <a:spcBef>
          <a:spcPct val="20000"/>
        </a:spcBef>
        <a:spcAft>
          <a:spcPct val="0"/>
        </a:spcAft>
        <a:buChar char="»"/>
        <a:defRPr sz="2000">
          <a:solidFill>
            <a:srgbClr val="777777"/>
          </a:solidFill>
          <a:latin typeface="+mn-lt"/>
          <a:ea typeface="+mn-ea"/>
        </a:defRPr>
      </a:lvl5pPr>
      <a:lvl6pPr marL="2514600" indent="-228600" algn="l" rtl="0" fontAlgn="base">
        <a:spcBef>
          <a:spcPct val="20000"/>
        </a:spcBef>
        <a:spcAft>
          <a:spcPct val="0"/>
        </a:spcAft>
        <a:buChar char="»"/>
        <a:defRPr sz="2000">
          <a:solidFill>
            <a:srgbClr val="777777"/>
          </a:solidFill>
          <a:latin typeface="+mn-lt"/>
          <a:ea typeface="+mn-ea"/>
        </a:defRPr>
      </a:lvl6pPr>
      <a:lvl7pPr marL="2971800" indent="-228600" algn="l" rtl="0" fontAlgn="base">
        <a:spcBef>
          <a:spcPct val="20000"/>
        </a:spcBef>
        <a:spcAft>
          <a:spcPct val="0"/>
        </a:spcAft>
        <a:buChar char="»"/>
        <a:defRPr sz="2000">
          <a:solidFill>
            <a:srgbClr val="777777"/>
          </a:solidFill>
          <a:latin typeface="+mn-lt"/>
          <a:ea typeface="+mn-ea"/>
        </a:defRPr>
      </a:lvl7pPr>
      <a:lvl8pPr marL="3429000" indent="-228600" algn="l" rtl="0" fontAlgn="base">
        <a:spcBef>
          <a:spcPct val="20000"/>
        </a:spcBef>
        <a:spcAft>
          <a:spcPct val="0"/>
        </a:spcAft>
        <a:buChar char="»"/>
        <a:defRPr sz="2000">
          <a:solidFill>
            <a:srgbClr val="777777"/>
          </a:solidFill>
          <a:latin typeface="+mn-lt"/>
          <a:ea typeface="+mn-ea"/>
        </a:defRPr>
      </a:lvl8pPr>
      <a:lvl9pPr marL="3886200" indent="-228600" algn="l" rtl="0" fontAlgn="base">
        <a:spcBef>
          <a:spcPct val="20000"/>
        </a:spcBef>
        <a:spcAft>
          <a:spcPct val="0"/>
        </a:spcAft>
        <a:buChar char="»"/>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307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307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307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0CDF9D1D-20C4-4766-A44E-EC70D926B038}"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307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308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4099"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4100"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4101"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271FCA9-BDE0-429B-8D0A-62D54A38CAD0}"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4102"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4104"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5123"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5124"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5125"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1ADC9F7E-4FB1-4CE6-A476-40C73E3C6F06}"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5126"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5128"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614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614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614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A70050B-BD6A-40CA-B063-AC6F1483204C}"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615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615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7171"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7172"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7173"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C5FD946-661B-437A-9DDE-DB12AF003D33}"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7174"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7176"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819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819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819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57F66C6-05BD-4207-A1CC-58C06293C038}"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819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820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5.xml"/><Relationship Id="rId2" Type="http://schemas.openxmlformats.org/officeDocument/2006/relationships/notesSlide" Target="../notesSlides/notesSlide9.xml"/><Relationship Id="rId3" Type="http://schemas.openxmlformats.org/officeDocument/2006/relationships/image" Target="../media/image1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chart" Target="../charts/char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image" Target="../media/image1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image" Target="../media/image1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Layout" Target="../slideLayouts/slideLayout13.xml"/><Relationship Id="rId3"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3.xml"/><Relationship Id="rId2" Type="http://schemas.openxmlformats.org/officeDocument/2006/relationships/notesSlide" Target="../notesSlides/notesSlide17.xml"/><Relationship Id="rId3" Type="http://schemas.openxmlformats.org/officeDocument/2006/relationships/image" Target="../media/image17.png"/></Relationships>
</file>

<file path=ppt/slides/_rels/slide19.xml.rels><?xml version="1.0" encoding="UTF-8" standalone="yes"?>
<Relationships xmlns="http://schemas.openxmlformats.org/package/2006/relationships"><Relationship Id="rId3" Type="http://schemas.openxmlformats.org/officeDocument/2006/relationships/hyperlink" Target="http://image.baidu.com/i?ct=503316480&amp;z=0&amp;tn=baiduimagedetail&amp;word=%D6%D0%D0%C5%D6%A4%C8%AF&amp;in=2474&amp;cl=2&amp;cm=1&amp;sc=0&amp;lm=-1&amp;pn=49&amp;rn=1&amp;di=1404247612&amp;ln=2000" TargetMode="External"/><Relationship Id="rId4" Type="http://schemas.openxmlformats.org/officeDocument/2006/relationships/image" Target="../media/image18.jpeg"/><Relationship Id="rId5" Type="http://schemas.openxmlformats.org/officeDocument/2006/relationships/image" Target="../media/image19.png"/><Relationship Id="rId6" Type="http://schemas.openxmlformats.org/officeDocument/2006/relationships/image" Target="../media/image20.png"/><Relationship Id="rId7" Type="http://schemas.openxmlformats.org/officeDocument/2006/relationships/image" Target="../media/image21.jpeg"/><Relationship Id="rId1" Type="http://schemas.openxmlformats.org/officeDocument/2006/relationships/slideLayout" Target="../slideLayouts/slideLayout8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24.xml"/><Relationship Id="rId3" Type="http://schemas.openxmlformats.org/officeDocument/2006/relationships/image" Target="../media/image2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xml"/><Relationship Id="rId3"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6.xml"/><Relationship Id="rId2" Type="http://schemas.openxmlformats.org/officeDocument/2006/relationships/notesSlide" Target="../notesSlides/notesSlide4.xml"/><Relationship Id="rId3"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3.xml"/><Relationship Id="rId2"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0.xml"/><Relationship Id="rId2" Type="http://schemas.openxmlformats.org/officeDocument/2006/relationships/notesSlide" Target="../notesSlides/notesSlide6.xml"/><Relationship Id="rId3"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image" Target="../media/image12.png"/><Relationship Id="rId1" Type="http://schemas.openxmlformats.org/officeDocument/2006/relationships/themeOverride" Target="../theme/themeOverride1.xml"/><Relationship Id="rId2" Type="http://schemas.openxmlformats.org/officeDocument/2006/relationships/slideLayout" Target="../slideLayouts/slideLayout6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5.xml"/><Relationship Id="rId2" Type="http://schemas.openxmlformats.org/officeDocument/2006/relationships/notesSlide" Target="../notesSlides/notesSlide8.xml"/><Relationship Id="rId3"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gray">
          <a:xfrm>
            <a:off x="755650" y="1870075"/>
            <a:ext cx="3024188" cy="622300"/>
          </a:xfrm>
          <a:prstGeom prst="rect">
            <a:avLst/>
          </a:prstGeom>
          <a:noFill/>
          <a:ln w="9525">
            <a:noFill/>
            <a:miter lim="800000"/>
          </a:ln>
        </p:spPr>
        <p:txBody>
          <a:bodyPr anchor="ctr"/>
          <a:lstStyle/>
          <a:p>
            <a:r>
              <a:rPr lang="en-US" altLang="zh-CN" sz="3600" b="1">
                <a:solidFill>
                  <a:srgbClr val="CC0000"/>
                </a:solidFill>
                <a:latin typeface="幼圆" pitchFamily="49" charset="-122"/>
                <a:ea typeface="黑体" panose="02010609060101010101" pitchFamily="49" charset="-122"/>
              </a:rPr>
              <a:t>『</a:t>
            </a:r>
            <a:r>
              <a:rPr lang="zh-CN" altLang="en-US" sz="3600" b="1">
                <a:solidFill>
                  <a:srgbClr val="CC0000"/>
                </a:solidFill>
                <a:latin typeface="幼圆" pitchFamily="49" charset="-122"/>
                <a:ea typeface="黑体" panose="02010609060101010101" pitchFamily="49" charset="-122"/>
              </a:rPr>
              <a:t>融客月报</a:t>
            </a:r>
            <a:r>
              <a:rPr lang="en-US" altLang="zh-CN" sz="3600" b="1">
                <a:solidFill>
                  <a:srgbClr val="CC0000"/>
                </a:solidFill>
                <a:latin typeface="幼圆" pitchFamily="49" charset="-122"/>
                <a:ea typeface="黑体" panose="02010609060101010101" pitchFamily="49" charset="-122"/>
              </a:rPr>
              <a:t>』</a:t>
            </a:r>
            <a:endParaRPr lang="zh-CN" altLang="en-US" sz="3600" b="1">
              <a:solidFill>
                <a:srgbClr val="CC0000"/>
              </a:solidFill>
              <a:latin typeface="幼圆" pitchFamily="49" charset="-122"/>
              <a:ea typeface="黑体" panose="02010609060101010101" pitchFamily="49" charset="-122"/>
            </a:endParaRPr>
          </a:p>
        </p:txBody>
      </p:sp>
      <p:sp>
        <p:nvSpPr>
          <p:cNvPr id="12291" name="Text Box 6"/>
          <p:cNvSpPr txBox="1">
            <a:spLocks noChangeArrowheads="1"/>
          </p:cNvSpPr>
          <p:nvPr/>
        </p:nvSpPr>
        <p:spPr bwMode="gray">
          <a:xfrm>
            <a:off x="0" y="2565400"/>
            <a:ext cx="9396413" cy="1631216"/>
          </a:xfrm>
          <a:prstGeom prst="rect">
            <a:avLst/>
          </a:prstGeom>
          <a:noFill/>
          <a:ln w="0" algn="ctr">
            <a:noFill/>
            <a:miter lim="800000"/>
          </a:ln>
        </p:spPr>
        <p:txBody>
          <a:bodyPr>
            <a:spAutoFit/>
          </a:bodyPr>
          <a:lstStyle/>
          <a:p>
            <a:pPr eaLnBrk="0" hangingPunct="0">
              <a:spcBef>
                <a:spcPct val="50000"/>
              </a:spcBef>
            </a:pPr>
            <a:r>
              <a:rPr lang="en-US" altLang="zh-CN" sz="4000" dirty="0">
                <a:solidFill>
                  <a:srgbClr val="777777"/>
                </a:solidFill>
                <a:ea typeface="华文中宋" pitchFamily="2" charset="-122"/>
              </a:rPr>
              <a:t>                      </a:t>
            </a:r>
            <a:r>
              <a:rPr lang="en-US" altLang="zh-CN" sz="3600" dirty="0">
                <a:solidFill>
                  <a:srgbClr val="000066"/>
                </a:solidFill>
                <a:latin typeface="华文中宋" pitchFamily="2" charset="-122"/>
                <a:ea typeface="黑体" panose="02010609060101010101" pitchFamily="49" charset="-122"/>
              </a:rPr>
              <a:t>—— </a:t>
            </a:r>
            <a:r>
              <a:rPr lang="zh-CN" altLang="en-US" sz="3600" b="1" dirty="0">
                <a:solidFill>
                  <a:srgbClr val="000066"/>
                </a:solidFill>
                <a:ea typeface="黑体" panose="02010609060101010101" pitchFamily="49" charset="-122"/>
              </a:rPr>
              <a:t>二级市场</a:t>
            </a:r>
            <a:r>
              <a:rPr lang="zh-CN" altLang="en-US" sz="1800" b="1" dirty="0">
                <a:solidFill>
                  <a:srgbClr val="000066"/>
                </a:solidFill>
                <a:ea typeface="幼圆" pitchFamily="49" charset="-122"/>
              </a:rPr>
              <a:t>（</a:t>
            </a:r>
            <a:r>
              <a:rPr lang="en-US" altLang="zh-CN" sz="1800" b="1" dirty="0">
                <a:solidFill>
                  <a:srgbClr val="000066"/>
                </a:solidFill>
                <a:ea typeface="幼圆" pitchFamily="49" charset="-122"/>
              </a:rPr>
              <a:t>2017</a:t>
            </a:r>
            <a:r>
              <a:rPr lang="zh-CN" altLang="en-US" sz="1800" b="1" dirty="0" smtClean="0">
                <a:solidFill>
                  <a:srgbClr val="000066"/>
                </a:solidFill>
                <a:ea typeface="幼圆" pitchFamily="49" charset="-122"/>
              </a:rPr>
              <a:t>年</a:t>
            </a:r>
            <a:r>
              <a:rPr lang="en-US" altLang="zh-CN" sz="1800" b="1" dirty="0">
                <a:solidFill>
                  <a:srgbClr val="000066"/>
                </a:solidFill>
                <a:ea typeface="幼圆" pitchFamily="49" charset="-122"/>
              </a:rPr>
              <a:t>6</a:t>
            </a:r>
            <a:r>
              <a:rPr lang="zh-CN" altLang="en-US" sz="1800" b="1" dirty="0" smtClean="0">
                <a:solidFill>
                  <a:srgbClr val="000066"/>
                </a:solidFill>
                <a:ea typeface="幼圆" pitchFamily="49" charset="-122"/>
              </a:rPr>
              <a:t>月</a:t>
            </a:r>
            <a:r>
              <a:rPr lang="zh-CN" altLang="en-US" sz="1800" b="1" dirty="0">
                <a:solidFill>
                  <a:srgbClr val="000066"/>
                </a:solidFill>
                <a:ea typeface="幼圆" pitchFamily="49" charset="-122"/>
              </a:rPr>
              <a:t>）</a:t>
            </a:r>
            <a:endParaRPr lang="zh-CN" altLang="en-US" sz="3600" b="1" dirty="0">
              <a:solidFill>
                <a:srgbClr val="000066"/>
              </a:solidFill>
              <a:ea typeface="黑体" panose="02010609060101010101" pitchFamily="49" charset="-122"/>
            </a:endParaRPr>
          </a:p>
          <a:p>
            <a:pPr eaLnBrk="0" hangingPunct="0">
              <a:spcBef>
                <a:spcPct val="50000"/>
              </a:spcBef>
            </a:pPr>
            <a:endParaRPr lang="zh-CN" altLang="en-US" sz="4000" b="1" dirty="0">
              <a:solidFill>
                <a:srgbClr val="000099"/>
              </a:solidFill>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itchFamily="49" charset="-122"/>
                <a:ea typeface="幼圆" pitchFamily="49" charset="-122"/>
              </a:rPr>
              <a:t>沪深市值统计</a:t>
            </a:r>
          </a:p>
        </p:txBody>
      </p:sp>
      <p:sp>
        <p:nvSpPr>
          <p:cNvPr id="21507" name="Text Box 280"/>
          <p:cNvSpPr txBox="1">
            <a:spLocks noChangeArrowheads="1"/>
          </p:cNvSpPr>
          <p:nvPr/>
        </p:nvSpPr>
        <p:spPr bwMode="auto">
          <a:xfrm>
            <a:off x="714375" y="5357813"/>
            <a:ext cx="7816850" cy="646112"/>
          </a:xfrm>
          <a:prstGeom prst="rect">
            <a:avLst/>
          </a:prstGeom>
          <a:noFill/>
          <a:ln w="9525" algn="ctr">
            <a:noFill/>
            <a:miter lim="800000"/>
          </a:ln>
        </p:spPr>
        <p:txBody>
          <a:bodyPr>
            <a:spAutoFit/>
          </a:bodyPr>
          <a:lstStyle/>
          <a:p>
            <a:pPr>
              <a:spcBef>
                <a:spcPct val="50000"/>
              </a:spcBef>
            </a:pPr>
            <a:r>
              <a:rPr lang="zh-CN" altLang="en-US" sz="1800" b="1" dirty="0">
                <a:solidFill>
                  <a:srgbClr val="000066"/>
                </a:solidFill>
                <a:latin typeface="幼圆" pitchFamily="49" charset="-122"/>
                <a:ea typeface="幼圆" pitchFamily="49" charset="-122"/>
              </a:rPr>
              <a:t>    </a:t>
            </a:r>
            <a:r>
              <a:rPr lang="zh-CN" altLang="en-US" sz="1800" b="1" dirty="0" smtClean="0">
                <a:solidFill>
                  <a:srgbClr val="000066"/>
                </a:solidFill>
                <a:latin typeface="幼圆" pitchFamily="49" charset="-122"/>
                <a:ea typeface="幼圆" pitchFamily="49" charset="-122"/>
              </a:rPr>
              <a:t>截至</a:t>
            </a:r>
            <a:r>
              <a:rPr lang="en-US" altLang="zh-CN" sz="1800" b="1" dirty="0">
                <a:solidFill>
                  <a:srgbClr val="000066"/>
                </a:solidFill>
                <a:latin typeface="幼圆" pitchFamily="49" charset="-122"/>
                <a:ea typeface="幼圆" pitchFamily="49" charset="-122"/>
              </a:rPr>
              <a:t>6</a:t>
            </a:r>
            <a:r>
              <a:rPr lang="zh-CN" altLang="en-US" sz="1800" b="1" dirty="0" smtClean="0">
                <a:solidFill>
                  <a:srgbClr val="000066"/>
                </a:solidFill>
                <a:latin typeface="幼圆" pitchFamily="49" charset="-122"/>
                <a:ea typeface="幼圆" pitchFamily="49" charset="-122"/>
              </a:rPr>
              <a:t>月底</a:t>
            </a:r>
            <a:r>
              <a:rPr lang="zh-CN" altLang="en-US" sz="1800" b="1" dirty="0">
                <a:solidFill>
                  <a:srgbClr val="000066"/>
                </a:solidFill>
                <a:latin typeface="幼圆" pitchFamily="49" charset="-122"/>
                <a:ea typeface="幼圆" pitchFamily="49" charset="-122"/>
              </a:rPr>
              <a:t>，两市总市值</a:t>
            </a:r>
            <a:r>
              <a:rPr lang="zh-CN" altLang="en-US" sz="1800" b="1" dirty="0" smtClean="0">
                <a:solidFill>
                  <a:srgbClr val="000066"/>
                </a:solidFill>
                <a:latin typeface="幼圆" pitchFamily="49" charset="-122"/>
                <a:ea typeface="幼圆" pitchFamily="49" charset="-122"/>
              </a:rPr>
              <a:t>近</a:t>
            </a:r>
            <a:r>
              <a:rPr lang="en-US" altLang="zh-CN" sz="1800" b="1" dirty="0" smtClean="0">
                <a:solidFill>
                  <a:srgbClr val="000066"/>
                </a:solidFill>
                <a:latin typeface="幼圆" pitchFamily="49" charset="-122"/>
                <a:ea typeface="幼圆" pitchFamily="49" charset="-122"/>
              </a:rPr>
              <a:t>57.61</a:t>
            </a:r>
            <a:r>
              <a:rPr lang="zh-CN" altLang="en-US" sz="1800" b="1" dirty="0" smtClean="0">
                <a:solidFill>
                  <a:srgbClr val="000066"/>
                </a:solidFill>
                <a:latin typeface="幼圆" pitchFamily="49" charset="-122"/>
                <a:ea typeface="幼圆" pitchFamily="49" charset="-122"/>
              </a:rPr>
              <a:t>万亿</a:t>
            </a:r>
            <a:r>
              <a:rPr lang="en-US" altLang="zh-CN" sz="1800" b="1" dirty="0">
                <a:solidFill>
                  <a:srgbClr val="000066"/>
                </a:solidFill>
                <a:latin typeface="幼圆" pitchFamily="49" charset="-122"/>
                <a:ea typeface="幼圆" pitchFamily="49" charset="-122"/>
              </a:rPr>
              <a:t>,</a:t>
            </a:r>
            <a:r>
              <a:rPr lang="zh-CN" altLang="en-US" sz="1800" b="1" dirty="0">
                <a:solidFill>
                  <a:srgbClr val="000066"/>
                </a:solidFill>
                <a:latin typeface="幼圆" pitchFamily="49" charset="-122"/>
                <a:ea typeface="幼圆" pitchFamily="49" charset="-122"/>
              </a:rPr>
              <a:t>较上</a:t>
            </a:r>
            <a:r>
              <a:rPr lang="zh-CN" altLang="en-US" sz="1800" b="1" dirty="0" smtClean="0">
                <a:solidFill>
                  <a:srgbClr val="000066"/>
                </a:solidFill>
                <a:latin typeface="幼圆" pitchFamily="49" charset="-122"/>
                <a:ea typeface="幼圆" pitchFamily="49" charset="-122"/>
              </a:rPr>
              <a:t>月底涨</a:t>
            </a:r>
            <a:r>
              <a:rPr lang="en-US" altLang="zh-CN" sz="1800" b="1" dirty="0" smtClean="0">
                <a:solidFill>
                  <a:srgbClr val="000066"/>
                </a:solidFill>
                <a:latin typeface="幼圆" pitchFamily="49" charset="-122"/>
                <a:ea typeface="幼圆" pitchFamily="49" charset="-122"/>
              </a:rPr>
              <a:t>3.2989%</a:t>
            </a:r>
            <a:r>
              <a:rPr lang="zh-CN" altLang="en-US" sz="1800" b="1" dirty="0">
                <a:solidFill>
                  <a:srgbClr val="000066"/>
                </a:solidFill>
                <a:latin typeface="幼圆" pitchFamily="49" charset="-122"/>
                <a:ea typeface="幼圆" pitchFamily="49" charset="-122"/>
              </a:rPr>
              <a:t>，其中上证</a:t>
            </a:r>
            <a:r>
              <a:rPr lang="zh-CN" altLang="en-US" sz="1800" b="1" dirty="0" smtClean="0">
                <a:solidFill>
                  <a:srgbClr val="000066"/>
                </a:solidFill>
                <a:latin typeface="幼圆" pitchFamily="49" charset="-122"/>
                <a:ea typeface="幼圆" pitchFamily="49" charset="-122"/>
              </a:rPr>
              <a:t>市值</a:t>
            </a:r>
            <a:r>
              <a:rPr lang="en-US" altLang="zh-CN" sz="1800" b="1" dirty="0" smtClean="0">
                <a:solidFill>
                  <a:srgbClr val="000066"/>
                </a:solidFill>
                <a:latin typeface="幼圆" pitchFamily="49" charset="-122"/>
                <a:ea typeface="幼圆" pitchFamily="49" charset="-122"/>
              </a:rPr>
              <a:t>34.78</a:t>
            </a:r>
            <a:r>
              <a:rPr lang="zh-CN" altLang="en-US" sz="1800" b="1" dirty="0" smtClean="0">
                <a:solidFill>
                  <a:srgbClr val="000066"/>
                </a:solidFill>
                <a:latin typeface="幼圆" pitchFamily="49" charset="-122"/>
                <a:ea typeface="幼圆" pitchFamily="49" charset="-122"/>
              </a:rPr>
              <a:t>万亿</a:t>
            </a:r>
            <a:r>
              <a:rPr lang="zh-CN" altLang="en-US" sz="1800" b="1" dirty="0">
                <a:solidFill>
                  <a:srgbClr val="000066"/>
                </a:solidFill>
                <a:latin typeface="幼圆" pitchFamily="49" charset="-122"/>
                <a:ea typeface="幼圆" pitchFamily="49" charset="-122"/>
              </a:rPr>
              <a:t>，深市</a:t>
            </a:r>
            <a:r>
              <a:rPr lang="zh-CN" altLang="en-US" sz="1800" b="1" dirty="0" smtClean="0">
                <a:solidFill>
                  <a:srgbClr val="000066"/>
                </a:solidFill>
                <a:latin typeface="幼圆" pitchFamily="49" charset="-122"/>
                <a:ea typeface="幼圆" pitchFamily="49" charset="-122"/>
              </a:rPr>
              <a:t>市值</a:t>
            </a:r>
            <a:r>
              <a:rPr lang="en-US" altLang="zh-CN" sz="1800" b="1" dirty="0" smtClean="0">
                <a:solidFill>
                  <a:srgbClr val="000066"/>
                </a:solidFill>
                <a:latin typeface="幼圆" pitchFamily="49" charset="-122"/>
                <a:ea typeface="幼圆" pitchFamily="49" charset="-122"/>
              </a:rPr>
              <a:t>22.83</a:t>
            </a:r>
            <a:r>
              <a:rPr lang="zh-CN" altLang="en-US" sz="1800" b="1" dirty="0" smtClean="0">
                <a:solidFill>
                  <a:srgbClr val="000066"/>
                </a:solidFill>
                <a:latin typeface="幼圆" pitchFamily="49" charset="-122"/>
                <a:ea typeface="幼圆" pitchFamily="49" charset="-122"/>
              </a:rPr>
              <a:t>万亿</a:t>
            </a:r>
            <a:r>
              <a:rPr lang="zh-CN" altLang="en-US" sz="1800" b="1" dirty="0">
                <a:solidFill>
                  <a:srgbClr val="000066"/>
                </a:solidFill>
                <a:latin typeface="幼圆" pitchFamily="49" charset="-122"/>
                <a:ea typeface="幼圆" pitchFamily="49" charset="-122"/>
              </a:rPr>
              <a:t>。</a:t>
            </a: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385" y="980728"/>
            <a:ext cx="7089641" cy="4316759"/>
          </a:xfrm>
          <a:prstGeom prst="rect">
            <a:avLst/>
          </a:prstGeom>
        </p:spPr>
      </p:pic>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itchFamily="49" charset="-122"/>
                <a:ea typeface="幼圆" pitchFamily="49" charset="-122"/>
              </a:rPr>
              <a:t>全市场解禁规模</a:t>
            </a:r>
          </a:p>
        </p:txBody>
      </p:sp>
      <p:sp>
        <p:nvSpPr>
          <p:cNvPr id="21507" name="TextBox 1"/>
          <p:cNvSpPr txBox="1">
            <a:spLocks noChangeArrowheads="1"/>
          </p:cNvSpPr>
          <p:nvPr/>
        </p:nvSpPr>
        <p:spPr bwMode="auto">
          <a:xfrm>
            <a:off x="285720" y="5072074"/>
            <a:ext cx="8501063" cy="1200329"/>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latinLnBrk="0"/>
            <a:r>
              <a:rPr lang="en-US" altLang="zh-CN" sz="1800" b="1" dirty="0">
                <a:solidFill>
                  <a:srgbClr val="000066"/>
                </a:solidFill>
                <a:latin typeface="幼圆" pitchFamily="49" charset="-122"/>
                <a:ea typeface="幼圆" pitchFamily="49" charset="-122"/>
              </a:rPr>
              <a:t>2017</a:t>
            </a:r>
            <a:r>
              <a:rPr lang="zh-CN" altLang="en-US" sz="1800" b="1" dirty="0">
                <a:solidFill>
                  <a:srgbClr val="000066"/>
                </a:solidFill>
                <a:latin typeface="幼圆" pitchFamily="49" charset="-122"/>
                <a:ea typeface="幼圆" pitchFamily="49" charset="-122"/>
              </a:rPr>
              <a:t>年</a:t>
            </a:r>
            <a:r>
              <a:rPr lang="en-US" altLang="zh-CN" sz="1800" b="1" dirty="0">
                <a:solidFill>
                  <a:srgbClr val="000066"/>
                </a:solidFill>
                <a:latin typeface="幼圆" pitchFamily="49" charset="-122"/>
                <a:ea typeface="幼圆" pitchFamily="49" charset="-122"/>
              </a:rPr>
              <a:t>A</a:t>
            </a:r>
            <a:r>
              <a:rPr lang="zh-CN" altLang="en-US" sz="1800" b="1" dirty="0">
                <a:solidFill>
                  <a:srgbClr val="000066"/>
                </a:solidFill>
                <a:latin typeface="幼圆" pitchFamily="49" charset="-122"/>
                <a:ea typeface="幼圆" pitchFamily="49" charset="-122"/>
              </a:rPr>
              <a:t>股全市场解禁市值将达到</a:t>
            </a:r>
            <a:r>
              <a:rPr lang="en-US" altLang="zh-CN" sz="1800" b="1" dirty="0">
                <a:solidFill>
                  <a:srgbClr val="000066"/>
                </a:solidFill>
                <a:latin typeface="幼圆" pitchFamily="49" charset="-122"/>
                <a:ea typeface="幼圆" pitchFamily="49" charset="-122"/>
              </a:rPr>
              <a:t>29103.5</a:t>
            </a:r>
            <a:r>
              <a:rPr lang="zh-CN" altLang="en-US" sz="1800" b="1" dirty="0">
                <a:solidFill>
                  <a:srgbClr val="000066"/>
                </a:solidFill>
                <a:latin typeface="幼圆" pitchFamily="49" charset="-122"/>
                <a:ea typeface="幼圆" pitchFamily="49" charset="-122"/>
              </a:rPr>
              <a:t>亿元，较</a:t>
            </a:r>
            <a:r>
              <a:rPr lang="en-US" altLang="zh-CN" sz="1800" b="1" dirty="0">
                <a:solidFill>
                  <a:srgbClr val="000066"/>
                </a:solidFill>
                <a:latin typeface="幼圆" pitchFamily="49" charset="-122"/>
                <a:ea typeface="幼圆" pitchFamily="49" charset="-122"/>
              </a:rPr>
              <a:t>2016</a:t>
            </a:r>
            <a:r>
              <a:rPr lang="zh-CN" altLang="en-US" sz="1800" b="1" dirty="0">
                <a:solidFill>
                  <a:srgbClr val="000066"/>
                </a:solidFill>
                <a:latin typeface="幼圆" pitchFamily="49" charset="-122"/>
                <a:ea typeface="幼圆" pitchFamily="49" charset="-122"/>
              </a:rPr>
              <a:t>年增长约</a:t>
            </a:r>
            <a:r>
              <a:rPr lang="en-US" altLang="zh-CN" sz="1800" b="1" dirty="0">
                <a:solidFill>
                  <a:srgbClr val="000066"/>
                </a:solidFill>
                <a:latin typeface="幼圆" pitchFamily="49" charset="-122"/>
                <a:ea typeface="幼圆" pitchFamily="49" charset="-122"/>
              </a:rPr>
              <a:t>26.67%</a:t>
            </a:r>
            <a:r>
              <a:rPr lang="zh-CN" altLang="en-US" sz="1800" b="1" dirty="0">
                <a:solidFill>
                  <a:srgbClr val="000066"/>
                </a:solidFill>
                <a:latin typeface="幼圆" pitchFamily="49" charset="-122"/>
                <a:ea typeface="幼圆" pitchFamily="49" charset="-122"/>
              </a:rPr>
              <a:t>。</a:t>
            </a:r>
          </a:p>
          <a:p>
            <a:pPr latinLnBrk="0"/>
            <a:r>
              <a:rPr lang="zh-CN" altLang="en-US" sz="1800" b="1" dirty="0">
                <a:solidFill>
                  <a:srgbClr val="000066"/>
                </a:solidFill>
                <a:latin typeface="幼圆" pitchFamily="49" charset="-122"/>
                <a:ea typeface="幼圆" pitchFamily="49" charset="-122"/>
              </a:rPr>
              <a:t>具体来看，除了</a:t>
            </a:r>
            <a:r>
              <a:rPr lang="en-US" altLang="zh-CN" sz="1800" b="1" dirty="0">
                <a:solidFill>
                  <a:srgbClr val="000066"/>
                </a:solidFill>
                <a:latin typeface="幼圆" pitchFamily="49" charset="-122"/>
                <a:ea typeface="幼圆" pitchFamily="49" charset="-122"/>
              </a:rPr>
              <a:t>5</a:t>
            </a:r>
            <a:r>
              <a:rPr lang="zh-CN" altLang="en-US" sz="1800" b="1" dirty="0">
                <a:solidFill>
                  <a:srgbClr val="000066"/>
                </a:solidFill>
                <a:latin typeface="幼圆" pitchFamily="49" charset="-122"/>
                <a:ea typeface="幼圆" pitchFamily="49" charset="-122"/>
              </a:rPr>
              <a:t>月、</a:t>
            </a:r>
            <a:r>
              <a:rPr lang="en-US" altLang="zh-CN" sz="1800" b="1" dirty="0">
                <a:solidFill>
                  <a:srgbClr val="000066"/>
                </a:solidFill>
                <a:latin typeface="幼圆" pitchFamily="49" charset="-122"/>
                <a:ea typeface="幼圆" pitchFamily="49" charset="-122"/>
              </a:rPr>
              <a:t>6</a:t>
            </a:r>
            <a:r>
              <a:rPr lang="zh-CN" altLang="en-US" sz="1800" b="1" dirty="0">
                <a:solidFill>
                  <a:srgbClr val="000066"/>
                </a:solidFill>
                <a:latin typeface="幼圆" pitchFamily="49" charset="-122"/>
                <a:ea typeface="幼圆" pitchFamily="49" charset="-122"/>
              </a:rPr>
              <a:t>月和</a:t>
            </a:r>
            <a:r>
              <a:rPr lang="en-US" altLang="zh-CN" sz="1800" b="1" dirty="0">
                <a:solidFill>
                  <a:srgbClr val="000066"/>
                </a:solidFill>
                <a:latin typeface="幼圆" pitchFamily="49" charset="-122"/>
                <a:ea typeface="幼圆" pitchFamily="49" charset="-122"/>
              </a:rPr>
              <a:t>11</a:t>
            </a:r>
            <a:r>
              <a:rPr lang="zh-CN" altLang="en-US" sz="1800" b="1" dirty="0">
                <a:solidFill>
                  <a:srgbClr val="000066"/>
                </a:solidFill>
                <a:latin typeface="幼圆" pitchFamily="49" charset="-122"/>
                <a:ea typeface="幼圆" pitchFamily="49" charset="-122"/>
              </a:rPr>
              <a:t>月的解禁市值稍弱于</a:t>
            </a:r>
            <a:r>
              <a:rPr lang="en-US" altLang="zh-CN" sz="1800" b="1" dirty="0">
                <a:solidFill>
                  <a:srgbClr val="000066"/>
                </a:solidFill>
                <a:latin typeface="幼圆" pitchFamily="49" charset="-122"/>
                <a:ea typeface="幼圆" pitchFamily="49" charset="-122"/>
              </a:rPr>
              <a:t>2016</a:t>
            </a:r>
            <a:r>
              <a:rPr lang="zh-CN" altLang="en-US" sz="1800" b="1" dirty="0">
                <a:solidFill>
                  <a:srgbClr val="000066"/>
                </a:solidFill>
                <a:latin typeface="幼圆" pitchFamily="49" charset="-122"/>
                <a:ea typeface="幼圆" pitchFamily="49" charset="-122"/>
              </a:rPr>
              <a:t>年的同期水平之外，其余</a:t>
            </a:r>
            <a:r>
              <a:rPr lang="en-US" altLang="zh-CN" sz="1800" b="1" dirty="0">
                <a:solidFill>
                  <a:srgbClr val="000066"/>
                </a:solidFill>
                <a:latin typeface="幼圆" pitchFamily="49" charset="-122"/>
                <a:ea typeface="幼圆" pitchFamily="49" charset="-122"/>
              </a:rPr>
              <a:t>9</a:t>
            </a:r>
            <a:r>
              <a:rPr lang="zh-CN" altLang="en-US" sz="1800" b="1" dirty="0">
                <a:solidFill>
                  <a:srgbClr val="000066"/>
                </a:solidFill>
                <a:latin typeface="幼圆" pitchFamily="49" charset="-122"/>
                <a:ea typeface="幼圆" pitchFamily="49" charset="-122"/>
              </a:rPr>
              <a:t>个月份全部超过</a:t>
            </a:r>
            <a:r>
              <a:rPr lang="en-US" altLang="zh-CN" sz="1800" b="1" dirty="0">
                <a:solidFill>
                  <a:srgbClr val="000066"/>
                </a:solidFill>
                <a:latin typeface="幼圆" pitchFamily="49" charset="-122"/>
                <a:ea typeface="幼圆" pitchFamily="49" charset="-122"/>
              </a:rPr>
              <a:t>2016</a:t>
            </a:r>
            <a:r>
              <a:rPr lang="zh-CN" altLang="en-US" sz="1800" b="1" dirty="0">
                <a:solidFill>
                  <a:srgbClr val="000066"/>
                </a:solidFill>
                <a:latin typeface="幼圆" pitchFamily="49" charset="-122"/>
                <a:ea typeface="幼圆" pitchFamily="49" charset="-122"/>
              </a:rPr>
              <a:t>年同期解禁水平，将给市场带来不小的冲击</a:t>
            </a:r>
            <a:r>
              <a:rPr lang="zh-CN" altLang="en-US" sz="1800" b="1" dirty="0" smtClean="0">
                <a:solidFill>
                  <a:srgbClr val="000066"/>
                </a:solidFill>
                <a:latin typeface="幼圆" pitchFamily="49" charset="-122"/>
                <a:ea typeface="幼圆" pitchFamily="49" charset="-122"/>
              </a:rPr>
              <a:t>。</a:t>
            </a:r>
            <a:r>
              <a:rPr lang="en-US" altLang="zh-CN" sz="1800" b="1" dirty="0">
                <a:solidFill>
                  <a:srgbClr val="000066"/>
                </a:solidFill>
                <a:latin typeface="幼圆" pitchFamily="49" charset="-122"/>
                <a:ea typeface="幼圆" pitchFamily="49" charset="-122"/>
              </a:rPr>
              <a:t>6</a:t>
            </a:r>
            <a:r>
              <a:rPr lang="zh-CN" altLang="en-US" sz="1800" b="1" dirty="0" smtClean="0">
                <a:solidFill>
                  <a:srgbClr val="000066"/>
                </a:solidFill>
                <a:latin typeface="幼圆" pitchFamily="49" charset="-122"/>
                <a:ea typeface="幼圆" pitchFamily="49" charset="-122"/>
              </a:rPr>
              <a:t>月解</a:t>
            </a:r>
            <a:r>
              <a:rPr lang="zh-CN" altLang="en-US" sz="1800" b="1" dirty="0">
                <a:solidFill>
                  <a:srgbClr val="000066"/>
                </a:solidFill>
                <a:latin typeface="幼圆" pitchFamily="49" charset="-122"/>
                <a:ea typeface="幼圆" pitchFamily="49" charset="-122"/>
              </a:rPr>
              <a:t>禁市值</a:t>
            </a:r>
            <a:r>
              <a:rPr lang="zh-CN" altLang="en-US" sz="1800" b="1" dirty="0" smtClean="0">
                <a:solidFill>
                  <a:srgbClr val="000066"/>
                </a:solidFill>
                <a:latin typeface="幼圆" pitchFamily="49" charset="-122"/>
                <a:ea typeface="幼圆" pitchFamily="49" charset="-122"/>
              </a:rPr>
              <a:t>为</a:t>
            </a:r>
            <a:r>
              <a:rPr lang="en-US" altLang="zh-CN" sz="1800" b="1" dirty="0" smtClean="0">
                <a:solidFill>
                  <a:srgbClr val="000066"/>
                </a:solidFill>
                <a:latin typeface="幼圆" pitchFamily="49" charset="-122"/>
                <a:ea typeface="幼圆" pitchFamily="49" charset="-122"/>
              </a:rPr>
              <a:t>1235.4</a:t>
            </a:r>
            <a:r>
              <a:rPr lang="zh-CN" altLang="en-US" sz="1800" b="1" dirty="0" smtClean="0">
                <a:solidFill>
                  <a:srgbClr val="000066"/>
                </a:solidFill>
                <a:latin typeface="幼圆" pitchFamily="49" charset="-122"/>
                <a:ea typeface="幼圆" pitchFamily="49" charset="-122"/>
              </a:rPr>
              <a:t>亿</a:t>
            </a:r>
            <a:r>
              <a:rPr lang="zh-CN" altLang="en-US" sz="1800" b="1" dirty="0">
                <a:solidFill>
                  <a:srgbClr val="000066"/>
                </a:solidFill>
                <a:latin typeface="幼圆" pitchFamily="49" charset="-122"/>
                <a:ea typeface="幼圆" pitchFamily="49" charset="-122"/>
              </a:rPr>
              <a:t>元。</a:t>
            </a:r>
          </a:p>
        </p:txBody>
      </p:sp>
      <p:graphicFrame>
        <p:nvGraphicFramePr>
          <p:cNvPr id="7" name="图表 6"/>
          <p:cNvGraphicFramePr/>
          <p:nvPr>
            <p:extLst>
              <p:ext uri="{D42A27DB-BD31-4B8C-83A1-F6EECF244321}">
                <p14:modId xmlns:p14="http://schemas.microsoft.com/office/powerpoint/2010/main" val="1104604533"/>
              </p:ext>
            </p:extLst>
          </p:nvPr>
        </p:nvGraphicFramePr>
        <p:xfrm>
          <a:off x="714348" y="1214422"/>
          <a:ext cx="7572428" cy="374651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大宗交易统计及折价率</a:t>
            </a:r>
          </a:p>
        </p:txBody>
      </p:sp>
      <p:sp>
        <p:nvSpPr>
          <p:cNvPr id="4" name="矩形 3"/>
          <p:cNvSpPr/>
          <p:nvPr/>
        </p:nvSpPr>
        <p:spPr>
          <a:xfrm>
            <a:off x="642143" y="4819927"/>
            <a:ext cx="7858125" cy="1477328"/>
          </a:xfrm>
          <a:prstGeom prst="rect">
            <a:avLst/>
          </a:prstGeom>
        </p:spPr>
        <p:txBody>
          <a:bodyPr>
            <a:spAutoFit/>
          </a:bodyPr>
          <a:lstStyle/>
          <a:p>
            <a:pPr>
              <a:defRPr/>
            </a:pPr>
            <a:r>
              <a:rPr lang="en-US" altLang="zh-CN" sz="1800" b="1" dirty="0" smtClean="0">
                <a:solidFill>
                  <a:schemeClr val="tx2"/>
                </a:solidFill>
                <a:latin typeface="+mn-ea"/>
                <a:ea typeface="+mn-ea"/>
              </a:rPr>
              <a:t>6</a:t>
            </a:r>
            <a:r>
              <a:rPr lang="zh-CN" altLang="en-US" sz="1800" b="1" dirty="0" smtClean="0">
                <a:solidFill>
                  <a:schemeClr val="tx2"/>
                </a:solidFill>
                <a:latin typeface="+mn-ea"/>
                <a:ea typeface="+mn-ea"/>
              </a:rPr>
              <a:t>月大宗交易总成交额为</a:t>
            </a:r>
            <a:r>
              <a:rPr lang="en-US" altLang="zh-CN" sz="1800" b="1" dirty="0" smtClean="0">
                <a:solidFill>
                  <a:schemeClr val="tx2"/>
                </a:solidFill>
                <a:latin typeface="+mn-ea"/>
                <a:ea typeface="+mn-ea"/>
              </a:rPr>
              <a:t>331.73</a:t>
            </a:r>
            <a:r>
              <a:rPr lang="zh-CN" altLang="en-US" sz="1800" b="1" dirty="0" smtClean="0">
                <a:solidFill>
                  <a:schemeClr val="tx2"/>
                </a:solidFill>
                <a:latin typeface="+mn-ea"/>
                <a:ea typeface="+mn-ea"/>
              </a:rPr>
              <a:t>亿元，较上月</a:t>
            </a:r>
            <a:r>
              <a:rPr lang="en-US" altLang="zh-CN" sz="1800" b="1" dirty="0" smtClean="0">
                <a:solidFill>
                  <a:schemeClr val="tx2"/>
                </a:solidFill>
                <a:latin typeface="+mn-ea"/>
                <a:ea typeface="+mn-ea"/>
              </a:rPr>
              <a:t>519.49</a:t>
            </a:r>
            <a:r>
              <a:rPr lang="zh-CN" altLang="en-US" sz="1800" b="1" dirty="0" smtClean="0">
                <a:solidFill>
                  <a:schemeClr val="tx2"/>
                </a:solidFill>
                <a:latin typeface="+mn-ea"/>
                <a:ea typeface="+mn-ea"/>
              </a:rPr>
              <a:t>亿元大幅下跌，交投热情急速降温</a:t>
            </a:r>
            <a:r>
              <a:rPr lang="zh-CN" altLang="en-US" sz="1800" b="1" dirty="0">
                <a:solidFill>
                  <a:schemeClr val="tx2"/>
                </a:solidFill>
                <a:latin typeface="+mn-ea"/>
                <a:ea typeface="+mn-ea"/>
              </a:rPr>
              <a:t>。减持新规的实施对大宗交易市场的制约效果极为明显。</a:t>
            </a:r>
            <a:r>
              <a:rPr lang="en-US" altLang="zh-CN" sz="1800" b="1" dirty="0" smtClean="0">
                <a:solidFill>
                  <a:schemeClr val="tx2"/>
                </a:solidFill>
                <a:latin typeface="+mn-ea"/>
                <a:ea typeface="+mn-ea"/>
              </a:rPr>
              <a:t>6</a:t>
            </a:r>
            <a:r>
              <a:rPr lang="zh-CN" altLang="en-US" sz="1800" b="1" dirty="0">
                <a:solidFill>
                  <a:schemeClr val="tx2"/>
                </a:solidFill>
                <a:latin typeface="+mn-ea"/>
                <a:ea typeface="+mn-ea"/>
              </a:rPr>
              <a:t>月份以来大宗交易市场卖方的议价</a:t>
            </a:r>
            <a:r>
              <a:rPr lang="zh-CN" altLang="en-US" sz="1800" b="1" dirty="0" smtClean="0">
                <a:solidFill>
                  <a:schemeClr val="tx2"/>
                </a:solidFill>
                <a:latin typeface="+mn-ea"/>
                <a:ea typeface="+mn-ea"/>
              </a:rPr>
              <a:t>能力，</a:t>
            </a:r>
            <a:r>
              <a:rPr lang="zh-CN" altLang="en-US" sz="1800" b="1" dirty="0">
                <a:solidFill>
                  <a:schemeClr val="tx2"/>
                </a:solidFill>
                <a:latin typeface="+mn-ea"/>
                <a:ea typeface="+mn-ea"/>
              </a:rPr>
              <a:t>相比</a:t>
            </a:r>
            <a:r>
              <a:rPr lang="en-US" altLang="zh-CN" sz="1800" b="1" dirty="0">
                <a:solidFill>
                  <a:schemeClr val="tx2"/>
                </a:solidFill>
                <a:latin typeface="+mn-ea"/>
                <a:ea typeface="+mn-ea"/>
              </a:rPr>
              <a:t>5</a:t>
            </a:r>
            <a:r>
              <a:rPr lang="zh-CN" altLang="en-US" sz="1800" b="1" dirty="0">
                <a:solidFill>
                  <a:schemeClr val="tx2"/>
                </a:solidFill>
                <a:latin typeface="+mn-ea"/>
                <a:ea typeface="+mn-ea"/>
              </a:rPr>
              <a:t>月份明显提升。统计数据显示</a:t>
            </a:r>
            <a:r>
              <a:rPr lang="zh-CN" altLang="en-US" sz="1800" b="1" dirty="0" smtClean="0">
                <a:solidFill>
                  <a:schemeClr val="tx2"/>
                </a:solidFill>
                <a:latin typeface="+mn-ea"/>
                <a:ea typeface="+mn-ea"/>
              </a:rPr>
              <a:t>，月内大宗交易平均</a:t>
            </a:r>
            <a:r>
              <a:rPr lang="zh-CN" altLang="en-US" sz="1800" b="1" dirty="0">
                <a:solidFill>
                  <a:schemeClr val="tx2"/>
                </a:solidFill>
                <a:latin typeface="+mn-ea"/>
                <a:ea typeface="+mn-ea"/>
              </a:rPr>
              <a:t>折价率为</a:t>
            </a:r>
            <a:r>
              <a:rPr lang="en-US" altLang="zh-CN" sz="1800" b="1" dirty="0">
                <a:solidFill>
                  <a:schemeClr val="tx2"/>
                </a:solidFill>
                <a:latin typeface="+mn-ea"/>
                <a:ea typeface="+mn-ea"/>
              </a:rPr>
              <a:t>2.68%</a:t>
            </a:r>
            <a:r>
              <a:rPr lang="zh-CN" altLang="en-US" sz="1800" b="1" dirty="0">
                <a:solidFill>
                  <a:schemeClr val="tx2"/>
                </a:solidFill>
                <a:latin typeface="+mn-ea"/>
                <a:ea typeface="+mn-ea"/>
              </a:rPr>
              <a:t>，不仅相比</a:t>
            </a:r>
            <a:r>
              <a:rPr lang="en-US" altLang="zh-CN" sz="1800" b="1" dirty="0">
                <a:solidFill>
                  <a:schemeClr val="tx2"/>
                </a:solidFill>
                <a:latin typeface="+mn-ea"/>
                <a:ea typeface="+mn-ea"/>
              </a:rPr>
              <a:t>5</a:t>
            </a:r>
            <a:r>
              <a:rPr lang="zh-CN" altLang="en-US" sz="1800" b="1" dirty="0">
                <a:solidFill>
                  <a:schemeClr val="tx2"/>
                </a:solidFill>
                <a:latin typeface="+mn-ea"/>
                <a:ea typeface="+mn-ea"/>
              </a:rPr>
              <a:t>月份</a:t>
            </a:r>
            <a:r>
              <a:rPr lang="en-US" altLang="zh-CN" sz="1800" b="1" dirty="0">
                <a:solidFill>
                  <a:schemeClr val="tx2"/>
                </a:solidFill>
                <a:latin typeface="+mn-ea"/>
                <a:ea typeface="+mn-ea"/>
              </a:rPr>
              <a:t>3.4%</a:t>
            </a:r>
            <a:r>
              <a:rPr lang="zh-CN" altLang="en-US" sz="1800" b="1" dirty="0">
                <a:solidFill>
                  <a:schemeClr val="tx2"/>
                </a:solidFill>
                <a:latin typeface="+mn-ea"/>
                <a:ea typeface="+mn-ea"/>
              </a:rPr>
              <a:t>的平均折价率降低了</a:t>
            </a:r>
            <a:r>
              <a:rPr lang="en-US" altLang="zh-CN" sz="1800" b="1" dirty="0">
                <a:solidFill>
                  <a:schemeClr val="tx2"/>
                </a:solidFill>
                <a:latin typeface="+mn-ea"/>
                <a:ea typeface="+mn-ea"/>
              </a:rPr>
              <a:t>0.72%</a:t>
            </a:r>
            <a:r>
              <a:rPr lang="zh-CN" altLang="en-US" sz="1800" b="1" dirty="0">
                <a:solidFill>
                  <a:schemeClr val="tx2"/>
                </a:solidFill>
                <a:latin typeface="+mn-ea"/>
                <a:ea typeface="+mn-ea"/>
              </a:rPr>
              <a:t>，更是创出了今年以来各月的最低值</a:t>
            </a:r>
            <a:r>
              <a:rPr lang="zh-CN" altLang="en-US" sz="1800" b="1" dirty="0" smtClean="0">
                <a:solidFill>
                  <a:schemeClr val="tx2"/>
                </a:solidFill>
                <a:latin typeface="+mn-ea"/>
                <a:ea typeface="+mn-ea"/>
              </a:rPr>
              <a:t>。</a:t>
            </a:r>
            <a:endParaRPr lang="zh-CN" altLang="en-US" sz="1800" b="1" dirty="0">
              <a:solidFill>
                <a:schemeClr val="tx2">
                  <a:lumMod val="75000"/>
                </a:schemeClr>
              </a:solidFill>
              <a:latin typeface="+mn-lt"/>
              <a:ea typeface="+mn-ea"/>
            </a:endParaRPr>
          </a:p>
        </p:txBody>
      </p:sp>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9155" y="930414"/>
            <a:ext cx="7231237" cy="3965222"/>
          </a:xfrm>
          <a:prstGeom prst="rect">
            <a:avLst/>
          </a:prstGeom>
        </p:spPr>
      </p:pic>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chemeClr val="tx2"/>
                </a:solidFill>
                <a:latin typeface="幼圆" pitchFamily="49" charset="-122"/>
                <a:ea typeface="幼圆" pitchFamily="49" charset="-122"/>
              </a:rPr>
              <a:t>融资融券余额</a:t>
            </a:r>
          </a:p>
        </p:txBody>
      </p:sp>
      <p:sp>
        <p:nvSpPr>
          <p:cNvPr id="24579" name="TextBox 1"/>
          <p:cNvSpPr txBox="1">
            <a:spLocks noChangeArrowheads="1"/>
          </p:cNvSpPr>
          <p:nvPr/>
        </p:nvSpPr>
        <p:spPr bwMode="auto">
          <a:xfrm>
            <a:off x="1259632" y="5301208"/>
            <a:ext cx="8001000" cy="369332"/>
          </a:xfrm>
          <a:prstGeom prst="rect">
            <a:avLst/>
          </a:prstGeom>
          <a:noFill/>
          <a:ln w="9525">
            <a:solidFill>
              <a:schemeClr val="bg1"/>
            </a:solidFill>
            <a:miter lim="800000"/>
          </a:ln>
        </p:spPr>
        <p:txBody>
          <a:bodyPr>
            <a:spAutoFit/>
          </a:bodyPr>
          <a:lstStyle/>
          <a:p>
            <a:r>
              <a:rPr lang="zh-CN" altLang="en-US" sz="1800" b="1" dirty="0" smtClean="0">
                <a:solidFill>
                  <a:srgbClr val="000066"/>
                </a:solidFill>
                <a:latin typeface="幼圆" pitchFamily="49" charset="-122"/>
                <a:ea typeface="幼圆" pitchFamily="49" charset="-122"/>
              </a:rPr>
              <a:t>至</a:t>
            </a:r>
            <a:r>
              <a:rPr lang="en-US" altLang="zh-CN" sz="1800" b="1" dirty="0">
                <a:solidFill>
                  <a:srgbClr val="000066"/>
                </a:solidFill>
                <a:latin typeface="幼圆" pitchFamily="49" charset="-122"/>
                <a:ea typeface="幼圆" pitchFamily="49" charset="-122"/>
              </a:rPr>
              <a:t>6</a:t>
            </a:r>
            <a:r>
              <a:rPr lang="zh-CN" altLang="en-US" sz="1800" b="1" dirty="0" smtClean="0">
                <a:solidFill>
                  <a:srgbClr val="000066"/>
                </a:solidFill>
                <a:latin typeface="幼圆" pitchFamily="49" charset="-122"/>
                <a:ea typeface="幼圆" pitchFamily="49" charset="-122"/>
              </a:rPr>
              <a:t>月底</a:t>
            </a:r>
            <a:r>
              <a:rPr lang="zh-CN" altLang="en-US" sz="1800" b="1" dirty="0">
                <a:solidFill>
                  <a:srgbClr val="000066"/>
                </a:solidFill>
                <a:latin typeface="幼圆" pitchFamily="49" charset="-122"/>
                <a:ea typeface="幼圆" pitchFamily="49" charset="-122"/>
              </a:rPr>
              <a:t>，沪深两市两融余额</a:t>
            </a:r>
            <a:r>
              <a:rPr lang="en-US" altLang="zh-CN" sz="1800" b="1" dirty="0" smtClean="0">
                <a:solidFill>
                  <a:srgbClr val="000066"/>
                </a:solidFill>
                <a:latin typeface="幼圆" pitchFamily="49" charset="-122"/>
                <a:ea typeface="幼圆" pitchFamily="49" charset="-122"/>
              </a:rPr>
              <a:t>8798.62</a:t>
            </a:r>
            <a:r>
              <a:rPr lang="zh-CN" altLang="en-US" sz="1800" b="1" dirty="0" smtClean="0">
                <a:solidFill>
                  <a:srgbClr val="000066"/>
                </a:solidFill>
                <a:latin typeface="幼圆" pitchFamily="49" charset="-122"/>
                <a:ea typeface="幼圆" pitchFamily="49" charset="-122"/>
              </a:rPr>
              <a:t>亿</a:t>
            </a:r>
            <a:r>
              <a:rPr lang="zh-CN" altLang="en-US" sz="1800" b="1" dirty="0">
                <a:solidFill>
                  <a:srgbClr val="000066"/>
                </a:solidFill>
                <a:latin typeface="幼圆" pitchFamily="49" charset="-122"/>
                <a:ea typeface="幼圆" pitchFamily="49" charset="-122"/>
              </a:rPr>
              <a:t>元，较上</a:t>
            </a:r>
            <a:r>
              <a:rPr lang="zh-CN" altLang="en-US" sz="1800" b="1" dirty="0" smtClean="0">
                <a:solidFill>
                  <a:srgbClr val="000066"/>
                </a:solidFill>
                <a:latin typeface="幼圆" pitchFamily="49" charset="-122"/>
                <a:ea typeface="幼圆" pitchFamily="49" charset="-122"/>
              </a:rPr>
              <a:t>月底涨</a:t>
            </a:r>
            <a:r>
              <a:rPr lang="en-US" altLang="zh-CN" sz="1800" b="1" dirty="0" smtClean="0">
                <a:solidFill>
                  <a:srgbClr val="000066"/>
                </a:solidFill>
                <a:latin typeface="幼圆" pitchFamily="49" charset="-122"/>
                <a:ea typeface="幼圆" pitchFamily="49" charset="-122"/>
              </a:rPr>
              <a:t>1.18%</a:t>
            </a:r>
            <a:r>
              <a:rPr lang="zh-CN" altLang="en-US" sz="1800" b="1" dirty="0">
                <a:solidFill>
                  <a:srgbClr val="000066"/>
                </a:solidFill>
                <a:latin typeface="幼圆" pitchFamily="49" charset="-122"/>
                <a:ea typeface="幼圆" pitchFamily="49" charset="-122"/>
              </a:rPr>
              <a:t>。</a:t>
            </a: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4440" y="977705"/>
            <a:ext cx="7297960" cy="4328187"/>
          </a:xfrm>
          <a:prstGeom prst="rect">
            <a:avLst/>
          </a:prstGeom>
        </p:spPr>
      </p:pic>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本月两市市值前十</a:t>
            </a:r>
          </a:p>
        </p:txBody>
      </p:sp>
      <p:graphicFrame>
        <p:nvGraphicFramePr>
          <p:cNvPr id="5" name="表格 4"/>
          <p:cNvGraphicFramePr>
            <a:graphicFrameLocks noGrp="1"/>
          </p:cNvGraphicFramePr>
          <p:nvPr>
            <p:extLst>
              <p:ext uri="{D42A27DB-BD31-4B8C-83A1-F6EECF244321}">
                <p14:modId xmlns:p14="http://schemas.microsoft.com/office/powerpoint/2010/main" val="671408030"/>
              </p:ext>
            </p:extLst>
          </p:nvPr>
        </p:nvGraphicFramePr>
        <p:xfrm>
          <a:off x="-36513" y="642918"/>
          <a:ext cx="9180545" cy="5874434"/>
        </p:xfrm>
        <a:graphic>
          <a:graphicData uri="http://schemas.openxmlformats.org/drawingml/2006/table">
            <a:tbl>
              <a:tblPr firstRow="1" bandRow="1">
                <a:tableStyleId>{72833802-FEF1-4C79-8D5D-14CF1EAF98D9}</a:tableStyleId>
              </a:tblPr>
              <a:tblGrid>
                <a:gridCol w="2359606">
                  <a:extLst>
                    <a:ext uri="{9D8B030D-6E8A-4147-A177-3AD203B41FA5}">
                      <a16:colId xmlns="" xmlns:a16="http://schemas.microsoft.com/office/drawing/2014/main" val="20000"/>
                    </a:ext>
                  </a:extLst>
                </a:gridCol>
                <a:gridCol w="2320345">
                  <a:extLst>
                    <a:ext uri="{9D8B030D-6E8A-4147-A177-3AD203B41FA5}">
                      <a16:colId xmlns="" xmlns:a16="http://schemas.microsoft.com/office/drawing/2014/main" val="20001"/>
                    </a:ext>
                  </a:extLst>
                </a:gridCol>
                <a:gridCol w="2143140">
                  <a:extLst>
                    <a:ext uri="{9D8B030D-6E8A-4147-A177-3AD203B41FA5}">
                      <a16:colId xmlns="" xmlns:a16="http://schemas.microsoft.com/office/drawing/2014/main" val="20002"/>
                    </a:ext>
                  </a:extLst>
                </a:gridCol>
                <a:gridCol w="2357454">
                  <a:extLst>
                    <a:ext uri="{9D8B030D-6E8A-4147-A177-3AD203B41FA5}">
                      <a16:colId xmlns="" xmlns:a16="http://schemas.microsoft.com/office/drawing/2014/main" val="20003"/>
                    </a:ext>
                  </a:extLst>
                </a:gridCol>
              </a:tblGrid>
              <a:tr h="857256">
                <a:tc>
                  <a:txBody>
                    <a:bodyPr/>
                    <a:lstStyle/>
                    <a:p>
                      <a:pPr algn="ctr"/>
                      <a:r>
                        <a:rPr lang="zh-CN" altLang="en-US" dirty="0"/>
                        <a:t>沪市</a:t>
                      </a:r>
                    </a:p>
                  </a:txBody>
                  <a:tcPr marL="9525" marR="9525" marT="9525" marB="0" anchor="ctr"/>
                </a:tc>
                <a:tc>
                  <a:txBody>
                    <a:bodyPr/>
                    <a:lstStyle/>
                    <a:p>
                      <a:pPr algn="ctr" fontAlgn="ctr"/>
                      <a:r>
                        <a:rPr lang="zh-CN" altLang="en-US" sz="1600" u="none" strike="noStrike" dirty="0">
                          <a:latin typeface="+mn-ea"/>
                          <a:ea typeface="+mn-ea"/>
                        </a:rPr>
                        <a:t>市值（亿）</a:t>
                      </a:r>
                      <a:endParaRPr lang="zh-CN" altLang="en-US" sz="1600" b="0" i="0" u="none" strike="noStrike" dirty="0">
                        <a:solidFill>
                          <a:srgbClr val="000000"/>
                        </a:solidFill>
                        <a:latin typeface="+mn-ea"/>
                        <a:ea typeface="+mn-ea"/>
                      </a:endParaRPr>
                    </a:p>
                  </a:txBody>
                  <a:tcPr marL="9525" marR="9525" marT="9525" marB="0" anchor="ctr"/>
                </a:tc>
                <a:tc>
                  <a:txBody>
                    <a:bodyPr/>
                    <a:lstStyle/>
                    <a:p>
                      <a:pPr algn="ctr" fontAlgn="ctr"/>
                      <a:r>
                        <a:rPr lang="zh-CN" altLang="en-US" sz="1600" b="1" i="0" u="none" strike="noStrike" dirty="0">
                          <a:solidFill>
                            <a:schemeClr val="bg1"/>
                          </a:solidFill>
                          <a:latin typeface="+mn-ea"/>
                          <a:ea typeface="+mn-ea"/>
                        </a:rPr>
                        <a:t>深市</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endParaRPr lang="en-US" altLang="zh-CN" sz="1600" u="none" strike="noStrike" dirty="0">
                        <a:latin typeface="+mn-ea"/>
                        <a:ea typeface="+mn-ea"/>
                      </a:endParaRPr>
                    </a:p>
                    <a:p>
                      <a:pPr marL="0" marR="0" indent="0" algn="ctr" defTabSz="914400" rtl="0" eaLnBrk="1" fontAlgn="ctr" latinLnBrk="0" hangingPunct="1">
                        <a:lnSpc>
                          <a:spcPct val="100000"/>
                        </a:lnSpc>
                        <a:spcBef>
                          <a:spcPts val="0"/>
                        </a:spcBef>
                        <a:spcAft>
                          <a:spcPts val="0"/>
                        </a:spcAft>
                        <a:buClrTx/>
                        <a:buSzTx/>
                        <a:buFontTx/>
                        <a:buNone/>
                        <a:defRPr/>
                      </a:pPr>
                      <a:r>
                        <a:rPr lang="zh-CN" altLang="en-US" sz="1600" u="none" strike="noStrike" dirty="0">
                          <a:latin typeface="+mn-ea"/>
                          <a:ea typeface="+mn-ea"/>
                        </a:rPr>
                        <a:t>市值（亿）</a:t>
                      </a:r>
                    </a:p>
                    <a:p>
                      <a:pPr algn="ctr" fontAlgn="ctr"/>
                      <a:endParaRPr lang="zh-CN" altLang="en-US" sz="1600" b="0" i="0" u="none" strike="noStrike" dirty="0">
                        <a:solidFill>
                          <a:srgbClr val="000000"/>
                        </a:solidFill>
                        <a:latin typeface="+mn-ea"/>
                        <a:ea typeface="+mn-ea"/>
                      </a:endParaRPr>
                    </a:p>
                  </a:txBody>
                  <a:tcPr marL="9525" marR="9525" marT="9525" marB="0" anchor="ctr"/>
                </a:tc>
                <a:extLst>
                  <a:ext uri="{0D108BD9-81ED-4DB2-BD59-A6C34878D82A}">
                    <a16:rowId xmlns="" xmlns:a16="http://schemas.microsoft.com/office/drawing/2014/main" val="10000"/>
                  </a:ext>
                </a:extLst>
              </a:tr>
              <a:tr h="428628">
                <a:tc>
                  <a:txBody>
                    <a:bodyPr/>
                    <a:lstStyle/>
                    <a:p>
                      <a:pPr algn="ctr" fontAlgn="t"/>
                      <a:r>
                        <a:rPr lang="en-US" sz="1400" b="1" i="0" u="none" strike="noStrike" dirty="0">
                          <a:solidFill>
                            <a:schemeClr val="tx2"/>
                          </a:solidFill>
                          <a:effectLst/>
                          <a:latin typeface="+mn-lt"/>
                        </a:rPr>
                        <a:t>601398.SH</a:t>
                      </a:r>
                      <a:r>
                        <a:rPr lang="zh-CN" altLang="en-US" sz="1400" b="1" i="0" u="none" strike="noStrike" dirty="0">
                          <a:solidFill>
                            <a:schemeClr val="tx2"/>
                          </a:solidFill>
                          <a:effectLst/>
                          <a:latin typeface="+mn-lt"/>
                        </a:rPr>
                        <a:t>工商银行</a:t>
                      </a:r>
                    </a:p>
                  </a:txBody>
                  <a:tcPr marL="7620" marR="7620" marT="7620" marB="0" anchor="ctr"/>
                </a:tc>
                <a:tc>
                  <a:txBody>
                    <a:bodyPr/>
                    <a:lstStyle/>
                    <a:p>
                      <a:pPr algn="ctr"/>
                      <a:r>
                        <a:rPr lang="tr-TR" sz="1400" b="1">
                          <a:solidFill>
                            <a:schemeClr val="tx2"/>
                          </a:solidFill>
                          <a:effectLst/>
                          <a:latin typeface="+mn-ea"/>
                          <a:ea typeface="+mn-ea"/>
                        </a:rPr>
                        <a:t>18,124.5473</a:t>
                      </a:r>
                    </a:p>
                  </a:txBody>
                  <a:tcPr marL="63500" marR="63500" marT="0" marB="0" anchor="ctr"/>
                </a:tc>
                <a:tc>
                  <a:txBody>
                    <a:bodyPr/>
                    <a:lstStyle/>
                    <a:p>
                      <a:pPr algn="ctr" fontAlgn="t"/>
                      <a:r>
                        <a:rPr lang="en-US" sz="1400" b="1" i="0" u="none" strike="noStrike">
                          <a:solidFill>
                            <a:schemeClr val="tx2"/>
                          </a:solidFill>
                          <a:effectLst/>
                          <a:latin typeface="等线"/>
                        </a:rPr>
                        <a:t>002415.SZ</a:t>
                      </a:r>
                      <a:r>
                        <a:rPr lang="zh-CN" altLang="en-US" sz="1400" b="1" i="0" u="none" strike="noStrike">
                          <a:solidFill>
                            <a:schemeClr val="tx2"/>
                          </a:solidFill>
                          <a:effectLst/>
                          <a:latin typeface="等线"/>
                        </a:rPr>
                        <a:t>海康威视</a:t>
                      </a:r>
                    </a:p>
                  </a:txBody>
                  <a:tcPr marL="7620" marR="7620" marT="7620" marB="0" anchor="ctr"/>
                </a:tc>
                <a:tc>
                  <a:txBody>
                    <a:bodyPr/>
                    <a:lstStyle/>
                    <a:p>
                      <a:pPr algn="ctr"/>
                      <a:r>
                        <a:rPr lang="fi-FI" sz="1400" b="1">
                          <a:solidFill>
                            <a:schemeClr val="tx2"/>
                          </a:solidFill>
                          <a:effectLst/>
                          <a:latin typeface="+mn-ea"/>
                          <a:ea typeface="+mn-ea"/>
                        </a:rPr>
                        <a:t>2,980.9234</a:t>
                      </a:r>
                    </a:p>
                  </a:txBody>
                  <a:tcPr marL="63500" marR="63500" marT="0" marB="0" anchor="ctr"/>
                </a:tc>
                <a:extLst>
                  <a:ext uri="{0D108BD9-81ED-4DB2-BD59-A6C34878D82A}">
                    <a16:rowId xmlns="" xmlns:a16="http://schemas.microsoft.com/office/drawing/2014/main" val="10001"/>
                  </a:ext>
                </a:extLst>
              </a:tr>
              <a:tr h="508052">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altLang="zh-CN" sz="1400" b="1" i="0" u="none" strike="noStrike" dirty="0" smtClean="0">
                          <a:solidFill>
                            <a:schemeClr val="tx2"/>
                          </a:solidFill>
                          <a:effectLst/>
                          <a:latin typeface="+mn-lt"/>
                        </a:rPr>
                        <a:t>601857.SH</a:t>
                      </a:r>
                      <a:r>
                        <a:rPr lang="zh-CN" altLang="en-US" sz="1400" b="1" i="0" u="none" strike="noStrike" dirty="0" smtClean="0">
                          <a:solidFill>
                            <a:schemeClr val="tx2"/>
                          </a:solidFill>
                          <a:effectLst/>
                          <a:latin typeface="+mn-lt"/>
                        </a:rPr>
                        <a:t>中国石油</a:t>
                      </a:r>
                    </a:p>
                  </a:txBody>
                  <a:tcPr marL="7620" marR="7620" marT="7620" marB="0" anchor="ctr"/>
                </a:tc>
                <a:tc>
                  <a:txBody>
                    <a:bodyPr/>
                    <a:lstStyle/>
                    <a:p>
                      <a:pPr algn="ctr"/>
                      <a:r>
                        <a:rPr lang="hr-HR" sz="1400" b="1">
                          <a:solidFill>
                            <a:schemeClr val="tx2"/>
                          </a:solidFill>
                          <a:effectLst/>
                          <a:latin typeface="+mn-ea"/>
                          <a:ea typeface="+mn-ea"/>
                        </a:rPr>
                        <a:t>13,327.1289</a:t>
                      </a:r>
                    </a:p>
                  </a:txBody>
                  <a:tcPr marL="63500" marR="63500" marT="0" marB="0" anchor="ctr"/>
                </a:tc>
                <a:tc>
                  <a:txBody>
                    <a:bodyPr/>
                    <a:lstStyle/>
                    <a:p>
                      <a:pPr algn="ctr" fontAlgn="t"/>
                      <a:r>
                        <a:rPr lang="en-US" sz="1400" b="1" i="0" u="none" strike="noStrike">
                          <a:solidFill>
                            <a:schemeClr val="tx2"/>
                          </a:solidFill>
                          <a:effectLst/>
                          <a:latin typeface="等线"/>
                        </a:rPr>
                        <a:t>000333.SZ</a:t>
                      </a:r>
                      <a:r>
                        <a:rPr lang="zh-CN" altLang="en-US" sz="1400" b="1" i="0" u="none" strike="noStrike">
                          <a:solidFill>
                            <a:schemeClr val="tx2"/>
                          </a:solidFill>
                          <a:effectLst/>
                          <a:latin typeface="等线"/>
                        </a:rPr>
                        <a:t>美的集团</a:t>
                      </a:r>
                    </a:p>
                  </a:txBody>
                  <a:tcPr marL="7620" marR="7620" marT="7620" marB="0" anchor="ctr"/>
                </a:tc>
                <a:tc>
                  <a:txBody>
                    <a:bodyPr/>
                    <a:lstStyle/>
                    <a:p>
                      <a:pPr algn="ctr"/>
                      <a:r>
                        <a:rPr lang="is-IS" sz="1400" b="1" dirty="0">
                          <a:solidFill>
                            <a:schemeClr val="tx2"/>
                          </a:solidFill>
                          <a:effectLst/>
                          <a:latin typeface="+mn-ea"/>
                          <a:ea typeface="+mn-ea"/>
                        </a:rPr>
                        <a:t>2,793.1282</a:t>
                      </a:r>
                    </a:p>
                  </a:txBody>
                  <a:tcPr marL="63500" marR="63500" marT="0" marB="0" anchor="ctr"/>
                </a:tc>
                <a:extLst>
                  <a:ext uri="{0D108BD9-81ED-4DB2-BD59-A6C34878D82A}">
                    <a16:rowId xmlns="" xmlns:a16="http://schemas.microsoft.com/office/drawing/2014/main" val="10002"/>
                  </a:ext>
                </a:extLst>
              </a:tr>
              <a:tr h="508052">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altLang="zh-CN" sz="1400" b="1" i="0" u="none" strike="noStrike" dirty="0" smtClean="0">
                          <a:solidFill>
                            <a:schemeClr val="tx2"/>
                          </a:solidFill>
                          <a:effectLst/>
                          <a:latin typeface="+mn-lt"/>
                        </a:rPr>
                        <a:t>601939.SH</a:t>
                      </a:r>
                      <a:r>
                        <a:rPr lang="zh-CN" altLang="en-US" sz="1400" b="1" i="0" u="none" strike="noStrike" dirty="0" smtClean="0">
                          <a:solidFill>
                            <a:schemeClr val="tx2"/>
                          </a:solidFill>
                          <a:effectLst/>
                          <a:latin typeface="+mn-lt"/>
                        </a:rPr>
                        <a:t>建设银行</a:t>
                      </a:r>
                    </a:p>
                  </a:txBody>
                  <a:tcPr marL="7620" marR="7620" marT="7620" marB="0" anchor="ctr"/>
                </a:tc>
                <a:tc>
                  <a:txBody>
                    <a:bodyPr/>
                    <a:lstStyle/>
                    <a:p>
                      <a:pPr algn="ctr"/>
                      <a:r>
                        <a:rPr lang="cs-CZ" sz="1400" b="1">
                          <a:solidFill>
                            <a:schemeClr val="tx2"/>
                          </a:solidFill>
                          <a:effectLst/>
                          <a:latin typeface="+mn-ea"/>
                          <a:ea typeface="+mn-ea"/>
                        </a:rPr>
                        <a:t>13,214.1215</a:t>
                      </a:r>
                    </a:p>
                  </a:txBody>
                  <a:tcPr marL="63500" marR="63500" marT="0" marB="0" anchor="ctr"/>
                </a:tc>
                <a:tc>
                  <a:txBody>
                    <a:bodyPr/>
                    <a:lstStyle/>
                    <a:p>
                      <a:pPr algn="ctr" fontAlgn="t"/>
                      <a:r>
                        <a:rPr lang="en-US" sz="1400" b="1" i="0" u="none" strike="noStrike">
                          <a:solidFill>
                            <a:schemeClr val="tx2"/>
                          </a:solidFill>
                          <a:effectLst/>
                          <a:latin typeface="等线"/>
                        </a:rPr>
                        <a:t>000002.SZ</a:t>
                      </a:r>
                      <a:r>
                        <a:rPr lang="zh-CN" altLang="en-US" sz="1400" b="1" i="0" u="none" strike="noStrike">
                          <a:solidFill>
                            <a:schemeClr val="tx2"/>
                          </a:solidFill>
                          <a:effectLst/>
                          <a:latin typeface="等线"/>
                        </a:rPr>
                        <a:t>万科</a:t>
                      </a:r>
                      <a:r>
                        <a:rPr lang="en-US" sz="1400" b="1" i="0" u="none" strike="noStrike">
                          <a:solidFill>
                            <a:schemeClr val="tx2"/>
                          </a:solidFill>
                          <a:effectLst/>
                          <a:latin typeface="等线"/>
                        </a:rPr>
                        <a:t>A</a:t>
                      </a:r>
                    </a:p>
                  </a:txBody>
                  <a:tcPr marL="7620" marR="7620" marT="7620" marB="0" anchor="ctr"/>
                </a:tc>
                <a:tc>
                  <a:txBody>
                    <a:bodyPr/>
                    <a:lstStyle/>
                    <a:p>
                      <a:pPr algn="ctr"/>
                      <a:r>
                        <a:rPr lang="nb-NO" sz="1400" b="1">
                          <a:solidFill>
                            <a:schemeClr val="tx2"/>
                          </a:solidFill>
                          <a:effectLst/>
                          <a:latin typeface="+mn-ea"/>
                          <a:ea typeface="+mn-ea"/>
                        </a:rPr>
                        <a:t>2,680.3539</a:t>
                      </a:r>
                    </a:p>
                  </a:txBody>
                  <a:tcPr marL="63500" marR="63500" marT="0" marB="0" anchor="ctr"/>
                </a:tc>
                <a:extLst>
                  <a:ext uri="{0D108BD9-81ED-4DB2-BD59-A6C34878D82A}">
                    <a16:rowId xmlns="" xmlns:a16="http://schemas.microsoft.com/office/drawing/2014/main" val="10003"/>
                  </a:ext>
                </a:extLst>
              </a:tr>
              <a:tr h="508052">
                <a:tc>
                  <a:txBody>
                    <a:bodyPr/>
                    <a:lstStyle/>
                    <a:p>
                      <a:pPr algn="ctr" fontAlgn="t"/>
                      <a:r>
                        <a:rPr lang="en-US" sz="1400" b="1" i="0" u="none" strike="noStrike" dirty="0">
                          <a:solidFill>
                            <a:schemeClr val="tx2"/>
                          </a:solidFill>
                          <a:effectLst/>
                          <a:latin typeface="+mn-lt"/>
                        </a:rPr>
                        <a:t>601288.SH</a:t>
                      </a:r>
                      <a:r>
                        <a:rPr lang="zh-CN" altLang="en-US" sz="1400" b="1" i="0" u="none" strike="noStrike" dirty="0">
                          <a:solidFill>
                            <a:schemeClr val="tx2"/>
                          </a:solidFill>
                          <a:effectLst/>
                          <a:latin typeface="+mn-lt"/>
                        </a:rPr>
                        <a:t>农业银行</a:t>
                      </a:r>
                    </a:p>
                  </a:txBody>
                  <a:tcPr marL="7620" marR="7620" marT="7620" marB="0" anchor="ctr"/>
                </a:tc>
                <a:tc>
                  <a:txBody>
                    <a:bodyPr/>
                    <a:lstStyle/>
                    <a:p>
                      <a:pPr algn="ctr"/>
                      <a:r>
                        <a:rPr lang="pt-BR" sz="1400" b="1">
                          <a:solidFill>
                            <a:schemeClr val="tx2"/>
                          </a:solidFill>
                          <a:effectLst/>
                          <a:latin typeface="+mn-ea"/>
                          <a:ea typeface="+mn-ea"/>
                        </a:rPr>
                        <a:t>11,335.1955</a:t>
                      </a:r>
                    </a:p>
                  </a:txBody>
                  <a:tcPr marL="63500" marR="63500" marT="0"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altLang="zh-CN" sz="1400" b="1" i="0" u="none" strike="noStrike" dirty="0" smtClean="0">
                          <a:solidFill>
                            <a:schemeClr val="tx2"/>
                          </a:solidFill>
                          <a:effectLst/>
                          <a:latin typeface="等线"/>
                        </a:rPr>
                        <a:t>000651.SZ</a:t>
                      </a:r>
                      <a:r>
                        <a:rPr lang="zh-CN" altLang="en-US" sz="1400" b="1" i="0" u="none" strike="noStrike" dirty="0" smtClean="0">
                          <a:solidFill>
                            <a:schemeClr val="tx2"/>
                          </a:solidFill>
                          <a:effectLst/>
                          <a:latin typeface="等线"/>
                        </a:rPr>
                        <a:t>格力电器</a:t>
                      </a:r>
                    </a:p>
                  </a:txBody>
                  <a:tcPr marL="7620" marR="7620" marT="7620" marB="0" anchor="ctr"/>
                </a:tc>
                <a:tc>
                  <a:txBody>
                    <a:bodyPr/>
                    <a:lstStyle/>
                    <a:p>
                      <a:pPr algn="ctr"/>
                      <a:r>
                        <a:rPr lang="nb-NO" sz="1400" b="1">
                          <a:solidFill>
                            <a:schemeClr val="tx2"/>
                          </a:solidFill>
                          <a:effectLst/>
                          <a:latin typeface="+mn-ea"/>
                          <a:ea typeface="+mn-ea"/>
                        </a:rPr>
                        <a:t>2,476.6764</a:t>
                      </a:r>
                    </a:p>
                  </a:txBody>
                  <a:tcPr marL="63500" marR="63500" marT="0" marB="0" anchor="ctr"/>
                </a:tc>
                <a:extLst>
                  <a:ext uri="{0D108BD9-81ED-4DB2-BD59-A6C34878D82A}">
                    <a16:rowId xmlns="" xmlns:a16="http://schemas.microsoft.com/office/drawing/2014/main" val="10004"/>
                  </a:ext>
                </a:extLst>
              </a:tr>
              <a:tr h="559958">
                <a:tc>
                  <a:txBody>
                    <a:bodyPr/>
                    <a:lstStyle/>
                    <a:p>
                      <a:pPr algn="ctr" fontAlgn="t"/>
                      <a:r>
                        <a:rPr lang="en-US" sz="1400" b="1" i="0" u="none" strike="noStrike" dirty="0">
                          <a:solidFill>
                            <a:schemeClr val="tx2"/>
                          </a:solidFill>
                          <a:effectLst/>
                          <a:latin typeface="+mn-lt"/>
                        </a:rPr>
                        <a:t>601988.SH</a:t>
                      </a:r>
                      <a:r>
                        <a:rPr lang="zh-CN" altLang="en-US" sz="1400" b="1" i="0" u="none" strike="noStrike" dirty="0">
                          <a:solidFill>
                            <a:schemeClr val="tx2"/>
                          </a:solidFill>
                          <a:effectLst/>
                          <a:latin typeface="+mn-lt"/>
                        </a:rPr>
                        <a:t>中国银行</a:t>
                      </a:r>
                    </a:p>
                  </a:txBody>
                  <a:tcPr marL="7620" marR="7620" marT="7620" marB="0" anchor="ctr"/>
                </a:tc>
                <a:tc>
                  <a:txBody>
                    <a:bodyPr/>
                    <a:lstStyle/>
                    <a:p>
                      <a:pPr algn="ctr"/>
                      <a:r>
                        <a:rPr lang="is-IS" sz="1400" b="1">
                          <a:solidFill>
                            <a:schemeClr val="tx2"/>
                          </a:solidFill>
                          <a:effectLst/>
                          <a:latin typeface="+mn-ea"/>
                          <a:ea typeface="+mn-ea"/>
                        </a:rPr>
                        <a:t>10,578.0402</a:t>
                      </a:r>
                    </a:p>
                  </a:txBody>
                  <a:tcPr marL="63500" marR="63500" marT="0"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altLang="zh-CN" sz="1400" b="1" i="0" u="none" strike="noStrike" dirty="0" smtClean="0">
                          <a:solidFill>
                            <a:schemeClr val="tx2"/>
                          </a:solidFill>
                          <a:effectLst/>
                          <a:latin typeface="等线"/>
                        </a:rPr>
                        <a:t>002352.SZ</a:t>
                      </a:r>
                      <a:r>
                        <a:rPr lang="zh-CN" altLang="en-US" sz="1400" b="1" i="0" u="none" strike="noStrike" dirty="0" smtClean="0">
                          <a:solidFill>
                            <a:schemeClr val="tx2"/>
                          </a:solidFill>
                          <a:effectLst/>
                          <a:latin typeface="等线"/>
                        </a:rPr>
                        <a:t>顺丰控股</a:t>
                      </a:r>
                    </a:p>
                  </a:txBody>
                  <a:tcPr marL="7620" marR="7620" marT="7620" marB="0" anchor="ctr"/>
                </a:tc>
                <a:tc>
                  <a:txBody>
                    <a:bodyPr/>
                    <a:lstStyle/>
                    <a:p>
                      <a:pPr algn="ctr"/>
                      <a:r>
                        <a:rPr lang="is-IS" sz="1400" b="1" dirty="0">
                          <a:solidFill>
                            <a:schemeClr val="tx2"/>
                          </a:solidFill>
                          <a:effectLst/>
                          <a:latin typeface="+mn-ea"/>
                          <a:ea typeface="+mn-ea"/>
                        </a:rPr>
                        <a:t>2,224.0433</a:t>
                      </a:r>
                    </a:p>
                  </a:txBody>
                  <a:tcPr marL="63500" marR="63500" marT="0" marB="0" anchor="ctr"/>
                </a:tc>
                <a:extLst>
                  <a:ext uri="{0D108BD9-81ED-4DB2-BD59-A6C34878D82A}">
                    <a16:rowId xmlns="" xmlns:a16="http://schemas.microsoft.com/office/drawing/2014/main" val="10005"/>
                  </a:ext>
                </a:extLst>
              </a:tr>
              <a:tr h="472228">
                <a:tc>
                  <a:txBody>
                    <a:bodyPr/>
                    <a:lstStyle/>
                    <a:p>
                      <a:pPr algn="ctr" fontAlgn="t"/>
                      <a:r>
                        <a:rPr lang="en-US" sz="1400" b="1" i="0" u="none" strike="noStrike" dirty="0">
                          <a:solidFill>
                            <a:schemeClr val="tx2"/>
                          </a:solidFill>
                          <a:effectLst/>
                          <a:latin typeface="+mn-lt"/>
                        </a:rPr>
                        <a:t>601318.SH</a:t>
                      </a:r>
                      <a:r>
                        <a:rPr lang="zh-CN" altLang="en-US" sz="1400" b="1" i="0" u="none" strike="noStrike" dirty="0">
                          <a:solidFill>
                            <a:schemeClr val="tx2"/>
                          </a:solidFill>
                          <a:effectLst/>
                          <a:latin typeface="+mn-lt"/>
                        </a:rPr>
                        <a:t>中国平安</a:t>
                      </a:r>
                    </a:p>
                  </a:txBody>
                  <a:tcPr marL="7620" marR="7620" marT="7620" marB="0" anchor="ctr"/>
                </a:tc>
                <a:tc>
                  <a:txBody>
                    <a:bodyPr/>
                    <a:lstStyle/>
                    <a:p>
                      <a:pPr algn="ctr"/>
                      <a:r>
                        <a:rPr lang="hr-HR" sz="1400" b="1">
                          <a:solidFill>
                            <a:schemeClr val="tx2"/>
                          </a:solidFill>
                          <a:effectLst/>
                          <a:latin typeface="+mn-ea"/>
                          <a:ea typeface="+mn-ea"/>
                        </a:rPr>
                        <a:t>8,699.7619</a:t>
                      </a:r>
                    </a:p>
                  </a:txBody>
                  <a:tcPr marL="63500" marR="63500" marT="0" marB="0" anchor="ctr"/>
                </a:tc>
                <a:tc>
                  <a:txBody>
                    <a:bodyPr/>
                    <a:lstStyle/>
                    <a:p>
                      <a:pPr algn="ctr" fontAlgn="t"/>
                      <a:r>
                        <a:rPr lang="en-US" sz="1400" b="1" i="0" u="none" strike="noStrike">
                          <a:solidFill>
                            <a:schemeClr val="tx2"/>
                          </a:solidFill>
                          <a:effectLst/>
                          <a:latin typeface="等线"/>
                        </a:rPr>
                        <a:t>000858.SZ</a:t>
                      </a:r>
                      <a:r>
                        <a:rPr lang="zh-CN" altLang="en-US" sz="1400" b="1" i="0" u="none" strike="noStrike">
                          <a:solidFill>
                            <a:schemeClr val="tx2"/>
                          </a:solidFill>
                          <a:effectLst/>
                          <a:latin typeface="等线"/>
                        </a:rPr>
                        <a:t>五粮液</a:t>
                      </a:r>
                    </a:p>
                  </a:txBody>
                  <a:tcPr marL="7620" marR="7620" marT="7620" marB="0" anchor="ctr"/>
                </a:tc>
                <a:tc>
                  <a:txBody>
                    <a:bodyPr/>
                    <a:lstStyle/>
                    <a:p>
                      <a:pPr algn="ctr"/>
                      <a:r>
                        <a:rPr lang="nb-NO" sz="1400" b="1" dirty="0">
                          <a:solidFill>
                            <a:schemeClr val="tx2"/>
                          </a:solidFill>
                          <a:effectLst/>
                          <a:latin typeface="+mn-ea"/>
                          <a:ea typeface="+mn-ea"/>
                        </a:rPr>
                        <a:t>2,112.8351</a:t>
                      </a:r>
                    </a:p>
                  </a:txBody>
                  <a:tcPr marL="63500" marR="63500" marT="0" marB="0" anchor="ctr"/>
                </a:tc>
                <a:extLst>
                  <a:ext uri="{0D108BD9-81ED-4DB2-BD59-A6C34878D82A}">
                    <a16:rowId xmlns="" xmlns:a16="http://schemas.microsoft.com/office/drawing/2014/main" val="10006"/>
                  </a:ext>
                </a:extLst>
              </a:tr>
              <a:tr h="508052">
                <a:tc>
                  <a:txBody>
                    <a:bodyPr/>
                    <a:lstStyle/>
                    <a:p>
                      <a:pPr algn="ctr" fontAlgn="t"/>
                      <a:r>
                        <a:rPr lang="en-US" sz="1400" b="1" i="0" u="none" strike="noStrike" dirty="0">
                          <a:solidFill>
                            <a:schemeClr val="tx2"/>
                          </a:solidFill>
                          <a:effectLst/>
                          <a:latin typeface="+mn-lt"/>
                        </a:rPr>
                        <a:t>601628.SH</a:t>
                      </a:r>
                      <a:r>
                        <a:rPr lang="zh-CN" altLang="en-US" sz="1400" b="1" i="0" u="none" strike="noStrike" dirty="0">
                          <a:solidFill>
                            <a:schemeClr val="tx2"/>
                          </a:solidFill>
                          <a:effectLst/>
                          <a:latin typeface="+mn-lt"/>
                        </a:rPr>
                        <a:t>中国人寿</a:t>
                      </a:r>
                    </a:p>
                  </a:txBody>
                  <a:tcPr marL="7620" marR="7620" marT="7620" marB="0" anchor="ctr"/>
                </a:tc>
                <a:tc>
                  <a:txBody>
                    <a:bodyPr/>
                    <a:lstStyle/>
                    <a:p>
                      <a:pPr algn="ctr"/>
                      <a:r>
                        <a:rPr lang="hr-HR" sz="1400" b="1">
                          <a:solidFill>
                            <a:schemeClr val="tx2"/>
                          </a:solidFill>
                          <a:effectLst/>
                          <a:latin typeface="+mn-ea"/>
                          <a:ea typeface="+mn-ea"/>
                        </a:rPr>
                        <a:t>7,158.5036</a:t>
                      </a:r>
                    </a:p>
                  </a:txBody>
                  <a:tcPr marL="63500" marR="63500" marT="0" marB="0" anchor="ctr"/>
                </a:tc>
                <a:tc>
                  <a:txBody>
                    <a:bodyPr/>
                    <a:lstStyle/>
                    <a:p>
                      <a:pPr algn="ctr" fontAlgn="t"/>
                      <a:r>
                        <a:rPr lang="en-US" altLang="zh-CN" sz="1400" b="1" i="0" u="none" strike="noStrike" dirty="0">
                          <a:solidFill>
                            <a:schemeClr val="tx2"/>
                          </a:solidFill>
                          <a:effectLst/>
                          <a:latin typeface="等线"/>
                        </a:rPr>
                        <a:t>001979.SZ</a:t>
                      </a:r>
                      <a:r>
                        <a:rPr lang="zh-CN" altLang="en-US" sz="1400" b="1" i="0" u="none" strike="noStrike" dirty="0">
                          <a:solidFill>
                            <a:schemeClr val="tx2"/>
                          </a:solidFill>
                          <a:effectLst/>
                          <a:latin typeface="等线"/>
                        </a:rPr>
                        <a:t>招商蛇口</a:t>
                      </a:r>
                    </a:p>
                  </a:txBody>
                  <a:tcPr marL="7620" marR="7620" marT="7620" marB="0" anchor="ctr"/>
                </a:tc>
                <a:tc>
                  <a:txBody>
                    <a:bodyPr/>
                    <a:lstStyle/>
                    <a:p>
                      <a:pPr algn="ctr"/>
                      <a:r>
                        <a:rPr lang="hr-HR" sz="1400" b="1">
                          <a:solidFill>
                            <a:schemeClr val="tx2"/>
                          </a:solidFill>
                          <a:effectLst/>
                          <a:latin typeface="+mn-ea"/>
                          <a:ea typeface="+mn-ea"/>
                        </a:rPr>
                        <a:t>1,688.3142</a:t>
                      </a:r>
                    </a:p>
                  </a:txBody>
                  <a:tcPr marL="63500" marR="63500" marT="0" marB="0" anchor="ctr"/>
                </a:tc>
                <a:extLst>
                  <a:ext uri="{0D108BD9-81ED-4DB2-BD59-A6C34878D82A}">
                    <a16:rowId xmlns="" xmlns:a16="http://schemas.microsoft.com/office/drawing/2014/main" val="10007"/>
                  </a:ext>
                </a:extLst>
              </a:tr>
              <a:tr h="508052">
                <a:tc>
                  <a:txBody>
                    <a:bodyPr/>
                    <a:lstStyle/>
                    <a:p>
                      <a:pPr algn="ctr" fontAlgn="t"/>
                      <a:r>
                        <a:rPr lang="en-US" sz="1400" b="1" i="0" u="none" strike="noStrike" dirty="0">
                          <a:solidFill>
                            <a:schemeClr val="tx2"/>
                          </a:solidFill>
                          <a:effectLst/>
                          <a:latin typeface="+mn-lt"/>
                        </a:rPr>
                        <a:t>600028.SH</a:t>
                      </a:r>
                      <a:r>
                        <a:rPr lang="zh-CN" altLang="en-US" sz="1400" b="1" i="0" u="none" strike="noStrike" dirty="0">
                          <a:solidFill>
                            <a:schemeClr val="tx2"/>
                          </a:solidFill>
                          <a:effectLst/>
                          <a:latin typeface="+mn-lt"/>
                        </a:rPr>
                        <a:t>中国石化</a:t>
                      </a:r>
                    </a:p>
                  </a:txBody>
                  <a:tcPr marL="7620" marR="7620" marT="7620" marB="0" anchor="ctr"/>
                </a:tc>
                <a:tc>
                  <a:txBody>
                    <a:bodyPr/>
                    <a:lstStyle/>
                    <a:p>
                      <a:pPr algn="ctr"/>
                      <a:r>
                        <a:rPr lang="nb-NO" sz="1400" b="1">
                          <a:solidFill>
                            <a:schemeClr val="tx2"/>
                          </a:solidFill>
                          <a:effectLst/>
                          <a:latin typeface="+mn-ea"/>
                          <a:ea typeface="+mn-ea"/>
                        </a:rPr>
                        <a:t>7,015.1225</a:t>
                      </a:r>
                    </a:p>
                  </a:txBody>
                  <a:tcPr marL="63500" marR="63500" marT="0" marB="0" anchor="ctr"/>
                </a:tc>
                <a:tc>
                  <a:txBody>
                    <a:bodyPr/>
                    <a:lstStyle/>
                    <a:p>
                      <a:pPr algn="ctr" fontAlgn="t"/>
                      <a:r>
                        <a:rPr lang="en-US" sz="1400" b="1" i="0" u="none" strike="noStrike">
                          <a:solidFill>
                            <a:schemeClr val="tx2"/>
                          </a:solidFill>
                          <a:effectLst/>
                          <a:latin typeface="等线"/>
                        </a:rPr>
                        <a:t>000001.SZ</a:t>
                      </a:r>
                      <a:r>
                        <a:rPr lang="zh-CN" altLang="en-US" sz="1400" b="1" i="0" u="none" strike="noStrike">
                          <a:solidFill>
                            <a:schemeClr val="tx2"/>
                          </a:solidFill>
                          <a:effectLst/>
                          <a:latin typeface="等线"/>
                        </a:rPr>
                        <a:t>平安银行</a:t>
                      </a:r>
                    </a:p>
                  </a:txBody>
                  <a:tcPr marL="7620" marR="7620" marT="7620" marB="0" anchor="ctr"/>
                </a:tc>
                <a:tc>
                  <a:txBody>
                    <a:bodyPr/>
                    <a:lstStyle/>
                    <a:p>
                      <a:pPr algn="ctr"/>
                      <a:r>
                        <a:rPr lang="hr-HR" sz="1400" b="1">
                          <a:solidFill>
                            <a:schemeClr val="tx2"/>
                          </a:solidFill>
                          <a:effectLst/>
                          <a:latin typeface="+mn-ea"/>
                          <a:ea typeface="+mn-ea"/>
                        </a:rPr>
                        <a:t>1,612.3016</a:t>
                      </a:r>
                    </a:p>
                  </a:txBody>
                  <a:tcPr marL="63500" marR="63500" marT="0" marB="0" anchor="ctr"/>
                </a:tc>
                <a:extLst>
                  <a:ext uri="{0D108BD9-81ED-4DB2-BD59-A6C34878D82A}">
                    <a16:rowId xmlns="" xmlns:a16="http://schemas.microsoft.com/office/drawing/2014/main" val="10008"/>
                  </a:ext>
                </a:extLst>
              </a:tr>
              <a:tr h="508052">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altLang="zh-CN" sz="1400" b="1" i="0" u="none" strike="noStrike" dirty="0" smtClean="0">
                          <a:solidFill>
                            <a:schemeClr val="tx2"/>
                          </a:solidFill>
                          <a:effectLst/>
                          <a:latin typeface="+mn-lt"/>
                        </a:rPr>
                        <a:t>600519.SH</a:t>
                      </a:r>
                      <a:r>
                        <a:rPr lang="zh-CN" altLang="en-US" sz="1400" b="1" i="0" u="none" strike="noStrike" dirty="0" smtClean="0">
                          <a:solidFill>
                            <a:schemeClr val="tx2"/>
                          </a:solidFill>
                          <a:effectLst/>
                          <a:latin typeface="+mn-lt"/>
                        </a:rPr>
                        <a:t>贵州茅台</a:t>
                      </a:r>
                    </a:p>
                  </a:txBody>
                  <a:tcPr marL="7620" marR="7620" marT="7620" marB="0" anchor="ctr"/>
                </a:tc>
                <a:tc>
                  <a:txBody>
                    <a:bodyPr/>
                    <a:lstStyle/>
                    <a:p>
                      <a:pPr algn="ctr"/>
                      <a:r>
                        <a:rPr lang="nb-NO" sz="1400" b="1">
                          <a:solidFill>
                            <a:schemeClr val="tx2"/>
                          </a:solidFill>
                          <a:effectLst/>
                          <a:latin typeface="+mn-ea"/>
                          <a:ea typeface="+mn-ea"/>
                        </a:rPr>
                        <a:t>5,927.3693</a:t>
                      </a:r>
                    </a:p>
                  </a:txBody>
                  <a:tcPr marL="63500" marR="63500" marT="0"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altLang="zh-CN" sz="1400" b="1" i="0" u="none" strike="noStrike" dirty="0" smtClean="0">
                          <a:solidFill>
                            <a:schemeClr val="tx2"/>
                          </a:solidFill>
                          <a:effectLst/>
                          <a:latin typeface="等线"/>
                        </a:rPr>
                        <a:t>000725.SZ</a:t>
                      </a:r>
                      <a:r>
                        <a:rPr lang="zh-CN" altLang="en-US" sz="1400" b="1" i="0" u="none" strike="noStrike" dirty="0" smtClean="0">
                          <a:solidFill>
                            <a:schemeClr val="tx2"/>
                          </a:solidFill>
                          <a:effectLst/>
                          <a:latin typeface="等线"/>
                        </a:rPr>
                        <a:t>京东方</a:t>
                      </a:r>
                      <a:r>
                        <a:rPr lang="en-US" altLang="zh-CN" sz="1400" b="1" i="0" u="none" strike="noStrike" dirty="0" smtClean="0">
                          <a:solidFill>
                            <a:schemeClr val="tx2"/>
                          </a:solidFill>
                          <a:effectLst/>
                          <a:latin typeface="等线"/>
                        </a:rPr>
                        <a:t>A</a:t>
                      </a:r>
                    </a:p>
                  </a:txBody>
                  <a:tcPr marL="7620" marR="7620" marT="7620" marB="0" anchor="ctr"/>
                </a:tc>
                <a:tc>
                  <a:txBody>
                    <a:bodyPr/>
                    <a:lstStyle/>
                    <a:p>
                      <a:pPr algn="ctr"/>
                      <a:r>
                        <a:rPr lang="hr-HR" sz="1400" b="1" dirty="0">
                          <a:solidFill>
                            <a:schemeClr val="tx2"/>
                          </a:solidFill>
                          <a:effectLst/>
                          <a:latin typeface="+mn-ea"/>
                          <a:ea typeface="+mn-ea"/>
                        </a:rPr>
                        <a:t>1,448.4595</a:t>
                      </a:r>
                    </a:p>
                  </a:txBody>
                  <a:tcPr marL="63500" marR="63500" marT="0" marB="0" anchor="ctr"/>
                </a:tc>
                <a:extLst>
                  <a:ext uri="{0D108BD9-81ED-4DB2-BD59-A6C34878D82A}">
                    <a16:rowId xmlns="" xmlns:a16="http://schemas.microsoft.com/office/drawing/2014/main" val="10009"/>
                  </a:ext>
                </a:extLst>
              </a:tr>
              <a:tr h="508052">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altLang="zh-CN" sz="1400" b="1" i="0" u="none" strike="noStrike" dirty="0" smtClean="0">
                          <a:solidFill>
                            <a:schemeClr val="tx2"/>
                          </a:solidFill>
                          <a:effectLst/>
                          <a:latin typeface="+mn-lt"/>
                        </a:rPr>
                        <a:t>600036.SH</a:t>
                      </a:r>
                      <a:r>
                        <a:rPr lang="zh-CN" altLang="en-US" sz="1400" b="1" i="0" u="none" strike="noStrike" dirty="0" smtClean="0">
                          <a:solidFill>
                            <a:schemeClr val="tx2"/>
                          </a:solidFill>
                          <a:effectLst/>
                          <a:latin typeface="+mn-lt"/>
                        </a:rPr>
                        <a:t>招商银行</a:t>
                      </a:r>
                    </a:p>
                  </a:txBody>
                  <a:tcPr marL="7620" marR="7620" marT="7620" marB="0" anchor="ctr"/>
                </a:tc>
                <a:tc>
                  <a:txBody>
                    <a:bodyPr/>
                    <a:lstStyle/>
                    <a:p>
                      <a:pPr algn="ctr"/>
                      <a:r>
                        <a:rPr lang="fi-FI" sz="1400" b="1" dirty="0">
                          <a:solidFill>
                            <a:schemeClr val="tx2"/>
                          </a:solidFill>
                          <a:effectLst/>
                          <a:latin typeface="+mn-ea"/>
                          <a:ea typeface="+mn-ea"/>
                        </a:rPr>
                        <a:t>5,870.7386</a:t>
                      </a:r>
                    </a:p>
                  </a:txBody>
                  <a:tcPr marL="63500" marR="63500" marT="0"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altLang="zh-CN" sz="1400" b="1" i="0" u="none" strike="noStrike" dirty="0" smtClean="0">
                          <a:solidFill>
                            <a:schemeClr val="tx2"/>
                          </a:solidFill>
                          <a:effectLst/>
                          <a:latin typeface="等线"/>
                        </a:rPr>
                        <a:t>000617.SZ</a:t>
                      </a:r>
                      <a:r>
                        <a:rPr lang="zh-CN" altLang="en-US" sz="1400" b="1" i="0" u="none" strike="noStrike" dirty="0" smtClean="0">
                          <a:solidFill>
                            <a:schemeClr val="tx2"/>
                          </a:solidFill>
                          <a:effectLst/>
                          <a:latin typeface="等线"/>
                        </a:rPr>
                        <a:t>中油资本</a:t>
                      </a:r>
                    </a:p>
                  </a:txBody>
                  <a:tcPr marL="7620" marR="7620" marT="7620" marB="0" anchor="ctr"/>
                </a:tc>
                <a:tc>
                  <a:txBody>
                    <a:bodyPr/>
                    <a:lstStyle/>
                    <a:p>
                      <a:pPr algn="ctr"/>
                      <a:r>
                        <a:rPr lang="hr-HR" sz="1400" b="1" dirty="0">
                          <a:solidFill>
                            <a:schemeClr val="tx2"/>
                          </a:solidFill>
                          <a:effectLst/>
                          <a:latin typeface="+mn-ea"/>
                          <a:ea typeface="+mn-ea"/>
                        </a:rPr>
                        <a:t>1,408.6888</a:t>
                      </a:r>
                    </a:p>
                  </a:txBody>
                  <a:tcPr marL="63500" marR="63500" marT="0" marB="0" anchor="ctr"/>
                </a:tc>
                <a:extLst>
                  <a:ext uri="{0D108BD9-81ED-4DB2-BD59-A6C34878D82A}">
                    <a16:rowId xmlns="" xmlns:a16="http://schemas.microsoft.com/office/drawing/2014/main" val="10010"/>
                  </a:ext>
                </a:extLst>
              </a:tr>
            </a:tbl>
          </a:graphicData>
        </a:graphic>
      </p:graphicFrame>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本月涨幅居前个股</a:t>
            </a:r>
          </a:p>
        </p:txBody>
      </p:sp>
      <p:graphicFrame>
        <p:nvGraphicFramePr>
          <p:cNvPr id="6" name="表格 5"/>
          <p:cNvGraphicFramePr>
            <a:graphicFrameLocks noGrp="1"/>
          </p:cNvGraphicFramePr>
          <p:nvPr>
            <p:extLst>
              <p:ext uri="{D42A27DB-BD31-4B8C-83A1-F6EECF244321}">
                <p14:modId xmlns:p14="http://schemas.microsoft.com/office/powerpoint/2010/main" val="203311269"/>
              </p:ext>
            </p:extLst>
          </p:nvPr>
        </p:nvGraphicFramePr>
        <p:xfrm>
          <a:off x="-31" y="857232"/>
          <a:ext cx="9144033" cy="5438700"/>
        </p:xfrm>
        <a:graphic>
          <a:graphicData uri="http://schemas.openxmlformats.org/drawingml/2006/table">
            <a:tbl>
              <a:tblPr/>
              <a:tblGrid>
                <a:gridCol w="1938793">
                  <a:extLst>
                    <a:ext uri="{9D8B030D-6E8A-4147-A177-3AD203B41FA5}">
                      <a16:colId xmlns="" xmlns:a16="http://schemas.microsoft.com/office/drawing/2014/main" val="20000"/>
                    </a:ext>
                  </a:extLst>
                </a:gridCol>
                <a:gridCol w="1736202">
                  <a:extLst>
                    <a:ext uri="{9D8B030D-6E8A-4147-A177-3AD203B41FA5}">
                      <a16:colId xmlns="" xmlns:a16="http://schemas.microsoft.com/office/drawing/2014/main" val="20001"/>
                    </a:ext>
                  </a:extLst>
                </a:gridCol>
                <a:gridCol w="1388963">
                  <a:extLst>
                    <a:ext uri="{9D8B030D-6E8A-4147-A177-3AD203B41FA5}">
                      <a16:colId xmlns="" xmlns:a16="http://schemas.microsoft.com/office/drawing/2014/main" val="20002"/>
                    </a:ext>
                  </a:extLst>
                </a:gridCol>
                <a:gridCol w="2508469">
                  <a:extLst>
                    <a:ext uri="{9D8B030D-6E8A-4147-A177-3AD203B41FA5}">
                      <a16:colId xmlns="" xmlns:a16="http://schemas.microsoft.com/office/drawing/2014/main" val="20003"/>
                    </a:ext>
                  </a:extLst>
                </a:gridCol>
                <a:gridCol w="1571606">
                  <a:extLst>
                    <a:ext uri="{9D8B030D-6E8A-4147-A177-3AD203B41FA5}">
                      <a16:colId xmlns="" xmlns:a16="http://schemas.microsoft.com/office/drawing/2014/main" val="20004"/>
                    </a:ext>
                  </a:extLst>
                </a:gridCol>
              </a:tblGrid>
              <a:tr h="714380">
                <a:tc>
                  <a:txBody>
                    <a:bodyPr/>
                    <a:lstStyle/>
                    <a:p>
                      <a:pPr algn="ctr" fontAlgn="t"/>
                      <a:endParaRPr lang="en-US" altLang="zh-CN" sz="1400" b="1" i="0" u="none" strike="noStrike" kern="1200" dirty="0">
                        <a:solidFill>
                          <a:schemeClr val="bg1"/>
                        </a:solidFill>
                        <a:latin typeface="+mn-ea"/>
                        <a:ea typeface="+mn-ea"/>
                        <a:cs typeface="+mn-cs"/>
                      </a:endParaRPr>
                    </a:p>
                    <a:p>
                      <a:pPr algn="ctr" fontAlgn="t"/>
                      <a:r>
                        <a:rPr lang="zh-CN" altLang="en-US" sz="1400" b="1" i="0" u="none" strike="noStrike" kern="1200" dirty="0">
                          <a:solidFill>
                            <a:schemeClr val="bg1"/>
                          </a:solidFill>
                          <a:latin typeface="+mn-ea"/>
                          <a:ea typeface="+mn-ea"/>
                          <a:cs typeface="+mn-cs"/>
                        </a:rPr>
                        <a:t>证券代码</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证券简称</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月涨幅（</a:t>
                      </a:r>
                      <a:r>
                        <a:rPr lang="en-US" altLang="zh-CN" sz="1400" b="1" i="0" u="none" strike="noStrike" kern="1200" dirty="0">
                          <a:solidFill>
                            <a:schemeClr val="bg1"/>
                          </a:solidFill>
                          <a:latin typeface="+mn-ea"/>
                          <a:ea typeface="+mn-ea"/>
                          <a:cs typeface="+mn-cs"/>
                        </a:rPr>
                        <a:t>%</a:t>
                      </a:r>
                      <a:r>
                        <a:rPr lang="zh-CN" altLang="en-US" sz="1400" b="1" i="0" u="none" strike="noStrike" kern="1200" dirty="0">
                          <a:solidFill>
                            <a:schemeClr val="bg1"/>
                          </a:solidFill>
                          <a:latin typeface="+mn-ea"/>
                          <a:ea typeface="+mn-ea"/>
                          <a:cs typeface="+mn-cs"/>
                        </a:rPr>
                        <a:t>）</a:t>
                      </a:r>
                      <a:br>
                        <a:rPr lang="zh-CN" altLang="en-US" sz="1400" b="1" i="0" u="none" strike="noStrike" kern="1200" dirty="0">
                          <a:solidFill>
                            <a:schemeClr val="bg1"/>
                          </a:solidFill>
                          <a:latin typeface="+mn-ea"/>
                          <a:ea typeface="+mn-ea"/>
                          <a:cs typeface="+mn-cs"/>
                        </a:rPr>
                      </a:br>
                      <a:endParaRPr lang="zh-CN" altLang="en-US" sz="1400" b="1" i="0" u="none" strike="noStrike" kern="1200" dirty="0">
                        <a:solidFill>
                          <a:schemeClr val="bg1"/>
                        </a:solidFill>
                        <a:latin typeface="+mn-ea"/>
                        <a:ea typeface="+mn-ea"/>
                        <a:cs typeface="+mn-cs"/>
                      </a:endParaRP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总市值（亿元）</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题材</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 xmlns:a16="http://schemas.microsoft.com/office/drawing/2014/main" val="10000"/>
                  </a:ext>
                </a:extLst>
              </a:tr>
              <a:tr h="472432">
                <a:tc>
                  <a:txBody>
                    <a:bodyPr/>
                    <a:lstStyle/>
                    <a:p>
                      <a:pPr algn="ctr"/>
                      <a:r>
                        <a:rPr lang="hu-HU" sz="1400" b="1">
                          <a:solidFill>
                            <a:schemeClr val="tx2"/>
                          </a:solidFill>
                          <a:effectLst/>
                          <a:latin typeface="+mn-lt"/>
                        </a:rPr>
                        <a:t>300657.SZ</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弘信电子</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fi-FI" sz="1400" b="1">
                          <a:solidFill>
                            <a:schemeClr val="tx2"/>
                          </a:solidFill>
                          <a:effectLst/>
                          <a:latin typeface="+mn-lt"/>
                        </a:rPr>
                        <a:t>187.5458</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hr-HR" sz="1400" b="1">
                          <a:solidFill>
                            <a:schemeClr val="tx2"/>
                          </a:solidFill>
                          <a:effectLst/>
                          <a:latin typeface="+mn-lt"/>
                        </a:rPr>
                        <a:t>48.9840</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1"/>
                  </a:ext>
                </a:extLst>
              </a:tr>
              <a:tr h="472432">
                <a:tc>
                  <a:txBody>
                    <a:bodyPr/>
                    <a:lstStyle/>
                    <a:p>
                      <a:pPr algn="ctr"/>
                      <a:r>
                        <a:rPr lang="hu-HU" sz="1400" b="1">
                          <a:solidFill>
                            <a:schemeClr val="tx2"/>
                          </a:solidFill>
                          <a:effectLst/>
                          <a:latin typeface="+mn-lt"/>
                        </a:rPr>
                        <a:t>300666.SZ</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江丰电子</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nb-NO" sz="1400" b="1">
                          <a:solidFill>
                            <a:schemeClr val="tx2"/>
                          </a:solidFill>
                          <a:effectLst/>
                          <a:latin typeface="+mn-lt"/>
                        </a:rPr>
                        <a:t>185.7784</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hr-HR" sz="1400" b="1">
                          <a:solidFill>
                            <a:schemeClr val="tx2"/>
                          </a:solidFill>
                          <a:effectLst/>
                          <a:latin typeface="+mn-lt"/>
                        </a:rPr>
                        <a:t>41.7613</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2"/>
                  </a:ext>
                </a:extLst>
              </a:tr>
              <a:tr h="472432">
                <a:tc>
                  <a:txBody>
                    <a:bodyPr/>
                    <a:lstStyle/>
                    <a:p>
                      <a:pPr algn="ctr"/>
                      <a:r>
                        <a:rPr lang="pl-PL" sz="1400" b="1">
                          <a:solidFill>
                            <a:schemeClr val="tx2"/>
                          </a:solidFill>
                          <a:effectLst/>
                          <a:latin typeface="+mn-lt"/>
                        </a:rPr>
                        <a:t>300662.SZ</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dirty="0">
                          <a:solidFill>
                            <a:schemeClr val="tx2"/>
                          </a:solidFill>
                          <a:effectLst/>
                          <a:latin typeface="+mn-lt"/>
                        </a:rPr>
                        <a:t>科锐国际</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nb-NO" sz="1400" b="1">
                          <a:solidFill>
                            <a:schemeClr val="tx2"/>
                          </a:solidFill>
                          <a:effectLst/>
                          <a:latin typeface="+mn-lt"/>
                        </a:rPr>
                        <a:t>167.9745</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nb-NO" sz="1400" b="1">
                          <a:solidFill>
                            <a:schemeClr val="tx2"/>
                          </a:solidFill>
                          <a:effectLst/>
                          <a:latin typeface="+mn-lt"/>
                        </a:rPr>
                        <a:t>45.4860</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3"/>
                  </a:ext>
                </a:extLst>
              </a:tr>
              <a:tr h="472432">
                <a:tc>
                  <a:txBody>
                    <a:bodyPr/>
                    <a:lstStyle/>
                    <a:p>
                      <a:pPr algn="ctr"/>
                      <a:r>
                        <a:rPr lang="fi-FI" sz="1400" b="1">
                          <a:solidFill>
                            <a:schemeClr val="tx2"/>
                          </a:solidFill>
                          <a:effectLst/>
                          <a:latin typeface="+mn-lt"/>
                        </a:rPr>
                        <a:t>603879.SH</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永悦科技</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hr-HR" sz="1400" b="1">
                          <a:solidFill>
                            <a:schemeClr val="tx2"/>
                          </a:solidFill>
                          <a:effectLst/>
                          <a:latin typeface="+mn-lt"/>
                        </a:rPr>
                        <a:t>137.6543</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hr-HR" sz="1400" b="1">
                          <a:solidFill>
                            <a:schemeClr val="tx2"/>
                          </a:solidFill>
                          <a:effectLst/>
                          <a:latin typeface="+mn-lt"/>
                        </a:rPr>
                        <a:t>33.2640</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4"/>
                  </a:ext>
                </a:extLst>
              </a:tr>
              <a:tr h="472432">
                <a:tc>
                  <a:txBody>
                    <a:bodyPr/>
                    <a:lstStyle/>
                    <a:p>
                      <a:pPr algn="ctr"/>
                      <a:r>
                        <a:rPr lang="pl-PL" sz="1400" b="1">
                          <a:solidFill>
                            <a:schemeClr val="tx2"/>
                          </a:solidFill>
                          <a:effectLst/>
                          <a:latin typeface="+mn-lt"/>
                        </a:rPr>
                        <a:t>300667.SZ</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必创科技</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nb-NO" sz="1400" b="1">
                          <a:solidFill>
                            <a:schemeClr val="tx2"/>
                          </a:solidFill>
                          <a:effectLst/>
                          <a:latin typeface="+mn-lt"/>
                        </a:rPr>
                        <a:t>135.7881</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is-IS" sz="1400" b="1">
                          <a:solidFill>
                            <a:schemeClr val="tx2"/>
                          </a:solidFill>
                          <a:effectLst/>
                          <a:latin typeface="+mn-lt"/>
                        </a:rPr>
                        <a:t>24.8200</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5"/>
                  </a:ext>
                </a:extLst>
              </a:tr>
              <a:tr h="472432">
                <a:tc>
                  <a:txBody>
                    <a:bodyPr/>
                    <a:lstStyle/>
                    <a:p>
                      <a:pPr algn="ctr"/>
                      <a:r>
                        <a:rPr lang="hu-HU" sz="1400" b="1">
                          <a:solidFill>
                            <a:schemeClr val="tx2"/>
                          </a:solidFill>
                          <a:effectLst/>
                          <a:latin typeface="+mn-lt"/>
                        </a:rPr>
                        <a:t>300665.SZ</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飞鹿股份</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hr-HR" sz="1400" b="1">
                          <a:solidFill>
                            <a:schemeClr val="tx2"/>
                          </a:solidFill>
                          <a:effectLst/>
                          <a:latin typeface="+mn-lt"/>
                        </a:rPr>
                        <a:t>134.7498</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hr-HR" sz="1400" b="1">
                          <a:solidFill>
                            <a:schemeClr val="tx2"/>
                          </a:solidFill>
                          <a:effectLst/>
                          <a:latin typeface="+mn-lt"/>
                        </a:rPr>
                        <a:t>26.0300</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6"/>
                  </a:ext>
                </a:extLst>
              </a:tr>
              <a:tr h="472432">
                <a:tc>
                  <a:txBody>
                    <a:bodyPr/>
                    <a:lstStyle/>
                    <a:p>
                      <a:pPr algn="ctr"/>
                      <a:r>
                        <a:rPr lang="hu-HU" sz="1400" b="1">
                          <a:solidFill>
                            <a:schemeClr val="tx2"/>
                          </a:solidFill>
                          <a:effectLst/>
                          <a:latin typeface="+mn-lt"/>
                        </a:rPr>
                        <a:t>300663.SZ</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科蓝软件</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is-IS" sz="1400" b="1" dirty="0">
                          <a:solidFill>
                            <a:schemeClr val="tx2"/>
                          </a:solidFill>
                          <a:effectLst/>
                          <a:latin typeface="+mn-lt"/>
                        </a:rPr>
                        <a:t>127.6027</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nb-NO" sz="1400" b="1">
                          <a:solidFill>
                            <a:schemeClr val="tx2"/>
                          </a:solidFill>
                          <a:effectLst/>
                          <a:latin typeface="+mn-lt"/>
                        </a:rPr>
                        <a:t>31.3190</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7"/>
                  </a:ext>
                </a:extLst>
              </a:tr>
              <a:tr h="472432">
                <a:tc>
                  <a:txBody>
                    <a:bodyPr/>
                    <a:lstStyle/>
                    <a:p>
                      <a:pPr algn="ctr"/>
                      <a:r>
                        <a:rPr lang="nb-NO" sz="1400" b="1">
                          <a:solidFill>
                            <a:schemeClr val="tx2"/>
                          </a:solidFill>
                          <a:effectLst/>
                          <a:latin typeface="+mn-lt"/>
                        </a:rPr>
                        <a:t>603580.SH</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艾艾精工</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is-IS" sz="1400" b="1" dirty="0">
                          <a:solidFill>
                            <a:schemeClr val="tx2"/>
                          </a:solidFill>
                          <a:effectLst/>
                          <a:latin typeface="+mn-lt"/>
                        </a:rPr>
                        <a:t>120.2458</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hr-HR" sz="1400" b="1">
                          <a:solidFill>
                            <a:schemeClr val="tx2"/>
                          </a:solidFill>
                          <a:effectLst/>
                          <a:latin typeface="+mn-lt"/>
                        </a:rPr>
                        <a:t>25.0946</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8"/>
                  </a:ext>
                </a:extLst>
              </a:tr>
              <a:tr h="472432">
                <a:tc>
                  <a:txBody>
                    <a:bodyPr/>
                    <a:lstStyle/>
                    <a:p>
                      <a:pPr algn="ctr"/>
                      <a:r>
                        <a:rPr lang="pl-PL" sz="1400" b="1">
                          <a:solidFill>
                            <a:schemeClr val="tx2"/>
                          </a:solidFill>
                          <a:effectLst/>
                          <a:latin typeface="+mn-lt"/>
                        </a:rPr>
                        <a:t>300668.SZ</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杰恩设计</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hr-HR" sz="1400" b="1" dirty="0">
                          <a:solidFill>
                            <a:schemeClr val="tx2"/>
                          </a:solidFill>
                          <a:effectLst/>
                          <a:latin typeface="+mn-lt"/>
                        </a:rPr>
                        <a:t>118.9575</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is-IS" sz="1400" b="1" dirty="0">
                          <a:solidFill>
                            <a:schemeClr val="tx2"/>
                          </a:solidFill>
                          <a:effectLst/>
                          <a:latin typeface="+mn-lt"/>
                        </a:rPr>
                        <a:t>27.8045</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9"/>
                  </a:ext>
                </a:extLst>
              </a:tr>
              <a:tr h="472432">
                <a:tc>
                  <a:txBody>
                    <a:bodyPr/>
                    <a:lstStyle/>
                    <a:p>
                      <a:pPr algn="ctr"/>
                      <a:r>
                        <a:rPr lang="hr-HR" sz="1400" b="1">
                          <a:solidFill>
                            <a:schemeClr val="tx2"/>
                          </a:solidFill>
                          <a:effectLst/>
                          <a:latin typeface="+mn-lt"/>
                        </a:rPr>
                        <a:t>603536.SH</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algn="ctr"/>
                      <a:r>
                        <a:rPr lang="zh-CN" altLang="en-US" sz="1400" b="1">
                          <a:solidFill>
                            <a:schemeClr val="tx2"/>
                          </a:solidFill>
                          <a:effectLst/>
                          <a:latin typeface="+mn-lt"/>
                        </a:rPr>
                        <a:t>惠发股份</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algn="ctr"/>
                      <a:r>
                        <a:rPr lang="nb-NO" sz="1400" b="1">
                          <a:solidFill>
                            <a:schemeClr val="tx2"/>
                          </a:solidFill>
                          <a:effectLst/>
                          <a:latin typeface="+mn-lt"/>
                        </a:rPr>
                        <a:t>117.9254</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algn="ctr"/>
                      <a:r>
                        <a:rPr lang="hr-HR" sz="1400" b="1" dirty="0">
                          <a:solidFill>
                            <a:schemeClr val="tx2"/>
                          </a:solidFill>
                          <a:effectLst/>
                          <a:latin typeface="+mn-lt"/>
                        </a:rPr>
                        <a:t>28.7400</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marL="0" algn="ctr" defTabSz="914400" rtl="0" eaLnBrk="1" fontAlgn="t" latinLnBrk="0" hangingPunct="1"/>
                      <a:r>
                        <a:rPr lang="zh-CN" altLang="en-US" sz="1400" b="1" i="0" u="none" strike="noStrike" kern="1200" dirty="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extLst>
                  <a:ext uri="{0D108BD9-81ED-4DB2-BD59-A6C34878D82A}">
                    <a16:rowId xmlns="" xmlns:a16="http://schemas.microsoft.com/office/drawing/2014/main" val="10010"/>
                  </a:ext>
                </a:extLst>
              </a:tr>
            </a:tbl>
          </a:graphicData>
        </a:graphic>
      </p:graphicFrame>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ChangeArrowheads="1"/>
          </p:cNvSpPr>
          <p:nvPr/>
        </p:nvSpPr>
        <p:spPr bwMode="white">
          <a:xfrm>
            <a:off x="468313" y="188913"/>
            <a:ext cx="8231187" cy="71913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本月涨幅居前个股</a:t>
            </a:r>
          </a:p>
        </p:txBody>
      </p:sp>
      <p:sp>
        <p:nvSpPr>
          <p:cNvPr id="2" name="Text Box 2"/>
          <p:cNvSpPr txBox="1">
            <a:spLocks noChangeArrowheads="1"/>
          </p:cNvSpPr>
          <p:nvPr/>
        </p:nvSpPr>
        <p:spPr bwMode="auto">
          <a:xfrm>
            <a:off x="214313" y="1071563"/>
            <a:ext cx="8715375" cy="4247317"/>
          </a:xfrm>
          <a:prstGeom prst="rect">
            <a:avLst/>
          </a:prstGeom>
          <a:noFill/>
          <a:ln w="9525" algn="ctr">
            <a:noFill/>
            <a:miter lim="800000"/>
          </a:ln>
        </p:spPr>
        <p:txBody>
          <a:bodyPr>
            <a:spAutoFit/>
          </a:bodyPr>
          <a:lstStyle/>
          <a:p>
            <a:pPr>
              <a:lnSpc>
                <a:spcPct val="150000"/>
              </a:lnSpc>
              <a:buClr>
                <a:srgbClr val="000798"/>
              </a:buClr>
              <a:buFont typeface="Wingdings" panose="05000000000000000000" pitchFamily="2" charset="2"/>
              <a:buChar char="l"/>
              <a:defRPr/>
            </a:pPr>
            <a:r>
              <a:rPr lang="zh-CN" altLang="en-US" sz="1800" b="1" dirty="0" smtClean="0">
                <a:solidFill>
                  <a:srgbClr val="000066"/>
                </a:solidFill>
                <a:latin typeface="+mn-ea"/>
                <a:ea typeface="+mn-ea"/>
              </a:rPr>
              <a:t>深赤湾</a:t>
            </a:r>
            <a:r>
              <a:rPr lang="en-US" altLang="zh-CN" sz="1800" b="1" dirty="0" smtClean="0">
                <a:solidFill>
                  <a:srgbClr val="000066"/>
                </a:solidFill>
                <a:latin typeface="+mn-ea"/>
                <a:ea typeface="+mn-ea"/>
              </a:rPr>
              <a:t>A</a:t>
            </a:r>
            <a:r>
              <a:rPr lang="zh-CN" altLang="en-US" sz="1800" b="1" dirty="0" smtClean="0">
                <a:solidFill>
                  <a:srgbClr val="000066"/>
                </a:solidFill>
                <a:latin typeface="+mn-ea"/>
                <a:ea typeface="+mn-ea"/>
              </a:rPr>
              <a:t>（</a:t>
            </a:r>
            <a:r>
              <a:rPr lang="en-US" altLang="zh-CN" sz="1800" b="1" dirty="0" smtClean="0">
                <a:solidFill>
                  <a:srgbClr val="000066"/>
                </a:solidFill>
                <a:latin typeface="+mn-ea"/>
                <a:ea typeface="+mn-ea"/>
              </a:rPr>
              <a:t>000022</a:t>
            </a:r>
            <a:r>
              <a:rPr lang="zh-CN" altLang="en-US" sz="1800" b="1" dirty="0" smtClean="0">
                <a:solidFill>
                  <a:srgbClr val="000066"/>
                </a:solidFill>
                <a:latin typeface="+mn-ea"/>
                <a:ea typeface="+mn-ea"/>
              </a:rPr>
              <a:t>）：深圳赤湾港股份有限公司是一家从事集装箱、散杂货码头及港口配套业务的开发建设和经营管理的企业</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公司主营业务为集装箱和散杂货的港口装卸、仓储、运输及其它配套服务。</a:t>
            </a:r>
            <a:r>
              <a:rPr lang="en-US" altLang="zh-CN" sz="1800" b="1" dirty="0" smtClean="0">
                <a:solidFill>
                  <a:srgbClr val="000066"/>
                </a:solidFill>
                <a:latin typeface="+mn-ea"/>
                <a:ea typeface="+mn-ea"/>
              </a:rPr>
              <a:t>6</a:t>
            </a:r>
            <a:r>
              <a:rPr lang="zh-CN" altLang="en-US" sz="1800" b="1" dirty="0" smtClean="0">
                <a:solidFill>
                  <a:srgbClr val="000066"/>
                </a:solidFill>
                <a:latin typeface="+mn-ea"/>
                <a:ea typeface="+mn-ea"/>
              </a:rPr>
              <a:t>月初粤港澳概念卷土重来， 游资重新掀起粤港澳题材炒作。自</a:t>
            </a:r>
            <a:r>
              <a:rPr lang="en-US" altLang="zh-CN" sz="1800" b="1" dirty="0" smtClean="0">
                <a:solidFill>
                  <a:srgbClr val="000066"/>
                </a:solidFill>
                <a:latin typeface="+mn-ea"/>
                <a:ea typeface="+mn-ea"/>
              </a:rPr>
              <a:t>6</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6</a:t>
            </a:r>
            <a:r>
              <a:rPr lang="zh-CN" altLang="en-US" sz="1800" b="1" dirty="0" smtClean="0">
                <a:solidFill>
                  <a:srgbClr val="000066"/>
                </a:solidFill>
                <a:latin typeface="+mn-ea"/>
                <a:ea typeface="+mn-ea"/>
              </a:rPr>
              <a:t>日起，深赤湾</a:t>
            </a:r>
            <a:r>
              <a:rPr lang="en-US" altLang="zh-CN" sz="1800" b="1" dirty="0" smtClean="0">
                <a:solidFill>
                  <a:srgbClr val="000066"/>
                </a:solidFill>
                <a:latin typeface="+mn-ea"/>
                <a:ea typeface="+mn-ea"/>
              </a:rPr>
              <a:t>A</a:t>
            </a:r>
            <a:r>
              <a:rPr lang="zh-CN" altLang="en-US" sz="1800" b="1" dirty="0" smtClean="0">
                <a:solidFill>
                  <a:srgbClr val="000066"/>
                </a:solidFill>
                <a:latin typeface="+mn-ea"/>
                <a:ea typeface="+mn-ea"/>
              </a:rPr>
              <a:t>在近</a:t>
            </a:r>
            <a:r>
              <a:rPr lang="en-US" altLang="zh-CN" sz="1800" b="1" dirty="0" smtClean="0">
                <a:solidFill>
                  <a:srgbClr val="000066"/>
                </a:solidFill>
                <a:latin typeface="+mn-ea"/>
                <a:ea typeface="+mn-ea"/>
              </a:rPr>
              <a:t>10</a:t>
            </a:r>
            <a:r>
              <a:rPr lang="zh-CN" altLang="en-US" sz="1800" b="1" dirty="0" smtClean="0">
                <a:solidFill>
                  <a:srgbClr val="000066"/>
                </a:solidFill>
                <a:latin typeface="+mn-ea"/>
                <a:ea typeface="+mn-ea"/>
              </a:rPr>
              <a:t>个交易日累计涨幅已经达到</a:t>
            </a:r>
            <a:r>
              <a:rPr lang="en-US" altLang="zh-CN" sz="1800" b="1" dirty="0" smtClean="0">
                <a:solidFill>
                  <a:srgbClr val="000066"/>
                </a:solidFill>
                <a:latin typeface="+mn-ea"/>
                <a:ea typeface="+mn-ea"/>
              </a:rPr>
              <a:t>23.57%</a:t>
            </a:r>
            <a:r>
              <a:rPr lang="zh-CN" altLang="en-US" sz="1800" b="1" dirty="0" smtClean="0">
                <a:solidFill>
                  <a:srgbClr val="000066"/>
                </a:solidFill>
                <a:latin typeface="+mn-ea"/>
                <a:ea typeface="+mn-ea"/>
              </a:rPr>
              <a:t>，走势强劲，</a:t>
            </a:r>
            <a:r>
              <a:rPr lang="en-US" altLang="zh-CN" sz="1800" b="1" dirty="0" smtClean="0">
                <a:solidFill>
                  <a:srgbClr val="000066"/>
                </a:solidFill>
                <a:latin typeface="+mn-ea"/>
                <a:ea typeface="+mn-ea"/>
              </a:rPr>
              <a:t>6</a:t>
            </a:r>
            <a:r>
              <a:rPr lang="zh-CN" altLang="en-US" sz="1800" b="1" dirty="0" smtClean="0">
                <a:solidFill>
                  <a:srgbClr val="000066"/>
                </a:solidFill>
                <a:latin typeface="+mn-ea"/>
                <a:ea typeface="+mn-ea"/>
              </a:rPr>
              <a:t>月全月涨幅达到</a:t>
            </a:r>
            <a:r>
              <a:rPr lang="en-US" altLang="zh-CN" sz="1800" b="1" dirty="0" smtClean="0">
                <a:solidFill>
                  <a:srgbClr val="000066"/>
                </a:solidFill>
                <a:latin typeface="+mn-ea"/>
                <a:ea typeface="+mn-ea"/>
              </a:rPr>
              <a:t>19.81%</a:t>
            </a:r>
            <a:r>
              <a:rPr lang="zh-CN" altLang="en-US" sz="1800" b="1" dirty="0" smtClean="0">
                <a:solidFill>
                  <a:srgbClr val="000066"/>
                </a:solidFill>
                <a:latin typeface="+mn-ea"/>
                <a:ea typeface="+mn-ea"/>
              </a:rPr>
              <a:t>。</a:t>
            </a:r>
            <a:endParaRPr lang="zh-CN" altLang="en-US" sz="1800" b="1" dirty="0">
              <a:solidFill>
                <a:srgbClr val="000066"/>
              </a:solidFill>
              <a:latin typeface="+mn-ea"/>
              <a:ea typeface="+mn-ea"/>
            </a:endParaRPr>
          </a:p>
          <a:p>
            <a:pPr>
              <a:lnSpc>
                <a:spcPct val="150000"/>
              </a:lnSpc>
              <a:buClr>
                <a:srgbClr val="000798"/>
              </a:buClr>
              <a:buFont typeface="Wingdings" panose="05000000000000000000" pitchFamily="2" charset="2"/>
              <a:buChar char="l"/>
              <a:defRPr/>
            </a:pPr>
            <a:r>
              <a:rPr lang="zh-CN" altLang="en-US" sz="1800" b="1" dirty="0" smtClean="0">
                <a:solidFill>
                  <a:srgbClr val="000066"/>
                </a:solidFill>
                <a:latin typeface="+mn-ea"/>
                <a:ea typeface="+mn-ea"/>
              </a:rPr>
              <a:t>江泉实业（</a:t>
            </a:r>
            <a:r>
              <a:rPr lang="en-US" altLang="zh-CN" sz="1800" b="1" dirty="0" smtClean="0">
                <a:solidFill>
                  <a:srgbClr val="000066"/>
                </a:solidFill>
                <a:latin typeface="+mn-ea"/>
                <a:ea typeface="+mn-ea"/>
              </a:rPr>
              <a:t>600212</a:t>
            </a:r>
            <a:r>
              <a:rPr lang="zh-CN" altLang="en-US" sz="1800" b="1" dirty="0" smtClean="0">
                <a:solidFill>
                  <a:srgbClr val="000066"/>
                </a:solidFill>
                <a:latin typeface="+mn-ea"/>
                <a:ea typeface="+mn-ea"/>
              </a:rPr>
              <a:t>）：山东江泉实业股份有限公司是一家主营业务涉及热电联产、建筑陶瓷及机械加工等行业领域的公司</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 产品出口欧洲、东南亚等地。</a:t>
            </a:r>
            <a:r>
              <a:rPr lang="en-US" altLang="zh-CN" sz="1800" b="1" dirty="0" smtClean="0">
                <a:solidFill>
                  <a:srgbClr val="000066"/>
                </a:solidFill>
                <a:latin typeface="+mn-ea"/>
                <a:ea typeface="+mn-ea"/>
              </a:rPr>
              <a:t>6</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8</a:t>
            </a:r>
            <a:r>
              <a:rPr lang="zh-CN" altLang="en-US" sz="1800" b="1" dirty="0" smtClean="0">
                <a:solidFill>
                  <a:srgbClr val="000066"/>
                </a:solidFill>
                <a:latin typeface="+mn-ea"/>
                <a:ea typeface="+mn-ea"/>
              </a:rPr>
              <a:t>日晚江泉实业公告称控股股东宁波顺辰拟将其持有的</a:t>
            </a:r>
            <a:r>
              <a:rPr lang="en-US" altLang="zh-CN" sz="1800" b="1" dirty="0" smtClean="0">
                <a:solidFill>
                  <a:srgbClr val="000066"/>
                </a:solidFill>
                <a:latin typeface="+mn-ea"/>
                <a:ea typeface="+mn-ea"/>
              </a:rPr>
              <a:t>6840.32</a:t>
            </a:r>
            <a:r>
              <a:rPr lang="zh-CN" altLang="en-US" sz="1800" b="1" dirty="0" smtClean="0">
                <a:solidFill>
                  <a:srgbClr val="000066"/>
                </a:solidFill>
                <a:latin typeface="+mn-ea"/>
                <a:ea typeface="+mn-ea"/>
              </a:rPr>
              <a:t>万股公司股票（占公司总股本的</a:t>
            </a:r>
            <a:r>
              <a:rPr lang="en-US" altLang="zh-CN" sz="1800" b="1" dirty="0" smtClean="0">
                <a:solidFill>
                  <a:srgbClr val="000066"/>
                </a:solidFill>
                <a:latin typeface="+mn-ea"/>
                <a:ea typeface="+mn-ea"/>
              </a:rPr>
              <a:t>13.37%</a:t>
            </a:r>
            <a:r>
              <a:rPr lang="zh-CN" altLang="en-US" sz="1800" b="1" dirty="0" smtClean="0">
                <a:solidFill>
                  <a:srgbClr val="000066"/>
                </a:solidFill>
                <a:latin typeface="+mn-ea"/>
                <a:ea typeface="+mn-ea"/>
              </a:rPr>
              <a:t>）转让给上海超聚金融信息服务有限公司。转让价格较公司停牌前溢价了</a:t>
            </a:r>
            <a:r>
              <a:rPr lang="en-US" altLang="zh-CN" sz="1800" b="1" dirty="0" smtClean="0">
                <a:solidFill>
                  <a:srgbClr val="000066"/>
                </a:solidFill>
                <a:latin typeface="+mn-ea"/>
                <a:ea typeface="+mn-ea"/>
              </a:rPr>
              <a:t>108.89%</a:t>
            </a:r>
            <a:r>
              <a:rPr lang="zh-CN" altLang="en-US" sz="1800" b="1" dirty="0" smtClean="0">
                <a:solidFill>
                  <a:srgbClr val="000066"/>
                </a:solidFill>
                <a:latin typeface="+mn-ea"/>
                <a:ea typeface="+mn-ea"/>
              </a:rPr>
              <a:t>，转让总价款为</a:t>
            </a:r>
            <a:r>
              <a:rPr lang="en-US" altLang="zh-CN" sz="1800" b="1" dirty="0" smtClean="0">
                <a:solidFill>
                  <a:srgbClr val="000066"/>
                </a:solidFill>
                <a:latin typeface="+mn-ea"/>
                <a:ea typeface="+mn-ea"/>
              </a:rPr>
              <a:t>10.6</a:t>
            </a:r>
            <a:r>
              <a:rPr lang="zh-CN" altLang="en-US" sz="1800" b="1" dirty="0" smtClean="0">
                <a:solidFill>
                  <a:srgbClr val="000066"/>
                </a:solidFill>
                <a:latin typeface="+mn-ea"/>
                <a:ea typeface="+mn-ea"/>
              </a:rPr>
              <a:t>亿元，公司复牌后受资金追捧，</a:t>
            </a:r>
            <a:r>
              <a:rPr lang="en-US" altLang="zh-CN" sz="1800" b="1" dirty="0" smtClean="0">
                <a:solidFill>
                  <a:srgbClr val="000066"/>
                </a:solidFill>
                <a:latin typeface="+mn-ea"/>
                <a:ea typeface="+mn-ea"/>
              </a:rPr>
              <a:t>6</a:t>
            </a:r>
            <a:r>
              <a:rPr lang="zh-CN" altLang="en-US" sz="1800" b="1" dirty="0" smtClean="0">
                <a:solidFill>
                  <a:srgbClr val="000066"/>
                </a:solidFill>
                <a:latin typeface="+mn-ea"/>
                <a:ea typeface="+mn-ea"/>
              </a:rPr>
              <a:t>月涨幅</a:t>
            </a:r>
            <a:r>
              <a:rPr lang="en-US" altLang="zh-CN" sz="1800" b="1" dirty="0" smtClean="0">
                <a:solidFill>
                  <a:srgbClr val="000066"/>
                </a:solidFill>
                <a:latin typeface="+mn-ea"/>
                <a:ea typeface="+mn-ea"/>
              </a:rPr>
              <a:t>26.28%</a:t>
            </a:r>
            <a:r>
              <a:rPr lang="zh-CN" altLang="en-US" sz="1800" b="1" dirty="0" smtClean="0">
                <a:solidFill>
                  <a:srgbClr val="000066"/>
                </a:solidFill>
                <a:latin typeface="+mn-ea"/>
                <a:ea typeface="+mn-ea"/>
              </a:rPr>
              <a:t>。</a:t>
            </a:r>
            <a:endParaRPr lang="zh-CN" altLang="en-US" sz="1800" b="1" dirty="0">
              <a:solidFill>
                <a:srgbClr val="000066"/>
              </a:solidFill>
              <a:latin typeface="+mn-ea"/>
              <a:ea typeface="+mn-ea"/>
            </a:endParaRPr>
          </a:p>
        </p:txBody>
      </p:sp>
    </p:spTree>
    <p:extLst>
      <p:ext uri="{BB962C8B-B14F-4D97-AF65-F5344CB8AC3E}">
        <p14:creationId xmlns:p14="http://schemas.microsoft.com/office/powerpoint/2010/main" val="190951134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本月跌幅居前个股</a:t>
            </a:r>
          </a:p>
        </p:txBody>
      </p:sp>
      <p:graphicFrame>
        <p:nvGraphicFramePr>
          <p:cNvPr id="5" name="表格 4"/>
          <p:cNvGraphicFramePr>
            <a:graphicFrameLocks noGrp="1"/>
          </p:cNvGraphicFramePr>
          <p:nvPr>
            <p:extLst>
              <p:ext uri="{D42A27DB-BD31-4B8C-83A1-F6EECF244321}">
                <p14:modId xmlns:p14="http://schemas.microsoft.com/office/powerpoint/2010/main" val="67799278"/>
              </p:ext>
            </p:extLst>
          </p:nvPr>
        </p:nvGraphicFramePr>
        <p:xfrm>
          <a:off x="0" y="857231"/>
          <a:ext cx="9144001" cy="5307818"/>
        </p:xfrm>
        <a:graphic>
          <a:graphicData uri="http://schemas.openxmlformats.org/drawingml/2006/table">
            <a:tbl>
              <a:tblPr/>
              <a:tblGrid>
                <a:gridCol w="2213532">
                  <a:extLst>
                    <a:ext uri="{9D8B030D-6E8A-4147-A177-3AD203B41FA5}">
                      <a16:colId xmlns="" xmlns:a16="http://schemas.microsoft.com/office/drawing/2014/main" val="20000"/>
                    </a:ext>
                  </a:extLst>
                </a:gridCol>
                <a:gridCol w="1870962">
                  <a:extLst>
                    <a:ext uri="{9D8B030D-6E8A-4147-A177-3AD203B41FA5}">
                      <a16:colId xmlns="" xmlns:a16="http://schemas.microsoft.com/office/drawing/2014/main" val="20001"/>
                    </a:ext>
                  </a:extLst>
                </a:gridCol>
                <a:gridCol w="1765555">
                  <a:extLst>
                    <a:ext uri="{9D8B030D-6E8A-4147-A177-3AD203B41FA5}">
                      <a16:colId xmlns="" xmlns:a16="http://schemas.microsoft.com/office/drawing/2014/main" val="20002"/>
                    </a:ext>
                  </a:extLst>
                </a:gridCol>
                <a:gridCol w="1264878">
                  <a:extLst>
                    <a:ext uri="{9D8B030D-6E8A-4147-A177-3AD203B41FA5}">
                      <a16:colId xmlns="" xmlns:a16="http://schemas.microsoft.com/office/drawing/2014/main" val="20003"/>
                    </a:ext>
                  </a:extLst>
                </a:gridCol>
                <a:gridCol w="2029074">
                  <a:extLst>
                    <a:ext uri="{9D8B030D-6E8A-4147-A177-3AD203B41FA5}">
                      <a16:colId xmlns="" xmlns:a16="http://schemas.microsoft.com/office/drawing/2014/main" val="20004"/>
                    </a:ext>
                  </a:extLst>
                </a:gridCol>
              </a:tblGrid>
              <a:tr h="578783">
                <a:tc>
                  <a:txBody>
                    <a:bodyPr/>
                    <a:lstStyle/>
                    <a:p>
                      <a:pPr marL="0" algn="ctr" defTabSz="914400" rtl="0" eaLnBrk="1" fontAlgn="t" latinLnBrk="0" hangingPunct="1"/>
                      <a:endParaRPr lang="en-US" altLang="zh-CN" sz="1400" b="1" i="0" u="none" strike="noStrike" kern="1200" dirty="0">
                        <a:solidFill>
                          <a:schemeClr val="bg1"/>
                        </a:solidFill>
                        <a:latin typeface="+mn-ea"/>
                        <a:ea typeface="+mn-ea"/>
                        <a:cs typeface="+mn-cs"/>
                      </a:endParaRPr>
                    </a:p>
                    <a:p>
                      <a:pPr marL="0" algn="ctr" defTabSz="914400" rtl="0" eaLnBrk="1" fontAlgn="t" latinLnBrk="0" hangingPunct="1"/>
                      <a:r>
                        <a:rPr lang="zh-CN" altLang="en-US" sz="1400" b="1" i="0" u="none" strike="noStrike" kern="1200" dirty="0">
                          <a:solidFill>
                            <a:schemeClr val="bg1"/>
                          </a:solidFill>
                          <a:latin typeface="+mn-ea"/>
                          <a:ea typeface="+mn-ea"/>
                          <a:cs typeface="+mn-cs"/>
                        </a:rPr>
                        <a:t>证券代码</a:t>
                      </a:r>
                    </a:p>
                  </a:txBody>
                  <a:tcPr marL="3746" marR="3746" marT="3746"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a:solidFill>
                          <a:schemeClr val="bg1"/>
                        </a:solidFill>
                        <a:latin typeface="+mn-ea"/>
                        <a:ea typeface="+mn-ea"/>
                        <a:cs typeface="+mn-cs"/>
                      </a:endParaRPr>
                    </a:p>
                    <a:p>
                      <a:pPr marL="0" algn="ctr" defTabSz="914400" rtl="0" eaLnBrk="1" fontAlgn="t" latinLnBrk="0" hangingPunct="1"/>
                      <a:r>
                        <a:rPr lang="zh-CN" altLang="en-US" sz="1400" b="1" i="0" u="none" strike="noStrike" kern="1200" dirty="0">
                          <a:solidFill>
                            <a:schemeClr val="bg1"/>
                          </a:solidFill>
                          <a:latin typeface="+mn-ea"/>
                          <a:ea typeface="+mn-ea"/>
                          <a:cs typeface="+mn-cs"/>
                        </a:rPr>
                        <a:t>上市公司</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a:solidFill>
                          <a:schemeClr val="bg1"/>
                        </a:solidFill>
                        <a:latin typeface="+mn-ea"/>
                        <a:ea typeface="+mn-ea"/>
                        <a:cs typeface="+mn-cs"/>
                      </a:endParaRPr>
                    </a:p>
                    <a:p>
                      <a:pPr marL="0" algn="ctr" defTabSz="914400" rtl="0" eaLnBrk="1" fontAlgn="t" latinLnBrk="0" hangingPunct="1"/>
                      <a:r>
                        <a:rPr lang="zh-CN" altLang="en-US" sz="1400" b="1" i="0" u="none" strike="noStrike" kern="1200" dirty="0">
                          <a:solidFill>
                            <a:schemeClr val="bg1"/>
                          </a:solidFill>
                          <a:latin typeface="+mn-ea"/>
                          <a:ea typeface="+mn-ea"/>
                          <a:cs typeface="+mn-cs"/>
                        </a:rPr>
                        <a:t>月跌幅（</a:t>
                      </a:r>
                      <a:r>
                        <a:rPr lang="en-US" altLang="zh-CN" sz="1400" b="1" i="0" u="none" strike="noStrike" kern="1200" dirty="0">
                          <a:solidFill>
                            <a:schemeClr val="bg1"/>
                          </a:solidFill>
                          <a:latin typeface="+mn-ea"/>
                          <a:ea typeface="+mn-ea"/>
                          <a:cs typeface="+mn-cs"/>
                        </a:rPr>
                        <a:t>%</a:t>
                      </a:r>
                      <a:r>
                        <a:rPr lang="zh-CN" altLang="en-US" sz="1400" b="1" i="0" u="none" strike="noStrike" kern="1200" dirty="0">
                          <a:solidFill>
                            <a:schemeClr val="bg1"/>
                          </a:solidFill>
                          <a:latin typeface="+mn-ea"/>
                          <a:ea typeface="+mn-ea"/>
                          <a:cs typeface="+mn-cs"/>
                        </a:rPr>
                        <a:t>）</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a:solidFill>
                          <a:schemeClr val="bg1"/>
                        </a:solidFill>
                        <a:latin typeface="+mn-ea"/>
                        <a:ea typeface="+mn-ea"/>
                        <a:cs typeface="+mn-cs"/>
                      </a:endParaRPr>
                    </a:p>
                    <a:p>
                      <a:pPr marL="0" algn="ctr" defTabSz="914400" rtl="0" eaLnBrk="1" fontAlgn="t" latinLnBrk="0" hangingPunct="1"/>
                      <a:r>
                        <a:rPr lang="zh-CN" altLang="en-US" sz="1400" b="1" i="0" u="none" strike="noStrike" kern="1200" dirty="0">
                          <a:solidFill>
                            <a:schemeClr val="bg1"/>
                          </a:solidFill>
                          <a:latin typeface="+mn-ea"/>
                          <a:ea typeface="+mn-ea"/>
                          <a:cs typeface="+mn-cs"/>
                        </a:rPr>
                        <a:t>总市值（亿元）</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a:solidFill>
                          <a:srgbClr val="FF0000"/>
                        </a:solidFill>
                        <a:latin typeface="+mn-ea"/>
                        <a:ea typeface="+mn-ea"/>
                        <a:cs typeface="+mn-cs"/>
                      </a:endParaRPr>
                    </a:p>
                    <a:p>
                      <a:pPr marL="0" algn="ctr" defTabSz="914400" rtl="0" eaLnBrk="1" fontAlgn="t" latinLnBrk="0" hangingPunct="1"/>
                      <a:r>
                        <a:rPr lang="zh-CN" altLang="en-US" sz="1400" b="1" i="0" u="none" strike="noStrike" kern="1200" dirty="0">
                          <a:solidFill>
                            <a:srgbClr val="FF0000"/>
                          </a:solidFill>
                          <a:latin typeface="+mn-ea"/>
                          <a:ea typeface="+mn-ea"/>
                          <a:cs typeface="+mn-cs"/>
                        </a:rPr>
                        <a:t>板块</a:t>
                      </a:r>
                    </a:p>
                  </a:txBody>
                  <a:tcPr marL="3746" marR="3746" marT="3746"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 xmlns:a16="http://schemas.microsoft.com/office/drawing/2014/main" val="10000"/>
                  </a:ext>
                </a:extLst>
              </a:tr>
              <a:tr h="564192">
                <a:tc>
                  <a:txBody>
                    <a:bodyPr/>
                    <a:lstStyle/>
                    <a:p>
                      <a:pPr algn="ctr"/>
                      <a:r>
                        <a:rPr lang="hu-HU" sz="1400" b="1">
                          <a:solidFill>
                            <a:schemeClr val="tx2"/>
                          </a:solidFill>
                          <a:effectLst/>
                          <a:latin typeface="+mn-lt"/>
                        </a:rPr>
                        <a:t>000033.SZ</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新都退</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hr-HR" sz="1400" b="1">
                          <a:solidFill>
                            <a:schemeClr val="tx2"/>
                          </a:solidFill>
                          <a:effectLst/>
                          <a:latin typeface="+mn-lt"/>
                        </a:rPr>
                        <a:t>-72.6054</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hr-HR" sz="1400" b="1">
                          <a:solidFill>
                            <a:schemeClr val="tx2"/>
                          </a:solidFill>
                          <a:effectLst/>
                          <a:latin typeface="+mn-lt"/>
                        </a:rPr>
                        <a:t>6.1450</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住宿和餐饮业</a:t>
                      </a:r>
                    </a:p>
                  </a:txBody>
                  <a:tcPr marL="63500" marR="6350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1"/>
                  </a:ext>
                </a:extLst>
              </a:tr>
              <a:tr h="440070">
                <a:tc>
                  <a:txBody>
                    <a:bodyPr/>
                    <a:lstStyle/>
                    <a:p>
                      <a:pPr algn="ctr"/>
                      <a:r>
                        <a:rPr lang="hu-HU" sz="1400" b="1">
                          <a:solidFill>
                            <a:schemeClr val="tx2"/>
                          </a:solidFill>
                          <a:effectLst/>
                          <a:latin typeface="+mn-lt"/>
                        </a:rPr>
                        <a:t>000982.SZ</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a:t>
                      </a:r>
                      <a:r>
                        <a:rPr lang="en-US" altLang="zh-CN" sz="1400" b="1">
                          <a:solidFill>
                            <a:schemeClr val="tx2"/>
                          </a:solidFill>
                          <a:effectLst/>
                          <a:latin typeface="+mn-lt"/>
                        </a:rPr>
                        <a:t>ST</a:t>
                      </a:r>
                      <a:r>
                        <a:rPr lang="zh-CN" altLang="en-US" sz="1400" b="1">
                          <a:solidFill>
                            <a:schemeClr val="tx2"/>
                          </a:solidFill>
                          <a:effectLst/>
                          <a:latin typeface="+mn-lt"/>
                        </a:rPr>
                        <a:t>中绒</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fi-FI" sz="1400" b="1">
                          <a:solidFill>
                            <a:schemeClr val="tx2"/>
                          </a:solidFill>
                          <a:effectLst/>
                          <a:latin typeface="+mn-lt"/>
                        </a:rPr>
                        <a:t>-45.7923</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hr-HR" sz="1400" b="1">
                          <a:solidFill>
                            <a:schemeClr val="tx2"/>
                          </a:solidFill>
                          <a:effectLst/>
                          <a:latin typeface="+mn-lt"/>
                        </a:rPr>
                        <a:t>89.5301</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制造业</a:t>
                      </a:r>
                    </a:p>
                  </a:txBody>
                  <a:tcPr marL="63500" marR="6350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2"/>
                  </a:ext>
                </a:extLst>
              </a:tr>
              <a:tr h="531121">
                <a:tc>
                  <a:txBody>
                    <a:bodyPr/>
                    <a:lstStyle/>
                    <a:p>
                      <a:pPr algn="ctr"/>
                      <a:r>
                        <a:rPr lang="hu-HU" sz="1400" b="1">
                          <a:solidFill>
                            <a:schemeClr val="tx2"/>
                          </a:solidFill>
                          <a:effectLst/>
                          <a:latin typeface="+mn-lt"/>
                        </a:rPr>
                        <a:t>002134.SZ</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en-US" sz="1400" b="1" dirty="0">
                          <a:solidFill>
                            <a:schemeClr val="tx2"/>
                          </a:solidFill>
                          <a:effectLst/>
                          <a:latin typeface="+mn-lt"/>
                        </a:rPr>
                        <a:t>*</a:t>
                      </a:r>
                      <a:r>
                        <a:rPr lang="en-US" sz="1400" b="1" dirty="0" err="1">
                          <a:solidFill>
                            <a:schemeClr val="tx2"/>
                          </a:solidFill>
                          <a:effectLst/>
                          <a:latin typeface="+mn-lt"/>
                        </a:rPr>
                        <a:t>ST普林</a:t>
                      </a:r>
                      <a:endParaRPr lang="en-US" sz="1400" b="1" dirty="0">
                        <a:solidFill>
                          <a:schemeClr val="tx2"/>
                        </a:solidFill>
                        <a:effectLst/>
                        <a:latin typeface="+mn-lt"/>
                      </a:endParaRP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hr-HR" sz="1400" b="1">
                          <a:solidFill>
                            <a:schemeClr val="tx2"/>
                          </a:solidFill>
                          <a:effectLst/>
                          <a:latin typeface="+mn-lt"/>
                        </a:rPr>
                        <a:t>-42.6489</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cs-CZ" sz="1400" b="1">
                          <a:solidFill>
                            <a:schemeClr val="tx2"/>
                          </a:solidFill>
                          <a:effectLst/>
                          <a:latin typeface="+mn-lt"/>
                        </a:rPr>
                        <a:t>22.2494</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制造业</a:t>
                      </a:r>
                    </a:p>
                  </a:txBody>
                  <a:tcPr marL="63500" marR="6350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3"/>
                  </a:ext>
                </a:extLst>
              </a:tr>
              <a:tr h="457603">
                <a:tc>
                  <a:txBody>
                    <a:bodyPr/>
                    <a:lstStyle/>
                    <a:p>
                      <a:pPr algn="ctr"/>
                      <a:r>
                        <a:rPr lang="pl-PL" sz="1400" b="1">
                          <a:solidFill>
                            <a:schemeClr val="tx2"/>
                          </a:solidFill>
                          <a:effectLst/>
                          <a:latin typeface="+mn-lt"/>
                        </a:rPr>
                        <a:t>002843.SZ</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泰嘉股份</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is-IS" sz="1400" b="1">
                          <a:solidFill>
                            <a:schemeClr val="tx2"/>
                          </a:solidFill>
                          <a:effectLst/>
                          <a:latin typeface="+mn-lt"/>
                        </a:rPr>
                        <a:t>-42.0674</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nb-NO" sz="1400" b="1">
                          <a:solidFill>
                            <a:schemeClr val="tx2"/>
                          </a:solidFill>
                          <a:effectLst/>
                          <a:latin typeface="+mn-lt"/>
                        </a:rPr>
                        <a:t>41.6640</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制造业</a:t>
                      </a:r>
                    </a:p>
                  </a:txBody>
                  <a:tcPr marL="63500" marR="6350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4"/>
                  </a:ext>
                </a:extLst>
              </a:tr>
              <a:tr h="440070">
                <a:tc>
                  <a:txBody>
                    <a:bodyPr/>
                    <a:lstStyle/>
                    <a:p>
                      <a:pPr algn="ctr"/>
                      <a:r>
                        <a:rPr lang="uk-UA" sz="1400" b="1">
                          <a:solidFill>
                            <a:schemeClr val="tx2"/>
                          </a:solidFill>
                          <a:effectLst/>
                          <a:latin typeface="+mn-lt"/>
                        </a:rPr>
                        <a:t>603958.SH</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哈森股份</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hr-HR" sz="1400" b="1">
                          <a:solidFill>
                            <a:schemeClr val="tx2"/>
                          </a:solidFill>
                          <a:effectLst/>
                          <a:latin typeface="+mn-lt"/>
                        </a:rPr>
                        <a:t>-36.0013</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nb-NO" sz="1400" b="1">
                          <a:solidFill>
                            <a:schemeClr val="tx2"/>
                          </a:solidFill>
                          <a:effectLst/>
                          <a:latin typeface="+mn-lt"/>
                        </a:rPr>
                        <a:t>55.4703</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制造业</a:t>
                      </a:r>
                    </a:p>
                  </a:txBody>
                  <a:tcPr marL="63500" marR="6350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5"/>
                  </a:ext>
                </a:extLst>
              </a:tr>
              <a:tr h="535699">
                <a:tc>
                  <a:txBody>
                    <a:bodyPr/>
                    <a:lstStyle/>
                    <a:p>
                      <a:pPr algn="ctr"/>
                      <a:r>
                        <a:rPr lang="hr-HR" sz="1400" b="1">
                          <a:solidFill>
                            <a:schemeClr val="tx2"/>
                          </a:solidFill>
                          <a:effectLst/>
                          <a:latin typeface="+mn-lt"/>
                        </a:rPr>
                        <a:t>603559.SH</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中通国脉</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hr-HR" sz="1400" b="1">
                          <a:solidFill>
                            <a:schemeClr val="tx2"/>
                          </a:solidFill>
                          <a:effectLst/>
                          <a:latin typeface="+mn-lt"/>
                        </a:rPr>
                        <a:t>-34.0457</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hr-HR" sz="1400" b="1">
                          <a:solidFill>
                            <a:schemeClr val="tx2"/>
                          </a:solidFill>
                          <a:effectLst/>
                          <a:latin typeface="+mn-lt"/>
                        </a:rPr>
                        <a:t>34.4388</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信息传输、软件和信息技术服务业</a:t>
                      </a:r>
                    </a:p>
                  </a:txBody>
                  <a:tcPr marL="63500" marR="6350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6"/>
                  </a:ext>
                </a:extLst>
              </a:tr>
              <a:tr h="440070">
                <a:tc>
                  <a:txBody>
                    <a:bodyPr/>
                    <a:lstStyle/>
                    <a:p>
                      <a:pPr algn="ctr"/>
                      <a:r>
                        <a:rPr lang="hr-HR" sz="1400" b="1">
                          <a:solidFill>
                            <a:schemeClr val="tx2"/>
                          </a:solidFill>
                          <a:effectLst/>
                          <a:latin typeface="+mn-lt"/>
                        </a:rPr>
                        <a:t>603488.SH</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展鹏科技</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hr-HR" sz="1400" b="1">
                          <a:solidFill>
                            <a:schemeClr val="tx2"/>
                          </a:solidFill>
                          <a:effectLst/>
                          <a:latin typeface="+mn-lt"/>
                        </a:rPr>
                        <a:t>-32.9493</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is-IS" sz="1400" b="1">
                          <a:solidFill>
                            <a:schemeClr val="tx2"/>
                          </a:solidFill>
                          <a:effectLst/>
                          <a:latin typeface="+mn-lt"/>
                        </a:rPr>
                        <a:t>36.3168</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制造业</a:t>
                      </a:r>
                    </a:p>
                  </a:txBody>
                  <a:tcPr marL="63500" marR="6350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7"/>
                  </a:ext>
                </a:extLst>
              </a:tr>
              <a:tr h="440070">
                <a:tc>
                  <a:txBody>
                    <a:bodyPr/>
                    <a:lstStyle/>
                    <a:p>
                      <a:pPr algn="ctr"/>
                      <a:r>
                        <a:rPr lang="pl-PL" sz="1400" b="1">
                          <a:solidFill>
                            <a:schemeClr val="tx2"/>
                          </a:solidFill>
                          <a:effectLst/>
                          <a:latin typeface="+mn-lt"/>
                        </a:rPr>
                        <a:t>300522.SZ</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世名科技</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is-IS" sz="1400" b="1">
                          <a:solidFill>
                            <a:schemeClr val="tx2"/>
                          </a:solidFill>
                          <a:effectLst/>
                          <a:latin typeface="+mn-lt"/>
                        </a:rPr>
                        <a:t>-32.7273</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nb-NO" sz="1400" b="1">
                          <a:solidFill>
                            <a:schemeClr val="tx2"/>
                          </a:solidFill>
                          <a:effectLst/>
                          <a:latin typeface="+mn-lt"/>
                        </a:rPr>
                        <a:t>41.4421</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dirty="0">
                          <a:solidFill>
                            <a:schemeClr val="tx2"/>
                          </a:solidFill>
                          <a:effectLst/>
                          <a:latin typeface="+mn-lt"/>
                        </a:rPr>
                        <a:t>制造业</a:t>
                      </a:r>
                    </a:p>
                  </a:txBody>
                  <a:tcPr marL="63500" marR="6350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8"/>
                  </a:ext>
                </a:extLst>
              </a:tr>
              <a:tr h="440070">
                <a:tc>
                  <a:txBody>
                    <a:bodyPr/>
                    <a:lstStyle/>
                    <a:p>
                      <a:pPr algn="ctr"/>
                      <a:r>
                        <a:rPr lang="pl-PL" sz="1400" b="1">
                          <a:solidFill>
                            <a:schemeClr val="tx2"/>
                          </a:solidFill>
                          <a:effectLst/>
                          <a:latin typeface="+mn-lt"/>
                        </a:rPr>
                        <a:t>002846.SZ</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英联股份</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nb-NO" sz="1400" b="1">
                          <a:solidFill>
                            <a:schemeClr val="tx2"/>
                          </a:solidFill>
                          <a:effectLst/>
                          <a:latin typeface="+mn-lt"/>
                        </a:rPr>
                        <a:t>-31.8982</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nb-NO" sz="1400" b="1">
                          <a:solidFill>
                            <a:schemeClr val="tx2"/>
                          </a:solidFill>
                          <a:effectLst/>
                          <a:latin typeface="+mn-lt"/>
                        </a:rPr>
                        <a:t>41.7600</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dirty="0">
                          <a:solidFill>
                            <a:schemeClr val="tx2"/>
                          </a:solidFill>
                          <a:effectLst/>
                          <a:latin typeface="+mn-lt"/>
                        </a:rPr>
                        <a:t>制造业</a:t>
                      </a:r>
                    </a:p>
                  </a:txBody>
                  <a:tcPr marL="63500" marR="6350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09"/>
                  </a:ext>
                </a:extLst>
              </a:tr>
              <a:tr h="440070">
                <a:tc>
                  <a:txBody>
                    <a:bodyPr/>
                    <a:lstStyle/>
                    <a:p>
                      <a:pPr algn="ctr"/>
                      <a:r>
                        <a:rPr lang="pl-PL" sz="1400" b="1">
                          <a:solidFill>
                            <a:schemeClr val="tx2"/>
                          </a:solidFill>
                          <a:effectLst/>
                          <a:latin typeface="+mn-lt"/>
                        </a:rPr>
                        <a:t>300275.SZ</a:t>
                      </a:r>
                    </a:p>
                  </a:txBody>
                  <a:tcPr marL="63500" marR="63500" marT="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a:solidFill>
                            <a:schemeClr val="tx2"/>
                          </a:solidFill>
                          <a:effectLst/>
                          <a:latin typeface="+mn-lt"/>
                        </a:rPr>
                        <a:t>梅安森</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fi-FI" sz="1400" b="1">
                          <a:solidFill>
                            <a:schemeClr val="tx2"/>
                          </a:solidFill>
                          <a:effectLst/>
                          <a:latin typeface="+mn-lt"/>
                        </a:rPr>
                        <a:t>-29.8720</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hr-HR" sz="1400" b="1">
                          <a:solidFill>
                            <a:schemeClr val="tx2"/>
                          </a:solidFill>
                          <a:effectLst/>
                          <a:latin typeface="+mn-lt"/>
                        </a:rPr>
                        <a:t>32.1334</a:t>
                      </a:r>
                    </a:p>
                  </a:txBody>
                  <a:tcPr marL="63500" marR="63500" marT="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a:r>
                        <a:rPr lang="zh-CN" altLang="en-US" sz="1400" b="1" dirty="0">
                          <a:solidFill>
                            <a:schemeClr val="tx2"/>
                          </a:solidFill>
                          <a:effectLst/>
                          <a:latin typeface="+mn-lt"/>
                        </a:rPr>
                        <a:t>信息传输、软件和信息技术服务业</a:t>
                      </a:r>
                    </a:p>
                  </a:txBody>
                  <a:tcPr marL="63500" marR="63500" marT="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 xmlns:a16="http://schemas.microsoft.com/office/drawing/2014/main" val="10010"/>
                  </a:ext>
                </a:extLst>
              </a:tr>
            </a:tbl>
          </a:graphicData>
        </a:graphic>
      </p:graphicFrame>
    </p:spTree>
  </p:cSld>
  <p:clrMapOvr>
    <a:overrideClrMapping bg1="lt1" tx1="dk1" bg2="lt2" tx2="dk2" accent1="accent1" accent2="accent2" accent3="accent3" accent4="accent4" accent5="accent5" accent6="accent6" hlink="hlink" folHlink="folHlink"/>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300038" y="1038225"/>
            <a:ext cx="7585075" cy="2462213"/>
          </a:xfrm>
          <a:prstGeom prst="rect">
            <a:avLst/>
          </a:prstGeom>
          <a:noFill/>
          <a:ln w="9525">
            <a:noFill/>
            <a:miter lim="800000"/>
          </a:ln>
        </p:spPr>
        <p:txBody>
          <a:bodyPr>
            <a:spAutoFit/>
          </a:bodyPr>
          <a:lstStyle/>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zh-CN" altLang="en-US" sz="1400" b="1">
              <a:solidFill>
                <a:srgbClr val="000066"/>
              </a:solidFill>
              <a:ea typeface="幼圆" pitchFamily="49" charset="-122"/>
            </a:endParaRPr>
          </a:p>
        </p:txBody>
      </p:sp>
      <p:sp>
        <p:nvSpPr>
          <p:cNvPr id="29699" name="Rectangle 2"/>
          <p:cNvSpPr>
            <a:spLocks noChangeArrowheads="1"/>
          </p:cNvSpPr>
          <p:nvPr/>
        </p:nvSpPr>
        <p:spPr bwMode="white">
          <a:xfrm>
            <a:off x="571500" y="214313"/>
            <a:ext cx="8231188" cy="708025"/>
          </a:xfrm>
          <a:prstGeom prst="rect">
            <a:avLst/>
          </a:prstGeom>
          <a:noFill/>
          <a:ln w="9525">
            <a:noFill/>
            <a:miter lim="800000"/>
          </a:ln>
        </p:spPr>
        <p:txBody>
          <a:bodyPr/>
          <a:lstStyle/>
          <a:p>
            <a:r>
              <a:rPr lang="zh-CN" altLang="en-US" sz="2400" b="1">
                <a:solidFill>
                  <a:srgbClr val="000066"/>
                </a:solidFill>
                <a:latin typeface="幼圆" pitchFamily="49" charset="-122"/>
                <a:ea typeface="幼圆" pitchFamily="49" charset="-122"/>
              </a:rPr>
              <a:t>事件评论</a:t>
            </a:r>
          </a:p>
        </p:txBody>
      </p:sp>
      <p:sp>
        <p:nvSpPr>
          <p:cNvPr id="2" name="文本框 1"/>
          <p:cNvSpPr txBox="1"/>
          <p:nvPr/>
        </p:nvSpPr>
        <p:spPr>
          <a:xfrm>
            <a:off x="142844" y="3857628"/>
            <a:ext cx="8815705" cy="2585323"/>
          </a:xfrm>
          <a:prstGeom prst="rect">
            <a:avLst/>
          </a:prstGeom>
          <a:noFill/>
        </p:spPr>
        <p:txBody>
          <a:bodyPr wrap="square" rtlCol="0" anchor="t">
            <a:spAutoFit/>
          </a:bodyPr>
          <a:lstStyle/>
          <a:p>
            <a:r>
              <a:rPr lang="zh-CN" altLang="en-US" sz="1800" b="1" dirty="0" smtClean="0">
                <a:solidFill>
                  <a:srgbClr val="000066"/>
                </a:solidFill>
                <a:latin typeface="+mn-ea"/>
              </a:rPr>
              <a:t> </a:t>
            </a:r>
            <a:r>
              <a:rPr lang="zh-CN" altLang="en-US" sz="1800" b="1" dirty="0" smtClean="0">
                <a:solidFill>
                  <a:srgbClr val="000066"/>
                </a:solidFill>
                <a:latin typeface="+mn-ea"/>
                <a:ea typeface="+mn-ea"/>
              </a:rPr>
              <a:t>方大炭素新材料科技股份有限公司是一家专注于炭素产品生产与开发的高科技企业</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公司主营石墨电极、炭砖、炭糊、特种石墨等产品的生产、销售</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产品广泛应用于冶金、化工等行业和高科技领域</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公司的技术装备水平目前居国内同行业之首</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是全国唯一的新型炭砖生产基地</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其中多个项目填补了国内空白。方大炭素股价</a:t>
            </a:r>
            <a:r>
              <a:rPr lang="en-US" altLang="zh-CN" sz="1800" b="1" dirty="0" smtClean="0">
                <a:solidFill>
                  <a:srgbClr val="000066"/>
                </a:solidFill>
                <a:latin typeface="+mn-ea"/>
                <a:ea typeface="+mn-ea"/>
              </a:rPr>
              <a:t>6</a:t>
            </a:r>
            <a:r>
              <a:rPr lang="zh-CN" altLang="en-US" sz="1800" b="1" dirty="0" smtClean="0">
                <a:solidFill>
                  <a:srgbClr val="000066"/>
                </a:solidFill>
                <a:latin typeface="+mn-ea"/>
                <a:ea typeface="+mn-ea"/>
              </a:rPr>
              <a:t>月底强势表现，一路高涨，成近期石墨烯板块第一龙头。今年以来石墨电极市场一直有缺口，供不应求格局将延续。石墨电极价格持续上涨，从年初的</a:t>
            </a:r>
            <a:r>
              <a:rPr lang="en-US" altLang="zh-CN" sz="1800" b="1" dirty="0" smtClean="0">
                <a:solidFill>
                  <a:srgbClr val="000066"/>
                </a:solidFill>
                <a:latin typeface="+mn-ea"/>
                <a:ea typeface="+mn-ea"/>
              </a:rPr>
              <a:t>1.8</a:t>
            </a:r>
            <a:r>
              <a:rPr lang="zh-CN" altLang="en-US" sz="1800" b="1" dirty="0" smtClean="0">
                <a:solidFill>
                  <a:srgbClr val="000066"/>
                </a:solidFill>
                <a:latin typeface="+mn-ea"/>
                <a:ea typeface="+mn-ea"/>
              </a:rPr>
              <a:t>万元</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吨左右上涨至目前的</a:t>
            </a:r>
            <a:r>
              <a:rPr lang="en-US" altLang="zh-CN" sz="1800" b="1" dirty="0" smtClean="0">
                <a:solidFill>
                  <a:srgbClr val="000066"/>
                </a:solidFill>
                <a:latin typeface="+mn-ea"/>
                <a:ea typeface="+mn-ea"/>
              </a:rPr>
              <a:t>6.4</a:t>
            </a:r>
            <a:r>
              <a:rPr lang="zh-CN" altLang="en-US" sz="1800" b="1" dirty="0" smtClean="0">
                <a:solidFill>
                  <a:srgbClr val="000066"/>
                </a:solidFill>
                <a:latin typeface="+mn-ea"/>
                <a:ea typeface="+mn-ea"/>
              </a:rPr>
              <a:t>万元</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吨左右，涨幅高达</a:t>
            </a:r>
            <a:r>
              <a:rPr lang="en-US" altLang="zh-CN" sz="1800" b="1" dirty="0" smtClean="0">
                <a:solidFill>
                  <a:srgbClr val="000066"/>
                </a:solidFill>
                <a:latin typeface="+mn-ea"/>
                <a:ea typeface="+mn-ea"/>
              </a:rPr>
              <a:t>256%</a:t>
            </a:r>
            <a:r>
              <a:rPr lang="zh-CN" altLang="en-US" sz="1800" b="1" dirty="0" smtClean="0">
                <a:solidFill>
                  <a:srgbClr val="000066"/>
                </a:solidFill>
                <a:latin typeface="+mn-ea"/>
                <a:ea typeface="+mn-ea"/>
              </a:rPr>
              <a:t>。石墨价格上涨将会大大增厚上市公司业绩，引发市场资金对这一板块的追逐，</a:t>
            </a:r>
            <a:r>
              <a:rPr lang="en-US" altLang="zh-CN" sz="1800" b="1" dirty="0" smtClean="0">
                <a:solidFill>
                  <a:srgbClr val="000066"/>
                </a:solidFill>
                <a:latin typeface="+mn-ea"/>
                <a:ea typeface="+mn-ea"/>
              </a:rPr>
              <a:t>6</a:t>
            </a:r>
            <a:r>
              <a:rPr lang="zh-CN" altLang="en-US" sz="1800" b="1" dirty="0" smtClean="0">
                <a:solidFill>
                  <a:srgbClr val="000066"/>
                </a:solidFill>
                <a:latin typeface="+mn-ea"/>
                <a:ea typeface="+mn-ea"/>
              </a:rPr>
              <a:t>月涨幅</a:t>
            </a:r>
            <a:r>
              <a:rPr lang="en-US" altLang="zh-CN" sz="1800" b="1" dirty="0" smtClean="0">
                <a:solidFill>
                  <a:srgbClr val="000066"/>
                </a:solidFill>
                <a:latin typeface="+mn-ea"/>
                <a:ea typeface="+mn-ea"/>
              </a:rPr>
              <a:t>33.27%</a:t>
            </a:r>
            <a:r>
              <a:rPr lang="zh-CN" altLang="en-US" sz="1800" b="1" dirty="0" smtClean="0">
                <a:solidFill>
                  <a:srgbClr val="000066"/>
                </a:solidFill>
                <a:latin typeface="+mn-ea"/>
                <a:ea typeface="+mn-ea"/>
              </a:rPr>
              <a:t>。</a:t>
            </a:r>
            <a:br>
              <a:rPr lang="zh-CN" altLang="en-US" sz="1800" b="1" dirty="0" smtClean="0">
                <a:solidFill>
                  <a:srgbClr val="000066"/>
                </a:solidFill>
                <a:latin typeface="+mn-ea"/>
                <a:ea typeface="+mn-ea"/>
              </a:rPr>
            </a:br>
            <a:endParaRPr lang="zh-CN" altLang="en-US" sz="1800" b="1" dirty="0">
              <a:solidFill>
                <a:srgbClr val="000066"/>
              </a:solidFill>
              <a:latin typeface="+mn-ea"/>
              <a:ea typeface="+mn-ea"/>
            </a:endParaRPr>
          </a:p>
        </p:txBody>
      </p:sp>
      <p:pic>
        <p:nvPicPr>
          <p:cNvPr id="1026" name="Picture 2"/>
          <p:cNvPicPr>
            <a:picLocks noChangeAspect="1" noChangeArrowheads="1"/>
          </p:cNvPicPr>
          <p:nvPr/>
        </p:nvPicPr>
        <p:blipFill>
          <a:blip r:embed="rId3"/>
          <a:srcRect/>
          <a:stretch>
            <a:fillRect/>
          </a:stretch>
        </p:blipFill>
        <p:spPr bwMode="auto">
          <a:xfrm>
            <a:off x="2000232" y="1142984"/>
            <a:ext cx="5429288" cy="2643206"/>
          </a:xfrm>
          <a:prstGeom prst="rect">
            <a:avLst/>
          </a:prstGeom>
          <a:noFill/>
          <a:ln w="9525">
            <a:noFill/>
            <a:miter lim="800000"/>
            <a:headEnd/>
            <a:tailEnd/>
          </a:ln>
          <a:effectLst/>
        </p:spPr>
      </p:pic>
    </p:spTree>
    <p:extLst>
      <p:ext uri="{BB962C8B-B14F-4D97-AF65-F5344CB8AC3E}">
        <p14:creationId xmlns:p14="http://schemas.microsoft.com/office/powerpoint/2010/main" val="1256292739"/>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5"/>
          <p:cNvSpPr txBox="1">
            <a:spLocks noChangeArrowheads="1"/>
          </p:cNvSpPr>
          <p:nvPr/>
        </p:nvSpPr>
        <p:spPr bwMode="auto">
          <a:xfrm>
            <a:off x="4786313" y="1556792"/>
            <a:ext cx="2143125" cy="2893100"/>
          </a:xfrm>
          <a:prstGeom prst="rect">
            <a:avLst/>
          </a:prstGeom>
          <a:solidFill>
            <a:srgbClr val="000080"/>
          </a:solidFill>
          <a:ln w="9525">
            <a:noFill/>
            <a:miter lim="800000"/>
          </a:ln>
        </p:spPr>
        <p:txBody>
          <a:bodyPr>
            <a:spAutoFit/>
          </a:bodyPr>
          <a:lstStyle/>
          <a:p>
            <a:pPr algn="just">
              <a:buClr>
                <a:srgbClr val="FFFFFF"/>
              </a:buClr>
              <a:buFont typeface="Wingdings" panose="05000000000000000000" pitchFamily="2" charset="2"/>
              <a:buChar char="Ø"/>
              <a:defRPr/>
            </a:pPr>
            <a:r>
              <a:rPr lang="zh-CN" altLang="en-US" sz="1400" b="1" dirty="0">
                <a:solidFill>
                  <a:schemeClr val="bg1"/>
                </a:solidFill>
                <a:latin typeface="+mn-ea"/>
                <a:ea typeface="+mn-ea"/>
              </a:rPr>
              <a:t>从基本面的角度判断，虽然宏观经济增速面临一定压力，但下半年的增长有可能会好于当前悲观的预期，另外在流动性偏紧的情况短期内有一定改善，考虑到我国实体经济仍较为稳健，而大类资产配置对股票资产仍有较强需求，虽然短期市场可能会有一定的波动，但中长期看市场整体将继续延续向上的趋势。</a:t>
            </a:r>
          </a:p>
        </p:txBody>
      </p:sp>
      <p:pic>
        <p:nvPicPr>
          <p:cNvPr id="28676" name="Picture 15" descr="u=1027235771,1791002709&amp;fm=0&amp;gp=12">
            <a:hlinkClick r:id="rId3"/>
          </p:cNvPr>
          <p:cNvPicPr>
            <a:picLocks noChangeAspect="1" noChangeArrowheads="1"/>
          </p:cNvPicPr>
          <p:nvPr/>
        </p:nvPicPr>
        <p:blipFill>
          <a:blip r:embed="rId4"/>
          <a:srcRect/>
          <a:stretch>
            <a:fillRect/>
          </a:stretch>
        </p:blipFill>
        <p:spPr bwMode="auto">
          <a:xfrm>
            <a:off x="814388" y="981075"/>
            <a:ext cx="1333500" cy="619125"/>
          </a:xfrm>
          <a:prstGeom prst="rect">
            <a:avLst/>
          </a:prstGeom>
          <a:noFill/>
          <a:ln w="9525">
            <a:noFill/>
            <a:miter lim="800000"/>
            <a:headEnd/>
            <a:tailEnd/>
          </a:ln>
        </p:spPr>
      </p:pic>
      <p:sp>
        <p:nvSpPr>
          <p:cNvPr id="30725" name="Text Box 16"/>
          <p:cNvSpPr txBox="1">
            <a:spLocks noChangeArrowheads="1"/>
          </p:cNvSpPr>
          <p:nvPr/>
        </p:nvSpPr>
        <p:spPr bwMode="auto">
          <a:xfrm>
            <a:off x="2464197" y="1556792"/>
            <a:ext cx="2214562" cy="2677656"/>
          </a:xfrm>
          <a:prstGeom prst="rect">
            <a:avLst/>
          </a:prstGeom>
          <a:solidFill>
            <a:srgbClr val="000080"/>
          </a:solidFill>
          <a:ln w="9525">
            <a:noFill/>
            <a:miter lim="800000"/>
          </a:ln>
        </p:spPr>
        <p:txBody>
          <a:bodyPr>
            <a:spAutoFit/>
          </a:bodyPr>
          <a:lstStyle/>
          <a:p>
            <a:pPr algn="just">
              <a:buClr>
                <a:srgbClr val="FFFFFF"/>
              </a:buClr>
              <a:buFont typeface="Wingdings" panose="05000000000000000000" pitchFamily="2" charset="2"/>
              <a:buChar char="Ø"/>
              <a:defRPr/>
            </a:pPr>
            <a:r>
              <a:rPr lang="zh-CN" altLang="en-US" sz="1400" b="1" dirty="0">
                <a:solidFill>
                  <a:schemeClr val="bg1"/>
                </a:solidFill>
                <a:latin typeface="+mn-ea"/>
                <a:ea typeface="+mn-ea"/>
              </a:rPr>
              <a:t>目前股票市场的估值水平依然低于历史平均水平，创业板估值中枢亦低于历史平均水平。</a:t>
            </a:r>
            <a:r>
              <a:rPr lang="en-US" altLang="zh-CN" sz="1400" b="1" dirty="0">
                <a:solidFill>
                  <a:schemeClr val="bg1"/>
                </a:solidFill>
                <a:latin typeface="+mn-ea"/>
                <a:ea typeface="+mn-ea"/>
              </a:rPr>
              <a:t>A</a:t>
            </a:r>
            <a:r>
              <a:rPr lang="zh-CN" altLang="en-US" sz="1400" b="1" dirty="0">
                <a:solidFill>
                  <a:schemeClr val="bg1"/>
                </a:solidFill>
                <a:latin typeface="+mn-ea"/>
                <a:ea typeface="+mn-ea"/>
              </a:rPr>
              <a:t>股的风险收益水平适中，战略层面不必过度悲观。但整体出现趋势性行情概率较低，结构性行情依旧为主。结合基本面、流动性以及估值情况， </a:t>
            </a:r>
            <a:r>
              <a:rPr lang="en-US" altLang="zh-CN" sz="1400" b="1" dirty="0">
                <a:solidFill>
                  <a:schemeClr val="bg1"/>
                </a:solidFill>
                <a:latin typeface="+mn-ea"/>
                <a:ea typeface="+mn-ea"/>
              </a:rPr>
              <a:t>A</a:t>
            </a:r>
            <a:r>
              <a:rPr lang="zh-CN" altLang="en-US" sz="1400" b="1" dirty="0">
                <a:solidFill>
                  <a:schemeClr val="bg1"/>
                </a:solidFill>
                <a:latin typeface="+mn-ea"/>
                <a:ea typeface="+mn-ea"/>
              </a:rPr>
              <a:t>股在下半年可能维持震荡，表现继续分化。</a:t>
            </a:r>
          </a:p>
        </p:txBody>
      </p:sp>
      <p:pic>
        <p:nvPicPr>
          <p:cNvPr id="28678" name="Picture 17" descr="cicc-allp-02-3"/>
          <p:cNvPicPr>
            <a:picLocks noChangeAspect="1" noChangeArrowheads="1"/>
          </p:cNvPicPr>
          <p:nvPr/>
        </p:nvPicPr>
        <p:blipFill>
          <a:blip r:embed="rId5"/>
          <a:srcRect/>
          <a:stretch>
            <a:fillRect/>
          </a:stretch>
        </p:blipFill>
        <p:spPr bwMode="auto">
          <a:xfrm>
            <a:off x="5278438" y="893217"/>
            <a:ext cx="865187" cy="663575"/>
          </a:xfrm>
          <a:prstGeom prst="rect">
            <a:avLst/>
          </a:prstGeom>
          <a:noFill/>
          <a:ln w="9525">
            <a:noFill/>
            <a:miter lim="800000"/>
            <a:headEnd/>
            <a:tailEnd/>
          </a:ln>
        </p:spPr>
      </p:pic>
      <p:pic>
        <p:nvPicPr>
          <p:cNvPr id="28679" name="Picture 21" descr="未命名"/>
          <p:cNvPicPr>
            <a:picLocks noChangeAspect="1" noChangeArrowheads="1"/>
          </p:cNvPicPr>
          <p:nvPr/>
        </p:nvPicPr>
        <p:blipFill>
          <a:blip r:embed="rId6"/>
          <a:srcRect/>
          <a:stretch>
            <a:fillRect/>
          </a:stretch>
        </p:blipFill>
        <p:spPr bwMode="auto">
          <a:xfrm>
            <a:off x="7007225" y="981075"/>
            <a:ext cx="1819275" cy="819150"/>
          </a:xfrm>
          <a:prstGeom prst="rect">
            <a:avLst/>
          </a:prstGeom>
          <a:noFill/>
          <a:ln w="9525">
            <a:noFill/>
            <a:miter lim="800000"/>
            <a:headEnd/>
            <a:tailEnd/>
          </a:ln>
        </p:spPr>
      </p:pic>
      <p:pic>
        <p:nvPicPr>
          <p:cNvPr id="28680" name="Picture 22" descr="logo"/>
          <p:cNvPicPr>
            <a:picLocks noChangeAspect="1" noChangeArrowheads="1"/>
          </p:cNvPicPr>
          <p:nvPr/>
        </p:nvPicPr>
        <p:blipFill>
          <a:blip r:embed="rId7"/>
          <a:srcRect/>
          <a:stretch>
            <a:fillRect/>
          </a:stretch>
        </p:blipFill>
        <p:spPr bwMode="auto">
          <a:xfrm>
            <a:off x="2614613" y="908720"/>
            <a:ext cx="2016125" cy="648072"/>
          </a:xfrm>
          <a:prstGeom prst="rect">
            <a:avLst/>
          </a:prstGeom>
          <a:noFill/>
          <a:ln w="9525">
            <a:noFill/>
            <a:miter lim="800000"/>
            <a:headEnd/>
            <a:tailEnd/>
          </a:ln>
        </p:spPr>
      </p:pic>
      <p:sp>
        <p:nvSpPr>
          <p:cNvPr id="30729" name="Text Box 23"/>
          <p:cNvSpPr txBox="1">
            <a:spLocks noChangeArrowheads="1"/>
          </p:cNvSpPr>
          <p:nvPr/>
        </p:nvSpPr>
        <p:spPr bwMode="auto">
          <a:xfrm>
            <a:off x="7000875" y="1556792"/>
            <a:ext cx="2124075" cy="3108543"/>
          </a:xfrm>
          <a:prstGeom prst="rect">
            <a:avLst/>
          </a:prstGeom>
          <a:solidFill>
            <a:srgbClr val="000080"/>
          </a:solidFill>
          <a:ln w="9525">
            <a:noFill/>
            <a:miter lim="800000"/>
          </a:ln>
        </p:spPr>
        <p:txBody>
          <a:bodyPr wrap="square">
            <a:spAutoFit/>
          </a:bodyPr>
          <a:lstStyle/>
          <a:p>
            <a:pPr>
              <a:buFont typeface="Wingdings" panose="05000000000000000000" pitchFamily="2" charset="2"/>
              <a:buChar char="Ø"/>
              <a:defRPr/>
            </a:pPr>
            <a:r>
              <a:rPr lang="zh-CN" altLang="en-US" sz="1400" b="1" dirty="0">
                <a:solidFill>
                  <a:schemeClr val="bg1"/>
                </a:solidFill>
                <a:latin typeface="+mn-ea"/>
                <a:ea typeface="+mn-ea"/>
              </a:rPr>
              <a:t>经济增速波动、货币政策变化及美联储加息等抑制风险偏好的因素在</a:t>
            </a:r>
            <a:r>
              <a:rPr lang="en-US" altLang="zh-CN" sz="1400" b="1" dirty="0">
                <a:solidFill>
                  <a:schemeClr val="bg1"/>
                </a:solidFill>
                <a:latin typeface="+mn-ea"/>
                <a:ea typeface="+mn-ea"/>
              </a:rPr>
              <a:t>6</a:t>
            </a:r>
            <a:r>
              <a:rPr lang="zh-CN" altLang="en-US" sz="1400" b="1" dirty="0">
                <a:solidFill>
                  <a:schemeClr val="bg1"/>
                </a:solidFill>
                <a:latin typeface="+mn-ea"/>
                <a:ea typeface="+mn-ea"/>
              </a:rPr>
              <a:t>月份集中影响了市场，随着市场情绪见底，股指进入反弹修复期。在存量博弈阶段，市场很难驱动指数级别的行情，震荡是当前市场的主要特征。中期来看，国企改革提速有望驱动市场风险偏好上行，</a:t>
            </a:r>
            <a:r>
              <a:rPr lang="en-US" altLang="zh-CN" sz="1400" b="1" dirty="0">
                <a:solidFill>
                  <a:schemeClr val="bg1"/>
                </a:solidFill>
                <a:latin typeface="+mn-ea"/>
                <a:ea typeface="+mn-ea"/>
              </a:rPr>
              <a:t>A</a:t>
            </a:r>
            <a:r>
              <a:rPr lang="zh-CN" altLang="en-US" sz="1400" b="1" dirty="0">
                <a:solidFill>
                  <a:schemeClr val="bg1"/>
                </a:solidFill>
                <a:latin typeface="+mn-ea"/>
                <a:ea typeface="+mn-ea"/>
              </a:rPr>
              <a:t>股大概率将复制去年下半年的走势。</a:t>
            </a:r>
            <a:endParaRPr lang="zh-CN" altLang="en-US" sz="1400" b="1" dirty="0">
              <a:solidFill>
                <a:schemeClr val="bg1"/>
              </a:solidFill>
              <a:latin typeface="+mn-ea"/>
              <a:ea typeface="+mn-ea"/>
              <a:cs typeface="楷体_GB2312" pitchFamily="49" charset="-122"/>
            </a:endParaRPr>
          </a:p>
        </p:txBody>
      </p:sp>
      <p:sp>
        <p:nvSpPr>
          <p:cNvPr id="30733" name="Text Box 36"/>
          <p:cNvSpPr txBox="1">
            <a:spLocks noChangeArrowheads="1"/>
          </p:cNvSpPr>
          <p:nvPr/>
        </p:nvSpPr>
        <p:spPr bwMode="auto">
          <a:xfrm>
            <a:off x="0" y="5909210"/>
            <a:ext cx="827088" cy="400110"/>
          </a:xfrm>
          <a:prstGeom prst="rect">
            <a:avLst/>
          </a:prstGeom>
          <a:noFill/>
          <a:ln w="9525">
            <a:noFill/>
            <a:miter lim="800000"/>
          </a:ln>
        </p:spPr>
        <p:txBody>
          <a:bodyPr>
            <a:spAutoFit/>
          </a:bodyPr>
          <a:lstStyle/>
          <a:p>
            <a:pPr algn="ctr">
              <a:spcBef>
                <a:spcPct val="50000"/>
              </a:spcBef>
              <a:defRPr/>
            </a:pPr>
            <a:r>
              <a:rPr lang="en-US" altLang="zh-CN" b="1" dirty="0" smtClean="0">
                <a:solidFill>
                  <a:srgbClr val="000798"/>
                </a:solidFill>
                <a:latin typeface="+mn-ea"/>
                <a:ea typeface="+mn-ea"/>
              </a:rPr>
              <a:t>4</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30734" name="Text Box 37"/>
          <p:cNvSpPr txBox="1">
            <a:spLocks noChangeArrowheads="1"/>
          </p:cNvSpPr>
          <p:nvPr/>
        </p:nvSpPr>
        <p:spPr bwMode="auto">
          <a:xfrm>
            <a:off x="0" y="5343263"/>
            <a:ext cx="827088" cy="400050"/>
          </a:xfrm>
          <a:prstGeom prst="rect">
            <a:avLst/>
          </a:prstGeom>
          <a:noFill/>
          <a:ln w="9525">
            <a:noFill/>
            <a:miter lim="800000"/>
          </a:ln>
        </p:spPr>
        <p:txBody>
          <a:bodyPr>
            <a:spAutoFit/>
          </a:bodyPr>
          <a:lstStyle/>
          <a:p>
            <a:pPr algn="ctr">
              <a:spcBef>
                <a:spcPct val="50000"/>
              </a:spcBef>
              <a:defRPr/>
            </a:pPr>
            <a:r>
              <a:rPr lang="en-US" altLang="zh-CN" b="1" dirty="0" smtClean="0">
                <a:solidFill>
                  <a:srgbClr val="000798"/>
                </a:solidFill>
                <a:latin typeface="+mn-ea"/>
                <a:ea typeface="+mn-ea"/>
              </a:rPr>
              <a:t>5</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28684" name="Rectangle 2"/>
          <p:cNvSpPr>
            <a:spLocks noChangeArrowheads="1"/>
          </p:cNvSpPr>
          <p:nvPr/>
        </p:nvSpPr>
        <p:spPr bwMode="white">
          <a:xfrm>
            <a:off x="455613" y="142875"/>
            <a:ext cx="8231187" cy="1144588"/>
          </a:xfrm>
          <a:prstGeom prst="rect">
            <a:avLst/>
          </a:prstGeom>
          <a:noFill/>
          <a:ln w="9525">
            <a:noFill/>
            <a:miter lim="800000"/>
          </a:ln>
        </p:spPr>
        <p:txBody>
          <a:bodyPr/>
          <a:lstStyle/>
          <a:p>
            <a:r>
              <a:rPr lang="zh-CN" altLang="en-US" sz="2400" b="1" dirty="0">
                <a:solidFill>
                  <a:srgbClr val="000066"/>
                </a:solidFill>
                <a:latin typeface="幼圆" pitchFamily="49" charset="-122"/>
                <a:ea typeface="幼圆" pitchFamily="49" charset="-122"/>
              </a:rPr>
              <a:t>主要券商观点</a:t>
            </a:r>
          </a:p>
        </p:txBody>
      </p:sp>
      <p:sp>
        <p:nvSpPr>
          <p:cNvPr id="30740" name="Text Box 16"/>
          <p:cNvSpPr txBox="1">
            <a:spLocks noChangeArrowheads="1"/>
          </p:cNvSpPr>
          <p:nvPr/>
        </p:nvSpPr>
        <p:spPr bwMode="auto">
          <a:xfrm>
            <a:off x="179512" y="1556792"/>
            <a:ext cx="2249363" cy="3323987"/>
          </a:xfrm>
          <a:prstGeom prst="rect">
            <a:avLst/>
          </a:prstGeom>
          <a:solidFill>
            <a:srgbClr val="000080"/>
          </a:solidFill>
          <a:ln w="9525">
            <a:noFill/>
            <a:miter lim="800000"/>
          </a:ln>
        </p:spPr>
        <p:txBody>
          <a:bodyPr wrap="square">
            <a:spAutoFit/>
          </a:bodyPr>
          <a:lstStyle/>
          <a:p>
            <a:pPr algn="just">
              <a:buClr>
                <a:srgbClr val="FFFFFF"/>
              </a:buClr>
              <a:buFont typeface="Wingdings" panose="05000000000000000000" pitchFamily="2" charset="2"/>
              <a:buChar char="Ø"/>
              <a:defRPr/>
            </a:pPr>
            <a:r>
              <a:rPr lang="zh-CN" altLang="en-US" sz="1400" b="1" dirty="0">
                <a:solidFill>
                  <a:schemeClr val="bg1"/>
                </a:solidFill>
                <a:latin typeface="+mn-ea"/>
                <a:ea typeface="+mn-ea"/>
              </a:rPr>
              <a:t>一方面</a:t>
            </a:r>
            <a:r>
              <a:rPr lang="en-US" altLang="zh-CN" sz="1400" b="1" dirty="0">
                <a:solidFill>
                  <a:schemeClr val="bg1"/>
                </a:solidFill>
                <a:latin typeface="+mn-ea"/>
                <a:ea typeface="+mn-ea"/>
              </a:rPr>
              <a:t>,</a:t>
            </a:r>
            <a:r>
              <a:rPr lang="zh-CN" altLang="en-US" sz="1400" b="1" dirty="0">
                <a:solidFill>
                  <a:schemeClr val="bg1"/>
                </a:solidFill>
                <a:latin typeface="+mn-ea"/>
                <a:ea typeface="+mn-ea"/>
              </a:rPr>
              <a:t>受</a:t>
            </a:r>
            <a:r>
              <a:rPr lang="en-US" altLang="zh-CN" sz="1400" b="1" dirty="0">
                <a:solidFill>
                  <a:schemeClr val="bg1"/>
                </a:solidFill>
                <a:latin typeface="+mn-ea"/>
                <a:ea typeface="+mn-ea"/>
              </a:rPr>
              <a:t>A</a:t>
            </a:r>
            <a:r>
              <a:rPr lang="zh-CN" altLang="en-US" sz="1400" b="1" dirty="0">
                <a:solidFill>
                  <a:schemeClr val="bg1"/>
                </a:solidFill>
                <a:latin typeface="+mn-ea"/>
                <a:ea typeface="+mn-ea"/>
              </a:rPr>
              <a:t>股成功加入明晟公司</a:t>
            </a:r>
            <a:r>
              <a:rPr lang="en-US" altLang="zh-CN" sz="1400" b="1" dirty="0">
                <a:solidFill>
                  <a:schemeClr val="bg1"/>
                </a:solidFill>
                <a:latin typeface="+mn-ea"/>
                <a:ea typeface="+mn-ea"/>
              </a:rPr>
              <a:t>MSCI</a:t>
            </a:r>
            <a:r>
              <a:rPr lang="zh-CN" altLang="en-US" sz="1400" b="1" dirty="0">
                <a:solidFill>
                  <a:schemeClr val="bg1"/>
                </a:solidFill>
                <a:latin typeface="+mn-ea"/>
                <a:ea typeface="+mn-ea"/>
              </a:rPr>
              <a:t>指数的正面提振</a:t>
            </a:r>
            <a:r>
              <a:rPr lang="en-US" altLang="zh-CN" sz="1400" b="1" dirty="0">
                <a:solidFill>
                  <a:schemeClr val="bg1"/>
                </a:solidFill>
                <a:latin typeface="+mn-ea"/>
                <a:ea typeface="+mn-ea"/>
              </a:rPr>
              <a:t>,</a:t>
            </a:r>
            <a:r>
              <a:rPr lang="zh-CN" altLang="en-US" sz="1400" b="1" dirty="0">
                <a:solidFill>
                  <a:schemeClr val="bg1"/>
                </a:solidFill>
                <a:latin typeface="+mn-ea"/>
                <a:ea typeface="+mn-ea"/>
              </a:rPr>
              <a:t>大盘股表现较为强势</a:t>
            </a:r>
            <a:r>
              <a:rPr lang="en-US" altLang="zh-CN" sz="1400" b="1" dirty="0">
                <a:solidFill>
                  <a:schemeClr val="bg1"/>
                </a:solidFill>
                <a:latin typeface="+mn-ea"/>
                <a:ea typeface="+mn-ea"/>
              </a:rPr>
              <a:t>,</a:t>
            </a:r>
            <a:r>
              <a:rPr lang="zh-CN" altLang="en-US" sz="1400" b="1" dirty="0">
                <a:solidFill>
                  <a:schemeClr val="bg1"/>
                </a:solidFill>
                <a:latin typeface="+mn-ea"/>
                <a:ea typeface="+mn-ea"/>
              </a:rPr>
              <a:t>但市场热点板块活跃的持续性都相对欠佳</a:t>
            </a:r>
            <a:r>
              <a:rPr lang="en-US" altLang="zh-CN" sz="1400" b="1" dirty="0">
                <a:solidFill>
                  <a:schemeClr val="bg1"/>
                </a:solidFill>
                <a:latin typeface="+mn-ea"/>
                <a:ea typeface="+mn-ea"/>
              </a:rPr>
              <a:t>,</a:t>
            </a:r>
            <a:r>
              <a:rPr lang="zh-CN" altLang="en-US" sz="1400" b="1" dirty="0">
                <a:solidFill>
                  <a:schemeClr val="bg1"/>
                </a:solidFill>
                <a:latin typeface="+mn-ea"/>
                <a:ea typeface="+mn-ea"/>
              </a:rPr>
              <a:t>资金短炒的痕迹明显</a:t>
            </a:r>
            <a:r>
              <a:rPr lang="en-US" altLang="zh-CN" sz="1400" b="1" dirty="0">
                <a:solidFill>
                  <a:schemeClr val="bg1"/>
                </a:solidFill>
                <a:latin typeface="+mn-ea"/>
                <a:ea typeface="+mn-ea"/>
              </a:rPr>
              <a:t>,</a:t>
            </a:r>
            <a:r>
              <a:rPr lang="zh-CN" altLang="en-US" sz="1400" b="1" dirty="0">
                <a:solidFill>
                  <a:schemeClr val="bg1"/>
                </a:solidFill>
                <a:latin typeface="+mn-ea"/>
                <a:ea typeface="+mn-ea"/>
              </a:rPr>
              <a:t>很大程度上对市场人气形成了挫伤</a:t>
            </a:r>
            <a:r>
              <a:rPr lang="zh-CN" altLang="en-US" sz="1400" b="1" dirty="0" smtClean="0">
                <a:solidFill>
                  <a:schemeClr val="bg1"/>
                </a:solidFill>
                <a:latin typeface="+mn-ea"/>
                <a:ea typeface="+mn-ea"/>
              </a:rPr>
              <a:t>。另一方面</a:t>
            </a:r>
            <a:r>
              <a:rPr lang="en-US" altLang="zh-CN" sz="1400" b="1" dirty="0" smtClean="0">
                <a:solidFill>
                  <a:schemeClr val="bg1"/>
                </a:solidFill>
                <a:latin typeface="+mn-ea"/>
                <a:ea typeface="+mn-ea"/>
              </a:rPr>
              <a:t>,</a:t>
            </a:r>
            <a:r>
              <a:rPr lang="zh-CN" altLang="en-US" sz="1400" b="1" dirty="0">
                <a:solidFill>
                  <a:schemeClr val="bg1"/>
                </a:solidFill>
                <a:latin typeface="+mn-ea"/>
                <a:ea typeface="+mn-ea"/>
              </a:rPr>
              <a:t>券商板块作为市场最为重要的风向标</a:t>
            </a:r>
            <a:r>
              <a:rPr lang="en-US" altLang="zh-CN" sz="1400" b="1" dirty="0">
                <a:solidFill>
                  <a:schemeClr val="bg1"/>
                </a:solidFill>
                <a:latin typeface="+mn-ea"/>
                <a:ea typeface="+mn-ea"/>
              </a:rPr>
              <a:t>,</a:t>
            </a:r>
            <a:r>
              <a:rPr lang="zh-CN" altLang="en-US" sz="1400" b="1" dirty="0">
                <a:solidFill>
                  <a:schemeClr val="bg1"/>
                </a:solidFill>
                <a:latin typeface="+mn-ea"/>
                <a:ea typeface="+mn-ea"/>
              </a:rPr>
              <a:t>也是对行情反应最为敏感的板块</a:t>
            </a:r>
            <a:r>
              <a:rPr lang="en-US" altLang="zh-CN" sz="1400" b="1" dirty="0">
                <a:solidFill>
                  <a:schemeClr val="bg1"/>
                </a:solidFill>
                <a:latin typeface="+mn-ea"/>
                <a:ea typeface="+mn-ea"/>
              </a:rPr>
              <a:t>,</a:t>
            </a:r>
            <a:r>
              <a:rPr lang="zh-CN" altLang="en-US" sz="1400" b="1" dirty="0">
                <a:solidFill>
                  <a:schemeClr val="bg1"/>
                </a:solidFill>
                <a:latin typeface="+mn-ea"/>
                <a:ea typeface="+mn-ea"/>
              </a:rPr>
              <a:t>在近期虽有活跃</a:t>
            </a:r>
            <a:r>
              <a:rPr lang="en-US" altLang="zh-CN" sz="1400" b="1" dirty="0">
                <a:solidFill>
                  <a:schemeClr val="bg1"/>
                </a:solidFill>
                <a:latin typeface="+mn-ea"/>
                <a:ea typeface="+mn-ea"/>
              </a:rPr>
              <a:t>,</a:t>
            </a:r>
            <a:r>
              <a:rPr lang="zh-CN" altLang="en-US" sz="1400" b="1" dirty="0">
                <a:solidFill>
                  <a:schemeClr val="bg1"/>
                </a:solidFill>
                <a:latin typeface="+mn-ea"/>
                <a:ea typeface="+mn-ea"/>
              </a:rPr>
              <a:t>但无论从上涨的持续性还是对其他品种的带动性都非常有限</a:t>
            </a:r>
            <a:r>
              <a:rPr lang="en-US" altLang="zh-CN" sz="1400" b="1" dirty="0">
                <a:solidFill>
                  <a:schemeClr val="bg1"/>
                </a:solidFill>
                <a:latin typeface="+mn-ea"/>
                <a:ea typeface="+mn-ea"/>
              </a:rPr>
              <a:t>,</a:t>
            </a:r>
            <a:r>
              <a:rPr lang="zh-CN" altLang="en-US" sz="1400" b="1" dirty="0">
                <a:solidFill>
                  <a:schemeClr val="bg1"/>
                </a:solidFill>
                <a:latin typeface="+mn-ea"/>
                <a:ea typeface="+mn-ea"/>
              </a:rPr>
              <a:t>本身已经暗含着</a:t>
            </a:r>
            <a:r>
              <a:rPr lang="en-US" altLang="zh-CN" sz="1400" b="1" dirty="0">
                <a:solidFill>
                  <a:schemeClr val="bg1"/>
                </a:solidFill>
                <a:latin typeface="+mn-ea"/>
                <a:ea typeface="+mn-ea"/>
              </a:rPr>
              <a:t>A</a:t>
            </a:r>
            <a:r>
              <a:rPr lang="zh-CN" altLang="en-US" sz="1400" b="1" dirty="0">
                <a:solidFill>
                  <a:schemeClr val="bg1"/>
                </a:solidFill>
                <a:latin typeface="+mn-ea"/>
                <a:ea typeface="+mn-ea"/>
              </a:rPr>
              <a:t>股难有更大规模的反弹行情。</a:t>
            </a:r>
          </a:p>
        </p:txBody>
      </p:sp>
      <p:sp>
        <p:nvSpPr>
          <p:cNvPr id="28686" name="Text Box 78"/>
          <p:cNvSpPr txBox="1">
            <a:spLocks noChangeArrowheads="1"/>
          </p:cNvSpPr>
          <p:nvPr/>
        </p:nvSpPr>
        <p:spPr bwMode="auto">
          <a:xfrm>
            <a:off x="928662" y="4931320"/>
            <a:ext cx="1285875" cy="369332"/>
          </a:xfrm>
          <a:prstGeom prst="rect">
            <a:avLst/>
          </a:prstGeom>
          <a:solidFill>
            <a:srgbClr val="C0C0C0"/>
          </a:solidFill>
          <a:ln w="9525">
            <a:noFill/>
            <a:miter lim="800000"/>
          </a:ln>
        </p:spPr>
        <p:txBody>
          <a:bodyPr>
            <a:spAutoFit/>
          </a:bodyPr>
          <a:lstStyle/>
          <a:p>
            <a:pPr algn="ctr">
              <a:spcBef>
                <a:spcPct val="50000"/>
              </a:spcBef>
            </a:pPr>
            <a:r>
              <a:rPr lang="zh-CN" altLang="en-US" sz="1800" b="1" dirty="0">
                <a:solidFill>
                  <a:srgbClr val="FF0000"/>
                </a:solidFill>
                <a:ea typeface="黑体" panose="02010609060101010101" pitchFamily="49" charset="-122"/>
              </a:rPr>
              <a:t>中性</a:t>
            </a:r>
          </a:p>
        </p:txBody>
      </p:sp>
      <p:sp>
        <p:nvSpPr>
          <p:cNvPr id="28687" name="Text Box 78"/>
          <p:cNvSpPr txBox="1">
            <a:spLocks noChangeArrowheads="1"/>
          </p:cNvSpPr>
          <p:nvPr/>
        </p:nvSpPr>
        <p:spPr bwMode="auto">
          <a:xfrm>
            <a:off x="928688" y="5414701"/>
            <a:ext cx="1285875" cy="369887"/>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中性</a:t>
            </a:r>
            <a:endParaRPr lang="zh-CN" altLang="en-US" sz="1800" b="1" dirty="0">
              <a:solidFill>
                <a:srgbClr val="FF0000"/>
              </a:solidFill>
              <a:ea typeface="黑体" panose="02010609060101010101" pitchFamily="49" charset="-122"/>
            </a:endParaRPr>
          </a:p>
        </p:txBody>
      </p:sp>
      <p:sp>
        <p:nvSpPr>
          <p:cNvPr id="28688" name="Text Box 78"/>
          <p:cNvSpPr txBox="1">
            <a:spLocks noChangeArrowheads="1"/>
          </p:cNvSpPr>
          <p:nvPr/>
        </p:nvSpPr>
        <p:spPr bwMode="auto">
          <a:xfrm>
            <a:off x="928688" y="5924748"/>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a:solidFill>
                  <a:srgbClr val="FF0000"/>
                </a:solidFill>
                <a:ea typeface="黑体" panose="02010609060101010101" pitchFamily="49" charset="-122"/>
              </a:rPr>
              <a:t>谨慎看多</a:t>
            </a:r>
          </a:p>
        </p:txBody>
      </p:sp>
      <p:sp>
        <p:nvSpPr>
          <p:cNvPr id="28689" name="Text Box 78"/>
          <p:cNvSpPr txBox="1">
            <a:spLocks noChangeArrowheads="1"/>
          </p:cNvSpPr>
          <p:nvPr/>
        </p:nvSpPr>
        <p:spPr bwMode="auto">
          <a:xfrm>
            <a:off x="2979737" y="5435376"/>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a:solidFill>
                  <a:srgbClr val="FF0000"/>
                </a:solidFill>
                <a:ea typeface="黑体" panose="02010609060101010101" pitchFamily="49" charset="-122"/>
              </a:rPr>
              <a:t>谨慎看多</a:t>
            </a:r>
          </a:p>
        </p:txBody>
      </p:sp>
      <p:sp>
        <p:nvSpPr>
          <p:cNvPr id="28690" name="Text Box 78"/>
          <p:cNvSpPr txBox="1">
            <a:spLocks noChangeArrowheads="1"/>
          </p:cNvSpPr>
          <p:nvPr/>
        </p:nvSpPr>
        <p:spPr bwMode="auto">
          <a:xfrm>
            <a:off x="5192928" y="5414701"/>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a:solidFill>
                  <a:srgbClr val="FF0000"/>
                </a:solidFill>
                <a:ea typeface="黑体" panose="02010609060101010101" pitchFamily="49" charset="-122"/>
              </a:rPr>
              <a:t>谨慎看多</a:t>
            </a:r>
          </a:p>
        </p:txBody>
      </p:sp>
      <p:sp>
        <p:nvSpPr>
          <p:cNvPr id="28691" name="Text Box 78"/>
          <p:cNvSpPr txBox="1">
            <a:spLocks noChangeArrowheads="1"/>
          </p:cNvSpPr>
          <p:nvPr/>
        </p:nvSpPr>
        <p:spPr bwMode="auto">
          <a:xfrm>
            <a:off x="7356205" y="4931320"/>
            <a:ext cx="1285875" cy="369332"/>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谨慎看多</a:t>
            </a:r>
            <a:endParaRPr lang="zh-CN" altLang="en-US" sz="1800" b="1" dirty="0">
              <a:solidFill>
                <a:srgbClr val="FF0000"/>
              </a:solidFill>
              <a:ea typeface="黑体" panose="02010609060101010101" pitchFamily="49" charset="-122"/>
            </a:endParaRPr>
          </a:p>
        </p:txBody>
      </p:sp>
      <p:sp>
        <p:nvSpPr>
          <p:cNvPr id="31" name="Text Box 37"/>
          <p:cNvSpPr txBox="1">
            <a:spLocks noChangeArrowheads="1"/>
          </p:cNvSpPr>
          <p:nvPr/>
        </p:nvSpPr>
        <p:spPr bwMode="auto">
          <a:xfrm>
            <a:off x="0" y="4859882"/>
            <a:ext cx="827088" cy="400110"/>
          </a:xfrm>
          <a:prstGeom prst="rect">
            <a:avLst/>
          </a:prstGeom>
          <a:noFill/>
          <a:ln w="9525">
            <a:noFill/>
            <a:miter lim="800000"/>
          </a:ln>
        </p:spPr>
        <p:txBody>
          <a:bodyPr>
            <a:spAutoFit/>
          </a:bodyPr>
          <a:lstStyle/>
          <a:p>
            <a:pPr algn="ctr">
              <a:spcBef>
                <a:spcPct val="50000"/>
              </a:spcBef>
              <a:defRPr/>
            </a:pPr>
            <a:r>
              <a:rPr lang="en-US" altLang="zh-CN" b="1" dirty="0" smtClean="0">
                <a:solidFill>
                  <a:srgbClr val="000798"/>
                </a:solidFill>
                <a:latin typeface="+mn-ea"/>
                <a:ea typeface="+mn-ea"/>
              </a:rPr>
              <a:t>6</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28693" name="Text Box 78"/>
          <p:cNvSpPr txBox="1">
            <a:spLocks noChangeArrowheads="1"/>
          </p:cNvSpPr>
          <p:nvPr/>
        </p:nvSpPr>
        <p:spPr bwMode="auto">
          <a:xfrm>
            <a:off x="2981290" y="4931320"/>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a:solidFill>
                  <a:srgbClr val="FF0000"/>
                </a:solidFill>
                <a:ea typeface="黑体" panose="02010609060101010101" pitchFamily="49" charset="-122"/>
              </a:rPr>
              <a:t>谨慎看多</a:t>
            </a:r>
          </a:p>
        </p:txBody>
      </p:sp>
      <p:sp>
        <p:nvSpPr>
          <p:cNvPr id="28694" name="Text Box 78"/>
          <p:cNvSpPr txBox="1">
            <a:spLocks noChangeArrowheads="1"/>
          </p:cNvSpPr>
          <p:nvPr/>
        </p:nvSpPr>
        <p:spPr bwMode="auto">
          <a:xfrm>
            <a:off x="5192929" y="4931320"/>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a:solidFill>
                  <a:srgbClr val="FF0000"/>
                </a:solidFill>
                <a:ea typeface="黑体" panose="02010609060101010101" pitchFamily="49" charset="-122"/>
              </a:rPr>
              <a:t>谨慎看多</a:t>
            </a:r>
          </a:p>
        </p:txBody>
      </p:sp>
      <p:sp>
        <p:nvSpPr>
          <p:cNvPr id="28695" name="Text Box 78"/>
          <p:cNvSpPr txBox="1">
            <a:spLocks noChangeArrowheads="1"/>
          </p:cNvSpPr>
          <p:nvPr/>
        </p:nvSpPr>
        <p:spPr bwMode="auto">
          <a:xfrm>
            <a:off x="3000375" y="5924748"/>
            <a:ext cx="1285875" cy="369332"/>
          </a:xfrm>
          <a:prstGeom prst="rect">
            <a:avLst/>
          </a:prstGeom>
          <a:solidFill>
            <a:srgbClr val="C0C0C0"/>
          </a:solidFill>
          <a:ln w="9525">
            <a:noFill/>
            <a:miter lim="800000"/>
          </a:ln>
        </p:spPr>
        <p:txBody>
          <a:bodyPr>
            <a:spAutoFit/>
          </a:bodyPr>
          <a:lstStyle/>
          <a:p>
            <a:pPr algn="ctr">
              <a:spcBef>
                <a:spcPct val="50000"/>
              </a:spcBef>
            </a:pPr>
            <a:r>
              <a:rPr lang="zh-CN" altLang="en-US" sz="1800" b="1" dirty="0">
                <a:solidFill>
                  <a:srgbClr val="FF0000"/>
                </a:solidFill>
                <a:ea typeface="黑体" panose="02010609060101010101" pitchFamily="49" charset="-122"/>
              </a:rPr>
              <a:t>谨慎看多</a:t>
            </a:r>
          </a:p>
        </p:txBody>
      </p:sp>
      <p:sp>
        <p:nvSpPr>
          <p:cNvPr id="28696" name="Text Box 78"/>
          <p:cNvSpPr txBox="1">
            <a:spLocks noChangeArrowheads="1"/>
          </p:cNvSpPr>
          <p:nvPr/>
        </p:nvSpPr>
        <p:spPr bwMode="auto">
          <a:xfrm>
            <a:off x="5214938" y="5924748"/>
            <a:ext cx="1285875" cy="369332"/>
          </a:xfrm>
          <a:prstGeom prst="rect">
            <a:avLst/>
          </a:prstGeom>
          <a:solidFill>
            <a:srgbClr val="C0C0C0"/>
          </a:solidFill>
          <a:ln w="9525">
            <a:noFill/>
            <a:miter lim="800000"/>
          </a:ln>
        </p:spPr>
        <p:txBody>
          <a:bodyPr>
            <a:spAutoFit/>
          </a:bodyPr>
          <a:lstStyle/>
          <a:p>
            <a:pPr algn="ctr">
              <a:spcBef>
                <a:spcPct val="50000"/>
              </a:spcBef>
            </a:pPr>
            <a:r>
              <a:rPr lang="zh-CN" altLang="en-US" sz="1800" b="1" dirty="0">
                <a:solidFill>
                  <a:srgbClr val="FF0000"/>
                </a:solidFill>
                <a:ea typeface="黑体" panose="02010609060101010101" pitchFamily="49" charset="-122"/>
              </a:rPr>
              <a:t>谨慎看多</a:t>
            </a:r>
          </a:p>
        </p:txBody>
      </p:sp>
      <p:sp>
        <p:nvSpPr>
          <p:cNvPr id="28697" name="Text Box 78"/>
          <p:cNvSpPr txBox="1">
            <a:spLocks noChangeArrowheads="1"/>
          </p:cNvSpPr>
          <p:nvPr/>
        </p:nvSpPr>
        <p:spPr bwMode="auto">
          <a:xfrm>
            <a:off x="7358063" y="5435376"/>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a:solidFill>
                  <a:srgbClr val="FF0000"/>
                </a:solidFill>
                <a:ea typeface="黑体" panose="02010609060101010101" pitchFamily="49" charset="-122"/>
              </a:rPr>
              <a:t>中性</a:t>
            </a:r>
          </a:p>
        </p:txBody>
      </p:sp>
      <p:sp>
        <p:nvSpPr>
          <p:cNvPr id="28698" name="Text Box 78"/>
          <p:cNvSpPr txBox="1">
            <a:spLocks noChangeArrowheads="1"/>
          </p:cNvSpPr>
          <p:nvPr/>
        </p:nvSpPr>
        <p:spPr bwMode="auto">
          <a:xfrm>
            <a:off x="7358063" y="5924748"/>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中性</a:t>
            </a:r>
            <a:endParaRPr lang="zh-CN" altLang="en-US" sz="1800" b="1" dirty="0">
              <a:solidFill>
                <a:srgbClr val="FF0000"/>
              </a:solidFill>
              <a:ea typeface="黑体" panose="02010609060101010101" pitchFamily="49" charset="-122"/>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auto">
          <a:xfrm>
            <a:off x="1187450" y="1989138"/>
            <a:ext cx="7129463"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13315" name="Text Box 3"/>
          <p:cNvSpPr txBox="1">
            <a:spLocks noChangeArrowheads="1"/>
          </p:cNvSpPr>
          <p:nvPr/>
        </p:nvSpPr>
        <p:spPr bwMode="auto">
          <a:xfrm>
            <a:off x="1331913" y="1989138"/>
            <a:ext cx="4897437" cy="2678112"/>
          </a:xfrm>
          <a:prstGeom prst="rect">
            <a:avLst/>
          </a:prstGeom>
          <a:noFill/>
          <a:ln w="9525">
            <a:noFill/>
            <a:miter lim="800000"/>
          </a:ln>
        </p:spPr>
        <p:txBody>
          <a:bodyPr>
            <a:spAutoFit/>
          </a:bodyPr>
          <a:lstStyle/>
          <a:p>
            <a:pPr marL="457200" indent="-457200">
              <a:spcBef>
                <a:spcPct val="50000"/>
              </a:spcBef>
            </a:pPr>
            <a:r>
              <a:rPr kumimoji="1" lang="zh-CN" altLang="en-US" sz="2400" b="1">
                <a:solidFill>
                  <a:schemeClr val="bg1"/>
                </a:solidFill>
                <a:latin typeface="Times New Roman" panose="02020603050405020304" pitchFamily="18" charset="0"/>
                <a:ea typeface="幼圆" pitchFamily="49" charset="-122"/>
              </a:rPr>
              <a:t>1.本月宏观概况</a:t>
            </a:r>
            <a:endParaRPr kumimoji="1" lang="en-US" altLang="zh-CN" sz="2400" b="1">
              <a:solidFill>
                <a:schemeClr val="bg1"/>
              </a:solidFill>
              <a:latin typeface="Times New Roman" panose="02020603050405020304" pitchFamily="18" charset="0"/>
              <a:ea typeface="幼圆" pitchFamily="49" charset="-122"/>
            </a:endParaRPr>
          </a:p>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2.本月市场动向分析</a:t>
            </a:r>
          </a:p>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3. 展望</a:t>
            </a:r>
          </a:p>
          <a:p>
            <a:pPr marL="457200" indent="-457200">
              <a:spcBef>
                <a:spcPct val="50000"/>
              </a:spcBef>
            </a:pPr>
            <a:r>
              <a:rPr kumimoji="1" lang="en-US" altLang="zh-CN" sz="2400" b="1">
                <a:solidFill>
                  <a:srgbClr val="000066"/>
                </a:solidFill>
                <a:latin typeface="Times New Roman" panose="02020603050405020304" pitchFamily="18" charset="0"/>
                <a:ea typeface="幼圆" pitchFamily="49" charset="-122"/>
              </a:rPr>
              <a:t>4. </a:t>
            </a:r>
            <a:r>
              <a:rPr kumimoji="1" lang="zh-CN" altLang="en-US" sz="2400" b="1">
                <a:solidFill>
                  <a:srgbClr val="000066"/>
                </a:solidFill>
                <a:latin typeface="Times New Roman" panose="02020603050405020304" pitchFamily="18" charset="0"/>
                <a:ea typeface="幼圆" pitchFamily="49" charset="-122"/>
              </a:rPr>
              <a:t>公司主要业务</a:t>
            </a:r>
          </a:p>
          <a:p>
            <a:pPr marL="457200" indent="-457200">
              <a:spcBef>
                <a:spcPct val="50000"/>
              </a:spcBef>
            </a:pPr>
            <a:endParaRPr kumimoji="1" lang="zh-CN" altLang="en-US" sz="2400" b="1">
              <a:solidFill>
                <a:srgbClr val="000099"/>
              </a:solidFill>
              <a:latin typeface="Times New Roman" panose="02020603050405020304" pitchFamily="18" charset="0"/>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ChangeArrowheads="1"/>
          </p:cNvSpPr>
          <p:nvPr/>
        </p:nvSpPr>
        <p:spPr bwMode="auto">
          <a:xfrm>
            <a:off x="1209675" y="3101975"/>
            <a:ext cx="7129463"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30723" name="Text Box 3"/>
          <p:cNvSpPr txBox="1">
            <a:spLocks noChangeArrowheads="1"/>
          </p:cNvSpPr>
          <p:nvPr/>
        </p:nvSpPr>
        <p:spPr bwMode="auto">
          <a:xfrm>
            <a:off x="1331913" y="1976438"/>
            <a:ext cx="4897437" cy="2124075"/>
          </a:xfrm>
          <a:prstGeom prst="rect">
            <a:avLst/>
          </a:prstGeom>
          <a:noFill/>
          <a:ln w="9525">
            <a:noFill/>
            <a:miter lim="800000"/>
          </a:ln>
        </p:spPr>
        <p:txBody>
          <a:bodyPr>
            <a:spAutoFit/>
          </a:bodyPr>
          <a:lstStyle/>
          <a:p>
            <a:pPr marL="457200" indent="-457200">
              <a:spcBef>
                <a:spcPct val="50000"/>
              </a:spcBef>
            </a:pPr>
            <a:r>
              <a:rPr kumimoji="1" lang="zh-CN" altLang="en-US" sz="2400" b="1">
                <a:solidFill>
                  <a:srgbClr val="000066"/>
                </a:solidFill>
                <a:latin typeface="幼圆" pitchFamily="49" charset="-122"/>
                <a:ea typeface="幼圆" pitchFamily="49" charset="-122"/>
              </a:rPr>
              <a:t>1. 本月宏观概况</a:t>
            </a:r>
          </a:p>
          <a:p>
            <a:pPr marL="457200" indent="-457200">
              <a:spcBef>
                <a:spcPct val="50000"/>
              </a:spcBef>
            </a:pPr>
            <a:r>
              <a:rPr kumimoji="1" lang="zh-CN" altLang="en-US" sz="2400" b="1">
                <a:solidFill>
                  <a:srgbClr val="000066"/>
                </a:solidFill>
                <a:latin typeface="幼圆" pitchFamily="49" charset="-122"/>
                <a:ea typeface="幼圆" pitchFamily="49" charset="-122"/>
              </a:rPr>
              <a:t>2. 本月市场动向分析</a:t>
            </a:r>
          </a:p>
          <a:p>
            <a:pPr marL="457200" indent="-457200">
              <a:spcBef>
                <a:spcPct val="50000"/>
              </a:spcBef>
            </a:pPr>
            <a:r>
              <a:rPr kumimoji="1" lang="zh-CN" altLang="en-US" sz="2400" b="1">
                <a:solidFill>
                  <a:schemeClr val="bg1"/>
                </a:solidFill>
                <a:latin typeface="幼圆" pitchFamily="49" charset="-122"/>
                <a:ea typeface="幼圆" pitchFamily="49" charset="-122"/>
              </a:rPr>
              <a:t>3. 展望</a:t>
            </a:r>
          </a:p>
          <a:p>
            <a:pPr marL="457200" indent="-457200">
              <a:spcBef>
                <a:spcPct val="50000"/>
              </a:spcBef>
            </a:pPr>
            <a:r>
              <a:rPr kumimoji="1" lang="en-US" altLang="zh-CN" sz="2400" b="1">
                <a:solidFill>
                  <a:srgbClr val="000066"/>
                </a:solidFill>
                <a:latin typeface="幼圆" pitchFamily="49" charset="-122"/>
                <a:ea typeface="幼圆" pitchFamily="49" charset="-122"/>
              </a:rPr>
              <a:t>4. </a:t>
            </a:r>
            <a:r>
              <a:rPr kumimoji="1" lang="zh-CN" altLang="en-US" sz="2400" b="1">
                <a:solidFill>
                  <a:srgbClr val="000066"/>
                </a:solidFill>
                <a:latin typeface="幼圆" pitchFamily="49" charset="-122"/>
                <a:ea typeface="幼圆" pitchFamily="49" charset="-122"/>
              </a:rPr>
              <a:t>公司主要业务</a:t>
            </a:r>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ChangeArrowheads="1"/>
          </p:cNvSpPr>
          <p:nvPr/>
        </p:nvSpPr>
        <p:spPr bwMode="auto">
          <a:xfrm>
            <a:off x="285750" y="1214438"/>
            <a:ext cx="8402638" cy="5162550"/>
          </a:xfrm>
          <a:prstGeom prst="rect">
            <a:avLst/>
          </a:prstGeom>
          <a:noFill/>
          <a:ln w="9525">
            <a:noFill/>
            <a:miter lim="800000"/>
          </a:ln>
        </p:spPr>
        <p:txBody>
          <a:bodyPr/>
          <a:lstStyle/>
          <a:p>
            <a:pPr marL="342900" indent="-342900">
              <a:spcBef>
                <a:spcPct val="20000"/>
              </a:spcBef>
              <a:buClr>
                <a:srgbClr val="6699FF"/>
              </a:buClr>
              <a:defRPr/>
            </a:pPr>
            <a:r>
              <a:rPr lang="zh-CN" altLang="en-US" sz="1800" b="1" dirty="0">
                <a:solidFill>
                  <a:srgbClr val="000066"/>
                </a:solidFill>
                <a:latin typeface="+mn-ea"/>
                <a:ea typeface="+mn-ea"/>
              </a:rPr>
              <a:t>       </a:t>
            </a:r>
            <a:endParaRPr lang="en-US" altLang="zh-CN" sz="1800" b="1" dirty="0">
              <a:solidFill>
                <a:srgbClr val="000066"/>
              </a:solidFill>
              <a:latin typeface="+mn-ea"/>
              <a:ea typeface="+mn-ea"/>
            </a:endParaRPr>
          </a:p>
        </p:txBody>
      </p:sp>
      <p:sp>
        <p:nvSpPr>
          <p:cNvPr id="31747"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b="1">
                <a:solidFill>
                  <a:srgbClr val="000066"/>
                </a:solidFill>
                <a:latin typeface="幼圆" pitchFamily="49" charset="-122"/>
                <a:ea typeface="幼圆" pitchFamily="49" charset="-122"/>
              </a:rPr>
              <a:t>宏观经济数据解读</a:t>
            </a:r>
          </a:p>
        </p:txBody>
      </p:sp>
      <p:sp>
        <p:nvSpPr>
          <p:cNvPr id="2" name="文本框 1"/>
          <p:cNvSpPr txBox="1"/>
          <p:nvPr/>
        </p:nvSpPr>
        <p:spPr>
          <a:xfrm>
            <a:off x="428596" y="1214422"/>
            <a:ext cx="8111490" cy="2585323"/>
          </a:xfrm>
          <a:prstGeom prst="rect">
            <a:avLst/>
          </a:prstGeom>
          <a:noFill/>
        </p:spPr>
        <p:txBody>
          <a:bodyPr wrap="square" rtlCol="0" anchor="t">
            <a:spAutoFit/>
          </a:bodyPr>
          <a:lstStyle/>
          <a:p>
            <a:r>
              <a:rPr lang="en-US" altLang="zh-CN" sz="1800" b="1" dirty="0" smtClean="0">
                <a:solidFill>
                  <a:srgbClr val="000066"/>
                </a:solidFill>
                <a:latin typeface="+mn-ea"/>
                <a:ea typeface="+mn-ea"/>
              </a:rPr>
              <a:t>6</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30</a:t>
            </a:r>
            <a:r>
              <a:rPr lang="zh-CN" altLang="en-US" sz="1800" b="1" dirty="0" smtClean="0">
                <a:solidFill>
                  <a:srgbClr val="000066"/>
                </a:solidFill>
                <a:latin typeface="+mn-ea"/>
                <a:ea typeface="+mn-ea"/>
              </a:rPr>
              <a:t>日，统计局公布</a:t>
            </a:r>
            <a:r>
              <a:rPr lang="en-US" altLang="zh-CN" sz="1800" b="1" dirty="0" smtClean="0">
                <a:solidFill>
                  <a:srgbClr val="000066"/>
                </a:solidFill>
                <a:latin typeface="+mn-ea"/>
                <a:ea typeface="+mn-ea"/>
              </a:rPr>
              <a:t>6</a:t>
            </a:r>
            <a:r>
              <a:rPr lang="zh-CN" altLang="en-US" sz="1800" b="1" dirty="0" smtClean="0">
                <a:solidFill>
                  <a:srgbClr val="000066"/>
                </a:solidFill>
                <a:latin typeface="+mn-ea"/>
                <a:ea typeface="+mn-ea"/>
              </a:rPr>
              <a:t>月中国制造业</a:t>
            </a:r>
            <a:r>
              <a:rPr lang="en-US" altLang="zh-CN" sz="1800" b="1" dirty="0" smtClean="0">
                <a:solidFill>
                  <a:srgbClr val="000066"/>
                </a:solidFill>
                <a:latin typeface="+mn-ea"/>
                <a:ea typeface="+mn-ea"/>
              </a:rPr>
              <a:t>PMI</a:t>
            </a:r>
            <a:r>
              <a:rPr lang="zh-CN" altLang="en-US" sz="1800" b="1" dirty="0" smtClean="0">
                <a:solidFill>
                  <a:srgbClr val="000066"/>
                </a:solidFill>
                <a:latin typeface="+mn-ea"/>
                <a:ea typeface="+mn-ea"/>
              </a:rPr>
              <a:t>指数为</a:t>
            </a:r>
            <a:r>
              <a:rPr lang="en-US" altLang="zh-CN" sz="1800" b="1" dirty="0" smtClean="0">
                <a:solidFill>
                  <a:srgbClr val="000066"/>
                </a:solidFill>
                <a:latin typeface="+mn-ea"/>
                <a:ea typeface="+mn-ea"/>
              </a:rPr>
              <a:t>51.7</a:t>
            </a:r>
            <a:r>
              <a:rPr lang="zh-CN" altLang="en-US" sz="1800" b="1" dirty="0" smtClean="0">
                <a:solidFill>
                  <a:srgbClr val="000066"/>
                </a:solidFill>
                <a:latin typeface="+mn-ea"/>
                <a:ea typeface="+mn-ea"/>
              </a:rPr>
              <a:t>，比</a:t>
            </a:r>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月上升了</a:t>
            </a:r>
            <a:r>
              <a:rPr lang="en-US" altLang="zh-CN" sz="1800" b="1" dirty="0" smtClean="0">
                <a:solidFill>
                  <a:srgbClr val="000066"/>
                </a:solidFill>
                <a:latin typeface="+mn-ea"/>
                <a:ea typeface="+mn-ea"/>
              </a:rPr>
              <a:t>0.5</a:t>
            </a:r>
            <a:r>
              <a:rPr lang="zh-CN" altLang="en-US" sz="1800" b="1" dirty="0" smtClean="0">
                <a:solidFill>
                  <a:srgbClr val="000066"/>
                </a:solidFill>
                <a:latin typeface="+mn-ea"/>
                <a:ea typeface="+mn-ea"/>
              </a:rPr>
              <a:t>，上升至年内次高值，仅次于今年</a:t>
            </a:r>
            <a:r>
              <a:rPr lang="en-US" altLang="zh-CN" sz="1800" b="1" dirty="0" smtClean="0">
                <a:solidFill>
                  <a:srgbClr val="000066"/>
                </a:solidFill>
                <a:latin typeface="+mn-ea"/>
                <a:ea typeface="+mn-ea"/>
              </a:rPr>
              <a:t>3</a:t>
            </a:r>
            <a:r>
              <a:rPr lang="zh-CN" altLang="en-US" sz="1800" b="1" dirty="0" smtClean="0">
                <a:solidFill>
                  <a:srgbClr val="000066"/>
                </a:solidFill>
                <a:latin typeface="+mn-ea"/>
                <a:ea typeface="+mn-ea"/>
              </a:rPr>
              <a:t>月的</a:t>
            </a:r>
            <a:r>
              <a:rPr lang="en-US" altLang="zh-CN" sz="1800" b="1" dirty="0" smtClean="0">
                <a:solidFill>
                  <a:srgbClr val="000066"/>
                </a:solidFill>
                <a:latin typeface="+mn-ea"/>
                <a:ea typeface="+mn-ea"/>
              </a:rPr>
              <a:t>51.8</a:t>
            </a:r>
            <a:r>
              <a:rPr lang="zh-CN" altLang="en-US" sz="1800" b="1" dirty="0" smtClean="0">
                <a:solidFill>
                  <a:srgbClr val="000066"/>
                </a:solidFill>
                <a:latin typeface="+mn-ea"/>
                <a:ea typeface="+mn-ea"/>
              </a:rPr>
              <a:t>。从分项指标来看，需求、生产、价格指标均回升，库存也有改善，指向制造业景气短期改善。中国</a:t>
            </a:r>
            <a:r>
              <a:rPr lang="en-US" altLang="zh-CN" sz="1800" b="1" dirty="0" smtClean="0">
                <a:solidFill>
                  <a:srgbClr val="000066"/>
                </a:solidFill>
                <a:latin typeface="+mn-ea"/>
                <a:ea typeface="+mn-ea"/>
              </a:rPr>
              <a:t>6</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CPI</a:t>
            </a:r>
            <a:r>
              <a:rPr lang="zh-CN" altLang="en-US" sz="1800" b="1" dirty="0" smtClean="0">
                <a:solidFill>
                  <a:srgbClr val="000066"/>
                </a:solidFill>
                <a:latin typeface="+mn-ea"/>
                <a:ea typeface="+mn-ea"/>
              </a:rPr>
              <a:t>同比涨</a:t>
            </a:r>
            <a:r>
              <a:rPr lang="en-US" altLang="zh-CN" sz="1800" b="1" dirty="0" smtClean="0">
                <a:solidFill>
                  <a:srgbClr val="000066"/>
                </a:solidFill>
                <a:latin typeface="+mn-ea"/>
                <a:ea typeface="+mn-ea"/>
              </a:rPr>
              <a:t>1.5% </a:t>
            </a:r>
            <a:r>
              <a:rPr lang="zh-CN" altLang="en-US" sz="1800" b="1" dirty="0" smtClean="0">
                <a:solidFill>
                  <a:srgbClr val="000066"/>
                </a:solidFill>
                <a:latin typeface="+mn-ea"/>
                <a:ea typeface="+mn-ea"/>
              </a:rPr>
              <a:t>，低于预期，连续</a:t>
            </a:r>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个月低于</a:t>
            </a:r>
            <a:r>
              <a:rPr lang="en-US" altLang="zh-CN" sz="1800" b="1" dirty="0" smtClean="0">
                <a:solidFill>
                  <a:srgbClr val="000066"/>
                </a:solidFill>
                <a:latin typeface="+mn-ea"/>
                <a:ea typeface="+mn-ea"/>
              </a:rPr>
              <a:t>2%</a:t>
            </a:r>
            <a:r>
              <a:rPr lang="zh-CN" altLang="en-US" sz="1800" b="1" dirty="0" smtClean="0">
                <a:solidFill>
                  <a:srgbClr val="000066"/>
                </a:solidFill>
                <a:latin typeface="+mn-ea"/>
                <a:ea typeface="+mn-ea"/>
              </a:rPr>
              <a:t>。由于食品价格疲软，</a:t>
            </a:r>
            <a:r>
              <a:rPr lang="en-US" altLang="zh-CN" sz="1800" b="1" dirty="0" smtClean="0">
                <a:solidFill>
                  <a:srgbClr val="000066"/>
                </a:solidFill>
                <a:latin typeface="+mn-ea"/>
                <a:ea typeface="+mn-ea"/>
              </a:rPr>
              <a:t>CPI</a:t>
            </a:r>
            <a:r>
              <a:rPr lang="zh-CN" altLang="en-US" sz="1800" b="1" dirty="0" smtClean="0">
                <a:solidFill>
                  <a:srgbClr val="000066"/>
                </a:solidFill>
                <a:latin typeface="+mn-ea"/>
                <a:ea typeface="+mn-ea"/>
              </a:rPr>
              <a:t>整体处于较低水平，连续</a:t>
            </a:r>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个月低于</a:t>
            </a:r>
            <a:r>
              <a:rPr lang="en-US" altLang="zh-CN" sz="1800" b="1" dirty="0" smtClean="0">
                <a:solidFill>
                  <a:srgbClr val="000066"/>
                </a:solidFill>
                <a:latin typeface="+mn-ea"/>
                <a:ea typeface="+mn-ea"/>
              </a:rPr>
              <a:t>2%</a:t>
            </a:r>
            <a:r>
              <a:rPr lang="zh-CN" altLang="en-US" sz="1800" b="1" dirty="0" smtClean="0">
                <a:solidFill>
                  <a:srgbClr val="000066"/>
                </a:solidFill>
                <a:latin typeface="+mn-ea"/>
                <a:ea typeface="+mn-ea"/>
              </a:rPr>
              <a:t>；</a:t>
            </a:r>
            <a:r>
              <a:rPr lang="en-US" altLang="zh-CN" sz="1800" b="1" dirty="0" smtClean="0">
                <a:solidFill>
                  <a:srgbClr val="000066"/>
                </a:solidFill>
                <a:latin typeface="+mn-ea"/>
                <a:ea typeface="+mn-ea"/>
              </a:rPr>
              <a:t>PPI</a:t>
            </a:r>
            <a:r>
              <a:rPr lang="zh-CN" altLang="en-US" sz="1800" b="1" dirty="0" smtClean="0">
                <a:solidFill>
                  <a:srgbClr val="000066"/>
                </a:solidFill>
                <a:latin typeface="+mn-ea"/>
                <a:ea typeface="+mn-ea"/>
              </a:rPr>
              <a:t>同比上涨</a:t>
            </a:r>
            <a:r>
              <a:rPr lang="en-US" altLang="zh-CN" sz="1800" b="1" dirty="0" smtClean="0">
                <a:solidFill>
                  <a:srgbClr val="000066"/>
                </a:solidFill>
                <a:latin typeface="+mn-ea"/>
                <a:ea typeface="+mn-ea"/>
              </a:rPr>
              <a:t>5.5%</a:t>
            </a:r>
            <a:r>
              <a:rPr lang="zh-CN" altLang="en-US" sz="1800" b="1" dirty="0" smtClean="0">
                <a:solidFill>
                  <a:srgbClr val="000066"/>
                </a:solidFill>
                <a:latin typeface="+mn-ea"/>
                <a:ea typeface="+mn-ea"/>
              </a:rPr>
              <a:t>，涨幅与上月持平，从环比看，</a:t>
            </a:r>
            <a:r>
              <a:rPr lang="en-US" altLang="zh-CN" sz="1800" b="1" dirty="0" smtClean="0">
                <a:solidFill>
                  <a:srgbClr val="000066"/>
                </a:solidFill>
                <a:latin typeface="+mn-ea"/>
                <a:ea typeface="+mn-ea"/>
              </a:rPr>
              <a:t>6</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PPI</a:t>
            </a:r>
            <a:r>
              <a:rPr lang="zh-CN" altLang="en-US" sz="1800" b="1" dirty="0" smtClean="0">
                <a:solidFill>
                  <a:srgbClr val="000066"/>
                </a:solidFill>
                <a:latin typeface="+mn-ea"/>
                <a:ea typeface="+mn-ea"/>
              </a:rPr>
              <a:t>继续下降，降幅比上月收窄</a:t>
            </a:r>
            <a:r>
              <a:rPr lang="en-US" altLang="zh-CN" sz="1800" b="1" dirty="0" smtClean="0">
                <a:solidFill>
                  <a:srgbClr val="000066"/>
                </a:solidFill>
                <a:latin typeface="+mn-ea"/>
                <a:ea typeface="+mn-ea"/>
              </a:rPr>
              <a:t>0.1</a:t>
            </a:r>
            <a:r>
              <a:rPr lang="zh-CN" altLang="en-US" sz="1800" b="1" dirty="0" smtClean="0">
                <a:solidFill>
                  <a:srgbClr val="000066"/>
                </a:solidFill>
                <a:latin typeface="+mn-ea"/>
                <a:ea typeface="+mn-ea"/>
              </a:rPr>
              <a:t>个百分点，随着企业补库存周期的逐渐减弱，未来涨幅收窄的可能性较大。</a:t>
            </a:r>
          </a:p>
          <a:p>
            <a:endParaRPr lang="en-US" altLang="zh-CN" sz="1800" b="1" dirty="0" smtClean="0">
              <a:solidFill>
                <a:srgbClr val="000066"/>
              </a:solidFill>
              <a:latin typeface="+mn-ea"/>
              <a:ea typeface="+mn-ea"/>
            </a:endParaRPr>
          </a:p>
          <a:p>
            <a:endParaRPr lang="zh-CN" altLang="en-US" sz="1800" b="1" dirty="0">
              <a:solidFill>
                <a:srgbClr val="000066"/>
              </a:solidFill>
              <a:latin typeface="+mn-ea"/>
              <a:ea typeface="+mn-ea"/>
            </a:endParaRPr>
          </a:p>
        </p:txBody>
      </p:sp>
    </p:spTree>
    <p:extLst>
      <p:ext uri="{BB962C8B-B14F-4D97-AF65-F5344CB8AC3E}">
        <p14:creationId xmlns:p14="http://schemas.microsoft.com/office/powerpoint/2010/main" val="318643715"/>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71438" y="1071563"/>
            <a:ext cx="8929687" cy="3071812"/>
          </a:xfrm>
          <a:prstGeom prst="rect">
            <a:avLst/>
          </a:prstGeom>
          <a:noFill/>
          <a:ln w="9525">
            <a:noFill/>
            <a:miter lim="800000"/>
          </a:ln>
        </p:spPr>
        <p:txBody>
          <a:bodyPr/>
          <a:lstStyle/>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r>
              <a:rPr lang="zh-CN" altLang="en-US" sz="1800" b="1" dirty="0">
                <a:solidFill>
                  <a:srgbClr val="000066"/>
                </a:solidFill>
                <a:latin typeface="+mn-ea"/>
              </a:rPr>
              <a:t>    </a:t>
            </a:r>
            <a:endParaRPr lang="en-US" altLang="zh-CN" sz="1800" b="1" dirty="0">
              <a:solidFill>
                <a:srgbClr val="000066"/>
              </a:solidFill>
              <a:latin typeface="+mn-ea"/>
              <a:ea typeface="+mn-ea"/>
            </a:endParaRPr>
          </a:p>
          <a:p>
            <a:pPr marL="0" indent="0">
              <a:lnSpc>
                <a:spcPct val="135000"/>
              </a:lnSpc>
              <a:spcBef>
                <a:spcPct val="20000"/>
              </a:spcBef>
              <a:buClr>
                <a:srgbClr val="6699FF"/>
              </a:buClr>
              <a:buFont typeface="Wingdings" panose="05000000000000000000" pitchFamily="2" charset="2"/>
              <a:buNone/>
              <a:defRPr/>
            </a:pPr>
            <a:endParaRPr lang="en-US" altLang="zh-CN" sz="1800" b="1" dirty="0">
              <a:solidFill>
                <a:srgbClr val="000066"/>
              </a:solidFill>
              <a:ea typeface="幼圆" pitchFamily="49" charset="-122"/>
            </a:endParaRPr>
          </a:p>
          <a:p>
            <a:pPr marL="342900" indent="-342900">
              <a:lnSpc>
                <a:spcPct val="135000"/>
              </a:lnSpc>
              <a:spcBef>
                <a:spcPct val="20000"/>
              </a:spcBef>
              <a:buClr>
                <a:srgbClr val="6699FF"/>
              </a:buClr>
              <a:defRPr/>
            </a:pPr>
            <a:endParaRPr lang="en-US" altLang="zh-CN" sz="1600" b="1" dirty="0">
              <a:solidFill>
                <a:srgbClr val="000066"/>
              </a:solidFill>
              <a:ea typeface="幼圆" pitchFamily="49" charset="-122"/>
            </a:endParaRPr>
          </a:p>
          <a:p>
            <a:pPr>
              <a:defRPr/>
            </a:pPr>
            <a:endParaRPr lang="zh-CN" altLang="en-US" sz="1800" dirty="0"/>
          </a:p>
          <a:p>
            <a:pPr>
              <a:defRPr/>
            </a:pPr>
            <a:r>
              <a:rPr lang="zh-CN" altLang="en-US" sz="1800" dirty="0"/>
              <a:t> </a:t>
            </a:r>
          </a:p>
        </p:txBody>
      </p:sp>
      <p:sp>
        <p:nvSpPr>
          <p:cNvPr id="32771"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b="1">
                <a:solidFill>
                  <a:srgbClr val="000066"/>
                </a:solidFill>
                <a:latin typeface="幼圆" pitchFamily="49" charset="-122"/>
                <a:ea typeface="幼圆" pitchFamily="49" charset="-122"/>
              </a:rPr>
              <a:t>展望</a:t>
            </a:r>
          </a:p>
        </p:txBody>
      </p:sp>
      <p:sp>
        <p:nvSpPr>
          <p:cNvPr id="6" name="矩形 5"/>
          <p:cNvSpPr/>
          <p:nvPr/>
        </p:nvSpPr>
        <p:spPr>
          <a:xfrm>
            <a:off x="214313" y="1285875"/>
            <a:ext cx="8501062" cy="369888"/>
          </a:xfrm>
          <a:prstGeom prst="rect">
            <a:avLst/>
          </a:prstGeom>
        </p:spPr>
        <p:txBody>
          <a:bodyPr>
            <a:spAutoFit/>
          </a:bodyPr>
          <a:lstStyle/>
          <a:p>
            <a:pPr>
              <a:defRPr/>
            </a:pPr>
            <a:r>
              <a:rPr lang="zh-CN" altLang="en-US" sz="1800" b="1" dirty="0">
                <a:solidFill>
                  <a:srgbClr val="000066"/>
                </a:solidFill>
                <a:latin typeface="+mn-ea"/>
                <a:ea typeface="+mn-ea"/>
              </a:rPr>
              <a:t>   </a:t>
            </a:r>
          </a:p>
        </p:txBody>
      </p:sp>
      <p:sp>
        <p:nvSpPr>
          <p:cNvPr id="34842" name="Rectangle 26"/>
          <p:cNvSpPr>
            <a:spLocks noChangeArrowheads="1"/>
          </p:cNvSpPr>
          <p:nvPr/>
        </p:nvSpPr>
        <p:spPr bwMode="auto">
          <a:xfrm>
            <a:off x="500063" y="1709420"/>
            <a:ext cx="8143875" cy="2308324"/>
          </a:xfrm>
          <a:prstGeom prst="rect">
            <a:avLst/>
          </a:prstGeom>
          <a:noFill/>
          <a:ln w="9525">
            <a:noFill/>
            <a:miter lim="800000"/>
          </a:ln>
          <a:effectLst/>
        </p:spPr>
        <p:txBody>
          <a:bodyPr anchor="ctr">
            <a:spAutoFit/>
          </a:bodyPr>
          <a:lstStyle/>
          <a:p>
            <a:pPr>
              <a:defRPr/>
            </a:pPr>
            <a:r>
              <a:rPr lang="en-US" altLang="zh-CN" sz="1800" b="1" dirty="0" smtClean="0">
                <a:solidFill>
                  <a:srgbClr val="000066"/>
                </a:solidFill>
                <a:latin typeface="+mn-ea"/>
                <a:ea typeface="+mn-ea"/>
                <a:cs typeface="Times New Roman" panose="02020603050405020304" pitchFamily="18" charset="0"/>
              </a:rPr>
              <a:t>6</a:t>
            </a:r>
            <a:r>
              <a:rPr lang="zh-CN" altLang="en-US" sz="1800" b="1" dirty="0" smtClean="0">
                <a:solidFill>
                  <a:srgbClr val="000066"/>
                </a:solidFill>
                <a:latin typeface="+mn-ea"/>
                <a:ea typeface="+mn-ea"/>
                <a:cs typeface="Times New Roman" panose="02020603050405020304" pitchFamily="18" charset="0"/>
              </a:rPr>
              <a:t>月下旬至</a:t>
            </a:r>
            <a:r>
              <a:rPr lang="en-US" altLang="zh-CN" sz="1800" b="1" dirty="0" smtClean="0">
                <a:solidFill>
                  <a:srgbClr val="000066"/>
                </a:solidFill>
                <a:latin typeface="+mn-ea"/>
                <a:ea typeface="+mn-ea"/>
                <a:cs typeface="Times New Roman" panose="02020603050405020304" pitchFamily="18" charset="0"/>
              </a:rPr>
              <a:t>7</a:t>
            </a:r>
            <a:r>
              <a:rPr lang="zh-CN" altLang="en-US" sz="1800" b="1" dirty="0" smtClean="0">
                <a:solidFill>
                  <a:srgbClr val="000066"/>
                </a:solidFill>
                <a:latin typeface="+mn-ea"/>
                <a:ea typeface="+mn-ea"/>
                <a:cs typeface="Times New Roman" panose="02020603050405020304" pitchFamily="18" charset="0"/>
              </a:rPr>
              <a:t>月初，上证指数有所反弹，</a:t>
            </a:r>
            <a:r>
              <a:rPr lang="en-US" altLang="zh-CN" sz="1800" b="1" dirty="0" smtClean="0">
                <a:solidFill>
                  <a:srgbClr val="000066"/>
                </a:solidFill>
                <a:latin typeface="+mn-ea"/>
                <a:ea typeface="+mn-ea"/>
                <a:cs typeface="Times New Roman" panose="02020603050405020304" pitchFamily="18" charset="0"/>
              </a:rPr>
              <a:t>7</a:t>
            </a:r>
            <a:r>
              <a:rPr lang="zh-CN" altLang="en-US" sz="1800" b="1" dirty="0" smtClean="0">
                <a:solidFill>
                  <a:srgbClr val="000066"/>
                </a:solidFill>
                <a:latin typeface="+mn-ea"/>
                <a:ea typeface="+mn-ea"/>
                <a:cs typeface="Times New Roman" panose="02020603050405020304" pitchFamily="18" charset="0"/>
              </a:rPr>
              <a:t>月</a:t>
            </a:r>
            <a:r>
              <a:rPr lang="en-US" altLang="zh-CN" sz="1800" b="1" dirty="0" smtClean="0">
                <a:solidFill>
                  <a:srgbClr val="000066"/>
                </a:solidFill>
                <a:latin typeface="+mn-ea"/>
                <a:ea typeface="+mn-ea"/>
                <a:cs typeface="Times New Roman" panose="02020603050405020304" pitchFamily="18" charset="0"/>
              </a:rPr>
              <a:t>5</a:t>
            </a:r>
            <a:r>
              <a:rPr lang="zh-CN" altLang="en-US" sz="1800" b="1" dirty="0" smtClean="0">
                <a:solidFill>
                  <a:srgbClr val="000066"/>
                </a:solidFill>
                <a:latin typeface="+mn-ea"/>
                <a:ea typeface="+mn-ea"/>
                <a:cs typeface="Times New Roman" panose="02020603050405020304" pitchFamily="18" charset="0"/>
              </a:rPr>
              <a:t>日上证成功站上</a:t>
            </a:r>
            <a:r>
              <a:rPr lang="en-US" altLang="zh-CN" sz="1800" b="1" dirty="0" smtClean="0">
                <a:solidFill>
                  <a:srgbClr val="000066"/>
                </a:solidFill>
                <a:latin typeface="+mn-ea"/>
                <a:ea typeface="+mn-ea"/>
                <a:cs typeface="Times New Roman" panose="02020603050405020304" pitchFamily="18" charset="0"/>
              </a:rPr>
              <a:t>3200</a:t>
            </a:r>
            <a:r>
              <a:rPr lang="zh-CN" altLang="en-US" sz="1800" b="1" dirty="0" smtClean="0">
                <a:solidFill>
                  <a:srgbClr val="000066"/>
                </a:solidFill>
                <a:latin typeface="+mn-ea"/>
                <a:ea typeface="+mn-ea"/>
                <a:cs typeface="Times New Roman" panose="02020603050405020304" pitchFamily="18" charset="0"/>
              </a:rPr>
              <a:t>点。保险、煤炭、钢铁等权重股的火热表现是沪指站上</a:t>
            </a:r>
            <a:r>
              <a:rPr lang="en-US" altLang="zh-CN" sz="1800" b="1" dirty="0" smtClean="0">
                <a:solidFill>
                  <a:srgbClr val="000066"/>
                </a:solidFill>
                <a:latin typeface="+mn-ea"/>
                <a:ea typeface="+mn-ea"/>
                <a:cs typeface="Times New Roman" panose="02020603050405020304" pitchFamily="18" charset="0"/>
              </a:rPr>
              <a:t>3200</a:t>
            </a:r>
            <a:r>
              <a:rPr lang="zh-CN" altLang="en-US" sz="1800" b="1" dirty="0" smtClean="0">
                <a:solidFill>
                  <a:srgbClr val="000066"/>
                </a:solidFill>
                <a:latin typeface="+mn-ea"/>
                <a:ea typeface="+mn-ea"/>
                <a:cs typeface="Times New Roman" panose="02020603050405020304" pitchFamily="18" charset="0"/>
              </a:rPr>
              <a:t>点的重要推手。在市场反弹的过程中，各板块呈现普涨局面，市场风险偏好也有所修复，近期，除权重股外中报行情股票有所表现。主力资金攻击的方向已经从前期的上证</a:t>
            </a:r>
            <a:r>
              <a:rPr lang="en-US" altLang="zh-CN" sz="1800" b="1" dirty="0" smtClean="0">
                <a:solidFill>
                  <a:srgbClr val="000066"/>
                </a:solidFill>
                <a:latin typeface="+mn-ea"/>
                <a:ea typeface="+mn-ea"/>
                <a:cs typeface="Times New Roman" panose="02020603050405020304" pitchFamily="18" charset="0"/>
              </a:rPr>
              <a:t>50</a:t>
            </a:r>
            <a:r>
              <a:rPr lang="zh-CN" altLang="en-US" sz="1800" b="1" dirty="0" smtClean="0">
                <a:solidFill>
                  <a:srgbClr val="000066"/>
                </a:solidFill>
                <a:latin typeface="+mn-ea"/>
                <a:ea typeface="+mn-ea"/>
                <a:cs typeface="Times New Roman" panose="02020603050405020304" pitchFamily="18" charset="0"/>
              </a:rPr>
              <a:t>行情扩散至周期股和成长股。周期股中的钢铁、煤炭、有色等板块因价格上涨受到资金关注。在上证指数站上</a:t>
            </a:r>
            <a:r>
              <a:rPr lang="en-US" altLang="zh-CN" sz="1800" b="1" dirty="0" smtClean="0">
                <a:solidFill>
                  <a:srgbClr val="000066"/>
                </a:solidFill>
                <a:latin typeface="+mn-ea"/>
                <a:ea typeface="+mn-ea"/>
                <a:cs typeface="Times New Roman" panose="02020603050405020304" pitchFamily="18" charset="0"/>
              </a:rPr>
              <a:t>3200</a:t>
            </a:r>
            <a:r>
              <a:rPr lang="zh-CN" altLang="en-US" sz="1800" b="1" dirty="0" smtClean="0">
                <a:solidFill>
                  <a:srgbClr val="000066"/>
                </a:solidFill>
                <a:latin typeface="+mn-ea"/>
                <a:ea typeface="+mn-ea"/>
                <a:cs typeface="Times New Roman" panose="02020603050405020304" pitchFamily="18" charset="0"/>
              </a:rPr>
              <a:t>点后，成交量也有所上升，七月</a:t>
            </a:r>
            <a:r>
              <a:rPr lang="en-US" altLang="zh-CN" sz="1800" b="1" dirty="0" smtClean="0">
                <a:solidFill>
                  <a:srgbClr val="000066"/>
                </a:solidFill>
                <a:latin typeface="+mn-ea"/>
                <a:ea typeface="+mn-ea"/>
                <a:cs typeface="Times New Roman" panose="02020603050405020304" pitchFamily="18" charset="0"/>
              </a:rPr>
              <a:t>6</a:t>
            </a:r>
            <a:r>
              <a:rPr lang="zh-CN" altLang="en-US" sz="1800" b="1" dirty="0" smtClean="0">
                <a:solidFill>
                  <a:srgbClr val="000066"/>
                </a:solidFill>
                <a:latin typeface="+mn-ea"/>
                <a:ea typeface="+mn-ea"/>
                <a:cs typeface="Times New Roman" panose="02020603050405020304" pitchFamily="18" charset="0"/>
              </a:rPr>
              <a:t>号和</a:t>
            </a:r>
            <a:r>
              <a:rPr lang="en-US" altLang="zh-CN" sz="1800" b="1" dirty="0" smtClean="0">
                <a:solidFill>
                  <a:srgbClr val="000066"/>
                </a:solidFill>
                <a:latin typeface="+mn-ea"/>
                <a:ea typeface="+mn-ea"/>
                <a:cs typeface="Times New Roman" panose="02020603050405020304" pitchFamily="18" charset="0"/>
              </a:rPr>
              <a:t>7</a:t>
            </a:r>
            <a:r>
              <a:rPr lang="zh-CN" altLang="en-US" sz="1800" b="1" dirty="0" smtClean="0">
                <a:solidFill>
                  <a:srgbClr val="000066"/>
                </a:solidFill>
                <a:latin typeface="+mn-ea"/>
                <a:ea typeface="+mn-ea"/>
                <a:cs typeface="Times New Roman" panose="02020603050405020304" pitchFamily="18" charset="0"/>
              </a:rPr>
              <a:t>号两天上证成交金额均达到</a:t>
            </a:r>
            <a:r>
              <a:rPr lang="en-US" altLang="zh-CN" sz="1800" b="1" dirty="0" smtClean="0">
                <a:solidFill>
                  <a:srgbClr val="000066"/>
                </a:solidFill>
                <a:latin typeface="+mn-ea"/>
                <a:ea typeface="+mn-ea"/>
                <a:cs typeface="Times New Roman" panose="02020603050405020304" pitchFamily="18" charset="0"/>
              </a:rPr>
              <a:t>2000</a:t>
            </a:r>
            <a:r>
              <a:rPr lang="zh-CN" altLang="en-US" sz="1800" b="1" dirty="0" smtClean="0">
                <a:solidFill>
                  <a:srgbClr val="000066"/>
                </a:solidFill>
                <a:latin typeface="+mn-ea"/>
                <a:ea typeface="+mn-ea"/>
                <a:cs typeface="Times New Roman" panose="02020603050405020304" pitchFamily="18" charset="0"/>
              </a:rPr>
              <a:t>亿以上。目前指数仍然表现较为强势，反弹高度还需继续观察。</a:t>
            </a:r>
            <a:endParaRPr lang="zh-CN" altLang="en-US" sz="1800" b="1" dirty="0">
              <a:solidFill>
                <a:srgbClr val="000066"/>
              </a:solidFill>
              <a:latin typeface="+mn-ea"/>
              <a:ea typeface="+mn-ea"/>
              <a:cs typeface="Times New Roman" panose="02020603050405020304" pitchFamily="18" charset="0"/>
            </a:endParaRPr>
          </a:p>
        </p:txBody>
      </p:sp>
    </p:spTree>
    <p:extLst>
      <p:ext uri="{BB962C8B-B14F-4D97-AF65-F5344CB8AC3E}">
        <p14:creationId xmlns:p14="http://schemas.microsoft.com/office/powerpoint/2010/main" val="1768186034"/>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ChangeArrowheads="1"/>
          </p:cNvSpPr>
          <p:nvPr/>
        </p:nvSpPr>
        <p:spPr bwMode="auto">
          <a:xfrm>
            <a:off x="1116013" y="3671888"/>
            <a:ext cx="7129462"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33795" name="Text Box 3"/>
          <p:cNvSpPr txBox="1">
            <a:spLocks noChangeArrowheads="1"/>
          </p:cNvSpPr>
          <p:nvPr/>
        </p:nvSpPr>
        <p:spPr bwMode="auto">
          <a:xfrm>
            <a:off x="1331913" y="1976438"/>
            <a:ext cx="4897437" cy="2124075"/>
          </a:xfrm>
          <a:prstGeom prst="rect">
            <a:avLst/>
          </a:prstGeom>
          <a:noFill/>
          <a:ln w="9525">
            <a:noFill/>
            <a:miter lim="800000"/>
          </a:ln>
        </p:spPr>
        <p:txBody>
          <a:bodyPr>
            <a:spAutoFit/>
          </a:bodyPr>
          <a:lstStyle/>
          <a:p>
            <a:pPr marL="457200" indent="-457200">
              <a:spcBef>
                <a:spcPct val="50000"/>
              </a:spcBef>
            </a:pPr>
            <a:r>
              <a:rPr kumimoji="1" lang="zh-CN" altLang="en-US" sz="2400" b="1">
                <a:solidFill>
                  <a:srgbClr val="000066"/>
                </a:solidFill>
                <a:latin typeface="幼圆" pitchFamily="49" charset="-122"/>
                <a:ea typeface="幼圆" pitchFamily="49" charset="-122"/>
              </a:rPr>
              <a:t>1. 本月市场情况概况市场</a:t>
            </a:r>
          </a:p>
          <a:p>
            <a:pPr marL="457200" indent="-457200">
              <a:spcBef>
                <a:spcPct val="50000"/>
              </a:spcBef>
            </a:pPr>
            <a:r>
              <a:rPr kumimoji="1" lang="zh-CN" altLang="en-US" sz="2400" b="1">
                <a:solidFill>
                  <a:srgbClr val="000066"/>
                </a:solidFill>
                <a:latin typeface="幼圆" pitchFamily="49" charset="-122"/>
                <a:ea typeface="幼圆" pitchFamily="49" charset="-122"/>
              </a:rPr>
              <a:t>2. 本月市场动向分析</a:t>
            </a:r>
          </a:p>
          <a:p>
            <a:pPr marL="457200" indent="-457200">
              <a:spcBef>
                <a:spcPct val="50000"/>
              </a:spcBef>
            </a:pPr>
            <a:r>
              <a:rPr kumimoji="1" lang="zh-CN" altLang="en-US" sz="2400" b="1">
                <a:solidFill>
                  <a:srgbClr val="000066"/>
                </a:solidFill>
                <a:latin typeface="幼圆" pitchFamily="49" charset="-122"/>
                <a:ea typeface="幼圆" pitchFamily="49" charset="-122"/>
              </a:rPr>
              <a:t>3. 展望</a:t>
            </a:r>
          </a:p>
          <a:p>
            <a:pPr marL="457200" indent="-457200">
              <a:spcBef>
                <a:spcPct val="50000"/>
              </a:spcBef>
            </a:pPr>
            <a:r>
              <a:rPr kumimoji="1" lang="en-US" altLang="zh-CN" sz="2400" b="1">
                <a:solidFill>
                  <a:schemeClr val="bg1"/>
                </a:solidFill>
                <a:latin typeface="幼圆" pitchFamily="49" charset="-122"/>
                <a:ea typeface="幼圆" pitchFamily="49" charset="-122"/>
              </a:rPr>
              <a:t>4. </a:t>
            </a:r>
            <a:r>
              <a:rPr kumimoji="1" lang="zh-CN" altLang="en-US" sz="2400" b="1">
                <a:solidFill>
                  <a:schemeClr val="bg1"/>
                </a:solidFill>
                <a:latin typeface="幼圆" pitchFamily="49" charset="-122"/>
                <a:ea typeface="幼圆" pitchFamily="49" charset="-122"/>
              </a:rPr>
              <a:t>公司主要业务</a:t>
            </a: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a:rPr>
              <a:t>Pre-IPO</a:t>
            </a:r>
            <a:r>
              <a:rPr lang="zh-CN" altLang="en-US" sz="2200" b="1" kern="0" dirty="0">
                <a:solidFill>
                  <a:srgbClr val="000066"/>
                </a:solidFill>
                <a:latin typeface="Times New Roman" panose="02020603050405020304"/>
                <a:ea typeface="幼圆"/>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sp>
        <p:nvSpPr>
          <p:cNvPr id="34819" name="矩形 3"/>
          <p:cNvSpPr>
            <a:spLocks noChangeArrowheads="1"/>
          </p:cNvSpPr>
          <p:nvPr/>
        </p:nvSpPr>
        <p:spPr bwMode="auto">
          <a:xfrm>
            <a:off x="228600" y="1338263"/>
            <a:ext cx="8382000" cy="2776537"/>
          </a:xfrm>
          <a:prstGeom prst="rect">
            <a:avLst/>
          </a:prstGeom>
          <a:noFill/>
          <a:ln w="9525">
            <a:noFill/>
            <a:miter lim="800000"/>
          </a:ln>
        </p:spPr>
        <p:txBody>
          <a:bodyPr>
            <a:spAutoFit/>
          </a:bodyPr>
          <a:lstStyle/>
          <a:p>
            <a:pPr marL="342900" indent="-342900">
              <a:lnSpc>
                <a:spcPct val="150000"/>
              </a:lnSpc>
              <a:spcBef>
                <a:spcPct val="20000"/>
              </a:spcBef>
            </a:pPr>
            <a:r>
              <a:rPr lang="zh-CN" altLang="en-US" sz="1600">
                <a:solidFill>
                  <a:srgbClr val="0058B0"/>
                </a:solidFill>
                <a:latin typeface="Times New Roman" panose="02020603050405020304" pitchFamily="18" charset="0"/>
                <a:ea typeface="幼圆" pitchFamily="49" charset="-122"/>
              </a:rPr>
              <a:t>      我们的财务顾问团队依托自身专业背景及资源整合优势，根据客户需要，站在客户的角度为客户的投融资、资本运作、资产及债务重组、财务管理、发展战略等活动提供的咨询、分析、方案设计等服务。包括的项目有：投资顾问、融资顾问、资本运作顾问、资产管理与债务管理顾问、企业战略咨询顾问、企业常年财务顾问等。</a:t>
            </a:r>
            <a:endParaRPr lang="en-US" altLang="zh-CN" sz="1600">
              <a:solidFill>
                <a:srgbClr val="0058B0"/>
              </a:solidFill>
              <a:latin typeface="Times New Roman" panose="02020603050405020304" pitchFamily="18" charset="0"/>
              <a:ea typeface="幼圆" pitchFamily="49" charset="-122"/>
            </a:endParaRPr>
          </a:p>
          <a:p>
            <a:pPr marL="342900" indent="-342900">
              <a:lnSpc>
                <a:spcPct val="150000"/>
              </a:lnSpc>
              <a:spcBef>
                <a:spcPct val="20000"/>
              </a:spcBef>
            </a:pPr>
            <a:endParaRPr lang="zh-CN" altLang="en-US" sz="1600">
              <a:solidFill>
                <a:srgbClr val="0058B0"/>
              </a:solidFill>
              <a:latin typeface="Times New Roman" panose="02020603050405020304" pitchFamily="18" charset="0"/>
              <a:ea typeface="幼圆" pitchFamily="49" charset="-122"/>
            </a:endParaRPr>
          </a:p>
          <a:p>
            <a:pPr marL="342900" indent="-342900">
              <a:lnSpc>
                <a:spcPct val="150000"/>
              </a:lnSpc>
              <a:spcBef>
                <a:spcPct val="20000"/>
              </a:spcBef>
            </a:pPr>
            <a:r>
              <a:rPr lang="zh-CN" altLang="en-US" sz="1600">
                <a:solidFill>
                  <a:srgbClr val="0058B0"/>
                </a:solidFill>
                <a:latin typeface="Times New Roman" panose="02020603050405020304" pitchFamily="18" charset="0"/>
                <a:ea typeface="幼圆" pitchFamily="49" charset="-122"/>
              </a:rPr>
              <a:t>       我们的投资团队依托自身专业背景和独特判断，根据行业发展和市场趋势，对目标企业和目标项目，进行各种形式的专业投资。财务投资包括：股权投资、固定收益投资等。</a:t>
            </a:r>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a:rPr>
              <a:t>Pre-IPO</a:t>
            </a:r>
            <a:r>
              <a:rPr lang="zh-CN" altLang="en-US" sz="2200" b="1" kern="0" dirty="0">
                <a:solidFill>
                  <a:srgbClr val="000066"/>
                </a:solidFill>
                <a:latin typeface="Times New Roman" panose="02020603050405020304"/>
                <a:ea typeface="幼圆"/>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graphicFrame>
        <p:nvGraphicFramePr>
          <p:cNvPr id="8" name="表格 7"/>
          <p:cNvGraphicFramePr>
            <a:graphicFrameLocks noGrp="1"/>
          </p:cNvGraphicFramePr>
          <p:nvPr/>
        </p:nvGraphicFramePr>
        <p:xfrm>
          <a:off x="152400" y="1219200"/>
          <a:ext cx="8763001" cy="5095876"/>
        </p:xfrm>
        <a:graphic>
          <a:graphicData uri="http://schemas.openxmlformats.org/drawingml/2006/table">
            <a:tbl>
              <a:tblPr firstRow="1" firstCol="1" bandRow="1">
                <a:tableStyleId>{5A111915-BE36-4E01-A7E5-04B1672EAD32}</a:tableStyleId>
              </a:tblPr>
              <a:tblGrid>
                <a:gridCol w="204954">
                  <a:extLst>
                    <a:ext uri="{9D8B030D-6E8A-4147-A177-3AD203B41FA5}">
                      <a16:colId xmlns="" xmlns:a16="http://schemas.microsoft.com/office/drawing/2014/main" val="20000"/>
                    </a:ext>
                  </a:extLst>
                </a:gridCol>
                <a:gridCol w="785647">
                  <a:extLst>
                    <a:ext uri="{9D8B030D-6E8A-4147-A177-3AD203B41FA5}">
                      <a16:colId xmlns="" xmlns:a16="http://schemas.microsoft.com/office/drawing/2014/main" val="20001"/>
                    </a:ext>
                  </a:extLst>
                </a:gridCol>
                <a:gridCol w="2438400">
                  <a:extLst>
                    <a:ext uri="{9D8B030D-6E8A-4147-A177-3AD203B41FA5}">
                      <a16:colId xmlns="" xmlns:a16="http://schemas.microsoft.com/office/drawing/2014/main" val="20002"/>
                    </a:ext>
                  </a:extLst>
                </a:gridCol>
                <a:gridCol w="838200">
                  <a:extLst>
                    <a:ext uri="{9D8B030D-6E8A-4147-A177-3AD203B41FA5}">
                      <a16:colId xmlns="" xmlns:a16="http://schemas.microsoft.com/office/drawing/2014/main" val="20003"/>
                    </a:ext>
                  </a:extLst>
                </a:gridCol>
                <a:gridCol w="1219200">
                  <a:extLst>
                    <a:ext uri="{9D8B030D-6E8A-4147-A177-3AD203B41FA5}">
                      <a16:colId xmlns="" xmlns:a16="http://schemas.microsoft.com/office/drawing/2014/main" val="20004"/>
                    </a:ext>
                  </a:extLst>
                </a:gridCol>
                <a:gridCol w="1600200">
                  <a:extLst>
                    <a:ext uri="{9D8B030D-6E8A-4147-A177-3AD203B41FA5}">
                      <a16:colId xmlns="" xmlns:a16="http://schemas.microsoft.com/office/drawing/2014/main" val="20005"/>
                    </a:ext>
                  </a:extLst>
                </a:gridCol>
                <a:gridCol w="1676400">
                  <a:extLst>
                    <a:ext uri="{9D8B030D-6E8A-4147-A177-3AD203B41FA5}">
                      <a16:colId xmlns="" xmlns:a16="http://schemas.microsoft.com/office/drawing/2014/main" val="20006"/>
                    </a:ext>
                  </a:extLst>
                </a:gridCol>
              </a:tblGrid>
              <a:tr h="304600">
                <a:tc>
                  <a:txBody>
                    <a:bodyPr/>
                    <a:lstStyle/>
                    <a:p>
                      <a:pPr algn="ctr">
                        <a:lnSpc>
                          <a:spcPct val="150000"/>
                        </a:lnSpc>
                        <a:spcAft>
                          <a:spcPts val="0"/>
                        </a:spcAft>
                      </a:pPr>
                      <a:r>
                        <a:rPr lang="en-GB" sz="700" dirty="0">
                          <a:effectLst/>
                        </a:rPr>
                        <a:t> </a:t>
                      </a:r>
                      <a:endParaRPr lang="zh-CN" sz="10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需求</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服务内容</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服务对象</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受托人角色</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理想委托人</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管理效益</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extLst>
                  <a:ext uri="{0D108BD9-81ED-4DB2-BD59-A6C34878D82A}">
                    <a16:rowId xmlns="" xmlns:a16="http://schemas.microsoft.com/office/drawing/2014/main" val="10000"/>
                  </a:ext>
                </a:extLst>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1</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财经顾问</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立足资本市场的产业、行业咨询</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机构与个人的投融资策略咨询</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机构与个人的财务管理咨询</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财经顾问</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具有相当资产规模的机构及个人，信任专业机构的服务</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通过顾问服务，得到优质及合适的系统化咨询建议</a:t>
                      </a:r>
                    </a:p>
                  </a:txBody>
                  <a:tcPr marL="64182" marR="64182" marT="0" marB="0" anchor="ctr"/>
                </a:tc>
                <a:extLst>
                  <a:ext uri="{0D108BD9-81ED-4DB2-BD59-A6C34878D82A}">
                    <a16:rowId xmlns="" xmlns:a16="http://schemas.microsoft.com/office/drawing/2014/main" val="10001"/>
                  </a:ext>
                </a:extLst>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2</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专题调查</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收集相关的政策和信息</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可行性研究与可行性报告</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提供备选的项目个案</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专题调查实施方</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目的和预算明确的需要专题调查的机构及个人，认可专业机构的时间价值</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目的明确、时间保证，效果突出</a:t>
                      </a:r>
                    </a:p>
                  </a:txBody>
                  <a:tcPr marL="64182" marR="64182" marT="0" marB="0" anchor="ctr"/>
                </a:tc>
                <a:extLst>
                  <a:ext uri="{0D108BD9-81ED-4DB2-BD59-A6C34878D82A}">
                    <a16:rowId xmlns="" xmlns:a16="http://schemas.microsoft.com/office/drawing/2014/main" val="10002"/>
                  </a:ext>
                </a:extLst>
              </a:tr>
              <a:tr h="886708">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3</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上市顾问</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尽职调查、企业重组咨询、商业计划书</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行业分析及市场需求预测、盈利预测</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推荐法定中介机构并帮助企业沟通</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上市顾问</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有可能成为上市公司的公司实际控制人</a:t>
                      </a:r>
                    </a:p>
                  </a:txBody>
                  <a:tcPr marL="64182" marR="64182" marT="0" marB="0" anchor="ctr"/>
                </a:tc>
                <a:tc>
                  <a:txBody>
                    <a:bodyPr/>
                    <a:lstStyle/>
                    <a:p>
                      <a:pPr algn="just">
                        <a:lnSpc>
                          <a:spcPct val="150000"/>
                        </a:lnSpc>
                        <a:spcAft>
                          <a:spcPts val="0"/>
                        </a:spcAft>
                      </a:pPr>
                      <a:r>
                        <a:rPr lang="zh-CN" sz="1000" kern="1200">
                          <a:solidFill>
                            <a:srgbClr val="0058B0"/>
                          </a:solidFill>
                          <a:latin typeface="Times New Roman" panose="02020603050405020304" pitchFamily="18" charset="0"/>
                          <a:ea typeface="幼圆" pitchFamily="49" charset="-122"/>
                          <a:cs typeface="+mn-cs"/>
                        </a:rPr>
                        <a:t>提供专业经验，帮助企业选择最优方案，节约时间、节约费用</a:t>
                      </a:r>
                    </a:p>
                  </a:txBody>
                  <a:tcPr marL="64182" marR="64182" marT="0" marB="0" anchor="ctr"/>
                </a:tc>
                <a:extLst>
                  <a:ext uri="{0D108BD9-81ED-4DB2-BD59-A6C34878D82A}">
                    <a16:rowId xmlns="" xmlns:a16="http://schemas.microsoft.com/office/drawing/2014/main" val="10003"/>
                  </a:ext>
                </a:extLst>
              </a:tr>
              <a:tr h="1024640">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4</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股权投资</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旨在上市的股权项目安排</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议价及选择合适投资方式</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退出安排及投资项目效益评估</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直投或基金管理人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有股权投资偏好和需求，愿意接受一定风险收益比</a:t>
                      </a:r>
                    </a:p>
                  </a:txBody>
                  <a:tcPr marL="64182" marR="64182" marT="0" marB="0" anchor="ctr"/>
                </a:tc>
                <a:tc>
                  <a:txBody>
                    <a:bodyPr/>
                    <a:lstStyle/>
                    <a:p>
                      <a:pPr algn="just">
                        <a:lnSpc>
                          <a:spcPct val="150000"/>
                        </a:lnSpc>
                        <a:spcAft>
                          <a:spcPts val="0"/>
                        </a:spcAft>
                      </a:pPr>
                      <a:r>
                        <a:rPr lang="zh-CN" sz="1000" kern="1200">
                          <a:solidFill>
                            <a:srgbClr val="0058B0"/>
                          </a:solidFill>
                          <a:latin typeface="Times New Roman" panose="02020603050405020304" pitchFamily="18" charset="0"/>
                          <a:ea typeface="幼圆" pitchFamily="49" charset="-122"/>
                          <a:cs typeface="+mn-cs"/>
                        </a:rPr>
                        <a:t>利用专业经验及行业资源，选择性价比合适的项目进行投资，突出投资的安全性、流动性、盈利性。</a:t>
                      </a:r>
                    </a:p>
                  </a:txBody>
                  <a:tcPr marL="64182" marR="64182" marT="0" marB="0" anchor="ctr"/>
                </a:tc>
                <a:extLst>
                  <a:ext uri="{0D108BD9-81ED-4DB2-BD59-A6C34878D82A}">
                    <a16:rowId xmlns="" xmlns:a16="http://schemas.microsoft.com/office/drawing/2014/main" val="10004"/>
                  </a:ext>
                </a:extLst>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5</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专户管理</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封闭式运作证券专户</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专业进行资产配置与管理</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定期报告跟踪分析</a:t>
                      </a: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机构、个人</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直投或基金管理人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有专户管理的偏好和需求，愿意接受一定风险收益比</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注重专业经验与执行纪律，理性获得稳定的管理效益</a:t>
                      </a:r>
                    </a:p>
                  </a:txBody>
                  <a:tcPr marL="64182" marR="64182" marT="0" marB="0" anchor="ctr"/>
                </a:tc>
                <a:extLst>
                  <a:ext uri="{0D108BD9-81ED-4DB2-BD59-A6C34878D82A}">
                    <a16:rowId xmlns="" xmlns:a16="http://schemas.microsoft.com/office/drawing/2014/main" val="10005"/>
                  </a:ext>
                </a:extLst>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6</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私募基金</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组建各种形式的私募基金</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根据目标运作及管理基金</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基金的定期报告及到期清算</a:t>
                      </a: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机构、个人</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直投或基金管理人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有参与基金投资的偏好和需求，愿意接受一定风险收益比</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利用专业经验及资源整合优势，用基金的方式，取得投资的最优效益</a:t>
                      </a:r>
                    </a:p>
                  </a:txBody>
                  <a:tcPr marL="64182" marR="64182" marT="0" marB="0" anchor="ctr"/>
                </a:tc>
                <a:extLst>
                  <a:ext uri="{0D108BD9-81ED-4DB2-BD59-A6C34878D82A}">
                    <a16:rowId xmlns="" xmlns:a16="http://schemas.microsoft.com/office/drawing/2014/main" val="10006"/>
                  </a:ext>
                </a:extLst>
              </a:tr>
            </a:tbl>
          </a:graphicData>
        </a:graphic>
      </p:graphicFrame>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0825" y="260350"/>
            <a:ext cx="7850188"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a:rPr>
              <a:t>Post-IPO</a:t>
            </a:r>
            <a:r>
              <a:rPr lang="zh-CN" altLang="en-US" sz="2200" b="1" kern="0" dirty="0">
                <a:solidFill>
                  <a:srgbClr val="000066"/>
                </a:solidFill>
                <a:latin typeface="Times New Roman" panose="02020603050405020304"/>
                <a:ea typeface="幼圆"/>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sp>
        <p:nvSpPr>
          <p:cNvPr id="4" name="内容占位符 2"/>
          <p:cNvSpPr txBox="1"/>
          <p:nvPr/>
        </p:nvSpPr>
        <p:spPr>
          <a:xfrm>
            <a:off x="533400" y="1295400"/>
            <a:ext cx="8077200" cy="4525963"/>
          </a:xfrm>
          <a:prstGeom prst="rect">
            <a:avLst/>
          </a:prstGeom>
        </p:spPr>
        <p:txBody>
          <a:bodyPr/>
          <a:lst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a:lstStyle>
          <a:p>
            <a:pPr marL="0" indent="0" eaLnBrk="1" hangingPunct="1">
              <a:lnSpc>
                <a:spcPct val="150000"/>
              </a:lnSpc>
              <a:buFontTx/>
              <a:buNone/>
              <a:defRPr/>
            </a:pPr>
            <a:r>
              <a:rPr lang="zh-CN" altLang="en-US" sz="1600" dirty="0">
                <a:solidFill>
                  <a:srgbClr val="0058B0"/>
                </a:solidFill>
              </a:rPr>
              <a:t>上市对于企业和股东仅是发展的一个里程碑，对接资本市场后，企业和股东需要适应更高的监管要求、更完善的公司治理、更复杂的资本运作。我们针对此类需求，整合了服务资源，将财务顾问和财务投资作为载体，致力为客户提供定制化的市值管理服务。</a:t>
            </a:r>
          </a:p>
          <a:p>
            <a:pPr marL="0" indent="0" eaLnBrk="1" hangingPunct="1">
              <a:lnSpc>
                <a:spcPct val="150000"/>
              </a:lnSpc>
              <a:buFontTx/>
              <a:buNone/>
              <a:defRPr/>
            </a:pPr>
            <a:r>
              <a:rPr lang="zh-CN" altLang="en-US" sz="1600" dirty="0">
                <a:solidFill>
                  <a:srgbClr val="0058B0"/>
                </a:solidFill>
              </a:rPr>
              <a:t>我们的财务顾问团队依托自身专业背景及资源整合优势，根据上市公司及其股东的需要，提供投融资、资本运作、资产及债务重组、财务管理、发展战略等活动提供的咨询、分析、方案设计等服务。包括的服务有：上市公司再融资、股权激励、并购、股权融资、市值维护、战略投资等。</a:t>
            </a:r>
            <a:endParaRPr lang="en-US" altLang="zh-CN" sz="1600" dirty="0">
              <a:solidFill>
                <a:srgbClr val="0058B0"/>
              </a:solidFill>
            </a:endParaRPr>
          </a:p>
          <a:p>
            <a:pPr marL="0" indent="0" eaLnBrk="1" hangingPunct="1">
              <a:lnSpc>
                <a:spcPct val="150000"/>
              </a:lnSpc>
              <a:buFontTx/>
              <a:buNone/>
              <a:defRPr/>
            </a:pPr>
            <a:endParaRPr lang="zh-CN" altLang="en-US" sz="1600" dirty="0">
              <a:solidFill>
                <a:srgbClr val="0058B0"/>
              </a:solidFill>
            </a:endParaRPr>
          </a:p>
          <a:p>
            <a:pPr marL="0" indent="0" eaLnBrk="1" hangingPunct="1">
              <a:lnSpc>
                <a:spcPct val="150000"/>
              </a:lnSpc>
              <a:buFontTx/>
              <a:buNone/>
              <a:defRPr/>
            </a:pPr>
            <a:r>
              <a:rPr lang="zh-CN" altLang="en-US" sz="1600" dirty="0">
                <a:solidFill>
                  <a:srgbClr val="0058B0"/>
                </a:solidFill>
              </a:rPr>
              <a:t>我们的投资团队依托自身专业背景和独特判断，根据市值管理的各项需求，设计投资结构，进行各种形式的市值管理投资。包括：并购投资、再融资投资、战略投资、固定收益投资等。</a:t>
            </a:r>
          </a:p>
          <a:p>
            <a:pPr marL="0" indent="0" eaLnBrk="1" hangingPunct="1">
              <a:buFontTx/>
              <a:buNone/>
              <a:defRPr/>
            </a:pPr>
            <a:endParaRPr lang="zh-CN" altLang="en-US" kern="0" dirty="0"/>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bwMode="auto">
          <a:xfrm>
            <a:off x="457200" y="214313"/>
            <a:ext cx="8229600" cy="1143000"/>
          </a:xfrm>
          <a:noFill/>
          <a:ln>
            <a:miter lim="800000"/>
          </a:ln>
        </p:spPr>
        <p:txBody>
          <a:bodyPr vert="horz" wrap="square" lIns="91440" tIns="45720" rIns="91440" bIns="45720" numCol="1" anchor="t" anchorCtr="0" compatLnSpc="1"/>
          <a:lstStyle/>
          <a:p>
            <a:r>
              <a:rPr kumimoji="1" lang="zh-CN" altLang="en-US" sz="2400">
                <a:solidFill>
                  <a:srgbClr val="000066"/>
                </a:solidFill>
                <a:latin typeface="Arial" panose="020B0604020202020204" pitchFamily="34" charset="0"/>
              </a:rPr>
              <a:t>联系我们</a:t>
            </a:r>
          </a:p>
        </p:txBody>
      </p:sp>
      <p:sp>
        <p:nvSpPr>
          <p:cNvPr id="37891" name="矩形 2"/>
          <p:cNvSpPr>
            <a:spLocks noChangeArrowheads="1"/>
          </p:cNvSpPr>
          <p:nvPr/>
        </p:nvSpPr>
        <p:spPr bwMode="auto">
          <a:xfrm>
            <a:off x="1143000" y="1435100"/>
            <a:ext cx="6072188" cy="1962150"/>
          </a:xfrm>
          <a:prstGeom prst="rect">
            <a:avLst/>
          </a:prstGeom>
          <a:noFill/>
          <a:ln w="9525">
            <a:noFill/>
            <a:miter lim="800000"/>
          </a:ln>
        </p:spPr>
        <p:txBody>
          <a:bodyPr>
            <a:spAutoFit/>
          </a:bodyPr>
          <a:lstStyle/>
          <a:p>
            <a:pPr>
              <a:lnSpc>
                <a:spcPct val="150000"/>
              </a:lnSpc>
            </a:pPr>
            <a:r>
              <a:rPr lang="zh-CN" altLang="en-US" sz="1400" b="1">
                <a:solidFill>
                  <a:srgbClr val="000066"/>
                </a:solidFill>
                <a:latin typeface="幼圆" pitchFamily="49" charset="-122"/>
                <a:ea typeface="幼圆" pitchFamily="49" charset="-122"/>
              </a:rPr>
              <a:t>公司地址：上海市东湖路</a:t>
            </a:r>
            <a:r>
              <a:rPr lang="en-US" altLang="zh-CN" sz="1400" b="1">
                <a:solidFill>
                  <a:srgbClr val="000066"/>
                </a:solidFill>
                <a:latin typeface="幼圆" pitchFamily="49" charset="-122"/>
                <a:ea typeface="幼圆" pitchFamily="49" charset="-122"/>
              </a:rPr>
              <a:t>70</a:t>
            </a:r>
            <a:r>
              <a:rPr lang="zh-CN" altLang="en-US" sz="1400" b="1">
                <a:solidFill>
                  <a:srgbClr val="000066"/>
                </a:solidFill>
                <a:latin typeface="幼圆" pitchFamily="49" charset="-122"/>
                <a:ea typeface="幼圆" pitchFamily="49" charset="-122"/>
              </a:rPr>
              <a:t>号东湖宾馆</a:t>
            </a:r>
            <a:r>
              <a:rPr lang="en-US" altLang="zh-CN" sz="1400" b="1">
                <a:solidFill>
                  <a:srgbClr val="000066"/>
                </a:solidFill>
                <a:latin typeface="幼圆" pitchFamily="49" charset="-122"/>
                <a:ea typeface="幼圆" pitchFamily="49" charset="-122"/>
              </a:rPr>
              <a:t>3</a:t>
            </a:r>
            <a:r>
              <a:rPr lang="zh-CN" altLang="en-US" sz="1400" b="1">
                <a:solidFill>
                  <a:srgbClr val="000066"/>
                </a:solidFill>
                <a:latin typeface="幼圆" pitchFamily="49" charset="-122"/>
                <a:ea typeface="幼圆" pitchFamily="49" charset="-122"/>
              </a:rPr>
              <a:t>号楼</a:t>
            </a:r>
            <a:r>
              <a:rPr lang="en-US" altLang="zh-CN" sz="1400" b="1">
                <a:solidFill>
                  <a:srgbClr val="000066"/>
                </a:solidFill>
                <a:latin typeface="幼圆" pitchFamily="49" charset="-122"/>
                <a:ea typeface="幼圆" pitchFamily="49" charset="-122"/>
              </a:rPr>
              <a:t>3</a:t>
            </a:r>
            <a:r>
              <a:rPr lang="zh-CN" altLang="en-US" sz="1400" b="1">
                <a:solidFill>
                  <a:srgbClr val="000066"/>
                </a:solidFill>
                <a:latin typeface="幼圆" pitchFamily="49" charset="-122"/>
                <a:ea typeface="幼圆" pitchFamily="49" charset="-122"/>
              </a:rPr>
              <a:t>楼</a:t>
            </a:r>
            <a:endParaRPr lang="en-US" altLang="zh-CN" sz="1400" b="1">
              <a:solidFill>
                <a:srgbClr val="000066"/>
              </a:solidFill>
              <a:latin typeface="幼圆" pitchFamily="49" charset="-122"/>
              <a:ea typeface="幼圆" pitchFamily="49" charset="-122"/>
            </a:endParaRPr>
          </a:p>
          <a:p>
            <a:pPr>
              <a:lnSpc>
                <a:spcPct val="150000"/>
              </a:lnSpc>
            </a:pPr>
            <a:r>
              <a:rPr lang="zh-CN" altLang="en-US" sz="1400" b="1">
                <a:solidFill>
                  <a:srgbClr val="000066"/>
                </a:solidFill>
                <a:latin typeface="幼圆" pitchFamily="49" charset="-122"/>
                <a:ea typeface="幼圆" pitchFamily="49" charset="-122"/>
              </a:rPr>
              <a:t>公司电话：</a:t>
            </a:r>
            <a:r>
              <a:rPr lang="en-US" altLang="zh-CN" sz="1400" b="1">
                <a:solidFill>
                  <a:srgbClr val="000066"/>
                </a:solidFill>
                <a:latin typeface="幼圆" pitchFamily="49" charset="-122"/>
                <a:ea typeface="幼圆" pitchFamily="49" charset="-122"/>
              </a:rPr>
              <a:t>8621—54668032—602</a:t>
            </a:r>
          </a:p>
          <a:p>
            <a:pPr>
              <a:lnSpc>
                <a:spcPct val="150000"/>
              </a:lnSpc>
            </a:pPr>
            <a:r>
              <a:rPr lang="zh-CN" altLang="en-US" sz="1400" b="1">
                <a:solidFill>
                  <a:srgbClr val="000066"/>
                </a:solidFill>
                <a:latin typeface="幼圆" pitchFamily="49" charset="-122"/>
                <a:ea typeface="幼圆" pitchFamily="49" charset="-122"/>
              </a:rPr>
              <a:t>公司传真：</a:t>
            </a:r>
            <a:r>
              <a:rPr lang="en-US" altLang="zh-CN" sz="1400" b="1">
                <a:solidFill>
                  <a:srgbClr val="000066"/>
                </a:solidFill>
                <a:latin typeface="幼圆" pitchFamily="49" charset="-122"/>
                <a:ea typeface="幼圆" pitchFamily="49" charset="-122"/>
              </a:rPr>
              <a:t>8621—54669508</a:t>
            </a:r>
          </a:p>
          <a:p>
            <a:pPr>
              <a:lnSpc>
                <a:spcPct val="150000"/>
              </a:lnSpc>
            </a:pPr>
            <a:r>
              <a:rPr lang="zh-CN" altLang="en-US" sz="1400" b="1">
                <a:solidFill>
                  <a:srgbClr val="000066"/>
                </a:solidFill>
                <a:latin typeface="幼圆" pitchFamily="49" charset="-122"/>
                <a:ea typeface="幼圆" pitchFamily="49" charset="-122"/>
              </a:rPr>
              <a:t>网址：</a:t>
            </a:r>
            <a:r>
              <a:rPr lang="en-US" altLang="zh-CN" sz="1400" b="1">
                <a:solidFill>
                  <a:srgbClr val="000066"/>
                </a:solidFill>
                <a:latin typeface="幼圆" pitchFamily="49" charset="-122"/>
                <a:ea typeface="幼圆" pitchFamily="49" charset="-122"/>
              </a:rPr>
              <a:t>http://www.rongke.com</a:t>
            </a:r>
          </a:p>
          <a:p>
            <a:pPr>
              <a:lnSpc>
                <a:spcPct val="150000"/>
              </a:lnSpc>
            </a:pPr>
            <a:endParaRPr lang="en-US" altLang="zh-CN" sz="1400" b="1">
              <a:solidFill>
                <a:srgbClr val="000066"/>
              </a:solidFill>
              <a:latin typeface="幼圆" pitchFamily="49" charset="-122"/>
              <a:ea typeface="幼圆" pitchFamily="49" charset="-122"/>
            </a:endParaRPr>
          </a:p>
          <a:p>
            <a:pPr>
              <a:lnSpc>
                <a:spcPct val="150000"/>
              </a:lnSpc>
            </a:pPr>
            <a:endParaRPr lang="zh-CN" altLang="zh-CN" sz="1100" b="1">
              <a:solidFill>
                <a:srgbClr val="000066"/>
              </a:solidFill>
              <a:latin typeface="幼圆" pitchFamily="49" charset="-122"/>
              <a:ea typeface="幼圆" pitchFamily="49" charset="-122"/>
            </a:endParaRPr>
          </a:p>
        </p:txBody>
      </p:sp>
      <p:pic>
        <p:nvPicPr>
          <p:cNvPr id="37892" name="图片 6" descr="rongkeLogo.jpg"/>
          <p:cNvPicPr>
            <a:picLocks noChangeAspect="1"/>
          </p:cNvPicPr>
          <p:nvPr/>
        </p:nvPicPr>
        <p:blipFill>
          <a:blip r:embed="rId3"/>
          <a:srcRect/>
          <a:stretch>
            <a:fillRect/>
          </a:stretch>
        </p:blipFill>
        <p:spPr bwMode="auto">
          <a:xfrm>
            <a:off x="714375" y="3071813"/>
            <a:ext cx="5000625" cy="2960687"/>
          </a:xfrm>
          <a:prstGeom prst="rect">
            <a:avLst/>
          </a:prstGeom>
          <a:noFill/>
          <a:ln w="9525">
            <a:noFill/>
            <a:miter lim="800000"/>
            <a:headEnd/>
            <a:tailEnd/>
          </a:ln>
        </p:spPr>
      </p:pic>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bwMode="auto">
          <a:xfrm>
            <a:off x="452438" y="260350"/>
            <a:ext cx="8229600" cy="596900"/>
          </a:xfrm>
          <a:noFill/>
          <a:ln>
            <a:miter lim="800000"/>
          </a:ln>
        </p:spPr>
        <p:txBody>
          <a:bodyPr vert="horz" wrap="square" lIns="91440" tIns="45720" rIns="91440" bIns="45720" numCol="1" anchor="t" anchorCtr="0" compatLnSpc="1"/>
          <a:lstStyle/>
          <a:p>
            <a:r>
              <a:rPr kumimoji="1" lang="en-US" altLang="zh-CN" sz="2400">
                <a:solidFill>
                  <a:srgbClr val="000066"/>
                </a:solidFill>
                <a:latin typeface="Arial" panose="020B0604020202020204" pitchFamily="34" charset="0"/>
              </a:rPr>
              <a:t>CPI</a:t>
            </a:r>
            <a:r>
              <a:rPr kumimoji="1" lang="zh-CN" altLang="en-US" sz="2400">
                <a:solidFill>
                  <a:srgbClr val="000066"/>
                </a:solidFill>
                <a:latin typeface="Arial" panose="020B0604020202020204" pitchFamily="34" charset="0"/>
              </a:rPr>
              <a:t>、</a:t>
            </a:r>
            <a:r>
              <a:rPr kumimoji="1" lang="en-US" altLang="zh-CN" sz="2400">
                <a:solidFill>
                  <a:srgbClr val="000066"/>
                </a:solidFill>
                <a:latin typeface="Arial" panose="020B0604020202020204" pitchFamily="34" charset="0"/>
              </a:rPr>
              <a:t>PPI</a:t>
            </a:r>
            <a:endParaRPr kumimoji="1" lang="zh-CN" altLang="en-US" sz="2400">
              <a:solidFill>
                <a:srgbClr val="000066"/>
              </a:solidFill>
              <a:latin typeface="Arial" panose="020B0604020202020204" pitchFamily="34" charset="0"/>
            </a:endParaRPr>
          </a:p>
        </p:txBody>
      </p:sp>
      <p:sp>
        <p:nvSpPr>
          <p:cNvPr id="15364" name="矩形 7"/>
          <p:cNvSpPr>
            <a:spLocks noChangeArrowheads="1"/>
          </p:cNvSpPr>
          <p:nvPr/>
        </p:nvSpPr>
        <p:spPr bwMode="auto">
          <a:xfrm>
            <a:off x="428054" y="4509120"/>
            <a:ext cx="8320410" cy="1200329"/>
          </a:xfrm>
          <a:prstGeom prst="rect">
            <a:avLst/>
          </a:prstGeom>
          <a:noFill/>
          <a:ln w="9525">
            <a:noFill/>
            <a:miter lim="800000"/>
          </a:ln>
        </p:spPr>
        <p:txBody>
          <a:bodyPr wrap="square">
            <a:spAutoFit/>
          </a:bodyPr>
          <a:lstStyle/>
          <a:p>
            <a:pPr>
              <a:defRPr/>
            </a:pPr>
            <a:r>
              <a:rPr lang="en-US" altLang="zh-CN" sz="1800" b="1" dirty="0" smtClean="0">
                <a:solidFill>
                  <a:srgbClr val="002060"/>
                </a:solidFill>
                <a:latin typeface="+mn-ea"/>
                <a:ea typeface="+mn-ea"/>
              </a:rPr>
              <a:t>6</a:t>
            </a:r>
            <a:r>
              <a:rPr lang="zh-CN" altLang="en-US" sz="1800" b="1" dirty="0" smtClean="0">
                <a:solidFill>
                  <a:srgbClr val="002060"/>
                </a:solidFill>
                <a:latin typeface="+mn-ea"/>
                <a:ea typeface="+mn-ea"/>
              </a:rPr>
              <a:t>月</a:t>
            </a:r>
            <a:r>
              <a:rPr lang="en-US" altLang="zh-CN" sz="1800" b="1" dirty="0" smtClean="0">
                <a:solidFill>
                  <a:srgbClr val="002060"/>
                </a:solidFill>
                <a:latin typeface="+mn-ea"/>
                <a:ea typeface="+mn-ea"/>
              </a:rPr>
              <a:t>CPI</a:t>
            </a:r>
            <a:r>
              <a:rPr lang="zh-CN" altLang="en-US" sz="1800" b="1" dirty="0" smtClean="0">
                <a:solidFill>
                  <a:srgbClr val="002060"/>
                </a:solidFill>
                <a:latin typeface="+mn-ea"/>
                <a:ea typeface="+mn-ea"/>
              </a:rPr>
              <a:t>同比上涨</a:t>
            </a:r>
            <a:r>
              <a:rPr lang="en-US" altLang="zh-CN" sz="1800" b="1" dirty="0" smtClean="0">
                <a:solidFill>
                  <a:srgbClr val="002060"/>
                </a:solidFill>
                <a:latin typeface="+mn-ea"/>
                <a:ea typeface="+mn-ea"/>
              </a:rPr>
              <a:t>1.5%</a:t>
            </a:r>
            <a:r>
              <a:rPr lang="zh-CN" altLang="en-US" sz="1800" b="1" dirty="0" smtClean="0">
                <a:solidFill>
                  <a:srgbClr val="002060"/>
                </a:solidFill>
                <a:latin typeface="+mn-ea"/>
                <a:ea typeface="+mn-ea"/>
              </a:rPr>
              <a:t>，增速与上月持平，环比下降</a:t>
            </a:r>
            <a:r>
              <a:rPr lang="en-US" altLang="zh-CN" sz="1800" b="1" dirty="0" smtClean="0">
                <a:solidFill>
                  <a:srgbClr val="002060"/>
                </a:solidFill>
                <a:latin typeface="+mn-ea"/>
                <a:ea typeface="+mn-ea"/>
              </a:rPr>
              <a:t>0.2%</a:t>
            </a:r>
            <a:r>
              <a:rPr lang="zh-CN" altLang="en-US" sz="1800" b="1" dirty="0" smtClean="0">
                <a:solidFill>
                  <a:srgbClr val="002060"/>
                </a:solidFill>
                <a:latin typeface="+mn-ea"/>
                <a:ea typeface="+mn-ea"/>
              </a:rPr>
              <a:t>，由于食品价格疲软，</a:t>
            </a:r>
            <a:r>
              <a:rPr lang="en-US" altLang="zh-CN" sz="1800" b="1" dirty="0" smtClean="0">
                <a:solidFill>
                  <a:srgbClr val="002060"/>
                </a:solidFill>
                <a:latin typeface="+mn-ea"/>
                <a:ea typeface="+mn-ea"/>
              </a:rPr>
              <a:t>CPI</a:t>
            </a:r>
            <a:r>
              <a:rPr lang="zh-CN" altLang="en-US" sz="1800" b="1" dirty="0" smtClean="0">
                <a:solidFill>
                  <a:srgbClr val="002060"/>
                </a:solidFill>
                <a:latin typeface="+mn-ea"/>
                <a:ea typeface="+mn-ea"/>
              </a:rPr>
              <a:t>整体处于较低水平，连续</a:t>
            </a:r>
            <a:r>
              <a:rPr lang="en-US" altLang="zh-CN" sz="1800" b="1" dirty="0" smtClean="0">
                <a:solidFill>
                  <a:srgbClr val="002060"/>
                </a:solidFill>
                <a:latin typeface="+mn-ea"/>
                <a:ea typeface="+mn-ea"/>
              </a:rPr>
              <a:t>5</a:t>
            </a:r>
            <a:r>
              <a:rPr lang="zh-CN" altLang="en-US" sz="1800" b="1" dirty="0" smtClean="0">
                <a:solidFill>
                  <a:srgbClr val="002060"/>
                </a:solidFill>
                <a:latin typeface="+mn-ea"/>
                <a:ea typeface="+mn-ea"/>
              </a:rPr>
              <a:t>个月低于</a:t>
            </a:r>
            <a:r>
              <a:rPr lang="en-US" altLang="zh-CN" sz="1800" b="1" dirty="0" smtClean="0">
                <a:solidFill>
                  <a:srgbClr val="002060"/>
                </a:solidFill>
                <a:latin typeface="+mn-ea"/>
                <a:ea typeface="+mn-ea"/>
              </a:rPr>
              <a:t>2%</a:t>
            </a:r>
            <a:r>
              <a:rPr lang="zh-CN" altLang="en-US" sz="1800" b="1" dirty="0" smtClean="0">
                <a:solidFill>
                  <a:srgbClr val="002060"/>
                </a:solidFill>
                <a:latin typeface="+mn-ea"/>
                <a:ea typeface="+mn-ea"/>
              </a:rPr>
              <a:t>；</a:t>
            </a:r>
            <a:r>
              <a:rPr lang="en-US" altLang="zh-CN" sz="1800" b="1" dirty="0" smtClean="0">
                <a:solidFill>
                  <a:srgbClr val="002060"/>
                </a:solidFill>
                <a:latin typeface="+mn-ea"/>
                <a:ea typeface="+mn-ea"/>
              </a:rPr>
              <a:t>PPI</a:t>
            </a:r>
            <a:r>
              <a:rPr lang="zh-CN" altLang="en-US" sz="1800" b="1" dirty="0" smtClean="0">
                <a:solidFill>
                  <a:srgbClr val="002060"/>
                </a:solidFill>
                <a:latin typeface="+mn-ea"/>
                <a:ea typeface="+mn-ea"/>
              </a:rPr>
              <a:t>同比上涨</a:t>
            </a:r>
            <a:r>
              <a:rPr lang="en-US" altLang="zh-CN" sz="1800" b="1" dirty="0" smtClean="0">
                <a:solidFill>
                  <a:srgbClr val="002060"/>
                </a:solidFill>
                <a:latin typeface="+mn-ea"/>
                <a:ea typeface="+mn-ea"/>
              </a:rPr>
              <a:t>5.5%</a:t>
            </a:r>
            <a:r>
              <a:rPr lang="zh-CN" altLang="en-US" sz="1800" b="1" dirty="0" smtClean="0">
                <a:solidFill>
                  <a:srgbClr val="002060"/>
                </a:solidFill>
                <a:latin typeface="+mn-ea"/>
                <a:ea typeface="+mn-ea"/>
              </a:rPr>
              <a:t>，涨幅与上月持平，从环比看，</a:t>
            </a:r>
            <a:r>
              <a:rPr lang="en-US" altLang="zh-CN" sz="1800" b="1" dirty="0" smtClean="0">
                <a:solidFill>
                  <a:srgbClr val="002060"/>
                </a:solidFill>
                <a:latin typeface="+mn-ea"/>
                <a:ea typeface="+mn-ea"/>
              </a:rPr>
              <a:t>6</a:t>
            </a:r>
            <a:r>
              <a:rPr lang="zh-CN" altLang="en-US" sz="1800" b="1" dirty="0" smtClean="0">
                <a:solidFill>
                  <a:srgbClr val="002060"/>
                </a:solidFill>
                <a:latin typeface="+mn-ea"/>
                <a:ea typeface="+mn-ea"/>
              </a:rPr>
              <a:t>月</a:t>
            </a:r>
            <a:r>
              <a:rPr lang="en-US" altLang="zh-CN" sz="1800" b="1" dirty="0" smtClean="0">
                <a:solidFill>
                  <a:srgbClr val="002060"/>
                </a:solidFill>
                <a:latin typeface="+mn-ea"/>
                <a:ea typeface="+mn-ea"/>
              </a:rPr>
              <a:t>PPI</a:t>
            </a:r>
            <a:r>
              <a:rPr lang="zh-CN" altLang="en-US" sz="1800" b="1" dirty="0" smtClean="0">
                <a:solidFill>
                  <a:srgbClr val="002060"/>
                </a:solidFill>
                <a:latin typeface="+mn-ea"/>
                <a:ea typeface="+mn-ea"/>
              </a:rPr>
              <a:t>继续下降，降幅比上月收窄</a:t>
            </a:r>
            <a:r>
              <a:rPr lang="en-US" altLang="zh-CN" sz="1800" b="1" dirty="0" smtClean="0">
                <a:solidFill>
                  <a:srgbClr val="002060"/>
                </a:solidFill>
                <a:latin typeface="+mn-ea"/>
                <a:ea typeface="+mn-ea"/>
              </a:rPr>
              <a:t>0.1</a:t>
            </a:r>
            <a:r>
              <a:rPr lang="zh-CN" altLang="en-US" sz="1800" b="1" dirty="0" smtClean="0">
                <a:solidFill>
                  <a:srgbClr val="002060"/>
                </a:solidFill>
                <a:latin typeface="+mn-ea"/>
                <a:ea typeface="+mn-ea"/>
              </a:rPr>
              <a:t>个百分点，随着企业补库存周期的逐渐减弱，未来涨幅收窄的可能性较大。</a:t>
            </a:r>
            <a:endParaRPr lang="zh-CN" altLang="en-US" sz="1800" b="1" dirty="0">
              <a:solidFill>
                <a:srgbClr val="002060"/>
              </a:solidFill>
              <a:latin typeface="+mn-ea"/>
              <a:ea typeface="+mn-ea"/>
            </a:endParaRPr>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325" y="945909"/>
            <a:ext cx="6453071" cy="3625671"/>
          </a:xfrm>
          <a:prstGeom prst="rect">
            <a:avLst/>
          </a:prstGeom>
        </p:spPr>
      </p:pic>
    </p:spTree>
    <p:extLst>
      <p:ext uri="{BB962C8B-B14F-4D97-AF65-F5344CB8AC3E}">
        <p14:creationId xmlns:p14="http://schemas.microsoft.com/office/powerpoint/2010/main" val="281897524"/>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bwMode="auto">
          <a:noFill/>
          <a:ln>
            <a:miter lim="800000"/>
          </a:ln>
        </p:spPr>
        <p:txBody>
          <a:bodyPr vert="horz" wrap="square" lIns="91440" tIns="45720" rIns="91440" bIns="45720" numCol="1" anchor="t" anchorCtr="0" compatLnSpc="1"/>
          <a:lstStyle/>
          <a:p>
            <a:r>
              <a:rPr kumimoji="1" lang="en-US" altLang="zh-CN" sz="2400">
                <a:solidFill>
                  <a:srgbClr val="000066"/>
                </a:solidFill>
                <a:latin typeface="Arial" panose="020B0604020202020204" pitchFamily="34" charset="0"/>
              </a:rPr>
              <a:t>PMI</a:t>
            </a:r>
            <a:endParaRPr kumimoji="1" lang="zh-CN" altLang="en-US" sz="2400">
              <a:solidFill>
                <a:srgbClr val="000066"/>
              </a:solidFill>
              <a:latin typeface="Arial" panose="020B0604020202020204" pitchFamily="34" charset="0"/>
            </a:endParaRPr>
          </a:p>
        </p:txBody>
      </p:sp>
      <p:sp>
        <p:nvSpPr>
          <p:cNvPr id="16387" name="TextBox 1"/>
          <p:cNvSpPr txBox="1">
            <a:spLocks noChangeArrowheads="1"/>
          </p:cNvSpPr>
          <p:nvPr/>
        </p:nvSpPr>
        <p:spPr bwMode="auto">
          <a:xfrm>
            <a:off x="340518" y="4725144"/>
            <a:ext cx="8462963" cy="1200329"/>
          </a:xfrm>
          <a:prstGeom prst="rect">
            <a:avLst/>
          </a:prstGeom>
          <a:noFill/>
          <a:ln w="9525">
            <a:noFill/>
            <a:miter lim="800000"/>
          </a:ln>
        </p:spPr>
        <p:txBody>
          <a:bodyPr>
            <a:spAutoFit/>
          </a:bodyPr>
          <a:lstStyle/>
          <a:p>
            <a:pPr>
              <a:defRPr/>
            </a:pPr>
            <a:r>
              <a:rPr lang="en-US" altLang="zh-CN" sz="1800" b="1" dirty="0">
                <a:solidFill>
                  <a:schemeClr val="accent1">
                    <a:lumMod val="50000"/>
                  </a:schemeClr>
                </a:solidFill>
                <a:latin typeface="+mn-ea"/>
                <a:ea typeface="+mn-ea"/>
              </a:rPr>
              <a:t>6</a:t>
            </a:r>
            <a:r>
              <a:rPr lang="zh-CN" altLang="en-US" sz="1800" b="1" dirty="0">
                <a:solidFill>
                  <a:schemeClr val="accent1">
                    <a:lumMod val="50000"/>
                  </a:schemeClr>
                </a:solidFill>
                <a:latin typeface="+mn-ea"/>
                <a:ea typeface="+mn-ea"/>
              </a:rPr>
              <a:t>月制造业</a:t>
            </a:r>
            <a:r>
              <a:rPr lang="en-US" altLang="zh-CN" sz="1800" b="1" dirty="0">
                <a:solidFill>
                  <a:schemeClr val="accent1">
                    <a:lumMod val="50000"/>
                  </a:schemeClr>
                </a:solidFill>
                <a:latin typeface="+mn-ea"/>
                <a:ea typeface="+mn-ea"/>
              </a:rPr>
              <a:t>PMI</a:t>
            </a:r>
            <a:r>
              <a:rPr lang="zh-CN" altLang="en-US" sz="1800" b="1" dirty="0">
                <a:solidFill>
                  <a:schemeClr val="accent1">
                    <a:lumMod val="50000"/>
                  </a:schemeClr>
                </a:solidFill>
                <a:latin typeface="+mn-ea"/>
                <a:ea typeface="+mn-ea"/>
              </a:rPr>
              <a:t>为</a:t>
            </a:r>
            <a:r>
              <a:rPr lang="en-US" altLang="zh-CN" sz="1800" b="1" dirty="0">
                <a:solidFill>
                  <a:schemeClr val="accent1">
                    <a:lumMod val="50000"/>
                  </a:schemeClr>
                </a:solidFill>
                <a:latin typeface="+mn-ea"/>
                <a:ea typeface="+mn-ea"/>
              </a:rPr>
              <a:t>51.7%</a:t>
            </a:r>
            <a:r>
              <a:rPr lang="zh-CN" altLang="en-US" sz="1800" b="1" dirty="0">
                <a:solidFill>
                  <a:schemeClr val="accent1">
                    <a:lumMod val="50000"/>
                  </a:schemeClr>
                </a:solidFill>
                <a:latin typeface="+mn-ea"/>
                <a:ea typeface="+mn-ea"/>
              </a:rPr>
              <a:t>，环比上升</a:t>
            </a:r>
            <a:r>
              <a:rPr lang="en-US" altLang="zh-CN" sz="1800" b="1" dirty="0">
                <a:solidFill>
                  <a:schemeClr val="accent1">
                    <a:lumMod val="50000"/>
                  </a:schemeClr>
                </a:solidFill>
                <a:latin typeface="+mn-ea"/>
                <a:ea typeface="+mn-ea"/>
              </a:rPr>
              <a:t>0.5</a:t>
            </a:r>
            <a:r>
              <a:rPr lang="zh-CN" altLang="en-US" sz="1800" b="1" dirty="0">
                <a:solidFill>
                  <a:schemeClr val="accent1">
                    <a:lumMod val="50000"/>
                  </a:schemeClr>
                </a:solidFill>
                <a:latin typeface="+mn-ea"/>
                <a:ea typeface="+mn-ea"/>
              </a:rPr>
              <a:t>个百分点，为年内次高点，制造业扩张步伐有所加快</a:t>
            </a:r>
            <a:r>
              <a:rPr lang="zh-CN" altLang="en-US" sz="1800" b="1" dirty="0" smtClean="0">
                <a:solidFill>
                  <a:schemeClr val="accent1">
                    <a:lumMod val="50000"/>
                  </a:schemeClr>
                </a:solidFill>
                <a:latin typeface="+mn-ea"/>
                <a:ea typeface="+mn-ea"/>
              </a:rPr>
              <a:t>，供需</a:t>
            </a:r>
            <a:r>
              <a:rPr lang="zh-CN" altLang="en-US" sz="1800" b="1" dirty="0">
                <a:solidFill>
                  <a:schemeClr val="accent1">
                    <a:lumMod val="50000"/>
                  </a:schemeClr>
                </a:solidFill>
                <a:latin typeface="+mn-ea"/>
                <a:ea typeface="+mn-ea"/>
              </a:rPr>
              <a:t>增速加快，市场环境逐步</a:t>
            </a:r>
            <a:r>
              <a:rPr lang="zh-CN" altLang="en-US" sz="1800" b="1" dirty="0" smtClean="0">
                <a:solidFill>
                  <a:schemeClr val="accent1">
                    <a:lumMod val="50000"/>
                  </a:schemeClr>
                </a:solidFill>
                <a:latin typeface="+mn-ea"/>
                <a:ea typeface="+mn-ea"/>
              </a:rPr>
              <a:t>改善，总体</a:t>
            </a:r>
            <a:r>
              <a:rPr lang="zh-CN" altLang="en-US" sz="1800" b="1" dirty="0">
                <a:solidFill>
                  <a:schemeClr val="accent1">
                    <a:lumMod val="50000"/>
                  </a:schemeClr>
                </a:solidFill>
                <a:latin typeface="+mn-ea"/>
                <a:ea typeface="+mn-ea"/>
              </a:rPr>
              <a:t>延续稳中向好的发展态势。</a:t>
            </a:r>
            <a:r>
              <a:rPr lang="en-US" altLang="zh-CN" sz="1800" b="1" dirty="0" smtClean="0">
                <a:solidFill>
                  <a:schemeClr val="accent1">
                    <a:lumMod val="50000"/>
                  </a:schemeClr>
                </a:solidFill>
                <a:latin typeface="+mn-ea"/>
                <a:ea typeface="+mn-ea"/>
              </a:rPr>
              <a:t>6</a:t>
            </a:r>
            <a:r>
              <a:rPr lang="zh-CN" altLang="en-US" sz="1800" b="1" dirty="0">
                <a:solidFill>
                  <a:schemeClr val="accent1">
                    <a:lumMod val="50000"/>
                  </a:schemeClr>
                </a:solidFill>
                <a:latin typeface="+mn-ea"/>
                <a:ea typeface="+mn-ea"/>
              </a:rPr>
              <a:t>月财新中国</a:t>
            </a:r>
            <a:r>
              <a:rPr lang="zh-CN" altLang="en-US" sz="1800" b="1" dirty="0" smtClean="0">
                <a:solidFill>
                  <a:schemeClr val="accent1">
                    <a:lumMod val="50000"/>
                  </a:schemeClr>
                </a:solidFill>
                <a:latin typeface="+mn-ea"/>
                <a:ea typeface="+mn-ea"/>
              </a:rPr>
              <a:t>制造业</a:t>
            </a:r>
            <a:r>
              <a:rPr lang="en-US" altLang="zh-CN" sz="1800" b="1" dirty="0" smtClean="0">
                <a:solidFill>
                  <a:schemeClr val="accent1">
                    <a:lumMod val="50000"/>
                  </a:schemeClr>
                </a:solidFill>
                <a:latin typeface="+mn-ea"/>
                <a:ea typeface="+mn-ea"/>
              </a:rPr>
              <a:t>PMI</a:t>
            </a:r>
            <a:r>
              <a:rPr lang="zh-CN" altLang="en-US" sz="1800" b="1" dirty="0" smtClean="0">
                <a:solidFill>
                  <a:schemeClr val="accent1">
                    <a:lumMod val="50000"/>
                  </a:schemeClr>
                </a:solidFill>
                <a:latin typeface="+mn-ea"/>
                <a:ea typeface="+mn-ea"/>
              </a:rPr>
              <a:t>录得</a:t>
            </a:r>
            <a:r>
              <a:rPr lang="en-US" altLang="zh-CN" sz="1800" b="1" dirty="0" smtClean="0">
                <a:solidFill>
                  <a:schemeClr val="accent1">
                    <a:lumMod val="50000"/>
                  </a:schemeClr>
                </a:solidFill>
                <a:latin typeface="+mn-ea"/>
                <a:ea typeface="+mn-ea"/>
              </a:rPr>
              <a:t>50.4%</a:t>
            </a:r>
            <a:r>
              <a:rPr lang="zh-CN" altLang="en-US" sz="1800" b="1" dirty="0" smtClean="0">
                <a:solidFill>
                  <a:schemeClr val="accent1">
                    <a:lumMod val="50000"/>
                  </a:schemeClr>
                </a:solidFill>
                <a:latin typeface="+mn-ea"/>
                <a:ea typeface="+mn-ea"/>
              </a:rPr>
              <a:t>，</a:t>
            </a:r>
            <a:r>
              <a:rPr lang="zh-CN" altLang="en-US" sz="1800" b="1" dirty="0">
                <a:solidFill>
                  <a:schemeClr val="accent1">
                    <a:lumMod val="50000"/>
                  </a:schemeClr>
                </a:solidFill>
                <a:latin typeface="+mn-ea"/>
                <a:ea typeface="+mn-ea"/>
              </a:rPr>
              <a:t>显示制造业运行有所改善</a:t>
            </a:r>
            <a:r>
              <a:rPr lang="zh-CN" altLang="en-US" sz="1800" b="1" dirty="0" smtClean="0">
                <a:solidFill>
                  <a:schemeClr val="accent1">
                    <a:lumMod val="50000"/>
                  </a:schemeClr>
                </a:solidFill>
                <a:latin typeface="+mn-ea"/>
                <a:ea typeface="+mn-ea"/>
              </a:rPr>
              <a:t>，重回扩张区间，结束</a:t>
            </a:r>
            <a:r>
              <a:rPr lang="en-US" altLang="zh-CN" sz="1800" b="1" dirty="0">
                <a:solidFill>
                  <a:schemeClr val="accent1">
                    <a:lumMod val="50000"/>
                  </a:schemeClr>
                </a:solidFill>
                <a:latin typeface="+mn-ea"/>
                <a:ea typeface="+mn-ea"/>
              </a:rPr>
              <a:t>5</a:t>
            </a:r>
            <a:r>
              <a:rPr lang="zh-CN" altLang="en-US" sz="1800" b="1" dirty="0">
                <a:solidFill>
                  <a:schemeClr val="accent1">
                    <a:lumMod val="50000"/>
                  </a:schemeClr>
                </a:solidFill>
                <a:latin typeface="+mn-ea"/>
                <a:ea typeface="+mn-ea"/>
              </a:rPr>
              <a:t>月轻微放缓的状态。</a:t>
            </a: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7612" y="909886"/>
            <a:ext cx="6948773" cy="3816424"/>
          </a:xfrm>
          <a:prstGeom prst="rect">
            <a:avLst/>
          </a:prstGeom>
        </p:spPr>
      </p:pic>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bwMode="auto">
          <a:xfrm>
            <a:off x="457200" y="214313"/>
            <a:ext cx="8229600" cy="706437"/>
          </a:xfrm>
          <a:noFill/>
          <a:ln>
            <a:miter lim="800000"/>
          </a:ln>
        </p:spPr>
        <p:txBody>
          <a:bodyPr vert="horz" wrap="square" lIns="91440" tIns="45720" rIns="91440" bIns="45720" numCol="1" anchor="t" anchorCtr="0" compatLnSpc="1"/>
          <a:lstStyle/>
          <a:p>
            <a:r>
              <a:rPr kumimoji="1" lang="zh-CN" altLang="en-US" sz="2400" dirty="0">
                <a:solidFill>
                  <a:srgbClr val="000066"/>
                </a:solidFill>
                <a:latin typeface="Arial" panose="020B0604020202020204" pitchFamily="34" charset="0"/>
              </a:rPr>
              <a:t>央行公开市场操作</a:t>
            </a:r>
          </a:p>
        </p:txBody>
      </p:sp>
      <p:sp>
        <p:nvSpPr>
          <p:cNvPr id="6" name="矩形 5"/>
          <p:cNvSpPr/>
          <p:nvPr/>
        </p:nvSpPr>
        <p:spPr>
          <a:xfrm>
            <a:off x="599152" y="4437112"/>
            <a:ext cx="8001000" cy="2031325"/>
          </a:xfrm>
          <a:prstGeom prst="rect">
            <a:avLst/>
          </a:prstGeom>
        </p:spPr>
        <p:txBody>
          <a:bodyPr>
            <a:spAutoFit/>
          </a:bodyPr>
          <a:lstStyle/>
          <a:p>
            <a:pPr>
              <a:defRPr/>
            </a:pPr>
            <a:r>
              <a:rPr lang="en-US" altLang="zh-CN" sz="1800" b="1" dirty="0" smtClean="0">
                <a:solidFill>
                  <a:srgbClr val="000066"/>
                </a:solidFill>
                <a:latin typeface="+mn-ea"/>
                <a:ea typeface="+mn-ea"/>
              </a:rPr>
              <a:t>6</a:t>
            </a:r>
            <a:r>
              <a:rPr lang="zh-CN" altLang="en-US" sz="1800" b="1" dirty="0" smtClean="0">
                <a:solidFill>
                  <a:srgbClr val="000066"/>
                </a:solidFill>
                <a:latin typeface="+mn-ea"/>
                <a:ea typeface="+mn-ea"/>
              </a:rPr>
              <a:t>月央行公开市场净投放</a:t>
            </a:r>
            <a:r>
              <a:rPr lang="en-US" altLang="zh-CN" sz="1800" b="1" dirty="0" smtClean="0">
                <a:solidFill>
                  <a:srgbClr val="000066"/>
                </a:solidFill>
                <a:latin typeface="+mn-ea"/>
                <a:ea typeface="+mn-ea"/>
              </a:rPr>
              <a:t>400</a:t>
            </a:r>
            <a:r>
              <a:rPr lang="zh-CN" altLang="en-US" sz="1800" b="1" dirty="0" smtClean="0">
                <a:solidFill>
                  <a:srgbClr val="000066"/>
                </a:solidFill>
                <a:latin typeface="+mn-ea"/>
                <a:ea typeface="+mn-ea"/>
              </a:rPr>
              <a:t>亿元，而</a:t>
            </a:r>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月的净投放为</a:t>
            </a:r>
            <a:r>
              <a:rPr lang="en-US" altLang="zh-CN" sz="1800" b="1" dirty="0" smtClean="0">
                <a:solidFill>
                  <a:srgbClr val="000066"/>
                </a:solidFill>
                <a:latin typeface="+mn-ea"/>
                <a:ea typeface="+mn-ea"/>
              </a:rPr>
              <a:t>200</a:t>
            </a:r>
            <a:r>
              <a:rPr lang="zh-CN" altLang="en-US" sz="1800" b="1" dirty="0" smtClean="0">
                <a:solidFill>
                  <a:srgbClr val="000066"/>
                </a:solidFill>
                <a:latin typeface="+mn-ea"/>
                <a:ea typeface="+mn-ea"/>
              </a:rPr>
              <a:t>亿元，</a:t>
            </a:r>
            <a:r>
              <a:rPr lang="en-US" altLang="zh-CN" sz="1800" b="1" dirty="0" smtClean="0">
                <a:solidFill>
                  <a:srgbClr val="000066"/>
                </a:solidFill>
                <a:latin typeface="+mn-ea"/>
                <a:ea typeface="+mn-ea"/>
              </a:rPr>
              <a:t>6</a:t>
            </a:r>
            <a:r>
              <a:rPr lang="zh-CN" altLang="en-US" sz="1800" b="1" dirty="0" smtClean="0">
                <a:solidFill>
                  <a:srgbClr val="000066"/>
                </a:solidFill>
                <a:latin typeface="+mn-ea"/>
                <a:ea typeface="+mn-ea"/>
              </a:rPr>
              <a:t>月资金面的紧张预期未兑现。</a:t>
            </a:r>
            <a:r>
              <a:rPr lang="en-US" altLang="zh-CN" sz="1800" b="1" dirty="0" smtClean="0">
                <a:solidFill>
                  <a:srgbClr val="000066"/>
                </a:solidFill>
                <a:latin typeface="+mn-ea"/>
                <a:ea typeface="+mn-ea"/>
              </a:rPr>
              <a:t>6</a:t>
            </a:r>
            <a:r>
              <a:rPr lang="zh-CN" altLang="en-US" sz="1800" b="1" dirty="0" smtClean="0">
                <a:solidFill>
                  <a:srgbClr val="000066"/>
                </a:solidFill>
                <a:latin typeface="+mn-ea"/>
                <a:ea typeface="+mn-ea"/>
              </a:rPr>
              <a:t>月初央行为</a:t>
            </a:r>
            <a:r>
              <a:rPr lang="zh-CN" altLang="en-US" sz="1800" b="1" dirty="0">
                <a:solidFill>
                  <a:srgbClr val="000066"/>
                </a:solidFill>
                <a:latin typeface="+mn-ea"/>
                <a:ea typeface="+mn-ea"/>
              </a:rPr>
              <a:t>补充跨季流动性而重启</a:t>
            </a:r>
            <a:r>
              <a:rPr lang="en-US" altLang="zh-CN" sz="1800" b="1" dirty="0">
                <a:solidFill>
                  <a:srgbClr val="000066"/>
                </a:solidFill>
                <a:latin typeface="+mn-ea"/>
                <a:ea typeface="+mn-ea"/>
              </a:rPr>
              <a:t>28</a:t>
            </a:r>
            <a:r>
              <a:rPr lang="zh-CN" altLang="en-US" sz="1800" b="1" dirty="0">
                <a:solidFill>
                  <a:srgbClr val="000066"/>
                </a:solidFill>
                <a:latin typeface="+mn-ea"/>
                <a:ea typeface="+mn-ea"/>
              </a:rPr>
              <a:t>天逆回购操作，导致</a:t>
            </a:r>
            <a:r>
              <a:rPr lang="en-US" altLang="zh-CN" sz="1800" b="1" dirty="0">
                <a:solidFill>
                  <a:srgbClr val="000066"/>
                </a:solidFill>
                <a:latin typeface="+mn-ea"/>
                <a:ea typeface="+mn-ea"/>
              </a:rPr>
              <a:t>7</a:t>
            </a:r>
            <a:r>
              <a:rPr lang="zh-CN" altLang="en-US" sz="1800" b="1" dirty="0">
                <a:solidFill>
                  <a:srgbClr val="000066"/>
                </a:solidFill>
                <a:latin typeface="+mn-ea"/>
                <a:ea typeface="+mn-ea"/>
              </a:rPr>
              <a:t>月将面临资金集中到期。统计显示，</a:t>
            </a:r>
            <a:r>
              <a:rPr lang="en-US" altLang="zh-CN" sz="1800" b="1" dirty="0">
                <a:solidFill>
                  <a:srgbClr val="000066"/>
                </a:solidFill>
                <a:latin typeface="+mn-ea"/>
                <a:ea typeface="+mn-ea"/>
              </a:rPr>
              <a:t>7</a:t>
            </a:r>
            <a:r>
              <a:rPr lang="zh-CN" altLang="en-US" sz="1800" b="1" dirty="0">
                <a:solidFill>
                  <a:srgbClr val="000066"/>
                </a:solidFill>
                <a:latin typeface="+mn-ea"/>
                <a:ea typeface="+mn-ea"/>
              </a:rPr>
              <a:t>月份共有</a:t>
            </a:r>
            <a:r>
              <a:rPr lang="en-US" altLang="zh-CN" sz="1800" b="1" dirty="0">
                <a:solidFill>
                  <a:srgbClr val="000066"/>
                </a:solidFill>
                <a:latin typeface="+mn-ea"/>
                <a:ea typeface="+mn-ea"/>
              </a:rPr>
              <a:t>9175</a:t>
            </a:r>
            <a:r>
              <a:rPr lang="zh-CN" altLang="en-US" sz="1800" b="1" dirty="0">
                <a:solidFill>
                  <a:srgbClr val="000066"/>
                </a:solidFill>
                <a:latin typeface="+mn-ea"/>
                <a:ea typeface="+mn-ea"/>
              </a:rPr>
              <a:t>亿元资金到期，其中逆回购有</a:t>
            </a:r>
            <a:r>
              <a:rPr lang="en-US" altLang="zh-CN" sz="1800" b="1" dirty="0">
                <a:solidFill>
                  <a:srgbClr val="000066"/>
                </a:solidFill>
                <a:latin typeface="+mn-ea"/>
                <a:ea typeface="+mn-ea"/>
              </a:rPr>
              <a:t>5600</a:t>
            </a:r>
            <a:r>
              <a:rPr lang="zh-CN" altLang="en-US" sz="1800" b="1" dirty="0">
                <a:solidFill>
                  <a:srgbClr val="000066"/>
                </a:solidFill>
                <a:latin typeface="+mn-ea"/>
                <a:ea typeface="+mn-ea"/>
              </a:rPr>
              <a:t>亿元，</a:t>
            </a:r>
            <a:r>
              <a:rPr lang="en-US" altLang="zh-CN" sz="1800" b="1" dirty="0">
                <a:solidFill>
                  <a:srgbClr val="000066"/>
                </a:solidFill>
                <a:latin typeface="+mn-ea"/>
                <a:ea typeface="+mn-ea"/>
              </a:rPr>
              <a:t>MLF</a:t>
            </a:r>
            <a:r>
              <a:rPr lang="zh-CN" altLang="en-US" sz="1800" b="1" dirty="0">
                <a:solidFill>
                  <a:srgbClr val="000066"/>
                </a:solidFill>
                <a:latin typeface="+mn-ea"/>
                <a:ea typeface="+mn-ea"/>
              </a:rPr>
              <a:t>有</a:t>
            </a:r>
            <a:r>
              <a:rPr lang="en-US" altLang="zh-CN" sz="1800" b="1" dirty="0">
                <a:solidFill>
                  <a:srgbClr val="000066"/>
                </a:solidFill>
                <a:latin typeface="+mn-ea"/>
                <a:ea typeface="+mn-ea"/>
              </a:rPr>
              <a:t>3575</a:t>
            </a:r>
            <a:r>
              <a:rPr lang="zh-CN" altLang="en-US" sz="1800" b="1" dirty="0">
                <a:solidFill>
                  <a:srgbClr val="000066"/>
                </a:solidFill>
                <a:latin typeface="+mn-ea"/>
                <a:ea typeface="+mn-ea"/>
              </a:rPr>
              <a:t>亿元</a:t>
            </a:r>
            <a:r>
              <a:rPr lang="zh-CN" altLang="en-US" sz="1800" b="1" dirty="0" smtClean="0">
                <a:solidFill>
                  <a:srgbClr val="000066"/>
                </a:solidFill>
                <a:latin typeface="+mn-ea"/>
                <a:ea typeface="+mn-ea"/>
              </a:rPr>
              <a:t>。</a:t>
            </a:r>
            <a:r>
              <a:rPr lang="zh-CN" altLang="en-US" sz="1800" b="1" dirty="0" smtClean="0">
                <a:solidFill>
                  <a:schemeClr val="tx2">
                    <a:lumMod val="75000"/>
                  </a:schemeClr>
                </a:solidFill>
                <a:latin typeface="+mn-ea"/>
              </a:rPr>
              <a:t>目前</a:t>
            </a:r>
            <a:r>
              <a:rPr lang="zh-CN" altLang="en-US" sz="1800" b="1" dirty="0">
                <a:solidFill>
                  <a:schemeClr val="tx2">
                    <a:lumMod val="75000"/>
                  </a:schemeClr>
                </a:solidFill>
                <a:latin typeface="+mn-ea"/>
              </a:rPr>
              <a:t>从宏观经济和基本面来看没有出现明显变化， 银行间市场资金面依然维持紧平衡</a:t>
            </a:r>
            <a:r>
              <a:rPr lang="zh-CN" altLang="en-US" sz="1800" b="1" dirty="0" smtClean="0">
                <a:solidFill>
                  <a:schemeClr val="tx2">
                    <a:lumMod val="75000"/>
                  </a:schemeClr>
                </a:solidFill>
                <a:latin typeface="+mn-ea"/>
              </a:rPr>
              <a:t>，</a:t>
            </a:r>
            <a:r>
              <a:rPr lang="en-US" altLang="zh-CN" sz="1800" b="1" dirty="0" smtClean="0">
                <a:solidFill>
                  <a:schemeClr val="tx2">
                    <a:lumMod val="75000"/>
                  </a:schemeClr>
                </a:solidFill>
                <a:latin typeface="+mn-ea"/>
              </a:rPr>
              <a:t>7</a:t>
            </a:r>
            <a:r>
              <a:rPr lang="zh-CN" altLang="en-US" sz="1800" b="1" dirty="0">
                <a:solidFill>
                  <a:schemeClr val="tx2">
                    <a:lumMod val="75000"/>
                  </a:schemeClr>
                </a:solidFill>
                <a:latin typeface="+mn-ea"/>
              </a:rPr>
              <a:t>月份资金面预计仍将保持紧平衡的格局不变。</a:t>
            </a:r>
          </a:p>
          <a:p>
            <a:pPr>
              <a:defRPr/>
            </a:pPr>
            <a:endParaRPr lang="zh-CN" altLang="en-US" sz="1800" b="1" dirty="0">
              <a:solidFill>
                <a:srgbClr val="000066"/>
              </a:solidFill>
              <a:latin typeface="+mn-ea"/>
              <a:ea typeface="+mn-ea"/>
            </a:endParaRPr>
          </a:p>
        </p:txBody>
      </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472" y="1628800"/>
            <a:ext cx="7968273" cy="2480816"/>
          </a:xfrm>
          <a:prstGeom prst="rect">
            <a:avLst/>
          </a:prstGeom>
        </p:spPr>
      </p:pic>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ChangeArrowheads="1"/>
          </p:cNvSpPr>
          <p:nvPr/>
        </p:nvSpPr>
        <p:spPr bwMode="auto">
          <a:xfrm>
            <a:off x="1295400" y="2540000"/>
            <a:ext cx="7129463"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17411" name="Text Box 3"/>
          <p:cNvSpPr txBox="1">
            <a:spLocks noChangeArrowheads="1"/>
          </p:cNvSpPr>
          <p:nvPr/>
        </p:nvSpPr>
        <p:spPr bwMode="auto">
          <a:xfrm>
            <a:off x="1331913" y="1976438"/>
            <a:ext cx="4897437" cy="2124075"/>
          </a:xfrm>
          <a:prstGeom prst="rect">
            <a:avLst/>
          </a:prstGeom>
          <a:noFill/>
          <a:ln w="9525">
            <a:noFill/>
            <a:miter lim="800000"/>
          </a:ln>
        </p:spPr>
        <p:txBody>
          <a:bodyPr>
            <a:spAutoFit/>
          </a:bodyPr>
          <a:lstStyle/>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1.本月宏观概况</a:t>
            </a:r>
          </a:p>
          <a:p>
            <a:pPr marL="457200" indent="-457200">
              <a:spcBef>
                <a:spcPct val="50000"/>
              </a:spcBef>
            </a:pPr>
            <a:r>
              <a:rPr kumimoji="1" lang="zh-CN" altLang="en-US" sz="2400" b="1">
                <a:solidFill>
                  <a:schemeClr val="bg1"/>
                </a:solidFill>
                <a:latin typeface="Times New Roman" panose="02020603050405020304" pitchFamily="18" charset="0"/>
                <a:ea typeface="幼圆" pitchFamily="49" charset="-122"/>
              </a:rPr>
              <a:t>2.本月市场动向分析</a:t>
            </a:r>
          </a:p>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3. 展望</a:t>
            </a:r>
          </a:p>
          <a:p>
            <a:pPr marL="457200" indent="-457200">
              <a:spcBef>
                <a:spcPct val="50000"/>
              </a:spcBef>
            </a:pPr>
            <a:r>
              <a:rPr kumimoji="1" lang="en-US" altLang="zh-CN" sz="2400" b="1">
                <a:solidFill>
                  <a:srgbClr val="000066"/>
                </a:solidFill>
                <a:latin typeface="Times New Roman" panose="02020603050405020304" pitchFamily="18" charset="0"/>
                <a:ea typeface="幼圆" pitchFamily="49" charset="-122"/>
              </a:rPr>
              <a:t>4. </a:t>
            </a:r>
            <a:r>
              <a:rPr kumimoji="1" lang="zh-CN" altLang="en-US" sz="2400" b="1">
                <a:solidFill>
                  <a:srgbClr val="000066"/>
                </a:solidFill>
                <a:latin typeface="Times New Roman" panose="02020603050405020304" pitchFamily="18" charset="0"/>
                <a:ea typeface="幼圆" pitchFamily="49" charset="-122"/>
              </a:rPr>
              <a:t>公司主要业务</a:t>
            </a: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white">
          <a:xfrm>
            <a:off x="428625" y="214313"/>
            <a:ext cx="8231188" cy="114458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市场概况</a:t>
            </a:r>
          </a:p>
        </p:txBody>
      </p:sp>
      <p:sp>
        <p:nvSpPr>
          <p:cNvPr id="18435" name="Text Box 280"/>
          <p:cNvSpPr txBox="1">
            <a:spLocks noChangeArrowheads="1"/>
          </p:cNvSpPr>
          <p:nvPr/>
        </p:nvSpPr>
        <p:spPr bwMode="auto">
          <a:xfrm>
            <a:off x="571500" y="4941168"/>
            <a:ext cx="8143875" cy="1477328"/>
          </a:xfrm>
          <a:prstGeom prst="rect">
            <a:avLst/>
          </a:prstGeom>
          <a:noFill/>
          <a:ln w="9525" algn="ctr">
            <a:noFill/>
            <a:miter lim="800000"/>
          </a:ln>
        </p:spPr>
        <p:txBody>
          <a:bodyPr>
            <a:spAutoFit/>
          </a:bodyPr>
          <a:lstStyle/>
          <a:p>
            <a:pPr>
              <a:spcBef>
                <a:spcPct val="50000"/>
              </a:spcBef>
            </a:pPr>
            <a:r>
              <a:rPr lang="en-US" altLang="zh-CN" sz="1800" b="1" dirty="0">
                <a:solidFill>
                  <a:srgbClr val="000066"/>
                </a:solidFill>
                <a:latin typeface="幼圆" pitchFamily="49" charset="-122"/>
                <a:ea typeface="幼圆" pitchFamily="49" charset="-122"/>
              </a:rPr>
              <a:t>6</a:t>
            </a:r>
            <a:r>
              <a:rPr lang="zh-CN" altLang="en-US" sz="1800" b="1" dirty="0" smtClean="0">
                <a:solidFill>
                  <a:srgbClr val="000066"/>
                </a:solidFill>
                <a:latin typeface="幼圆" pitchFamily="49" charset="-122"/>
                <a:ea typeface="幼圆" pitchFamily="49" charset="-122"/>
              </a:rPr>
              <a:t>月上证涨幅</a:t>
            </a:r>
            <a:r>
              <a:rPr lang="en-US" altLang="zh-CN" sz="1800" b="1" dirty="0" smtClean="0">
                <a:solidFill>
                  <a:srgbClr val="000066"/>
                </a:solidFill>
                <a:latin typeface="幼圆" pitchFamily="49" charset="-122"/>
                <a:ea typeface="幼圆" pitchFamily="49" charset="-122"/>
              </a:rPr>
              <a:t>2.41%</a:t>
            </a:r>
            <a:r>
              <a:rPr lang="zh-CN" altLang="en-US" sz="1800" b="1" dirty="0">
                <a:solidFill>
                  <a:srgbClr val="000066"/>
                </a:solidFill>
                <a:latin typeface="幼圆" pitchFamily="49" charset="-122"/>
                <a:ea typeface="幼圆" pitchFamily="49" charset="-122"/>
              </a:rPr>
              <a:t>，收</a:t>
            </a:r>
            <a:r>
              <a:rPr lang="en-US" altLang="zh-CN" sz="1800" b="1" dirty="0" smtClean="0">
                <a:solidFill>
                  <a:srgbClr val="000066"/>
                </a:solidFill>
                <a:latin typeface="幼圆" pitchFamily="49" charset="-122"/>
                <a:ea typeface="幼圆" pitchFamily="49" charset="-122"/>
              </a:rPr>
              <a:t>3192.427</a:t>
            </a:r>
            <a:r>
              <a:rPr lang="zh-CN" altLang="en-US" sz="1800" b="1" dirty="0" smtClean="0">
                <a:solidFill>
                  <a:srgbClr val="000066"/>
                </a:solidFill>
                <a:latin typeface="幼圆" pitchFamily="49" charset="-122"/>
                <a:ea typeface="幼圆" pitchFamily="49" charset="-122"/>
              </a:rPr>
              <a:t>点</a:t>
            </a:r>
            <a:r>
              <a:rPr lang="zh-CN" altLang="en-US" sz="1800" b="1" dirty="0">
                <a:solidFill>
                  <a:srgbClr val="000066"/>
                </a:solidFill>
                <a:latin typeface="幼圆" pitchFamily="49" charset="-122"/>
                <a:ea typeface="幼圆" pitchFamily="49" charset="-122"/>
              </a:rPr>
              <a:t>，创业</a:t>
            </a:r>
            <a:r>
              <a:rPr lang="zh-CN" altLang="en-US" sz="1800" b="1" dirty="0" smtClean="0">
                <a:solidFill>
                  <a:srgbClr val="000066"/>
                </a:solidFill>
                <a:latin typeface="幼圆" pitchFamily="49" charset="-122"/>
                <a:ea typeface="幼圆" pitchFamily="49" charset="-122"/>
              </a:rPr>
              <a:t>板涨幅</a:t>
            </a:r>
            <a:r>
              <a:rPr lang="en-US" altLang="zh-CN" sz="1800" b="1" dirty="0" smtClean="0">
                <a:solidFill>
                  <a:srgbClr val="000066"/>
                </a:solidFill>
                <a:latin typeface="幼圆" pitchFamily="49" charset="-122"/>
                <a:ea typeface="幼圆" pitchFamily="49" charset="-122"/>
              </a:rPr>
              <a:t>3.08%</a:t>
            </a:r>
            <a:r>
              <a:rPr lang="zh-CN" altLang="en-US" sz="1800" b="1" dirty="0">
                <a:solidFill>
                  <a:srgbClr val="000066"/>
                </a:solidFill>
                <a:latin typeface="幼圆" pitchFamily="49" charset="-122"/>
                <a:ea typeface="幼圆" pitchFamily="49" charset="-122"/>
              </a:rPr>
              <a:t>，</a:t>
            </a:r>
            <a:r>
              <a:rPr lang="zh-CN" altLang="en-US" sz="1800" b="1" dirty="0" smtClean="0">
                <a:solidFill>
                  <a:srgbClr val="000066"/>
                </a:solidFill>
                <a:latin typeface="幼圆" pitchFamily="49" charset="-122"/>
                <a:ea typeface="幼圆" pitchFamily="49" charset="-122"/>
              </a:rPr>
              <a:t>收</a:t>
            </a:r>
            <a:r>
              <a:rPr lang="en-US" altLang="zh-CN" sz="1800" b="1" dirty="0" smtClean="0">
                <a:solidFill>
                  <a:srgbClr val="000066"/>
                </a:solidFill>
                <a:latin typeface="幼圆" pitchFamily="49" charset="-122"/>
                <a:ea typeface="幼圆" pitchFamily="49" charset="-122"/>
              </a:rPr>
              <a:t>1818.067</a:t>
            </a:r>
            <a:r>
              <a:rPr lang="zh-CN" altLang="en-US" sz="1800" b="1" dirty="0" smtClean="0">
                <a:solidFill>
                  <a:srgbClr val="000066"/>
                </a:solidFill>
                <a:latin typeface="幼圆" pitchFamily="49" charset="-122"/>
                <a:ea typeface="幼圆" pitchFamily="49" charset="-122"/>
              </a:rPr>
              <a:t>点。</a:t>
            </a:r>
            <a:r>
              <a:rPr lang="en-US" altLang="zh-CN" sz="1800" b="1" dirty="0">
                <a:solidFill>
                  <a:srgbClr val="000066"/>
                </a:solidFill>
                <a:latin typeface="幼圆" pitchFamily="49" charset="-122"/>
                <a:ea typeface="幼圆" pitchFamily="49" charset="-122"/>
              </a:rPr>
              <a:t>6</a:t>
            </a:r>
            <a:r>
              <a:rPr lang="zh-CN" altLang="en-US" sz="1800" b="1" dirty="0">
                <a:solidFill>
                  <a:srgbClr val="000066"/>
                </a:solidFill>
                <a:latin typeface="幼圆" pitchFamily="49" charset="-122"/>
                <a:ea typeface="幼圆" pitchFamily="49" charset="-122"/>
              </a:rPr>
              <a:t>月份整体市场</a:t>
            </a:r>
            <a:r>
              <a:rPr lang="zh-CN" altLang="en-US" sz="1800" b="1" dirty="0" smtClean="0">
                <a:solidFill>
                  <a:srgbClr val="000066"/>
                </a:solidFill>
                <a:latin typeface="幼圆" pitchFamily="49" charset="-122"/>
                <a:ea typeface="幼圆" pitchFamily="49" charset="-122"/>
              </a:rPr>
              <a:t>上涨，上证指数更是一举</a:t>
            </a:r>
            <a:r>
              <a:rPr lang="zh-CN" altLang="en-US" sz="1800" b="1" dirty="0">
                <a:solidFill>
                  <a:srgbClr val="000066"/>
                </a:solidFill>
                <a:latin typeface="幼圆" pitchFamily="49" charset="-122"/>
                <a:ea typeface="幼圆" pitchFamily="49" charset="-122"/>
              </a:rPr>
              <a:t>攻克了失守</a:t>
            </a:r>
            <a:r>
              <a:rPr lang="en-US" altLang="zh-CN" sz="1800" b="1" dirty="0">
                <a:solidFill>
                  <a:srgbClr val="000066"/>
                </a:solidFill>
                <a:latin typeface="幼圆" pitchFamily="49" charset="-122"/>
                <a:ea typeface="幼圆" pitchFamily="49" charset="-122"/>
              </a:rPr>
              <a:t>2</a:t>
            </a:r>
            <a:r>
              <a:rPr lang="zh-CN" altLang="en-US" sz="1800" b="1" dirty="0">
                <a:solidFill>
                  <a:srgbClr val="000066"/>
                </a:solidFill>
                <a:latin typeface="幼圆" pitchFamily="49" charset="-122"/>
                <a:ea typeface="幼圆" pitchFamily="49" charset="-122"/>
              </a:rPr>
              <a:t>个半月的</a:t>
            </a:r>
            <a:r>
              <a:rPr lang="en-US" altLang="zh-CN" sz="1800" b="1" dirty="0">
                <a:solidFill>
                  <a:srgbClr val="000066"/>
                </a:solidFill>
                <a:latin typeface="幼圆" pitchFamily="49" charset="-122"/>
                <a:ea typeface="幼圆" pitchFamily="49" charset="-122"/>
              </a:rPr>
              <a:t>60</a:t>
            </a:r>
            <a:r>
              <a:rPr lang="zh-CN" altLang="en-US" sz="1800" b="1" dirty="0">
                <a:solidFill>
                  <a:srgbClr val="000066"/>
                </a:solidFill>
                <a:latin typeface="幼圆" pitchFamily="49" charset="-122"/>
                <a:ea typeface="幼圆" pitchFamily="49" charset="-122"/>
              </a:rPr>
              <a:t>天线和半年线，以及所有的短中长期均线，市场转为完全意义的多头市场</a:t>
            </a:r>
            <a:r>
              <a:rPr lang="zh-CN" altLang="en-US" sz="1800" b="1" dirty="0" smtClean="0">
                <a:solidFill>
                  <a:srgbClr val="000066"/>
                </a:solidFill>
                <a:latin typeface="幼圆" pitchFamily="49" charset="-122"/>
                <a:ea typeface="幼圆" pitchFamily="49" charset="-122"/>
              </a:rPr>
              <a:t>。</a:t>
            </a:r>
            <a:r>
              <a:rPr lang="en-US" altLang="zh-CN" sz="1800" b="1" dirty="0">
                <a:solidFill>
                  <a:srgbClr val="000066"/>
                </a:solidFill>
                <a:latin typeface="幼圆" pitchFamily="49" charset="-122"/>
                <a:ea typeface="幼圆" pitchFamily="49" charset="-122"/>
              </a:rPr>
              <a:t>6</a:t>
            </a:r>
            <a:r>
              <a:rPr lang="zh-CN" altLang="en-US" sz="1800" b="1" dirty="0">
                <a:solidFill>
                  <a:srgbClr val="000066"/>
                </a:solidFill>
                <a:latin typeface="幼圆" pitchFamily="49" charset="-122"/>
                <a:ea typeface="幼圆" pitchFamily="49" charset="-122"/>
              </a:rPr>
              <a:t>月</a:t>
            </a:r>
            <a:r>
              <a:rPr lang="en-US" altLang="zh-CN" sz="1800" b="1" dirty="0">
                <a:solidFill>
                  <a:srgbClr val="000066"/>
                </a:solidFill>
                <a:latin typeface="幼圆" pitchFamily="49" charset="-122"/>
                <a:ea typeface="幼圆" pitchFamily="49" charset="-122"/>
              </a:rPr>
              <a:t>A</a:t>
            </a:r>
            <a:r>
              <a:rPr lang="zh-CN" altLang="en-US" sz="1800" b="1" dirty="0">
                <a:solidFill>
                  <a:srgbClr val="000066"/>
                </a:solidFill>
                <a:latin typeface="幼圆" pitchFamily="49" charset="-122"/>
                <a:ea typeface="幼圆" pitchFamily="49" charset="-122"/>
              </a:rPr>
              <a:t>股的</a:t>
            </a:r>
            <a:r>
              <a:rPr lang="zh-CN" altLang="en-US" sz="1800" b="1" dirty="0" smtClean="0">
                <a:solidFill>
                  <a:srgbClr val="000066"/>
                </a:solidFill>
                <a:latin typeface="幼圆" pitchFamily="49" charset="-122"/>
                <a:ea typeface="幼圆" pitchFamily="49" charset="-122"/>
              </a:rPr>
              <a:t>“绝地反击”，与管理层</a:t>
            </a:r>
            <a:r>
              <a:rPr lang="zh-CN" altLang="en-US" sz="1800" b="1" dirty="0">
                <a:solidFill>
                  <a:srgbClr val="000066"/>
                </a:solidFill>
                <a:latin typeface="幼圆" pitchFamily="49" charset="-122"/>
                <a:ea typeface="幼圆" pitchFamily="49" charset="-122"/>
              </a:rPr>
              <a:t>三大政策的</a:t>
            </a:r>
            <a:r>
              <a:rPr lang="zh-CN" altLang="en-US" sz="1800" b="1" dirty="0" smtClean="0">
                <a:solidFill>
                  <a:srgbClr val="000066"/>
                </a:solidFill>
                <a:latin typeface="幼圆" pitchFamily="49" charset="-122"/>
                <a:ea typeface="幼圆" pitchFamily="49" charset="-122"/>
              </a:rPr>
              <a:t>转向紧密相关，也即：</a:t>
            </a:r>
            <a:r>
              <a:rPr lang="zh-CN" altLang="en-US" sz="1800" b="1" dirty="0">
                <a:solidFill>
                  <a:srgbClr val="000066"/>
                </a:solidFill>
                <a:latin typeface="幼圆" pitchFamily="49" charset="-122"/>
                <a:ea typeface="幼圆" pitchFamily="49" charset="-122"/>
              </a:rPr>
              <a:t>推大小非减持新政、放缓</a:t>
            </a:r>
            <a:r>
              <a:rPr lang="en-US" altLang="zh-CN" sz="1800" b="1" dirty="0">
                <a:solidFill>
                  <a:srgbClr val="000066"/>
                </a:solidFill>
                <a:latin typeface="幼圆" pitchFamily="49" charset="-122"/>
                <a:ea typeface="幼圆" pitchFamily="49" charset="-122"/>
              </a:rPr>
              <a:t>IPO</a:t>
            </a:r>
            <a:r>
              <a:rPr lang="zh-CN" altLang="en-US" sz="1800" b="1" dirty="0">
                <a:solidFill>
                  <a:srgbClr val="000066"/>
                </a:solidFill>
                <a:latin typeface="幼圆" pitchFamily="49" charset="-122"/>
                <a:ea typeface="幼圆" pitchFamily="49" charset="-122"/>
              </a:rPr>
              <a:t>节奏、更注重国资改革和购并重组，盘活存量。　</a:t>
            </a: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511" y="980728"/>
            <a:ext cx="8323851" cy="4023156"/>
          </a:xfrm>
          <a:prstGeom prst="rect">
            <a:avLst/>
          </a:prstGeom>
        </p:spPr>
      </p:pic>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68313" y="188913"/>
            <a:ext cx="8229600" cy="1143000"/>
          </a:xfrm>
          <a:noFill/>
          <a:ln>
            <a:miter lim="800000"/>
          </a:ln>
        </p:spPr>
        <p:txBody>
          <a:bodyPr vert="horz" wrap="square" lIns="91440" tIns="45720" rIns="91440" bIns="45720" numCol="1" anchor="t" anchorCtr="0" compatLnSpc="1"/>
          <a:lstStyle/>
          <a:p>
            <a:r>
              <a:rPr lang="zh-CN" altLang="en-US" sz="2400" dirty="0">
                <a:solidFill>
                  <a:schemeClr val="tx1"/>
                </a:solidFill>
              </a:rPr>
              <a:t>股指期货</a:t>
            </a:r>
            <a:endParaRPr lang="en-US" altLang="zh-CN" sz="2400" dirty="0">
              <a:solidFill>
                <a:schemeClr val="tx1"/>
              </a:solidFill>
            </a:endParaRPr>
          </a:p>
        </p:txBody>
      </p:sp>
      <p:sp>
        <p:nvSpPr>
          <p:cNvPr id="19459" name="Text Box 5"/>
          <p:cNvSpPr txBox="1">
            <a:spLocks noChangeArrowheads="1"/>
          </p:cNvSpPr>
          <p:nvPr/>
        </p:nvSpPr>
        <p:spPr bwMode="auto">
          <a:xfrm>
            <a:off x="500063" y="5500688"/>
            <a:ext cx="8143875" cy="646331"/>
          </a:xfrm>
          <a:prstGeom prst="rect">
            <a:avLst/>
          </a:prstGeom>
          <a:noFill/>
          <a:ln w="9525" algn="ctr">
            <a:noFill/>
            <a:miter lim="800000"/>
          </a:ln>
        </p:spPr>
        <p:txBody>
          <a:bodyPr>
            <a:spAutoFit/>
          </a:bodyPr>
          <a:lstStyle/>
          <a:p>
            <a:pPr>
              <a:spcBef>
                <a:spcPct val="50000"/>
              </a:spcBef>
            </a:pPr>
            <a:r>
              <a:rPr lang="zh-CN" altLang="en-US" sz="1800" b="1" dirty="0">
                <a:solidFill>
                  <a:srgbClr val="000066"/>
                </a:solidFill>
                <a:latin typeface="幼圆" pitchFamily="49" charset="-122"/>
                <a:ea typeface="幼圆" pitchFamily="49" charset="-122"/>
              </a:rPr>
              <a:t>    </a:t>
            </a:r>
            <a:r>
              <a:rPr lang="en-US" altLang="zh-CN" sz="1800" b="1" dirty="0">
                <a:solidFill>
                  <a:srgbClr val="000066"/>
                </a:solidFill>
                <a:latin typeface="幼圆" pitchFamily="49" charset="-122"/>
                <a:ea typeface="幼圆" pitchFamily="49" charset="-122"/>
              </a:rPr>
              <a:t>6</a:t>
            </a:r>
            <a:r>
              <a:rPr lang="zh-CN" altLang="en-US" sz="1800" b="1" dirty="0" smtClean="0">
                <a:solidFill>
                  <a:srgbClr val="000066"/>
                </a:solidFill>
                <a:latin typeface="幼圆" pitchFamily="49" charset="-122"/>
                <a:ea typeface="幼圆" pitchFamily="49" charset="-122"/>
              </a:rPr>
              <a:t>月</a:t>
            </a:r>
            <a:r>
              <a:rPr lang="zh-CN" altLang="en-US" sz="1800" b="1" dirty="0">
                <a:solidFill>
                  <a:srgbClr val="000066"/>
                </a:solidFill>
                <a:latin typeface="幼圆" pitchFamily="49" charset="-122"/>
                <a:ea typeface="幼圆" pitchFamily="49" charset="-122"/>
              </a:rPr>
              <a:t>上证</a:t>
            </a:r>
            <a:r>
              <a:rPr lang="en-US" altLang="zh-CN" sz="1800" b="1" dirty="0">
                <a:solidFill>
                  <a:srgbClr val="000066"/>
                </a:solidFill>
                <a:latin typeface="幼圆" pitchFamily="49" charset="-122"/>
                <a:ea typeface="幼圆" pitchFamily="49" charset="-122"/>
              </a:rPr>
              <a:t>50</a:t>
            </a:r>
            <a:r>
              <a:rPr lang="zh-CN" altLang="en-US" sz="1800" b="1" dirty="0">
                <a:solidFill>
                  <a:srgbClr val="000066"/>
                </a:solidFill>
                <a:latin typeface="幼圆" pitchFamily="49" charset="-122"/>
                <a:ea typeface="幼圆" pitchFamily="49" charset="-122"/>
              </a:rPr>
              <a:t>股指期货价格</a:t>
            </a:r>
            <a:r>
              <a:rPr lang="zh-CN" altLang="en-US" sz="1800" b="1" dirty="0" smtClean="0">
                <a:solidFill>
                  <a:srgbClr val="000066"/>
                </a:solidFill>
                <a:latin typeface="幼圆" pitchFamily="49" charset="-122"/>
                <a:ea typeface="幼圆" pitchFamily="49" charset="-122"/>
              </a:rPr>
              <a:t>走势温和向上，持仓量稳定，进入</a:t>
            </a:r>
            <a:r>
              <a:rPr lang="en-US" altLang="zh-CN" sz="1800" b="1" dirty="0" smtClean="0">
                <a:solidFill>
                  <a:srgbClr val="000066"/>
                </a:solidFill>
                <a:latin typeface="幼圆" pitchFamily="49" charset="-122"/>
                <a:ea typeface="幼圆" pitchFamily="49" charset="-122"/>
              </a:rPr>
              <a:t>6</a:t>
            </a:r>
            <a:r>
              <a:rPr lang="zh-CN" altLang="en-US" sz="1800" b="1" dirty="0" smtClean="0">
                <a:solidFill>
                  <a:srgbClr val="000066"/>
                </a:solidFill>
                <a:latin typeface="幼圆" pitchFamily="49" charset="-122"/>
                <a:ea typeface="幼圆" pitchFamily="49" charset="-122"/>
              </a:rPr>
              <a:t>月下旬成交量小幅下降。</a:t>
            </a:r>
            <a:endParaRPr lang="zh-CN" altLang="en-US" sz="1800" b="1" dirty="0">
              <a:solidFill>
                <a:srgbClr val="000066"/>
              </a:solidFill>
              <a:latin typeface="幼圆" pitchFamily="49" charset="-122"/>
              <a:ea typeface="幼圆" pitchFamily="49" charset="-122"/>
            </a:endParaRPr>
          </a:p>
        </p:txBody>
      </p:sp>
      <p:pic>
        <p:nvPicPr>
          <p:cNvPr id="3" name="图片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5656" y="977098"/>
            <a:ext cx="7016385" cy="4519960"/>
          </a:xfrm>
          <a:prstGeom prst="rect">
            <a:avLst/>
          </a:prstGeom>
        </p:spPr>
      </p:pic>
    </p:spTree>
  </p:cSld>
  <p:clrMapOvr>
    <a:overrideClrMapping bg1="lt1" tx1="dk1" bg2="lt2" tx2="dk2" accent1="accent1" accent2="accent2" accent3="accent3" accent4="accent4" accent5="accent5" accent6="accent6" hlink="hlink" folHlink="folHlink"/>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bwMode="auto">
          <a:xfrm>
            <a:off x="500063" y="188640"/>
            <a:ext cx="8229600" cy="1143000"/>
          </a:xfrm>
          <a:noFill/>
          <a:ln>
            <a:miter lim="800000"/>
          </a:ln>
        </p:spPr>
        <p:txBody>
          <a:bodyPr vert="horz" wrap="square" lIns="91440" tIns="45720" rIns="91440" bIns="45720" numCol="1" anchor="t" anchorCtr="0" compatLnSpc="1"/>
          <a:lstStyle/>
          <a:p>
            <a:r>
              <a:rPr lang="zh-CN" altLang="en-US" sz="2400" dirty="0">
                <a:solidFill>
                  <a:schemeClr val="tx1"/>
                </a:solidFill>
              </a:rPr>
              <a:t>债市指数</a:t>
            </a:r>
          </a:p>
        </p:txBody>
      </p:sp>
      <p:sp>
        <p:nvSpPr>
          <p:cNvPr id="6148" name="TextBox 2"/>
          <p:cNvSpPr txBox="1">
            <a:spLocks noChangeArrowheads="1"/>
          </p:cNvSpPr>
          <p:nvPr/>
        </p:nvSpPr>
        <p:spPr bwMode="auto">
          <a:xfrm>
            <a:off x="519112" y="4941168"/>
            <a:ext cx="8085137" cy="1477328"/>
          </a:xfrm>
          <a:prstGeom prst="rect">
            <a:avLst/>
          </a:prstGeom>
          <a:noFill/>
          <a:ln w="9525">
            <a:noFill/>
            <a:miter lim="800000"/>
          </a:ln>
        </p:spPr>
        <p:txBody>
          <a:bodyPr>
            <a:spAutoFit/>
          </a:bodyPr>
          <a:lstStyle/>
          <a:p>
            <a:pPr>
              <a:defRPr/>
            </a:pPr>
            <a:r>
              <a:rPr lang="zh-CN" altLang="en-US" sz="1800" b="1" dirty="0" smtClean="0">
                <a:solidFill>
                  <a:schemeClr val="tx2">
                    <a:lumMod val="75000"/>
                  </a:schemeClr>
                </a:solidFill>
                <a:latin typeface="+mn-ea"/>
                <a:ea typeface="+mn-ea"/>
              </a:rPr>
              <a:t>     </a:t>
            </a:r>
            <a:r>
              <a:rPr lang="en-US" altLang="zh-CN" sz="1800" b="1" dirty="0" smtClean="0">
                <a:solidFill>
                  <a:schemeClr val="tx2">
                    <a:lumMod val="75000"/>
                  </a:schemeClr>
                </a:solidFill>
                <a:latin typeface="+mn-ea"/>
                <a:ea typeface="+mn-ea"/>
              </a:rPr>
              <a:t>6</a:t>
            </a:r>
            <a:r>
              <a:rPr lang="zh-CN" altLang="en-US" sz="1800" b="1" dirty="0">
                <a:solidFill>
                  <a:schemeClr val="tx2">
                    <a:lumMod val="75000"/>
                  </a:schemeClr>
                </a:solidFill>
                <a:latin typeface="+mn-ea"/>
                <a:ea typeface="+mn-ea"/>
              </a:rPr>
              <a:t>月不平常的基金面孕育了不平常的债市行情。市场资金面宽松，货币市场利率持续走低，央行连续实施净回笼，仍无碍市场对流动性的乐观预期继续发酵。债券收益率已全面高于历史均值水平，尤其是</a:t>
            </a:r>
            <a:r>
              <a:rPr lang="en-US" altLang="zh-CN" sz="1800" b="1" dirty="0">
                <a:solidFill>
                  <a:schemeClr val="tx2">
                    <a:lumMod val="75000"/>
                  </a:schemeClr>
                </a:solidFill>
                <a:latin typeface="+mn-ea"/>
                <a:ea typeface="+mn-ea"/>
              </a:rPr>
              <a:t>4</a:t>
            </a:r>
            <a:r>
              <a:rPr lang="zh-CN" altLang="en-US" sz="1800" b="1" dirty="0">
                <a:solidFill>
                  <a:schemeClr val="tx2">
                    <a:lumMod val="75000"/>
                  </a:schemeClr>
                </a:solidFill>
                <a:latin typeface="+mn-ea"/>
                <a:ea typeface="+mn-ea"/>
              </a:rPr>
              <a:t>月又一轮下跌过后，收益率整体创出今年新高。无论是与历史纵向比较，还是与同类资产横向对比，这一轮债市调整已比较充分。</a:t>
            </a: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388" y="908060"/>
            <a:ext cx="7612583" cy="4033108"/>
          </a:xfrm>
          <a:prstGeom prst="rect">
            <a:avLst/>
          </a:prstGeom>
        </p:spPr>
      </p:pic>
    </p:spTree>
  </p:cSld>
  <p:clrMapOvr>
    <a:masterClrMapping/>
  </p:clrMapOvr>
  <p:transition>
    <p:wipe dir="r"/>
  </p:transition>
</p:sld>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txDef>
      <a:spPr bwMode="auto">
        <a:noFill/>
        <a:ln w="9525">
          <a:solidFill>
            <a:schemeClr val="accent1"/>
          </a:solidFill>
          <a:miter lim="800000"/>
        </a:ln>
      </a:spPr>
      <a:bodyPr>
        <a:spAutoFit/>
      </a:bodyPr>
      <a:lstStyle>
        <a:defPPr>
          <a:defRPr sz="1300" b="1" dirty="0" smtClean="0">
            <a:solidFill>
              <a:srgbClr val="000066"/>
            </a:solidFill>
            <a:latin typeface="幼圆" pitchFamily="49" charset="-122"/>
            <a:ea typeface="幼圆" pitchFamily="49" charset="-122"/>
          </a:defRPr>
        </a:defPPr>
      </a:lstStyle>
    </a:tx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融客投资PPT模板">
  <a:themeElements>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7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8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docProps/app.xml><?xml version="1.0" encoding="utf-8"?>
<Properties xmlns="http://schemas.openxmlformats.org/officeDocument/2006/extended-properties" xmlns:vt="http://schemas.openxmlformats.org/officeDocument/2006/docPropsVTypes">
  <TotalTime>3530</TotalTime>
  <Words>2758</Words>
  <Application>Microsoft Macintosh PowerPoint</Application>
  <PresentationFormat>全屏显示(4:3)</PresentationFormat>
  <Paragraphs>359</Paragraphs>
  <Slides>27</Slides>
  <Notes>24</Notes>
  <HiddenSlides>0</HiddenSlides>
  <MMClips>0</MMClips>
  <ScaleCrop>false</ScaleCrop>
  <HeadingPairs>
    <vt:vector size="6" baseType="variant">
      <vt:variant>
        <vt:lpstr>已用的字体</vt:lpstr>
      </vt:variant>
      <vt:variant>
        <vt:i4>10</vt:i4>
      </vt:variant>
      <vt:variant>
        <vt:lpstr>主题</vt:lpstr>
      </vt:variant>
      <vt:variant>
        <vt:i4>8</vt:i4>
      </vt:variant>
      <vt:variant>
        <vt:lpstr>幻灯片标题</vt:lpstr>
      </vt:variant>
      <vt:variant>
        <vt:i4>27</vt:i4>
      </vt:variant>
    </vt:vector>
  </HeadingPairs>
  <TitlesOfParts>
    <vt:vector size="45" baseType="lpstr">
      <vt:lpstr>Arial</vt:lpstr>
      <vt:lpstr>Times New Roman</vt:lpstr>
      <vt:lpstr>Verdana</vt:lpstr>
      <vt:lpstr>Wingdings</vt:lpstr>
      <vt:lpstr>等线</vt:lpstr>
      <vt:lpstr>黑体</vt:lpstr>
      <vt:lpstr>华文中宋</vt:lpstr>
      <vt:lpstr>楷体_GB2312</vt:lpstr>
      <vt:lpstr>宋体</vt:lpstr>
      <vt:lpstr>幼圆</vt:lpstr>
      <vt:lpstr>融客PPT模板</vt:lpstr>
      <vt:lpstr>融客投资PPT模板</vt:lpstr>
      <vt:lpstr>1_融客PPT模板</vt:lpstr>
      <vt:lpstr>3_融客PPT模板</vt:lpstr>
      <vt:lpstr>2_融客PPT模板</vt:lpstr>
      <vt:lpstr>5_融客PPT模板</vt:lpstr>
      <vt:lpstr>7_融客PPT模板</vt:lpstr>
      <vt:lpstr>8_融客PPT模板</vt:lpstr>
      <vt:lpstr>PowerPoint 演示文稿</vt:lpstr>
      <vt:lpstr>PowerPoint 演示文稿</vt:lpstr>
      <vt:lpstr>CPI、PPI</vt:lpstr>
      <vt:lpstr>PMI</vt:lpstr>
      <vt:lpstr>央行公开市场操作</vt:lpstr>
      <vt:lpstr>PowerPoint 演示文稿</vt:lpstr>
      <vt:lpstr>PowerPoint 演示文稿</vt:lpstr>
      <vt:lpstr>股指期货</vt:lpstr>
      <vt:lpstr>债市指数</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联系我们</vt:lpstr>
    </vt:vector>
  </TitlesOfParts>
  <Company>Lenovo (Beijing) Limited</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 User</dc:creator>
  <cp:lastModifiedBy>Vip1777</cp:lastModifiedBy>
  <cp:revision>3660</cp:revision>
  <dcterms:created xsi:type="dcterms:W3CDTF">2007-11-30T05:47:00Z</dcterms:created>
  <dcterms:modified xsi:type="dcterms:W3CDTF">2017-07-11T02:23:09Z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2052-10.1.0.6206</vt:lpwstr>
  </property>
</Properties>
</file>