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378" r:id="rId10"/>
    <p:sldId id="442" r:id="rId11"/>
    <p:sldId id="436" r:id="rId12"/>
    <p:sldId id="405" r:id="rId13"/>
    <p:sldId id="350" r:id="rId14"/>
    <p:sldId id="416" r:id="rId15"/>
    <p:sldId id="439" r:id="rId16"/>
    <p:sldId id="418" r:id="rId17"/>
    <p:sldId id="437" r:id="rId18"/>
    <p:sldId id="400" r:id="rId19"/>
    <p:sldId id="396" r:id="rId20"/>
    <p:sldId id="430" r:id="rId21"/>
    <p:sldId id="372" r:id="rId22"/>
    <p:sldId id="320" r:id="rId23"/>
    <p:sldId id="443" r:id="rId24"/>
    <p:sldId id="364" r:id="rId25"/>
    <p:sldId id="444" r:id="rId26"/>
    <p:sldId id="441" r:id="rId27"/>
    <p:sldId id="351" r:id="rId28"/>
    <p:sldId id="445" r:id="rId29"/>
    <p:sldId id="446" r:id="rId30"/>
    <p:sldId id="388" r:id="rId31"/>
    <p:sldId id="423" r:id="rId32"/>
    <p:sldId id="424"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3E7"/>
    <a:srgbClr val="000066"/>
    <a:srgbClr val="FF0000"/>
    <a:srgbClr val="33CC33"/>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0" autoAdjust="0"/>
    <p:restoredTop sz="86372" autoAdjust="0"/>
  </p:normalViewPr>
  <p:slideViewPr>
    <p:cSldViewPr>
      <p:cViewPr>
        <p:scale>
          <a:sx n="100" d="100"/>
          <a:sy n="100" d="100"/>
        </p:scale>
        <p:origin x="-48"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9" Type="http://schemas.openxmlformats.org/officeDocument/2006/relationships/slide" Target="slides/slide1.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 Id="rId42"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全市场解禁规模</c:v>
                </c:pt>
              </c:strCache>
            </c:strRef>
          </c:tx>
          <c:invertIfNegative val="0"/>
          <c:dPt>
            <c:idx val="0"/>
            <c:invertIfNegative val="0"/>
            <c:bubble3D val="0"/>
            <c:spPr>
              <a:solidFill>
                <a:schemeClr val="accent1"/>
              </a:solidFill>
            </c:spPr>
            <c:extLst xmlns:c16r2="http://schemas.microsoft.com/office/drawing/2015/06/chart">
              <c:ext xmlns:c16="http://schemas.microsoft.com/office/drawing/2014/chart" uri="{C3380CC4-5D6E-409C-BE32-E72D297353CC}">
                <c16:uniqueId val="{00000001-21BE-440E-8526-A32893FD42BF}"/>
              </c:ext>
            </c:extLst>
          </c:dPt>
          <c:dPt>
            <c:idx val="1"/>
            <c:invertIfNegative val="0"/>
            <c:bubble3D val="0"/>
            <c:spPr>
              <a:solidFill>
                <a:schemeClr val="accent1"/>
              </a:solidFill>
            </c:spPr>
            <c:extLst xmlns:c16r2="http://schemas.microsoft.com/office/drawing/2015/06/chart">
              <c:ext xmlns:c16="http://schemas.microsoft.com/office/drawing/2014/chart" uri="{C3380CC4-5D6E-409C-BE32-E72D297353CC}">
                <c16:uniqueId val="{00000003-21BE-440E-8526-A32893FD42BF}"/>
              </c:ext>
            </c:extLst>
          </c:dPt>
          <c:dPt>
            <c:idx val="2"/>
            <c:invertIfNegative val="0"/>
            <c:bubble3D val="0"/>
            <c:spPr>
              <a:solidFill>
                <a:schemeClr val="accent1"/>
              </a:solidFill>
            </c:spPr>
            <c:extLst xmlns:c16r2="http://schemas.microsoft.com/office/drawing/2015/06/chart">
              <c:ext xmlns:c16="http://schemas.microsoft.com/office/drawing/2014/chart" uri="{C3380CC4-5D6E-409C-BE32-E72D297353CC}">
                <c16:uniqueId val="{00000005-21BE-440E-8526-A32893FD42BF}"/>
              </c:ext>
            </c:extLst>
          </c:dPt>
          <c:dPt>
            <c:idx val="3"/>
            <c:invertIfNegative val="0"/>
            <c:bubble3D val="0"/>
            <c:spPr>
              <a:solidFill>
                <a:schemeClr val="accent1"/>
              </a:solidFill>
            </c:spPr>
            <c:extLst xmlns:c16r2="http://schemas.microsoft.com/office/drawing/2015/06/chart">
              <c:ext xmlns:c16="http://schemas.microsoft.com/office/drawing/2014/chart" uri="{C3380CC4-5D6E-409C-BE32-E72D297353CC}">
                <c16:uniqueId val="{00000007-21BE-440E-8526-A32893FD42BF}"/>
              </c:ext>
            </c:extLst>
          </c:dPt>
          <c:dPt>
            <c:idx val="4"/>
            <c:invertIfNegative val="0"/>
            <c:bubble3D val="0"/>
            <c:spPr>
              <a:solidFill>
                <a:srgbClr val="2343E7"/>
              </a:solidFill>
            </c:spPr>
            <c:extLst xmlns:c16r2="http://schemas.microsoft.com/office/drawing/2015/06/chart">
              <c:ext xmlns:c16="http://schemas.microsoft.com/office/drawing/2014/chart" uri="{C3380CC4-5D6E-409C-BE32-E72D297353CC}">
                <c16:uniqueId val="{00000009-21BE-440E-8526-A32893FD42BF}"/>
              </c:ext>
            </c:extLst>
          </c:dPt>
          <c:dPt>
            <c:idx val="5"/>
            <c:invertIfNegative val="0"/>
            <c:bubble3D val="0"/>
            <c:spPr>
              <a:solidFill>
                <a:srgbClr val="FF0000"/>
              </a:solidFill>
            </c:spPr>
          </c:dPt>
          <c:dLbls>
            <c:dLbl>
              <c:idx val="5"/>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numRef>
              <c:f>Sheet1!$A$2:$A$13</c:f>
              <c:numCache>
                <c:formatCode>yyyy"年"m"月";@</c:formatCode>
                <c:ptCount val="12"/>
                <c:pt idx="0">
                  <c:v>42736.0</c:v>
                </c:pt>
                <c:pt idx="1">
                  <c:v>42767.0</c:v>
                </c:pt>
                <c:pt idx="2">
                  <c:v>42795.0</c:v>
                </c:pt>
                <c:pt idx="3">
                  <c:v>42826.0</c:v>
                </c:pt>
                <c:pt idx="4">
                  <c:v>42856.0</c:v>
                </c:pt>
                <c:pt idx="5">
                  <c:v>42887.0</c:v>
                </c:pt>
                <c:pt idx="6">
                  <c:v>42917.0</c:v>
                </c:pt>
                <c:pt idx="7">
                  <c:v>42948.0</c:v>
                </c:pt>
                <c:pt idx="8">
                  <c:v>42979.0</c:v>
                </c:pt>
                <c:pt idx="9">
                  <c:v>43009.0</c:v>
                </c:pt>
                <c:pt idx="10">
                  <c:v>43040.0</c:v>
                </c:pt>
                <c:pt idx="11">
                  <c:v>43070.0</c:v>
                </c:pt>
              </c:numCache>
            </c:numRef>
          </c:cat>
          <c:val>
            <c:numRef>
              <c:f>Sheet1!$B$2:$B$13</c:f>
              <c:numCache>
                <c:formatCode>General</c:formatCode>
                <c:ptCount val="12"/>
                <c:pt idx="0">
                  <c:v>2567.7</c:v>
                </c:pt>
                <c:pt idx="1">
                  <c:v>3040.63</c:v>
                </c:pt>
                <c:pt idx="2">
                  <c:v>2040.47</c:v>
                </c:pt>
                <c:pt idx="3">
                  <c:v>1668.42</c:v>
                </c:pt>
                <c:pt idx="4">
                  <c:v>1895.51</c:v>
                </c:pt>
                <c:pt idx="5">
                  <c:v>1235.4</c:v>
                </c:pt>
                <c:pt idx="6">
                  <c:v>2441.69</c:v>
                </c:pt>
                <c:pt idx="7">
                  <c:v>2232.890000000001</c:v>
                </c:pt>
                <c:pt idx="8">
                  <c:v>3531.830000000001</c:v>
                </c:pt>
                <c:pt idx="9">
                  <c:v>2605.67</c:v>
                </c:pt>
                <c:pt idx="10">
                  <c:v>2484.06</c:v>
                </c:pt>
                <c:pt idx="11">
                  <c:v>3359.26</c:v>
                </c:pt>
              </c:numCache>
            </c:numRef>
          </c:val>
          <c:extLst xmlns:c16r2="http://schemas.microsoft.com/office/drawing/2015/06/chart">
            <c:ext xmlns:c16="http://schemas.microsoft.com/office/drawing/2014/chart" uri="{C3380CC4-5D6E-409C-BE32-E72D297353CC}">
              <c16:uniqueId val="{0000000A-21BE-440E-8526-A32893FD42BF}"/>
            </c:ext>
          </c:extLst>
        </c:ser>
        <c:dLbls>
          <c:showLegendKey val="0"/>
          <c:showVal val="0"/>
          <c:showCatName val="0"/>
          <c:showSerName val="0"/>
          <c:showPercent val="0"/>
          <c:showBubbleSize val="0"/>
        </c:dLbls>
        <c:gapWidth val="150"/>
        <c:axId val="-1493929152"/>
        <c:axId val="-1493924768"/>
      </c:barChart>
      <c:dateAx>
        <c:axId val="-1493929152"/>
        <c:scaling>
          <c:orientation val="minMax"/>
        </c:scaling>
        <c:delete val="0"/>
        <c:axPos val="b"/>
        <c:numFmt formatCode="yyyy&quot;年&quot;m&quot;月&quot;;@"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493924768"/>
        <c:crosses val="autoZero"/>
        <c:auto val="1"/>
        <c:lblOffset val="100"/>
        <c:baseTimeUnit val="months"/>
      </c:dateAx>
      <c:valAx>
        <c:axId val="-1493924768"/>
        <c:scaling>
          <c:orientation val="minMax"/>
        </c:scaling>
        <c:delete val="0"/>
        <c:axPos val="l"/>
        <c:majorGridlines/>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493929152"/>
        <c:crosses val="autoZero"/>
        <c:crossBetween val="between"/>
      </c:valAx>
    </c:plotArea>
    <c:plotVisOnly val="1"/>
    <c:dispBlanksAs val="gap"/>
    <c:showDLblsOverMax val="0"/>
  </c:chart>
  <c:txPr>
    <a:bodyPr/>
    <a:lstStyle/>
    <a:p>
      <a:pPr>
        <a:defRPr lang="zh-CN"/>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pPr>
                <a:defRPr/>
              </a:pPr>
              <a:t>‹#›</a:t>
            </a:fld>
            <a:endParaRPr lang="en-US" altLang="zh-CN"/>
          </a:p>
        </p:txBody>
      </p:sp>
    </p:spTree>
    <p:extLst>
      <p:ext uri="{BB962C8B-B14F-4D97-AF65-F5344CB8AC3E}">
        <p14:creationId xmlns:p14="http://schemas.microsoft.com/office/powerpoint/2010/main" val="383679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pPr>
                <a:defRPr/>
              </a:pPr>
              <a:t>‹#›</a:t>
            </a:fld>
            <a:endParaRPr lang="en-US" altLang="zh-CN"/>
          </a:p>
        </p:txBody>
      </p:sp>
    </p:spTree>
    <p:extLst>
      <p:ext uri="{BB962C8B-B14F-4D97-AF65-F5344CB8AC3E}">
        <p14:creationId xmlns:p14="http://schemas.microsoft.com/office/powerpoint/2010/main" val="142171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p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p14="http://schemas.microsoft.com/office/powerpoint/2010/main" val="192123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pPr/>
              <a:t>11</a:t>
            </a:fld>
            <a:endParaRPr lang="en-US" altLang="zh-CN">
              <a:latin typeface="Arial" panose="020B0604020202020204" pitchFamily="34" charset="0"/>
            </a:endParaRPr>
          </a:p>
        </p:txBody>
      </p:sp>
    </p:spTree>
    <p:extLst>
      <p:ext uri="{BB962C8B-B14F-4D97-AF65-F5344CB8AC3E}">
        <p14:creationId xmlns:p14="http://schemas.microsoft.com/office/powerpoint/2010/main" val="63550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pPr/>
              <a:t>12</a:t>
            </a:fld>
            <a:endParaRPr lang="en-US" altLang="zh-CN">
              <a:latin typeface="Arial" panose="020B0604020202020204" pitchFamily="34" charset="0"/>
            </a:endParaRPr>
          </a:p>
        </p:txBody>
      </p:sp>
    </p:spTree>
    <p:extLst>
      <p:ext uri="{BB962C8B-B14F-4D97-AF65-F5344CB8AC3E}">
        <p14:creationId xmlns:p14="http://schemas.microsoft.com/office/powerpoint/2010/main" val="154714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pPr/>
              <a:t>13</a:t>
            </a:fld>
            <a:endParaRPr lang="en-US" altLang="zh-CN">
              <a:latin typeface="Arial" panose="020B0604020202020204" pitchFamily="34" charset="0"/>
            </a:endParaRPr>
          </a:p>
        </p:txBody>
      </p:sp>
    </p:spTree>
    <p:extLst>
      <p:ext uri="{BB962C8B-B14F-4D97-AF65-F5344CB8AC3E}">
        <p14:creationId xmlns:p14="http://schemas.microsoft.com/office/powerpoint/2010/main" val="120499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pPr/>
              <a:t>14</a:t>
            </a:fld>
            <a:endParaRPr lang="en-US" altLang="zh-CN">
              <a:latin typeface="Arial" panose="020B0604020202020204" pitchFamily="34" charset="0"/>
            </a:endParaRPr>
          </a:p>
        </p:txBody>
      </p:sp>
    </p:spTree>
    <p:extLst>
      <p:ext uri="{BB962C8B-B14F-4D97-AF65-F5344CB8AC3E}">
        <p14:creationId xmlns:p14="http://schemas.microsoft.com/office/powerpoint/2010/main" val="15479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pPr/>
              <a:t>15</a:t>
            </a:fld>
            <a:endParaRPr lang="en-US" altLang="zh-CN">
              <a:latin typeface="Arial" panose="020B0604020202020204" pitchFamily="34" charset="0"/>
            </a:endParaRPr>
          </a:p>
        </p:txBody>
      </p:sp>
    </p:spTree>
    <p:extLst>
      <p:ext uri="{BB962C8B-B14F-4D97-AF65-F5344CB8AC3E}">
        <p14:creationId xmlns:p14="http://schemas.microsoft.com/office/powerpoint/2010/main" val="27640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pPr/>
              <a:t>16</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161588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pPr/>
              <a:t>17</a:t>
            </a:fld>
            <a:endParaRPr lang="en-US" altLang="zh-CN">
              <a:latin typeface="Arial" panose="020B0604020202020204" pitchFamily="34" charset="0"/>
            </a:endParaRPr>
          </a:p>
        </p:txBody>
      </p:sp>
    </p:spTree>
    <p:extLst>
      <p:ext uri="{BB962C8B-B14F-4D97-AF65-F5344CB8AC3E}">
        <p14:creationId xmlns:p14="http://schemas.microsoft.com/office/powerpoint/2010/main" val="86349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anose="020B0604020202020204" pitchFamily="34" charset="0"/>
              </a:rPr>
              <a:pPr/>
              <a:t>18</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52847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pPr algn="r"/>
              <a:t>19</a:t>
            </a:fld>
            <a:endParaRPr lang="en-US" altLang="zh-CN" sz="1200">
              <a:solidFill>
                <a:srgbClr val="000000"/>
              </a:solidFill>
            </a:endParaRPr>
          </a:p>
        </p:txBody>
      </p:sp>
    </p:spTree>
    <p:extLst>
      <p:ext uri="{BB962C8B-B14F-4D97-AF65-F5344CB8AC3E}">
        <p14:creationId xmlns:p14="http://schemas.microsoft.com/office/powerpoint/2010/main" val="1750383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anose="020B0604020202020204" pitchFamily="34" charset="0"/>
              </a:rPr>
              <a:pPr/>
              <a:t>20</a:t>
            </a:fld>
            <a:endParaRPr lang="en-US" altLang="zh-CN">
              <a:latin typeface="Arial" panose="020B0604020202020204" pitchFamily="34" charset="0"/>
            </a:endParaRPr>
          </a:p>
        </p:txBody>
      </p:sp>
    </p:spTree>
    <p:extLst>
      <p:ext uri="{BB962C8B-B14F-4D97-AF65-F5344CB8AC3E}">
        <p14:creationId xmlns:p14="http://schemas.microsoft.com/office/powerpoint/2010/main" val="32529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pPr/>
              <a:t>2</a:t>
            </a:fld>
            <a:endParaRPr lang="en-US" altLang="zh-CN">
              <a:latin typeface="Arial" panose="020B0604020202020204" pitchFamily="34" charset="0"/>
            </a:endParaRPr>
          </a:p>
        </p:txBody>
      </p:sp>
    </p:spTree>
    <p:extLst>
      <p:ext uri="{BB962C8B-B14F-4D97-AF65-F5344CB8AC3E}">
        <p14:creationId xmlns:p14="http://schemas.microsoft.com/office/powerpoint/2010/main" val="63567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anose="020B0604020202020204" pitchFamily="34" charset="0"/>
              </a:rPr>
              <a:pPr/>
              <a:t>23</a:t>
            </a:fld>
            <a:endParaRPr lang="en-US" altLang="zh-CN">
              <a:latin typeface="Arial" panose="020B0604020202020204" pitchFamily="34" charset="0"/>
            </a:endParaRPr>
          </a:p>
        </p:txBody>
      </p:sp>
    </p:spTree>
    <p:extLst>
      <p:ext uri="{BB962C8B-B14F-4D97-AF65-F5344CB8AC3E}">
        <p14:creationId xmlns:p14="http://schemas.microsoft.com/office/powerpoint/2010/main" val="1804795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pPr algn="r" defTabSz="915670"/>
              <a:t>24</a:t>
            </a:fld>
            <a:endParaRPr lang="en-US" altLang="zh-CN" sz="1200">
              <a:solidFill>
                <a:srgbClr val="000000"/>
              </a:solidFill>
            </a:endParaRPr>
          </a:p>
        </p:txBody>
      </p:sp>
    </p:spTree>
    <p:extLst>
      <p:ext uri="{BB962C8B-B14F-4D97-AF65-F5344CB8AC3E}">
        <p14:creationId xmlns:p14="http://schemas.microsoft.com/office/powerpoint/2010/main" val="213845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C9850923-EF93-4729-9F44-6350CD9853ED}" type="slidenum">
              <a:rPr lang="zh-CN" altLang="en-US" sz="1200">
                <a:solidFill>
                  <a:srgbClr val="000000"/>
                </a:solidFill>
              </a:rPr>
              <a:pPr algn="r" defTabSz="915670"/>
              <a:t>25</a:t>
            </a:fld>
            <a:endParaRPr lang="en-US" altLang="zh-CN" sz="1200">
              <a:solidFill>
                <a:srgbClr val="000000"/>
              </a:solidFill>
            </a:endParaRPr>
          </a:p>
        </p:txBody>
      </p:sp>
    </p:spTree>
    <p:extLst>
      <p:ext uri="{BB962C8B-B14F-4D97-AF65-F5344CB8AC3E}">
        <p14:creationId xmlns:p14="http://schemas.microsoft.com/office/powerpoint/2010/main" val="65743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pPr algn="r" defTabSz="915670"/>
              <a:t>26</a:t>
            </a:fld>
            <a:endParaRPr lang="en-US" altLang="zh-CN" sz="1200">
              <a:solidFill>
                <a:srgbClr val="000000"/>
              </a:solidFill>
            </a:endParaRPr>
          </a:p>
        </p:txBody>
      </p:sp>
    </p:spTree>
    <p:extLst>
      <p:ext uri="{BB962C8B-B14F-4D97-AF65-F5344CB8AC3E}">
        <p14:creationId xmlns:p14="http://schemas.microsoft.com/office/powerpoint/2010/main" val="775438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pPr/>
              <a:t>27</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186614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pPr/>
              <a:t>3</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50276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pPr/>
              <a:t>4</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104275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p:sp>
      <p:sp>
        <p:nvSpPr>
          <p:cNvPr id="4403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anose="020B0604020202020204" pitchFamily="34" charset="0"/>
              </a:rPr>
              <a:pPr/>
              <a:t>6</a:t>
            </a:fld>
            <a:endParaRPr lang="en-US" altLang="zh-CN">
              <a:latin typeface="Arial" panose="020B0604020202020204" pitchFamily="34" charset="0"/>
            </a:endParaRPr>
          </a:p>
        </p:txBody>
      </p:sp>
    </p:spTree>
    <p:extLst>
      <p:ext uri="{BB962C8B-B14F-4D97-AF65-F5344CB8AC3E}">
        <p14:creationId xmlns:p14="http://schemas.microsoft.com/office/powerpoint/2010/main" val="209062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pPr/>
              <a:t>7</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214113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pPr/>
              <a:t>8</a:t>
            </a:fld>
            <a:endParaRPr lang="en-US" altLang="zh-CN">
              <a:latin typeface="Arial" panose="020B0604020202020204" pitchFamily="34" charset="0"/>
            </a:endParaRPr>
          </a:p>
        </p:txBody>
      </p:sp>
    </p:spTree>
    <p:extLst>
      <p:ext uri="{BB962C8B-B14F-4D97-AF65-F5344CB8AC3E}">
        <p14:creationId xmlns:p14="http://schemas.microsoft.com/office/powerpoint/2010/main" val="6236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pPr/>
              <a:t>9</a:t>
            </a:fld>
            <a:endParaRPr lang="en-US" altLang="zh-CN">
              <a:latin typeface="Arial" panose="020B0604020202020204" pitchFamily="34" charset="0"/>
            </a:endParaRPr>
          </a:p>
        </p:txBody>
      </p:sp>
    </p:spTree>
    <p:extLst>
      <p:ext uri="{BB962C8B-B14F-4D97-AF65-F5344CB8AC3E}">
        <p14:creationId xmlns:p14="http://schemas.microsoft.com/office/powerpoint/2010/main" val="64814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pPr/>
              <a:t>10</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55878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5.png"/><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1.jpeg"/><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3" Type="http://schemas.openxmlformats.org/officeDocument/2006/relationships/image" Target="../media/image3.jpeg"/><Relationship Id="rId14" Type="http://schemas.openxmlformats.org/officeDocument/2006/relationships/image" Target="../media/image4.jpe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slideLayout" Target="../slideLayouts/slideLayout37.xml"/><Relationship Id="rId14" Type="http://schemas.openxmlformats.org/officeDocument/2006/relationships/theme" Target="../theme/theme3.xml"/><Relationship Id="rId15" Type="http://schemas.openxmlformats.org/officeDocument/2006/relationships/image" Target="../media/image1.jpeg"/><Relationship Id="rId16" Type="http://schemas.openxmlformats.org/officeDocument/2006/relationships/image" Target="../media/image6.jpeg"/><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8.xml"/><Relationship Id="rId12" Type="http://schemas.openxmlformats.org/officeDocument/2006/relationships/slideLayout" Target="../slideLayouts/slideLayout49.xml"/><Relationship Id="rId13" Type="http://schemas.openxmlformats.org/officeDocument/2006/relationships/slideLayout" Target="../slideLayouts/slideLayout50.xml"/><Relationship Id="rId14" Type="http://schemas.openxmlformats.org/officeDocument/2006/relationships/theme" Target="../theme/theme4.xml"/><Relationship Id="rId15" Type="http://schemas.openxmlformats.org/officeDocument/2006/relationships/image" Target="../media/image1.jpeg"/><Relationship Id="rId16" Type="http://schemas.openxmlformats.org/officeDocument/2006/relationships/image" Target="../media/image6.jpeg"/><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9" Type="http://schemas.openxmlformats.org/officeDocument/2006/relationships/slideLayout" Target="../slideLayouts/slideLayout46.xml"/><Relationship Id="rId10"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61.xml"/><Relationship Id="rId12" Type="http://schemas.openxmlformats.org/officeDocument/2006/relationships/slideLayout" Target="../slideLayouts/slideLayout62.xml"/><Relationship Id="rId13" Type="http://schemas.openxmlformats.org/officeDocument/2006/relationships/slideLayout" Target="../slideLayouts/slideLayout63.xml"/><Relationship Id="rId14" Type="http://schemas.openxmlformats.org/officeDocument/2006/relationships/theme" Target="../theme/theme5.xml"/><Relationship Id="rId15" Type="http://schemas.openxmlformats.org/officeDocument/2006/relationships/image" Target="../media/image1.jpeg"/><Relationship Id="rId16" Type="http://schemas.openxmlformats.org/officeDocument/2006/relationships/image" Target="../media/image6.jpeg"/><Relationship Id="rId1" Type="http://schemas.openxmlformats.org/officeDocument/2006/relationships/slideLayout" Target="../slideLayouts/slideLayout51.xml"/><Relationship Id="rId2" Type="http://schemas.openxmlformats.org/officeDocument/2006/relationships/slideLayout" Target="../slideLayouts/slideLayout52.xml"/><Relationship Id="rId3" Type="http://schemas.openxmlformats.org/officeDocument/2006/relationships/slideLayout" Target="../slideLayouts/slideLayout53.xml"/><Relationship Id="rId4" Type="http://schemas.openxmlformats.org/officeDocument/2006/relationships/slideLayout" Target="../slideLayouts/slideLayout54.xml"/><Relationship Id="rId5" Type="http://schemas.openxmlformats.org/officeDocument/2006/relationships/slideLayout" Target="../slideLayouts/slideLayout55.xml"/><Relationship Id="rId6" Type="http://schemas.openxmlformats.org/officeDocument/2006/relationships/slideLayout" Target="../slideLayouts/slideLayout56.xml"/><Relationship Id="rId7" Type="http://schemas.openxmlformats.org/officeDocument/2006/relationships/slideLayout" Target="../slideLayouts/slideLayout57.xml"/><Relationship Id="rId8" Type="http://schemas.openxmlformats.org/officeDocument/2006/relationships/slideLayout" Target="../slideLayouts/slideLayout58.xml"/><Relationship Id="rId9" Type="http://schemas.openxmlformats.org/officeDocument/2006/relationships/slideLayout" Target="../slideLayouts/slideLayout59.xml"/><Relationship Id="rId10"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4.xml"/><Relationship Id="rId12" Type="http://schemas.openxmlformats.org/officeDocument/2006/relationships/slideLayout" Target="../slideLayouts/slideLayout75.xml"/><Relationship Id="rId13" Type="http://schemas.openxmlformats.org/officeDocument/2006/relationships/slideLayout" Target="../slideLayouts/slideLayout76.xml"/><Relationship Id="rId14" Type="http://schemas.openxmlformats.org/officeDocument/2006/relationships/theme" Target="../theme/theme6.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64.xml"/><Relationship Id="rId2" Type="http://schemas.openxmlformats.org/officeDocument/2006/relationships/slideLayout" Target="../slideLayouts/slideLayout65.xml"/><Relationship Id="rId3" Type="http://schemas.openxmlformats.org/officeDocument/2006/relationships/slideLayout" Target="../slideLayouts/slideLayout66.xml"/><Relationship Id="rId4" Type="http://schemas.openxmlformats.org/officeDocument/2006/relationships/slideLayout" Target="../slideLayouts/slideLayout67.xml"/><Relationship Id="rId5" Type="http://schemas.openxmlformats.org/officeDocument/2006/relationships/slideLayout" Target="../slideLayouts/slideLayout68.xml"/><Relationship Id="rId6" Type="http://schemas.openxmlformats.org/officeDocument/2006/relationships/slideLayout" Target="../slideLayouts/slideLayout69.xml"/><Relationship Id="rId7" Type="http://schemas.openxmlformats.org/officeDocument/2006/relationships/slideLayout" Target="../slideLayouts/slideLayout70.xml"/><Relationship Id="rId8" Type="http://schemas.openxmlformats.org/officeDocument/2006/relationships/slideLayout" Target="../slideLayouts/slideLayout71.xml"/><Relationship Id="rId9" Type="http://schemas.openxmlformats.org/officeDocument/2006/relationships/slideLayout" Target="../slideLayouts/slideLayout72.xml"/><Relationship Id="rId10" Type="http://schemas.openxmlformats.org/officeDocument/2006/relationships/slideLayout" Target="../slideLayouts/slideLayout73.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87.xml"/><Relationship Id="rId12" Type="http://schemas.openxmlformats.org/officeDocument/2006/relationships/slideLayout" Target="../slideLayouts/slideLayout88.xml"/><Relationship Id="rId13" Type="http://schemas.openxmlformats.org/officeDocument/2006/relationships/slideLayout" Target="../slideLayouts/slideLayout89.xml"/><Relationship Id="rId14" Type="http://schemas.openxmlformats.org/officeDocument/2006/relationships/theme" Target="../theme/theme7.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77.xml"/><Relationship Id="rId2" Type="http://schemas.openxmlformats.org/officeDocument/2006/relationships/slideLayout" Target="../slideLayouts/slideLayout78.xml"/><Relationship Id="rId3" Type="http://schemas.openxmlformats.org/officeDocument/2006/relationships/slideLayout" Target="../slideLayouts/slideLayout79.xml"/><Relationship Id="rId4" Type="http://schemas.openxmlformats.org/officeDocument/2006/relationships/slideLayout" Target="../slideLayouts/slideLayout80.xml"/><Relationship Id="rId5" Type="http://schemas.openxmlformats.org/officeDocument/2006/relationships/slideLayout" Target="../slideLayouts/slideLayout81.xml"/><Relationship Id="rId6" Type="http://schemas.openxmlformats.org/officeDocument/2006/relationships/slideLayout" Target="../slideLayouts/slideLayout82.xml"/><Relationship Id="rId7" Type="http://schemas.openxmlformats.org/officeDocument/2006/relationships/slideLayout" Target="../slideLayouts/slideLayout83.xml"/><Relationship Id="rId8" Type="http://schemas.openxmlformats.org/officeDocument/2006/relationships/slideLayout" Target="../slideLayouts/slideLayout84.xml"/><Relationship Id="rId9" Type="http://schemas.openxmlformats.org/officeDocument/2006/relationships/slideLayout" Target="../slideLayouts/slideLayout85.xml"/><Relationship Id="rId10" Type="http://schemas.openxmlformats.org/officeDocument/2006/relationships/slideLayout" Target="../slideLayouts/slideLayout8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100.xml"/><Relationship Id="rId12" Type="http://schemas.openxmlformats.org/officeDocument/2006/relationships/slideLayout" Target="../slideLayouts/slideLayout101.xml"/><Relationship Id="rId13" Type="http://schemas.openxmlformats.org/officeDocument/2006/relationships/slideLayout" Target="../slideLayouts/slideLayout102.xml"/><Relationship Id="rId14" Type="http://schemas.openxmlformats.org/officeDocument/2006/relationships/theme" Target="../theme/theme8.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90.xml"/><Relationship Id="rId2" Type="http://schemas.openxmlformats.org/officeDocument/2006/relationships/slideLayout" Target="../slideLayouts/slideLayout91.xml"/><Relationship Id="rId3" Type="http://schemas.openxmlformats.org/officeDocument/2006/relationships/slideLayout" Target="../slideLayouts/slideLayout92.xml"/><Relationship Id="rId4" Type="http://schemas.openxmlformats.org/officeDocument/2006/relationships/slideLayout" Target="../slideLayouts/slideLayout93.xml"/><Relationship Id="rId5" Type="http://schemas.openxmlformats.org/officeDocument/2006/relationships/slideLayout" Target="../slideLayouts/slideLayout94.xml"/><Relationship Id="rId6" Type="http://schemas.openxmlformats.org/officeDocument/2006/relationships/slideLayout" Target="../slideLayouts/slideLayout95.xml"/><Relationship Id="rId7" Type="http://schemas.openxmlformats.org/officeDocument/2006/relationships/slideLayout" Target="../slideLayouts/slideLayout96.xml"/><Relationship Id="rId8" Type="http://schemas.openxmlformats.org/officeDocument/2006/relationships/slideLayout" Target="../slideLayouts/slideLayout97.xml"/><Relationship Id="rId9" Type="http://schemas.openxmlformats.org/officeDocument/2006/relationships/slideLayout" Target="../slideLayouts/slideLayout98.xml"/><Relationship Id="rId10"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9.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13.xml"/><Relationship Id="rId3"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3.xml"/><Relationship Id="rId2" Type="http://schemas.openxmlformats.org/officeDocument/2006/relationships/notesSlide" Target="../notesSlides/notesSlide17.xml"/><Relationship Id="rId3"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4" Type="http://schemas.openxmlformats.org/officeDocument/2006/relationships/image" Target="../media/image18.jpe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jpeg"/><Relationship Id="rId1" Type="http://schemas.openxmlformats.org/officeDocument/2006/relationships/slideLayout" Target="../slideLayouts/slideLayout8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24.xml"/><Relationship Id="rId3" Type="http://schemas.openxmlformats.org/officeDocument/2006/relationships/image" Target="../media/image2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6.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0.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2.png"/><Relationship Id="rId1" Type="http://schemas.openxmlformats.org/officeDocument/2006/relationships/themeOverride" Target="../theme/themeOverride1.xml"/><Relationship Id="rId2" Type="http://schemas.openxmlformats.org/officeDocument/2006/relationships/slideLayout" Target="../slideLayouts/slideLayout6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 Id="rId2" Type="http://schemas.openxmlformats.org/officeDocument/2006/relationships/notesSlide" Target="../notesSlides/notesSlide8.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itchFamily="49" charset="-122"/>
                <a:ea typeface="黑体" panose="02010609060101010101" pitchFamily="49" charset="-122"/>
              </a:rPr>
              <a:t>『</a:t>
            </a:r>
            <a:r>
              <a:rPr lang="zh-CN" altLang="en-US" sz="3600" b="1">
                <a:solidFill>
                  <a:srgbClr val="CC0000"/>
                </a:solidFill>
                <a:latin typeface="幼圆" pitchFamily="49" charset="-122"/>
                <a:ea typeface="黑体" panose="02010609060101010101" pitchFamily="49" charset="-122"/>
              </a:rPr>
              <a:t>融客月报</a:t>
            </a:r>
            <a:r>
              <a:rPr lang="en-US" altLang="zh-CN" sz="3600" b="1">
                <a:solidFill>
                  <a:srgbClr val="CC0000"/>
                </a:solidFill>
                <a:latin typeface="幼圆" pitchFamily="49" charset="-122"/>
                <a:ea typeface="黑体" panose="02010609060101010101" pitchFamily="49" charset="-122"/>
              </a:rPr>
              <a:t>』</a:t>
            </a:r>
            <a:endParaRPr lang="zh-CN" altLang="en-US" sz="3600" b="1">
              <a:solidFill>
                <a:srgbClr val="CC0000"/>
              </a:solidFill>
              <a:latin typeface="幼圆"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1216"/>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itchFamily="49" charset="-122"/>
              </a:rPr>
              <a:t>（</a:t>
            </a:r>
            <a:r>
              <a:rPr lang="en-US" altLang="zh-CN" sz="1800" b="1" dirty="0">
                <a:solidFill>
                  <a:srgbClr val="000066"/>
                </a:solidFill>
                <a:ea typeface="幼圆" pitchFamily="49" charset="-122"/>
              </a:rPr>
              <a:t>2017</a:t>
            </a:r>
            <a:r>
              <a:rPr lang="zh-CN" altLang="en-US" sz="1800" b="1" dirty="0" smtClean="0">
                <a:solidFill>
                  <a:srgbClr val="000066"/>
                </a:solidFill>
                <a:ea typeface="幼圆" pitchFamily="49" charset="-122"/>
              </a:rPr>
              <a:t>年</a:t>
            </a:r>
            <a:r>
              <a:rPr lang="en-US" altLang="zh-CN" sz="1800" b="1" dirty="0">
                <a:solidFill>
                  <a:srgbClr val="000066"/>
                </a:solidFill>
                <a:ea typeface="幼圆" pitchFamily="49" charset="-122"/>
              </a:rPr>
              <a:t>6</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57.61</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较上</a:t>
            </a:r>
            <a:r>
              <a:rPr lang="zh-CN" altLang="en-US" sz="1800" b="1" dirty="0" smtClean="0">
                <a:solidFill>
                  <a:srgbClr val="000066"/>
                </a:solidFill>
                <a:latin typeface="幼圆" pitchFamily="49" charset="-122"/>
                <a:ea typeface="幼圆" pitchFamily="49" charset="-122"/>
              </a:rPr>
              <a:t>月底涨</a:t>
            </a:r>
            <a:r>
              <a:rPr lang="en-US" altLang="zh-CN" sz="1800" b="1" dirty="0" smtClean="0">
                <a:solidFill>
                  <a:srgbClr val="000066"/>
                </a:solidFill>
                <a:latin typeface="幼圆" pitchFamily="49" charset="-122"/>
                <a:ea typeface="幼圆" pitchFamily="49" charset="-122"/>
              </a:rPr>
              <a:t>3.2989%</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34.78</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22.83</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385" y="980728"/>
            <a:ext cx="7089641" cy="4316759"/>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285720" y="5072074"/>
            <a:ext cx="8501063" cy="1200329"/>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latinLnBrk="0"/>
            <a:r>
              <a:rPr lang="en-US" altLang="zh-CN" sz="1800" b="1" dirty="0">
                <a:solidFill>
                  <a:srgbClr val="000066"/>
                </a:solidFill>
                <a:latin typeface="幼圆" pitchFamily="49" charset="-122"/>
                <a:ea typeface="幼圆" pitchFamily="49" charset="-122"/>
              </a:rPr>
              <a:t>2017</a:t>
            </a:r>
            <a:r>
              <a:rPr lang="zh-CN" altLang="en-US" sz="1800" b="1" dirty="0">
                <a:solidFill>
                  <a:srgbClr val="000066"/>
                </a:solidFill>
                <a:latin typeface="幼圆" pitchFamily="49" charset="-122"/>
                <a:ea typeface="幼圆" pitchFamily="49" charset="-122"/>
              </a:rPr>
              <a:t>年</a:t>
            </a:r>
            <a:r>
              <a:rPr lang="en-US" altLang="zh-CN" sz="1800" b="1" dirty="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股全市场解禁市值将达到</a:t>
            </a:r>
            <a:r>
              <a:rPr lang="en-US" altLang="zh-CN" sz="1800" b="1" dirty="0">
                <a:solidFill>
                  <a:srgbClr val="000066"/>
                </a:solidFill>
                <a:latin typeface="幼圆" pitchFamily="49" charset="-122"/>
                <a:ea typeface="幼圆" pitchFamily="49" charset="-122"/>
              </a:rPr>
              <a:t>29103.5</a:t>
            </a:r>
            <a:r>
              <a:rPr lang="zh-CN" altLang="en-US" sz="1800" b="1" dirty="0">
                <a:solidFill>
                  <a:srgbClr val="000066"/>
                </a:solidFill>
                <a:latin typeface="幼圆" pitchFamily="49" charset="-122"/>
                <a:ea typeface="幼圆" pitchFamily="49" charset="-122"/>
              </a:rPr>
              <a:t>亿元，较</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年增长约</a:t>
            </a:r>
            <a:r>
              <a:rPr lang="en-US" altLang="zh-CN" sz="1800" b="1" dirty="0">
                <a:solidFill>
                  <a:srgbClr val="000066"/>
                </a:solidFill>
                <a:latin typeface="幼圆" pitchFamily="49" charset="-122"/>
                <a:ea typeface="幼圆" pitchFamily="49" charset="-122"/>
              </a:rPr>
              <a:t>26.67%</a:t>
            </a:r>
            <a:r>
              <a:rPr lang="zh-CN" altLang="en-US" sz="1800" b="1" dirty="0">
                <a:solidFill>
                  <a:srgbClr val="000066"/>
                </a:solidFill>
                <a:latin typeface="幼圆" pitchFamily="49" charset="-122"/>
                <a:ea typeface="幼圆" pitchFamily="49" charset="-122"/>
              </a:rPr>
              <a:t>。</a:t>
            </a:r>
          </a:p>
          <a:p>
            <a:pPr latinLnBrk="0"/>
            <a:r>
              <a:rPr lang="zh-CN" altLang="en-US" sz="1800" b="1" dirty="0">
                <a:solidFill>
                  <a:srgbClr val="000066"/>
                </a:solidFill>
                <a:latin typeface="幼圆" pitchFamily="49" charset="-122"/>
                <a:ea typeface="幼圆" pitchFamily="49" charset="-122"/>
              </a:rPr>
              <a:t>具体来看，除了</a:t>
            </a:r>
            <a:r>
              <a:rPr lang="en-US" altLang="zh-CN" sz="1800" b="1" dirty="0">
                <a:solidFill>
                  <a:srgbClr val="000066"/>
                </a:solidFill>
                <a:latin typeface="幼圆" pitchFamily="49" charset="-122"/>
                <a:ea typeface="幼圆" pitchFamily="49" charset="-122"/>
              </a:rPr>
              <a:t>5</a:t>
            </a:r>
            <a:r>
              <a:rPr lang="zh-CN" altLang="en-US" sz="1800" b="1" dirty="0">
                <a:solidFill>
                  <a:srgbClr val="000066"/>
                </a:solidFill>
                <a:latin typeface="幼圆" pitchFamily="49" charset="-122"/>
                <a:ea typeface="幼圆" pitchFamily="49" charset="-122"/>
              </a:rPr>
              <a:t>月、</a:t>
            </a:r>
            <a:r>
              <a:rPr lang="en-US" altLang="zh-CN" sz="1800" b="1" dirty="0">
                <a:solidFill>
                  <a:srgbClr val="000066"/>
                </a:solidFill>
                <a:latin typeface="幼圆" pitchFamily="49" charset="-122"/>
                <a:ea typeface="幼圆" pitchFamily="49" charset="-122"/>
              </a:rPr>
              <a:t>6</a:t>
            </a:r>
            <a:r>
              <a:rPr lang="zh-CN" altLang="en-US" sz="1800" b="1" dirty="0">
                <a:solidFill>
                  <a:srgbClr val="000066"/>
                </a:solidFill>
                <a:latin typeface="幼圆" pitchFamily="49" charset="-122"/>
                <a:ea typeface="幼圆" pitchFamily="49" charset="-122"/>
              </a:rPr>
              <a:t>月和</a:t>
            </a:r>
            <a:r>
              <a:rPr lang="en-US" altLang="zh-CN" sz="1800" b="1" dirty="0">
                <a:solidFill>
                  <a:srgbClr val="000066"/>
                </a:solidFill>
                <a:latin typeface="幼圆" pitchFamily="49" charset="-122"/>
                <a:ea typeface="幼圆" pitchFamily="49" charset="-122"/>
              </a:rPr>
              <a:t>11</a:t>
            </a:r>
            <a:r>
              <a:rPr lang="zh-CN" altLang="en-US" sz="1800" b="1" dirty="0">
                <a:solidFill>
                  <a:srgbClr val="000066"/>
                </a:solidFill>
                <a:latin typeface="幼圆" pitchFamily="49" charset="-122"/>
                <a:ea typeface="幼圆" pitchFamily="49" charset="-122"/>
              </a:rPr>
              <a:t>月的解禁市值稍弱于</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年的同期水平之外，其余</a:t>
            </a:r>
            <a:r>
              <a:rPr lang="en-US" altLang="zh-CN" sz="1800" b="1" dirty="0">
                <a:solidFill>
                  <a:srgbClr val="000066"/>
                </a:solidFill>
                <a:latin typeface="幼圆" pitchFamily="49" charset="-122"/>
                <a:ea typeface="幼圆" pitchFamily="49" charset="-122"/>
              </a:rPr>
              <a:t>9</a:t>
            </a:r>
            <a:r>
              <a:rPr lang="zh-CN" altLang="en-US" sz="1800" b="1" dirty="0">
                <a:solidFill>
                  <a:srgbClr val="000066"/>
                </a:solidFill>
                <a:latin typeface="幼圆" pitchFamily="49" charset="-122"/>
                <a:ea typeface="幼圆" pitchFamily="49" charset="-122"/>
              </a:rPr>
              <a:t>个月份全部超过</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年同期解禁水平，将给市场带来不小的冲击</a:t>
            </a:r>
            <a:r>
              <a:rPr lang="zh-CN" altLang="en-US" sz="1800" b="1" dirty="0" smtClean="0">
                <a:solidFill>
                  <a:srgbClr val="000066"/>
                </a:solidFill>
                <a:latin typeface="幼圆" pitchFamily="49" charset="-122"/>
                <a:ea typeface="幼圆" pitchFamily="49" charset="-122"/>
              </a:rPr>
              <a:t>。</a:t>
            </a:r>
            <a:r>
              <a:rPr lang="en-US" altLang="zh-CN" sz="1800" b="1" dirty="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月解</a:t>
            </a:r>
            <a:r>
              <a:rPr lang="zh-CN" altLang="en-US" sz="1800" b="1" dirty="0">
                <a:solidFill>
                  <a:srgbClr val="000066"/>
                </a:solidFill>
                <a:latin typeface="幼圆" pitchFamily="49" charset="-122"/>
                <a:ea typeface="幼圆" pitchFamily="49" charset="-122"/>
              </a:rPr>
              <a:t>禁市值</a:t>
            </a:r>
            <a:r>
              <a:rPr lang="zh-CN" altLang="en-US" sz="1800" b="1" dirty="0" smtClean="0">
                <a:solidFill>
                  <a:srgbClr val="000066"/>
                </a:solidFill>
                <a:latin typeface="幼圆" pitchFamily="49" charset="-122"/>
                <a:ea typeface="幼圆" pitchFamily="49" charset="-122"/>
              </a:rPr>
              <a:t>为</a:t>
            </a:r>
            <a:r>
              <a:rPr lang="en-US" altLang="zh-CN" sz="1800" b="1" dirty="0" smtClean="0">
                <a:solidFill>
                  <a:srgbClr val="000066"/>
                </a:solidFill>
                <a:latin typeface="幼圆" pitchFamily="49" charset="-122"/>
                <a:ea typeface="幼圆" pitchFamily="49" charset="-122"/>
              </a:rPr>
              <a:t>1235.4</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a:t>
            </a:r>
          </a:p>
        </p:txBody>
      </p:sp>
      <p:graphicFrame>
        <p:nvGraphicFramePr>
          <p:cNvPr id="7" name="图表 6"/>
          <p:cNvGraphicFramePr/>
          <p:nvPr>
            <p:extLst>
              <p:ext uri="{D42A27DB-BD31-4B8C-83A1-F6EECF244321}">
                <p14:modId xmlns:p14="http://schemas.microsoft.com/office/powerpoint/2010/main" val="1104604533"/>
              </p:ext>
            </p:extLst>
          </p:nvPr>
        </p:nvGraphicFramePr>
        <p:xfrm>
          <a:off x="714348" y="1214422"/>
          <a:ext cx="7572428" cy="37465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642143" y="4819927"/>
            <a:ext cx="7858125" cy="1477328"/>
          </a:xfrm>
          <a:prstGeom prst="rect">
            <a:avLst/>
          </a:prstGeom>
        </p:spPr>
        <p:txBody>
          <a:bodyPr>
            <a:spAutoFit/>
          </a:bodyPr>
          <a:lstStyle/>
          <a:p>
            <a:pPr>
              <a:defRPr/>
            </a:pPr>
            <a:r>
              <a:rPr lang="en-US" altLang="zh-CN" sz="1800" b="1" dirty="0" smtClean="0">
                <a:solidFill>
                  <a:schemeClr val="tx2"/>
                </a:solidFill>
                <a:latin typeface="+mn-ea"/>
                <a:ea typeface="+mn-ea"/>
              </a:rPr>
              <a:t>6</a:t>
            </a:r>
            <a:r>
              <a:rPr lang="zh-CN" altLang="en-US" sz="1800" b="1" dirty="0" smtClean="0">
                <a:solidFill>
                  <a:schemeClr val="tx2"/>
                </a:solidFill>
                <a:latin typeface="+mn-ea"/>
                <a:ea typeface="+mn-ea"/>
              </a:rPr>
              <a:t>月大宗交易总成交额为</a:t>
            </a:r>
            <a:r>
              <a:rPr lang="en-US" altLang="zh-CN" sz="1800" b="1" dirty="0" smtClean="0">
                <a:solidFill>
                  <a:schemeClr val="tx2"/>
                </a:solidFill>
                <a:latin typeface="+mn-ea"/>
                <a:ea typeface="+mn-ea"/>
              </a:rPr>
              <a:t>331.73</a:t>
            </a:r>
            <a:r>
              <a:rPr lang="zh-CN" altLang="en-US" sz="1800" b="1" dirty="0" smtClean="0">
                <a:solidFill>
                  <a:schemeClr val="tx2"/>
                </a:solidFill>
                <a:latin typeface="+mn-ea"/>
                <a:ea typeface="+mn-ea"/>
              </a:rPr>
              <a:t>亿元，较上月</a:t>
            </a:r>
            <a:r>
              <a:rPr lang="en-US" altLang="zh-CN" sz="1800" b="1" dirty="0" smtClean="0">
                <a:solidFill>
                  <a:schemeClr val="tx2"/>
                </a:solidFill>
                <a:latin typeface="+mn-ea"/>
                <a:ea typeface="+mn-ea"/>
              </a:rPr>
              <a:t>519.49</a:t>
            </a:r>
            <a:r>
              <a:rPr lang="zh-CN" altLang="en-US" sz="1800" b="1" dirty="0" smtClean="0">
                <a:solidFill>
                  <a:schemeClr val="tx2"/>
                </a:solidFill>
                <a:latin typeface="+mn-ea"/>
                <a:ea typeface="+mn-ea"/>
              </a:rPr>
              <a:t>亿元大幅下跌，交投热情急速降温</a:t>
            </a:r>
            <a:r>
              <a:rPr lang="zh-CN" altLang="en-US" sz="1800" b="1" dirty="0">
                <a:solidFill>
                  <a:schemeClr val="tx2"/>
                </a:solidFill>
                <a:latin typeface="+mn-ea"/>
                <a:ea typeface="+mn-ea"/>
              </a:rPr>
              <a:t>。减持新规的实施对大宗交易市场的制约效果极为明显。</a:t>
            </a:r>
            <a:r>
              <a:rPr lang="en-US" altLang="zh-CN" sz="1800" b="1" dirty="0" smtClean="0">
                <a:solidFill>
                  <a:schemeClr val="tx2"/>
                </a:solidFill>
                <a:latin typeface="+mn-ea"/>
                <a:ea typeface="+mn-ea"/>
              </a:rPr>
              <a:t>6</a:t>
            </a:r>
            <a:r>
              <a:rPr lang="zh-CN" altLang="en-US" sz="1800" b="1" dirty="0">
                <a:solidFill>
                  <a:schemeClr val="tx2"/>
                </a:solidFill>
                <a:latin typeface="+mn-ea"/>
                <a:ea typeface="+mn-ea"/>
              </a:rPr>
              <a:t>月份以来大宗交易市场卖方的议价</a:t>
            </a:r>
            <a:r>
              <a:rPr lang="zh-CN" altLang="en-US" sz="1800" b="1" dirty="0" smtClean="0">
                <a:solidFill>
                  <a:schemeClr val="tx2"/>
                </a:solidFill>
                <a:latin typeface="+mn-ea"/>
                <a:ea typeface="+mn-ea"/>
              </a:rPr>
              <a:t>能力，</a:t>
            </a:r>
            <a:r>
              <a:rPr lang="zh-CN" altLang="en-US" sz="1800" b="1" dirty="0">
                <a:solidFill>
                  <a:schemeClr val="tx2"/>
                </a:solidFill>
                <a:latin typeface="+mn-ea"/>
                <a:ea typeface="+mn-ea"/>
              </a:rPr>
              <a:t>相比</a:t>
            </a:r>
            <a:r>
              <a:rPr lang="en-US" altLang="zh-CN" sz="1800" b="1" dirty="0">
                <a:solidFill>
                  <a:schemeClr val="tx2"/>
                </a:solidFill>
                <a:latin typeface="+mn-ea"/>
                <a:ea typeface="+mn-ea"/>
              </a:rPr>
              <a:t>5</a:t>
            </a:r>
            <a:r>
              <a:rPr lang="zh-CN" altLang="en-US" sz="1800" b="1" dirty="0">
                <a:solidFill>
                  <a:schemeClr val="tx2"/>
                </a:solidFill>
                <a:latin typeface="+mn-ea"/>
                <a:ea typeface="+mn-ea"/>
              </a:rPr>
              <a:t>月份明显提升。统计数据显示</a:t>
            </a:r>
            <a:r>
              <a:rPr lang="zh-CN" altLang="en-US" sz="1800" b="1" dirty="0" smtClean="0">
                <a:solidFill>
                  <a:schemeClr val="tx2"/>
                </a:solidFill>
                <a:latin typeface="+mn-ea"/>
                <a:ea typeface="+mn-ea"/>
              </a:rPr>
              <a:t>，月内大宗交易平均</a:t>
            </a:r>
            <a:r>
              <a:rPr lang="zh-CN" altLang="en-US" sz="1800" b="1" dirty="0">
                <a:solidFill>
                  <a:schemeClr val="tx2"/>
                </a:solidFill>
                <a:latin typeface="+mn-ea"/>
                <a:ea typeface="+mn-ea"/>
              </a:rPr>
              <a:t>折价率为</a:t>
            </a:r>
            <a:r>
              <a:rPr lang="en-US" altLang="zh-CN" sz="1800" b="1" dirty="0">
                <a:solidFill>
                  <a:schemeClr val="tx2"/>
                </a:solidFill>
                <a:latin typeface="+mn-ea"/>
                <a:ea typeface="+mn-ea"/>
              </a:rPr>
              <a:t>2.68%</a:t>
            </a:r>
            <a:r>
              <a:rPr lang="zh-CN" altLang="en-US" sz="1800" b="1" dirty="0">
                <a:solidFill>
                  <a:schemeClr val="tx2"/>
                </a:solidFill>
                <a:latin typeface="+mn-ea"/>
                <a:ea typeface="+mn-ea"/>
              </a:rPr>
              <a:t>，不仅相比</a:t>
            </a:r>
            <a:r>
              <a:rPr lang="en-US" altLang="zh-CN" sz="1800" b="1" dirty="0">
                <a:solidFill>
                  <a:schemeClr val="tx2"/>
                </a:solidFill>
                <a:latin typeface="+mn-ea"/>
                <a:ea typeface="+mn-ea"/>
              </a:rPr>
              <a:t>5</a:t>
            </a:r>
            <a:r>
              <a:rPr lang="zh-CN" altLang="en-US" sz="1800" b="1" dirty="0">
                <a:solidFill>
                  <a:schemeClr val="tx2"/>
                </a:solidFill>
                <a:latin typeface="+mn-ea"/>
                <a:ea typeface="+mn-ea"/>
              </a:rPr>
              <a:t>月份</a:t>
            </a:r>
            <a:r>
              <a:rPr lang="en-US" altLang="zh-CN" sz="1800" b="1" dirty="0">
                <a:solidFill>
                  <a:schemeClr val="tx2"/>
                </a:solidFill>
                <a:latin typeface="+mn-ea"/>
                <a:ea typeface="+mn-ea"/>
              </a:rPr>
              <a:t>3.4%</a:t>
            </a:r>
            <a:r>
              <a:rPr lang="zh-CN" altLang="en-US" sz="1800" b="1" dirty="0">
                <a:solidFill>
                  <a:schemeClr val="tx2"/>
                </a:solidFill>
                <a:latin typeface="+mn-ea"/>
                <a:ea typeface="+mn-ea"/>
              </a:rPr>
              <a:t>的平均折价率降低了</a:t>
            </a:r>
            <a:r>
              <a:rPr lang="en-US" altLang="zh-CN" sz="1800" b="1" dirty="0">
                <a:solidFill>
                  <a:schemeClr val="tx2"/>
                </a:solidFill>
                <a:latin typeface="+mn-ea"/>
                <a:ea typeface="+mn-ea"/>
              </a:rPr>
              <a:t>0.72%</a:t>
            </a:r>
            <a:r>
              <a:rPr lang="zh-CN" altLang="en-US" sz="1800" b="1" dirty="0">
                <a:solidFill>
                  <a:schemeClr val="tx2"/>
                </a:solidFill>
                <a:latin typeface="+mn-ea"/>
                <a:ea typeface="+mn-ea"/>
              </a:rPr>
              <a:t>，更是创出了今年以来各月的最低值</a:t>
            </a:r>
            <a:r>
              <a:rPr lang="zh-CN" altLang="en-US" sz="1800" b="1" dirty="0" smtClean="0">
                <a:solidFill>
                  <a:schemeClr val="tx2"/>
                </a:solidFill>
                <a:latin typeface="+mn-ea"/>
                <a:ea typeface="+mn-ea"/>
              </a:rPr>
              <a:t>。</a:t>
            </a:r>
            <a:endParaRPr lang="zh-CN" altLang="en-US" sz="1800" b="1" dirty="0">
              <a:solidFill>
                <a:schemeClr val="tx2">
                  <a:lumMod val="75000"/>
                </a:schemeClr>
              </a:solidFill>
              <a:latin typeface="+mn-lt"/>
              <a:ea typeface="+mn-ea"/>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155" y="930414"/>
            <a:ext cx="7231237" cy="3965222"/>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chemeClr val="tx2"/>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1259632" y="5301208"/>
            <a:ext cx="8001000" cy="369332"/>
          </a:xfrm>
          <a:prstGeom prst="rect">
            <a:avLst/>
          </a:prstGeom>
          <a:noFill/>
          <a:ln w="9525">
            <a:solidFill>
              <a:schemeClr val="bg1"/>
            </a:solidFill>
            <a:miter lim="800000"/>
          </a:ln>
        </p:spPr>
        <p:txBody>
          <a:bodyPr>
            <a:spAutoFit/>
          </a:bodyPr>
          <a:lstStyle/>
          <a:p>
            <a:r>
              <a:rPr lang="zh-CN" altLang="en-US" sz="1800" b="1" dirty="0" smtClean="0">
                <a:solidFill>
                  <a:srgbClr val="000066"/>
                </a:solidFill>
                <a:latin typeface="幼圆" pitchFamily="49" charset="-122"/>
                <a:ea typeface="幼圆" pitchFamily="49" charset="-122"/>
              </a:rPr>
              <a:t>至</a:t>
            </a:r>
            <a:r>
              <a:rPr lang="en-US" altLang="zh-CN" sz="1800" b="1" dirty="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，沪深两市两融余额</a:t>
            </a:r>
            <a:r>
              <a:rPr lang="en-US" altLang="zh-CN" sz="1800" b="1" dirty="0" smtClean="0">
                <a:solidFill>
                  <a:srgbClr val="000066"/>
                </a:solidFill>
                <a:latin typeface="幼圆" pitchFamily="49" charset="-122"/>
                <a:ea typeface="幼圆" pitchFamily="49" charset="-122"/>
              </a:rPr>
              <a:t>8798.62</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元，较上</a:t>
            </a:r>
            <a:r>
              <a:rPr lang="zh-CN" altLang="en-US" sz="1800" b="1" dirty="0" smtClean="0">
                <a:solidFill>
                  <a:srgbClr val="000066"/>
                </a:solidFill>
                <a:latin typeface="幼圆" pitchFamily="49" charset="-122"/>
                <a:ea typeface="幼圆" pitchFamily="49" charset="-122"/>
              </a:rPr>
              <a:t>月底涨</a:t>
            </a:r>
            <a:r>
              <a:rPr lang="en-US" altLang="zh-CN" sz="1800" b="1" dirty="0" smtClean="0">
                <a:solidFill>
                  <a:srgbClr val="000066"/>
                </a:solidFill>
                <a:latin typeface="幼圆" pitchFamily="49" charset="-122"/>
                <a:ea typeface="幼圆" pitchFamily="49" charset="-122"/>
              </a:rPr>
              <a:t>1.18%</a:t>
            </a:r>
            <a:r>
              <a:rPr lang="zh-CN" altLang="en-US" sz="1800" b="1" dirty="0">
                <a:solidFill>
                  <a:srgbClr val="000066"/>
                </a:solidFill>
                <a:latin typeface="幼圆" pitchFamily="49" charset="-122"/>
                <a:ea typeface="幼圆" pitchFamily="49" charset="-122"/>
              </a:rPr>
              <a:t>。</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440" y="977705"/>
            <a:ext cx="7297960" cy="4328187"/>
          </a:xfrm>
          <a:prstGeom prst="rect">
            <a:avLst/>
          </a:prstGeom>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extLst>
              <p:ext uri="{D42A27DB-BD31-4B8C-83A1-F6EECF244321}">
                <p14:modId xmlns:p14="http://schemas.microsoft.com/office/powerpoint/2010/main" val="671408030"/>
              </p:ext>
            </p:extLst>
          </p:nvPr>
        </p:nvGraphicFramePr>
        <p:xfrm>
          <a:off x="-36513" y="642918"/>
          <a:ext cx="9180545" cy="5874434"/>
        </p:xfrm>
        <a:graphic>
          <a:graphicData uri="http://schemas.openxmlformats.org/drawingml/2006/table">
            <a:tbl>
              <a:tblPr firstRow="1" bandRow="1">
                <a:tableStyleId>{72833802-FEF1-4C79-8D5D-14CF1EAF98D9}</a:tableStyleId>
              </a:tblPr>
              <a:tblGrid>
                <a:gridCol w="2359606">
                  <a:extLst>
                    <a:ext uri="{9D8B030D-6E8A-4147-A177-3AD203B41FA5}">
                      <a16:colId xmlns="" xmlns:a16="http://schemas.microsoft.com/office/drawing/2014/main" val="20000"/>
                    </a:ext>
                  </a:extLst>
                </a:gridCol>
                <a:gridCol w="2320345">
                  <a:extLst>
                    <a:ext uri="{9D8B030D-6E8A-4147-A177-3AD203B41FA5}">
                      <a16:colId xmlns="" xmlns:a16="http://schemas.microsoft.com/office/drawing/2014/main" val="20001"/>
                    </a:ext>
                  </a:extLst>
                </a:gridCol>
                <a:gridCol w="2143140">
                  <a:extLst>
                    <a:ext uri="{9D8B030D-6E8A-4147-A177-3AD203B41FA5}">
                      <a16:colId xmlns="" xmlns:a16="http://schemas.microsoft.com/office/drawing/2014/main" val="20002"/>
                    </a:ext>
                  </a:extLst>
                </a:gridCol>
                <a:gridCol w="2357454">
                  <a:extLst>
                    <a:ext uri="{9D8B030D-6E8A-4147-A177-3AD203B41FA5}">
                      <a16:colId xmlns="" xmlns:a16="http://schemas.microsoft.com/office/drawing/2014/main" val="20003"/>
                    </a:ext>
                  </a:extLst>
                </a:gridCol>
              </a:tblGrid>
              <a:tr h="857256">
                <a:tc>
                  <a:txBody>
                    <a:bodyPr/>
                    <a:lstStyle/>
                    <a:p>
                      <a:pPr algn="ctr"/>
                      <a:r>
                        <a:rPr lang="zh-CN" altLang="en-US" dirty="0"/>
                        <a:t>沪市</a:t>
                      </a:r>
                    </a:p>
                  </a:txBody>
                  <a:tcPr marL="9525" marR="9525" marT="9525" marB="0" anchor="ctr"/>
                </a:tc>
                <a:tc>
                  <a:txBody>
                    <a:bodyPr/>
                    <a:lstStyle/>
                    <a:p>
                      <a:pPr algn="ctr" fontAlgn="ctr"/>
                      <a:r>
                        <a:rPr lang="zh-CN" altLang="en-US" sz="1600" u="none" strike="noStrike" dirty="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a:solidFill>
                            <a:schemeClr val="bg1"/>
                          </a:solidFill>
                          <a:latin typeface="+mn-ea"/>
                          <a:ea typeface="+mn-ea"/>
                        </a:rPr>
                        <a:t>深市</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extLst>
                  <a:ext uri="{0D108BD9-81ED-4DB2-BD59-A6C34878D82A}">
                    <a16:rowId xmlns="" xmlns:a16="http://schemas.microsoft.com/office/drawing/2014/main" val="10000"/>
                  </a:ext>
                </a:extLst>
              </a:tr>
              <a:tr h="428628">
                <a:tc>
                  <a:txBody>
                    <a:bodyPr/>
                    <a:lstStyle/>
                    <a:p>
                      <a:pPr algn="ctr" fontAlgn="t"/>
                      <a:r>
                        <a:rPr lang="en-US" sz="1400" b="1" i="0" u="none" strike="noStrike" dirty="0">
                          <a:solidFill>
                            <a:schemeClr val="tx2"/>
                          </a:solidFill>
                          <a:effectLst/>
                          <a:latin typeface="+mn-lt"/>
                        </a:rPr>
                        <a:t>601398.SH</a:t>
                      </a:r>
                      <a:r>
                        <a:rPr lang="zh-CN" altLang="en-US" sz="1400" b="1" i="0" u="none" strike="noStrike" dirty="0">
                          <a:solidFill>
                            <a:schemeClr val="tx2"/>
                          </a:solidFill>
                          <a:effectLst/>
                          <a:latin typeface="+mn-lt"/>
                        </a:rPr>
                        <a:t>工商银行</a:t>
                      </a:r>
                    </a:p>
                  </a:txBody>
                  <a:tcPr marL="7620" marR="7620" marT="7620" marB="0" anchor="ctr"/>
                </a:tc>
                <a:tc>
                  <a:txBody>
                    <a:bodyPr/>
                    <a:lstStyle/>
                    <a:p>
                      <a:pPr algn="ctr"/>
                      <a:r>
                        <a:rPr lang="tr-TR" sz="1400" b="1">
                          <a:solidFill>
                            <a:schemeClr val="tx2"/>
                          </a:solidFill>
                          <a:effectLst/>
                          <a:latin typeface="+mn-ea"/>
                          <a:ea typeface="+mn-ea"/>
                        </a:rPr>
                        <a:t>18,124.5473</a:t>
                      </a:r>
                    </a:p>
                  </a:txBody>
                  <a:tcPr marL="63500" marR="63500" marT="0" marB="0" anchor="ctr"/>
                </a:tc>
                <a:tc>
                  <a:txBody>
                    <a:bodyPr/>
                    <a:lstStyle/>
                    <a:p>
                      <a:pPr algn="ctr" fontAlgn="t"/>
                      <a:r>
                        <a:rPr lang="en-US" sz="1400" b="1" i="0" u="none" strike="noStrike">
                          <a:solidFill>
                            <a:schemeClr val="tx2"/>
                          </a:solidFill>
                          <a:effectLst/>
                          <a:latin typeface="等线"/>
                        </a:rPr>
                        <a:t>002415.SZ</a:t>
                      </a:r>
                      <a:r>
                        <a:rPr lang="zh-CN" altLang="en-US" sz="1400" b="1" i="0" u="none" strike="noStrike">
                          <a:solidFill>
                            <a:schemeClr val="tx2"/>
                          </a:solidFill>
                          <a:effectLst/>
                          <a:latin typeface="等线"/>
                        </a:rPr>
                        <a:t>海康威视</a:t>
                      </a:r>
                    </a:p>
                  </a:txBody>
                  <a:tcPr marL="7620" marR="7620" marT="7620" marB="0" anchor="ctr"/>
                </a:tc>
                <a:tc>
                  <a:txBody>
                    <a:bodyPr/>
                    <a:lstStyle/>
                    <a:p>
                      <a:pPr algn="ctr"/>
                      <a:r>
                        <a:rPr lang="fi-FI" sz="1400" b="1">
                          <a:solidFill>
                            <a:schemeClr val="tx2"/>
                          </a:solidFill>
                          <a:effectLst/>
                          <a:latin typeface="+mn-ea"/>
                          <a:ea typeface="+mn-ea"/>
                        </a:rPr>
                        <a:t>2,980.9234</a:t>
                      </a:r>
                    </a:p>
                  </a:txBody>
                  <a:tcPr marL="63500" marR="63500" marT="0" marB="0" anchor="ctr"/>
                </a:tc>
                <a:extLst>
                  <a:ext uri="{0D108BD9-81ED-4DB2-BD59-A6C34878D82A}">
                    <a16:rowId xmlns="" xmlns:a16="http://schemas.microsoft.com/office/drawing/2014/main" val="10001"/>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mn-lt"/>
                        </a:rPr>
                        <a:t>601857.SH</a:t>
                      </a:r>
                      <a:r>
                        <a:rPr lang="zh-CN" altLang="en-US" sz="1400" b="1" i="0" u="none" strike="noStrike" dirty="0" smtClean="0">
                          <a:solidFill>
                            <a:schemeClr val="tx2"/>
                          </a:solidFill>
                          <a:effectLst/>
                          <a:latin typeface="+mn-lt"/>
                        </a:rPr>
                        <a:t>中国石油</a:t>
                      </a:r>
                    </a:p>
                  </a:txBody>
                  <a:tcPr marL="7620" marR="7620" marT="7620" marB="0" anchor="ctr"/>
                </a:tc>
                <a:tc>
                  <a:txBody>
                    <a:bodyPr/>
                    <a:lstStyle/>
                    <a:p>
                      <a:pPr algn="ctr"/>
                      <a:r>
                        <a:rPr lang="hr-HR" sz="1400" b="1">
                          <a:solidFill>
                            <a:schemeClr val="tx2"/>
                          </a:solidFill>
                          <a:effectLst/>
                          <a:latin typeface="+mn-ea"/>
                          <a:ea typeface="+mn-ea"/>
                        </a:rPr>
                        <a:t>13,327.1289</a:t>
                      </a:r>
                    </a:p>
                  </a:txBody>
                  <a:tcPr marL="63500" marR="63500" marT="0" marB="0" anchor="ctr"/>
                </a:tc>
                <a:tc>
                  <a:txBody>
                    <a:bodyPr/>
                    <a:lstStyle/>
                    <a:p>
                      <a:pPr algn="ctr" fontAlgn="t"/>
                      <a:r>
                        <a:rPr lang="en-US" sz="1400" b="1" i="0" u="none" strike="noStrike">
                          <a:solidFill>
                            <a:schemeClr val="tx2"/>
                          </a:solidFill>
                          <a:effectLst/>
                          <a:latin typeface="等线"/>
                        </a:rPr>
                        <a:t>000333.SZ</a:t>
                      </a:r>
                      <a:r>
                        <a:rPr lang="zh-CN" altLang="en-US" sz="1400" b="1" i="0" u="none" strike="noStrike">
                          <a:solidFill>
                            <a:schemeClr val="tx2"/>
                          </a:solidFill>
                          <a:effectLst/>
                          <a:latin typeface="等线"/>
                        </a:rPr>
                        <a:t>美的集团</a:t>
                      </a:r>
                    </a:p>
                  </a:txBody>
                  <a:tcPr marL="7620" marR="7620" marT="7620" marB="0" anchor="ctr"/>
                </a:tc>
                <a:tc>
                  <a:txBody>
                    <a:bodyPr/>
                    <a:lstStyle/>
                    <a:p>
                      <a:pPr algn="ctr"/>
                      <a:r>
                        <a:rPr lang="is-IS" sz="1400" b="1" dirty="0">
                          <a:solidFill>
                            <a:schemeClr val="tx2"/>
                          </a:solidFill>
                          <a:effectLst/>
                          <a:latin typeface="+mn-ea"/>
                          <a:ea typeface="+mn-ea"/>
                        </a:rPr>
                        <a:t>2,793.1282</a:t>
                      </a:r>
                    </a:p>
                  </a:txBody>
                  <a:tcPr marL="63500" marR="63500" marT="0" marB="0" anchor="ctr"/>
                </a:tc>
                <a:extLst>
                  <a:ext uri="{0D108BD9-81ED-4DB2-BD59-A6C34878D82A}">
                    <a16:rowId xmlns="" xmlns:a16="http://schemas.microsoft.com/office/drawing/2014/main" val="10002"/>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mn-lt"/>
                        </a:rPr>
                        <a:t>601939.SH</a:t>
                      </a:r>
                      <a:r>
                        <a:rPr lang="zh-CN" altLang="en-US" sz="1400" b="1" i="0" u="none" strike="noStrike" dirty="0" smtClean="0">
                          <a:solidFill>
                            <a:schemeClr val="tx2"/>
                          </a:solidFill>
                          <a:effectLst/>
                          <a:latin typeface="+mn-lt"/>
                        </a:rPr>
                        <a:t>建设银行</a:t>
                      </a:r>
                    </a:p>
                  </a:txBody>
                  <a:tcPr marL="7620" marR="7620" marT="7620" marB="0" anchor="ctr"/>
                </a:tc>
                <a:tc>
                  <a:txBody>
                    <a:bodyPr/>
                    <a:lstStyle/>
                    <a:p>
                      <a:pPr algn="ctr"/>
                      <a:r>
                        <a:rPr lang="cs-CZ" sz="1400" b="1">
                          <a:solidFill>
                            <a:schemeClr val="tx2"/>
                          </a:solidFill>
                          <a:effectLst/>
                          <a:latin typeface="+mn-ea"/>
                          <a:ea typeface="+mn-ea"/>
                        </a:rPr>
                        <a:t>13,214.1215</a:t>
                      </a:r>
                    </a:p>
                  </a:txBody>
                  <a:tcPr marL="63500" marR="63500" marT="0" marB="0" anchor="ctr"/>
                </a:tc>
                <a:tc>
                  <a:txBody>
                    <a:bodyPr/>
                    <a:lstStyle/>
                    <a:p>
                      <a:pPr algn="ctr" fontAlgn="t"/>
                      <a:r>
                        <a:rPr lang="en-US" sz="1400" b="1" i="0" u="none" strike="noStrike">
                          <a:solidFill>
                            <a:schemeClr val="tx2"/>
                          </a:solidFill>
                          <a:effectLst/>
                          <a:latin typeface="等线"/>
                        </a:rPr>
                        <a:t>000002.SZ</a:t>
                      </a:r>
                      <a:r>
                        <a:rPr lang="zh-CN" altLang="en-US" sz="1400" b="1" i="0" u="none" strike="noStrike">
                          <a:solidFill>
                            <a:schemeClr val="tx2"/>
                          </a:solidFill>
                          <a:effectLst/>
                          <a:latin typeface="等线"/>
                        </a:rPr>
                        <a:t>万科</a:t>
                      </a:r>
                      <a:r>
                        <a:rPr lang="en-US" sz="1400" b="1" i="0" u="none" strike="noStrike">
                          <a:solidFill>
                            <a:schemeClr val="tx2"/>
                          </a:solidFill>
                          <a:effectLst/>
                          <a:latin typeface="等线"/>
                        </a:rPr>
                        <a:t>A</a:t>
                      </a:r>
                    </a:p>
                  </a:txBody>
                  <a:tcPr marL="7620" marR="7620" marT="7620" marB="0" anchor="ctr"/>
                </a:tc>
                <a:tc>
                  <a:txBody>
                    <a:bodyPr/>
                    <a:lstStyle/>
                    <a:p>
                      <a:pPr algn="ctr"/>
                      <a:r>
                        <a:rPr lang="nb-NO" sz="1400" b="1">
                          <a:solidFill>
                            <a:schemeClr val="tx2"/>
                          </a:solidFill>
                          <a:effectLst/>
                          <a:latin typeface="+mn-ea"/>
                          <a:ea typeface="+mn-ea"/>
                        </a:rPr>
                        <a:t>2,680.3539</a:t>
                      </a:r>
                    </a:p>
                  </a:txBody>
                  <a:tcPr marL="63500" marR="63500" marT="0" marB="0" anchor="ctr"/>
                </a:tc>
                <a:extLst>
                  <a:ext uri="{0D108BD9-81ED-4DB2-BD59-A6C34878D82A}">
                    <a16:rowId xmlns="" xmlns:a16="http://schemas.microsoft.com/office/drawing/2014/main" val="10003"/>
                  </a:ext>
                </a:extLst>
              </a:tr>
              <a:tr h="508052">
                <a:tc>
                  <a:txBody>
                    <a:bodyPr/>
                    <a:lstStyle/>
                    <a:p>
                      <a:pPr algn="ctr" fontAlgn="t"/>
                      <a:r>
                        <a:rPr lang="en-US" sz="1400" b="1" i="0" u="none" strike="noStrike" dirty="0">
                          <a:solidFill>
                            <a:schemeClr val="tx2"/>
                          </a:solidFill>
                          <a:effectLst/>
                          <a:latin typeface="+mn-lt"/>
                        </a:rPr>
                        <a:t>601288.SH</a:t>
                      </a:r>
                      <a:r>
                        <a:rPr lang="zh-CN" altLang="en-US" sz="1400" b="1" i="0" u="none" strike="noStrike" dirty="0">
                          <a:solidFill>
                            <a:schemeClr val="tx2"/>
                          </a:solidFill>
                          <a:effectLst/>
                          <a:latin typeface="+mn-lt"/>
                        </a:rPr>
                        <a:t>农业银行</a:t>
                      </a:r>
                    </a:p>
                  </a:txBody>
                  <a:tcPr marL="7620" marR="7620" marT="7620" marB="0" anchor="ctr"/>
                </a:tc>
                <a:tc>
                  <a:txBody>
                    <a:bodyPr/>
                    <a:lstStyle/>
                    <a:p>
                      <a:pPr algn="ctr"/>
                      <a:r>
                        <a:rPr lang="pt-BR" sz="1400" b="1">
                          <a:solidFill>
                            <a:schemeClr val="tx2"/>
                          </a:solidFill>
                          <a:effectLst/>
                          <a:latin typeface="+mn-ea"/>
                          <a:ea typeface="+mn-ea"/>
                        </a:rPr>
                        <a:t>11,335.1955</a:t>
                      </a: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等线"/>
                        </a:rPr>
                        <a:t>000651.SZ</a:t>
                      </a:r>
                      <a:r>
                        <a:rPr lang="zh-CN" altLang="en-US" sz="1400" b="1" i="0" u="none" strike="noStrike" dirty="0" smtClean="0">
                          <a:solidFill>
                            <a:schemeClr val="tx2"/>
                          </a:solidFill>
                          <a:effectLst/>
                          <a:latin typeface="等线"/>
                        </a:rPr>
                        <a:t>格力电器</a:t>
                      </a:r>
                    </a:p>
                  </a:txBody>
                  <a:tcPr marL="7620" marR="7620" marT="7620" marB="0" anchor="ctr"/>
                </a:tc>
                <a:tc>
                  <a:txBody>
                    <a:bodyPr/>
                    <a:lstStyle/>
                    <a:p>
                      <a:pPr algn="ctr"/>
                      <a:r>
                        <a:rPr lang="nb-NO" sz="1400" b="1">
                          <a:solidFill>
                            <a:schemeClr val="tx2"/>
                          </a:solidFill>
                          <a:effectLst/>
                          <a:latin typeface="+mn-ea"/>
                          <a:ea typeface="+mn-ea"/>
                        </a:rPr>
                        <a:t>2,476.6764</a:t>
                      </a:r>
                    </a:p>
                  </a:txBody>
                  <a:tcPr marL="63500" marR="63500" marT="0" marB="0" anchor="ctr"/>
                </a:tc>
                <a:extLst>
                  <a:ext uri="{0D108BD9-81ED-4DB2-BD59-A6C34878D82A}">
                    <a16:rowId xmlns="" xmlns:a16="http://schemas.microsoft.com/office/drawing/2014/main" val="10004"/>
                  </a:ext>
                </a:extLst>
              </a:tr>
              <a:tr h="559958">
                <a:tc>
                  <a:txBody>
                    <a:bodyPr/>
                    <a:lstStyle/>
                    <a:p>
                      <a:pPr algn="ctr" fontAlgn="t"/>
                      <a:r>
                        <a:rPr lang="en-US" sz="1400" b="1" i="0" u="none" strike="noStrike" dirty="0">
                          <a:solidFill>
                            <a:schemeClr val="tx2"/>
                          </a:solidFill>
                          <a:effectLst/>
                          <a:latin typeface="+mn-lt"/>
                        </a:rPr>
                        <a:t>601988.SH</a:t>
                      </a:r>
                      <a:r>
                        <a:rPr lang="zh-CN" altLang="en-US" sz="1400" b="1" i="0" u="none" strike="noStrike" dirty="0">
                          <a:solidFill>
                            <a:schemeClr val="tx2"/>
                          </a:solidFill>
                          <a:effectLst/>
                          <a:latin typeface="+mn-lt"/>
                        </a:rPr>
                        <a:t>中国银行</a:t>
                      </a:r>
                    </a:p>
                  </a:txBody>
                  <a:tcPr marL="7620" marR="7620" marT="7620" marB="0" anchor="ctr"/>
                </a:tc>
                <a:tc>
                  <a:txBody>
                    <a:bodyPr/>
                    <a:lstStyle/>
                    <a:p>
                      <a:pPr algn="ctr"/>
                      <a:r>
                        <a:rPr lang="is-IS" sz="1400" b="1">
                          <a:solidFill>
                            <a:schemeClr val="tx2"/>
                          </a:solidFill>
                          <a:effectLst/>
                          <a:latin typeface="+mn-ea"/>
                          <a:ea typeface="+mn-ea"/>
                        </a:rPr>
                        <a:t>10,578.0402</a:t>
                      </a: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等线"/>
                        </a:rPr>
                        <a:t>002352.SZ</a:t>
                      </a:r>
                      <a:r>
                        <a:rPr lang="zh-CN" altLang="en-US" sz="1400" b="1" i="0" u="none" strike="noStrike" dirty="0" smtClean="0">
                          <a:solidFill>
                            <a:schemeClr val="tx2"/>
                          </a:solidFill>
                          <a:effectLst/>
                          <a:latin typeface="等线"/>
                        </a:rPr>
                        <a:t>顺丰控股</a:t>
                      </a:r>
                    </a:p>
                  </a:txBody>
                  <a:tcPr marL="7620" marR="7620" marT="7620" marB="0" anchor="ctr"/>
                </a:tc>
                <a:tc>
                  <a:txBody>
                    <a:bodyPr/>
                    <a:lstStyle/>
                    <a:p>
                      <a:pPr algn="ctr"/>
                      <a:r>
                        <a:rPr lang="is-IS" sz="1400" b="1" dirty="0">
                          <a:solidFill>
                            <a:schemeClr val="tx2"/>
                          </a:solidFill>
                          <a:effectLst/>
                          <a:latin typeface="+mn-ea"/>
                          <a:ea typeface="+mn-ea"/>
                        </a:rPr>
                        <a:t>2,224.0433</a:t>
                      </a:r>
                    </a:p>
                  </a:txBody>
                  <a:tcPr marL="63500" marR="63500" marT="0" marB="0" anchor="ctr"/>
                </a:tc>
                <a:extLst>
                  <a:ext uri="{0D108BD9-81ED-4DB2-BD59-A6C34878D82A}">
                    <a16:rowId xmlns="" xmlns:a16="http://schemas.microsoft.com/office/drawing/2014/main" val="10005"/>
                  </a:ext>
                </a:extLst>
              </a:tr>
              <a:tr h="472228">
                <a:tc>
                  <a:txBody>
                    <a:bodyPr/>
                    <a:lstStyle/>
                    <a:p>
                      <a:pPr algn="ctr" fontAlgn="t"/>
                      <a:r>
                        <a:rPr lang="en-US" sz="1400" b="1" i="0" u="none" strike="noStrike" dirty="0">
                          <a:solidFill>
                            <a:schemeClr val="tx2"/>
                          </a:solidFill>
                          <a:effectLst/>
                          <a:latin typeface="+mn-lt"/>
                        </a:rPr>
                        <a:t>601318.SH</a:t>
                      </a:r>
                      <a:r>
                        <a:rPr lang="zh-CN" altLang="en-US" sz="1400" b="1" i="0" u="none" strike="noStrike" dirty="0">
                          <a:solidFill>
                            <a:schemeClr val="tx2"/>
                          </a:solidFill>
                          <a:effectLst/>
                          <a:latin typeface="+mn-lt"/>
                        </a:rPr>
                        <a:t>中国平安</a:t>
                      </a:r>
                    </a:p>
                  </a:txBody>
                  <a:tcPr marL="7620" marR="7620" marT="7620" marB="0" anchor="ctr"/>
                </a:tc>
                <a:tc>
                  <a:txBody>
                    <a:bodyPr/>
                    <a:lstStyle/>
                    <a:p>
                      <a:pPr algn="ctr"/>
                      <a:r>
                        <a:rPr lang="hr-HR" sz="1400" b="1">
                          <a:solidFill>
                            <a:schemeClr val="tx2"/>
                          </a:solidFill>
                          <a:effectLst/>
                          <a:latin typeface="+mn-ea"/>
                          <a:ea typeface="+mn-ea"/>
                        </a:rPr>
                        <a:t>8,699.7619</a:t>
                      </a:r>
                    </a:p>
                  </a:txBody>
                  <a:tcPr marL="63500" marR="63500" marT="0" marB="0" anchor="ctr"/>
                </a:tc>
                <a:tc>
                  <a:txBody>
                    <a:bodyPr/>
                    <a:lstStyle/>
                    <a:p>
                      <a:pPr algn="ctr" fontAlgn="t"/>
                      <a:r>
                        <a:rPr lang="en-US" sz="1400" b="1" i="0" u="none" strike="noStrike">
                          <a:solidFill>
                            <a:schemeClr val="tx2"/>
                          </a:solidFill>
                          <a:effectLst/>
                          <a:latin typeface="等线"/>
                        </a:rPr>
                        <a:t>000858.SZ</a:t>
                      </a:r>
                      <a:r>
                        <a:rPr lang="zh-CN" altLang="en-US" sz="1400" b="1" i="0" u="none" strike="noStrike">
                          <a:solidFill>
                            <a:schemeClr val="tx2"/>
                          </a:solidFill>
                          <a:effectLst/>
                          <a:latin typeface="等线"/>
                        </a:rPr>
                        <a:t>五粮液</a:t>
                      </a:r>
                    </a:p>
                  </a:txBody>
                  <a:tcPr marL="7620" marR="7620" marT="7620" marB="0" anchor="ctr"/>
                </a:tc>
                <a:tc>
                  <a:txBody>
                    <a:bodyPr/>
                    <a:lstStyle/>
                    <a:p>
                      <a:pPr algn="ctr"/>
                      <a:r>
                        <a:rPr lang="nb-NO" sz="1400" b="1" dirty="0">
                          <a:solidFill>
                            <a:schemeClr val="tx2"/>
                          </a:solidFill>
                          <a:effectLst/>
                          <a:latin typeface="+mn-ea"/>
                          <a:ea typeface="+mn-ea"/>
                        </a:rPr>
                        <a:t>2,112.8351</a:t>
                      </a:r>
                    </a:p>
                  </a:txBody>
                  <a:tcPr marL="63500" marR="63500" marT="0" marB="0" anchor="ctr"/>
                </a:tc>
                <a:extLst>
                  <a:ext uri="{0D108BD9-81ED-4DB2-BD59-A6C34878D82A}">
                    <a16:rowId xmlns="" xmlns:a16="http://schemas.microsoft.com/office/drawing/2014/main" val="10006"/>
                  </a:ext>
                </a:extLst>
              </a:tr>
              <a:tr h="508052">
                <a:tc>
                  <a:txBody>
                    <a:bodyPr/>
                    <a:lstStyle/>
                    <a:p>
                      <a:pPr algn="ctr" fontAlgn="t"/>
                      <a:r>
                        <a:rPr lang="en-US" sz="1400" b="1" i="0" u="none" strike="noStrike" dirty="0">
                          <a:solidFill>
                            <a:schemeClr val="tx2"/>
                          </a:solidFill>
                          <a:effectLst/>
                          <a:latin typeface="+mn-lt"/>
                        </a:rPr>
                        <a:t>601628.SH</a:t>
                      </a:r>
                      <a:r>
                        <a:rPr lang="zh-CN" altLang="en-US" sz="1400" b="1" i="0" u="none" strike="noStrike" dirty="0">
                          <a:solidFill>
                            <a:schemeClr val="tx2"/>
                          </a:solidFill>
                          <a:effectLst/>
                          <a:latin typeface="+mn-lt"/>
                        </a:rPr>
                        <a:t>中国人寿</a:t>
                      </a:r>
                    </a:p>
                  </a:txBody>
                  <a:tcPr marL="7620" marR="7620" marT="7620" marB="0" anchor="ctr"/>
                </a:tc>
                <a:tc>
                  <a:txBody>
                    <a:bodyPr/>
                    <a:lstStyle/>
                    <a:p>
                      <a:pPr algn="ctr"/>
                      <a:r>
                        <a:rPr lang="hr-HR" sz="1400" b="1">
                          <a:solidFill>
                            <a:schemeClr val="tx2"/>
                          </a:solidFill>
                          <a:effectLst/>
                          <a:latin typeface="+mn-ea"/>
                          <a:ea typeface="+mn-ea"/>
                        </a:rPr>
                        <a:t>7,158.5036</a:t>
                      </a:r>
                    </a:p>
                  </a:txBody>
                  <a:tcPr marL="63500" marR="63500" marT="0" marB="0" anchor="ctr"/>
                </a:tc>
                <a:tc>
                  <a:txBody>
                    <a:bodyPr/>
                    <a:lstStyle/>
                    <a:p>
                      <a:pPr algn="ctr" fontAlgn="t"/>
                      <a:r>
                        <a:rPr lang="en-US" altLang="zh-CN" sz="1400" b="1" i="0" u="none" strike="noStrike" dirty="0">
                          <a:solidFill>
                            <a:schemeClr val="tx2"/>
                          </a:solidFill>
                          <a:effectLst/>
                          <a:latin typeface="等线"/>
                        </a:rPr>
                        <a:t>001979.SZ</a:t>
                      </a:r>
                      <a:r>
                        <a:rPr lang="zh-CN" altLang="en-US" sz="1400" b="1" i="0" u="none" strike="noStrike" dirty="0">
                          <a:solidFill>
                            <a:schemeClr val="tx2"/>
                          </a:solidFill>
                          <a:effectLst/>
                          <a:latin typeface="等线"/>
                        </a:rPr>
                        <a:t>招商蛇口</a:t>
                      </a:r>
                    </a:p>
                  </a:txBody>
                  <a:tcPr marL="7620" marR="7620" marT="7620" marB="0" anchor="ctr"/>
                </a:tc>
                <a:tc>
                  <a:txBody>
                    <a:bodyPr/>
                    <a:lstStyle/>
                    <a:p>
                      <a:pPr algn="ctr"/>
                      <a:r>
                        <a:rPr lang="hr-HR" sz="1400" b="1">
                          <a:solidFill>
                            <a:schemeClr val="tx2"/>
                          </a:solidFill>
                          <a:effectLst/>
                          <a:latin typeface="+mn-ea"/>
                          <a:ea typeface="+mn-ea"/>
                        </a:rPr>
                        <a:t>1,688.3142</a:t>
                      </a:r>
                    </a:p>
                  </a:txBody>
                  <a:tcPr marL="63500" marR="63500" marT="0" marB="0" anchor="ctr"/>
                </a:tc>
                <a:extLst>
                  <a:ext uri="{0D108BD9-81ED-4DB2-BD59-A6C34878D82A}">
                    <a16:rowId xmlns="" xmlns:a16="http://schemas.microsoft.com/office/drawing/2014/main" val="10007"/>
                  </a:ext>
                </a:extLst>
              </a:tr>
              <a:tr h="508052">
                <a:tc>
                  <a:txBody>
                    <a:bodyPr/>
                    <a:lstStyle/>
                    <a:p>
                      <a:pPr algn="ctr" fontAlgn="t"/>
                      <a:r>
                        <a:rPr lang="en-US" sz="1400" b="1" i="0" u="none" strike="noStrike" dirty="0">
                          <a:solidFill>
                            <a:schemeClr val="tx2"/>
                          </a:solidFill>
                          <a:effectLst/>
                          <a:latin typeface="+mn-lt"/>
                        </a:rPr>
                        <a:t>600028.SH</a:t>
                      </a:r>
                      <a:r>
                        <a:rPr lang="zh-CN" altLang="en-US" sz="1400" b="1" i="0" u="none" strike="noStrike" dirty="0">
                          <a:solidFill>
                            <a:schemeClr val="tx2"/>
                          </a:solidFill>
                          <a:effectLst/>
                          <a:latin typeface="+mn-lt"/>
                        </a:rPr>
                        <a:t>中国石化</a:t>
                      </a:r>
                    </a:p>
                  </a:txBody>
                  <a:tcPr marL="7620" marR="7620" marT="7620" marB="0" anchor="ctr"/>
                </a:tc>
                <a:tc>
                  <a:txBody>
                    <a:bodyPr/>
                    <a:lstStyle/>
                    <a:p>
                      <a:pPr algn="ctr"/>
                      <a:r>
                        <a:rPr lang="nb-NO" sz="1400" b="1">
                          <a:solidFill>
                            <a:schemeClr val="tx2"/>
                          </a:solidFill>
                          <a:effectLst/>
                          <a:latin typeface="+mn-ea"/>
                          <a:ea typeface="+mn-ea"/>
                        </a:rPr>
                        <a:t>7,015.1225</a:t>
                      </a:r>
                    </a:p>
                  </a:txBody>
                  <a:tcPr marL="63500" marR="63500" marT="0" marB="0" anchor="ctr"/>
                </a:tc>
                <a:tc>
                  <a:txBody>
                    <a:bodyPr/>
                    <a:lstStyle/>
                    <a:p>
                      <a:pPr algn="ctr" fontAlgn="t"/>
                      <a:r>
                        <a:rPr lang="en-US" sz="1400" b="1" i="0" u="none" strike="noStrike">
                          <a:solidFill>
                            <a:schemeClr val="tx2"/>
                          </a:solidFill>
                          <a:effectLst/>
                          <a:latin typeface="等线"/>
                        </a:rPr>
                        <a:t>000001.SZ</a:t>
                      </a:r>
                      <a:r>
                        <a:rPr lang="zh-CN" altLang="en-US" sz="1400" b="1" i="0" u="none" strike="noStrike">
                          <a:solidFill>
                            <a:schemeClr val="tx2"/>
                          </a:solidFill>
                          <a:effectLst/>
                          <a:latin typeface="等线"/>
                        </a:rPr>
                        <a:t>平安银行</a:t>
                      </a:r>
                    </a:p>
                  </a:txBody>
                  <a:tcPr marL="7620" marR="7620" marT="7620" marB="0" anchor="ctr"/>
                </a:tc>
                <a:tc>
                  <a:txBody>
                    <a:bodyPr/>
                    <a:lstStyle/>
                    <a:p>
                      <a:pPr algn="ctr"/>
                      <a:r>
                        <a:rPr lang="hr-HR" sz="1400" b="1">
                          <a:solidFill>
                            <a:schemeClr val="tx2"/>
                          </a:solidFill>
                          <a:effectLst/>
                          <a:latin typeface="+mn-ea"/>
                          <a:ea typeface="+mn-ea"/>
                        </a:rPr>
                        <a:t>1,612.3016</a:t>
                      </a:r>
                    </a:p>
                  </a:txBody>
                  <a:tcPr marL="63500" marR="63500" marT="0" marB="0" anchor="ctr"/>
                </a:tc>
                <a:extLst>
                  <a:ext uri="{0D108BD9-81ED-4DB2-BD59-A6C34878D82A}">
                    <a16:rowId xmlns="" xmlns:a16="http://schemas.microsoft.com/office/drawing/2014/main" val="10008"/>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mn-lt"/>
                        </a:rPr>
                        <a:t>600519.SH</a:t>
                      </a:r>
                      <a:r>
                        <a:rPr lang="zh-CN" altLang="en-US" sz="1400" b="1" i="0" u="none" strike="noStrike" dirty="0" smtClean="0">
                          <a:solidFill>
                            <a:schemeClr val="tx2"/>
                          </a:solidFill>
                          <a:effectLst/>
                          <a:latin typeface="+mn-lt"/>
                        </a:rPr>
                        <a:t>贵州茅台</a:t>
                      </a:r>
                    </a:p>
                  </a:txBody>
                  <a:tcPr marL="7620" marR="7620" marT="7620" marB="0" anchor="ctr"/>
                </a:tc>
                <a:tc>
                  <a:txBody>
                    <a:bodyPr/>
                    <a:lstStyle/>
                    <a:p>
                      <a:pPr algn="ctr"/>
                      <a:r>
                        <a:rPr lang="nb-NO" sz="1400" b="1">
                          <a:solidFill>
                            <a:schemeClr val="tx2"/>
                          </a:solidFill>
                          <a:effectLst/>
                          <a:latin typeface="+mn-ea"/>
                          <a:ea typeface="+mn-ea"/>
                        </a:rPr>
                        <a:t>5,927.3693</a:t>
                      </a: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等线"/>
                        </a:rPr>
                        <a:t>000725.SZ</a:t>
                      </a:r>
                      <a:r>
                        <a:rPr lang="zh-CN" altLang="en-US" sz="1400" b="1" i="0" u="none" strike="noStrike" dirty="0" smtClean="0">
                          <a:solidFill>
                            <a:schemeClr val="tx2"/>
                          </a:solidFill>
                          <a:effectLst/>
                          <a:latin typeface="等线"/>
                        </a:rPr>
                        <a:t>京东方</a:t>
                      </a:r>
                      <a:r>
                        <a:rPr lang="en-US" altLang="zh-CN" sz="1400" b="1" i="0" u="none" strike="noStrike" dirty="0" smtClean="0">
                          <a:solidFill>
                            <a:schemeClr val="tx2"/>
                          </a:solidFill>
                          <a:effectLst/>
                          <a:latin typeface="等线"/>
                        </a:rPr>
                        <a:t>A</a:t>
                      </a:r>
                    </a:p>
                  </a:txBody>
                  <a:tcPr marL="7620" marR="7620" marT="7620" marB="0" anchor="ctr"/>
                </a:tc>
                <a:tc>
                  <a:txBody>
                    <a:bodyPr/>
                    <a:lstStyle/>
                    <a:p>
                      <a:pPr algn="ctr"/>
                      <a:r>
                        <a:rPr lang="hr-HR" sz="1400" b="1" dirty="0">
                          <a:solidFill>
                            <a:schemeClr val="tx2"/>
                          </a:solidFill>
                          <a:effectLst/>
                          <a:latin typeface="+mn-ea"/>
                          <a:ea typeface="+mn-ea"/>
                        </a:rPr>
                        <a:t>1,448.4595</a:t>
                      </a:r>
                    </a:p>
                  </a:txBody>
                  <a:tcPr marL="63500" marR="63500" marT="0" marB="0" anchor="ctr"/>
                </a:tc>
                <a:extLst>
                  <a:ext uri="{0D108BD9-81ED-4DB2-BD59-A6C34878D82A}">
                    <a16:rowId xmlns="" xmlns:a16="http://schemas.microsoft.com/office/drawing/2014/main" val="10009"/>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mn-lt"/>
                        </a:rPr>
                        <a:t>600036.SH</a:t>
                      </a:r>
                      <a:r>
                        <a:rPr lang="zh-CN" altLang="en-US" sz="1400" b="1" i="0" u="none" strike="noStrike" dirty="0" smtClean="0">
                          <a:solidFill>
                            <a:schemeClr val="tx2"/>
                          </a:solidFill>
                          <a:effectLst/>
                          <a:latin typeface="+mn-lt"/>
                        </a:rPr>
                        <a:t>招商银行</a:t>
                      </a:r>
                    </a:p>
                  </a:txBody>
                  <a:tcPr marL="7620" marR="7620" marT="7620" marB="0" anchor="ctr"/>
                </a:tc>
                <a:tc>
                  <a:txBody>
                    <a:bodyPr/>
                    <a:lstStyle/>
                    <a:p>
                      <a:pPr algn="ctr"/>
                      <a:r>
                        <a:rPr lang="fi-FI" sz="1400" b="1" dirty="0">
                          <a:solidFill>
                            <a:schemeClr val="tx2"/>
                          </a:solidFill>
                          <a:effectLst/>
                          <a:latin typeface="+mn-ea"/>
                          <a:ea typeface="+mn-ea"/>
                        </a:rPr>
                        <a:t>5,870.7386</a:t>
                      </a: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chemeClr val="tx2"/>
                          </a:solidFill>
                          <a:effectLst/>
                          <a:latin typeface="等线"/>
                        </a:rPr>
                        <a:t>000617.SZ</a:t>
                      </a:r>
                      <a:r>
                        <a:rPr lang="zh-CN" altLang="en-US" sz="1400" b="1" i="0" u="none" strike="noStrike" dirty="0" smtClean="0">
                          <a:solidFill>
                            <a:schemeClr val="tx2"/>
                          </a:solidFill>
                          <a:effectLst/>
                          <a:latin typeface="等线"/>
                        </a:rPr>
                        <a:t>中油资本</a:t>
                      </a:r>
                    </a:p>
                  </a:txBody>
                  <a:tcPr marL="7620" marR="7620" marT="7620" marB="0" anchor="ctr"/>
                </a:tc>
                <a:tc>
                  <a:txBody>
                    <a:bodyPr/>
                    <a:lstStyle/>
                    <a:p>
                      <a:pPr algn="ctr"/>
                      <a:r>
                        <a:rPr lang="hr-HR" sz="1400" b="1" dirty="0">
                          <a:solidFill>
                            <a:schemeClr val="tx2"/>
                          </a:solidFill>
                          <a:effectLst/>
                          <a:latin typeface="+mn-ea"/>
                          <a:ea typeface="+mn-ea"/>
                        </a:rPr>
                        <a:t>1,408.6888</a:t>
                      </a:r>
                    </a:p>
                  </a:txBody>
                  <a:tcPr marL="63500" marR="63500" marT="0" marB="0" anchor="ctr"/>
                </a:tc>
                <a:extLst>
                  <a:ext uri="{0D108BD9-81ED-4DB2-BD59-A6C34878D82A}">
                    <a16:rowId xmlns="" xmlns:a16="http://schemas.microsoft.com/office/drawing/2014/main" val="10010"/>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graphicFrame>
        <p:nvGraphicFramePr>
          <p:cNvPr id="6" name="表格 5"/>
          <p:cNvGraphicFramePr>
            <a:graphicFrameLocks noGrp="1"/>
          </p:cNvGraphicFramePr>
          <p:nvPr>
            <p:extLst>
              <p:ext uri="{D42A27DB-BD31-4B8C-83A1-F6EECF244321}">
                <p14:modId xmlns:p14="http://schemas.microsoft.com/office/powerpoint/2010/main" val="203311269"/>
              </p:ext>
            </p:extLst>
          </p:nvPr>
        </p:nvGraphicFramePr>
        <p:xfrm>
          <a:off x="-31" y="857232"/>
          <a:ext cx="9144033" cy="5438700"/>
        </p:xfrm>
        <a:graphic>
          <a:graphicData uri="http://schemas.openxmlformats.org/drawingml/2006/table">
            <a:tbl>
              <a:tblPr/>
              <a:tblGrid>
                <a:gridCol w="1938793">
                  <a:extLst>
                    <a:ext uri="{9D8B030D-6E8A-4147-A177-3AD203B41FA5}">
                      <a16:colId xmlns="" xmlns:a16="http://schemas.microsoft.com/office/drawing/2014/main" val="20000"/>
                    </a:ext>
                  </a:extLst>
                </a:gridCol>
                <a:gridCol w="1736202">
                  <a:extLst>
                    <a:ext uri="{9D8B030D-6E8A-4147-A177-3AD203B41FA5}">
                      <a16:colId xmlns="" xmlns:a16="http://schemas.microsoft.com/office/drawing/2014/main" val="20001"/>
                    </a:ext>
                  </a:extLst>
                </a:gridCol>
                <a:gridCol w="1388963">
                  <a:extLst>
                    <a:ext uri="{9D8B030D-6E8A-4147-A177-3AD203B41FA5}">
                      <a16:colId xmlns="" xmlns:a16="http://schemas.microsoft.com/office/drawing/2014/main" val="20002"/>
                    </a:ext>
                  </a:extLst>
                </a:gridCol>
                <a:gridCol w="2508469">
                  <a:extLst>
                    <a:ext uri="{9D8B030D-6E8A-4147-A177-3AD203B41FA5}">
                      <a16:colId xmlns="" xmlns:a16="http://schemas.microsoft.com/office/drawing/2014/main" val="20003"/>
                    </a:ext>
                  </a:extLst>
                </a:gridCol>
                <a:gridCol w="1571606">
                  <a:extLst>
                    <a:ext uri="{9D8B030D-6E8A-4147-A177-3AD203B41FA5}">
                      <a16:colId xmlns="" xmlns:a16="http://schemas.microsoft.com/office/drawing/2014/main" val="20004"/>
                    </a:ext>
                  </a:extLst>
                </a:gridCol>
              </a:tblGrid>
              <a:tr h="714380">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题材</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 xmlns:a16="http://schemas.microsoft.com/office/drawing/2014/main" val="10000"/>
                  </a:ext>
                </a:extLst>
              </a:tr>
              <a:tr h="472432">
                <a:tc>
                  <a:txBody>
                    <a:bodyPr/>
                    <a:lstStyle/>
                    <a:p>
                      <a:pPr algn="ctr"/>
                      <a:r>
                        <a:rPr lang="hu-HU" sz="1400" b="1">
                          <a:solidFill>
                            <a:schemeClr val="tx2"/>
                          </a:solidFill>
                          <a:effectLst/>
                          <a:latin typeface="+mn-lt"/>
                        </a:rPr>
                        <a:t>300657.SZ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弘信电子</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fi-FI" sz="1400" b="1">
                          <a:solidFill>
                            <a:schemeClr val="tx2"/>
                          </a:solidFill>
                          <a:effectLst/>
                          <a:latin typeface="+mn-lt"/>
                        </a:rPr>
                        <a:t>187.5458</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48.9840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1"/>
                  </a:ext>
                </a:extLst>
              </a:tr>
              <a:tr h="472432">
                <a:tc>
                  <a:txBody>
                    <a:bodyPr/>
                    <a:lstStyle/>
                    <a:p>
                      <a:pPr algn="ctr"/>
                      <a:r>
                        <a:rPr lang="hu-HU" sz="1400" b="1">
                          <a:solidFill>
                            <a:schemeClr val="tx2"/>
                          </a:solidFill>
                          <a:effectLst/>
                          <a:latin typeface="+mn-lt"/>
                        </a:rPr>
                        <a:t>300666.SZ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江丰电子</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185.7784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41.7613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2"/>
                  </a:ext>
                </a:extLst>
              </a:tr>
              <a:tr h="472432">
                <a:tc>
                  <a:txBody>
                    <a:bodyPr/>
                    <a:lstStyle/>
                    <a:p>
                      <a:pPr algn="ctr"/>
                      <a:r>
                        <a:rPr lang="pl-PL" sz="1400" b="1">
                          <a:solidFill>
                            <a:schemeClr val="tx2"/>
                          </a:solidFill>
                          <a:effectLst/>
                          <a:latin typeface="+mn-lt"/>
                        </a:rPr>
                        <a:t>300662.SZ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dirty="0">
                          <a:solidFill>
                            <a:schemeClr val="tx2"/>
                          </a:solidFill>
                          <a:effectLst/>
                          <a:latin typeface="+mn-lt"/>
                        </a:rPr>
                        <a:t>科锐国际</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167.9745</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45.4860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3"/>
                  </a:ext>
                </a:extLst>
              </a:tr>
              <a:tr h="472432">
                <a:tc>
                  <a:txBody>
                    <a:bodyPr/>
                    <a:lstStyle/>
                    <a:p>
                      <a:pPr algn="ctr"/>
                      <a:r>
                        <a:rPr lang="fi-FI" sz="1400" b="1">
                          <a:solidFill>
                            <a:schemeClr val="tx2"/>
                          </a:solidFill>
                          <a:effectLst/>
                          <a:latin typeface="+mn-lt"/>
                        </a:rPr>
                        <a:t>603879.SH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永悦科技</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137.6543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33.2640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4"/>
                  </a:ext>
                </a:extLst>
              </a:tr>
              <a:tr h="472432">
                <a:tc>
                  <a:txBody>
                    <a:bodyPr/>
                    <a:lstStyle/>
                    <a:p>
                      <a:pPr algn="ctr"/>
                      <a:r>
                        <a:rPr lang="pl-PL" sz="1400" b="1">
                          <a:solidFill>
                            <a:schemeClr val="tx2"/>
                          </a:solidFill>
                          <a:effectLst/>
                          <a:latin typeface="+mn-lt"/>
                        </a:rPr>
                        <a:t>300667.SZ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必创科技</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135.7881</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a:solidFill>
                            <a:schemeClr val="tx2"/>
                          </a:solidFill>
                          <a:effectLst/>
                          <a:latin typeface="+mn-lt"/>
                        </a:rPr>
                        <a:t>24.8200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5"/>
                  </a:ext>
                </a:extLst>
              </a:tr>
              <a:tr h="472432">
                <a:tc>
                  <a:txBody>
                    <a:bodyPr/>
                    <a:lstStyle/>
                    <a:p>
                      <a:pPr algn="ctr"/>
                      <a:r>
                        <a:rPr lang="hu-HU" sz="1400" b="1">
                          <a:solidFill>
                            <a:schemeClr val="tx2"/>
                          </a:solidFill>
                          <a:effectLst/>
                          <a:latin typeface="+mn-lt"/>
                        </a:rPr>
                        <a:t>300665.SZ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飞鹿股份</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134.7498</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26.0300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6"/>
                  </a:ext>
                </a:extLst>
              </a:tr>
              <a:tr h="472432">
                <a:tc>
                  <a:txBody>
                    <a:bodyPr/>
                    <a:lstStyle/>
                    <a:p>
                      <a:pPr algn="ctr"/>
                      <a:r>
                        <a:rPr lang="hu-HU" sz="1400" b="1">
                          <a:solidFill>
                            <a:schemeClr val="tx2"/>
                          </a:solidFill>
                          <a:effectLst/>
                          <a:latin typeface="+mn-lt"/>
                        </a:rPr>
                        <a:t>300663.SZ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科蓝软件</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dirty="0">
                          <a:solidFill>
                            <a:schemeClr val="tx2"/>
                          </a:solidFill>
                          <a:effectLst/>
                          <a:latin typeface="+mn-lt"/>
                        </a:rPr>
                        <a:t>127.6027</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31.3190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7"/>
                  </a:ext>
                </a:extLst>
              </a:tr>
              <a:tr h="472432">
                <a:tc>
                  <a:txBody>
                    <a:bodyPr/>
                    <a:lstStyle/>
                    <a:p>
                      <a:pPr algn="ctr"/>
                      <a:r>
                        <a:rPr lang="nb-NO" sz="1400" b="1">
                          <a:solidFill>
                            <a:schemeClr val="tx2"/>
                          </a:solidFill>
                          <a:effectLst/>
                          <a:latin typeface="+mn-lt"/>
                        </a:rPr>
                        <a:t>603580.SH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艾艾精工</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dirty="0">
                          <a:solidFill>
                            <a:schemeClr val="tx2"/>
                          </a:solidFill>
                          <a:effectLst/>
                          <a:latin typeface="+mn-lt"/>
                        </a:rPr>
                        <a:t>120.2458</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25.0946</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8"/>
                  </a:ext>
                </a:extLst>
              </a:tr>
              <a:tr h="472432">
                <a:tc>
                  <a:txBody>
                    <a:bodyPr/>
                    <a:lstStyle/>
                    <a:p>
                      <a:pPr algn="ctr"/>
                      <a:r>
                        <a:rPr lang="pl-PL" sz="1400" b="1">
                          <a:solidFill>
                            <a:schemeClr val="tx2"/>
                          </a:solidFill>
                          <a:effectLst/>
                          <a:latin typeface="+mn-lt"/>
                        </a:rPr>
                        <a:t>300668.SZ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杰恩设计</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dirty="0">
                          <a:solidFill>
                            <a:schemeClr val="tx2"/>
                          </a:solidFill>
                          <a:effectLst/>
                          <a:latin typeface="+mn-lt"/>
                        </a:rPr>
                        <a:t>118.9575</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dirty="0">
                          <a:solidFill>
                            <a:schemeClr val="tx2"/>
                          </a:solidFill>
                          <a:effectLst/>
                          <a:latin typeface="+mn-lt"/>
                        </a:rPr>
                        <a:t>27.8045</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9"/>
                  </a:ext>
                </a:extLst>
              </a:tr>
              <a:tr h="472432">
                <a:tc>
                  <a:txBody>
                    <a:bodyPr/>
                    <a:lstStyle/>
                    <a:p>
                      <a:pPr algn="ctr"/>
                      <a:r>
                        <a:rPr lang="hr-HR" sz="1400" b="1">
                          <a:solidFill>
                            <a:schemeClr val="tx2"/>
                          </a:solidFill>
                          <a:effectLst/>
                          <a:latin typeface="+mn-lt"/>
                        </a:rPr>
                        <a:t>603536.SH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a:r>
                        <a:rPr lang="zh-CN" altLang="en-US" sz="1400" b="1">
                          <a:solidFill>
                            <a:schemeClr val="tx2"/>
                          </a:solidFill>
                          <a:effectLst/>
                          <a:latin typeface="+mn-lt"/>
                        </a:rPr>
                        <a:t>惠发股份</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a:r>
                        <a:rPr lang="nb-NO" sz="1400" b="1">
                          <a:solidFill>
                            <a:schemeClr val="tx2"/>
                          </a:solidFill>
                          <a:effectLst/>
                          <a:latin typeface="+mn-lt"/>
                        </a:rPr>
                        <a:t>117.9254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a:r>
                        <a:rPr lang="hr-HR" sz="1400" b="1" dirty="0">
                          <a:solidFill>
                            <a:schemeClr val="tx2"/>
                          </a:solidFill>
                          <a:effectLst/>
                          <a:latin typeface="+mn-lt"/>
                        </a:rPr>
                        <a:t>28.7400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extLst>
                  <a:ext uri="{0D108BD9-81ED-4DB2-BD59-A6C34878D82A}">
                    <a16:rowId xmlns="" xmlns:a16="http://schemas.microsoft.com/office/drawing/2014/main" val="10010"/>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sp>
        <p:nvSpPr>
          <p:cNvPr id="2" name="Text Box 2"/>
          <p:cNvSpPr txBox="1">
            <a:spLocks noChangeArrowheads="1"/>
          </p:cNvSpPr>
          <p:nvPr/>
        </p:nvSpPr>
        <p:spPr bwMode="auto">
          <a:xfrm>
            <a:off x="214313" y="1071563"/>
            <a:ext cx="8715375" cy="4247317"/>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深赤湾</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000022</a:t>
            </a:r>
            <a:r>
              <a:rPr lang="zh-CN" altLang="en-US" sz="1800" b="1" dirty="0" smtClean="0">
                <a:solidFill>
                  <a:srgbClr val="000066"/>
                </a:solidFill>
                <a:latin typeface="+mn-ea"/>
                <a:ea typeface="+mn-ea"/>
              </a:rPr>
              <a:t>）：深圳赤湾港股份有限公司是一家从事集装箱、散杂货码头及港口配套业务的开发建设和经营管理的企业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公司主营业务为集装箱和散杂货的港口装卸、仓储、运输及其它配套服务。</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月初粤港澳概念卷土重来， 游资重新掀起粤港澳题材炒作。自</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日起，深赤湾</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在近</a:t>
            </a:r>
            <a:r>
              <a:rPr lang="en-US" altLang="zh-CN" sz="1800" b="1" dirty="0" smtClean="0">
                <a:solidFill>
                  <a:srgbClr val="000066"/>
                </a:solidFill>
                <a:latin typeface="+mn-ea"/>
                <a:ea typeface="+mn-ea"/>
              </a:rPr>
              <a:t>10</a:t>
            </a:r>
            <a:r>
              <a:rPr lang="zh-CN" altLang="en-US" sz="1800" b="1" dirty="0" smtClean="0">
                <a:solidFill>
                  <a:srgbClr val="000066"/>
                </a:solidFill>
                <a:latin typeface="+mn-ea"/>
                <a:ea typeface="+mn-ea"/>
              </a:rPr>
              <a:t>个交易日累计涨幅已经达到</a:t>
            </a:r>
            <a:r>
              <a:rPr lang="en-US" altLang="zh-CN" sz="1800" b="1" dirty="0" smtClean="0">
                <a:solidFill>
                  <a:srgbClr val="000066"/>
                </a:solidFill>
                <a:latin typeface="+mn-ea"/>
                <a:ea typeface="+mn-ea"/>
              </a:rPr>
              <a:t>23.57%</a:t>
            </a:r>
            <a:r>
              <a:rPr lang="zh-CN" altLang="en-US" sz="1800" b="1" dirty="0" smtClean="0">
                <a:solidFill>
                  <a:srgbClr val="000066"/>
                </a:solidFill>
                <a:latin typeface="+mn-ea"/>
                <a:ea typeface="+mn-ea"/>
              </a:rPr>
              <a:t>，走势强劲，</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月全月涨幅达到</a:t>
            </a:r>
            <a:r>
              <a:rPr lang="en-US" altLang="zh-CN" sz="1800" b="1" dirty="0" smtClean="0">
                <a:solidFill>
                  <a:srgbClr val="000066"/>
                </a:solidFill>
                <a:latin typeface="+mn-ea"/>
                <a:ea typeface="+mn-ea"/>
              </a:rPr>
              <a:t>19.81%</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江泉实业（</a:t>
            </a:r>
            <a:r>
              <a:rPr lang="en-US" altLang="zh-CN" sz="1800" b="1" dirty="0" smtClean="0">
                <a:solidFill>
                  <a:srgbClr val="000066"/>
                </a:solidFill>
                <a:latin typeface="+mn-ea"/>
                <a:ea typeface="+mn-ea"/>
              </a:rPr>
              <a:t>600212</a:t>
            </a:r>
            <a:r>
              <a:rPr lang="zh-CN" altLang="en-US" sz="1800" b="1" dirty="0" smtClean="0">
                <a:solidFill>
                  <a:srgbClr val="000066"/>
                </a:solidFill>
                <a:latin typeface="+mn-ea"/>
                <a:ea typeface="+mn-ea"/>
              </a:rPr>
              <a:t>）：山东江泉实业股份有限公司是一家主营业务涉及热电联产、建筑陶瓷及机械加工等行业领域的公司</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 产品出口欧洲、东南亚等地。</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8</a:t>
            </a:r>
            <a:r>
              <a:rPr lang="zh-CN" altLang="en-US" sz="1800" b="1" dirty="0" smtClean="0">
                <a:solidFill>
                  <a:srgbClr val="000066"/>
                </a:solidFill>
                <a:latin typeface="+mn-ea"/>
                <a:ea typeface="+mn-ea"/>
              </a:rPr>
              <a:t>日晚江泉实业公告称控股股东宁波顺辰拟将其持有的</a:t>
            </a:r>
            <a:r>
              <a:rPr lang="en-US" altLang="zh-CN" sz="1800" b="1" dirty="0" smtClean="0">
                <a:solidFill>
                  <a:srgbClr val="000066"/>
                </a:solidFill>
                <a:latin typeface="+mn-ea"/>
                <a:ea typeface="+mn-ea"/>
              </a:rPr>
              <a:t>6840.32</a:t>
            </a:r>
            <a:r>
              <a:rPr lang="zh-CN" altLang="en-US" sz="1800" b="1" dirty="0" smtClean="0">
                <a:solidFill>
                  <a:srgbClr val="000066"/>
                </a:solidFill>
                <a:latin typeface="+mn-ea"/>
                <a:ea typeface="+mn-ea"/>
              </a:rPr>
              <a:t>万股公司股票（占公司总股本的</a:t>
            </a:r>
            <a:r>
              <a:rPr lang="en-US" altLang="zh-CN" sz="1800" b="1" dirty="0" smtClean="0">
                <a:solidFill>
                  <a:srgbClr val="000066"/>
                </a:solidFill>
                <a:latin typeface="+mn-ea"/>
                <a:ea typeface="+mn-ea"/>
              </a:rPr>
              <a:t>13.37%</a:t>
            </a:r>
            <a:r>
              <a:rPr lang="zh-CN" altLang="en-US" sz="1800" b="1" dirty="0" smtClean="0">
                <a:solidFill>
                  <a:srgbClr val="000066"/>
                </a:solidFill>
                <a:latin typeface="+mn-ea"/>
                <a:ea typeface="+mn-ea"/>
              </a:rPr>
              <a:t>）转让给上海超聚金融信息服务有限公司。转让价格较公司停牌前溢价了</a:t>
            </a:r>
            <a:r>
              <a:rPr lang="en-US" altLang="zh-CN" sz="1800" b="1" dirty="0" smtClean="0">
                <a:solidFill>
                  <a:srgbClr val="000066"/>
                </a:solidFill>
                <a:latin typeface="+mn-ea"/>
                <a:ea typeface="+mn-ea"/>
              </a:rPr>
              <a:t>108.89%</a:t>
            </a:r>
            <a:r>
              <a:rPr lang="zh-CN" altLang="en-US" sz="1800" b="1" dirty="0" smtClean="0">
                <a:solidFill>
                  <a:srgbClr val="000066"/>
                </a:solidFill>
                <a:latin typeface="+mn-ea"/>
                <a:ea typeface="+mn-ea"/>
              </a:rPr>
              <a:t>，转让总价款为</a:t>
            </a:r>
            <a:r>
              <a:rPr lang="en-US" altLang="zh-CN" sz="1800" b="1" dirty="0" smtClean="0">
                <a:solidFill>
                  <a:srgbClr val="000066"/>
                </a:solidFill>
                <a:latin typeface="+mn-ea"/>
                <a:ea typeface="+mn-ea"/>
              </a:rPr>
              <a:t>10.6</a:t>
            </a:r>
            <a:r>
              <a:rPr lang="zh-CN" altLang="en-US" sz="1800" b="1" dirty="0" smtClean="0">
                <a:solidFill>
                  <a:srgbClr val="000066"/>
                </a:solidFill>
                <a:latin typeface="+mn-ea"/>
                <a:ea typeface="+mn-ea"/>
              </a:rPr>
              <a:t>亿元，公司复牌后受资金追捧，</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26.28%</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p:txBody>
      </p:sp>
    </p:spTree>
    <p:extLst>
      <p:ext uri="{BB962C8B-B14F-4D97-AF65-F5344CB8AC3E}">
        <p14:creationId xmlns:p14="http://schemas.microsoft.com/office/powerpoint/2010/main" val="19095113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extLst>
              <p:ext uri="{D42A27DB-BD31-4B8C-83A1-F6EECF244321}">
                <p14:modId xmlns:p14="http://schemas.microsoft.com/office/powerpoint/2010/main" val="67799278"/>
              </p:ext>
            </p:extLst>
          </p:nvPr>
        </p:nvGraphicFramePr>
        <p:xfrm>
          <a:off x="0" y="857231"/>
          <a:ext cx="9144001" cy="5307818"/>
        </p:xfrm>
        <a:graphic>
          <a:graphicData uri="http://schemas.openxmlformats.org/drawingml/2006/table">
            <a:tbl>
              <a:tblPr/>
              <a:tblGrid>
                <a:gridCol w="2213532">
                  <a:extLst>
                    <a:ext uri="{9D8B030D-6E8A-4147-A177-3AD203B41FA5}">
                      <a16:colId xmlns="" xmlns:a16="http://schemas.microsoft.com/office/drawing/2014/main" val="20000"/>
                    </a:ext>
                  </a:extLst>
                </a:gridCol>
                <a:gridCol w="1870962">
                  <a:extLst>
                    <a:ext uri="{9D8B030D-6E8A-4147-A177-3AD203B41FA5}">
                      <a16:colId xmlns="" xmlns:a16="http://schemas.microsoft.com/office/drawing/2014/main" val="20001"/>
                    </a:ext>
                  </a:extLst>
                </a:gridCol>
                <a:gridCol w="1765555">
                  <a:extLst>
                    <a:ext uri="{9D8B030D-6E8A-4147-A177-3AD203B41FA5}">
                      <a16:colId xmlns="" xmlns:a16="http://schemas.microsoft.com/office/drawing/2014/main" val="20002"/>
                    </a:ext>
                  </a:extLst>
                </a:gridCol>
                <a:gridCol w="1264878">
                  <a:extLst>
                    <a:ext uri="{9D8B030D-6E8A-4147-A177-3AD203B41FA5}">
                      <a16:colId xmlns="" xmlns:a16="http://schemas.microsoft.com/office/drawing/2014/main" val="20003"/>
                    </a:ext>
                  </a:extLst>
                </a:gridCol>
                <a:gridCol w="2029074">
                  <a:extLst>
                    <a:ext uri="{9D8B030D-6E8A-4147-A177-3AD203B41FA5}">
                      <a16:colId xmlns="" xmlns:a16="http://schemas.microsoft.com/office/drawing/2014/main" val="20004"/>
                    </a:ext>
                  </a:extLst>
                </a:gridCol>
              </a:tblGrid>
              <a:tr h="578783">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月跌幅（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rgbClr val="FF0000"/>
                        </a:solidFill>
                        <a:latin typeface="+mn-ea"/>
                        <a:ea typeface="+mn-ea"/>
                        <a:cs typeface="+mn-cs"/>
                      </a:endParaRPr>
                    </a:p>
                    <a:p>
                      <a:pPr marL="0" algn="ctr" defTabSz="914400" rtl="0" eaLnBrk="1" fontAlgn="t" latinLnBrk="0" hangingPunct="1"/>
                      <a:r>
                        <a:rPr lang="zh-CN" altLang="en-US" sz="1400" b="1" i="0" u="none" strike="noStrike" kern="1200" dirty="0">
                          <a:solidFill>
                            <a:srgbClr val="FF0000"/>
                          </a:solidFill>
                          <a:latin typeface="+mn-ea"/>
                          <a:ea typeface="+mn-ea"/>
                          <a:cs typeface="+mn-cs"/>
                        </a:rPr>
                        <a:t>板块</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 xmlns:a16="http://schemas.microsoft.com/office/drawing/2014/main" val="10000"/>
                  </a:ext>
                </a:extLst>
              </a:tr>
              <a:tr h="564192">
                <a:tc>
                  <a:txBody>
                    <a:bodyPr/>
                    <a:lstStyle/>
                    <a:p>
                      <a:pPr algn="ctr"/>
                      <a:r>
                        <a:rPr lang="hu-HU" sz="1400" b="1">
                          <a:solidFill>
                            <a:schemeClr val="tx2"/>
                          </a:solidFill>
                          <a:effectLst/>
                          <a:latin typeface="+mn-lt"/>
                        </a:rPr>
                        <a:t>000033.SZ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新都退</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-72.6054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6.1450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住宿和餐饮业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1"/>
                  </a:ext>
                </a:extLst>
              </a:tr>
              <a:tr h="440070">
                <a:tc>
                  <a:txBody>
                    <a:bodyPr/>
                    <a:lstStyle/>
                    <a:p>
                      <a:pPr algn="ctr"/>
                      <a:r>
                        <a:rPr lang="hu-HU" sz="1400" b="1">
                          <a:solidFill>
                            <a:schemeClr val="tx2"/>
                          </a:solidFill>
                          <a:effectLst/>
                          <a:latin typeface="+mn-lt"/>
                        </a:rPr>
                        <a:t>000982.SZ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a:t>
                      </a:r>
                      <a:r>
                        <a:rPr lang="en-US" altLang="zh-CN" sz="1400" b="1">
                          <a:solidFill>
                            <a:schemeClr val="tx2"/>
                          </a:solidFill>
                          <a:effectLst/>
                          <a:latin typeface="+mn-lt"/>
                        </a:rPr>
                        <a:t>ST</a:t>
                      </a:r>
                      <a:r>
                        <a:rPr lang="zh-CN" altLang="en-US" sz="1400" b="1">
                          <a:solidFill>
                            <a:schemeClr val="tx2"/>
                          </a:solidFill>
                          <a:effectLst/>
                          <a:latin typeface="+mn-lt"/>
                        </a:rPr>
                        <a:t>中绒</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fi-FI" sz="1400" b="1">
                          <a:solidFill>
                            <a:schemeClr val="tx2"/>
                          </a:solidFill>
                          <a:effectLst/>
                          <a:latin typeface="+mn-lt"/>
                        </a:rPr>
                        <a:t>-45.7923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89.5301</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2"/>
                  </a:ext>
                </a:extLst>
              </a:tr>
              <a:tr h="531121">
                <a:tc>
                  <a:txBody>
                    <a:bodyPr/>
                    <a:lstStyle/>
                    <a:p>
                      <a:pPr algn="ctr"/>
                      <a:r>
                        <a:rPr lang="hu-HU" sz="1400" b="1">
                          <a:solidFill>
                            <a:schemeClr val="tx2"/>
                          </a:solidFill>
                          <a:effectLst/>
                          <a:latin typeface="+mn-lt"/>
                        </a:rPr>
                        <a:t>002134.SZ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en-US" sz="1400" b="1" dirty="0">
                          <a:solidFill>
                            <a:schemeClr val="tx2"/>
                          </a:solidFill>
                          <a:effectLst/>
                          <a:latin typeface="+mn-lt"/>
                        </a:rPr>
                        <a:t>*</a:t>
                      </a:r>
                      <a:r>
                        <a:rPr lang="en-US" sz="1400" b="1" dirty="0" err="1">
                          <a:solidFill>
                            <a:schemeClr val="tx2"/>
                          </a:solidFill>
                          <a:effectLst/>
                          <a:latin typeface="+mn-lt"/>
                        </a:rPr>
                        <a:t>ST普林</a:t>
                      </a:r>
                      <a:endParaRPr lang="en-US" sz="1400" b="1" dirty="0">
                        <a:solidFill>
                          <a:schemeClr val="tx2"/>
                        </a:solidFill>
                        <a:effectLst/>
                        <a:latin typeface="+mn-lt"/>
                      </a:endParaRP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-42.6489</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cs-CZ" sz="1400" b="1">
                          <a:solidFill>
                            <a:schemeClr val="tx2"/>
                          </a:solidFill>
                          <a:effectLst/>
                          <a:latin typeface="+mn-lt"/>
                        </a:rPr>
                        <a:t>22.2494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3"/>
                  </a:ext>
                </a:extLst>
              </a:tr>
              <a:tr h="457603">
                <a:tc>
                  <a:txBody>
                    <a:bodyPr/>
                    <a:lstStyle/>
                    <a:p>
                      <a:pPr algn="ctr"/>
                      <a:r>
                        <a:rPr lang="pl-PL" sz="1400" b="1">
                          <a:solidFill>
                            <a:schemeClr val="tx2"/>
                          </a:solidFill>
                          <a:effectLst/>
                          <a:latin typeface="+mn-lt"/>
                        </a:rPr>
                        <a:t>002843.SZ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泰嘉股份</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a:solidFill>
                            <a:schemeClr val="tx2"/>
                          </a:solidFill>
                          <a:effectLst/>
                          <a:latin typeface="+mn-lt"/>
                        </a:rPr>
                        <a:t>-42.0674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41.6640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4"/>
                  </a:ext>
                </a:extLst>
              </a:tr>
              <a:tr h="440070">
                <a:tc>
                  <a:txBody>
                    <a:bodyPr/>
                    <a:lstStyle/>
                    <a:p>
                      <a:pPr algn="ctr"/>
                      <a:r>
                        <a:rPr lang="uk-UA" sz="1400" b="1">
                          <a:solidFill>
                            <a:schemeClr val="tx2"/>
                          </a:solidFill>
                          <a:effectLst/>
                          <a:latin typeface="+mn-lt"/>
                        </a:rPr>
                        <a:t>603958.SH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哈森股份</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-36.0013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55.4703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5"/>
                  </a:ext>
                </a:extLst>
              </a:tr>
              <a:tr h="535699">
                <a:tc>
                  <a:txBody>
                    <a:bodyPr/>
                    <a:lstStyle/>
                    <a:p>
                      <a:pPr algn="ctr"/>
                      <a:r>
                        <a:rPr lang="hr-HR" sz="1400" b="1">
                          <a:solidFill>
                            <a:schemeClr val="tx2"/>
                          </a:solidFill>
                          <a:effectLst/>
                          <a:latin typeface="+mn-lt"/>
                        </a:rPr>
                        <a:t>603559.SH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中通国脉</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-34.0457</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34.4388</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信息传输、软件和信息技术服务业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6"/>
                  </a:ext>
                </a:extLst>
              </a:tr>
              <a:tr h="440070">
                <a:tc>
                  <a:txBody>
                    <a:bodyPr/>
                    <a:lstStyle/>
                    <a:p>
                      <a:pPr algn="ctr"/>
                      <a:r>
                        <a:rPr lang="hr-HR" sz="1400" b="1">
                          <a:solidFill>
                            <a:schemeClr val="tx2"/>
                          </a:solidFill>
                          <a:effectLst/>
                          <a:latin typeface="+mn-lt"/>
                        </a:rPr>
                        <a:t>603488.SH</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展鹏科技</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-32.9493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a:solidFill>
                            <a:schemeClr val="tx2"/>
                          </a:solidFill>
                          <a:effectLst/>
                          <a:latin typeface="+mn-lt"/>
                        </a:rPr>
                        <a:t>36.3168</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7"/>
                  </a:ext>
                </a:extLst>
              </a:tr>
              <a:tr h="440070">
                <a:tc>
                  <a:txBody>
                    <a:bodyPr/>
                    <a:lstStyle/>
                    <a:p>
                      <a:pPr algn="ctr"/>
                      <a:r>
                        <a:rPr lang="pl-PL" sz="1400" b="1">
                          <a:solidFill>
                            <a:schemeClr val="tx2"/>
                          </a:solidFill>
                          <a:effectLst/>
                          <a:latin typeface="+mn-lt"/>
                        </a:rPr>
                        <a:t>300522.SZ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世名科技</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is-IS" sz="1400" b="1">
                          <a:solidFill>
                            <a:schemeClr val="tx2"/>
                          </a:solidFill>
                          <a:effectLst/>
                          <a:latin typeface="+mn-lt"/>
                        </a:rPr>
                        <a:t>-32.7273</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41.4421</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dirty="0">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8"/>
                  </a:ext>
                </a:extLst>
              </a:tr>
              <a:tr h="440070">
                <a:tc>
                  <a:txBody>
                    <a:bodyPr/>
                    <a:lstStyle/>
                    <a:p>
                      <a:pPr algn="ctr"/>
                      <a:r>
                        <a:rPr lang="pl-PL" sz="1400" b="1">
                          <a:solidFill>
                            <a:schemeClr val="tx2"/>
                          </a:solidFill>
                          <a:effectLst/>
                          <a:latin typeface="+mn-lt"/>
                        </a:rPr>
                        <a:t>002846.SZ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英联股份</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-31.8982</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nb-NO" sz="1400" b="1">
                          <a:solidFill>
                            <a:schemeClr val="tx2"/>
                          </a:solidFill>
                          <a:effectLst/>
                          <a:latin typeface="+mn-lt"/>
                        </a:rPr>
                        <a:t>41.7600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dirty="0">
                          <a:solidFill>
                            <a:schemeClr val="tx2"/>
                          </a:solidFill>
                          <a:effectLst/>
                          <a:latin typeface="+mn-lt"/>
                        </a:rPr>
                        <a:t>制造业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9"/>
                  </a:ext>
                </a:extLst>
              </a:tr>
              <a:tr h="440070">
                <a:tc>
                  <a:txBody>
                    <a:bodyPr/>
                    <a:lstStyle/>
                    <a:p>
                      <a:pPr algn="ctr"/>
                      <a:r>
                        <a:rPr lang="pl-PL" sz="1400" b="1">
                          <a:solidFill>
                            <a:schemeClr val="tx2"/>
                          </a:solidFill>
                          <a:effectLst/>
                          <a:latin typeface="+mn-lt"/>
                        </a:rPr>
                        <a:t>300275.SZ</a:t>
                      </a:r>
                    </a:p>
                  </a:txBody>
                  <a:tcPr marL="63500" marR="6350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a:solidFill>
                            <a:schemeClr val="tx2"/>
                          </a:solidFill>
                          <a:effectLst/>
                          <a:latin typeface="+mn-lt"/>
                        </a:rPr>
                        <a:t>梅安森</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fi-FI" sz="1400" b="1">
                          <a:solidFill>
                            <a:schemeClr val="tx2"/>
                          </a:solidFill>
                          <a:effectLst/>
                          <a:latin typeface="+mn-lt"/>
                        </a:rPr>
                        <a:t>-29.8720</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hr-HR" sz="1400" b="1">
                          <a:solidFill>
                            <a:schemeClr val="tx2"/>
                          </a:solidFill>
                          <a:effectLst/>
                          <a:latin typeface="+mn-lt"/>
                        </a:rPr>
                        <a:t>32.1334</a:t>
                      </a:r>
                    </a:p>
                  </a:txBody>
                  <a:tcPr marL="63500" marR="6350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a:r>
                        <a:rPr lang="zh-CN" altLang="en-US" sz="1400" b="1" dirty="0">
                          <a:solidFill>
                            <a:schemeClr val="tx2"/>
                          </a:solidFill>
                          <a:effectLst/>
                          <a:latin typeface="+mn-lt"/>
                        </a:rPr>
                        <a:t>信息传输、软件和信息技术服务业</a:t>
                      </a:r>
                    </a:p>
                  </a:txBody>
                  <a:tcPr marL="63500" marR="6350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事件评论</a:t>
            </a:r>
          </a:p>
        </p:txBody>
      </p:sp>
      <p:sp>
        <p:nvSpPr>
          <p:cNvPr id="2" name="文本框 1"/>
          <p:cNvSpPr txBox="1"/>
          <p:nvPr/>
        </p:nvSpPr>
        <p:spPr>
          <a:xfrm>
            <a:off x="142844" y="3857628"/>
            <a:ext cx="8815705" cy="2585323"/>
          </a:xfrm>
          <a:prstGeom prst="rect">
            <a:avLst/>
          </a:prstGeom>
          <a:noFill/>
        </p:spPr>
        <p:txBody>
          <a:bodyPr wrap="square" rtlCol="0" anchor="t">
            <a:spAutoFit/>
          </a:bodyPr>
          <a:lstStyle/>
          <a:p>
            <a:r>
              <a:rPr lang="zh-CN" altLang="en-US" sz="1800" b="1" dirty="0" smtClean="0">
                <a:solidFill>
                  <a:srgbClr val="000066"/>
                </a:solidFill>
                <a:latin typeface="+mn-ea"/>
              </a:rPr>
              <a:t> </a:t>
            </a:r>
            <a:r>
              <a:rPr lang="zh-CN" altLang="en-US" sz="1800" b="1" dirty="0" smtClean="0">
                <a:solidFill>
                  <a:srgbClr val="000066"/>
                </a:solidFill>
                <a:latin typeface="+mn-ea"/>
                <a:ea typeface="+mn-ea"/>
              </a:rPr>
              <a:t>方大炭素新材料科技股份有限公司是一家专注于炭素产品生产与开发的高科技企业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公司主营石墨电极、炭砖、炭糊、特种石墨等产品的生产、销售</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产品广泛应用于冶金、化工等行业和高科技领域</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公司的技术装备水平目前居国内同行业之首</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是全国唯一的新型炭砖生产基地</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其中多个项目填补了国内空白。方大炭素股价</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月底强势表现，一路高涨，成近期石墨烯板块第一龙头。今年以来石墨电极市场一直有缺口，供不应求格局将延续。石墨电极价格持续上涨，从年初的</a:t>
            </a:r>
            <a:r>
              <a:rPr lang="en-US" altLang="zh-CN" sz="1800" b="1" dirty="0" smtClean="0">
                <a:solidFill>
                  <a:srgbClr val="000066"/>
                </a:solidFill>
                <a:latin typeface="+mn-ea"/>
                <a:ea typeface="+mn-ea"/>
              </a:rPr>
              <a:t>1.8</a:t>
            </a:r>
            <a:r>
              <a:rPr lang="zh-CN" altLang="en-US" sz="1800" b="1" dirty="0" smtClean="0">
                <a:solidFill>
                  <a:srgbClr val="000066"/>
                </a:solidFill>
                <a:latin typeface="+mn-ea"/>
                <a:ea typeface="+mn-ea"/>
              </a:rPr>
              <a:t>万元</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吨左右上涨至目前的</a:t>
            </a:r>
            <a:r>
              <a:rPr lang="en-US" altLang="zh-CN" sz="1800" b="1" dirty="0" smtClean="0">
                <a:solidFill>
                  <a:srgbClr val="000066"/>
                </a:solidFill>
                <a:latin typeface="+mn-ea"/>
                <a:ea typeface="+mn-ea"/>
              </a:rPr>
              <a:t>6.4</a:t>
            </a:r>
            <a:r>
              <a:rPr lang="zh-CN" altLang="en-US" sz="1800" b="1" dirty="0" smtClean="0">
                <a:solidFill>
                  <a:srgbClr val="000066"/>
                </a:solidFill>
                <a:latin typeface="+mn-ea"/>
                <a:ea typeface="+mn-ea"/>
              </a:rPr>
              <a:t>万元</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吨左右，涨幅高达</a:t>
            </a:r>
            <a:r>
              <a:rPr lang="en-US" altLang="zh-CN" sz="1800" b="1" dirty="0" smtClean="0">
                <a:solidFill>
                  <a:srgbClr val="000066"/>
                </a:solidFill>
                <a:latin typeface="+mn-ea"/>
                <a:ea typeface="+mn-ea"/>
              </a:rPr>
              <a:t>256%</a:t>
            </a:r>
            <a:r>
              <a:rPr lang="zh-CN" altLang="en-US" sz="1800" b="1" dirty="0" smtClean="0">
                <a:solidFill>
                  <a:srgbClr val="000066"/>
                </a:solidFill>
                <a:latin typeface="+mn-ea"/>
                <a:ea typeface="+mn-ea"/>
              </a:rPr>
              <a:t>。石墨价格上涨将会大大增厚上市公司业绩，引发市场资金对这一板块的追逐，</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33.27%</a:t>
            </a:r>
            <a:r>
              <a:rPr lang="zh-CN" altLang="en-US" sz="1800" b="1" dirty="0" smtClean="0">
                <a:solidFill>
                  <a:srgbClr val="000066"/>
                </a:solidFill>
                <a:latin typeface="+mn-ea"/>
                <a:ea typeface="+mn-ea"/>
              </a:rPr>
              <a:t>。</a:t>
            </a:r>
            <a:br>
              <a:rPr lang="zh-CN" altLang="en-US" sz="1800" b="1" dirty="0" smtClean="0">
                <a:solidFill>
                  <a:srgbClr val="000066"/>
                </a:solidFill>
                <a:latin typeface="+mn-ea"/>
                <a:ea typeface="+mn-ea"/>
              </a:rPr>
            </a:br>
            <a:endParaRPr lang="zh-CN" altLang="en-US" sz="1800" b="1" dirty="0">
              <a:solidFill>
                <a:srgbClr val="000066"/>
              </a:solidFill>
              <a:latin typeface="+mn-ea"/>
              <a:ea typeface="+mn-ea"/>
            </a:endParaRPr>
          </a:p>
        </p:txBody>
      </p:sp>
      <p:pic>
        <p:nvPicPr>
          <p:cNvPr id="1026" name="Picture 2"/>
          <p:cNvPicPr>
            <a:picLocks noChangeAspect="1" noChangeArrowheads="1"/>
          </p:cNvPicPr>
          <p:nvPr/>
        </p:nvPicPr>
        <p:blipFill>
          <a:blip r:embed="rId3"/>
          <a:srcRect/>
          <a:stretch>
            <a:fillRect/>
          </a:stretch>
        </p:blipFill>
        <p:spPr bwMode="auto">
          <a:xfrm>
            <a:off x="2000232" y="1142984"/>
            <a:ext cx="5429288" cy="2643206"/>
          </a:xfrm>
          <a:prstGeom prst="rect">
            <a:avLst/>
          </a:prstGeom>
          <a:noFill/>
          <a:ln w="9525">
            <a:noFill/>
            <a:miter lim="800000"/>
            <a:headEnd/>
            <a:tailEnd/>
          </a:ln>
          <a:effectLst/>
        </p:spPr>
      </p:pic>
    </p:spTree>
    <p:extLst>
      <p:ext uri="{BB962C8B-B14F-4D97-AF65-F5344CB8AC3E}">
        <p14:creationId xmlns:p14="http://schemas.microsoft.com/office/powerpoint/2010/main" val="1256292739"/>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556792"/>
            <a:ext cx="2143125" cy="2893100"/>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从基本面的角度判断，虽然宏观经济增速面临一定压力，但下半年的增长有可能会好于当前悲观的预期，另外在流动性偏紧的情况短期内有一定改善，考虑到我国实体经济仍较为稳健，而大类资产配置对股票资产仍有较强需求，虽然短期市场可能会有一定的波动，但中长期看市场整体将继续延续向上的趋势。</a:t>
            </a:r>
          </a:p>
        </p:txBody>
      </p:sp>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464197" y="1556792"/>
            <a:ext cx="2214562" cy="2677656"/>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目前股票市场的估值水平依然低于历史平均水平，创业板估值中枢亦低于历史平均水平。</a:t>
            </a:r>
            <a:r>
              <a:rPr lang="en-US" altLang="zh-CN" sz="1400" b="1" dirty="0">
                <a:solidFill>
                  <a:schemeClr val="bg1"/>
                </a:solidFill>
                <a:latin typeface="+mn-ea"/>
                <a:ea typeface="+mn-ea"/>
              </a:rPr>
              <a:t>A</a:t>
            </a:r>
            <a:r>
              <a:rPr lang="zh-CN" altLang="en-US" sz="1400" b="1" dirty="0">
                <a:solidFill>
                  <a:schemeClr val="bg1"/>
                </a:solidFill>
                <a:latin typeface="+mn-ea"/>
                <a:ea typeface="+mn-ea"/>
              </a:rPr>
              <a:t>股的风险收益水平适中，战略层面不必过度悲观。但整体出现趋势性行情概率较低，结构性行情依旧为主。结合基本面、流动性以及估值情况， </a:t>
            </a:r>
            <a:r>
              <a:rPr lang="en-US" altLang="zh-CN" sz="1400" b="1" dirty="0">
                <a:solidFill>
                  <a:schemeClr val="bg1"/>
                </a:solidFill>
                <a:latin typeface="+mn-ea"/>
                <a:ea typeface="+mn-ea"/>
              </a:rPr>
              <a:t>A</a:t>
            </a:r>
            <a:r>
              <a:rPr lang="zh-CN" altLang="en-US" sz="1400" b="1" dirty="0">
                <a:solidFill>
                  <a:schemeClr val="bg1"/>
                </a:solidFill>
                <a:latin typeface="+mn-ea"/>
                <a:ea typeface="+mn-ea"/>
              </a:rPr>
              <a:t>股在下半年可能维持震荡，表现继续分化。</a:t>
            </a:r>
          </a:p>
        </p:txBody>
      </p:sp>
      <p:pic>
        <p:nvPicPr>
          <p:cNvPr id="28678" name="Picture 17" descr="cicc-allp-02-3"/>
          <p:cNvPicPr>
            <a:picLocks noChangeAspect="1" noChangeArrowheads="1"/>
          </p:cNvPicPr>
          <p:nvPr/>
        </p:nvPicPr>
        <p:blipFill>
          <a:blip r:embed="rId5"/>
          <a:srcRect/>
          <a:stretch>
            <a:fillRect/>
          </a:stretch>
        </p:blipFill>
        <p:spPr bwMode="auto">
          <a:xfrm>
            <a:off x="5278438" y="893217"/>
            <a:ext cx="865187" cy="663575"/>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6"/>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7"/>
          <a:srcRect/>
          <a:stretch>
            <a:fillRect/>
          </a:stretch>
        </p:blipFill>
        <p:spPr bwMode="auto">
          <a:xfrm>
            <a:off x="2614613" y="908720"/>
            <a:ext cx="2016125" cy="648072"/>
          </a:xfrm>
          <a:prstGeom prst="rect">
            <a:avLst/>
          </a:prstGeom>
          <a:noFill/>
          <a:ln w="9525">
            <a:noFill/>
            <a:miter lim="800000"/>
            <a:headEnd/>
            <a:tailEnd/>
          </a:ln>
        </p:spPr>
      </p:pic>
      <p:sp>
        <p:nvSpPr>
          <p:cNvPr id="30729" name="Text Box 23"/>
          <p:cNvSpPr txBox="1">
            <a:spLocks noChangeArrowheads="1"/>
          </p:cNvSpPr>
          <p:nvPr/>
        </p:nvSpPr>
        <p:spPr bwMode="auto">
          <a:xfrm>
            <a:off x="7000875" y="1556792"/>
            <a:ext cx="2124075" cy="3108543"/>
          </a:xfrm>
          <a:prstGeom prst="rect">
            <a:avLst/>
          </a:prstGeom>
          <a:solidFill>
            <a:srgbClr val="000080"/>
          </a:solidFill>
          <a:ln w="9525">
            <a:noFill/>
            <a:miter lim="800000"/>
          </a:ln>
        </p:spPr>
        <p:txBody>
          <a:bodyPr wrap="square">
            <a:spAutoFit/>
          </a:bodyPr>
          <a:lstStyle/>
          <a:p>
            <a:pPr>
              <a:buFont typeface="Wingdings" panose="05000000000000000000" pitchFamily="2" charset="2"/>
              <a:buChar char="Ø"/>
              <a:defRPr/>
            </a:pPr>
            <a:r>
              <a:rPr lang="zh-CN" altLang="en-US" sz="1400" b="1" dirty="0">
                <a:solidFill>
                  <a:schemeClr val="bg1"/>
                </a:solidFill>
                <a:latin typeface="+mn-ea"/>
                <a:ea typeface="+mn-ea"/>
              </a:rPr>
              <a:t>经济增速波动、货币政策变化及美联储加息等抑制风险偏好的因素在</a:t>
            </a:r>
            <a:r>
              <a:rPr lang="en-US" altLang="zh-CN" sz="1400" b="1" dirty="0">
                <a:solidFill>
                  <a:schemeClr val="bg1"/>
                </a:solidFill>
                <a:latin typeface="+mn-ea"/>
                <a:ea typeface="+mn-ea"/>
              </a:rPr>
              <a:t>6</a:t>
            </a:r>
            <a:r>
              <a:rPr lang="zh-CN" altLang="en-US" sz="1400" b="1" dirty="0">
                <a:solidFill>
                  <a:schemeClr val="bg1"/>
                </a:solidFill>
                <a:latin typeface="+mn-ea"/>
                <a:ea typeface="+mn-ea"/>
              </a:rPr>
              <a:t>月份集中影响了市场，随着市场情绪见底，股指进入反弹修复期。在存量博弈阶段，市场很难驱动指数级别的行情，震荡是当前市场的主要特征。中期来看，国企改革提速有望驱动市场风险偏好上行，</a:t>
            </a:r>
            <a:r>
              <a:rPr lang="en-US" altLang="zh-CN" sz="1400" b="1" dirty="0">
                <a:solidFill>
                  <a:schemeClr val="bg1"/>
                </a:solidFill>
                <a:latin typeface="+mn-ea"/>
                <a:ea typeface="+mn-ea"/>
              </a:rPr>
              <a:t>A</a:t>
            </a:r>
            <a:r>
              <a:rPr lang="zh-CN" altLang="en-US" sz="1400" b="1" dirty="0">
                <a:solidFill>
                  <a:schemeClr val="bg1"/>
                </a:solidFill>
                <a:latin typeface="+mn-ea"/>
                <a:ea typeface="+mn-ea"/>
              </a:rPr>
              <a:t>股大概率将复制去年下半年的走势。</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909210"/>
            <a:ext cx="827088" cy="40011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4</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343263"/>
            <a:ext cx="827088" cy="40005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5</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179512" y="1556792"/>
            <a:ext cx="2249363" cy="3323987"/>
          </a:xfrm>
          <a:prstGeom prst="rect">
            <a:avLst/>
          </a:prstGeom>
          <a:solidFill>
            <a:srgbClr val="000080"/>
          </a:solidFill>
          <a:ln w="9525">
            <a:noFill/>
            <a:miter lim="800000"/>
          </a:ln>
        </p:spPr>
        <p:txBody>
          <a:bodyPr wrap="square">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一方面</a:t>
            </a:r>
            <a:r>
              <a:rPr lang="en-US" altLang="zh-CN" sz="1400" b="1" dirty="0">
                <a:solidFill>
                  <a:schemeClr val="bg1"/>
                </a:solidFill>
                <a:latin typeface="+mn-ea"/>
                <a:ea typeface="+mn-ea"/>
              </a:rPr>
              <a:t>,</a:t>
            </a:r>
            <a:r>
              <a:rPr lang="zh-CN" altLang="en-US" sz="1400" b="1" dirty="0">
                <a:solidFill>
                  <a:schemeClr val="bg1"/>
                </a:solidFill>
                <a:latin typeface="+mn-ea"/>
                <a:ea typeface="+mn-ea"/>
              </a:rPr>
              <a:t>受</a:t>
            </a:r>
            <a:r>
              <a:rPr lang="en-US" altLang="zh-CN" sz="1400" b="1" dirty="0">
                <a:solidFill>
                  <a:schemeClr val="bg1"/>
                </a:solidFill>
                <a:latin typeface="+mn-ea"/>
                <a:ea typeface="+mn-ea"/>
              </a:rPr>
              <a:t>A</a:t>
            </a:r>
            <a:r>
              <a:rPr lang="zh-CN" altLang="en-US" sz="1400" b="1" dirty="0">
                <a:solidFill>
                  <a:schemeClr val="bg1"/>
                </a:solidFill>
                <a:latin typeface="+mn-ea"/>
                <a:ea typeface="+mn-ea"/>
              </a:rPr>
              <a:t>股成功加入明晟公司</a:t>
            </a:r>
            <a:r>
              <a:rPr lang="en-US" altLang="zh-CN" sz="1400" b="1" dirty="0">
                <a:solidFill>
                  <a:schemeClr val="bg1"/>
                </a:solidFill>
                <a:latin typeface="+mn-ea"/>
                <a:ea typeface="+mn-ea"/>
              </a:rPr>
              <a:t>MSCI</a:t>
            </a:r>
            <a:r>
              <a:rPr lang="zh-CN" altLang="en-US" sz="1400" b="1" dirty="0">
                <a:solidFill>
                  <a:schemeClr val="bg1"/>
                </a:solidFill>
                <a:latin typeface="+mn-ea"/>
                <a:ea typeface="+mn-ea"/>
              </a:rPr>
              <a:t>指数的正面提振</a:t>
            </a:r>
            <a:r>
              <a:rPr lang="en-US" altLang="zh-CN" sz="1400" b="1" dirty="0">
                <a:solidFill>
                  <a:schemeClr val="bg1"/>
                </a:solidFill>
                <a:latin typeface="+mn-ea"/>
                <a:ea typeface="+mn-ea"/>
              </a:rPr>
              <a:t>,</a:t>
            </a:r>
            <a:r>
              <a:rPr lang="zh-CN" altLang="en-US" sz="1400" b="1" dirty="0">
                <a:solidFill>
                  <a:schemeClr val="bg1"/>
                </a:solidFill>
                <a:latin typeface="+mn-ea"/>
                <a:ea typeface="+mn-ea"/>
              </a:rPr>
              <a:t>大盘股表现较为强势</a:t>
            </a:r>
            <a:r>
              <a:rPr lang="en-US" altLang="zh-CN" sz="1400" b="1" dirty="0">
                <a:solidFill>
                  <a:schemeClr val="bg1"/>
                </a:solidFill>
                <a:latin typeface="+mn-ea"/>
                <a:ea typeface="+mn-ea"/>
              </a:rPr>
              <a:t>,</a:t>
            </a:r>
            <a:r>
              <a:rPr lang="zh-CN" altLang="en-US" sz="1400" b="1" dirty="0">
                <a:solidFill>
                  <a:schemeClr val="bg1"/>
                </a:solidFill>
                <a:latin typeface="+mn-ea"/>
                <a:ea typeface="+mn-ea"/>
              </a:rPr>
              <a:t>但市场热点板块活跃的持续性都相对欠佳</a:t>
            </a:r>
            <a:r>
              <a:rPr lang="en-US" altLang="zh-CN" sz="1400" b="1" dirty="0">
                <a:solidFill>
                  <a:schemeClr val="bg1"/>
                </a:solidFill>
                <a:latin typeface="+mn-ea"/>
                <a:ea typeface="+mn-ea"/>
              </a:rPr>
              <a:t>,</a:t>
            </a:r>
            <a:r>
              <a:rPr lang="zh-CN" altLang="en-US" sz="1400" b="1" dirty="0">
                <a:solidFill>
                  <a:schemeClr val="bg1"/>
                </a:solidFill>
                <a:latin typeface="+mn-ea"/>
                <a:ea typeface="+mn-ea"/>
              </a:rPr>
              <a:t>资金短炒的痕迹明显</a:t>
            </a:r>
            <a:r>
              <a:rPr lang="en-US" altLang="zh-CN" sz="1400" b="1" dirty="0">
                <a:solidFill>
                  <a:schemeClr val="bg1"/>
                </a:solidFill>
                <a:latin typeface="+mn-ea"/>
                <a:ea typeface="+mn-ea"/>
              </a:rPr>
              <a:t>,</a:t>
            </a:r>
            <a:r>
              <a:rPr lang="zh-CN" altLang="en-US" sz="1400" b="1" dirty="0">
                <a:solidFill>
                  <a:schemeClr val="bg1"/>
                </a:solidFill>
                <a:latin typeface="+mn-ea"/>
                <a:ea typeface="+mn-ea"/>
              </a:rPr>
              <a:t>很大程度上对市场人气形成了挫伤</a:t>
            </a:r>
            <a:r>
              <a:rPr lang="zh-CN" altLang="en-US" sz="1400" b="1" dirty="0" smtClean="0">
                <a:solidFill>
                  <a:schemeClr val="bg1"/>
                </a:solidFill>
                <a:latin typeface="+mn-ea"/>
                <a:ea typeface="+mn-ea"/>
              </a:rPr>
              <a:t>。另一方面</a:t>
            </a:r>
            <a:r>
              <a:rPr lang="en-US" altLang="zh-CN" sz="1400" b="1" dirty="0" smtClean="0">
                <a:solidFill>
                  <a:schemeClr val="bg1"/>
                </a:solidFill>
                <a:latin typeface="+mn-ea"/>
                <a:ea typeface="+mn-ea"/>
              </a:rPr>
              <a:t>,</a:t>
            </a:r>
            <a:r>
              <a:rPr lang="zh-CN" altLang="en-US" sz="1400" b="1" dirty="0">
                <a:solidFill>
                  <a:schemeClr val="bg1"/>
                </a:solidFill>
                <a:latin typeface="+mn-ea"/>
                <a:ea typeface="+mn-ea"/>
              </a:rPr>
              <a:t>券商板块作为市场最为重要的风向标</a:t>
            </a:r>
            <a:r>
              <a:rPr lang="en-US" altLang="zh-CN" sz="1400" b="1" dirty="0">
                <a:solidFill>
                  <a:schemeClr val="bg1"/>
                </a:solidFill>
                <a:latin typeface="+mn-ea"/>
                <a:ea typeface="+mn-ea"/>
              </a:rPr>
              <a:t>,</a:t>
            </a:r>
            <a:r>
              <a:rPr lang="zh-CN" altLang="en-US" sz="1400" b="1" dirty="0">
                <a:solidFill>
                  <a:schemeClr val="bg1"/>
                </a:solidFill>
                <a:latin typeface="+mn-ea"/>
                <a:ea typeface="+mn-ea"/>
              </a:rPr>
              <a:t>也是对行情反应最为敏感的板块</a:t>
            </a:r>
            <a:r>
              <a:rPr lang="en-US" altLang="zh-CN" sz="1400" b="1" dirty="0">
                <a:solidFill>
                  <a:schemeClr val="bg1"/>
                </a:solidFill>
                <a:latin typeface="+mn-ea"/>
                <a:ea typeface="+mn-ea"/>
              </a:rPr>
              <a:t>,</a:t>
            </a:r>
            <a:r>
              <a:rPr lang="zh-CN" altLang="en-US" sz="1400" b="1" dirty="0">
                <a:solidFill>
                  <a:schemeClr val="bg1"/>
                </a:solidFill>
                <a:latin typeface="+mn-ea"/>
                <a:ea typeface="+mn-ea"/>
              </a:rPr>
              <a:t>在近期虽有活跃</a:t>
            </a:r>
            <a:r>
              <a:rPr lang="en-US" altLang="zh-CN" sz="1400" b="1" dirty="0">
                <a:solidFill>
                  <a:schemeClr val="bg1"/>
                </a:solidFill>
                <a:latin typeface="+mn-ea"/>
                <a:ea typeface="+mn-ea"/>
              </a:rPr>
              <a:t>,</a:t>
            </a:r>
            <a:r>
              <a:rPr lang="zh-CN" altLang="en-US" sz="1400" b="1" dirty="0">
                <a:solidFill>
                  <a:schemeClr val="bg1"/>
                </a:solidFill>
                <a:latin typeface="+mn-ea"/>
                <a:ea typeface="+mn-ea"/>
              </a:rPr>
              <a:t>但无论从上涨的持续性还是对其他品种的带动性都非常有限</a:t>
            </a:r>
            <a:r>
              <a:rPr lang="en-US" altLang="zh-CN" sz="1400" b="1" dirty="0">
                <a:solidFill>
                  <a:schemeClr val="bg1"/>
                </a:solidFill>
                <a:latin typeface="+mn-ea"/>
                <a:ea typeface="+mn-ea"/>
              </a:rPr>
              <a:t>,</a:t>
            </a:r>
            <a:r>
              <a:rPr lang="zh-CN" altLang="en-US" sz="1400" b="1" dirty="0">
                <a:solidFill>
                  <a:schemeClr val="bg1"/>
                </a:solidFill>
                <a:latin typeface="+mn-ea"/>
                <a:ea typeface="+mn-ea"/>
              </a:rPr>
              <a:t>本身已经暗含着</a:t>
            </a:r>
            <a:r>
              <a:rPr lang="en-US" altLang="zh-CN" sz="1400" b="1" dirty="0">
                <a:solidFill>
                  <a:schemeClr val="bg1"/>
                </a:solidFill>
                <a:latin typeface="+mn-ea"/>
                <a:ea typeface="+mn-ea"/>
              </a:rPr>
              <a:t>A</a:t>
            </a:r>
            <a:r>
              <a:rPr lang="zh-CN" altLang="en-US" sz="1400" b="1" dirty="0">
                <a:solidFill>
                  <a:schemeClr val="bg1"/>
                </a:solidFill>
                <a:latin typeface="+mn-ea"/>
                <a:ea typeface="+mn-ea"/>
              </a:rPr>
              <a:t>股难有更大规模的反弹行情。</a:t>
            </a:r>
          </a:p>
        </p:txBody>
      </p:sp>
      <p:sp>
        <p:nvSpPr>
          <p:cNvPr id="28686" name="Text Box 78"/>
          <p:cNvSpPr txBox="1">
            <a:spLocks noChangeArrowheads="1"/>
          </p:cNvSpPr>
          <p:nvPr/>
        </p:nvSpPr>
        <p:spPr bwMode="auto">
          <a:xfrm>
            <a:off x="928662" y="4931320"/>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中性</a:t>
            </a:r>
          </a:p>
        </p:txBody>
      </p:sp>
      <p:sp>
        <p:nvSpPr>
          <p:cNvPr id="28687" name="Text Box 78"/>
          <p:cNvSpPr txBox="1">
            <a:spLocks noChangeArrowheads="1"/>
          </p:cNvSpPr>
          <p:nvPr/>
        </p:nvSpPr>
        <p:spPr bwMode="auto">
          <a:xfrm>
            <a:off x="928688" y="5414701"/>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88" name="Text Box 78"/>
          <p:cNvSpPr txBox="1">
            <a:spLocks noChangeArrowheads="1"/>
          </p:cNvSpPr>
          <p:nvPr/>
        </p:nvSpPr>
        <p:spPr bwMode="auto">
          <a:xfrm>
            <a:off x="928688"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
        <p:nvSpPr>
          <p:cNvPr id="28689" name="Text Box 78"/>
          <p:cNvSpPr txBox="1">
            <a:spLocks noChangeArrowheads="1"/>
          </p:cNvSpPr>
          <p:nvPr/>
        </p:nvSpPr>
        <p:spPr bwMode="auto">
          <a:xfrm>
            <a:off x="2979737"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0" name="Text Box 78"/>
          <p:cNvSpPr txBox="1">
            <a:spLocks noChangeArrowheads="1"/>
          </p:cNvSpPr>
          <p:nvPr/>
        </p:nvSpPr>
        <p:spPr bwMode="auto">
          <a:xfrm>
            <a:off x="5192928" y="5414701"/>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1" name="Text Box 78"/>
          <p:cNvSpPr txBox="1">
            <a:spLocks noChangeArrowheads="1"/>
          </p:cNvSpPr>
          <p:nvPr/>
        </p:nvSpPr>
        <p:spPr bwMode="auto">
          <a:xfrm>
            <a:off x="7356205" y="4931320"/>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31" name="Text Box 37"/>
          <p:cNvSpPr txBox="1">
            <a:spLocks noChangeArrowheads="1"/>
          </p:cNvSpPr>
          <p:nvPr/>
        </p:nvSpPr>
        <p:spPr bwMode="auto">
          <a:xfrm>
            <a:off x="0" y="4859882"/>
            <a:ext cx="827088" cy="40011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6</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93" name="Text Box 78"/>
          <p:cNvSpPr txBox="1">
            <a:spLocks noChangeArrowheads="1"/>
          </p:cNvSpPr>
          <p:nvPr/>
        </p:nvSpPr>
        <p:spPr bwMode="auto">
          <a:xfrm>
            <a:off x="2981290" y="4931320"/>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
        <p:nvSpPr>
          <p:cNvPr id="28694" name="Text Box 78"/>
          <p:cNvSpPr txBox="1">
            <a:spLocks noChangeArrowheads="1"/>
          </p:cNvSpPr>
          <p:nvPr/>
        </p:nvSpPr>
        <p:spPr bwMode="auto">
          <a:xfrm>
            <a:off x="5192929" y="4931320"/>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5" name="Text Box 78"/>
          <p:cNvSpPr txBox="1">
            <a:spLocks noChangeArrowheads="1"/>
          </p:cNvSpPr>
          <p:nvPr/>
        </p:nvSpPr>
        <p:spPr bwMode="auto">
          <a:xfrm>
            <a:off x="3000375"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6" name="Text Box 78"/>
          <p:cNvSpPr txBox="1">
            <a:spLocks noChangeArrowheads="1"/>
          </p:cNvSpPr>
          <p:nvPr/>
        </p:nvSpPr>
        <p:spPr bwMode="auto">
          <a:xfrm>
            <a:off x="5214938"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7" name="Text Box 78"/>
          <p:cNvSpPr txBox="1">
            <a:spLocks noChangeArrowheads="1"/>
          </p:cNvSpPr>
          <p:nvPr/>
        </p:nvSpPr>
        <p:spPr bwMode="auto">
          <a:xfrm>
            <a:off x="7358063"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中性</a:t>
            </a:r>
          </a:p>
        </p:txBody>
      </p:sp>
      <p:sp>
        <p:nvSpPr>
          <p:cNvPr id="28698" name="Text Box 78"/>
          <p:cNvSpPr txBox="1">
            <a:spLocks noChangeArrowheads="1"/>
          </p:cNvSpPr>
          <p:nvPr/>
        </p:nvSpPr>
        <p:spPr bwMode="auto">
          <a:xfrm>
            <a:off x="7358063"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ln>
        </p:spPr>
        <p:txBody>
          <a:bodyPr>
            <a:spAutoFit/>
          </a:bodyPr>
          <a:lstStyle/>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1.本月宏观概况</a:t>
            </a:r>
            <a:endParaRPr kumimoji="1" lang="en-US" altLang="zh-CN"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宏观经济数据解读</a:t>
            </a:r>
          </a:p>
        </p:txBody>
      </p:sp>
      <p:sp>
        <p:nvSpPr>
          <p:cNvPr id="2" name="文本框 1"/>
          <p:cNvSpPr txBox="1"/>
          <p:nvPr/>
        </p:nvSpPr>
        <p:spPr>
          <a:xfrm>
            <a:off x="428596" y="1214422"/>
            <a:ext cx="8111490" cy="2585323"/>
          </a:xfrm>
          <a:prstGeom prst="rect">
            <a:avLst/>
          </a:prstGeom>
          <a:noFill/>
        </p:spPr>
        <p:txBody>
          <a:bodyPr wrap="square" rtlCol="0" anchor="t">
            <a:spAutoFit/>
          </a:bodyPr>
          <a:lstStyle/>
          <a:p>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30</a:t>
            </a:r>
            <a:r>
              <a:rPr lang="zh-CN" altLang="en-US" sz="1800" b="1" dirty="0" smtClean="0">
                <a:solidFill>
                  <a:srgbClr val="000066"/>
                </a:solidFill>
                <a:latin typeface="+mn-ea"/>
                <a:ea typeface="+mn-ea"/>
              </a:rPr>
              <a:t>日，统计局公布</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月中国制造业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指数为</a:t>
            </a:r>
            <a:r>
              <a:rPr lang="en-US" altLang="zh-CN" sz="1800" b="1" dirty="0" smtClean="0">
                <a:solidFill>
                  <a:srgbClr val="000066"/>
                </a:solidFill>
                <a:latin typeface="+mn-ea"/>
                <a:ea typeface="+mn-ea"/>
              </a:rPr>
              <a:t>51.7</a:t>
            </a:r>
            <a:r>
              <a:rPr lang="zh-CN" altLang="en-US" sz="1800" b="1" dirty="0" smtClean="0">
                <a:solidFill>
                  <a:srgbClr val="000066"/>
                </a:solidFill>
                <a:latin typeface="+mn-ea"/>
                <a:ea typeface="+mn-ea"/>
              </a:rPr>
              <a:t>，比</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月上升了</a:t>
            </a:r>
            <a:r>
              <a:rPr lang="en-US" altLang="zh-CN" sz="1800" b="1" dirty="0" smtClean="0">
                <a:solidFill>
                  <a:srgbClr val="000066"/>
                </a:solidFill>
                <a:latin typeface="+mn-ea"/>
                <a:ea typeface="+mn-ea"/>
              </a:rPr>
              <a:t>0.5</a:t>
            </a:r>
            <a:r>
              <a:rPr lang="zh-CN" altLang="en-US" sz="1800" b="1" dirty="0" smtClean="0">
                <a:solidFill>
                  <a:srgbClr val="000066"/>
                </a:solidFill>
                <a:latin typeface="+mn-ea"/>
                <a:ea typeface="+mn-ea"/>
              </a:rPr>
              <a:t>，上升至年内次高值，仅次于今年</a:t>
            </a:r>
            <a:r>
              <a:rPr lang="en-US" altLang="zh-CN" sz="1800" b="1" dirty="0" smtClean="0">
                <a:solidFill>
                  <a:srgbClr val="000066"/>
                </a:solidFill>
                <a:latin typeface="+mn-ea"/>
                <a:ea typeface="+mn-ea"/>
              </a:rPr>
              <a:t>3</a:t>
            </a:r>
            <a:r>
              <a:rPr lang="zh-CN" altLang="en-US" sz="1800" b="1" dirty="0" smtClean="0">
                <a:solidFill>
                  <a:srgbClr val="000066"/>
                </a:solidFill>
                <a:latin typeface="+mn-ea"/>
                <a:ea typeface="+mn-ea"/>
              </a:rPr>
              <a:t>月的</a:t>
            </a:r>
            <a:r>
              <a:rPr lang="en-US" altLang="zh-CN" sz="1800" b="1" dirty="0" smtClean="0">
                <a:solidFill>
                  <a:srgbClr val="000066"/>
                </a:solidFill>
                <a:latin typeface="+mn-ea"/>
                <a:ea typeface="+mn-ea"/>
              </a:rPr>
              <a:t>51.8</a:t>
            </a:r>
            <a:r>
              <a:rPr lang="zh-CN" altLang="en-US" sz="1800" b="1" dirty="0" smtClean="0">
                <a:solidFill>
                  <a:srgbClr val="000066"/>
                </a:solidFill>
                <a:latin typeface="+mn-ea"/>
                <a:ea typeface="+mn-ea"/>
              </a:rPr>
              <a:t>。从分项指标来看，需求、生产、价格指标均回升，库存也有改善，指向制造业景气短期改善。中国</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同比涨</a:t>
            </a:r>
            <a:r>
              <a:rPr lang="en-US" altLang="zh-CN" sz="1800" b="1" dirty="0" smtClean="0">
                <a:solidFill>
                  <a:srgbClr val="000066"/>
                </a:solidFill>
                <a:latin typeface="+mn-ea"/>
                <a:ea typeface="+mn-ea"/>
              </a:rPr>
              <a:t>1.5% </a:t>
            </a:r>
            <a:r>
              <a:rPr lang="zh-CN" altLang="en-US" sz="1800" b="1" dirty="0" smtClean="0">
                <a:solidFill>
                  <a:srgbClr val="000066"/>
                </a:solidFill>
                <a:latin typeface="+mn-ea"/>
                <a:ea typeface="+mn-ea"/>
              </a:rPr>
              <a:t>，低于预期，连续</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个月低于</a:t>
            </a:r>
            <a:r>
              <a:rPr lang="en-US" altLang="zh-CN" sz="1800" b="1" dirty="0" smtClean="0">
                <a:solidFill>
                  <a:srgbClr val="000066"/>
                </a:solidFill>
                <a:latin typeface="+mn-ea"/>
                <a:ea typeface="+mn-ea"/>
              </a:rPr>
              <a:t>2%</a:t>
            </a:r>
            <a:r>
              <a:rPr lang="zh-CN" altLang="en-US" sz="1800" b="1" dirty="0" smtClean="0">
                <a:solidFill>
                  <a:srgbClr val="000066"/>
                </a:solidFill>
                <a:latin typeface="+mn-ea"/>
                <a:ea typeface="+mn-ea"/>
              </a:rPr>
              <a:t>。由于食品价格疲软，</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整体处于较低水平，连续</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个月低于</a:t>
            </a:r>
            <a:r>
              <a:rPr lang="en-US" altLang="zh-CN" sz="1800" b="1" dirty="0" smtClean="0">
                <a:solidFill>
                  <a:srgbClr val="000066"/>
                </a:solidFill>
                <a:latin typeface="+mn-ea"/>
                <a:ea typeface="+mn-ea"/>
              </a:rPr>
              <a:t>2%</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PPI</a:t>
            </a:r>
            <a:r>
              <a:rPr lang="zh-CN" altLang="en-US" sz="1800" b="1" dirty="0" smtClean="0">
                <a:solidFill>
                  <a:srgbClr val="000066"/>
                </a:solidFill>
                <a:latin typeface="+mn-ea"/>
                <a:ea typeface="+mn-ea"/>
              </a:rPr>
              <a:t>同比上涨</a:t>
            </a:r>
            <a:r>
              <a:rPr lang="en-US" altLang="zh-CN" sz="1800" b="1" dirty="0" smtClean="0">
                <a:solidFill>
                  <a:srgbClr val="000066"/>
                </a:solidFill>
                <a:latin typeface="+mn-ea"/>
                <a:ea typeface="+mn-ea"/>
              </a:rPr>
              <a:t>5.5%</a:t>
            </a:r>
            <a:r>
              <a:rPr lang="zh-CN" altLang="en-US" sz="1800" b="1" dirty="0" smtClean="0">
                <a:solidFill>
                  <a:srgbClr val="000066"/>
                </a:solidFill>
                <a:latin typeface="+mn-ea"/>
                <a:ea typeface="+mn-ea"/>
              </a:rPr>
              <a:t>，涨幅与上月持平，从环比看，</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PPI</a:t>
            </a:r>
            <a:r>
              <a:rPr lang="zh-CN" altLang="en-US" sz="1800" b="1" dirty="0" smtClean="0">
                <a:solidFill>
                  <a:srgbClr val="000066"/>
                </a:solidFill>
                <a:latin typeface="+mn-ea"/>
                <a:ea typeface="+mn-ea"/>
              </a:rPr>
              <a:t>继续下降，降幅比上月收窄</a:t>
            </a:r>
            <a:r>
              <a:rPr lang="en-US" altLang="zh-CN" sz="1800" b="1" dirty="0" smtClean="0">
                <a:solidFill>
                  <a:srgbClr val="000066"/>
                </a:solidFill>
                <a:latin typeface="+mn-ea"/>
                <a:ea typeface="+mn-ea"/>
              </a:rPr>
              <a:t>0.1</a:t>
            </a:r>
            <a:r>
              <a:rPr lang="zh-CN" altLang="en-US" sz="1800" b="1" dirty="0" smtClean="0">
                <a:solidFill>
                  <a:srgbClr val="000066"/>
                </a:solidFill>
                <a:latin typeface="+mn-ea"/>
                <a:ea typeface="+mn-ea"/>
              </a:rPr>
              <a:t>个百分点，随着企业补库存周期的逐渐减弱，未来涨幅收窄的可能性较大。</a:t>
            </a:r>
          </a:p>
          <a:p>
            <a:endParaRPr lang="en-US" altLang="zh-CN" sz="1800" b="1" dirty="0" smtClean="0">
              <a:solidFill>
                <a:srgbClr val="000066"/>
              </a:solidFill>
              <a:latin typeface="+mn-ea"/>
              <a:ea typeface="+mn-ea"/>
            </a:endParaRPr>
          </a:p>
          <a:p>
            <a:endParaRPr lang="zh-CN" altLang="en-US" sz="1800" b="1" dirty="0">
              <a:solidFill>
                <a:srgbClr val="000066"/>
              </a:solidFill>
              <a:latin typeface="+mn-ea"/>
              <a:ea typeface="+mn-ea"/>
            </a:endParaRPr>
          </a:p>
        </p:txBody>
      </p:sp>
    </p:spTree>
    <p:extLst>
      <p:ext uri="{BB962C8B-B14F-4D97-AF65-F5344CB8AC3E}">
        <p14:creationId xmlns:p14="http://schemas.microsoft.com/office/powerpoint/2010/main" val="318643715"/>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63" y="1709420"/>
            <a:ext cx="8143875" cy="2308324"/>
          </a:xfrm>
          <a:prstGeom prst="rect">
            <a:avLst/>
          </a:prstGeom>
          <a:noFill/>
          <a:ln w="9525">
            <a:noFill/>
            <a:miter lim="800000"/>
          </a:ln>
          <a:effectLst/>
        </p:spPr>
        <p:txBody>
          <a:bodyPr anchor="ctr">
            <a:spAutoFit/>
          </a:bodyPr>
          <a:lstStyle/>
          <a:p>
            <a:pPr>
              <a:defRPr/>
            </a:pP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月下旬至</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月初，上证指数有所反弹，</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5</a:t>
            </a:r>
            <a:r>
              <a:rPr lang="zh-CN" altLang="en-US" sz="1800" b="1" dirty="0" smtClean="0">
                <a:solidFill>
                  <a:srgbClr val="000066"/>
                </a:solidFill>
                <a:latin typeface="+mn-ea"/>
                <a:ea typeface="+mn-ea"/>
                <a:cs typeface="Times New Roman" panose="02020603050405020304" pitchFamily="18" charset="0"/>
              </a:rPr>
              <a:t>日上证成功站上</a:t>
            </a:r>
            <a:r>
              <a:rPr lang="en-US" altLang="zh-CN" sz="1800" b="1" dirty="0" smtClean="0">
                <a:solidFill>
                  <a:srgbClr val="000066"/>
                </a:solidFill>
                <a:latin typeface="+mn-ea"/>
                <a:ea typeface="+mn-ea"/>
                <a:cs typeface="Times New Roman" panose="02020603050405020304" pitchFamily="18" charset="0"/>
              </a:rPr>
              <a:t>3200</a:t>
            </a:r>
            <a:r>
              <a:rPr lang="zh-CN" altLang="en-US" sz="1800" b="1" dirty="0" smtClean="0">
                <a:solidFill>
                  <a:srgbClr val="000066"/>
                </a:solidFill>
                <a:latin typeface="+mn-ea"/>
                <a:ea typeface="+mn-ea"/>
                <a:cs typeface="Times New Roman" panose="02020603050405020304" pitchFamily="18" charset="0"/>
              </a:rPr>
              <a:t>点。保险、煤炭、钢铁等权重股的火热表现是沪指站上</a:t>
            </a:r>
            <a:r>
              <a:rPr lang="en-US" altLang="zh-CN" sz="1800" b="1" dirty="0" smtClean="0">
                <a:solidFill>
                  <a:srgbClr val="000066"/>
                </a:solidFill>
                <a:latin typeface="+mn-ea"/>
                <a:ea typeface="+mn-ea"/>
                <a:cs typeface="Times New Roman" panose="02020603050405020304" pitchFamily="18" charset="0"/>
              </a:rPr>
              <a:t>3200</a:t>
            </a:r>
            <a:r>
              <a:rPr lang="zh-CN" altLang="en-US" sz="1800" b="1" dirty="0" smtClean="0">
                <a:solidFill>
                  <a:srgbClr val="000066"/>
                </a:solidFill>
                <a:latin typeface="+mn-ea"/>
                <a:ea typeface="+mn-ea"/>
                <a:cs typeface="Times New Roman" panose="02020603050405020304" pitchFamily="18" charset="0"/>
              </a:rPr>
              <a:t>点的重要推手。在市场反弹的过程中，各板块呈现普涨局面，市场风险偏好也有所修复，近期，除权重股外中报行情股票有所表现。主力资金攻击的方向已经从前期的上证</a:t>
            </a:r>
            <a:r>
              <a:rPr lang="en-US" altLang="zh-CN" sz="1800" b="1" dirty="0" smtClean="0">
                <a:solidFill>
                  <a:srgbClr val="000066"/>
                </a:solidFill>
                <a:latin typeface="+mn-ea"/>
                <a:ea typeface="+mn-ea"/>
                <a:cs typeface="Times New Roman" panose="02020603050405020304" pitchFamily="18" charset="0"/>
              </a:rPr>
              <a:t>50</a:t>
            </a:r>
            <a:r>
              <a:rPr lang="zh-CN" altLang="en-US" sz="1800" b="1" dirty="0" smtClean="0">
                <a:solidFill>
                  <a:srgbClr val="000066"/>
                </a:solidFill>
                <a:latin typeface="+mn-ea"/>
                <a:ea typeface="+mn-ea"/>
                <a:cs typeface="Times New Roman" panose="02020603050405020304" pitchFamily="18" charset="0"/>
              </a:rPr>
              <a:t>行情扩散至周期股和成长股。周期股中的钢铁、煤炭、有色等板块因价格上涨受到资金关注。在上证指数站上</a:t>
            </a:r>
            <a:r>
              <a:rPr lang="en-US" altLang="zh-CN" sz="1800" b="1" dirty="0" smtClean="0">
                <a:solidFill>
                  <a:srgbClr val="000066"/>
                </a:solidFill>
                <a:latin typeface="+mn-ea"/>
                <a:ea typeface="+mn-ea"/>
                <a:cs typeface="Times New Roman" panose="02020603050405020304" pitchFamily="18" charset="0"/>
              </a:rPr>
              <a:t>3200</a:t>
            </a:r>
            <a:r>
              <a:rPr lang="zh-CN" altLang="en-US" sz="1800" b="1" dirty="0" smtClean="0">
                <a:solidFill>
                  <a:srgbClr val="000066"/>
                </a:solidFill>
                <a:latin typeface="+mn-ea"/>
                <a:ea typeface="+mn-ea"/>
                <a:cs typeface="Times New Roman" panose="02020603050405020304" pitchFamily="18" charset="0"/>
              </a:rPr>
              <a:t>点后，成交量也有所上升，七月</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号和</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号两天上证成交金额均达到</a:t>
            </a:r>
            <a:r>
              <a:rPr lang="en-US" altLang="zh-CN" sz="1800" b="1" dirty="0" smtClean="0">
                <a:solidFill>
                  <a:srgbClr val="000066"/>
                </a:solidFill>
                <a:latin typeface="+mn-ea"/>
                <a:ea typeface="+mn-ea"/>
                <a:cs typeface="Times New Roman" panose="02020603050405020304" pitchFamily="18" charset="0"/>
              </a:rPr>
              <a:t>2000</a:t>
            </a:r>
            <a:r>
              <a:rPr lang="zh-CN" altLang="en-US" sz="1800" b="1" dirty="0" smtClean="0">
                <a:solidFill>
                  <a:srgbClr val="000066"/>
                </a:solidFill>
                <a:latin typeface="+mn-ea"/>
                <a:ea typeface="+mn-ea"/>
                <a:cs typeface="Times New Roman" panose="02020603050405020304" pitchFamily="18" charset="0"/>
              </a:rPr>
              <a:t>亿以上。目前指数仍然表现较为强势，反弹高度还需继续观察。</a:t>
            </a:r>
            <a:endParaRPr lang="zh-CN" altLang="en-US" sz="1800" b="1" dirty="0">
              <a:solidFill>
                <a:srgbClr val="000066"/>
              </a:solidFill>
              <a:latin typeface="+mn-ea"/>
              <a:ea typeface="+mn-ea"/>
              <a:cs typeface="Times New Roman" panose="02020603050405020304" pitchFamily="18" charset="0"/>
            </a:endParaRPr>
          </a:p>
        </p:txBody>
      </p:sp>
    </p:spTree>
    <p:extLst>
      <p:ext uri="{BB962C8B-B14F-4D97-AF65-F5344CB8AC3E}">
        <p14:creationId xmlns:p14="http://schemas.microsoft.com/office/powerpoint/2010/main" val="17681860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ln>
        </p:spPr>
        <p:txBody>
          <a:bodyPr>
            <a:spAutoFit/>
          </a:bodyPr>
          <a:lstStyle/>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extLst>
                    <a:ext uri="{9D8B030D-6E8A-4147-A177-3AD203B41FA5}">
                      <a16:colId xmlns="" xmlns:a16="http://schemas.microsoft.com/office/drawing/2014/main" val="20000"/>
                    </a:ext>
                  </a:extLst>
                </a:gridCol>
                <a:gridCol w="785647">
                  <a:extLst>
                    <a:ext uri="{9D8B030D-6E8A-4147-A177-3AD203B41FA5}">
                      <a16:colId xmlns="" xmlns:a16="http://schemas.microsoft.com/office/drawing/2014/main" val="20001"/>
                    </a:ext>
                  </a:extLst>
                </a:gridCol>
                <a:gridCol w="2438400">
                  <a:extLst>
                    <a:ext uri="{9D8B030D-6E8A-4147-A177-3AD203B41FA5}">
                      <a16:colId xmlns="" xmlns:a16="http://schemas.microsoft.com/office/drawing/2014/main" val="20002"/>
                    </a:ext>
                  </a:extLst>
                </a:gridCol>
                <a:gridCol w="838200">
                  <a:extLst>
                    <a:ext uri="{9D8B030D-6E8A-4147-A177-3AD203B41FA5}">
                      <a16:colId xmlns="" xmlns:a16="http://schemas.microsoft.com/office/drawing/2014/main" val="20003"/>
                    </a:ext>
                  </a:extLst>
                </a:gridCol>
                <a:gridCol w="1219200">
                  <a:extLst>
                    <a:ext uri="{9D8B030D-6E8A-4147-A177-3AD203B41FA5}">
                      <a16:colId xmlns="" xmlns:a16="http://schemas.microsoft.com/office/drawing/2014/main" val="20004"/>
                    </a:ext>
                  </a:extLst>
                </a:gridCol>
                <a:gridCol w="1600200">
                  <a:extLst>
                    <a:ext uri="{9D8B030D-6E8A-4147-A177-3AD203B41FA5}">
                      <a16:colId xmlns="" xmlns:a16="http://schemas.microsoft.com/office/drawing/2014/main" val="20005"/>
                    </a:ext>
                  </a:extLst>
                </a:gridCol>
                <a:gridCol w="1676400">
                  <a:extLst>
                    <a:ext uri="{9D8B030D-6E8A-4147-A177-3AD203B41FA5}">
                      <a16:colId xmlns="" xmlns:a16="http://schemas.microsoft.com/office/drawing/2014/main" val="20006"/>
                    </a:ext>
                  </a:extLst>
                </a:gridCol>
              </a:tblGrid>
              <a:tr h="304600">
                <a:tc>
                  <a:txBody>
                    <a:bodyPr/>
                    <a:lstStyle/>
                    <a:p>
                      <a:pPr algn="ctr">
                        <a:lnSpc>
                          <a:spcPct val="150000"/>
                        </a:lnSpc>
                        <a:spcAft>
                          <a:spcPts val="0"/>
                        </a:spcAft>
                      </a:pPr>
                      <a:r>
                        <a:rPr lang="en-GB" sz="700" dirty="0">
                          <a:effectLst/>
                        </a:rPr>
                        <a:t> </a:t>
                      </a:r>
                      <a:endParaRPr lang="zh-CN" sz="10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extLst>
                  <a:ext uri="{0D108BD9-81ED-4DB2-BD59-A6C34878D82A}">
                    <a16:rowId xmlns="" xmlns:a16="http://schemas.microsoft.com/office/drawing/2014/main" val="10000"/>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1</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通过顾问服务，得到优质及合适的系统化咨询建议</a:t>
                      </a:r>
                    </a:p>
                  </a:txBody>
                  <a:tcPr marL="64182" marR="64182" marT="0" marB="0" anchor="ctr"/>
                </a:tc>
                <a:extLst>
                  <a:ext uri="{0D108BD9-81ED-4DB2-BD59-A6C34878D82A}">
                    <a16:rowId xmlns="" xmlns:a16="http://schemas.microsoft.com/office/drawing/2014/main" val="10001"/>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2</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专题调查实施方</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目的明确、时间保证，效果突出</a:t>
                      </a:r>
                    </a:p>
                  </a:txBody>
                  <a:tcPr marL="64182" marR="64182" marT="0" marB="0" anchor="ctr"/>
                </a:tc>
                <a:extLst>
                  <a:ext uri="{0D108BD9-81ED-4DB2-BD59-A6C34878D82A}">
                    <a16:rowId xmlns="" xmlns:a16="http://schemas.microsoft.com/office/drawing/2014/main" val="10002"/>
                  </a:ext>
                </a:extLst>
              </a:tr>
              <a:tr h="886708">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3</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上市顾问</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上市顾问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提供专业经验，帮助企业选择最优方案，节约时间、节约费用</a:t>
                      </a:r>
                    </a:p>
                  </a:txBody>
                  <a:tcPr marL="64182" marR="64182" marT="0" marB="0" anchor="ctr"/>
                </a:tc>
                <a:extLst>
                  <a:ext uri="{0D108BD9-81ED-4DB2-BD59-A6C34878D82A}">
                    <a16:rowId xmlns="" xmlns:a16="http://schemas.microsoft.com/office/drawing/2014/main" val="10003"/>
                  </a:ext>
                </a:extLst>
              </a:tr>
              <a:tr h="1024640">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4</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股权投资</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有股权投资偏好和需求，愿意接受一定风险收益比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利用专业经验及行业资源，选择性价比合适的项目进行投资，突出投资的安全性、流动性、盈利性。</a:t>
                      </a:r>
                    </a:p>
                  </a:txBody>
                  <a:tcPr marL="64182" marR="64182" marT="0" marB="0" anchor="ctr"/>
                </a:tc>
                <a:extLst>
                  <a:ext uri="{0D108BD9-81ED-4DB2-BD59-A6C34878D82A}">
                    <a16:rowId xmlns="" xmlns:a16="http://schemas.microsoft.com/office/drawing/2014/main" val="10004"/>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5</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专户管理</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有专户管理的偏好和需求，愿意接受一定风险收益比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注重专业经验与执行纪律，理性获得稳定的管理效益</a:t>
                      </a:r>
                    </a:p>
                  </a:txBody>
                  <a:tcPr marL="64182" marR="64182" marT="0" marB="0" anchor="ctr"/>
                </a:tc>
                <a:extLst>
                  <a:ext uri="{0D108BD9-81ED-4DB2-BD59-A6C34878D82A}">
                    <a16:rowId xmlns="" xmlns:a16="http://schemas.microsoft.com/office/drawing/2014/main" val="10005"/>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6</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私募基金</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有参与基金投资的偏好和需求，愿意接受一定风险收益比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利用专业经验及资源整合优势，用基金的方式，取得投资的最优效益</a:t>
                      </a:r>
                    </a:p>
                  </a:txBody>
                  <a:tcPr marL="64182" marR="64182" marT="0" marB="0" anchor="ctr"/>
                </a:tc>
                <a:extLst>
                  <a:ext uri="{0D108BD9-81ED-4DB2-BD59-A6C34878D82A}">
                    <a16:rowId xmlns="" xmlns:a16="http://schemas.microsoft.com/office/drawing/2014/main" val="10006"/>
                  </a:ext>
                </a:extLst>
              </a:tr>
            </a:tbl>
          </a:graphicData>
        </a:graphic>
      </p:graphicFrame>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Post-IPO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a:solidFill>
                <a:srgbClr val="0058B0"/>
              </a:solidFill>
            </a:endParaRPr>
          </a:p>
          <a:p>
            <a:pPr marL="0" indent="0" eaLnBrk="1" hangingPunct="1">
              <a:lnSpc>
                <a:spcPct val="150000"/>
              </a:lnSpc>
              <a:buFontTx/>
              <a:buNone/>
              <a:defRPr/>
            </a:pPr>
            <a:endParaRPr lang="zh-CN" altLang="en-US" sz="1600" dirty="0">
              <a:solidFill>
                <a:srgbClr val="0058B0"/>
              </a:solidFill>
            </a:endParaRPr>
          </a:p>
          <a:p>
            <a:pPr marL="0" indent="0" eaLnBrk="1" hangingPunct="1">
              <a:lnSpc>
                <a:spcPct val="150000"/>
              </a:lnSpc>
              <a:buFontTx/>
              <a:buNone/>
              <a:defRPr/>
            </a:pPr>
            <a:r>
              <a:rPr lang="zh-CN" altLang="en-US" sz="1600" dirty="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a:solidFill>
                  <a:srgbClr val="000066"/>
                </a:solidFill>
                <a:latin typeface="Arial" panose="020B0604020202020204" pitchFamily="34" charset="0"/>
              </a:rPr>
              <a:t>CPI</a:t>
            </a:r>
            <a:r>
              <a:rPr kumimoji="1" lang="zh-CN" altLang="en-US" sz="2400">
                <a:solidFill>
                  <a:srgbClr val="000066"/>
                </a:solidFill>
                <a:latin typeface="Arial" panose="020B0604020202020204" pitchFamily="34" charset="0"/>
              </a:rPr>
              <a:t>、</a:t>
            </a:r>
            <a:r>
              <a:rPr kumimoji="1" lang="en-US" altLang="zh-CN" sz="2400">
                <a:solidFill>
                  <a:srgbClr val="000066"/>
                </a:solidFill>
                <a:latin typeface="Arial" panose="020B0604020202020204" pitchFamily="34" charset="0"/>
              </a:rPr>
              <a:t>PPI</a:t>
            </a:r>
            <a:endParaRPr kumimoji="1" lang="zh-CN" altLang="en-US" sz="2400">
              <a:solidFill>
                <a:srgbClr val="000066"/>
              </a:solidFill>
              <a:latin typeface="Arial" panose="020B0604020202020204" pitchFamily="34" charset="0"/>
            </a:endParaRPr>
          </a:p>
        </p:txBody>
      </p:sp>
      <p:sp>
        <p:nvSpPr>
          <p:cNvPr id="15364" name="矩形 7"/>
          <p:cNvSpPr>
            <a:spLocks noChangeArrowheads="1"/>
          </p:cNvSpPr>
          <p:nvPr/>
        </p:nvSpPr>
        <p:spPr bwMode="auto">
          <a:xfrm>
            <a:off x="428054" y="4509120"/>
            <a:ext cx="8320410" cy="1200329"/>
          </a:xfrm>
          <a:prstGeom prst="rect">
            <a:avLst/>
          </a:prstGeom>
          <a:noFill/>
          <a:ln w="9525">
            <a:noFill/>
            <a:miter lim="800000"/>
          </a:ln>
        </p:spPr>
        <p:txBody>
          <a:bodyPr wrap="square">
            <a:spAutoFit/>
          </a:bodyPr>
          <a:lstStyle/>
          <a:p>
            <a:pPr>
              <a:defRPr/>
            </a:pP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CPI</a:t>
            </a:r>
            <a:r>
              <a:rPr lang="zh-CN" altLang="en-US" sz="1800" b="1" dirty="0" smtClean="0">
                <a:solidFill>
                  <a:srgbClr val="002060"/>
                </a:solidFill>
                <a:latin typeface="+mn-ea"/>
                <a:ea typeface="+mn-ea"/>
              </a:rPr>
              <a:t>同比上涨</a:t>
            </a:r>
            <a:r>
              <a:rPr lang="en-US" altLang="zh-CN" sz="1800" b="1" dirty="0" smtClean="0">
                <a:solidFill>
                  <a:srgbClr val="002060"/>
                </a:solidFill>
                <a:latin typeface="+mn-ea"/>
                <a:ea typeface="+mn-ea"/>
              </a:rPr>
              <a:t>1.5%</a:t>
            </a:r>
            <a:r>
              <a:rPr lang="zh-CN" altLang="en-US" sz="1800" b="1" dirty="0" smtClean="0">
                <a:solidFill>
                  <a:srgbClr val="002060"/>
                </a:solidFill>
                <a:latin typeface="+mn-ea"/>
                <a:ea typeface="+mn-ea"/>
              </a:rPr>
              <a:t>，增速与上月持平，环比下降</a:t>
            </a:r>
            <a:r>
              <a:rPr lang="en-US" altLang="zh-CN" sz="1800" b="1" dirty="0" smtClean="0">
                <a:solidFill>
                  <a:srgbClr val="002060"/>
                </a:solidFill>
                <a:latin typeface="+mn-ea"/>
                <a:ea typeface="+mn-ea"/>
              </a:rPr>
              <a:t>0.2%</a:t>
            </a:r>
            <a:r>
              <a:rPr lang="zh-CN" altLang="en-US" sz="1800" b="1" dirty="0" smtClean="0">
                <a:solidFill>
                  <a:srgbClr val="002060"/>
                </a:solidFill>
                <a:latin typeface="+mn-ea"/>
                <a:ea typeface="+mn-ea"/>
              </a:rPr>
              <a:t>，由于食品价格疲软，</a:t>
            </a:r>
            <a:r>
              <a:rPr lang="en-US" altLang="zh-CN" sz="1800" b="1" dirty="0" smtClean="0">
                <a:solidFill>
                  <a:srgbClr val="002060"/>
                </a:solidFill>
                <a:latin typeface="+mn-ea"/>
                <a:ea typeface="+mn-ea"/>
              </a:rPr>
              <a:t>CPI</a:t>
            </a:r>
            <a:r>
              <a:rPr lang="zh-CN" altLang="en-US" sz="1800" b="1" dirty="0" smtClean="0">
                <a:solidFill>
                  <a:srgbClr val="002060"/>
                </a:solidFill>
                <a:latin typeface="+mn-ea"/>
                <a:ea typeface="+mn-ea"/>
              </a:rPr>
              <a:t>整体处于较低水平，连续</a:t>
            </a:r>
            <a:r>
              <a:rPr lang="en-US" altLang="zh-CN" sz="1800" b="1" dirty="0" smtClean="0">
                <a:solidFill>
                  <a:srgbClr val="002060"/>
                </a:solidFill>
                <a:latin typeface="+mn-ea"/>
                <a:ea typeface="+mn-ea"/>
              </a:rPr>
              <a:t>5</a:t>
            </a:r>
            <a:r>
              <a:rPr lang="zh-CN" altLang="en-US" sz="1800" b="1" dirty="0" smtClean="0">
                <a:solidFill>
                  <a:srgbClr val="002060"/>
                </a:solidFill>
                <a:latin typeface="+mn-ea"/>
                <a:ea typeface="+mn-ea"/>
              </a:rPr>
              <a:t>个月低于</a:t>
            </a:r>
            <a:r>
              <a:rPr lang="en-US" altLang="zh-CN" sz="1800" b="1" dirty="0" smtClean="0">
                <a:solidFill>
                  <a:srgbClr val="002060"/>
                </a:solidFill>
                <a:latin typeface="+mn-ea"/>
                <a:ea typeface="+mn-ea"/>
              </a:rPr>
              <a:t>2%</a:t>
            </a:r>
            <a:r>
              <a:rPr lang="zh-CN" altLang="en-US" sz="1800" b="1" dirty="0" smtClean="0">
                <a:solidFill>
                  <a:srgbClr val="002060"/>
                </a:solidFill>
                <a:latin typeface="+mn-ea"/>
                <a:ea typeface="+mn-ea"/>
              </a:rPr>
              <a:t>；</a:t>
            </a:r>
            <a:r>
              <a:rPr lang="en-US" altLang="zh-CN" sz="1800" b="1" dirty="0" smtClean="0">
                <a:solidFill>
                  <a:srgbClr val="002060"/>
                </a:solidFill>
                <a:latin typeface="+mn-ea"/>
                <a:ea typeface="+mn-ea"/>
              </a:rPr>
              <a:t>PPI</a:t>
            </a:r>
            <a:r>
              <a:rPr lang="zh-CN" altLang="en-US" sz="1800" b="1" dirty="0" smtClean="0">
                <a:solidFill>
                  <a:srgbClr val="002060"/>
                </a:solidFill>
                <a:latin typeface="+mn-ea"/>
                <a:ea typeface="+mn-ea"/>
              </a:rPr>
              <a:t>同比上涨</a:t>
            </a:r>
            <a:r>
              <a:rPr lang="en-US" altLang="zh-CN" sz="1800" b="1" dirty="0" smtClean="0">
                <a:solidFill>
                  <a:srgbClr val="002060"/>
                </a:solidFill>
                <a:latin typeface="+mn-ea"/>
                <a:ea typeface="+mn-ea"/>
              </a:rPr>
              <a:t>5.5%</a:t>
            </a:r>
            <a:r>
              <a:rPr lang="zh-CN" altLang="en-US" sz="1800" b="1" dirty="0" smtClean="0">
                <a:solidFill>
                  <a:srgbClr val="002060"/>
                </a:solidFill>
                <a:latin typeface="+mn-ea"/>
                <a:ea typeface="+mn-ea"/>
              </a:rPr>
              <a:t>，涨幅与上月持平，从环比看，</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PPI</a:t>
            </a:r>
            <a:r>
              <a:rPr lang="zh-CN" altLang="en-US" sz="1800" b="1" dirty="0" smtClean="0">
                <a:solidFill>
                  <a:srgbClr val="002060"/>
                </a:solidFill>
                <a:latin typeface="+mn-ea"/>
                <a:ea typeface="+mn-ea"/>
              </a:rPr>
              <a:t>继续下降，降幅比上月收窄</a:t>
            </a:r>
            <a:r>
              <a:rPr lang="en-US" altLang="zh-CN" sz="1800" b="1" dirty="0" smtClean="0">
                <a:solidFill>
                  <a:srgbClr val="002060"/>
                </a:solidFill>
                <a:latin typeface="+mn-ea"/>
                <a:ea typeface="+mn-ea"/>
              </a:rPr>
              <a:t>0.1</a:t>
            </a:r>
            <a:r>
              <a:rPr lang="zh-CN" altLang="en-US" sz="1800" b="1" dirty="0" smtClean="0">
                <a:solidFill>
                  <a:srgbClr val="002060"/>
                </a:solidFill>
                <a:latin typeface="+mn-ea"/>
                <a:ea typeface="+mn-ea"/>
              </a:rPr>
              <a:t>个百分点，随着企业补库存周期的逐渐减弱，未来涨幅收窄的可能性较大。</a:t>
            </a:r>
            <a:endParaRPr lang="zh-CN" altLang="en-US" sz="1800" b="1" dirty="0">
              <a:solidFill>
                <a:srgbClr val="002060"/>
              </a:solidFill>
              <a:latin typeface="+mn-ea"/>
              <a:ea typeface="+mn-ea"/>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325" y="945909"/>
            <a:ext cx="6453071" cy="3625671"/>
          </a:xfrm>
          <a:prstGeom prst="rect">
            <a:avLst/>
          </a:prstGeom>
        </p:spPr>
      </p:pic>
    </p:spTree>
    <p:extLst>
      <p:ext uri="{BB962C8B-B14F-4D97-AF65-F5344CB8AC3E}">
        <p14:creationId xmlns:p14="http://schemas.microsoft.com/office/powerpoint/2010/main" val="28189752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a:solidFill>
                  <a:srgbClr val="000066"/>
                </a:solidFill>
                <a:latin typeface="Arial" panose="020B0604020202020204" pitchFamily="34" charset="0"/>
              </a:rPr>
              <a:t>PMI</a:t>
            </a:r>
            <a:endParaRPr kumimoji="1" lang="zh-CN" altLang="en-US" sz="2400">
              <a:solidFill>
                <a:srgbClr val="000066"/>
              </a:solidFill>
              <a:latin typeface="Arial" panose="020B0604020202020204" pitchFamily="34" charset="0"/>
            </a:endParaRPr>
          </a:p>
        </p:txBody>
      </p:sp>
      <p:sp>
        <p:nvSpPr>
          <p:cNvPr id="16387" name="TextBox 1"/>
          <p:cNvSpPr txBox="1">
            <a:spLocks noChangeArrowheads="1"/>
          </p:cNvSpPr>
          <p:nvPr/>
        </p:nvSpPr>
        <p:spPr bwMode="auto">
          <a:xfrm>
            <a:off x="340518" y="4725144"/>
            <a:ext cx="8462963" cy="1200329"/>
          </a:xfrm>
          <a:prstGeom prst="rect">
            <a:avLst/>
          </a:prstGeom>
          <a:noFill/>
          <a:ln w="9525">
            <a:noFill/>
            <a:miter lim="800000"/>
          </a:ln>
        </p:spPr>
        <p:txBody>
          <a:bodyPr>
            <a:spAutoFit/>
          </a:bodyPr>
          <a:lstStyle/>
          <a:p>
            <a:pPr>
              <a:defRPr/>
            </a:pPr>
            <a:r>
              <a:rPr lang="en-US" altLang="zh-CN" sz="1800" b="1" dirty="0">
                <a:solidFill>
                  <a:schemeClr val="accent1">
                    <a:lumMod val="50000"/>
                  </a:schemeClr>
                </a:solidFill>
                <a:latin typeface="+mn-ea"/>
                <a:ea typeface="+mn-ea"/>
              </a:rPr>
              <a:t>6</a:t>
            </a:r>
            <a:r>
              <a:rPr lang="zh-CN" altLang="en-US" sz="1800" b="1" dirty="0">
                <a:solidFill>
                  <a:schemeClr val="accent1">
                    <a:lumMod val="50000"/>
                  </a:schemeClr>
                </a:solidFill>
                <a:latin typeface="+mn-ea"/>
                <a:ea typeface="+mn-ea"/>
              </a:rPr>
              <a:t>月制造业</a:t>
            </a:r>
            <a:r>
              <a:rPr lang="en-US" altLang="zh-CN" sz="1800" b="1" dirty="0">
                <a:solidFill>
                  <a:schemeClr val="accent1">
                    <a:lumMod val="50000"/>
                  </a:schemeClr>
                </a:solidFill>
                <a:latin typeface="+mn-ea"/>
                <a:ea typeface="+mn-ea"/>
              </a:rPr>
              <a:t>PMI</a:t>
            </a:r>
            <a:r>
              <a:rPr lang="zh-CN" altLang="en-US" sz="1800" b="1" dirty="0">
                <a:solidFill>
                  <a:schemeClr val="accent1">
                    <a:lumMod val="50000"/>
                  </a:schemeClr>
                </a:solidFill>
                <a:latin typeface="+mn-ea"/>
                <a:ea typeface="+mn-ea"/>
              </a:rPr>
              <a:t>为</a:t>
            </a:r>
            <a:r>
              <a:rPr lang="en-US" altLang="zh-CN" sz="1800" b="1" dirty="0">
                <a:solidFill>
                  <a:schemeClr val="accent1">
                    <a:lumMod val="50000"/>
                  </a:schemeClr>
                </a:solidFill>
                <a:latin typeface="+mn-ea"/>
                <a:ea typeface="+mn-ea"/>
              </a:rPr>
              <a:t>51.7%</a:t>
            </a:r>
            <a:r>
              <a:rPr lang="zh-CN" altLang="en-US" sz="1800" b="1" dirty="0">
                <a:solidFill>
                  <a:schemeClr val="accent1">
                    <a:lumMod val="50000"/>
                  </a:schemeClr>
                </a:solidFill>
                <a:latin typeface="+mn-ea"/>
                <a:ea typeface="+mn-ea"/>
              </a:rPr>
              <a:t>，环比上升</a:t>
            </a:r>
            <a:r>
              <a:rPr lang="en-US" altLang="zh-CN" sz="1800" b="1" dirty="0">
                <a:solidFill>
                  <a:schemeClr val="accent1">
                    <a:lumMod val="50000"/>
                  </a:schemeClr>
                </a:solidFill>
                <a:latin typeface="+mn-ea"/>
                <a:ea typeface="+mn-ea"/>
              </a:rPr>
              <a:t>0.5</a:t>
            </a:r>
            <a:r>
              <a:rPr lang="zh-CN" altLang="en-US" sz="1800" b="1" dirty="0">
                <a:solidFill>
                  <a:schemeClr val="accent1">
                    <a:lumMod val="50000"/>
                  </a:schemeClr>
                </a:solidFill>
                <a:latin typeface="+mn-ea"/>
                <a:ea typeface="+mn-ea"/>
              </a:rPr>
              <a:t>个百分点，为年内次高点，制造业扩张步伐有所加快</a:t>
            </a:r>
            <a:r>
              <a:rPr lang="zh-CN" altLang="en-US" sz="1800" b="1" dirty="0" smtClean="0">
                <a:solidFill>
                  <a:schemeClr val="accent1">
                    <a:lumMod val="50000"/>
                  </a:schemeClr>
                </a:solidFill>
                <a:latin typeface="+mn-ea"/>
                <a:ea typeface="+mn-ea"/>
              </a:rPr>
              <a:t>，供需</a:t>
            </a:r>
            <a:r>
              <a:rPr lang="zh-CN" altLang="en-US" sz="1800" b="1" dirty="0">
                <a:solidFill>
                  <a:schemeClr val="accent1">
                    <a:lumMod val="50000"/>
                  </a:schemeClr>
                </a:solidFill>
                <a:latin typeface="+mn-ea"/>
                <a:ea typeface="+mn-ea"/>
              </a:rPr>
              <a:t>增速加快，市场环境逐步</a:t>
            </a:r>
            <a:r>
              <a:rPr lang="zh-CN" altLang="en-US" sz="1800" b="1" dirty="0" smtClean="0">
                <a:solidFill>
                  <a:schemeClr val="accent1">
                    <a:lumMod val="50000"/>
                  </a:schemeClr>
                </a:solidFill>
                <a:latin typeface="+mn-ea"/>
                <a:ea typeface="+mn-ea"/>
              </a:rPr>
              <a:t>改善，总体</a:t>
            </a:r>
            <a:r>
              <a:rPr lang="zh-CN" altLang="en-US" sz="1800" b="1" dirty="0">
                <a:solidFill>
                  <a:schemeClr val="accent1">
                    <a:lumMod val="50000"/>
                  </a:schemeClr>
                </a:solidFill>
                <a:latin typeface="+mn-ea"/>
                <a:ea typeface="+mn-ea"/>
              </a:rPr>
              <a:t>延续稳中向好的发展态势。</a:t>
            </a:r>
            <a:r>
              <a:rPr lang="en-US" altLang="zh-CN" sz="1800" b="1" dirty="0" smtClean="0">
                <a:solidFill>
                  <a:schemeClr val="accent1">
                    <a:lumMod val="50000"/>
                  </a:schemeClr>
                </a:solidFill>
                <a:latin typeface="+mn-ea"/>
                <a:ea typeface="+mn-ea"/>
              </a:rPr>
              <a:t>6</a:t>
            </a:r>
            <a:r>
              <a:rPr lang="zh-CN" altLang="en-US" sz="1800" b="1" dirty="0">
                <a:solidFill>
                  <a:schemeClr val="accent1">
                    <a:lumMod val="50000"/>
                  </a:schemeClr>
                </a:solidFill>
                <a:latin typeface="+mn-ea"/>
                <a:ea typeface="+mn-ea"/>
              </a:rPr>
              <a:t>月财新中国</a:t>
            </a:r>
            <a:r>
              <a:rPr lang="zh-CN" altLang="en-US" sz="1800" b="1" dirty="0" smtClean="0">
                <a:solidFill>
                  <a:schemeClr val="accent1">
                    <a:lumMod val="50000"/>
                  </a:schemeClr>
                </a:solidFill>
                <a:latin typeface="+mn-ea"/>
                <a:ea typeface="+mn-ea"/>
              </a:rPr>
              <a:t>制造业</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录得</a:t>
            </a:r>
            <a:r>
              <a:rPr lang="en-US" altLang="zh-CN" sz="1800" b="1" dirty="0" smtClean="0">
                <a:solidFill>
                  <a:schemeClr val="accent1">
                    <a:lumMod val="50000"/>
                  </a:schemeClr>
                </a:solidFill>
                <a:latin typeface="+mn-ea"/>
                <a:ea typeface="+mn-ea"/>
              </a:rPr>
              <a:t>50.4%</a:t>
            </a:r>
            <a:r>
              <a:rPr lang="zh-CN" altLang="en-US" sz="1800" b="1" dirty="0" smtClean="0">
                <a:solidFill>
                  <a:schemeClr val="accent1">
                    <a:lumMod val="50000"/>
                  </a:schemeClr>
                </a:solidFill>
                <a:latin typeface="+mn-ea"/>
                <a:ea typeface="+mn-ea"/>
              </a:rPr>
              <a:t>，</a:t>
            </a:r>
            <a:r>
              <a:rPr lang="zh-CN" altLang="en-US" sz="1800" b="1" dirty="0">
                <a:solidFill>
                  <a:schemeClr val="accent1">
                    <a:lumMod val="50000"/>
                  </a:schemeClr>
                </a:solidFill>
                <a:latin typeface="+mn-ea"/>
                <a:ea typeface="+mn-ea"/>
              </a:rPr>
              <a:t>显示制造业运行有所改善</a:t>
            </a:r>
            <a:r>
              <a:rPr lang="zh-CN" altLang="en-US" sz="1800" b="1" dirty="0" smtClean="0">
                <a:solidFill>
                  <a:schemeClr val="accent1">
                    <a:lumMod val="50000"/>
                  </a:schemeClr>
                </a:solidFill>
                <a:latin typeface="+mn-ea"/>
                <a:ea typeface="+mn-ea"/>
              </a:rPr>
              <a:t>，重回扩张区间，结束</a:t>
            </a:r>
            <a:r>
              <a:rPr lang="en-US" altLang="zh-CN" sz="1800" b="1" dirty="0">
                <a:solidFill>
                  <a:schemeClr val="accent1">
                    <a:lumMod val="50000"/>
                  </a:schemeClr>
                </a:solidFill>
                <a:latin typeface="+mn-ea"/>
                <a:ea typeface="+mn-ea"/>
              </a:rPr>
              <a:t>5</a:t>
            </a:r>
            <a:r>
              <a:rPr lang="zh-CN" altLang="en-US" sz="1800" b="1" dirty="0">
                <a:solidFill>
                  <a:schemeClr val="accent1">
                    <a:lumMod val="50000"/>
                  </a:schemeClr>
                </a:solidFill>
                <a:latin typeface="+mn-ea"/>
                <a:ea typeface="+mn-ea"/>
              </a:rPr>
              <a:t>月轻微放缓的状态。</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612" y="909886"/>
            <a:ext cx="6948773" cy="3816424"/>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a:solidFill>
                  <a:srgbClr val="000066"/>
                </a:solidFill>
                <a:latin typeface="Arial" panose="020B0604020202020204" pitchFamily="34" charset="0"/>
              </a:rPr>
              <a:t>央行公开市场操作</a:t>
            </a:r>
          </a:p>
        </p:txBody>
      </p:sp>
      <p:sp>
        <p:nvSpPr>
          <p:cNvPr id="6" name="矩形 5"/>
          <p:cNvSpPr/>
          <p:nvPr/>
        </p:nvSpPr>
        <p:spPr>
          <a:xfrm>
            <a:off x="599152" y="4437112"/>
            <a:ext cx="8001000" cy="2031325"/>
          </a:xfrm>
          <a:prstGeom prst="rect">
            <a:avLst/>
          </a:prstGeom>
        </p:spPr>
        <p:txBody>
          <a:bodyPr>
            <a:spAutoFit/>
          </a:bodyPr>
          <a:lstStyle/>
          <a:p>
            <a:pPr>
              <a:defRPr/>
            </a:pP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月央行公开市场净投放</a:t>
            </a:r>
            <a:r>
              <a:rPr lang="en-US" altLang="zh-CN" sz="1800" b="1" dirty="0" smtClean="0">
                <a:solidFill>
                  <a:srgbClr val="000066"/>
                </a:solidFill>
                <a:latin typeface="+mn-ea"/>
                <a:ea typeface="+mn-ea"/>
              </a:rPr>
              <a:t>400</a:t>
            </a:r>
            <a:r>
              <a:rPr lang="zh-CN" altLang="en-US" sz="1800" b="1" dirty="0" smtClean="0">
                <a:solidFill>
                  <a:srgbClr val="000066"/>
                </a:solidFill>
                <a:latin typeface="+mn-ea"/>
                <a:ea typeface="+mn-ea"/>
              </a:rPr>
              <a:t>亿元，而</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月的净投放为</a:t>
            </a:r>
            <a:r>
              <a:rPr lang="en-US" altLang="zh-CN" sz="1800" b="1" dirty="0" smtClean="0">
                <a:solidFill>
                  <a:srgbClr val="000066"/>
                </a:solidFill>
                <a:latin typeface="+mn-ea"/>
                <a:ea typeface="+mn-ea"/>
              </a:rPr>
              <a:t>200</a:t>
            </a:r>
            <a:r>
              <a:rPr lang="zh-CN" altLang="en-US" sz="1800" b="1" dirty="0" smtClean="0">
                <a:solidFill>
                  <a:srgbClr val="000066"/>
                </a:solidFill>
                <a:latin typeface="+mn-ea"/>
                <a:ea typeface="+mn-ea"/>
              </a:rPr>
              <a:t>亿元，</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月资金面的紧张预期未兑现。</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月初央行为</a:t>
            </a:r>
            <a:r>
              <a:rPr lang="zh-CN" altLang="en-US" sz="1800" b="1" dirty="0">
                <a:solidFill>
                  <a:srgbClr val="000066"/>
                </a:solidFill>
                <a:latin typeface="+mn-ea"/>
                <a:ea typeface="+mn-ea"/>
              </a:rPr>
              <a:t>补充跨季流动性而重启</a:t>
            </a:r>
            <a:r>
              <a:rPr lang="en-US" altLang="zh-CN" sz="1800" b="1" dirty="0">
                <a:solidFill>
                  <a:srgbClr val="000066"/>
                </a:solidFill>
                <a:latin typeface="+mn-ea"/>
                <a:ea typeface="+mn-ea"/>
              </a:rPr>
              <a:t>28</a:t>
            </a:r>
            <a:r>
              <a:rPr lang="zh-CN" altLang="en-US" sz="1800" b="1" dirty="0">
                <a:solidFill>
                  <a:srgbClr val="000066"/>
                </a:solidFill>
                <a:latin typeface="+mn-ea"/>
                <a:ea typeface="+mn-ea"/>
              </a:rPr>
              <a:t>天逆回购操作，导致</a:t>
            </a:r>
            <a:r>
              <a:rPr lang="en-US" altLang="zh-CN" sz="1800" b="1" dirty="0">
                <a:solidFill>
                  <a:srgbClr val="000066"/>
                </a:solidFill>
                <a:latin typeface="+mn-ea"/>
                <a:ea typeface="+mn-ea"/>
              </a:rPr>
              <a:t>7</a:t>
            </a:r>
            <a:r>
              <a:rPr lang="zh-CN" altLang="en-US" sz="1800" b="1" dirty="0">
                <a:solidFill>
                  <a:srgbClr val="000066"/>
                </a:solidFill>
                <a:latin typeface="+mn-ea"/>
                <a:ea typeface="+mn-ea"/>
              </a:rPr>
              <a:t>月将面临资金集中到期。统计显示，</a:t>
            </a:r>
            <a:r>
              <a:rPr lang="en-US" altLang="zh-CN" sz="1800" b="1" dirty="0">
                <a:solidFill>
                  <a:srgbClr val="000066"/>
                </a:solidFill>
                <a:latin typeface="+mn-ea"/>
                <a:ea typeface="+mn-ea"/>
              </a:rPr>
              <a:t>7</a:t>
            </a:r>
            <a:r>
              <a:rPr lang="zh-CN" altLang="en-US" sz="1800" b="1" dirty="0">
                <a:solidFill>
                  <a:srgbClr val="000066"/>
                </a:solidFill>
                <a:latin typeface="+mn-ea"/>
                <a:ea typeface="+mn-ea"/>
              </a:rPr>
              <a:t>月份共有</a:t>
            </a:r>
            <a:r>
              <a:rPr lang="en-US" altLang="zh-CN" sz="1800" b="1" dirty="0">
                <a:solidFill>
                  <a:srgbClr val="000066"/>
                </a:solidFill>
                <a:latin typeface="+mn-ea"/>
                <a:ea typeface="+mn-ea"/>
              </a:rPr>
              <a:t>9175</a:t>
            </a:r>
            <a:r>
              <a:rPr lang="zh-CN" altLang="en-US" sz="1800" b="1" dirty="0">
                <a:solidFill>
                  <a:srgbClr val="000066"/>
                </a:solidFill>
                <a:latin typeface="+mn-ea"/>
                <a:ea typeface="+mn-ea"/>
              </a:rPr>
              <a:t>亿元资金到期，其中逆回购有</a:t>
            </a:r>
            <a:r>
              <a:rPr lang="en-US" altLang="zh-CN" sz="1800" b="1" dirty="0">
                <a:solidFill>
                  <a:srgbClr val="000066"/>
                </a:solidFill>
                <a:latin typeface="+mn-ea"/>
                <a:ea typeface="+mn-ea"/>
              </a:rPr>
              <a:t>5600</a:t>
            </a:r>
            <a:r>
              <a:rPr lang="zh-CN" altLang="en-US" sz="1800" b="1" dirty="0">
                <a:solidFill>
                  <a:srgbClr val="000066"/>
                </a:solidFill>
                <a:latin typeface="+mn-ea"/>
                <a:ea typeface="+mn-ea"/>
              </a:rPr>
              <a:t>亿元，</a:t>
            </a:r>
            <a:r>
              <a:rPr lang="en-US" altLang="zh-CN" sz="1800" b="1" dirty="0">
                <a:solidFill>
                  <a:srgbClr val="000066"/>
                </a:solidFill>
                <a:latin typeface="+mn-ea"/>
                <a:ea typeface="+mn-ea"/>
              </a:rPr>
              <a:t>MLF</a:t>
            </a:r>
            <a:r>
              <a:rPr lang="zh-CN" altLang="en-US" sz="1800" b="1" dirty="0">
                <a:solidFill>
                  <a:srgbClr val="000066"/>
                </a:solidFill>
                <a:latin typeface="+mn-ea"/>
                <a:ea typeface="+mn-ea"/>
              </a:rPr>
              <a:t>有</a:t>
            </a:r>
            <a:r>
              <a:rPr lang="en-US" altLang="zh-CN" sz="1800" b="1" dirty="0">
                <a:solidFill>
                  <a:srgbClr val="000066"/>
                </a:solidFill>
                <a:latin typeface="+mn-ea"/>
                <a:ea typeface="+mn-ea"/>
              </a:rPr>
              <a:t>3575</a:t>
            </a:r>
            <a:r>
              <a:rPr lang="zh-CN" altLang="en-US" sz="1800" b="1" dirty="0">
                <a:solidFill>
                  <a:srgbClr val="000066"/>
                </a:solidFill>
                <a:latin typeface="+mn-ea"/>
                <a:ea typeface="+mn-ea"/>
              </a:rPr>
              <a:t>亿元</a:t>
            </a:r>
            <a:r>
              <a:rPr lang="zh-CN" altLang="en-US" sz="1800" b="1" dirty="0" smtClean="0">
                <a:solidFill>
                  <a:srgbClr val="000066"/>
                </a:solidFill>
                <a:latin typeface="+mn-ea"/>
                <a:ea typeface="+mn-ea"/>
              </a:rPr>
              <a:t>。</a:t>
            </a:r>
            <a:r>
              <a:rPr lang="zh-CN" altLang="en-US" sz="1800" b="1" dirty="0" smtClean="0">
                <a:solidFill>
                  <a:schemeClr val="tx2">
                    <a:lumMod val="75000"/>
                  </a:schemeClr>
                </a:solidFill>
                <a:latin typeface="+mn-ea"/>
              </a:rPr>
              <a:t>目前</a:t>
            </a:r>
            <a:r>
              <a:rPr lang="zh-CN" altLang="en-US" sz="1800" b="1" dirty="0">
                <a:solidFill>
                  <a:schemeClr val="tx2">
                    <a:lumMod val="75000"/>
                  </a:schemeClr>
                </a:solidFill>
                <a:latin typeface="+mn-ea"/>
              </a:rPr>
              <a:t>从宏观经济和基本面来看没有出现明显变化， 银行间市场资金面依然维持紧平衡</a:t>
            </a:r>
            <a:r>
              <a:rPr lang="zh-CN" altLang="en-US" sz="1800" b="1" dirty="0" smtClean="0">
                <a:solidFill>
                  <a:schemeClr val="tx2">
                    <a:lumMod val="75000"/>
                  </a:schemeClr>
                </a:solidFill>
                <a:latin typeface="+mn-ea"/>
              </a:rPr>
              <a:t>，</a:t>
            </a:r>
            <a:r>
              <a:rPr lang="en-US" altLang="zh-CN" sz="1800" b="1" dirty="0" smtClean="0">
                <a:solidFill>
                  <a:schemeClr val="tx2">
                    <a:lumMod val="75000"/>
                  </a:schemeClr>
                </a:solidFill>
                <a:latin typeface="+mn-ea"/>
              </a:rPr>
              <a:t>7</a:t>
            </a:r>
            <a:r>
              <a:rPr lang="zh-CN" altLang="en-US" sz="1800" b="1" dirty="0">
                <a:solidFill>
                  <a:schemeClr val="tx2">
                    <a:lumMod val="75000"/>
                  </a:schemeClr>
                </a:solidFill>
                <a:latin typeface="+mn-ea"/>
              </a:rPr>
              <a:t>月份资金面预计仍将保持紧平衡的格局不变。</a:t>
            </a:r>
          </a:p>
          <a:p>
            <a:pPr>
              <a:defRPr/>
            </a:pPr>
            <a:endParaRPr lang="zh-CN" altLang="en-US" sz="1800" b="1" dirty="0">
              <a:solidFill>
                <a:srgbClr val="000066"/>
              </a:solidFill>
              <a:latin typeface="+mn-ea"/>
              <a:ea typeface="+mn-ea"/>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472" y="1628800"/>
            <a:ext cx="7968273" cy="2480816"/>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0" y="4941168"/>
            <a:ext cx="8143875" cy="1477328"/>
          </a:xfrm>
          <a:prstGeom prst="rect">
            <a:avLst/>
          </a:prstGeom>
          <a:noFill/>
          <a:ln w="9525" algn="ctr">
            <a:noFill/>
            <a:miter lim="800000"/>
          </a:ln>
        </p:spPr>
        <p:txBody>
          <a:bodyPr>
            <a:spAutoFit/>
          </a:bodyPr>
          <a:lstStyle/>
          <a:p>
            <a:pPr>
              <a:spcBef>
                <a:spcPct val="50000"/>
              </a:spcBef>
            </a:pPr>
            <a:r>
              <a:rPr lang="en-US" altLang="zh-CN" sz="1800" b="1" dirty="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月上证涨幅</a:t>
            </a:r>
            <a:r>
              <a:rPr lang="en-US" altLang="zh-CN" sz="1800" b="1" dirty="0" smtClean="0">
                <a:solidFill>
                  <a:srgbClr val="000066"/>
                </a:solidFill>
                <a:latin typeface="幼圆" pitchFamily="49" charset="-122"/>
                <a:ea typeface="幼圆" pitchFamily="49" charset="-122"/>
              </a:rPr>
              <a:t>2.41%</a:t>
            </a:r>
            <a:r>
              <a:rPr lang="zh-CN" altLang="en-US" sz="1800" b="1" dirty="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3192.427</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a:t>
            </a:r>
            <a:r>
              <a:rPr lang="zh-CN" altLang="en-US" sz="1800" b="1" dirty="0" smtClean="0">
                <a:solidFill>
                  <a:srgbClr val="000066"/>
                </a:solidFill>
                <a:latin typeface="幼圆" pitchFamily="49" charset="-122"/>
                <a:ea typeface="幼圆" pitchFamily="49" charset="-122"/>
              </a:rPr>
              <a:t>板涨幅</a:t>
            </a:r>
            <a:r>
              <a:rPr lang="en-US" altLang="zh-CN" sz="1800" b="1" dirty="0" smtClean="0">
                <a:solidFill>
                  <a:srgbClr val="000066"/>
                </a:solidFill>
                <a:latin typeface="幼圆" pitchFamily="49" charset="-122"/>
                <a:ea typeface="幼圆" pitchFamily="49" charset="-122"/>
              </a:rPr>
              <a:t>3.08%</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1818.067</a:t>
            </a:r>
            <a:r>
              <a:rPr lang="zh-CN" altLang="en-US" sz="1800" b="1" dirty="0" smtClean="0">
                <a:solidFill>
                  <a:srgbClr val="000066"/>
                </a:solidFill>
                <a:latin typeface="幼圆" pitchFamily="49" charset="-122"/>
                <a:ea typeface="幼圆" pitchFamily="49" charset="-122"/>
              </a:rPr>
              <a:t>点。</a:t>
            </a:r>
            <a:r>
              <a:rPr lang="en-US" altLang="zh-CN" sz="1800" b="1" dirty="0">
                <a:solidFill>
                  <a:srgbClr val="000066"/>
                </a:solidFill>
                <a:latin typeface="幼圆" pitchFamily="49" charset="-122"/>
                <a:ea typeface="幼圆" pitchFamily="49" charset="-122"/>
              </a:rPr>
              <a:t>6</a:t>
            </a:r>
            <a:r>
              <a:rPr lang="zh-CN" altLang="en-US" sz="1800" b="1" dirty="0">
                <a:solidFill>
                  <a:srgbClr val="000066"/>
                </a:solidFill>
                <a:latin typeface="幼圆" pitchFamily="49" charset="-122"/>
                <a:ea typeface="幼圆" pitchFamily="49" charset="-122"/>
              </a:rPr>
              <a:t>月份整体市场</a:t>
            </a:r>
            <a:r>
              <a:rPr lang="zh-CN" altLang="en-US" sz="1800" b="1" dirty="0" smtClean="0">
                <a:solidFill>
                  <a:srgbClr val="000066"/>
                </a:solidFill>
                <a:latin typeface="幼圆" pitchFamily="49" charset="-122"/>
                <a:ea typeface="幼圆" pitchFamily="49" charset="-122"/>
              </a:rPr>
              <a:t>上涨，上证指数更是一举</a:t>
            </a:r>
            <a:r>
              <a:rPr lang="zh-CN" altLang="en-US" sz="1800" b="1" dirty="0">
                <a:solidFill>
                  <a:srgbClr val="000066"/>
                </a:solidFill>
                <a:latin typeface="幼圆" pitchFamily="49" charset="-122"/>
                <a:ea typeface="幼圆" pitchFamily="49" charset="-122"/>
              </a:rPr>
              <a:t>攻克了失守</a:t>
            </a:r>
            <a:r>
              <a:rPr lang="en-US" altLang="zh-CN" sz="1800" b="1" dirty="0">
                <a:solidFill>
                  <a:srgbClr val="000066"/>
                </a:solidFill>
                <a:latin typeface="幼圆" pitchFamily="49" charset="-122"/>
                <a:ea typeface="幼圆" pitchFamily="49" charset="-122"/>
              </a:rPr>
              <a:t>2</a:t>
            </a:r>
            <a:r>
              <a:rPr lang="zh-CN" altLang="en-US" sz="1800" b="1" dirty="0">
                <a:solidFill>
                  <a:srgbClr val="000066"/>
                </a:solidFill>
                <a:latin typeface="幼圆" pitchFamily="49" charset="-122"/>
                <a:ea typeface="幼圆" pitchFamily="49" charset="-122"/>
              </a:rPr>
              <a:t>个半月的</a:t>
            </a:r>
            <a:r>
              <a:rPr lang="en-US" altLang="zh-CN" sz="1800" b="1" dirty="0">
                <a:solidFill>
                  <a:srgbClr val="000066"/>
                </a:solidFill>
                <a:latin typeface="幼圆" pitchFamily="49" charset="-122"/>
                <a:ea typeface="幼圆" pitchFamily="49" charset="-122"/>
              </a:rPr>
              <a:t>60</a:t>
            </a:r>
            <a:r>
              <a:rPr lang="zh-CN" altLang="en-US" sz="1800" b="1" dirty="0">
                <a:solidFill>
                  <a:srgbClr val="000066"/>
                </a:solidFill>
                <a:latin typeface="幼圆" pitchFamily="49" charset="-122"/>
                <a:ea typeface="幼圆" pitchFamily="49" charset="-122"/>
              </a:rPr>
              <a:t>天线和半年线，以及所有的短中长期均线，市场转为完全意义的多头市场</a:t>
            </a:r>
            <a:r>
              <a:rPr lang="zh-CN" altLang="en-US" sz="1800" b="1" dirty="0" smtClean="0">
                <a:solidFill>
                  <a:srgbClr val="000066"/>
                </a:solidFill>
                <a:latin typeface="幼圆" pitchFamily="49" charset="-122"/>
                <a:ea typeface="幼圆" pitchFamily="49" charset="-122"/>
              </a:rPr>
              <a:t>。</a:t>
            </a:r>
            <a:r>
              <a:rPr lang="en-US" altLang="zh-CN" sz="1800" b="1" dirty="0">
                <a:solidFill>
                  <a:srgbClr val="000066"/>
                </a:solidFill>
                <a:latin typeface="幼圆" pitchFamily="49" charset="-122"/>
                <a:ea typeface="幼圆" pitchFamily="49" charset="-122"/>
              </a:rPr>
              <a:t>6</a:t>
            </a:r>
            <a:r>
              <a:rPr lang="zh-CN" altLang="en-US" sz="1800" b="1" dirty="0">
                <a:solidFill>
                  <a:srgbClr val="000066"/>
                </a:solidFill>
                <a:latin typeface="幼圆" pitchFamily="49" charset="-122"/>
                <a:ea typeface="幼圆" pitchFamily="49" charset="-122"/>
              </a:rPr>
              <a:t>月</a:t>
            </a:r>
            <a:r>
              <a:rPr lang="en-US" altLang="zh-CN" sz="1800" b="1" dirty="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股的</a:t>
            </a:r>
            <a:r>
              <a:rPr lang="zh-CN" altLang="en-US" sz="1800" b="1" dirty="0" smtClean="0">
                <a:solidFill>
                  <a:srgbClr val="000066"/>
                </a:solidFill>
                <a:latin typeface="幼圆" pitchFamily="49" charset="-122"/>
                <a:ea typeface="幼圆" pitchFamily="49" charset="-122"/>
              </a:rPr>
              <a:t>“绝地反击”，与管理层</a:t>
            </a:r>
            <a:r>
              <a:rPr lang="zh-CN" altLang="en-US" sz="1800" b="1" dirty="0">
                <a:solidFill>
                  <a:srgbClr val="000066"/>
                </a:solidFill>
                <a:latin typeface="幼圆" pitchFamily="49" charset="-122"/>
                <a:ea typeface="幼圆" pitchFamily="49" charset="-122"/>
              </a:rPr>
              <a:t>三大政策的</a:t>
            </a:r>
            <a:r>
              <a:rPr lang="zh-CN" altLang="en-US" sz="1800" b="1" dirty="0" smtClean="0">
                <a:solidFill>
                  <a:srgbClr val="000066"/>
                </a:solidFill>
                <a:latin typeface="幼圆" pitchFamily="49" charset="-122"/>
                <a:ea typeface="幼圆" pitchFamily="49" charset="-122"/>
              </a:rPr>
              <a:t>转向紧密相关，也即：</a:t>
            </a:r>
            <a:r>
              <a:rPr lang="zh-CN" altLang="en-US" sz="1800" b="1" dirty="0">
                <a:solidFill>
                  <a:srgbClr val="000066"/>
                </a:solidFill>
                <a:latin typeface="幼圆" pitchFamily="49" charset="-122"/>
                <a:ea typeface="幼圆" pitchFamily="49" charset="-122"/>
              </a:rPr>
              <a:t>推大小非减持新政、放缓</a:t>
            </a:r>
            <a:r>
              <a:rPr lang="en-US" altLang="zh-CN" sz="1800" b="1" dirty="0">
                <a:solidFill>
                  <a:srgbClr val="000066"/>
                </a:solidFill>
                <a:latin typeface="幼圆" pitchFamily="49" charset="-122"/>
                <a:ea typeface="幼圆" pitchFamily="49" charset="-122"/>
              </a:rPr>
              <a:t>IPO</a:t>
            </a:r>
            <a:r>
              <a:rPr lang="zh-CN" altLang="en-US" sz="1800" b="1" dirty="0">
                <a:solidFill>
                  <a:srgbClr val="000066"/>
                </a:solidFill>
                <a:latin typeface="幼圆" pitchFamily="49" charset="-122"/>
                <a:ea typeface="幼圆" pitchFamily="49" charset="-122"/>
              </a:rPr>
              <a:t>节奏、更注重国资改革和购并重组，盘活存量。　</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511" y="980728"/>
            <a:ext cx="8323851" cy="4023156"/>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a:solidFill>
                  <a:schemeClr val="tx1"/>
                </a:solidFill>
              </a:rPr>
              <a:t>股指期货</a:t>
            </a:r>
            <a:endParaRPr lang="en-US" altLang="zh-CN" sz="2400" dirty="0">
              <a:solidFill>
                <a:schemeClr val="tx1"/>
              </a:solidFill>
            </a:endParaRPr>
          </a:p>
        </p:txBody>
      </p:sp>
      <p:sp>
        <p:nvSpPr>
          <p:cNvPr id="19459" name="Text Box 5"/>
          <p:cNvSpPr txBox="1">
            <a:spLocks noChangeArrowheads="1"/>
          </p:cNvSpPr>
          <p:nvPr/>
        </p:nvSpPr>
        <p:spPr bwMode="auto">
          <a:xfrm>
            <a:off x="500063" y="5500688"/>
            <a:ext cx="8143875" cy="646331"/>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a:t>
            </a:r>
            <a:r>
              <a:rPr lang="zh-CN" altLang="en-US" sz="1800" b="1" dirty="0">
                <a:solidFill>
                  <a:srgbClr val="000066"/>
                </a:solidFill>
                <a:latin typeface="幼圆" pitchFamily="49" charset="-122"/>
                <a:ea typeface="幼圆" pitchFamily="49" charset="-122"/>
              </a:rPr>
              <a:t>上证</a:t>
            </a:r>
            <a:r>
              <a:rPr lang="en-US" altLang="zh-CN" sz="1800" b="1" dirty="0">
                <a:solidFill>
                  <a:srgbClr val="000066"/>
                </a:solidFill>
                <a:latin typeface="幼圆" pitchFamily="49" charset="-122"/>
                <a:ea typeface="幼圆" pitchFamily="49" charset="-122"/>
              </a:rPr>
              <a:t>50</a:t>
            </a:r>
            <a:r>
              <a:rPr lang="zh-CN" altLang="en-US" sz="1800" b="1" dirty="0">
                <a:solidFill>
                  <a:srgbClr val="000066"/>
                </a:solidFill>
                <a:latin typeface="幼圆" pitchFamily="49" charset="-122"/>
                <a:ea typeface="幼圆" pitchFamily="49" charset="-122"/>
              </a:rPr>
              <a:t>股指期货价格</a:t>
            </a:r>
            <a:r>
              <a:rPr lang="zh-CN" altLang="en-US" sz="1800" b="1" dirty="0" smtClean="0">
                <a:solidFill>
                  <a:srgbClr val="000066"/>
                </a:solidFill>
                <a:latin typeface="幼圆" pitchFamily="49" charset="-122"/>
                <a:ea typeface="幼圆" pitchFamily="49" charset="-122"/>
              </a:rPr>
              <a:t>走势温和向上，持仓量稳定，进入</a:t>
            </a:r>
            <a:r>
              <a:rPr lang="en-US" altLang="zh-CN" sz="1800" b="1" dirty="0" smtClean="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月下旬成交量小幅下降。</a:t>
            </a:r>
            <a:endParaRPr lang="zh-CN" altLang="en-US" sz="1800" b="1" dirty="0">
              <a:solidFill>
                <a:srgbClr val="000066"/>
              </a:solidFill>
              <a:latin typeface="幼圆" pitchFamily="49" charset="-122"/>
              <a:ea typeface="幼圆" pitchFamily="49" charset="-122"/>
            </a:endParaRP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5656" y="977098"/>
            <a:ext cx="7016385" cy="4519960"/>
          </a:xfrm>
          <a:prstGeom prst="rect">
            <a:avLst/>
          </a:prstGeom>
        </p:spPr>
      </p:pic>
    </p:spTree>
  </p:cSld>
  <p:clrMapOvr>
    <a:overrideClrMapping bg1="lt1" tx1="dk1" bg2="lt2" tx2="dk2" accent1="accent1" accent2="accent2" accent3="accent3" accent4="accent4" accent5="accent5" accent6="accent6" hlink="hlink" folHlink="folHlink"/>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a:solidFill>
                  <a:schemeClr val="tx1"/>
                </a:solidFill>
              </a:rPr>
              <a:t>债市指数</a:t>
            </a:r>
          </a:p>
        </p:txBody>
      </p:sp>
      <p:sp>
        <p:nvSpPr>
          <p:cNvPr id="6148" name="TextBox 2"/>
          <p:cNvSpPr txBox="1">
            <a:spLocks noChangeArrowheads="1"/>
          </p:cNvSpPr>
          <p:nvPr/>
        </p:nvSpPr>
        <p:spPr bwMode="auto">
          <a:xfrm>
            <a:off x="519112" y="4941168"/>
            <a:ext cx="8085137" cy="1477328"/>
          </a:xfrm>
          <a:prstGeom prst="rect">
            <a:avLst/>
          </a:prstGeom>
          <a:noFill/>
          <a:ln w="9525">
            <a:noFill/>
            <a:miter lim="800000"/>
          </a:ln>
        </p:spPr>
        <p:txBody>
          <a:bodyPr>
            <a:spAutoFit/>
          </a:bodyPr>
          <a:lstStyle/>
          <a:p>
            <a:pPr>
              <a:defRPr/>
            </a:pPr>
            <a:r>
              <a:rPr lang="zh-CN" altLang="en-US" sz="1800" b="1" dirty="0" smtClean="0">
                <a:solidFill>
                  <a:schemeClr val="tx2">
                    <a:lumMod val="75000"/>
                  </a:schemeClr>
                </a:solidFill>
                <a:latin typeface="+mn-ea"/>
                <a:ea typeface="+mn-ea"/>
              </a:rPr>
              <a:t>     </a:t>
            </a:r>
            <a:r>
              <a:rPr lang="en-US" altLang="zh-CN" sz="1800" b="1" dirty="0" smtClean="0">
                <a:solidFill>
                  <a:schemeClr val="tx2">
                    <a:lumMod val="75000"/>
                  </a:schemeClr>
                </a:solidFill>
                <a:latin typeface="+mn-ea"/>
                <a:ea typeface="+mn-ea"/>
              </a:rPr>
              <a:t>6</a:t>
            </a:r>
            <a:r>
              <a:rPr lang="zh-CN" altLang="en-US" sz="1800" b="1" dirty="0">
                <a:solidFill>
                  <a:schemeClr val="tx2">
                    <a:lumMod val="75000"/>
                  </a:schemeClr>
                </a:solidFill>
                <a:latin typeface="+mn-ea"/>
                <a:ea typeface="+mn-ea"/>
              </a:rPr>
              <a:t>月不平常的基金面孕育了不平常的债市行情。市场资金面宽松，货币市场利率持续走低，央行连续实施净回笼，仍无碍市场对流动性的乐观预期继续发酵。债券收益率已全面高于历史均值水平，尤其是</a:t>
            </a:r>
            <a:r>
              <a:rPr lang="en-US" altLang="zh-CN" sz="1800" b="1" dirty="0">
                <a:solidFill>
                  <a:schemeClr val="tx2">
                    <a:lumMod val="75000"/>
                  </a:schemeClr>
                </a:solidFill>
                <a:latin typeface="+mn-ea"/>
                <a:ea typeface="+mn-ea"/>
              </a:rPr>
              <a:t>4</a:t>
            </a:r>
            <a:r>
              <a:rPr lang="zh-CN" altLang="en-US" sz="1800" b="1" dirty="0">
                <a:solidFill>
                  <a:schemeClr val="tx2">
                    <a:lumMod val="75000"/>
                  </a:schemeClr>
                </a:solidFill>
                <a:latin typeface="+mn-ea"/>
                <a:ea typeface="+mn-ea"/>
              </a:rPr>
              <a:t>月又一轮下跌过后，收益率整体创出今年新高。无论是与历史纵向比较，还是与同类资产横向对比，这一轮债市调整已比较充分。</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388" y="908060"/>
            <a:ext cx="7612583" cy="4033108"/>
          </a:xfrm>
          <a:prstGeom prst="rect">
            <a:avLst/>
          </a:prstGeom>
        </p:spPr>
      </p:pic>
    </p:spTree>
  </p:cSld>
  <p:clrMapOvr>
    <a:masterClrMapping/>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3530</TotalTime>
  <Words>2758</Words>
  <Application>Microsoft Macintosh PowerPoint</Application>
  <PresentationFormat>全屏显示(4:3)</PresentationFormat>
  <Paragraphs>359</Paragraphs>
  <Slides>27</Slides>
  <Notes>24</Notes>
  <HiddenSlides>0</HiddenSlides>
  <MMClips>0</MMClips>
  <ScaleCrop>false</ScaleCrop>
  <HeadingPairs>
    <vt:vector size="6" baseType="variant">
      <vt:variant>
        <vt:lpstr>已用的字体</vt:lpstr>
      </vt:variant>
      <vt:variant>
        <vt:i4>10</vt:i4>
      </vt:variant>
      <vt:variant>
        <vt:lpstr>主题</vt:lpstr>
      </vt:variant>
      <vt:variant>
        <vt:i4>8</vt:i4>
      </vt:variant>
      <vt:variant>
        <vt:lpstr>幻灯片标题</vt:lpstr>
      </vt:variant>
      <vt:variant>
        <vt:i4>27</vt:i4>
      </vt:variant>
    </vt:vector>
  </HeadingPairs>
  <TitlesOfParts>
    <vt:vector size="45" baseType="lpstr">
      <vt:lpstr>Arial</vt:lpstr>
      <vt:lpstr>Times New Roman</vt:lpstr>
      <vt:lpstr>Verdana</vt:lpstr>
      <vt:lpstr>Wingdings</vt:lpstr>
      <vt:lpstr>等线</vt:lpstr>
      <vt:lpstr>黑体</vt:lpstr>
      <vt:lpstr>华文中宋</vt:lpstr>
      <vt:lpstr>楷体_GB2312</vt:lpstr>
      <vt:lpstr>宋体</vt:lpstr>
      <vt:lpstr>幼圆</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CPI、PPI</vt:lpstr>
      <vt:lpstr>PMI</vt:lpstr>
      <vt:lpstr>央行公开市场操作</vt:lpstr>
      <vt:lpstr>PowerPoint 演示文稿</vt:lpstr>
      <vt:lpstr>PowerPoint 演示文稿</vt:lpstr>
      <vt:lpstr>股指期货</vt:lpstr>
      <vt:lpstr>债市指数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Vip1777</cp:lastModifiedBy>
  <cp:revision>3660</cp:revision>
  <dcterms:created xsi:type="dcterms:W3CDTF">2007-11-30T05:47:00Z</dcterms:created>
  <dcterms:modified xsi:type="dcterms:W3CDTF">2017-07-11T02:23:09Z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