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notesSlides/notesSlide23.xml" ContentType="application/vnd.openxmlformats-officedocument.presentationml.notesSlide+xml"/>
  <Override PartName="/docProps/custom.xml" ContentType="application/vnd.openxmlformats-officedocument.custom-properties+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theme/themeOverride2.xml" ContentType="application/vnd.openxmlformats-officedocument.themeOverr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slideLayouts/slideLayout100.xml" ContentType="application/vnd.openxmlformats-officedocument.presentationml.slideLayou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notesSlides/notesSlide22.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6"/>
  </p:notesMasterIdLst>
  <p:handoutMasterIdLst>
    <p:handoutMasterId r:id="rId37"/>
  </p:handoutMasterIdLst>
  <p:sldIdLst>
    <p:sldId id="256" r:id="rId9"/>
    <p:sldId id="378" r:id="rId10"/>
    <p:sldId id="442" r:id="rId11"/>
    <p:sldId id="436" r:id="rId12"/>
    <p:sldId id="405" r:id="rId13"/>
    <p:sldId id="350" r:id="rId14"/>
    <p:sldId id="416" r:id="rId15"/>
    <p:sldId id="439" r:id="rId16"/>
    <p:sldId id="418" r:id="rId17"/>
    <p:sldId id="437" r:id="rId18"/>
    <p:sldId id="400" r:id="rId19"/>
    <p:sldId id="396" r:id="rId20"/>
    <p:sldId id="430" r:id="rId21"/>
    <p:sldId id="372" r:id="rId22"/>
    <p:sldId id="320" r:id="rId23"/>
    <p:sldId id="443" r:id="rId24"/>
    <p:sldId id="364" r:id="rId25"/>
    <p:sldId id="444" r:id="rId26"/>
    <p:sldId id="441" r:id="rId27"/>
    <p:sldId id="351" r:id="rId28"/>
    <p:sldId id="445" r:id="rId29"/>
    <p:sldId id="446" r:id="rId30"/>
    <p:sldId id="388" r:id="rId31"/>
    <p:sldId id="423" r:id="rId32"/>
    <p:sldId id="424" r:id="rId33"/>
    <p:sldId id="425" r:id="rId34"/>
    <p:sldId id="390" r:id="rId35"/>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66"/>
    <a:srgbClr val="FF0000"/>
    <a:srgbClr val="2343E7"/>
    <a:srgbClr val="33CC33"/>
    <a:srgbClr val="CC0000"/>
    <a:srgbClr val="FF9900"/>
    <a:srgbClr val="C0C0C0"/>
    <a:srgbClr val="00FF00"/>
    <a:srgbClr val="66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660" autoAdjust="0"/>
    <p:restoredTop sz="86372" autoAdjust="0"/>
  </p:normalViewPr>
  <p:slideViewPr>
    <p:cSldViewPr>
      <p:cViewPr>
        <p:scale>
          <a:sx n="70" d="100"/>
          <a:sy n="70" d="100"/>
        </p:scale>
        <p:origin x="-130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barChart>
        <c:barDir val="col"/>
        <c:grouping val="clustered"/>
        <c:ser>
          <c:idx val="0"/>
          <c:order val="0"/>
          <c:tx>
            <c:strRef>
              <c:f>Sheet1!$B$1</c:f>
              <c:strCache>
                <c:ptCount val="1"/>
                <c:pt idx="0">
                  <c:v>全市场解禁规模</c:v>
                </c:pt>
              </c:strCache>
            </c:strRef>
          </c:tx>
          <c:dPt>
            <c:idx val="6"/>
            <c:spPr>
              <a:solidFill>
                <a:srgbClr val="FF0000"/>
              </a:solidFill>
            </c:spPr>
          </c:dPt>
          <c:dLbls>
            <c:dLbl>
              <c:idx val="6"/>
              <c:layout/>
              <c:showVal val="1"/>
            </c:dLbl>
            <c:delete val="1"/>
            <c:extLst xmlns:c16r2="http://schemas.microsoft.com/office/drawing/2015/06/chart">
              <c:ext xmlns:c15="http://schemas.microsoft.com/office/drawing/2012/chart" uri="{CE6537A1-D6FC-4f65-9D91-7224C49458BB}">
                <c15:showLeaderLines val="1"/>
              </c:ext>
            </c:extLst>
          </c:dLbls>
          <c:cat>
            <c:numRef>
              <c:f>Sheet1!$A$2:$A$13</c:f>
              <c:numCache>
                <c:formatCode>yyyy"年"m"月";@</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Sheet1!$B$2:$B$13</c:f>
              <c:numCache>
                <c:formatCode>General</c:formatCode>
                <c:ptCount val="12"/>
                <c:pt idx="0">
                  <c:v>2567.6999999999998</c:v>
                </c:pt>
                <c:pt idx="1">
                  <c:v>3040.63</c:v>
                </c:pt>
                <c:pt idx="2">
                  <c:v>2040.47</c:v>
                </c:pt>
                <c:pt idx="3">
                  <c:v>1668.42</c:v>
                </c:pt>
                <c:pt idx="4">
                  <c:v>1895.51</c:v>
                </c:pt>
                <c:pt idx="5">
                  <c:v>1235.4000000000001</c:v>
                </c:pt>
                <c:pt idx="6">
                  <c:v>2441.69</c:v>
                </c:pt>
                <c:pt idx="7">
                  <c:v>2232.8900000000012</c:v>
                </c:pt>
                <c:pt idx="8">
                  <c:v>3531.8300000000022</c:v>
                </c:pt>
                <c:pt idx="9">
                  <c:v>2605.67</c:v>
                </c:pt>
                <c:pt idx="10">
                  <c:v>2484.06</c:v>
                </c:pt>
                <c:pt idx="11">
                  <c:v>3359.2599999999998</c:v>
                </c:pt>
              </c:numCache>
            </c:numRef>
          </c:val>
          <c:extLst xmlns:c16r2="http://schemas.microsoft.com/office/drawing/2015/06/chart">
            <c:ext xmlns:c16="http://schemas.microsoft.com/office/drawing/2014/chart" uri="{C3380CC4-5D6E-409C-BE32-E72D297353CC}">
              <c16:uniqueId val="{0000000A-21BE-440E-8526-A32893FD42BF}"/>
            </c:ext>
          </c:extLst>
        </c:ser>
        <c:axId val="120232192"/>
        <c:axId val="123687680"/>
      </c:barChart>
      <c:dateAx>
        <c:axId val="120232192"/>
        <c:scaling>
          <c:orientation val="minMax"/>
        </c:scaling>
        <c:axPos val="b"/>
        <c:numFmt formatCode="yyyy&quot;年&quot;m&quot;月&quot;;@" sourceLinked="1"/>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endParaRPr lang="zh-CN"/>
          </a:p>
        </c:txPr>
        <c:crossAx val="123687680"/>
        <c:crosses val="autoZero"/>
        <c:auto val="1"/>
        <c:lblOffset val="100"/>
        <c:baseTimeUnit val="months"/>
      </c:dateAx>
      <c:valAx>
        <c:axId val="123687680"/>
        <c:scaling>
          <c:orientation val="minMax"/>
        </c:scaling>
        <c:axPos val="l"/>
        <c:majorGridlines/>
        <c:numFmt formatCode="General" sourceLinked="1"/>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endParaRPr lang="zh-CN"/>
          </a:p>
        </c:txPr>
        <c:crossAx val="120232192"/>
        <c:crosses val="autoZero"/>
        <c:crossBetween val="between"/>
      </c:valAx>
    </c:plotArea>
    <c:plotVisOnly val="1"/>
    <c:dispBlanksAs val="gap"/>
  </c:chart>
  <c:txPr>
    <a:bodyPr/>
    <a:lstStyle/>
    <a:p>
      <a:pPr>
        <a:defRPr lang="zh-CN"/>
      </a:pPr>
      <a:endParaRPr lang="zh-CN"/>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pPr>
                <a:defRPr/>
              </a:pPr>
              <a:t>‹#›</a:t>
            </a:fld>
            <a:endParaRPr lang="en-US" altLang="zh-CN"/>
          </a:p>
        </p:txBody>
      </p:sp>
    </p:spTree>
    <p:extLst>
      <p:ext uri="{BB962C8B-B14F-4D97-AF65-F5344CB8AC3E}">
        <p14:creationId xmlns="" xmlns:p14="http://schemas.microsoft.com/office/powerpoint/2010/main" val="383679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pPr>
                <a:defRPr/>
              </a:pPr>
              <a:t>‹#›</a:t>
            </a:fld>
            <a:endParaRPr lang="en-US" altLang="zh-CN"/>
          </a:p>
        </p:txBody>
      </p:sp>
    </p:spTree>
    <p:extLst>
      <p:ext uri="{BB962C8B-B14F-4D97-AF65-F5344CB8AC3E}">
        <p14:creationId xmlns="" xmlns:p14="http://schemas.microsoft.com/office/powerpoint/2010/main" val="1421718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pPr/>
              <a:t>1</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extLst>
      <p:ext uri="{BB962C8B-B14F-4D97-AF65-F5344CB8AC3E}">
        <p14:creationId xmlns="" xmlns:p14="http://schemas.microsoft.com/office/powerpoint/2010/main" val="1921235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pPr/>
              <a:t>11</a:t>
            </a:fld>
            <a:endParaRPr lang="en-US" altLang="zh-CN">
              <a:latin typeface="Arial" panose="020B0604020202020204" pitchFamily="34" charset="0"/>
            </a:endParaRPr>
          </a:p>
        </p:txBody>
      </p:sp>
    </p:spTree>
    <p:extLst>
      <p:ext uri="{BB962C8B-B14F-4D97-AF65-F5344CB8AC3E}">
        <p14:creationId xmlns="" xmlns:p14="http://schemas.microsoft.com/office/powerpoint/2010/main" val="635508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pPr/>
              <a:t>12</a:t>
            </a:fld>
            <a:endParaRPr lang="en-US" altLang="zh-CN">
              <a:latin typeface="Arial" panose="020B0604020202020204" pitchFamily="34" charset="0"/>
            </a:endParaRPr>
          </a:p>
        </p:txBody>
      </p:sp>
    </p:spTree>
    <p:extLst>
      <p:ext uri="{BB962C8B-B14F-4D97-AF65-F5344CB8AC3E}">
        <p14:creationId xmlns="" xmlns:p14="http://schemas.microsoft.com/office/powerpoint/2010/main" val="1547149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pPr/>
              <a:t>13</a:t>
            </a:fld>
            <a:endParaRPr lang="en-US" altLang="zh-CN">
              <a:latin typeface="Arial" panose="020B0604020202020204" pitchFamily="34" charset="0"/>
            </a:endParaRPr>
          </a:p>
        </p:txBody>
      </p:sp>
    </p:spTree>
    <p:extLst>
      <p:ext uri="{BB962C8B-B14F-4D97-AF65-F5344CB8AC3E}">
        <p14:creationId xmlns="" xmlns:p14="http://schemas.microsoft.com/office/powerpoint/2010/main" val="1204993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pPr/>
              <a:t>14</a:t>
            </a:fld>
            <a:endParaRPr lang="en-US" altLang="zh-CN">
              <a:latin typeface="Arial" panose="020B0604020202020204" pitchFamily="34" charset="0"/>
            </a:endParaRPr>
          </a:p>
        </p:txBody>
      </p:sp>
    </p:spTree>
    <p:extLst>
      <p:ext uri="{BB962C8B-B14F-4D97-AF65-F5344CB8AC3E}">
        <p14:creationId xmlns="" xmlns:p14="http://schemas.microsoft.com/office/powerpoint/2010/main" val="154798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pPr/>
              <a:t>15</a:t>
            </a:fld>
            <a:endParaRPr lang="en-US" altLang="zh-CN">
              <a:latin typeface="Arial" panose="020B0604020202020204" pitchFamily="34" charset="0"/>
            </a:endParaRPr>
          </a:p>
        </p:txBody>
      </p:sp>
    </p:spTree>
    <p:extLst>
      <p:ext uri="{BB962C8B-B14F-4D97-AF65-F5344CB8AC3E}">
        <p14:creationId xmlns="" xmlns:p14="http://schemas.microsoft.com/office/powerpoint/2010/main" val="276403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pPr/>
              <a:t>16</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1161588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pPr/>
              <a:t>17</a:t>
            </a:fld>
            <a:endParaRPr lang="en-US" altLang="zh-CN">
              <a:latin typeface="Arial" panose="020B0604020202020204" pitchFamily="34" charset="0"/>
            </a:endParaRPr>
          </a:p>
        </p:txBody>
      </p:sp>
    </p:spTree>
    <p:extLst>
      <p:ext uri="{BB962C8B-B14F-4D97-AF65-F5344CB8AC3E}">
        <p14:creationId xmlns="" xmlns:p14="http://schemas.microsoft.com/office/powerpoint/2010/main" val="863490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p:sp>
      <p:sp>
        <p:nvSpPr>
          <p:cNvPr id="5632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6324" name="灯片编号占位符 3"/>
          <p:cNvSpPr>
            <a:spLocks noGrp="1"/>
          </p:cNvSpPr>
          <p:nvPr>
            <p:ph type="sldNum" sz="quarter" idx="5"/>
          </p:nvPr>
        </p:nvSpPr>
        <p:spPr>
          <a:noFill/>
        </p:spPr>
        <p:txBody>
          <a:bodyPr/>
          <a:lstStyle/>
          <a:p>
            <a:fld id="{B638A1AE-36C6-4A32-9E49-CFA13F268D3B}" type="slidenum">
              <a:rPr lang="zh-CN" altLang="en-US" smtClean="0">
                <a:solidFill>
                  <a:srgbClr val="000000"/>
                </a:solidFill>
                <a:latin typeface="Arial" panose="020B0604020202020204" pitchFamily="34" charset="0"/>
              </a:rPr>
              <a:pPr/>
              <a:t>18</a:t>
            </a:fld>
            <a:endParaRPr lang="en-US" altLang="zh-CN" smtClean="0">
              <a:solidFill>
                <a:srgbClr val="000000"/>
              </a:solidFill>
              <a:latin typeface="Arial" panose="020B0604020202020204" pitchFamily="34" charset="0"/>
            </a:endParaRPr>
          </a:p>
        </p:txBody>
      </p:sp>
    </p:spTree>
    <p:extLst>
      <p:ext uri="{BB962C8B-B14F-4D97-AF65-F5344CB8AC3E}">
        <p14:creationId xmlns="" xmlns:p14="http://schemas.microsoft.com/office/powerpoint/2010/main" val="452847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pPr algn="r"/>
              <a:t>19</a:t>
            </a:fld>
            <a:endParaRPr lang="en-US" altLang="zh-CN" sz="1200">
              <a:solidFill>
                <a:srgbClr val="000000"/>
              </a:solidFill>
            </a:endParaRPr>
          </a:p>
        </p:txBody>
      </p:sp>
    </p:spTree>
    <p:extLst>
      <p:ext uri="{BB962C8B-B14F-4D97-AF65-F5344CB8AC3E}">
        <p14:creationId xmlns="" xmlns:p14="http://schemas.microsoft.com/office/powerpoint/2010/main" val="1750383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p:sp>
      <p:sp>
        <p:nvSpPr>
          <p:cNvPr id="5734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7348" name="灯片编号占位符 3"/>
          <p:cNvSpPr>
            <a:spLocks noGrp="1"/>
          </p:cNvSpPr>
          <p:nvPr>
            <p:ph type="sldNum" sz="quarter" idx="5"/>
          </p:nvPr>
        </p:nvSpPr>
        <p:spPr>
          <a:noFill/>
        </p:spPr>
        <p:txBody>
          <a:bodyPr/>
          <a:lstStyle/>
          <a:p>
            <a:fld id="{2C832CE4-E601-40D2-9DE9-A2983248F2DD}" type="slidenum">
              <a:rPr lang="zh-CN" altLang="en-US" smtClean="0">
                <a:latin typeface="Arial" panose="020B0604020202020204" pitchFamily="34" charset="0"/>
              </a:rPr>
              <a:pPr/>
              <a:t>20</a:t>
            </a:fld>
            <a:endParaRPr lang="en-US" altLang="zh-CN">
              <a:latin typeface="Arial" panose="020B0604020202020204" pitchFamily="34" charset="0"/>
            </a:endParaRPr>
          </a:p>
        </p:txBody>
      </p:sp>
    </p:spTree>
    <p:extLst>
      <p:ext uri="{BB962C8B-B14F-4D97-AF65-F5344CB8AC3E}">
        <p14:creationId xmlns="" xmlns:p14="http://schemas.microsoft.com/office/powerpoint/2010/main" val="325290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pPr/>
              <a:t>2</a:t>
            </a:fld>
            <a:endParaRPr lang="en-US" altLang="zh-CN">
              <a:latin typeface="Arial" panose="020B0604020202020204" pitchFamily="34" charset="0"/>
            </a:endParaRPr>
          </a:p>
        </p:txBody>
      </p:sp>
    </p:spTree>
    <p:extLst>
      <p:ext uri="{BB962C8B-B14F-4D97-AF65-F5344CB8AC3E}">
        <p14:creationId xmlns="" xmlns:p14="http://schemas.microsoft.com/office/powerpoint/2010/main" val="6356716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8372" name="灯片编号占位符 3"/>
          <p:cNvSpPr>
            <a:spLocks noGrp="1"/>
          </p:cNvSpPr>
          <p:nvPr>
            <p:ph type="sldNum" sz="quarter" idx="5"/>
          </p:nvPr>
        </p:nvSpPr>
        <p:spPr>
          <a:noFill/>
        </p:spPr>
        <p:txBody>
          <a:bodyPr/>
          <a:lstStyle/>
          <a:p>
            <a:fld id="{2F145F8A-38AA-4516-98C7-2269C5C0F01D}" type="slidenum">
              <a:rPr lang="zh-CN" altLang="en-US" smtClean="0">
                <a:latin typeface="Arial" panose="020B0604020202020204" pitchFamily="34" charset="0"/>
              </a:rPr>
              <a:pPr/>
              <a:t>23</a:t>
            </a:fld>
            <a:endParaRPr lang="en-US" altLang="zh-CN">
              <a:latin typeface="Arial" panose="020B0604020202020204" pitchFamily="34" charset="0"/>
            </a:endParaRPr>
          </a:p>
        </p:txBody>
      </p:sp>
    </p:spTree>
    <p:extLst>
      <p:ext uri="{BB962C8B-B14F-4D97-AF65-F5344CB8AC3E}">
        <p14:creationId xmlns="" xmlns:p14="http://schemas.microsoft.com/office/powerpoint/2010/main" val="1804795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pPr algn="r" defTabSz="915670"/>
              <a:t>24</a:t>
            </a:fld>
            <a:endParaRPr lang="en-US" altLang="zh-CN" sz="1200">
              <a:solidFill>
                <a:srgbClr val="000000"/>
              </a:solidFill>
            </a:endParaRPr>
          </a:p>
        </p:txBody>
      </p:sp>
    </p:spTree>
    <p:extLst>
      <p:ext uri="{BB962C8B-B14F-4D97-AF65-F5344CB8AC3E}">
        <p14:creationId xmlns="" xmlns:p14="http://schemas.microsoft.com/office/powerpoint/2010/main" val="21384508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p:sp>
      <p:sp>
        <p:nvSpPr>
          <p:cNvPr id="60419"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0420"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C9850923-EF93-4729-9F44-6350CD9853ED}" type="slidenum">
              <a:rPr lang="zh-CN" altLang="en-US" sz="1200">
                <a:solidFill>
                  <a:srgbClr val="000000"/>
                </a:solidFill>
              </a:rPr>
              <a:pPr algn="r" defTabSz="915670"/>
              <a:t>25</a:t>
            </a:fld>
            <a:endParaRPr lang="en-US" altLang="zh-CN" sz="1200">
              <a:solidFill>
                <a:srgbClr val="000000"/>
              </a:solidFill>
            </a:endParaRPr>
          </a:p>
        </p:txBody>
      </p:sp>
    </p:spTree>
    <p:extLst>
      <p:ext uri="{BB962C8B-B14F-4D97-AF65-F5344CB8AC3E}">
        <p14:creationId xmlns="" xmlns:p14="http://schemas.microsoft.com/office/powerpoint/2010/main" val="6574390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pPr algn="r" defTabSz="915670"/>
              <a:t>26</a:t>
            </a:fld>
            <a:endParaRPr lang="en-US" altLang="zh-CN" sz="1200">
              <a:solidFill>
                <a:srgbClr val="000000"/>
              </a:solidFill>
            </a:endParaRPr>
          </a:p>
        </p:txBody>
      </p:sp>
    </p:spTree>
    <p:extLst>
      <p:ext uri="{BB962C8B-B14F-4D97-AF65-F5344CB8AC3E}">
        <p14:creationId xmlns="" xmlns:p14="http://schemas.microsoft.com/office/powerpoint/2010/main" val="775438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pPr/>
              <a:t>27</a:t>
            </a:fld>
            <a:endParaRPr lang="en-US" altLang="zh-CN">
              <a:solidFill>
                <a:srgbClr val="000000"/>
              </a:solidFill>
              <a:latin typeface="Arial" panose="020B0604020202020204" pitchFamily="34" charset="0"/>
            </a:endParaRPr>
          </a:p>
        </p:txBody>
      </p:sp>
    </p:spTree>
    <p:extLst>
      <p:ext uri="{BB962C8B-B14F-4D97-AF65-F5344CB8AC3E}">
        <p14:creationId xmlns="" xmlns:p14="http://schemas.microsoft.com/office/powerpoint/2010/main" val="1866149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pPr/>
              <a:t>3</a:t>
            </a:fld>
            <a:endParaRPr lang="en-US" altLang="zh-CN">
              <a:solidFill>
                <a:srgbClr val="000000"/>
              </a:solidFill>
              <a:latin typeface="Arial" panose="020B0604020202020204" pitchFamily="34" charset="0"/>
            </a:endParaRPr>
          </a:p>
        </p:txBody>
      </p:sp>
    </p:spTree>
    <p:extLst>
      <p:ext uri="{BB962C8B-B14F-4D97-AF65-F5344CB8AC3E}">
        <p14:creationId xmlns="" xmlns:p14="http://schemas.microsoft.com/office/powerpoint/2010/main" val="502760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pPr/>
              <a:t>4</a:t>
            </a:fld>
            <a:endParaRPr lang="en-US" altLang="zh-CN">
              <a:solidFill>
                <a:srgbClr val="000000"/>
              </a:solidFill>
              <a:latin typeface="Arial" panose="020B0604020202020204" pitchFamily="34" charset="0"/>
            </a:endParaRPr>
          </a:p>
        </p:txBody>
      </p:sp>
    </p:spTree>
    <p:extLst>
      <p:ext uri="{BB962C8B-B14F-4D97-AF65-F5344CB8AC3E}">
        <p14:creationId xmlns="" xmlns:p14="http://schemas.microsoft.com/office/powerpoint/2010/main" val="1042753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p:sp>
      <p:sp>
        <p:nvSpPr>
          <p:cNvPr id="4403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4036" name="灯片编号占位符 3"/>
          <p:cNvSpPr>
            <a:spLocks noGrp="1"/>
          </p:cNvSpPr>
          <p:nvPr>
            <p:ph type="sldNum" sz="quarter" idx="5"/>
          </p:nvPr>
        </p:nvSpPr>
        <p:spPr>
          <a:noFill/>
        </p:spPr>
        <p:txBody>
          <a:bodyPr/>
          <a:lstStyle/>
          <a:p>
            <a:fld id="{6401D7D2-6AAE-4026-9E38-E32D9E56E9BA}" type="slidenum">
              <a:rPr lang="zh-CN" altLang="en-US" smtClean="0">
                <a:latin typeface="Arial" panose="020B0604020202020204" pitchFamily="34" charset="0"/>
              </a:rPr>
              <a:pPr/>
              <a:t>6</a:t>
            </a:fld>
            <a:endParaRPr lang="en-US" altLang="zh-CN">
              <a:latin typeface="Arial" panose="020B0604020202020204" pitchFamily="34" charset="0"/>
            </a:endParaRPr>
          </a:p>
        </p:txBody>
      </p:sp>
    </p:spTree>
    <p:extLst>
      <p:ext uri="{BB962C8B-B14F-4D97-AF65-F5344CB8AC3E}">
        <p14:creationId xmlns="" xmlns:p14="http://schemas.microsoft.com/office/powerpoint/2010/main" val="209062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pPr/>
              <a:t>7</a:t>
            </a:fld>
            <a:endParaRPr lang="en-US" altLang="zh-CN">
              <a:solidFill>
                <a:srgbClr val="000000"/>
              </a:solidFill>
              <a:latin typeface="Arial" panose="020B0604020202020204" pitchFamily="34" charset="0"/>
            </a:endParaRPr>
          </a:p>
        </p:txBody>
      </p:sp>
    </p:spTree>
    <p:extLst>
      <p:ext uri="{BB962C8B-B14F-4D97-AF65-F5344CB8AC3E}">
        <p14:creationId xmlns="" xmlns:p14="http://schemas.microsoft.com/office/powerpoint/2010/main" val="2141132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pPr/>
              <a:t>8</a:t>
            </a:fld>
            <a:endParaRPr lang="en-US" altLang="zh-CN">
              <a:latin typeface="Arial" panose="020B0604020202020204" pitchFamily="34" charset="0"/>
            </a:endParaRPr>
          </a:p>
        </p:txBody>
      </p:sp>
    </p:spTree>
    <p:extLst>
      <p:ext uri="{BB962C8B-B14F-4D97-AF65-F5344CB8AC3E}">
        <p14:creationId xmlns="" xmlns:p14="http://schemas.microsoft.com/office/powerpoint/2010/main" val="623664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p:sp>
      <p:sp>
        <p:nvSpPr>
          <p:cNvPr id="4710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anose="020B0604020202020204" pitchFamily="34" charset="0"/>
              </a:rPr>
              <a:pPr/>
              <a:t>9</a:t>
            </a:fld>
            <a:endParaRPr lang="en-US" altLang="zh-CN">
              <a:latin typeface="Arial" panose="020B0604020202020204" pitchFamily="34" charset="0"/>
            </a:endParaRPr>
          </a:p>
        </p:txBody>
      </p:sp>
    </p:spTree>
    <p:extLst>
      <p:ext uri="{BB962C8B-B14F-4D97-AF65-F5344CB8AC3E}">
        <p14:creationId xmlns="" xmlns:p14="http://schemas.microsoft.com/office/powerpoint/2010/main" val="64814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pPr/>
              <a:t>10</a:t>
            </a:fld>
            <a:endParaRPr lang="en-US" altLang="zh-CN">
              <a:solidFill>
                <a:srgbClr val="000000"/>
              </a:solidFill>
              <a:latin typeface="Arial" panose="020B0604020202020204" pitchFamily="34" charset="0"/>
            </a:endParaRPr>
          </a:p>
        </p:txBody>
      </p:sp>
    </p:spTree>
    <p:extLst>
      <p:ext uri="{BB962C8B-B14F-4D97-AF65-F5344CB8AC3E}">
        <p14:creationId xmlns="" xmlns:p14="http://schemas.microsoft.com/office/powerpoint/2010/main" val="558789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pPr algn="ctr" eaLnBrk="0" hangingPunct="0">
                <a:defRPr/>
              </a:p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83.xml"/></Relationships>
</file>

<file path=ppt/slides/_rels/slide19.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7" Type="http://schemas.openxmlformats.org/officeDocument/2006/relationships/image" Target="../media/image21.jpeg"/><Relationship Id="rId2" Type="http://schemas.openxmlformats.org/officeDocument/2006/relationships/notesSlide" Target="../notesSlides/notesSlide18.xml"/><Relationship Id="rId1" Type="http://schemas.openxmlformats.org/officeDocument/2006/relationships/slideLayout" Target="../slideLayouts/slideLayout8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7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itchFamily="49" charset="-122"/>
                <a:ea typeface="黑体" panose="02010609060101010101" pitchFamily="49" charset="-122"/>
              </a:rPr>
              <a:t>『</a:t>
            </a:r>
            <a:r>
              <a:rPr lang="zh-CN" altLang="en-US" sz="3600" b="1">
                <a:solidFill>
                  <a:srgbClr val="CC0000"/>
                </a:solidFill>
                <a:latin typeface="幼圆" pitchFamily="49" charset="-122"/>
                <a:ea typeface="黑体" panose="02010609060101010101" pitchFamily="49" charset="-122"/>
              </a:rPr>
              <a:t>融客月报</a:t>
            </a:r>
            <a:r>
              <a:rPr lang="en-US" altLang="zh-CN" sz="3600" b="1">
                <a:solidFill>
                  <a:srgbClr val="CC0000"/>
                </a:solidFill>
                <a:latin typeface="幼圆" pitchFamily="49" charset="-122"/>
                <a:ea typeface="黑体" panose="02010609060101010101" pitchFamily="49" charset="-122"/>
              </a:rPr>
              <a:t>』</a:t>
            </a:r>
            <a:endParaRPr lang="zh-CN" altLang="en-US" sz="3600" b="1">
              <a:solidFill>
                <a:srgbClr val="CC0000"/>
              </a:solidFill>
              <a:latin typeface="幼圆"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1216"/>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itchFamily="2" charset="-122"/>
              </a:rPr>
              <a:t>                      </a:t>
            </a:r>
            <a:r>
              <a:rPr lang="en-US" altLang="zh-CN" sz="3600" dirty="0">
                <a:solidFill>
                  <a:srgbClr val="000066"/>
                </a:solidFill>
                <a:latin typeface="华文中宋"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itchFamily="49" charset="-122"/>
              </a:rPr>
              <a:t>（</a:t>
            </a:r>
            <a:r>
              <a:rPr lang="en-US" altLang="zh-CN" sz="1800" b="1" dirty="0">
                <a:solidFill>
                  <a:srgbClr val="000066"/>
                </a:solidFill>
                <a:ea typeface="幼圆" pitchFamily="49" charset="-122"/>
              </a:rPr>
              <a:t>2017</a:t>
            </a:r>
            <a:r>
              <a:rPr lang="zh-CN" altLang="en-US" sz="1800" b="1" dirty="0" smtClean="0">
                <a:solidFill>
                  <a:srgbClr val="000066"/>
                </a:solidFill>
                <a:ea typeface="幼圆" pitchFamily="49" charset="-122"/>
              </a:rPr>
              <a:t>年</a:t>
            </a:r>
            <a:r>
              <a:rPr lang="en-US" altLang="zh-CN" sz="1800" b="1" dirty="0" smtClean="0">
                <a:solidFill>
                  <a:srgbClr val="000066"/>
                </a:solidFill>
                <a:ea typeface="幼圆" pitchFamily="49" charset="-122"/>
              </a:rPr>
              <a:t>7</a:t>
            </a:r>
            <a:r>
              <a:rPr lang="zh-CN" altLang="en-US" sz="1800" b="1" dirty="0" smtClean="0">
                <a:solidFill>
                  <a:srgbClr val="000066"/>
                </a:solidFill>
                <a:ea typeface="幼圆" pitchFamily="49" charset="-122"/>
              </a:rPr>
              <a:t>月</a:t>
            </a:r>
            <a:r>
              <a:rPr lang="zh-CN" altLang="en-US" sz="1800" b="1" dirty="0">
                <a:solidFill>
                  <a:srgbClr val="000066"/>
                </a:solidFill>
                <a:ea typeface="幼圆" pitchFamily="49" charset="-122"/>
              </a:rPr>
              <a:t>）</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沪深市值统计</a:t>
            </a:r>
          </a:p>
        </p:txBody>
      </p:sp>
      <p:sp>
        <p:nvSpPr>
          <p:cNvPr id="21507" name="Text Box 280"/>
          <p:cNvSpPr txBox="1">
            <a:spLocks noChangeArrowheads="1"/>
          </p:cNvSpPr>
          <p:nvPr/>
        </p:nvSpPr>
        <p:spPr bwMode="auto">
          <a:xfrm>
            <a:off x="714375" y="5357813"/>
            <a:ext cx="7816850" cy="646112"/>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zh-CN" altLang="en-US" sz="1800" b="1" dirty="0" smtClean="0">
                <a:solidFill>
                  <a:srgbClr val="000066"/>
                </a:solidFill>
                <a:latin typeface="幼圆" pitchFamily="49" charset="-122"/>
                <a:ea typeface="幼圆" pitchFamily="49" charset="-122"/>
              </a:rPr>
              <a:t>截至</a:t>
            </a:r>
            <a:r>
              <a:rPr lang="en-US" altLang="zh-CN" sz="1800" b="1" dirty="0" smtClean="0">
                <a:solidFill>
                  <a:srgbClr val="000066"/>
                </a:solidFill>
                <a:latin typeface="幼圆" pitchFamily="49" charset="-122"/>
                <a:ea typeface="幼圆" pitchFamily="49" charset="-122"/>
              </a:rPr>
              <a:t>7</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，两市总市值</a:t>
            </a:r>
            <a:r>
              <a:rPr lang="zh-CN" altLang="en-US" sz="1800" b="1" dirty="0" smtClean="0">
                <a:solidFill>
                  <a:srgbClr val="000066"/>
                </a:solidFill>
                <a:latin typeface="幼圆" pitchFamily="49" charset="-122"/>
                <a:ea typeface="幼圆" pitchFamily="49" charset="-122"/>
              </a:rPr>
              <a:t>近</a:t>
            </a:r>
            <a:r>
              <a:rPr lang="en-US" altLang="zh-CN" sz="1800" b="1" dirty="0" smtClean="0">
                <a:solidFill>
                  <a:srgbClr val="000066"/>
                </a:solidFill>
                <a:latin typeface="幼圆" pitchFamily="49" charset="-122"/>
                <a:ea typeface="幼圆" pitchFamily="49" charset="-122"/>
              </a:rPr>
              <a:t>58.60</a:t>
            </a:r>
            <a:r>
              <a:rPr lang="zh-CN" altLang="en-US" sz="1800" b="1" dirty="0" smtClean="0">
                <a:solidFill>
                  <a:srgbClr val="000066"/>
                </a:solidFill>
                <a:latin typeface="幼圆" pitchFamily="49" charset="-122"/>
                <a:ea typeface="幼圆" pitchFamily="49" charset="-122"/>
              </a:rPr>
              <a:t>万亿</a:t>
            </a:r>
            <a:r>
              <a:rPr lang="en-US" altLang="zh-CN" sz="1800" b="1" dirty="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较上</a:t>
            </a:r>
            <a:r>
              <a:rPr lang="zh-CN" altLang="en-US" sz="1800" b="1" dirty="0" smtClean="0">
                <a:solidFill>
                  <a:srgbClr val="000066"/>
                </a:solidFill>
                <a:latin typeface="幼圆" pitchFamily="49" charset="-122"/>
                <a:ea typeface="幼圆" pitchFamily="49" charset="-122"/>
              </a:rPr>
              <a:t>月底涨</a:t>
            </a:r>
            <a:r>
              <a:rPr lang="en-US" altLang="zh-CN" sz="1800" b="1" dirty="0" smtClean="0">
                <a:solidFill>
                  <a:srgbClr val="000066"/>
                </a:solidFill>
                <a:latin typeface="幼圆" pitchFamily="49" charset="-122"/>
                <a:ea typeface="幼圆" pitchFamily="49" charset="-122"/>
              </a:rPr>
              <a:t>1.7014%</a:t>
            </a:r>
            <a:r>
              <a:rPr lang="zh-CN" altLang="en-US" sz="1800" b="1" dirty="0">
                <a:solidFill>
                  <a:srgbClr val="000066"/>
                </a:solidFill>
                <a:latin typeface="幼圆" pitchFamily="49" charset="-122"/>
                <a:ea typeface="幼圆" pitchFamily="49" charset="-122"/>
              </a:rPr>
              <a:t>，其中上证</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35.91</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，深市</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22.68</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a:t>
            </a:r>
          </a:p>
        </p:txBody>
      </p:sp>
      <p:pic>
        <p:nvPicPr>
          <p:cNvPr id="4098" name="Picture 2"/>
          <p:cNvPicPr>
            <a:picLocks noChangeAspect="1" noChangeArrowheads="1"/>
          </p:cNvPicPr>
          <p:nvPr/>
        </p:nvPicPr>
        <p:blipFill>
          <a:blip r:embed="rId3"/>
          <a:srcRect/>
          <a:stretch>
            <a:fillRect/>
          </a:stretch>
        </p:blipFill>
        <p:spPr bwMode="auto">
          <a:xfrm>
            <a:off x="642910" y="1285860"/>
            <a:ext cx="7858180" cy="3929090"/>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全市场解禁规模</a:t>
            </a:r>
          </a:p>
        </p:txBody>
      </p:sp>
      <p:sp>
        <p:nvSpPr>
          <p:cNvPr id="21507" name="TextBox 1"/>
          <p:cNvSpPr txBox="1">
            <a:spLocks noChangeArrowheads="1"/>
          </p:cNvSpPr>
          <p:nvPr/>
        </p:nvSpPr>
        <p:spPr bwMode="auto">
          <a:xfrm>
            <a:off x="285720" y="5072074"/>
            <a:ext cx="8501063" cy="1200329"/>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latinLnBrk="0"/>
            <a:r>
              <a:rPr lang="en-US" altLang="zh-CN" sz="1800" b="1" dirty="0">
                <a:solidFill>
                  <a:srgbClr val="000066"/>
                </a:solidFill>
                <a:latin typeface="幼圆" pitchFamily="49" charset="-122"/>
                <a:ea typeface="幼圆" pitchFamily="49" charset="-122"/>
              </a:rPr>
              <a:t>2017</a:t>
            </a:r>
            <a:r>
              <a:rPr lang="zh-CN" altLang="en-US" sz="1800" b="1" dirty="0">
                <a:solidFill>
                  <a:srgbClr val="000066"/>
                </a:solidFill>
                <a:latin typeface="幼圆" pitchFamily="49" charset="-122"/>
                <a:ea typeface="幼圆" pitchFamily="49" charset="-122"/>
              </a:rPr>
              <a:t>年</a:t>
            </a:r>
            <a:r>
              <a:rPr lang="en-US" altLang="zh-CN" sz="1800" b="1" dirty="0">
                <a:solidFill>
                  <a:srgbClr val="000066"/>
                </a:solidFill>
                <a:latin typeface="幼圆" pitchFamily="49" charset="-122"/>
                <a:ea typeface="幼圆" pitchFamily="49" charset="-122"/>
              </a:rPr>
              <a:t>A</a:t>
            </a:r>
            <a:r>
              <a:rPr lang="zh-CN" altLang="en-US" sz="1800" b="1" dirty="0">
                <a:solidFill>
                  <a:srgbClr val="000066"/>
                </a:solidFill>
                <a:latin typeface="幼圆" pitchFamily="49" charset="-122"/>
                <a:ea typeface="幼圆" pitchFamily="49" charset="-122"/>
              </a:rPr>
              <a:t>股全市场解禁市值将达到</a:t>
            </a:r>
            <a:r>
              <a:rPr lang="en-US" altLang="zh-CN" sz="1800" b="1" dirty="0">
                <a:solidFill>
                  <a:srgbClr val="000066"/>
                </a:solidFill>
                <a:latin typeface="幼圆" pitchFamily="49" charset="-122"/>
                <a:ea typeface="幼圆" pitchFamily="49" charset="-122"/>
              </a:rPr>
              <a:t>29103.5</a:t>
            </a:r>
            <a:r>
              <a:rPr lang="zh-CN" altLang="en-US" sz="1800" b="1" dirty="0">
                <a:solidFill>
                  <a:srgbClr val="000066"/>
                </a:solidFill>
                <a:latin typeface="幼圆" pitchFamily="49" charset="-122"/>
                <a:ea typeface="幼圆" pitchFamily="49" charset="-122"/>
              </a:rPr>
              <a:t>亿元，较</a:t>
            </a:r>
            <a:r>
              <a:rPr lang="en-US" altLang="zh-CN" sz="1800" b="1" dirty="0">
                <a:solidFill>
                  <a:srgbClr val="000066"/>
                </a:solidFill>
                <a:latin typeface="幼圆" pitchFamily="49" charset="-122"/>
                <a:ea typeface="幼圆" pitchFamily="49" charset="-122"/>
              </a:rPr>
              <a:t>2016</a:t>
            </a:r>
            <a:r>
              <a:rPr lang="zh-CN" altLang="en-US" sz="1800" b="1" dirty="0">
                <a:solidFill>
                  <a:srgbClr val="000066"/>
                </a:solidFill>
                <a:latin typeface="幼圆" pitchFamily="49" charset="-122"/>
                <a:ea typeface="幼圆" pitchFamily="49" charset="-122"/>
              </a:rPr>
              <a:t>年增长约</a:t>
            </a:r>
            <a:r>
              <a:rPr lang="en-US" altLang="zh-CN" sz="1800" b="1" dirty="0">
                <a:solidFill>
                  <a:srgbClr val="000066"/>
                </a:solidFill>
                <a:latin typeface="幼圆" pitchFamily="49" charset="-122"/>
                <a:ea typeface="幼圆" pitchFamily="49" charset="-122"/>
              </a:rPr>
              <a:t>26.67%</a:t>
            </a:r>
            <a:r>
              <a:rPr lang="zh-CN" altLang="en-US" sz="1800" b="1" dirty="0">
                <a:solidFill>
                  <a:srgbClr val="000066"/>
                </a:solidFill>
                <a:latin typeface="幼圆" pitchFamily="49" charset="-122"/>
                <a:ea typeface="幼圆" pitchFamily="49" charset="-122"/>
              </a:rPr>
              <a:t>。</a:t>
            </a:r>
          </a:p>
          <a:p>
            <a:pPr latinLnBrk="0"/>
            <a:r>
              <a:rPr lang="zh-CN" altLang="en-US" sz="1800" b="1" dirty="0">
                <a:solidFill>
                  <a:srgbClr val="000066"/>
                </a:solidFill>
                <a:latin typeface="幼圆" pitchFamily="49" charset="-122"/>
                <a:ea typeface="幼圆" pitchFamily="49" charset="-122"/>
              </a:rPr>
              <a:t>具体来看，除了</a:t>
            </a:r>
            <a:r>
              <a:rPr lang="en-US" altLang="zh-CN" sz="1800" b="1" dirty="0">
                <a:solidFill>
                  <a:srgbClr val="000066"/>
                </a:solidFill>
                <a:latin typeface="幼圆" pitchFamily="49" charset="-122"/>
                <a:ea typeface="幼圆" pitchFamily="49" charset="-122"/>
              </a:rPr>
              <a:t>5</a:t>
            </a:r>
            <a:r>
              <a:rPr lang="zh-CN" altLang="en-US" sz="1800" b="1" dirty="0">
                <a:solidFill>
                  <a:srgbClr val="000066"/>
                </a:solidFill>
                <a:latin typeface="幼圆" pitchFamily="49" charset="-122"/>
                <a:ea typeface="幼圆" pitchFamily="49" charset="-122"/>
              </a:rPr>
              <a:t>月、</a:t>
            </a:r>
            <a:r>
              <a:rPr lang="en-US" altLang="zh-CN" sz="1800" b="1" dirty="0">
                <a:solidFill>
                  <a:srgbClr val="000066"/>
                </a:solidFill>
                <a:latin typeface="幼圆" pitchFamily="49" charset="-122"/>
                <a:ea typeface="幼圆" pitchFamily="49" charset="-122"/>
              </a:rPr>
              <a:t>6</a:t>
            </a:r>
            <a:r>
              <a:rPr lang="zh-CN" altLang="en-US" sz="1800" b="1" dirty="0">
                <a:solidFill>
                  <a:srgbClr val="000066"/>
                </a:solidFill>
                <a:latin typeface="幼圆" pitchFamily="49" charset="-122"/>
                <a:ea typeface="幼圆" pitchFamily="49" charset="-122"/>
              </a:rPr>
              <a:t>月和</a:t>
            </a:r>
            <a:r>
              <a:rPr lang="en-US" altLang="zh-CN" sz="1800" b="1" dirty="0">
                <a:solidFill>
                  <a:srgbClr val="000066"/>
                </a:solidFill>
                <a:latin typeface="幼圆" pitchFamily="49" charset="-122"/>
                <a:ea typeface="幼圆" pitchFamily="49" charset="-122"/>
              </a:rPr>
              <a:t>11</a:t>
            </a:r>
            <a:r>
              <a:rPr lang="zh-CN" altLang="en-US" sz="1800" b="1" dirty="0">
                <a:solidFill>
                  <a:srgbClr val="000066"/>
                </a:solidFill>
                <a:latin typeface="幼圆" pitchFamily="49" charset="-122"/>
                <a:ea typeface="幼圆" pitchFamily="49" charset="-122"/>
              </a:rPr>
              <a:t>月的解禁市值稍弱于</a:t>
            </a:r>
            <a:r>
              <a:rPr lang="en-US" altLang="zh-CN" sz="1800" b="1" dirty="0">
                <a:solidFill>
                  <a:srgbClr val="000066"/>
                </a:solidFill>
                <a:latin typeface="幼圆" pitchFamily="49" charset="-122"/>
                <a:ea typeface="幼圆" pitchFamily="49" charset="-122"/>
              </a:rPr>
              <a:t>2016</a:t>
            </a:r>
            <a:r>
              <a:rPr lang="zh-CN" altLang="en-US" sz="1800" b="1" dirty="0">
                <a:solidFill>
                  <a:srgbClr val="000066"/>
                </a:solidFill>
                <a:latin typeface="幼圆" pitchFamily="49" charset="-122"/>
                <a:ea typeface="幼圆" pitchFamily="49" charset="-122"/>
              </a:rPr>
              <a:t>年的同期水平之外，其余</a:t>
            </a:r>
            <a:r>
              <a:rPr lang="en-US" altLang="zh-CN" sz="1800" b="1" dirty="0">
                <a:solidFill>
                  <a:srgbClr val="000066"/>
                </a:solidFill>
                <a:latin typeface="幼圆" pitchFamily="49" charset="-122"/>
                <a:ea typeface="幼圆" pitchFamily="49" charset="-122"/>
              </a:rPr>
              <a:t>9</a:t>
            </a:r>
            <a:r>
              <a:rPr lang="zh-CN" altLang="en-US" sz="1800" b="1" dirty="0">
                <a:solidFill>
                  <a:srgbClr val="000066"/>
                </a:solidFill>
                <a:latin typeface="幼圆" pitchFamily="49" charset="-122"/>
                <a:ea typeface="幼圆" pitchFamily="49" charset="-122"/>
              </a:rPr>
              <a:t>个月份全部超过</a:t>
            </a:r>
            <a:r>
              <a:rPr lang="en-US" altLang="zh-CN" sz="1800" b="1" dirty="0">
                <a:solidFill>
                  <a:srgbClr val="000066"/>
                </a:solidFill>
                <a:latin typeface="幼圆" pitchFamily="49" charset="-122"/>
                <a:ea typeface="幼圆" pitchFamily="49" charset="-122"/>
              </a:rPr>
              <a:t>2016</a:t>
            </a:r>
            <a:r>
              <a:rPr lang="zh-CN" altLang="en-US" sz="1800" b="1" dirty="0">
                <a:solidFill>
                  <a:srgbClr val="000066"/>
                </a:solidFill>
                <a:latin typeface="幼圆" pitchFamily="49" charset="-122"/>
                <a:ea typeface="幼圆" pitchFamily="49" charset="-122"/>
              </a:rPr>
              <a:t>年同期解禁水平，将给市场带来不小的冲击</a:t>
            </a:r>
            <a:r>
              <a:rPr lang="zh-CN" altLang="en-US" sz="1800" b="1" dirty="0" smtClean="0">
                <a:solidFill>
                  <a:srgbClr val="000066"/>
                </a:solidFill>
                <a:latin typeface="幼圆" pitchFamily="49" charset="-122"/>
                <a:ea typeface="幼圆" pitchFamily="49" charset="-122"/>
              </a:rPr>
              <a:t>。</a:t>
            </a:r>
            <a:r>
              <a:rPr lang="en-US" altLang="zh-CN" sz="1800" b="1" dirty="0" smtClean="0">
                <a:solidFill>
                  <a:srgbClr val="000066"/>
                </a:solidFill>
                <a:latin typeface="幼圆" pitchFamily="49" charset="-122"/>
                <a:ea typeface="幼圆" pitchFamily="49" charset="-122"/>
              </a:rPr>
              <a:t>7</a:t>
            </a:r>
            <a:r>
              <a:rPr lang="zh-CN" altLang="en-US" sz="1800" b="1" dirty="0" smtClean="0">
                <a:solidFill>
                  <a:srgbClr val="000066"/>
                </a:solidFill>
                <a:latin typeface="幼圆" pitchFamily="49" charset="-122"/>
                <a:ea typeface="幼圆" pitchFamily="49" charset="-122"/>
              </a:rPr>
              <a:t>月解</a:t>
            </a:r>
            <a:r>
              <a:rPr lang="zh-CN" altLang="en-US" sz="1800" b="1" dirty="0">
                <a:solidFill>
                  <a:srgbClr val="000066"/>
                </a:solidFill>
                <a:latin typeface="幼圆" pitchFamily="49" charset="-122"/>
                <a:ea typeface="幼圆" pitchFamily="49" charset="-122"/>
              </a:rPr>
              <a:t>禁市值</a:t>
            </a:r>
            <a:r>
              <a:rPr lang="zh-CN" altLang="en-US" sz="1800" b="1" dirty="0" smtClean="0">
                <a:solidFill>
                  <a:srgbClr val="000066"/>
                </a:solidFill>
                <a:latin typeface="幼圆" pitchFamily="49" charset="-122"/>
                <a:ea typeface="幼圆" pitchFamily="49" charset="-122"/>
              </a:rPr>
              <a:t>为</a:t>
            </a:r>
            <a:r>
              <a:rPr lang="en-US" altLang="zh-CN" sz="1800" b="1" dirty="0" smtClean="0">
                <a:solidFill>
                  <a:srgbClr val="000066"/>
                </a:solidFill>
                <a:latin typeface="幼圆" pitchFamily="49" charset="-122"/>
                <a:ea typeface="幼圆" pitchFamily="49" charset="-122"/>
              </a:rPr>
              <a:t>2441.69</a:t>
            </a:r>
            <a:r>
              <a:rPr lang="zh-CN" altLang="en-US" sz="1800" b="1" dirty="0" smtClean="0">
                <a:solidFill>
                  <a:srgbClr val="000066"/>
                </a:solidFill>
                <a:latin typeface="幼圆" pitchFamily="49" charset="-122"/>
                <a:ea typeface="幼圆" pitchFamily="49" charset="-122"/>
              </a:rPr>
              <a:t>亿</a:t>
            </a:r>
            <a:r>
              <a:rPr lang="zh-CN" altLang="en-US" sz="1800" b="1" dirty="0">
                <a:solidFill>
                  <a:srgbClr val="000066"/>
                </a:solidFill>
                <a:latin typeface="幼圆" pitchFamily="49" charset="-122"/>
                <a:ea typeface="幼圆" pitchFamily="49" charset="-122"/>
              </a:rPr>
              <a:t>元。</a:t>
            </a:r>
          </a:p>
        </p:txBody>
      </p:sp>
      <p:graphicFrame>
        <p:nvGraphicFramePr>
          <p:cNvPr id="7" name="图表 6"/>
          <p:cNvGraphicFramePr/>
          <p:nvPr>
            <p:extLst>
              <p:ext uri="{D42A27DB-BD31-4B8C-83A1-F6EECF244321}">
                <p14:modId xmlns="" xmlns:p14="http://schemas.microsoft.com/office/powerpoint/2010/main" val="1104604533"/>
              </p:ext>
            </p:extLst>
          </p:nvPr>
        </p:nvGraphicFramePr>
        <p:xfrm>
          <a:off x="714348" y="1214422"/>
          <a:ext cx="7572428" cy="374651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大宗交易统计及折价率</a:t>
            </a:r>
          </a:p>
        </p:txBody>
      </p:sp>
      <p:sp>
        <p:nvSpPr>
          <p:cNvPr id="4" name="矩形 3"/>
          <p:cNvSpPr/>
          <p:nvPr/>
        </p:nvSpPr>
        <p:spPr>
          <a:xfrm>
            <a:off x="642143" y="4819927"/>
            <a:ext cx="7858125" cy="1477328"/>
          </a:xfrm>
          <a:prstGeom prst="rect">
            <a:avLst/>
          </a:prstGeom>
        </p:spPr>
        <p:txBody>
          <a:bodyPr>
            <a:spAutoFit/>
          </a:bodyPr>
          <a:lstStyle/>
          <a:p>
            <a:pPr>
              <a:defRPr/>
            </a:pP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月大宗交易总成交额为</a:t>
            </a:r>
            <a:r>
              <a:rPr lang="en-US" altLang="zh-CN" sz="1800" b="1" dirty="0" smtClean="0">
                <a:solidFill>
                  <a:srgbClr val="002060"/>
                </a:solidFill>
                <a:latin typeface="+mn-ea"/>
                <a:ea typeface="+mn-ea"/>
              </a:rPr>
              <a:t>306.82</a:t>
            </a:r>
            <a:r>
              <a:rPr lang="zh-CN" altLang="en-US" sz="1800" b="1" dirty="0" smtClean="0">
                <a:solidFill>
                  <a:srgbClr val="002060"/>
                </a:solidFill>
                <a:latin typeface="+mn-ea"/>
                <a:ea typeface="+mn-ea"/>
              </a:rPr>
              <a:t>亿元，较上月</a:t>
            </a:r>
            <a:r>
              <a:rPr lang="en-US" altLang="zh-CN" sz="1800" b="1" dirty="0" smtClean="0">
                <a:solidFill>
                  <a:srgbClr val="002060"/>
                </a:solidFill>
                <a:latin typeface="+mn-ea"/>
              </a:rPr>
              <a:t>331.73</a:t>
            </a:r>
            <a:r>
              <a:rPr lang="zh-CN" altLang="en-US" sz="1800" b="1" dirty="0" smtClean="0">
                <a:solidFill>
                  <a:srgbClr val="002060"/>
                </a:solidFill>
                <a:latin typeface="+mn-ea"/>
                <a:ea typeface="+mn-ea"/>
              </a:rPr>
              <a:t>亿元小幅下跌，减</a:t>
            </a:r>
            <a:r>
              <a:rPr lang="zh-CN" altLang="en-US" sz="1800" b="1" dirty="0">
                <a:solidFill>
                  <a:srgbClr val="002060"/>
                </a:solidFill>
                <a:latin typeface="+mn-ea"/>
                <a:ea typeface="+mn-ea"/>
              </a:rPr>
              <a:t>持新规的实施对大宗交易市场的制约</a:t>
            </a:r>
            <a:r>
              <a:rPr lang="zh-CN" altLang="en-US" sz="1800" b="1" dirty="0" smtClean="0">
                <a:solidFill>
                  <a:srgbClr val="002060"/>
                </a:solidFill>
                <a:latin typeface="+mn-ea"/>
                <a:ea typeface="+mn-ea"/>
              </a:rPr>
              <a:t>效果持续发酵。与实施新规之前的</a:t>
            </a:r>
            <a:r>
              <a:rPr lang="en-US" altLang="zh-CN" sz="1800" b="1" dirty="0" smtClean="0">
                <a:solidFill>
                  <a:srgbClr val="002060"/>
                </a:solidFill>
                <a:latin typeface="+mn-ea"/>
                <a:ea typeface="+mn-ea"/>
              </a:rPr>
              <a:t>5</a:t>
            </a:r>
            <a:r>
              <a:rPr lang="zh-CN" altLang="en-US" sz="1800" b="1" dirty="0" smtClean="0">
                <a:solidFill>
                  <a:srgbClr val="002060"/>
                </a:solidFill>
                <a:latin typeface="+mn-ea"/>
                <a:ea typeface="+mn-ea"/>
              </a:rPr>
              <a:t>月份相比，大宗交易的月成交额减少了约</a:t>
            </a:r>
            <a:r>
              <a:rPr lang="en-US" altLang="zh-CN" sz="1800" b="1" dirty="0" smtClean="0">
                <a:solidFill>
                  <a:srgbClr val="002060"/>
                </a:solidFill>
                <a:latin typeface="+mn-ea"/>
                <a:ea typeface="+mn-ea"/>
              </a:rPr>
              <a:t>40%</a:t>
            </a:r>
            <a:r>
              <a:rPr lang="zh-CN" altLang="en-US" sz="1800" b="1" dirty="0" smtClean="0">
                <a:solidFill>
                  <a:srgbClr val="002060"/>
                </a:solidFill>
                <a:latin typeface="+mn-ea"/>
                <a:ea typeface="+mn-ea"/>
              </a:rPr>
              <a:t>。此外，</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月份大宗交易市场的卖方议价能力有所减弱，平均折价率约为</a:t>
            </a:r>
            <a:r>
              <a:rPr lang="en-US" altLang="zh-CN" sz="1800" b="1" dirty="0" smtClean="0">
                <a:solidFill>
                  <a:srgbClr val="002060"/>
                </a:solidFill>
                <a:latin typeface="+mn-ea"/>
                <a:ea typeface="+mn-ea"/>
              </a:rPr>
              <a:t>3.48%</a:t>
            </a:r>
            <a:r>
              <a:rPr lang="zh-CN" altLang="en-US" sz="1800" b="1" dirty="0" smtClean="0">
                <a:solidFill>
                  <a:srgbClr val="002060"/>
                </a:solidFill>
                <a:latin typeface="+mn-ea"/>
                <a:ea typeface="+mn-ea"/>
              </a:rPr>
              <a:t>，相比</a:t>
            </a: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月份</a:t>
            </a:r>
            <a:r>
              <a:rPr lang="en-US" altLang="zh-CN" sz="1800" b="1" dirty="0" smtClean="0">
                <a:solidFill>
                  <a:srgbClr val="002060"/>
                </a:solidFill>
                <a:latin typeface="+mn-ea"/>
                <a:ea typeface="+mn-ea"/>
              </a:rPr>
              <a:t>2.68%</a:t>
            </a:r>
            <a:r>
              <a:rPr lang="zh-CN" altLang="en-US" sz="1800" b="1" dirty="0" smtClean="0">
                <a:solidFill>
                  <a:srgbClr val="002060"/>
                </a:solidFill>
                <a:latin typeface="+mn-ea"/>
                <a:ea typeface="+mn-ea"/>
              </a:rPr>
              <a:t>的平均折价率上升了</a:t>
            </a:r>
            <a:r>
              <a:rPr lang="en-US" altLang="zh-CN" sz="1800" b="1" dirty="0" smtClean="0">
                <a:solidFill>
                  <a:srgbClr val="002060"/>
                </a:solidFill>
                <a:latin typeface="+mn-ea"/>
                <a:ea typeface="+mn-ea"/>
              </a:rPr>
              <a:t>0.8%</a:t>
            </a:r>
            <a:r>
              <a:rPr lang="zh-CN" altLang="en-US" sz="1800" b="1" dirty="0" smtClean="0">
                <a:solidFill>
                  <a:srgbClr val="002060"/>
                </a:solidFill>
                <a:latin typeface="+mn-ea"/>
                <a:ea typeface="+mn-ea"/>
              </a:rPr>
              <a:t>。</a:t>
            </a:r>
            <a:endParaRPr lang="zh-CN" altLang="en-US" sz="1800" b="1" dirty="0">
              <a:solidFill>
                <a:srgbClr val="FF0000"/>
              </a:solidFill>
              <a:latin typeface="+mn-lt"/>
              <a:ea typeface="+mn-ea"/>
            </a:endParaRPr>
          </a:p>
        </p:txBody>
      </p:sp>
      <p:pic>
        <p:nvPicPr>
          <p:cNvPr id="5122" name="Picture 2"/>
          <p:cNvPicPr>
            <a:picLocks noChangeAspect="1" noChangeArrowheads="1"/>
          </p:cNvPicPr>
          <p:nvPr/>
        </p:nvPicPr>
        <p:blipFill>
          <a:blip r:embed="rId3"/>
          <a:srcRect/>
          <a:stretch>
            <a:fillRect/>
          </a:stretch>
        </p:blipFill>
        <p:spPr bwMode="auto">
          <a:xfrm>
            <a:off x="785786" y="1000108"/>
            <a:ext cx="7000924" cy="3914495"/>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融资融券余额</a:t>
            </a:r>
          </a:p>
        </p:txBody>
      </p:sp>
      <p:sp>
        <p:nvSpPr>
          <p:cNvPr id="24579" name="TextBox 1"/>
          <p:cNvSpPr txBox="1">
            <a:spLocks noChangeArrowheads="1"/>
          </p:cNvSpPr>
          <p:nvPr/>
        </p:nvSpPr>
        <p:spPr bwMode="auto">
          <a:xfrm>
            <a:off x="1143000" y="5643578"/>
            <a:ext cx="8001000" cy="369332"/>
          </a:xfrm>
          <a:prstGeom prst="rect">
            <a:avLst/>
          </a:prstGeom>
          <a:noFill/>
          <a:ln w="9525">
            <a:solidFill>
              <a:schemeClr val="bg1"/>
            </a:solidFill>
            <a:miter lim="800000"/>
          </a:ln>
        </p:spPr>
        <p:txBody>
          <a:bodyPr>
            <a:spAutoFit/>
          </a:bodyPr>
          <a:lstStyle/>
          <a:p>
            <a:r>
              <a:rPr lang="zh-CN" altLang="en-US" sz="1800" b="1" dirty="0" smtClean="0">
                <a:solidFill>
                  <a:srgbClr val="002060"/>
                </a:solidFill>
                <a:latin typeface="幼圆" pitchFamily="49" charset="-122"/>
                <a:ea typeface="幼圆" pitchFamily="49" charset="-122"/>
              </a:rPr>
              <a:t>至</a:t>
            </a:r>
            <a:r>
              <a:rPr lang="en-US" altLang="zh-CN" sz="1800" b="1" dirty="0" smtClean="0">
                <a:solidFill>
                  <a:srgbClr val="002060"/>
                </a:solidFill>
                <a:latin typeface="幼圆" pitchFamily="49" charset="-122"/>
                <a:ea typeface="幼圆" pitchFamily="49" charset="-122"/>
              </a:rPr>
              <a:t>7</a:t>
            </a:r>
            <a:r>
              <a:rPr lang="zh-CN" altLang="en-US" sz="1800" b="1" dirty="0" smtClean="0">
                <a:solidFill>
                  <a:srgbClr val="002060"/>
                </a:solidFill>
                <a:latin typeface="幼圆" pitchFamily="49" charset="-122"/>
                <a:ea typeface="幼圆" pitchFamily="49" charset="-122"/>
              </a:rPr>
              <a:t>月底</a:t>
            </a:r>
            <a:r>
              <a:rPr lang="zh-CN" altLang="en-US" sz="1800" b="1" dirty="0">
                <a:solidFill>
                  <a:srgbClr val="002060"/>
                </a:solidFill>
                <a:latin typeface="幼圆" pitchFamily="49" charset="-122"/>
                <a:ea typeface="幼圆" pitchFamily="49" charset="-122"/>
              </a:rPr>
              <a:t>，沪深两市两融</a:t>
            </a:r>
            <a:r>
              <a:rPr lang="zh-CN" altLang="en-US" sz="1800" b="1" dirty="0" smtClean="0">
                <a:solidFill>
                  <a:srgbClr val="002060"/>
                </a:solidFill>
                <a:latin typeface="幼圆" pitchFamily="49" charset="-122"/>
                <a:ea typeface="幼圆" pitchFamily="49" charset="-122"/>
              </a:rPr>
              <a:t>余额</a:t>
            </a:r>
            <a:r>
              <a:rPr lang="en-US" altLang="zh-CN" sz="1800" b="1" dirty="0" smtClean="0">
                <a:solidFill>
                  <a:srgbClr val="002060"/>
                </a:solidFill>
                <a:latin typeface="幼圆" pitchFamily="49" charset="-122"/>
                <a:ea typeface="幼圆" pitchFamily="49" charset="-122"/>
              </a:rPr>
              <a:t>9010.61</a:t>
            </a:r>
            <a:r>
              <a:rPr lang="zh-CN" altLang="en-US" sz="1800" b="1" dirty="0" smtClean="0">
                <a:solidFill>
                  <a:srgbClr val="002060"/>
                </a:solidFill>
                <a:latin typeface="幼圆" pitchFamily="49" charset="-122"/>
                <a:ea typeface="幼圆" pitchFamily="49" charset="-122"/>
              </a:rPr>
              <a:t>亿</a:t>
            </a:r>
            <a:r>
              <a:rPr lang="zh-CN" altLang="en-US" sz="1800" b="1" dirty="0">
                <a:solidFill>
                  <a:srgbClr val="002060"/>
                </a:solidFill>
                <a:latin typeface="幼圆" pitchFamily="49" charset="-122"/>
                <a:ea typeface="幼圆" pitchFamily="49" charset="-122"/>
              </a:rPr>
              <a:t>元，较上</a:t>
            </a:r>
            <a:r>
              <a:rPr lang="zh-CN" altLang="en-US" sz="1800" b="1" dirty="0" smtClean="0">
                <a:solidFill>
                  <a:srgbClr val="002060"/>
                </a:solidFill>
                <a:latin typeface="幼圆" pitchFamily="49" charset="-122"/>
                <a:ea typeface="幼圆" pitchFamily="49" charset="-122"/>
              </a:rPr>
              <a:t>月底涨</a:t>
            </a:r>
            <a:r>
              <a:rPr lang="en-US" altLang="zh-CN" sz="1800" b="1" dirty="0" smtClean="0">
                <a:solidFill>
                  <a:srgbClr val="002060"/>
                </a:solidFill>
                <a:latin typeface="幼圆" pitchFamily="49" charset="-122"/>
                <a:ea typeface="幼圆" pitchFamily="49" charset="-122"/>
              </a:rPr>
              <a:t>2.40%</a:t>
            </a:r>
            <a:r>
              <a:rPr lang="zh-CN" altLang="en-US" sz="1800" b="1" dirty="0">
                <a:solidFill>
                  <a:srgbClr val="002060"/>
                </a:solidFill>
                <a:latin typeface="幼圆" pitchFamily="49" charset="-122"/>
                <a:ea typeface="幼圆" pitchFamily="49" charset="-122"/>
              </a:rPr>
              <a:t>。</a:t>
            </a:r>
          </a:p>
        </p:txBody>
      </p:sp>
      <p:pic>
        <p:nvPicPr>
          <p:cNvPr id="6146" name="Picture 2"/>
          <p:cNvPicPr>
            <a:picLocks noChangeAspect="1" noChangeArrowheads="1"/>
          </p:cNvPicPr>
          <p:nvPr/>
        </p:nvPicPr>
        <p:blipFill>
          <a:blip r:embed="rId3"/>
          <a:srcRect/>
          <a:stretch>
            <a:fillRect/>
          </a:stretch>
        </p:blipFill>
        <p:spPr bwMode="auto">
          <a:xfrm>
            <a:off x="1000100" y="928670"/>
            <a:ext cx="6858048" cy="4589081"/>
          </a:xfrm>
          <a:prstGeom prst="rect">
            <a:avLst/>
          </a:prstGeom>
          <a:noFill/>
          <a:ln w="9525">
            <a:noFill/>
            <a:miter lim="800000"/>
            <a:headEnd/>
            <a:tailEnd/>
          </a:ln>
          <a:effectLst/>
        </p:spPr>
      </p:pic>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本月两市市值前十</a:t>
            </a:r>
          </a:p>
        </p:txBody>
      </p:sp>
      <p:graphicFrame>
        <p:nvGraphicFramePr>
          <p:cNvPr id="5" name="表格 4"/>
          <p:cNvGraphicFramePr>
            <a:graphicFrameLocks noGrp="1"/>
          </p:cNvGraphicFramePr>
          <p:nvPr>
            <p:extLst>
              <p:ext uri="{D42A27DB-BD31-4B8C-83A1-F6EECF244321}">
                <p14:modId xmlns="" xmlns:p14="http://schemas.microsoft.com/office/powerpoint/2010/main" val="671408030"/>
              </p:ext>
            </p:extLst>
          </p:nvPr>
        </p:nvGraphicFramePr>
        <p:xfrm>
          <a:off x="-36513" y="642918"/>
          <a:ext cx="9180545" cy="5874434"/>
        </p:xfrm>
        <a:graphic>
          <a:graphicData uri="http://schemas.openxmlformats.org/drawingml/2006/table">
            <a:tbl>
              <a:tblPr firstRow="1" bandRow="1">
                <a:tableStyleId>{72833802-FEF1-4C79-8D5D-14CF1EAF98D9}</a:tableStyleId>
              </a:tblPr>
              <a:tblGrid>
                <a:gridCol w="2359606">
                  <a:extLst>
                    <a:ext uri="{9D8B030D-6E8A-4147-A177-3AD203B41FA5}">
                      <a16:colId xmlns="" xmlns:a16="http://schemas.microsoft.com/office/drawing/2014/main" val="20000"/>
                    </a:ext>
                  </a:extLst>
                </a:gridCol>
                <a:gridCol w="2320345">
                  <a:extLst>
                    <a:ext uri="{9D8B030D-6E8A-4147-A177-3AD203B41FA5}">
                      <a16:colId xmlns="" xmlns:a16="http://schemas.microsoft.com/office/drawing/2014/main" val="20001"/>
                    </a:ext>
                  </a:extLst>
                </a:gridCol>
                <a:gridCol w="2143140">
                  <a:extLst>
                    <a:ext uri="{9D8B030D-6E8A-4147-A177-3AD203B41FA5}">
                      <a16:colId xmlns="" xmlns:a16="http://schemas.microsoft.com/office/drawing/2014/main" val="20002"/>
                    </a:ext>
                  </a:extLst>
                </a:gridCol>
                <a:gridCol w="2357454">
                  <a:extLst>
                    <a:ext uri="{9D8B030D-6E8A-4147-A177-3AD203B41FA5}">
                      <a16:colId xmlns="" xmlns:a16="http://schemas.microsoft.com/office/drawing/2014/main" val="20003"/>
                    </a:ext>
                  </a:extLst>
                </a:gridCol>
              </a:tblGrid>
              <a:tr h="857256">
                <a:tc>
                  <a:txBody>
                    <a:bodyPr/>
                    <a:lstStyle/>
                    <a:p>
                      <a:pPr algn="ctr"/>
                      <a:r>
                        <a:rPr lang="zh-CN" altLang="en-US" dirty="0"/>
                        <a:t>沪市</a:t>
                      </a:r>
                    </a:p>
                  </a:txBody>
                  <a:tcPr marL="9525" marR="9525" marT="9525" marB="0" anchor="ctr"/>
                </a:tc>
                <a:tc>
                  <a:txBody>
                    <a:bodyPr/>
                    <a:lstStyle/>
                    <a:p>
                      <a:pPr algn="ctr" fontAlgn="ctr"/>
                      <a:r>
                        <a:rPr lang="zh-CN" altLang="en-US" sz="1600" u="none" strike="noStrike" dirty="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a:solidFill>
                            <a:schemeClr val="bg1"/>
                          </a:solidFill>
                          <a:latin typeface="+mn-ea"/>
                          <a:ea typeface="+mn-ea"/>
                        </a:rPr>
                        <a:t>深市</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endParaRPr lang="en-US" altLang="zh-CN" sz="1600" u="none" strike="noStrike" dirty="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latin typeface="+mn-ea"/>
                          <a:ea typeface="+mn-ea"/>
                        </a:rPr>
                        <a:t>市值（亿）</a:t>
                      </a:r>
                    </a:p>
                    <a:p>
                      <a:pPr algn="ctr" fontAlgn="ctr"/>
                      <a:endParaRPr lang="zh-CN" altLang="en-US" sz="1600" b="0" i="0" u="none" strike="noStrike" dirty="0">
                        <a:solidFill>
                          <a:srgbClr val="000000"/>
                        </a:solidFill>
                        <a:latin typeface="+mn-ea"/>
                        <a:ea typeface="+mn-ea"/>
                      </a:endParaRPr>
                    </a:p>
                  </a:txBody>
                  <a:tcPr marL="9525" marR="9525" marT="9525" marB="0" anchor="ctr"/>
                </a:tc>
                <a:extLst>
                  <a:ext uri="{0D108BD9-81ED-4DB2-BD59-A6C34878D82A}">
                    <a16:rowId xmlns="" xmlns:a16="http://schemas.microsoft.com/office/drawing/2014/main" val="10000"/>
                  </a:ext>
                </a:extLst>
              </a:tr>
              <a:tr h="428628">
                <a:tc>
                  <a:txBody>
                    <a:bodyPr/>
                    <a:lstStyle/>
                    <a:p>
                      <a:pPr algn="ctr" fontAlgn="t"/>
                      <a:r>
                        <a:rPr lang="en-US" sz="1400" b="1" i="0" u="none" strike="noStrike" dirty="0">
                          <a:solidFill>
                            <a:srgbClr val="002060"/>
                          </a:solidFill>
                          <a:effectLst/>
                          <a:latin typeface="+mn-lt"/>
                        </a:rPr>
                        <a:t>601398.SH</a:t>
                      </a:r>
                      <a:r>
                        <a:rPr lang="zh-CN" altLang="en-US" sz="1400" b="1" i="0" u="none" strike="noStrike" dirty="0">
                          <a:solidFill>
                            <a:srgbClr val="002060"/>
                          </a:solidFill>
                          <a:effectLst/>
                          <a:latin typeface="+mn-lt"/>
                        </a:rPr>
                        <a:t>工商银行</a:t>
                      </a:r>
                    </a:p>
                  </a:txBody>
                  <a:tcPr marL="7620" marR="7620" marT="7620" marB="0" anchor="ctr"/>
                </a:tc>
                <a:tc>
                  <a:txBody>
                    <a:bodyPr/>
                    <a:lstStyle/>
                    <a:p>
                      <a:pPr algn="ctr"/>
                      <a:r>
                        <a:rPr lang="en-US" sz="1400" b="1" dirty="0" smtClean="0">
                          <a:solidFill>
                            <a:srgbClr val="002060"/>
                          </a:solidFill>
                          <a:effectLst/>
                          <a:latin typeface="+mn-ea"/>
                          <a:ea typeface="+mn-ea"/>
                        </a:rPr>
                        <a:t>19,637.9847</a:t>
                      </a:r>
                      <a:endParaRPr lang="tr-TR" sz="1400" b="1" dirty="0">
                        <a:solidFill>
                          <a:srgbClr val="002060"/>
                        </a:solidFill>
                        <a:effectLst/>
                        <a:latin typeface="+mn-ea"/>
                        <a:ea typeface="+mn-ea"/>
                      </a:endParaRPr>
                    </a:p>
                  </a:txBody>
                  <a:tcPr marL="63500" marR="63500" marT="0" marB="0" anchor="ctr"/>
                </a:tc>
                <a:tc>
                  <a:txBody>
                    <a:bodyPr/>
                    <a:lstStyle/>
                    <a:p>
                      <a:pPr algn="ctr" fontAlgn="t"/>
                      <a:r>
                        <a:rPr lang="en-US" sz="1400" b="1" i="0" u="none" strike="noStrike" dirty="0">
                          <a:solidFill>
                            <a:srgbClr val="002060"/>
                          </a:solidFill>
                          <a:effectLst/>
                          <a:latin typeface="等线"/>
                        </a:rPr>
                        <a:t>002415.SZ</a:t>
                      </a:r>
                      <a:r>
                        <a:rPr lang="zh-CN" altLang="en-US" sz="1400" b="1" i="0" u="none" strike="noStrike" dirty="0">
                          <a:solidFill>
                            <a:srgbClr val="002060"/>
                          </a:solidFill>
                          <a:effectLst/>
                          <a:latin typeface="等线"/>
                        </a:rPr>
                        <a:t>海康威视</a:t>
                      </a:r>
                    </a:p>
                  </a:txBody>
                  <a:tcPr marL="7620" marR="7620" marT="7620" marB="0" anchor="ctr"/>
                </a:tc>
                <a:tc>
                  <a:txBody>
                    <a:bodyPr/>
                    <a:lstStyle/>
                    <a:p>
                      <a:pPr algn="ctr"/>
                      <a:r>
                        <a:rPr lang="fi-FI" sz="1400" b="1" dirty="0" smtClean="0">
                          <a:solidFill>
                            <a:srgbClr val="002060"/>
                          </a:solidFill>
                          <a:effectLst/>
                          <a:latin typeface="+mn-ea"/>
                          <a:ea typeface="+mn-ea"/>
                        </a:rPr>
                        <a:t>2,768.6595</a:t>
                      </a:r>
                      <a:endParaRPr lang="fi-FI"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1"/>
                  </a:ext>
                </a:extLst>
              </a:tr>
              <a:tr h="508052">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mn-lt"/>
                        </a:rPr>
                        <a:t>601939.SH</a:t>
                      </a:r>
                      <a:r>
                        <a:rPr lang="zh-CN" altLang="en-US" sz="1400" b="1" i="0" u="none" strike="noStrike" dirty="0" smtClean="0">
                          <a:solidFill>
                            <a:srgbClr val="002060"/>
                          </a:solidFill>
                          <a:effectLst/>
                          <a:latin typeface="+mn-lt"/>
                        </a:rPr>
                        <a:t>建设银行</a:t>
                      </a:r>
                    </a:p>
                  </a:txBody>
                  <a:tcPr marL="7620" marR="7620" marT="7620" marB="0" anchor="ctr"/>
                </a:tc>
                <a:tc>
                  <a:txBody>
                    <a:bodyPr/>
                    <a:lstStyle/>
                    <a:p>
                      <a:pPr algn="ctr"/>
                      <a:r>
                        <a:rPr lang="en-US" sz="1400" b="1" dirty="0" smtClean="0">
                          <a:solidFill>
                            <a:srgbClr val="002060"/>
                          </a:solidFill>
                          <a:effectLst/>
                          <a:latin typeface="+mn-ea"/>
                          <a:ea typeface="+mn-ea"/>
                        </a:rPr>
                        <a:t>16,850</a:t>
                      </a:r>
                      <a:r>
                        <a:rPr lang="en-US" altLang="zh-CN" sz="1400" b="1" dirty="0" smtClean="0">
                          <a:solidFill>
                            <a:srgbClr val="002060"/>
                          </a:solidFill>
                          <a:effectLst/>
                          <a:latin typeface="+mn-ea"/>
                          <a:ea typeface="+mn-ea"/>
                        </a:rPr>
                        <a:t>.7398</a:t>
                      </a:r>
                      <a:endParaRPr lang="hr-HR" sz="1400" b="1" dirty="0">
                        <a:solidFill>
                          <a:srgbClr val="002060"/>
                        </a:solidFill>
                        <a:effectLst/>
                        <a:latin typeface="+mn-ea"/>
                        <a:ea typeface="+mn-ea"/>
                      </a:endParaRPr>
                    </a:p>
                  </a:txBody>
                  <a:tcPr marL="63500" marR="63500" marT="0" marB="0" anchor="ctr"/>
                </a:tc>
                <a:tc>
                  <a:txBody>
                    <a:bodyPr/>
                    <a:lstStyle/>
                    <a:p>
                      <a:pPr algn="ctr" fontAlgn="t"/>
                      <a:r>
                        <a:rPr lang="en-US" sz="1400" b="1" i="0" u="none" strike="noStrike" dirty="0">
                          <a:solidFill>
                            <a:srgbClr val="002060"/>
                          </a:solidFill>
                          <a:effectLst/>
                          <a:latin typeface="等线"/>
                        </a:rPr>
                        <a:t>000333.SZ</a:t>
                      </a:r>
                      <a:r>
                        <a:rPr lang="zh-CN" altLang="en-US" sz="1400" b="1" i="0" u="none" strike="noStrike" dirty="0">
                          <a:solidFill>
                            <a:srgbClr val="002060"/>
                          </a:solidFill>
                          <a:effectLst/>
                          <a:latin typeface="等线"/>
                        </a:rPr>
                        <a:t>美的集团</a:t>
                      </a:r>
                    </a:p>
                  </a:txBody>
                  <a:tcPr marL="7620" marR="7620" marT="7620" marB="0" anchor="ctr"/>
                </a:tc>
                <a:tc>
                  <a:txBody>
                    <a:bodyPr/>
                    <a:lstStyle/>
                    <a:p>
                      <a:pPr algn="ctr"/>
                      <a:r>
                        <a:rPr lang="is-IS" sz="1400" b="1" dirty="0" smtClean="0">
                          <a:solidFill>
                            <a:srgbClr val="002060"/>
                          </a:solidFill>
                          <a:effectLst/>
                          <a:latin typeface="+mn-ea"/>
                          <a:ea typeface="+mn-ea"/>
                        </a:rPr>
                        <a:t>2,673.7193</a:t>
                      </a:r>
                      <a:endParaRPr lang="is-IS"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2"/>
                  </a:ext>
                </a:extLst>
              </a:tr>
              <a:tr h="508052">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mn-lt"/>
                        </a:rPr>
                        <a:t>601857.SH</a:t>
                      </a:r>
                      <a:r>
                        <a:rPr lang="zh-CN" altLang="en-US" sz="1400" b="1" i="0" u="none" strike="noStrike" dirty="0" smtClean="0">
                          <a:solidFill>
                            <a:srgbClr val="002060"/>
                          </a:solidFill>
                          <a:effectLst/>
                          <a:latin typeface="+mn-lt"/>
                        </a:rPr>
                        <a:t>中国石油</a:t>
                      </a:r>
                    </a:p>
                  </a:txBody>
                  <a:tcPr marL="7620" marR="7620" marT="7620" marB="0" anchor="ctr"/>
                </a:tc>
                <a:tc>
                  <a:txBody>
                    <a:bodyPr/>
                    <a:lstStyle/>
                    <a:p>
                      <a:pPr algn="ctr"/>
                      <a:r>
                        <a:rPr lang="en-US" sz="1400" b="1" dirty="0" smtClean="0">
                          <a:solidFill>
                            <a:srgbClr val="002060"/>
                          </a:solidFill>
                          <a:effectLst/>
                          <a:latin typeface="+mn-ea"/>
                          <a:ea typeface="+mn-ea"/>
                        </a:rPr>
                        <a:t>14,879.6055</a:t>
                      </a:r>
                      <a:endParaRPr lang="cs-CZ" sz="1400" b="1" dirty="0">
                        <a:solidFill>
                          <a:srgbClr val="002060"/>
                        </a:solidFill>
                        <a:effectLst/>
                        <a:latin typeface="+mn-ea"/>
                        <a:ea typeface="+mn-ea"/>
                      </a:endParaRPr>
                    </a:p>
                  </a:txBody>
                  <a:tcPr marL="63500" marR="63500" marT="0" marB="0" anchor="ctr"/>
                </a:tc>
                <a:tc>
                  <a:txBody>
                    <a:bodyPr/>
                    <a:lstStyle/>
                    <a:p>
                      <a:pPr algn="ctr" fontAlgn="t"/>
                      <a:r>
                        <a:rPr lang="en-US" sz="1400" b="1" i="0" u="none" strike="noStrike">
                          <a:solidFill>
                            <a:srgbClr val="002060"/>
                          </a:solidFill>
                          <a:effectLst/>
                          <a:latin typeface="等线"/>
                        </a:rPr>
                        <a:t>000002.SZ</a:t>
                      </a:r>
                      <a:r>
                        <a:rPr lang="zh-CN" altLang="en-US" sz="1400" b="1" i="0" u="none" strike="noStrike">
                          <a:solidFill>
                            <a:srgbClr val="002060"/>
                          </a:solidFill>
                          <a:effectLst/>
                          <a:latin typeface="等线"/>
                        </a:rPr>
                        <a:t>万科</a:t>
                      </a:r>
                      <a:r>
                        <a:rPr lang="en-US" sz="1400" b="1" i="0" u="none" strike="noStrike">
                          <a:solidFill>
                            <a:srgbClr val="002060"/>
                          </a:solidFill>
                          <a:effectLst/>
                          <a:latin typeface="等线"/>
                        </a:rPr>
                        <a:t>A</a:t>
                      </a:r>
                    </a:p>
                  </a:txBody>
                  <a:tcPr marL="7620" marR="7620" marT="7620" marB="0" anchor="ctr"/>
                </a:tc>
                <a:tc>
                  <a:txBody>
                    <a:bodyPr/>
                    <a:lstStyle/>
                    <a:p>
                      <a:pPr algn="ctr"/>
                      <a:r>
                        <a:rPr lang="nb-NO" sz="1400" b="1" dirty="0" smtClean="0">
                          <a:solidFill>
                            <a:srgbClr val="002060"/>
                          </a:solidFill>
                          <a:effectLst/>
                          <a:latin typeface="+mn-ea"/>
                          <a:ea typeface="+mn-ea"/>
                        </a:rPr>
                        <a:t>2,579.8498</a:t>
                      </a:r>
                      <a:endParaRPr lang="nb-NO"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3"/>
                  </a:ext>
                </a:extLst>
              </a:tr>
              <a:tr h="508052">
                <a:tc>
                  <a:txBody>
                    <a:bodyPr/>
                    <a:lstStyle/>
                    <a:p>
                      <a:pPr algn="ctr" fontAlgn="t"/>
                      <a:r>
                        <a:rPr lang="en-US" sz="1400" b="1" i="0" u="none" strike="noStrike" dirty="0">
                          <a:solidFill>
                            <a:srgbClr val="002060"/>
                          </a:solidFill>
                          <a:effectLst/>
                          <a:latin typeface="+mn-lt"/>
                        </a:rPr>
                        <a:t>601288.SH</a:t>
                      </a:r>
                      <a:r>
                        <a:rPr lang="zh-CN" altLang="en-US" sz="1400" b="1" i="0" u="none" strike="noStrike" dirty="0">
                          <a:solidFill>
                            <a:srgbClr val="002060"/>
                          </a:solidFill>
                          <a:effectLst/>
                          <a:latin typeface="+mn-lt"/>
                        </a:rPr>
                        <a:t>农业银行</a:t>
                      </a:r>
                    </a:p>
                  </a:txBody>
                  <a:tcPr marL="7620" marR="7620" marT="7620" marB="0" anchor="ctr"/>
                </a:tc>
                <a:tc>
                  <a:txBody>
                    <a:bodyPr/>
                    <a:lstStyle/>
                    <a:p>
                      <a:pPr algn="ctr"/>
                      <a:r>
                        <a:rPr lang="pt-BR" sz="1400" b="1" dirty="0" smtClean="0">
                          <a:solidFill>
                            <a:srgbClr val="002060"/>
                          </a:solidFill>
                          <a:effectLst/>
                          <a:latin typeface="+mn-ea"/>
                          <a:ea typeface="+mn-ea"/>
                        </a:rPr>
                        <a:t>12,049.8617</a:t>
                      </a:r>
                      <a:endParaRPr lang="pt-BR" sz="1400" b="1" dirty="0">
                        <a:solidFill>
                          <a:srgbClr val="002060"/>
                        </a:solidFill>
                        <a:effectLst/>
                        <a:latin typeface="+mn-ea"/>
                        <a:ea typeface="+mn-ea"/>
                      </a:endParaRP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等线"/>
                        </a:rPr>
                        <a:t>000651.SZ</a:t>
                      </a:r>
                      <a:r>
                        <a:rPr lang="zh-CN" altLang="en-US" sz="1400" b="1" i="0" u="none" strike="noStrike" dirty="0" smtClean="0">
                          <a:solidFill>
                            <a:srgbClr val="002060"/>
                          </a:solidFill>
                          <a:effectLst/>
                          <a:latin typeface="等线"/>
                        </a:rPr>
                        <a:t>格力电器</a:t>
                      </a:r>
                    </a:p>
                  </a:txBody>
                  <a:tcPr marL="7620" marR="7620" marT="7620" marB="0" anchor="ctr"/>
                </a:tc>
                <a:tc>
                  <a:txBody>
                    <a:bodyPr/>
                    <a:lstStyle/>
                    <a:p>
                      <a:pPr algn="ctr"/>
                      <a:r>
                        <a:rPr lang="nb-NO" sz="1400" b="1" dirty="0" smtClean="0">
                          <a:solidFill>
                            <a:srgbClr val="002060"/>
                          </a:solidFill>
                          <a:effectLst/>
                          <a:latin typeface="+mn-ea"/>
                          <a:ea typeface="+mn-ea"/>
                        </a:rPr>
                        <a:t>2,360.5727</a:t>
                      </a:r>
                      <a:endParaRPr lang="nb-NO"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4"/>
                  </a:ext>
                </a:extLst>
              </a:tr>
              <a:tr h="559958">
                <a:tc>
                  <a:txBody>
                    <a:bodyPr/>
                    <a:lstStyle/>
                    <a:p>
                      <a:pPr algn="ctr" fontAlgn="t"/>
                      <a:r>
                        <a:rPr lang="en-US" sz="1400" b="1" i="0" u="none" strike="noStrike" dirty="0">
                          <a:solidFill>
                            <a:srgbClr val="002060"/>
                          </a:solidFill>
                          <a:effectLst/>
                          <a:latin typeface="+mn-lt"/>
                        </a:rPr>
                        <a:t>601988.SH</a:t>
                      </a:r>
                      <a:r>
                        <a:rPr lang="zh-CN" altLang="en-US" sz="1400" b="1" i="0" u="none" strike="noStrike" dirty="0">
                          <a:solidFill>
                            <a:srgbClr val="002060"/>
                          </a:solidFill>
                          <a:effectLst/>
                          <a:latin typeface="+mn-lt"/>
                        </a:rPr>
                        <a:t>中国银行</a:t>
                      </a:r>
                    </a:p>
                  </a:txBody>
                  <a:tcPr marL="7620" marR="7620" marT="7620" marB="0" anchor="ctr"/>
                </a:tc>
                <a:tc>
                  <a:txBody>
                    <a:bodyPr/>
                    <a:lstStyle/>
                    <a:p>
                      <a:pPr algn="ctr"/>
                      <a:r>
                        <a:rPr lang="is-IS" sz="1400" b="1" dirty="0" smtClean="0">
                          <a:solidFill>
                            <a:srgbClr val="002060"/>
                          </a:solidFill>
                          <a:effectLst/>
                          <a:latin typeface="+mn-ea"/>
                          <a:ea typeface="+mn-ea"/>
                        </a:rPr>
                        <a:t>11,540.001</a:t>
                      </a:r>
                      <a:endParaRPr lang="is-IS" sz="1400" b="1" dirty="0">
                        <a:solidFill>
                          <a:srgbClr val="002060"/>
                        </a:solidFill>
                        <a:effectLst/>
                        <a:latin typeface="+mn-ea"/>
                        <a:ea typeface="+mn-ea"/>
                      </a:endParaRP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2060"/>
                          </a:solidFill>
                          <a:effectLst/>
                          <a:latin typeface="等线"/>
                        </a:rPr>
                        <a:t>000858.SZ</a:t>
                      </a:r>
                      <a:r>
                        <a:rPr lang="zh-CN" altLang="en-US" sz="1400" b="1" i="0" u="none" strike="noStrike" dirty="0" smtClean="0">
                          <a:solidFill>
                            <a:srgbClr val="002060"/>
                          </a:solidFill>
                          <a:effectLst/>
                          <a:latin typeface="等线"/>
                        </a:rPr>
                        <a:t>五粮液</a:t>
                      </a:r>
                    </a:p>
                  </a:txBody>
                  <a:tcPr marL="7620" marR="7620" marT="7620" marB="0" anchor="ctr"/>
                </a:tc>
                <a:tc>
                  <a:txBody>
                    <a:bodyPr/>
                    <a:lstStyle/>
                    <a:p>
                      <a:pPr algn="ctr"/>
                      <a:r>
                        <a:rPr lang="is-IS" sz="1400" b="1" dirty="0" smtClean="0">
                          <a:solidFill>
                            <a:srgbClr val="002060"/>
                          </a:solidFill>
                          <a:effectLst/>
                          <a:latin typeface="+mn-ea"/>
                          <a:ea typeface="+mn-ea"/>
                        </a:rPr>
                        <a:t>2,116.6310</a:t>
                      </a:r>
                      <a:endParaRPr lang="is-IS"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5"/>
                  </a:ext>
                </a:extLst>
              </a:tr>
              <a:tr h="472228">
                <a:tc>
                  <a:txBody>
                    <a:bodyPr/>
                    <a:lstStyle/>
                    <a:p>
                      <a:pPr algn="ctr" fontAlgn="t"/>
                      <a:r>
                        <a:rPr lang="en-US" sz="1400" b="1" i="0" u="none" strike="noStrike" dirty="0">
                          <a:solidFill>
                            <a:srgbClr val="002060"/>
                          </a:solidFill>
                          <a:effectLst/>
                          <a:latin typeface="+mn-lt"/>
                        </a:rPr>
                        <a:t>601318.SH</a:t>
                      </a:r>
                      <a:r>
                        <a:rPr lang="zh-CN" altLang="en-US" sz="1400" b="1" i="0" u="none" strike="noStrike" dirty="0">
                          <a:solidFill>
                            <a:srgbClr val="002060"/>
                          </a:solidFill>
                          <a:effectLst/>
                          <a:latin typeface="+mn-lt"/>
                        </a:rPr>
                        <a:t>中国平安</a:t>
                      </a:r>
                    </a:p>
                  </a:txBody>
                  <a:tcPr marL="7620" marR="7620" marT="7620" marB="0" anchor="ctr"/>
                </a:tc>
                <a:tc>
                  <a:txBody>
                    <a:bodyPr/>
                    <a:lstStyle/>
                    <a:p>
                      <a:pPr algn="ctr"/>
                      <a:r>
                        <a:rPr lang="en-US" sz="1400" b="1" dirty="0" smtClean="0">
                          <a:solidFill>
                            <a:srgbClr val="002060"/>
                          </a:solidFill>
                          <a:effectLst/>
                          <a:latin typeface="+mn-ea"/>
                          <a:ea typeface="+mn-ea"/>
                        </a:rPr>
                        <a:t>9,509.3815</a:t>
                      </a:r>
                      <a:endParaRPr lang="hr-HR" sz="1400" b="1" dirty="0">
                        <a:solidFill>
                          <a:srgbClr val="002060"/>
                        </a:solidFill>
                        <a:effectLst/>
                        <a:latin typeface="+mn-ea"/>
                        <a:ea typeface="+mn-ea"/>
                      </a:endParaRP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等线"/>
                        </a:rPr>
                        <a:t>002352.SZ</a:t>
                      </a:r>
                      <a:r>
                        <a:rPr lang="zh-CN" altLang="en-US" sz="1400" b="1" i="0" u="none" strike="noStrike" dirty="0" smtClean="0">
                          <a:solidFill>
                            <a:srgbClr val="002060"/>
                          </a:solidFill>
                          <a:effectLst/>
                          <a:latin typeface="等线"/>
                        </a:rPr>
                        <a:t>顺丰控股</a:t>
                      </a:r>
                    </a:p>
                  </a:txBody>
                  <a:tcPr marL="7620" marR="7620" marT="7620" marB="0" anchor="ctr"/>
                </a:tc>
                <a:tc>
                  <a:txBody>
                    <a:bodyPr/>
                    <a:lstStyle/>
                    <a:p>
                      <a:pPr algn="ctr"/>
                      <a:r>
                        <a:rPr lang="nb-NO" sz="1400" b="1" dirty="0" smtClean="0">
                          <a:solidFill>
                            <a:srgbClr val="002060"/>
                          </a:solidFill>
                          <a:effectLst/>
                          <a:latin typeface="+mn-ea"/>
                          <a:ea typeface="+mn-ea"/>
                        </a:rPr>
                        <a:t>2,050.4206</a:t>
                      </a:r>
                      <a:endParaRPr lang="nb-NO"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6"/>
                  </a:ext>
                </a:extLst>
              </a:tr>
              <a:tr h="508052">
                <a:tc>
                  <a:txBody>
                    <a:bodyPr/>
                    <a:lstStyle/>
                    <a:p>
                      <a:pPr algn="ctr" fontAlgn="t"/>
                      <a:r>
                        <a:rPr lang="en-US" sz="1400" b="1" i="0" u="none" strike="noStrike" dirty="0">
                          <a:solidFill>
                            <a:srgbClr val="002060"/>
                          </a:solidFill>
                          <a:effectLst/>
                          <a:latin typeface="+mn-lt"/>
                        </a:rPr>
                        <a:t>601628.SH</a:t>
                      </a:r>
                      <a:r>
                        <a:rPr lang="zh-CN" altLang="en-US" sz="1400" b="1" i="0" u="none" strike="noStrike" dirty="0">
                          <a:solidFill>
                            <a:srgbClr val="002060"/>
                          </a:solidFill>
                          <a:effectLst/>
                          <a:latin typeface="+mn-lt"/>
                        </a:rPr>
                        <a:t>中国人寿</a:t>
                      </a:r>
                    </a:p>
                  </a:txBody>
                  <a:tcPr marL="7620" marR="7620" marT="7620" marB="0" anchor="ctr"/>
                </a:tc>
                <a:tc>
                  <a:txBody>
                    <a:bodyPr/>
                    <a:lstStyle/>
                    <a:p>
                      <a:pPr algn="ctr"/>
                      <a:r>
                        <a:rPr lang="hr-HR" sz="1400" b="1" dirty="0" smtClean="0">
                          <a:solidFill>
                            <a:srgbClr val="002060"/>
                          </a:solidFill>
                          <a:effectLst/>
                          <a:latin typeface="+mn-ea"/>
                          <a:ea typeface="+mn-ea"/>
                        </a:rPr>
                        <a:t>7,</a:t>
                      </a:r>
                      <a:r>
                        <a:rPr lang="en-US" sz="1400" b="1" dirty="0" smtClean="0">
                          <a:solidFill>
                            <a:srgbClr val="002060"/>
                          </a:solidFill>
                          <a:effectLst/>
                          <a:latin typeface="+mn-ea"/>
                          <a:ea typeface="+mn-ea"/>
                        </a:rPr>
                        <a:t>801.0585</a:t>
                      </a:r>
                      <a:endParaRPr lang="hr-HR" sz="1400" b="1" dirty="0">
                        <a:solidFill>
                          <a:srgbClr val="002060"/>
                        </a:solidFill>
                        <a:effectLst/>
                        <a:latin typeface="+mn-ea"/>
                        <a:ea typeface="+mn-ea"/>
                      </a:endParaRP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2060"/>
                          </a:solidFill>
                          <a:effectLst/>
                          <a:latin typeface="等线"/>
                        </a:rPr>
                        <a:t>000001.SZ</a:t>
                      </a:r>
                      <a:r>
                        <a:rPr lang="zh-CN" altLang="en-US" sz="1400" b="1" i="0" u="none" strike="noStrike" dirty="0" smtClean="0">
                          <a:solidFill>
                            <a:srgbClr val="002060"/>
                          </a:solidFill>
                          <a:effectLst/>
                          <a:latin typeface="等线"/>
                        </a:rPr>
                        <a:t>平安银行</a:t>
                      </a:r>
                    </a:p>
                  </a:txBody>
                  <a:tcPr marL="7620" marR="7620" marT="7620" marB="0" anchor="ctr"/>
                </a:tc>
                <a:tc>
                  <a:txBody>
                    <a:bodyPr/>
                    <a:lstStyle/>
                    <a:p>
                      <a:pPr algn="ctr"/>
                      <a:r>
                        <a:rPr lang="hr-HR" sz="1400" b="1" dirty="0" smtClean="0">
                          <a:solidFill>
                            <a:srgbClr val="002060"/>
                          </a:solidFill>
                          <a:effectLst/>
                          <a:latin typeface="+mn-ea"/>
                          <a:ea typeface="+mn-ea"/>
                        </a:rPr>
                        <a:t>1,</a:t>
                      </a:r>
                      <a:r>
                        <a:rPr lang="en-US" sz="1400" b="1" dirty="0" smtClean="0">
                          <a:solidFill>
                            <a:srgbClr val="002060"/>
                          </a:solidFill>
                          <a:effectLst/>
                          <a:latin typeface="+mn-ea"/>
                          <a:ea typeface="+mn-ea"/>
                        </a:rPr>
                        <a:t>832.0828</a:t>
                      </a:r>
                      <a:endParaRPr lang="hr-HR"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7"/>
                  </a:ext>
                </a:extLst>
              </a:tr>
              <a:tr h="508052">
                <a:tc>
                  <a:txBody>
                    <a:bodyPr/>
                    <a:lstStyle/>
                    <a:p>
                      <a:pPr algn="ctr" fontAlgn="t"/>
                      <a:r>
                        <a:rPr lang="en-US" sz="1400" b="1" i="0" u="none" strike="noStrike" dirty="0">
                          <a:solidFill>
                            <a:srgbClr val="002060"/>
                          </a:solidFill>
                          <a:effectLst/>
                          <a:latin typeface="+mn-lt"/>
                        </a:rPr>
                        <a:t>600028.SH</a:t>
                      </a:r>
                      <a:r>
                        <a:rPr lang="zh-CN" altLang="en-US" sz="1400" b="1" i="0" u="none" strike="noStrike" dirty="0">
                          <a:solidFill>
                            <a:srgbClr val="002060"/>
                          </a:solidFill>
                          <a:effectLst/>
                          <a:latin typeface="+mn-lt"/>
                        </a:rPr>
                        <a:t>中国石化</a:t>
                      </a:r>
                    </a:p>
                  </a:txBody>
                  <a:tcPr marL="7620" marR="7620" marT="7620" marB="0" anchor="ctr"/>
                </a:tc>
                <a:tc>
                  <a:txBody>
                    <a:bodyPr/>
                    <a:lstStyle/>
                    <a:p>
                      <a:pPr algn="ctr"/>
                      <a:r>
                        <a:rPr lang="nb-NO" sz="1400" b="1" dirty="0" smtClean="0">
                          <a:solidFill>
                            <a:srgbClr val="002060"/>
                          </a:solidFill>
                          <a:effectLst/>
                          <a:latin typeface="+mn-ea"/>
                          <a:ea typeface="+mn-ea"/>
                        </a:rPr>
                        <a:t>7,397,4509</a:t>
                      </a:r>
                      <a:endParaRPr lang="nb-NO" sz="1400" b="1" dirty="0">
                        <a:solidFill>
                          <a:srgbClr val="002060"/>
                        </a:solidFill>
                        <a:effectLst/>
                        <a:latin typeface="+mn-ea"/>
                        <a:ea typeface="+mn-ea"/>
                      </a:endParaRP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等线"/>
                        </a:rPr>
                        <a:t>000617.SZ</a:t>
                      </a:r>
                      <a:r>
                        <a:rPr lang="zh-CN" altLang="en-US" sz="1400" b="1" i="0" u="none" strike="noStrike" dirty="0" smtClean="0">
                          <a:solidFill>
                            <a:srgbClr val="002060"/>
                          </a:solidFill>
                          <a:effectLst/>
                          <a:latin typeface="等线"/>
                        </a:rPr>
                        <a:t>中油资本</a:t>
                      </a:r>
                    </a:p>
                  </a:txBody>
                  <a:tcPr marL="7620" marR="7620" marT="7620" marB="0" anchor="ctr"/>
                </a:tc>
                <a:tc>
                  <a:txBody>
                    <a:bodyPr/>
                    <a:lstStyle/>
                    <a:p>
                      <a:pPr algn="ctr"/>
                      <a:r>
                        <a:rPr lang="hr-HR" sz="1400" b="1" dirty="0" smtClean="0">
                          <a:solidFill>
                            <a:srgbClr val="002060"/>
                          </a:solidFill>
                          <a:effectLst/>
                          <a:latin typeface="+mn-ea"/>
                          <a:ea typeface="+mn-ea"/>
                        </a:rPr>
                        <a:t>1,</a:t>
                      </a:r>
                      <a:r>
                        <a:rPr lang="en-US" sz="1400" b="1" dirty="0" smtClean="0">
                          <a:solidFill>
                            <a:srgbClr val="002060"/>
                          </a:solidFill>
                          <a:effectLst/>
                          <a:latin typeface="+mn-ea"/>
                          <a:ea typeface="+mn-ea"/>
                        </a:rPr>
                        <a:t>595.6109</a:t>
                      </a:r>
                      <a:endParaRPr lang="hr-HR"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8"/>
                  </a:ext>
                </a:extLst>
              </a:tr>
              <a:tr h="508052">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mn-lt"/>
                        </a:rPr>
                        <a:t>600036.SH</a:t>
                      </a:r>
                      <a:r>
                        <a:rPr lang="zh-CN" altLang="en-US" sz="1400" b="1" i="0" u="none" strike="noStrike" dirty="0" smtClean="0">
                          <a:solidFill>
                            <a:srgbClr val="002060"/>
                          </a:solidFill>
                          <a:effectLst/>
                          <a:latin typeface="+mn-lt"/>
                        </a:rPr>
                        <a:t>招商银行</a:t>
                      </a:r>
                    </a:p>
                  </a:txBody>
                  <a:tcPr marL="7620" marR="7620" marT="7620" marB="0" anchor="ctr"/>
                </a:tc>
                <a:tc>
                  <a:txBody>
                    <a:bodyPr/>
                    <a:lstStyle/>
                    <a:p>
                      <a:pPr algn="ctr"/>
                      <a:r>
                        <a:rPr lang="nb-NO" sz="1400" b="1" dirty="0" smtClean="0">
                          <a:solidFill>
                            <a:srgbClr val="002060"/>
                          </a:solidFill>
                          <a:effectLst/>
                          <a:latin typeface="+mn-ea"/>
                          <a:ea typeface="+mn-ea"/>
                        </a:rPr>
                        <a:t>6,448.7145</a:t>
                      </a:r>
                      <a:endParaRPr lang="nb-NO" sz="1400" b="1" dirty="0">
                        <a:solidFill>
                          <a:srgbClr val="002060"/>
                        </a:solidFill>
                        <a:effectLst/>
                        <a:latin typeface="+mn-ea"/>
                        <a:ea typeface="+mn-ea"/>
                      </a:endParaRP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等线"/>
                        </a:rPr>
                        <a:t>001979.SZ</a:t>
                      </a:r>
                      <a:r>
                        <a:rPr lang="zh-CN" altLang="en-US" sz="1400" b="1" i="0" u="none" strike="noStrike" dirty="0" smtClean="0">
                          <a:solidFill>
                            <a:srgbClr val="002060"/>
                          </a:solidFill>
                          <a:effectLst/>
                          <a:latin typeface="等线"/>
                        </a:rPr>
                        <a:t>招商蛇口</a:t>
                      </a:r>
                    </a:p>
                  </a:txBody>
                  <a:tcPr marL="7620" marR="7620" marT="7620" marB="0" anchor="ctr"/>
                </a:tc>
                <a:tc>
                  <a:txBody>
                    <a:bodyPr/>
                    <a:lstStyle/>
                    <a:p>
                      <a:pPr algn="ctr"/>
                      <a:r>
                        <a:rPr lang="hr-HR" sz="1400" b="1" dirty="0" smtClean="0">
                          <a:solidFill>
                            <a:srgbClr val="002060"/>
                          </a:solidFill>
                          <a:effectLst/>
                          <a:latin typeface="+mn-ea"/>
                          <a:ea typeface="+mn-ea"/>
                        </a:rPr>
                        <a:t>1,</a:t>
                      </a:r>
                      <a:r>
                        <a:rPr lang="en-US" sz="1400" b="1" dirty="0" smtClean="0">
                          <a:solidFill>
                            <a:srgbClr val="002060"/>
                          </a:solidFill>
                          <a:effectLst/>
                          <a:latin typeface="+mn-ea"/>
                          <a:ea typeface="+mn-ea"/>
                        </a:rPr>
                        <a:t>534.9748</a:t>
                      </a:r>
                      <a:endParaRPr lang="hr-HR"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09"/>
                  </a:ext>
                </a:extLst>
              </a:tr>
              <a:tr h="508052">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mn-lt"/>
                        </a:rPr>
                        <a:t>600519.SH</a:t>
                      </a:r>
                      <a:r>
                        <a:rPr lang="zh-CN" altLang="en-US" sz="1400" b="1" i="0" u="none" strike="noStrike" dirty="0" smtClean="0">
                          <a:solidFill>
                            <a:srgbClr val="002060"/>
                          </a:solidFill>
                          <a:effectLst/>
                          <a:latin typeface="+mn-lt"/>
                        </a:rPr>
                        <a:t>贵州茅台</a:t>
                      </a:r>
                    </a:p>
                  </a:txBody>
                  <a:tcPr marL="7620" marR="7620" marT="7620" marB="0" anchor="ctr"/>
                </a:tc>
                <a:tc>
                  <a:txBody>
                    <a:bodyPr/>
                    <a:lstStyle/>
                    <a:p>
                      <a:pPr algn="ctr"/>
                      <a:r>
                        <a:rPr lang="fi-FI" sz="1400" b="1" dirty="0" smtClean="0">
                          <a:solidFill>
                            <a:srgbClr val="002060"/>
                          </a:solidFill>
                          <a:effectLst/>
                          <a:latin typeface="+mn-ea"/>
                          <a:ea typeface="+mn-ea"/>
                        </a:rPr>
                        <a:t>6,045.0750</a:t>
                      </a:r>
                      <a:endParaRPr lang="fi-FI" sz="1400" b="1" dirty="0">
                        <a:solidFill>
                          <a:srgbClr val="002060"/>
                        </a:solidFill>
                        <a:effectLst/>
                        <a:latin typeface="+mn-ea"/>
                        <a:ea typeface="+mn-ea"/>
                      </a:endParaRP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rgbClr val="002060"/>
                          </a:solidFill>
                          <a:effectLst/>
                          <a:latin typeface="等线"/>
                        </a:rPr>
                        <a:t>000725.SZ</a:t>
                      </a:r>
                      <a:r>
                        <a:rPr lang="zh-CN" altLang="en-US" sz="1400" b="1" i="0" u="none" strike="noStrike" dirty="0" smtClean="0">
                          <a:solidFill>
                            <a:srgbClr val="002060"/>
                          </a:solidFill>
                          <a:effectLst/>
                          <a:latin typeface="等线"/>
                        </a:rPr>
                        <a:t>京东方</a:t>
                      </a:r>
                      <a:r>
                        <a:rPr lang="en-US" altLang="zh-CN" sz="1400" b="1" i="0" u="none" strike="noStrike" dirty="0" smtClean="0">
                          <a:solidFill>
                            <a:srgbClr val="002060"/>
                          </a:solidFill>
                          <a:effectLst/>
                          <a:latin typeface="等线"/>
                        </a:rPr>
                        <a:t>A</a:t>
                      </a:r>
                    </a:p>
                  </a:txBody>
                  <a:tcPr marL="7620" marR="7620" marT="7620" marB="0" anchor="ctr"/>
                </a:tc>
                <a:tc>
                  <a:txBody>
                    <a:bodyPr/>
                    <a:lstStyle/>
                    <a:p>
                      <a:pPr algn="ctr"/>
                      <a:r>
                        <a:rPr lang="hr-HR" sz="1400" b="1" dirty="0" smtClean="0">
                          <a:solidFill>
                            <a:srgbClr val="002060"/>
                          </a:solidFill>
                          <a:effectLst/>
                          <a:latin typeface="+mn-ea"/>
                          <a:ea typeface="+mn-ea"/>
                        </a:rPr>
                        <a:t>1,</a:t>
                      </a:r>
                      <a:r>
                        <a:rPr lang="en-US" sz="1400" b="1" dirty="0" smtClean="0">
                          <a:solidFill>
                            <a:srgbClr val="002060"/>
                          </a:solidFill>
                          <a:effectLst/>
                          <a:latin typeface="+mn-ea"/>
                          <a:ea typeface="+mn-ea"/>
                        </a:rPr>
                        <a:t>388.5461</a:t>
                      </a:r>
                      <a:endParaRPr lang="hr-HR" sz="1400" b="1" dirty="0">
                        <a:solidFill>
                          <a:srgbClr val="002060"/>
                        </a:solidFill>
                        <a:effectLst/>
                        <a:latin typeface="+mn-ea"/>
                        <a:ea typeface="+mn-ea"/>
                      </a:endParaRPr>
                    </a:p>
                  </a:txBody>
                  <a:tcPr marL="63500" marR="63500" marT="0" marB="0" anchor="ctr"/>
                </a:tc>
                <a:extLst>
                  <a:ext uri="{0D108BD9-81ED-4DB2-BD59-A6C34878D82A}">
                    <a16:rowId xmlns="" xmlns:a16="http://schemas.microsoft.com/office/drawing/2014/main" val="10010"/>
                  </a:ext>
                </a:extLst>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本月涨幅居前个</a:t>
            </a:r>
            <a:r>
              <a:rPr lang="zh-CN" altLang="en-US" sz="2400" b="1" dirty="0" smtClean="0">
                <a:solidFill>
                  <a:srgbClr val="000066"/>
                </a:solidFill>
                <a:latin typeface="幼圆" pitchFamily="49" charset="-122"/>
                <a:ea typeface="幼圆" pitchFamily="49" charset="-122"/>
              </a:rPr>
              <a:t>股</a:t>
            </a:r>
            <a:endParaRPr lang="zh-CN" altLang="en-US" sz="2400" b="1" dirty="0">
              <a:solidFill>
                <a:srgbClr val="000066"/>
              </a:solidFill>
              <a:latin typeface="幼圆" pitchFamily="49" charset="-122"/>
              <a:ea typeface="幼圆" pitchFamily="49" charset="-122"/>
            </a:endParaRPr>
          </a:p>
        </p:txBody>
      </p:sp>
      <p:graphicFrame>
        <p:nvGraphicFramePr>
          <p:cNvPr id="6" name="表格 5"/>
          <p:cNvGraphicFramePr>
            <a:graphicFrameLocks noGrp="1"/>
          </p:cNvGraphicFramePr>
          <p:nvPr>
            <p:extLst>
              <p:ext uri="{D42A27DB-BD31-4B8C-83A1-F6EECF244321}">
                <p14:modId xmlns="" xmlns:p14="http://schemas.microsoft.com/office/powerpoint/2010/main" val="203311269"/>
              </p:ext>
            </p:extLst>
          </p:nvPr>
        </p:nvGraphicFramePr>
        <p:xfrm>
          <a:off x="-32" y="857232"/>
          <a:ext cx="9144034" cy="5438700"/>
        </p:xfrm>
        <a:graphic>
          <a:graphicData uri="http://schemas.openxmlformats.org/drawingml/2006/table">
            <a:tbl>
              <a:tblPr/>
              <a:tblGrid>
                <a:gridCol w="1938794">
                  <a:extLst>
                    <a:ext uri="{9D8B030D-6E8A-4147-A177-3AD203B41FA5}">
                      <a16:colId xmlns="" xmlns:a16="http://schemas.microsoft.com/office/drawing/2014/main" val="20000"/>
                    </a:ext>
                  </a:extLst>
                </a:gridCol>
                <a:gridCol w="1736202">
                  <a:extLst>
                    <a:ext uri="{9D8B030D-6E8A-4147-A177-3AD203B41FA5}">
                      <a16:colId xmlns="" xmlns:a16="http://schemas.microsoft.com/office/drawing/2014/main" val="20001"/>
                    </a:ext>
                  </a:extLst>
                </a:gridCol>
                <a:gridCol w="1388963">
                  <a:extLst>
                    <a:ext uri="{9D8B030D-6E8A-4147-A177-3AD203B41FA5}">
                      <a16:colId xmlns="" xmlns:a16="http://schemas.microsoft.com/office/drawing/2014/main" val="20002"/>
                    </a:ext>
                  </a:extLst>
                </a:gridCol>
                <a:gridCol w="2079841">
                  <a:extLst>
                    <a:ext uri="{9D8B030D-6E8A-4147-A177-3AD203B41FA5}">
                      <a16:colId xmlns="" xmlns:a16="http://schemas.microsoft.com/office/drawing/2014/main" val="20003"/>
                    </a:ext>
                  </a:extLst>
                </a:gridCol>
                <a:gridCol w="2000234">
                  <a:extLst>
                    <a:ext uri="{9D8B030D-6E8A-4147-A177-3AD203B41FA5}">
                      <a16:colId xmlns="" xmlns:a16="http://schemas.microsoft.com/office/drawing/2014/main" val="20004"/>
                    </a:ext>
                  </a:extLst>
                </a:gridCol>
              </a:tblGrid>
              <a:tr h="714380">
                <a:tc>
                  <a:txBody>
                    <a:bodyPr/>
                    <a:lstStyle/>
                    <a:p>
                      <a:pPr algn="ctr" fontAlgn="t"/>
                      <a:endParaRPr lang="en-US" altLang="zh-CN" sz="1400" b="1" i="0" u="none" strike="noStrike" kern="1200" dirty="0">
                        <a:solidFill>
                          <a:schemeClr val="bg1"/>
                        </a:solidFill>
                        <a:latin typeface="+mn-ea"/>
                        <a:ea typeface="+mn-ea"/>
                        <a:cs typeface="+mn-cs"/>
                      </a:endParaRPr>
                    </a:p>
                    <a:p>
                      <a:pPr algn="ctr" fontAlgn="t"/>
                      <a:r>
                        <a:rPr lang="zh-CN" altLang="en-US" sz="1400" b="1" i="0" u="none" strike="noStrike" kern="1200" dirty="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月涨幅（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br>
                        <a:rPr lang="zh-CN" altLang="en-US" sz="1400" b="1" i="0" u="none" strike="noStrike" kern="1200" dirty="0">
                          <a:solidFill>
                            <a:schemeClr val="bg1"/>
                          </a:solidFill>
                          <a:latin typeface="+mn-ea"/>
                          <a:ea typeface="+mn-ea"/>
                          <a:cs typeface="+mn-cs"/>
                        </a:rPr>
                      </a:br>
                      <a:endParaRPr lang="zh-CN" altLang="en-US" sz="1400" b="1" i="0" u="none" strike="noStrike" kern="1200" dirty="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行业</a:t>
                      </a:r>
                      <a:endParaRPr lang="zh-CN" altLang="en-US" sz="1400" b="1" i="0" u="none" strike="noStrike" kern="1200" dirty="0">
                        <a:solidFill>
                          <a:schemeClr val="bg1"/>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 xmlns:a16="http://schemas.microsoft.com/office/drawing/2014/main" val="10000"/>
                  </a:ext>
                </a:extLst>
              </a:tr>
              <a:tr h="472432">
                <a:tc>
                  <a:txBody>
                    <a:bodyPr/>
                    <a:lstStyle/>
                    <a:p>
                      <a:pPr algn="ctr" fontAlgn="ctr"/>
                      <a:r>
                        <a:rPr lang="en-US" sz="1400" b="1" i="0" u="none" strike="noStrike" dirty="0">
                          <a:solidFill>
                            <a:srgbClr val="000066"/>
                          </a:solidFill>
                          <a:latin typeface="+mn-ea"/>
                          <a:ea typeface="+mn-ea"/>
                        </a:rPr>
                        <a:t>603305.SH</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旭升股份</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202.591</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196.4943</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dirty="0" smtClean="0">
                          <a:solidFill>
                            <a:srgbClr val="000066"/>
                          </a:solidFill>
                          <a:latin typeface="+mn-ea"/>
                          <a:ea typeface="+mn-ea"/>
                        </a:rPr>
                        <a:t>制造业</a:t>
                      </a:r>
                      <a:r>
                        <a:rPr lang="en-US" altLang="zh-CN" sz="1400" b="1" i="0" u="none" strike="noStrike" dirty="0" smtClean="0">
                          <a:solidFill>
                            <a:srgbClr val="FF0000"/>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1"/>
                  </a:ext>
                </a:extLst>
              </a:tr>
              <a:tr h="472432">
                <a:tc>
                  <a:txBody>
                    <a:bodyPr/>
                    <a:lstStyle/>
                    <a:p>
                      <a:pPr algn="ctr" fontAlgn="ctr"/>
                      <a:r>
                        <a:rPr lang="en-US" sz="1400" b="1" i="0" u="none" strike="noStrike" dirty="0">
                          <a:solidFill>
                            <a:srgbClr val="000066"/>
                          </a:solidFill>
                          <a:latin typeface="+mn-ea"/>
                          <a:ea typeface="+mn-ea"/>
                        </a:rPr>
                        <a:t>300676.SZ</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华大基因</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dirty="0">
                          <a:solidFill>
                            <a:srgbClr val="000066"/>
                          </a:solidFill>
                          <a:latin typeface="+mn-ea"/>
                          <a:ea typeface="+mn-ea"/>
                        </a:rPr>
                        <a:t>185.2851</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224.176</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a:solidFill>
                            <a:srgbClr val="000066"/>
                          </a:solidFill>
                          <a:latin typeface="+mn-ea"/>
                          <a:ea typeface="+mn-ea"/>
                        </a:rPr>
                        <a:t>科学研究和技术服务</a:t>
                      </a:r>
                      <a:r>
                        <a:rPr lang="zh-CN" altLang="en-US" sz="1400" b="1" i="0" u="none" strike="noStrike" dirty="0" smtClean="0">
                          <a:solidFill>
                            <a:srgbClr val="000066"/>
                          </a:solidFill>
                          <a:latin typeface="+mn-ea"/>
                          <a:ea typeface="+mn-ea"/>
                        </a:rPr>
                        <a:t>业</a:t>
                      </a:r>
                      <a:r>
                        <a:rPr lang="en-US" altLang="zh-CN" sz="1400" b="1" i="0" u="none" strike="noStrike" dirty="0" smtClean="0">
                          <a:solidFill>
                            <a:srgbClr val="FF0000"/>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smtClean="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2"/>
                  </a:ext>
                </a:extLst>
              </a:tr>
              <a:tr h="472432">
                <a:tc>
                  <a:txBody>
                    <a:bodyPr/>
                    <a:lstStyle/>
                    <a:p>
                      <a:pPr algn="ctr" fontAlgn="ctr"/>
                      <a:r>
                        <a:rPr lang="en-US" sz="1400" b="1" i="0" u="none" strike="noStrike" dirty="0">
                          <a:solidFill>
                            <a:srgbClr val="000066"/>
                          </a:solidFill>
                          <a:latin typeface="+mn-ea"/>
                          <a:ea typeface="+mn-ea"/>
                        </a:rPr>
                        <a:t>603595.SH</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dirty="0">
                          <a:solidFill>
                            <a:srgbClr val="000066"/>
                          </a:solidFill>
                          <a:latin typeface="+mn-ea"/>
                          <a:ea typeface="+mn-ea"/>
                        </a:rPr>
                        <a:t>东尼电子</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156.7539</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48.09</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smtClean="0">
                          <a:solidFill>
                            <a:srgbClr val="000066"/>
                          </a:solidFill>
                          <a:latin typeface="+mn-ea"/>
                          <a:ea typeface="+mn-ea"/>
                        </a:rPr>
                        <a:t>制造业</a:t>
                      </a:r>
                      <a:r>
                        <a:rPr lang="en-US" altLang="zh-CN" sz="1400" b="1" i="0" u="none" strike="noStrike" dirty="0" smtClean="0">
                          <a:solidFill>
                            <a:srgbClr val="FF0000"/>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smtClean="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3"/>
                  </a:ext>
                </a:extLst>
              </a:tr>
              <a:tr h="472432">
                <a:tc>
                  <a:txBody>
                    <a:bodyPr/>
                    <a:lstStyle/>
                    <a:p>
                      <a:pPr algn="ctr" fontAlgn="ctr"/>
                      <a:r>
                        <a:rPr lang="en-US" sz="1400" b="1" i="0" u="none" strike="noStrike" dirty="0">
                          <a:solidFill>
                            <a:srgbClr val="000066"/>
                          </a:solidFill>
                          <a:latin typeface="+mn-ea"/>
                          <a:ea typeface="+mn-ea"/>
                        </a:rPr>
                        <a:t>300671.SZ</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富满电子</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136.3014</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27.9726</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a:solidFill>
                            <a:srgbClr val="000066"/>
                          </a:solidFill>
                          <a:latin typeface="+mn-ea"/>
                          <a:ea typeface="+mn-ea"/>
                        </a:rPr>
                        <a:t>信息传输、软件和信息技术</a:t>
                      </a:r>
                      <a:r>
                        <a:rPr lang="zh-CN" altLang="en-US" sz="1400" b="1" i="0" u="none" strike="noStrike" dirty="0" smtClean="0">
                          <a:solidFill>
                            <a:srgbClr val="000066"/>
                          </a:solidFill>
                          <a:latin typeface="+mn-ea"/>
                          <a:ea typeface="+mn-ea"/>
                        </a:rPr>
                        <a:t>服务业</a:t>
                      </a:r>
                      <a:r>
                        <a:rPr lang="en-US" altLang="zh-CN" sz="1400" b="1" i="0" u="none" strike="noStrike" dirty="0" smtClean="0">
                          <a:solidFill>
                            <a:srgbClr val="FF0000"/>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smtClean="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4"/>
                  </a:ext>
                </a:extLst>
              </a:tr>
              <a:tr h="472432">
                <a:tc>
                  <a:txBody>
                    <a:bodyPr/>
                    <a:lstStyle/>
                    <a:p>
                      <a:pPr algn="ctr" fontAlgn="ctr"/>
                      <a:r>
                        <a:rPr lang="en-US" sz="1400" b="1" i="0" u="none" strike="noStrike" dirty="0">
                          <a:solidFill>
                            <a:srgbClr val="000066"/>
                          </a:solidFill>
                          <a:latin typeface="+mn-ea"/>
                          <a:ea typeface="+mn-ea"/>
                        </a:rPr>
                        <a:t>603612.SH</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索通发展</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135.7709</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64.4126</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smtClean="0">
                          <a:solidFill>
                            <a:srgbClr val="000066"/>
                          </a:solidFill>
                          <a:latin typeface="+mn-ea"/>
                          <a:ea typeface="+mn-ea"/>
                        </a:rPr>
                        <a:t>制造业</a:t>
                      </a:r>
                      <a:r>
                        <a:rPr lang="en-US" altLang="zh-CN" sz="1400" b="1" i="0" u="none" strike="noStrike" dirty="0" smtClean="0">
                          <a:solidFill>
                            <a:srgbClr val="FF0000"/>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smtClean="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5"/>
                  </a:ext>
                </a:extLst>
              </a:tr>
              <a:tr h="472432">
                <a:tc>
                  <a:txBody>
                    <a:bodyPr/>
                    <a:lstStyle/>
                    <a:p>
                      <a:pPr algn="ctr" fontAlgn="ctr"/>
                      <a:r>
                        <a:rPr lang="en-US" sz="1400" b="1" i="0" u="none" strike="noStrike" dirty="0">
                          <a:solidFill>
                            <a:srgbClr val="000066"/>
                          </a:solidFill>
                          <a:latin typeface="+mn-ea"/>
                          <a:ea typeface="+mn-ea"/>
                        </a:rPr>
                        <a:t>600516.SH</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方大炭素</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117.2293</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552.5586</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制造业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6"/>
                  </a:ext>
                </a:extLst>
              </a:tr>
              <a:tr h="472432">
                <a:tc>
                  <a:txBody>
                    <a:bodyPr/>
                    <a:lstStyle/>
                    <a:p>
                      <a:pPr algn="ctr" fontAlgn="ctr"/>
                      <a:r>
                        <a:rPr lang="en-US" sz="1400" b="1" i="0" u="none" strike="noStrike" dirty="0">
                          <a:solidFill>
                            <a:srgbClr val="000066"/>
                          </a:solidFill>
                          <a:latin typeface="+mn-ea"/>
                          <a:ea typeface="+mn-ea"/>
                        </a:rPr>
                        <a:t>300672.SZ</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国科微</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117.0352</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29.6176</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smtClean="0">
                          <a:solidFill>
                            <a:srgbClr val="000066"/>
                          </a:solidFill>
                          <a:latin typeface="+mn-ea"/>
                          <a:ea typeface="+mn-ea"/>
                        </a:rPr>
                        <a:t>制造业</a:t>
                      </a:r>
                      <a:r>
                        <a:rPr lang="en-US" altLang="zh-CN" sz="1400" b="1" i="0" u="none" strike="noStrike" dirty="0" smtClean="0">
                          <a:solidFill>
                            <a:srgbClr val="FF0000"/>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smtClean="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7"/>
                  </a:ext>
                </a:extLst>
              </a:tr>
              <a:tr h="472432">
                <a:tc>
                  <a:txBody>
                    <a:bodyPr/>
                    <a:lstStyle/>
                    <a:p>
                      <a:pPr algn="ctr" fontAlgn="ctr"/>
                      <a:r>
                        <a:rPr lang="en-US" sz="1400" b="1" i="0" u="none" strike="noStrike" dirty="0">
                          <a:solidFill>
                            <a:srgbClr val="000066"/>
                          </a:solidFill>
                          <a:latin typeface="+mn-ea"/>
                          <a:ea typeface="+mn-ea"/>
                        </a:rPr>
                        <a:t>300675.SZ</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建科院</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114.4213</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16.5733</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a:solidFill>
                            <a:srgbClr val="000066"/>
                          </a:solidFill>
                          <a:latin typeface="+mn-ea"/>
                          <a:ea typeface="+mn-ea"/>
                        </a:rPr>
                        <a:t>科学研究和技术服务</a:t>
                      </a:r>
                      <a:r>
                        <a:rPr lang="zh-CN" altLang="en-US" sz="1400" b="1" i="0" u="none" strike="noStrike" dirty="0" smtClean="0">
                          <a:solidFill>
                            <a:srgbClr val="000066"/>
                          </a:solidFill>
                          <a:latin typeface="+mn-ea"/>
                          <a:ea typeface="+mn-ea"/>
                        </a:rPr>
                        <a:t>业</a:t>
                      </a:r>
                      <a:r>
                        <a:rPr lang="en-US" altLang="zh-CN" sz="1400" b="1" i="0" u="none" strike="noStrike" dirty="0" smtClean="0">
                          <a:solidFill>
                            <a:srgbClr val="FF0000"/>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smtClean="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8"/>
                  </a:ext>
                </a:extLst>
              </a:tr>
              <a:tr h="472432">
                <a:tc>
                  <a:txBody>
                    <a:bodyPr/>
                    <a:lstStyle/>
                    <a:p>
                      <a:pPr algn="ctr" fontAlgn="ctr"/>
                      <a:r>
                        <a:rPr lang="en-US" sz="1400" b="1" i="0" u="none" strike="noStrike" dirty="0">
                          <a:solidFill>
                            <a:srgbClr val="000066"/>
                          </a:solidFill>
                          <a:latin typeface="+mn-ea"/>
                          <a:ea typeface="+mn-ea"/>
                        </a:rPr>
                        <a:t>601619.SH</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0066"/>
                          </a:solidFill>
                          <a:latin typeface="+mn-ea"/>
                          <a:ea typeface="+mn-ea"/>
                        </a:rPr>
                        <a:t>嘉泽新能</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0066"/>
                          </a:solidFill>
                          <a:latin typeface="+mn-ea"/>
                          <a:ea typeface="+mn-ea"/>
                        </a:rPr>
                        <a:t>95.0276</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dirty="0">
                          <a:solidFill>
                            <a:srgbClr val="000066"/>
                          </a:solidFill>
                          <a:latin typeface="+mn-ea"/>
                          <a:ea typeface="+mn-ea"/>
                        </a:rPr>
                        <a:t>68.2349</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a:solidFill>
                            <a:srgbClr val="000066"/>
                          </a:solidFill>
                          <a:latin typeface="+mn-ea"/>
                          <a:ea typeface="+mn-ea"/>
                        </a:rPr>
                        <a:t>电力、热力、燃气及水生产和供应</a:t>
                      </a:r>
                      <a:r>
                        <a:rPr lang="zh-CN" altLang="en-US" sz="1400" b="1" i="0" u="none" strike="noStrike" dirty="0" smtClean="0">
                          <a:solidFill>
                            <a:srgbClr val="000066"/>
                          </a:solidFill>
                          <a:latin typeface="+mn-ea"/>
                          <a:ea typeface="+mn-ea"/>
                        </a:rPr>
                        <a:t>业</a:t>
                      </a:r>
                      <a:r>
                        <a:rPr lang="en-US" altLang="zh-CN" sz="1400" b="1" i="0" u="none" strike="noStrike" dirty="0" smtClean="0">
                          <a:solidFill>
                            <a:srgbClr val="000066"/>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smtClean="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9"/>
                  </a:ext>
                </a:extLst>
              </a:tr>
              <a:tr h="472432">
                <a:tc>
                  <a:txBody>
                    <a:bodyPr/>
                    <a:lstStyle/>
                    <a:p>
                      <a:pPr algn="ctr" fontAlgn="ctr"/>
                      <a:r>
                        <a:rPr lang="en-US" sz="1400" b="1" i="0" u="none" strike="noStrike">
                          <a:solidFill>
                            <a:srgbClr val="000066"/>
                          </a:solidFill>
                          <a:latin typeface="+mn-ea"/>
                          <a:ea typeface="+mn-ea"/>
                        </a:rPr>
                        <a:t>603617.SH</a:t>
                      </a:r>
                    </a:p>
                  </a:txBody>
                  <a:tcPr marL="9525" marR="9525" marT="9525"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ctr"/>
                      <a:r>
                        <a:rPr lang="zh-CN" altLang="en-US" sz="1400" b="1" i="0" u="none" strike="noStrike" dirty="0">
                          <a:solidFill>
                            <a:srgbClr val="000066"/>
                          </a:solidFill>
                          <a:latin typeface="+mn-ea"/>
                          <a:ea typeface="+mn-ea"/>
                        </a:rPr>
                        <a:t>君禾股份</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ctr"/>
                      <a:r>
                        <a:rPr lang="en-US" altLang="zh-CN" sz="1400" b="1" i="0" u="none" strike="noStrike" dirty="0">
                          <a:solidFill>
                            <a:srgbClr val="000066"/>
                          </a:solidFill>
                          <a:latin typeface="+mn-ea"/>
                          <a:ea typeface="+mn-ea"/>
                        </a:rPr>
                        <a:t>92.0684</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ctr"/>
                      <a:r>
                        <a:rPr lang="en-US" altLang="zh-CN" sz="1400" b="1" i="0" u="none" strike="noStrike" dirty="0">
                          <a:solidFill>
                            <a:srgbClr val="000066"/>
                          </a:solidFill>
                          <a:latin typeface="+mn-ea"/>
                          <a:ea typeface="+mn-ea"/>
                        </a:rPr>
                        <a:t>24.7</a:t>
                      </a:r>
                    </a:p>
                  </a:txBody>
                  <a:tcPr marL="9525" marR="9525" marT="9525"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400" b="1" i="0" u="none" strike="noStrike" dirty="0" smtClean="0">
                          <a:solidFill>
                            <a:srgbClr val="000066"/>
                          </a:solidFill>
                          <a:latin typeface="+mn-ea"/>
                          <a:ea typeface="+mn-ea"/>
                        </a:rPr>
                        <a:t>制造业</a:t>
                      </a:r>
                      <a:r>
                        <a:rPr lang="en-US" altLang="zh-CN" sz="1400" b="1" i="0" u="none" strike="noStrike" dirty="0" smtClean="0">
                          <a:solidFill>
                            <a:srgbClr val="FF0000"/>
                          </a:solidFill>
                          <a:latin typeface="+mn-ea"/>
                          <a:ea typeface="+mn-ea"/>
                        </a:rPr>
                        <a:t>(</a:t>
                      </a:r>
                      <a:r>
                        <a:rPr lang="zh-CN" altLang="en-US" sz="1400" b="1" i="0" u="none" strike="noStrike" dirty="0" smtClean="0">
                          <a:solidFill>
                            <a:srgbClr val="FF0000"/>
                          </a:solidFill>
                          <a:latin typeface="+mn-ea"/>
                          <a:ea typeface="+mn-ea"/>
                        </a:rPr>
                        <a:t>新股上市</a:t>
                      </a:r>
                      <a:r>
                        <a:rPr lang="en-US" altLang="zh-CN" sz="1400" b="1" i="0" u="none" strike="noStrike" dirty="0" smtClean="0">
                          <a:solidFill>
                            <a:srgbClr val="FF0000"/>
                          </a:solidFill>
                          <a:latin typeface="+mn-ea"/>
                          <a:ea typeface="+mn-ea"/>
                        </a:rPr>
                        <a:t>)</a:t>
                      </a:r>
                      <a:endParaRPr lang="zh-CN" altLang="en-US" sz="1400" b="1" i="0" u="none" strike="noStrike" dirty="0" smtClean="0">
                        <a:solidFill>
                          <a:srgbClr val="FF0000"/>
                        </a:solidFill>
                        <a:latin typeface="+mn-ea"/>
                        <a:ea typeface="+mn-ea"/>
                      </a:endParaRP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extLst>
                  <a:ext uri="{0D108BD9-81ED-4DB2-BD59-A6C34878D82A}">
                    <a16:rowId xmlns="" xmlns:a16="http://schemas.microsoft.com/office/drawing/2014/main" val="10010"/>
                  </a:ext>
                </a:extLst>
              </a:tr>
            </a:tbl>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本月涨幅居前个股</a:t>
            </a:r>
          </a:p>
        </p:txBody>
      </p:sp>
      <p:sp>
        <p:nvSpPr>
          <p:cNvPr id="2" name="Text Box 2"/>
          <p:cNvSpPr txBox="1">
            <a:spLocks noChangeArrowheads="1"/>
          </p:cNvSpPr>
          <p:nvPr/>
        </p:nvSpPr>
        <p:spPr bwMode="auto">
          <a:xfrm>
            <a:off x="214313" y="1071563"/>
            <a:ext cx="8715375" cy="5078313"/>
          </a:xfrm>
          <a:prstGeom prst="rect">
            <a:avLst/>
          </a:prstGeom>
          <a:noFill/>
          <a:ln w="9525" algn="ctr">
            <a:noFill/>
            <a:miter lim="800000"/>
          </a:ln>
        </p:spPr>
        <p:txBody>
          <a:bodyPr>
            <a:spAutoFit/>
          </a:bodyPr>
          <a:lstStyle/>
          <a:p>
            <a:pPr>
              <a:lnSpc>
                <a:spcPct val="150000"/>
              </a:lnSpc>
              <a:buClr>
                <a:srgbClr val="000798"/>
              </a:buClr>
              <a:buFont typeface="Wingdings" panose="05000000000000000000" pitchFamily="2" charset="2"/>
              <a:buChar char="l"/>
              <a:defRPr/>
            </a:pPr>
            <a:r>
              <a:rPr lang="zh-CN" altLang="en-US" sz="1800" b="1" dirty="0" smtClean="0">
                <a:solidFill>
                  <a:srgbClr val="002060"/>
                </a:solidFill>
                <a:latin typeface="+mn-ea"/>
                <a:ea typeface="+mn-ea"/>
              </a:rPr>
              <a:t>华资实业（</a:t>
            </a:r>
            <a:r>
              <a:rPr lang="en-US" altLang="zh-CN" sz="1800" b="1" dirty="0" smtClean="0">
                <a:solidFill>
                  <a:srgbClr val="002060"/>
                </a:solidFill>
                <a:latin typeface="+mn-ea"/>
                <a:ea typeface="+mn-ea"/>
              </a:rPr>
              <a:t>600191</a:t>
            </a:r>
            <a:r>
              <a:rPr lang="zh-CN" altLang="en-US" sz="1800" b="1" dirty="0" smtClean="0">
                <a:solidFill>
                  <a:srgbClr val="002060"/>
                </a:solidFill>
                <a:latin typeface="+mn-ea"/>
                <a:ea typeface="+mn-ea"/>
              </a:rPr>
              <a:t>）：包头华资实业股份有限公司是我国目前甜菜制糖企业唯一一家上市公司。公司主营业务为甜菜制糖业和电子业。在主要产品中， “草原”牌幼砂精糖、颗粒粕及“</a:t>
            </a:r>
            <a:r>
              <a:rPr lang="en-US" altLang="zh-CN" sz="1800" b="1" dirty="0" smtClean="0">
                <a:solidFill>
                  <a:srgbClr val="002060"/>
                </a:solidFill>
                <a:latin typeface="+mn-ea"/>
                <a:ea typeface="+mn-ea"/>
              </a:rPr>
              <a:t>BY”</a:t>
            </a:r>
            <a:r>
              <a:rPr lang="zh-CN" altLang="en-US" sz="1800" b="1" dirty="0" smtClean="0">
                <a:solidFill>
                  <a:srgbClr val="002060"/>
                </a:solidFill>
                <a:latin typeface="+mn-ea"/>
                <a:ea typeface="+mn-ea"/>
              </a:rPr>
              <a:t>牌石英晶体谐振器均为国家级新产品。华资实业在</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17</a:t>
            </a:r>
            <a:r>
              <a:rPr lang="zh-CN" altLang="en-US" sz="1800" b="1" dirty="0" smtClean="0">
                <a:solidFill>
                  <a:srgbClr val="002060"/>
                </a:solidFill>
                <a:latin typeface="+mn-ea"/>
                <a:ea typeface="+mn-ea"/>
              </a:rPr>
              <a:t>日起的</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个交易日内总计上涨</a:t>
            </a:r>
            <a:r>
              <a:rPr lang="en-US" altLang="zh-CN" sz="1800" b="1" dirty="0" smtClean="0">
                <a:solidFill>
                  <a:srgbClr val="002060"/>
                </a:solidFill>
                <a:latin typeface="+mn-ea"/>
                <a:ea typeface="+mn-ea"/>
              </a:rPr>
              <a:t>36.99%</a:t>
            </a:r>
            <a:r>
              <a:rPr lang="zh-CN" altLang="en-US" sz="1800" b="1" dirty="0" smtClean="0">
                <a:solidFill>
                  <a:srgbClr val="002060"/>
                </a:solidFill>
                <a:latin typeface="+mn-ea"/>
                <a:ea typeface="+mn-ea"/>
              </a:rPr>
              <a:t>。</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月总体涨幅</a:t>
            </a:r>
            <a:r>
              <a:rPr lang="en-US" altLang="zh-CN" sz="1800" b="1" dirty="0" smtClean="0">
                <a:solidFill>
                  <a:srgbClr val="002060"/>
                </a:solidFill>
                <a:latin typeface="+mn-ea"/>
                <a:ea typeface="+mn-ea"/>
              </a:rPr>
              <a:t>67.11%</a:t>
            </a:r>
            <a:r>
              <a:rPr lang="zh-CN" altLang="en-US" sz="1800" b="1" dirty="0" smtClean="0">
                <a:solidFill>
                  <a:srgbClr val="002060"/>
                </a:solidFill>
                <a:latin typeface="+mn-ea"/>
                <a:ea typeface="+mn-ea"/>
              </a:rPr>
              <a:t>。	</a:t>
            </a:r>
            <a:endParaRPr lang="en-US" altLang="zh-CN" sz="1800" b="1" dirty="0" smtClean="0">
              <a:solidFill>
                <a:srgbClr val="002060"/>
              </a:solidFill>
              <a:latin typeface="+mn-ea"/>
              <a:ea typeface="+mn-ea"/>
            </a:endParaRPr>
          </a:p>
          <a:p>
            <a:pPr>
              <a:lnSpc>
                <a:spcPct val="150000"/>
              </a:lnSpc>
              <a:buClr>
                <a:srgbClr val="000798"/>
              </a:buClr>
              <a:buFont typeface="Wingdings" panose="05000000000000000000" pitchFamily="2" charset="2"/>
              <a:buChar char="l"/>
              <a:defRPr/>
            </a:pPr>
            <a:endParaRPr lang="zh-CN" altLang="en-US" sz="1800" b="1" dirty="0">
              <a:solidFill>
                <a:srgbClr val="002060"/>
              </a:solidFill>
              <a:latin typeface="+mn-ea"/>
              <a:ea typeface="+mn-ea"/>
            </a:endParaRPr>
          </a:p>
          <a:p>
            <a:pPr>
              <a:lnSpc>
                <a:spcPct val="150000"/>
              </a:lnSpc>
              <a:buClr>
                <a:srgbClr val="000798"/>
              </a:buClr>
              <a:buFont typeface="Wingdings" panose="05000000000000000000" pitchFamily="2" charset="2"/>
              <a:buChar char="l"/>
              <a:defRPr/>
            </a:pPr>
            <a:r>
              <a:rPr lang="zh-CN" altLang="en-US" sz="1800" b="1" dirty="0" smtClean="0">
                <a:solidFill>
                  <a:srgbClr val="002060"/>
                </a:solidFill>
                <a:latin typeface="+mn-ea"/>
                <a:ea typeface="+mn-ea"/>
              </a:rPr>
              <a:t>远望谷（</a:t>
            </a:r>
            <a:r>
              <a:rPr lang="en-US" altLang="zh-CN" sz="1800" b="1" dirty="0" smtClean="0">
                <a:solidFill>
                  <a:srgbClr val="002060"/>
                </a:solidFill>
                <a:latin typeface="+mn-ea"/>
                <a:ea typeface="+mn-ea"/>
              </a:rPr>
              <a:t>002161</a:t>
            </a:r>
            <a:r>
              <a:rPr lang="zh-CN" altLang="en-US" sz="1800" b="1" dirty="0" smtClean="0">
                <a:solidFill>
                  <a:srgbClr val="002060"/>
                </a:solidFill>
                <a:latin typeface="+mn-ea"/>
                <a:ea typeface="+mn-ea"/>
              </a:rPr>
              <a:t>）：深圳市远望谷信息技术有限公司是我国物联网产业的代表企业、全球领先的</a:t>
            </a:r>
            <a:r>
              <a:rPr lang="en-US" altLang="zh-CN" sz="1800" b="1" dirty="0" smtClean="0">
                <a:solidFill>
                  <a:srgbClr val="002060"/>
                </a:solidFill>
                <a:latin typeface="+mn-ea"/>
                <a:ea typeface="+mn-ea"/>
              </a:rPr>
              <a:t>RFID</a:t>
            </a:r>
            <a:r>
              <a:rPr lang="zh-CN" altLang="en-US" sz="1800" b="1" dirty="0" smtClean="0">
                <a:solidFill>
                  <a:srgbClr val="002060"/>
                </a:solidFill>
                <a:latin typeface="+mn-ea"/>
                <a:ea typeface="+mn-ea"/>
              </a:rPr>
              <a:t>技术、产品和系统解决方案供应商。公司聚焦铁路、图书、零售三大战略性行业，积极参与烟草、商品防伪、食品安全等领域的物联网规划和建设，并为仓储物流、资产追踪、智能交通等多个领域提供了高性能的</a:t>
            </a:r>
            <a:r>
              <a:rPr lang="en-US" altLang="zh-CN" sz="1800" b="1" dirty="0" smtClean="0">
                <a:solidFill>
                  <a:srgbClr val="002060"/>
                </a:solidFill>
                <a:latin typeface="+mn-ea"/>
                <a:ea typeface="+mn-ea"/>
              </a:rPr>
              <a:t>RFID</a:t>
            </a:r>
            <a:r>
              <a:rPr lang="zh-CN" altLang="en-US" sz="1800" b="1" dirty="0" smtClean="0">
                <a:solidFill>
                  <a:srgbClr val="002060"/>
                </a:solidFill>
                <a:latin typeface="+mn-ea"/>
                <a:ea typeface="+mn-ea"/>
              </a:rPr>
              <a:t>产品方案。受到无人零售的消息刺激，远望谷从</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4</a:t>
            </a:r>
            <a:r>
              <a:rPr lang="zh-CN" altLang="en-US" sz="1800" b="1" dirty="0" smtClean="0">
                <a:solidFill>
                  <a:srgbClr val="002060"/>
                </a:solidFill>
                <a:latin typeface="+mn-ea"/>
                <a:ea typeface="+mn-ea"/>
              </a:rPr>
              <a:t>日起的连续</a:t>
            </a:r>
            <a:r>
              <a:rPr lang="en-US" altLang="zh-CN" sz="1800" b="1" dirty="0" smtClean="0">
                <a:solidFill>
                  <a:srgbClr val="002060"/>
                </a:solidFill>
                <a:latin typeface="+mn-ea"/>
                <a:ea typeface="+mn-ea"/>
              </a:rPr>
              <a:t>5</a:t>
            </a:r>
            <a:r>
              <a:rPr lang="zh-CN" altLang="en-US" sz="1800" b="1" dirty="0" smtClean="0">
                <a:solidFill>
                  <a:srgbClr val="002060"/>
                </a:solidFill>
                <a:latin typeface="+mn-ea"/>
                <a:ea typeface="+mn-ea"/>
              </a:rPr>
              <a:t>个交易日内上涨</a:t>
            </a:r>
            <a:r>
              <a:rPr lang="en-US" altLang="zh-CN" sz="1800" b="1" dirty="0" smtClean="0">
                <a:solidFill>
                  <a:srgbClr val="002060"/>
                </a:solidFill>
                <a:latin typeface="+mn-ea"/>
                <a:ea typeface="+mn-ea"/>
              </a:rPr>
              <a:t>34.63%</a:t>
            </a:r>
            <a:r>
              <a:rPr lang="zh-CN" altLang="en-US" sz="1800" b="1" dirty="0" smtClean="0">
                <a:solidFill>
                  <a:srgbClr val="002060"/>
                </a:solidFill>
                <a:latin typeface="+mn-ea"/>
                <a:ea typeface="+mn-ea"/>
              </a:rPr>
              <a:t>。</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月总体涨幅</a:t>
            </a:r>
            <a:r>
              <a:rPr lang="en-US" altLang="zh-CN" sz="1800" b="1" dirty="0" smtClean="0">
                <a:solidFill>
                  <a:srgbClr val="002060"/>
                </a:solidFill>
                <a:latin typeface="+mn-ea"/>
                <a:ea typeface="+mn-ea"/>
              </a:rPr>
              <a:t>61.80%</a:t>
            </a:r>
            <a:r>
              <a:rPr lang="zh-CN" altLang="en-US" sz="1800" b="1" dirty="0" smtClean="0">
                <a:solidFill>
                  <a:srgbClr val="002060"/>
                </a:solidFill>
                <a:latin typeface="+mn-ea"/>
                <a:ea typeface="+mn-ea"/>
              </a:rPr>
              <a:t>。</a:t>
            </a:r>
            <a:endParaRPr lang="en-US" altLang="zh-CN" sz="1800" b="1" dirty="0" smtClean="0">
              <a:solidFill>
                <a:srgbClr val="002060"/>
              </a:solidFill>
              <a:latin typeface="+mn-ea"/>
              <a:ea typeface="+mn-ea"/>
            </a:endParaRPr>
          </a:p>
          <a:p>
            <a:pPr>
              <a:lnSpc>
                <a:spcPct val="150000"/>
              </a:lnSpc>
              <a:buClr>
                <a:srgbClr val="000798"/>
              </a:buClr>
              <a:defRPr/>
            </a:pPr>
            <a:r>
              <a:rPr lang="zh-CN" altLang="en-US" sz="1800" b="1" dirty="0" smtClean="0">
                <a:solidFill>
                  <a:srgbClr val="002060"/>
                </a:solidFill>
                <a:latin typeface="+mn-ea"/>
                <a:ea typeface="+mn-ea"/>
              </a:rPr>
              <a:t>	</a:t>
            </a:r>
            <a:endParaRPr lang="zh-CN" altLang="en-US" sz="1800" b="1" dirty="0">
              <a:solidFill>
                <a:srgbClr val="002060"/>
              </a:solidFill>
              <a:latin typeface="+mn-ea"/>
              <a:ea typeface="+mn-ea"/>
            </a:endParaRPr>
          </a:p>
        </p:txBody>
      </p:sp>
    </p:spTree>
    <p:extLst>
      <p:ext uri="{BB962C8B-B14F-4D97-AF65-F5344CB8AC3E}">
        <p14:creationId xmlns="" xmlns:p14="http://schemas.microsoft.com/office/powerpoint/2010/main" val="19095113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edge">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edge">
                                      <p:cBhvr>
                                        <p:cTn id="17"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本月跌幅居前个股</a:t>
            </a:r>
          </a:p>
        </p:txBody>
      </p:sp>
      <p:graphicFrame>
        <p:nvGraphicFramePr>
          <p:cNvPr id="5" name="表格 4"/>
          <p:cNvGraphicFramePr>
            <a:graphicFrameLocks noGrp="1"/>
          </p:cNvGraphicFramePr>
          <p:nvPr>
            <p:extLst>
              <p:ext uri="{D42A27DB-BD31-4B8C-83A1-F6EECF244321}">
                <p14:modId xmlns="" xmlns:p14="http://schemas.microsoft.com/office/powerpoint/2010/main" val="67799278"/>
              </p:ext>
            </p:extLst>
          </p:nvPr>
        </p:nvGraphicFramePr>
        <p:xfrm>
          <a:off x="0" y="857231"/>
          <a:ext cx="9144001" cy="5307818"/>
        </p:xfrm>
        <a:graphic>
          <a:graphicData uri="http://schemas.openxmlformats.org/drawingml/2006/table">
            <a:tbl>
              <a:tblPr/>
              <a:tblGrid>
                <a:gridCol w="2213532">
                  <a:extLst>
                    <a:ext uri="{9D8B030D-6E8A-4147-A177-3AD203B41FA5}">
                      <a16:colId xmlns="" xmlns:a16="http://schemas.microsoft.com/office/drawing/2014/main" val="20000"/>
                    </a:ext>
                  </a:extLst>
                </a:gridCol>
                <a:gridCol w="1870962">
                  <a:extLst>
                    <a:ext uri="{9D8B030D-6E8A-4147-A177-3AD203B41FA5}">
                      <a16:colId xmlns="" xmlns:a16="http://schemas.microsoft.com/office/drawing/2014/main" val="20001"/>
                    </a:ext>
                  </a:extLst>
                </a:gridCol>
                <a:gridCol w="1765555">
                  <a:extLst>
                    <a:ext uri="{9D8B030D-6E8A-4147-A177-3AD203B41FA5}">
                      <a16:colId xmlns="" xmlns:a16="http://schemas.microsoft.com/office/drawing/2014/main" val="20002"/>
                    </a:ext>
                  </a:extLst>
                </a:gridCol>
                <a:gridCol w="1264878">
                  <a:extLst>
                    <a:ext uri="{9D8B030D-6E8A-4147-A177-3AD203B41FA5}">
                      <a16:colId xmlns="" xmlns:a16="http://schemas.microsoft.com/office/drawing/2014/main" val="20003"/>
                    </a:ext>
                  </a:extLst>
                </a:gridCol>
                <a:gridCol w="2029074">
                  <a:extLst>
                    <a:ext uri="{9D8B030D-6E8A-4147-A177-3AD203B41FA5}">
                      <a16:colId xmlns="" xmlns:a16="http://schemas.microsoft.com/office/drawing/2014/main" val="20004"/>
                    </a:ext>
                  </a:extLst>
                </a:gridCol>
              </a:tblGrid>
              <a:tr h="578783">
                <a:tc>
                  <a:txBody>
                    <a:bodyPr/>
                    <a:lstStyle/>
                    <a:p>
                      <a:pPr marL="0" algn="ctr" defTabSz="914400" rtl="0" eaLnBrk="1" fontAlgn="t" latinLnBrk="0" hangingPunct="1"/>
                      <a:endParaRPr lang="en-US" altLang="zh-CN" sz="1400" b="1" i="0" u="none" strike="noStrike" kern="1200" dirty="0">
                        <a:solidFill>
                          <a:schemeClr val="bg1"/>
                        </a:solidFill>
                        <a:latin typeface="+mn-ea"/>
                        <a:ea typeface="+mn-ea"/>
                        <a:cs typeface="+mn-cs"/>
                      </a:endParaRPr>
                    </a:p>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a:solidFill>
                          <a:schemeClr val="bg1"/>
                        </a:solidFill>
                        <a:latin typeface="+mn-ea"/>
                        <a:ea typeface="+mn-ea"/>
                        <a:cs typeface="+mn-cs"/>
                      </a:endParaRPr>
                    </a:p>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a:solidFill>
                          <a:schemeClr val="bg1"/>
                        </a:solidFill>
                        <a:latin typeface="+mn-ea"/>
                        <a:ea typeface="+mn-ea"/>
                        <a:cs typeface="+mn-cs"/>
                      </a:endParaRPr>
                    </a:p>
                    <a:p>
                      <a:pPr marL="0" algn="ctr" defTabSz="914400" rtl="0" eaLnBrk="1" fontAlgn="t" latinLnBrk="0" hangingPunct="1"/>
                      <a:r>
                        <a:rPr lang="zh-CN" altLang="en-US" sz="1400" b="1" i="0" u="none" strike="noStrike" kern="1200" dirty="0">
                          <a:solidFill>
                            <a:schemeClr val="bg1"/>
                          </a:solidFill>
                          <a:latin typeface="+mn-ea"/>
                          <a:ea typeface="+mn-ea"/>
                          <a:cs typeface="+mn-cs"/>
                        </a:rPr>
                        <a:t>月跌幅（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a:solidFill>
                          <a:schemeClr val="bg1"/>
                        </a:solidFill>
                        <a:latin typeface="+mn-ea"/>
                        <a:ea typeface="+mn-ea"/>
                        <a:cs typeface="+mn-cs"/>
                      </a:endParaRPr>
                    </a:p>
                    <a:p>
                      <a:pPr marL="0" algn="ctr" defTabSz="914400" rtl="0" eaLnBrk="1" fontAlgn="t" latinLnBrk="0" hangingPunct="1"/>
                      <a:r>
                        <a:rPr lang="zh-CN" altLang="en-US" sz="1400" b="1" i="0" u="none" strike="noStrike" kern="1200" dirty="0">
                          <a:solidFill>
                            <a:schemeClr val="bg1"/>
                          </a:solidFill>
                          <a:latin typeface="+mn-ea"/>
                          <a:ea typeface="+mn-ea"/>
                          <a:cs typeface="+mn-cs"/>
                        </a:rPr>
                        <a:t>总市值（亿元）</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a:solidFill>
                          <a:srgbClr val="FF0000"/>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行业</a:t>
                      </a:r>
                      <a:endParaRPr lang="zh-CN" altLang="en-US" sz="1400" b="1" i="0" u="none" strike="noStrike" kern="1200" dirty="0">
                        <a:solidFill>
                          <a:schemeClr val="bg1"/>
                        </a:solidFill>
                        <a:latin typeface="+mn-ea"/>
                        <a:ea typeface="+mn-ea"/>
                        <a:cs typeface="+mn-cs"/>
                      </a:endParaRP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 xmlns:a16="http://schemas.microsoft.com/office/drawing/2014/main" val="10000"/>
                  </a:ext>
                </a:extLst>
              </a:tr>
              <a:tr h="564192">
                <a:tc>
                  <a:txBody>
                    <a:bodyPr/>
                    <a:lstStyle/>
                    <a:p>
                      <a:pPr algn="ctr" fontAlgn="t"/>
                      <a:r>
                        <a:rPr lang="en-US" sz="1400" b="1" i="0" u="none" strike="noStrike" dirty="0">
                          <a:solidFill>
                            <a:srgbClr val="002060"/>
                          </a:solidFill>
                          <a:latin typeface="+mn-lt"/>
                        </a:rPr>
                        <a:t>300518.SZ</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2060"/>
                          </a:solidFill>
                          <a:latin typeface="+mn-lt"/>
                        </a:rPr>
                        <a:t>盛讯达</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2060"/>
                          </a:solidFill>
                          <a:latin typeface="+mn-lt"/>
                        </a:rPr>
                        <a:t>-46.8138</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2060"/>
                          </a:solidFill>
                          <a:latin typeface="+mn-lt"/>
                        </a:rPr>
                        <a:t>56.2467</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2060"/>
                          </a:solidFill>
                          <a:latin typeface="+mn-lt"/>
                        </a:rPr>
                        <a:t>信息传输、软件和信息技术服务业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1"/>
                  </a:ext>
                </a:extLst>
              </a:tr>
              <a:tr h="440070">
                <a:tc>
                  <a:txBody>
                    <a:bodyPr/>
                    <a:lstStyle/>
                    <a:p>
                      <a:pPr algn="ctr" fontAlgn="t"/>
                      <a:r>
                        <a:rPr lang="en-US" sz="1400" b="1" i="0" u="none" strike="noStrike">
                          <a:solidFill>
                            <a:srgbClr val="002060"/>
                          </a:solidFill>
                          <a:latin typeface="+mn-lt"/>
                        </a:rPr>
                        <a:t>300372.SZ</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2060"/>
                          </a:solidFill>
                          <a:latin typeface="+mn-lt"/>
                        </a:rPr>
                        <a:t>欣泰退</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2060"/>
                          </a:solidFill>
                          <a:latin typeface="+mn-lt"/>
                        </a:rPr>
                        <a:t>-43.8944</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2060"/>
                          </a:solidFill>
                          <a:latin typeface="+mn-lt"/>
                        </a:rPr>
                        <a:t>2.9165</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2060"/>
                          </a:solidFill>
                          <a:latin typeface="+mn-lt"/>
                        </a:rPr>
                        <a:t>制造业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2"/>
                  </a:ext>
                </a:extLst>
              </a:tr>
              <a:tr h="531121">
                <a:tc>
                  <a:txBody>
                    <a:bodyPr/>
                    <a:lstStyle/>
                    <a:p>
                      <a:pPr algn="ctr" fontAlgn="t"/>
                      <a:r>
                        <a:rPr lang="en-US" sz="1400" b="1" i="0" u="none" strike="noStrike">
                          <a:solidFill>
                            <a:srgbClr val="002060"/>
                          </a:solidFill>
                          <a:latin typeface="+mn-lt"/>
                        </a:rPr>
                        <a:t>300543.SZ</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2060"/>
                          </a:solidFill>
                          <a:latin typeface="+mn-lt"/>
                        </a:rPr>
                        <a:t>朗科智能</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2060"/>
                          </a:solidFill>
                          <a:latin typeface="+mn-lt"/>
                        </a:rPr>
                        <a:t>-40.9196</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2060"/>
                          </a:solidFill>
                          <a:latin typeface="+mn-lt"/>
                        </a:rPr>
                        <a:t>39.9360</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2060"/>
                          </a:solidFill>
                          <a:latin typeface="+mn-lt"/>
                        </a:rPr>
                        <a:t>制造业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3"/>
                  </a:ext>
                </a:extLst>
              </a:tr>
              <a:tr h="457603">
                <a:tc>
                  <a:txBody>
                    <a:bodyPr/>
                    <a:lstStyle/>
                    <a:p>
                      <a:pPr algn="ctr" fontAlgn="t"/>
                      <a:r>
                        <a:rPr lang="en-US" sz="1400" b="1" i="0" u="none" strike="noStrike">
                          <a:solidFill>
                            <a:srgbClr val="002060"/>
                          </a:solidFill>
                          <a:latin typeface="+mn-lt"/>
                        </a:rPr>
                        <a:t>002175.SZ</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2060"/>
                          </a:solidFill>
                          <a:latin typeface="+mn-lt"/>
                        </a:rPr>
                        <a:t>东方网络</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2060"/>
                          </a:solidFill>
                          <a:latin typeface="+mn-lt"/>
                        </a:rPr>
                        <a:t>-38.0342</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2060"/>
                          </a:solidFill>
                          <a:latin typeface="+mn-lt"/>
                        </a:rPr>
                        <a:t>76.5085</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2060"/>
                          </a:solidFill>
                          <a:latin typeface="+mn-lt"/>
                        </a:rPr>
                        <a:t>信息传输、软件和信息技术服务业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4"/>
                  </a:ext>
                </a:extLst>
              </a:tr>
              <a:tr h="440070">
                <a:tc>
                  <a:txBody>
                    <a:bodyPr/>
                    <a:lstStyle/>
                    <a:p>
                      <a:pPr algn="ctr" fontAlgn="t"/>
                      <a:r>
                        <a:rPr lang="en-US" sz="1400" b="1" i="0" u="none" strike="noStrike">
                          <a:solidFill>
                            <a:srgbClr val="002060"/>
                          </a:solidFill>
                          <a:latin typeface="+mn-lt"/>
                        </a:rPr>
                        <a:t>002291.SZ</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2060"/>
                          </a:solidFill>
                          <a:latin typeface="+mn-lt"/>
                        </a:rPr>
                        <a:t>星期六</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2060"/>
                          </a:solidFill>
                          <a:latin typeface="+mn-lt"/>
                        </a:rPr>
                        <a:t>-37.7646</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dirty="0">
                          <a:solidFill>
                            <a:srgbClr val="002060"/>
                          </a:solidFill>
                          <a:latin typeface="+mn-lt"/>
                        </a:rPr>
                        <a:t>37.5386</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2060"/>
                          </a:solidFill>
                          <a:latin typeface="+mn-lt"/>
                        </a:rPr>
                        <a:t>制造业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5"/>
                  </a:ext>
                </a:extLst>
              </a:tr>
              <a:tr h="535699">
                <a:tc>
                  <a:txBody>
                    <a:bodyPr/>
                    <a:lstStyle/>
                    <a:p>
                      <a:pPr algn="ctr" fontAlgn="t"/>
                      <a:r>
                        <a:rPr lang="en-US" sz="1400" b="1" i="0" u="none" strike="noStrike">
                          <a:solidFill>
                            <a:srgbClr val="002060"/>
                          </a:solidFill>
                          <a:latin typeface="+mn-lt"/>
                        </a:rPr>
                        <a:t>002457.SZ</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2060"/>
                          </a:solidFill>
                          <a:latin typeface="+mn-lt"/>
                        </a:rPr>
                        <a:t>青龙管业</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2060"/>
                          </a:solidFill>
                          <a:latin typeface="+mn-lt"/>
                        </a:rPr>
                        <a:t>-33.9326</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dirty="0">
                          <a:solidFill>
                            <a:srgbClr val="002060"/>
                          </a:solidFill>
                          <a:latin typeface="+mn-lt"/>
                        </a:rPr>
                        <a:t>39.3951</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2060"/>
                          </a:solidFill>
                          <a:latin typeface="+mn-lt"/>
                        </a:rPr>
                        <a:t>制造业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6"/>
                  </a:ext>
                </a:extLst>
              </a:tr>
              <a:tr h="440070">
                <a:tc>
                  <a:txBody>
                    <a:bodyPr/>
                    <a:lstStyle/>
                    <a:p>
                      <a:pPr algn="ctr" fontAlgn="t"/>
                      <a:r>
                        <a:rPr lang="en-US" sz="1400" b="1" i="0" u="none" strike="noStrike">
                          <a:solidFill>
                            <a:srgbClr val="002060"/>
                          </a:solidFill>
                          <a:latin typeface="+mn-lt"/>
                        </a:rPr>
                        <a:t>603010.SH</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2060"/>
                          </a:solidFill>
                          <a:latin typeface="+mn-lt"/>
                        </a:rPr>
                        <a:t>万盛股份</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2060"/>
                          </a:solidFill>
                          <a:latin typeface="+mn-lt"/>
                        </a:rPr>
                        <a:t>-33.8702</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dirty="0">
                          <a:solidFill>
                            <a:srgbClr val="002060"/>
                          </a:solidFill>
                          <a:latin typeface="+mn-lt"/>
                        </a:rPr>
                        <a:t>67.8972</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2060"/>
                          </a:solidFill>
                          <a:latin typeface="+mn-lt"/>
                        </a:rPr>
                        <a:t>制造业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7"/>
                  </a:ext>
                </a:extLst>
              </a:tr>
              <a:tr h="440070">
                <a:tc>
                  <a:txBody>
                    <a:bodyPr/>
                    <a:lstStyle/>
                    <a:p>
                      <a:pPr algn="ctr" fontAlgn="t"/>
                      <a:r>
                        <a:rPr lang="en-US" sz="1400" b="1" i="0" u="none" strike="noStrike">
                          <a:solidFill>
                            <a:srgbClr val="002060"/>
                          </a:solidFill>
                          <a:latin typeface="+mn-lt"/>
                        </a:rPr>
                        <a:t>000953.SZ</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sz="1400" b="1" i="0" u="none" strike="noStrike">
                          <a:solidFill>
                            <a:srgbClr val="002060"/>
                          </a:solidFill>
                          <a:latin typeface="+mn-lt"/>
                        </a:rPr>
                        <a:t>*ST</a:t>
                      </a:r>
                      <a:r>
                        <a:rPr lang="zh-CN" altLang="en-US" sz="1400" b="1" i="0" u="none" strike="noStrike">
                          <a:solidFill>
                            <a:srgbClr val="002060"/>
                          </a:solidFill>
                          <a:latin typeface="+mn-lt"/>
                        </a:rPr>
                        <a:t>河化</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2060"/>
                          </a:solidFill>
                          <a:latin typeface="+mn-lt"/>
                        </a:rPr>
                        <a:t>-31.7236</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dirty="0">
                          <a:solidFill>
                            <a:srgbClr val="002060"/>
                          </a:solidFill>
                          <a:latin typeface="+mn-lt"/>
                        </a:rPr>
                        <a:t>24.1129</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a:solidFill>
                            <a:srgbClr val="002060"/>
                          </a:solidFill>
                          <a:latin typeface="+mn-lt"/>
                        </a:rPr>
                        <a:t>制造业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8"/>
                  </a:ext>
                </a:extLst>
              </a:tr>
              <a:tr h="440070">
                <a:tc>
                  <a:txBody>
                    <a:bodyPr/>
                    <a:lstStyle/>
                    <a:p>
                      <a:pPr algn="ctr" fontAlgn="t"/>
                      <a:r>
                        <a:rPr lang="en-US" sz="1400" b="1" i="0" u="none" strike="noStrike">
                          <a:solidFill>
                            <a:srgbClr val="002060"/>
                          </a:solidFill>
                          <a:latin typeface="+mn-lt"/>
                        </a:rPr>
                        <a:t>603326.SH</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2060"/>
                          </a:solidFill>
                          <a:latin typeface="+mn-lt"/>
                        </a:rPr>
                        <a:t>我乐家居</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2060"/>
                          </a:solidFill>
                          <a:latin typeface="+mn-lt"/>
                        </a:rPr>
                        <a:t>-31.5338</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dirty="0">
                          <a:solidFill>
                            <a:srgbClr val="002060"/>
                          </a:solidFill>
                          <a:latin typeface="+mn-lt"/>
                        </a:rPr>
                        <a:t>30.6400</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dirty="0">
                          <a:solidFill>
                            <a:srgbClr val="002060"/>
                          </a:solidFill>
                          <a:latin typeface="+mn-lt"/>
                        </a:rPr>
                        <a:t>制造业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9"/>
                  </a:ext>
                </a:extLst>
              </a:tr>
              <a:tr h="440070">
                <a:tc>
                  <a:txBody>
                    <a:bodyPr/>
                    <a:lstStyle/>
                    <a:p>
                      <a:pPr algn="ctr" fontAlgn="t"/>
                      <a:r>
                        <a:rPr lang="en-US" sz="1400" b="1" i="0" u="none" strike="noStrike">
                          <a:solidFill>
                            <a:srgbClr val="002060"/>
                          </a:solidFill>
                          <a:latin typeface="+mn-lt"/>
                        </a:rPr>
                        <a:t>000034.SZ</a:t>
                      </a:r>
                    </a:p>
                  </a:txBody>
                  <a:tcPr marL="0" marR="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2060"/>
                          </a:solidFill>
                          <a:latin typeface="+mn-lt"/>
                        </a:rPr>
                        <a:t>神州数码</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2060"/>
                          </a:solidFill>
                          <a:latin typeface="+mn-lt"/>
                        </a:rPr>
                        <a:t>-31.3292</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en-US" altLang="zh-CN" sz="1400" b="1" i="0" u="none" strike="noStrike">
                          <a:solidFill>
                            <a:srgbClr val="002060"/>
                          </a:solidFill>
                          <a:latin typeface="+mn-lt"/>
                        </a:rPr>
                        <a:t>109.8184</a:t>
                      </a:r>
                    </a:p>
                  </a:txBody>
                  <a:tcPr marL="0" marR="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ctr"/>
                      <a:r>
                        <a:rPr lang="zh-CN" altLang="en-US" sz="1400" b="1" i="0" u="none" strike="noStrike" dirty="0">
                          <a:solidFill>
                            <a:srgbClr val="002060"/>
                          </a:solidFill>
                          <a:latin typeface="+mn-lt"/>
                        </a:rPr>
                        <a:t>批发和零售业</a:t>
                      </a:r>
                    </a:p>
                  </a:txBody>
                  <a:tcPr marL="0" marR="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10"/>
                  </a:ext>
                </a:extLst>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00038" y="1038225"/>
            <a:ext cx="7585075" cy="2462213"/>
          </a:xfrm>
          <a:prstGeom prst="rect">
            <a:avLst/>
          </a:prstGeom>
          <a:noFill/>
          <a:ln w="9525">
            <a:noFill/>
            <a:miter lim="800000"/>
          </a:ln>
        </p:spPr>
        <p:txBody>
          <a:bodyPr>
            <a:spAutoFit/>
          </a:bodyPr>
          <a:lstStyle/>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zh-CN" altLang="en-US" sz="1400" b="1">
              <a:solidFill>
                <a:srgbClr val="000066"/>
              </a:solidFill>
              <a:ea typeface="幼圆" pitchFamily="49" charset="-122"/>
            </a:endParaRPr>
          </a:p>
        </p:txBody>
      </p:sp>
      <p:sp>
        <p:nvSpPr>
          <p:cNvPr id="29699" name="Rectangle 2"/>
          <p:cNvSpPr>
            <a:spLocks noChangeArrowheads="1"/>
          </p:cNvSpPr>
          <p:nvPr/>
        </p:nvSpPr>
        <p:spPr bwMode="white">
          <a:xfrm>
            <a:off x="571500" y="214313"/>
            <a:ext cx="8231188" cy="708025"/>
          </a:xfrm>
          <a:prstGeom prst="rect">
            <a:avLst/>
          </a:prstGeom>
          <a:noFill/>
          <a:ln w="9525">
            <a:noFill/>
            <a:miter lim="800000"/>
          </a:ln>
        </p:spPr>
        <p:txBody>
          <a:bodyPr/>
          <a:lstStyle/>
          <a:p>
            <a:r>
              <a:rPr lang="zh-CN" altLang="en-US" sz="2400" b="1" dirty="0">
                <a:solidFill>
                  <a:schemeClr val="tx2"/>
                </a:solidFill>
                <a:latin typeface="幼圆" pitchFamily="49" charset="-122"/>
                <a:ea typeface="幼圆" pitchFamily="49" charset="-122"/>
              </a:rPr>
              <a:t>事件</a:t>
            </a:r>
            <a:r>
              <a:rPr lang="zh-CN" altLang="en-US" sz="2400" b="1" dirty="0" smtClean="0">
                <a:solidFill>
                  <a:schemeClr val="tx2"/>
                </a:solidFill>
                <a:latin typeface="幼圆" pitchFamily="49" charset="-122"/>
                <a:ea typeface="幼圆" pitchFamily="49" charset="-122"/>
              </a:rPr>
              <a:t>评论</a:t>
            </a:r>
            <a:endParaRPr lang="zh-CN" altLang="en-US" sz="2400" b="1" dirty="0">
              <a:solidFill>
                <a:schemeClr val="tx2"/>
              </a:solidFill>
              <a:latin typeface="幼圆" pitchFamily="49" charset="-122"/>
              <a:ea typeface="幼圆" pitchFamily="49" charset="-122"/>
            </a:endParaRPr>
          </a:p>
        </p:txBody>
      </p:sp>
      <p:sp>
        <p:nvSpPr>
          <p:cNvPr id="2" name="文本框 1"/>
          <p:cNvSpPr txBox="1"/>
          <p:nvPr/>
        </p:nvSpPr>
        <p:spPr>
          <a:xfrm>
            <a:off x="142844" y="3857628"/>
            <a:ext cx="8815705" cy="2308324"/>
          </a:xfrm>
          <a:prstGeom prst="rect">
            <a:avLst/>
          </a:prstGeom>
          <a:noFill/>
        </p:spPr>
        <p:txBody>
          <a:bodyPr wrap="square" rtlCol="0" anchor="t">
            <a:spAutoFit/>
          </a:bodyPr>
          <a:lstStyle/>
          <a:p>
            <a:endParaRPr lang="en-US" altLang="zh-CN" sz="1800" b="1" dirty="0" smtClean="0">
              <a:solidFill>
                <a:srgbClr val="002060"/>
              </a:solidFill>
              <a:latin typeface="+mn-ea"/>
              <a:ea typeface="+mn-ea"/>
            </a:endParaRPr>
          </a:p>
          <a:p>
            <a:r>
              <a:rPr lang="zh-CN" altLang="en-US" sz="1800" b="1" dirty="0" smtClean="0">
                <a:solidFill>
                  <a:srgbClr val="002060"/>
                </a:solidFill>
                <a:latin typeface="+mn-ea"/>
                <a:ea typeface="+mn-ea"/>
              </a:rPr>
              <a:t>沧州大化股份有限公司是是由中国化工集团控股、沧州市政府参股，以化肥、</a:t>
            </a:r>
            <a:r>
              <a:rPr lang="en-US" altLang="zh-CN" sz="1800" b="1" dirty="0" smtClean="0">
                <a:solidFill>
                  <a:srgbClr val="002060"/>
                </a:solidFill>
                <a:latin typeface="+mn-ea"/>
                <a:ea typeface="+mn-ea"/>
              </a:rPr>
              <a:t>TDI</a:t>
            </a:r>
            <a:r>
              <a:rPr lang="zh-CN" altLang="en-US" sz="1800" b="1" dirty="0" smtClean="0">
                <a:solidFill>
                  <a:srgbClr val="002060"/>
                </a:solidFill>
                <a:latin typeface="+mn-ea"/>
                <a:ea typeface="+mn-ea"/>
              </a:rPr>
              <a:t>为主导产品的大型综合性化工企业集团，属国有独资企业。已发展成为我国重要的异氰酸酯和化肥生产基地。其中</a:t>
            </a:r>
            <a:r>
              <a:rPr lang="en-US" altLang="zh-CN" sz="1800" b="1" dirty="0" smtClean="0">
                <a:solidFill>
                  <a:srgbClr val="002060"/>
                </a:solidFill>
                <a:latin typeface="+mn-ea"/>
                <a:ea typeface="+mn-ea"/>
              </a:rPr>
              <a:t>TDI</a:t>
            </a:r>
            <a:r>
              <a:rPr lang="zh-CN" altLang="en-US" sz="1800" b="1" dirty="0" smtClean="0">
                <a:solidFill>
                  <a:srgbClr val="002060"/>
                </a:solidFill>
                <a:latin typeface="+mn-ea"/>
                <a:ea typeface="+mn-ea"/>
              </a:rPr>
              <a:t>总产能已位居国内最大、并跻身世界四大生产商行列。由于</a:t>
            </a:r>
            <a:r>
              <a:rPr lang="en-US" altLang="zh-CN" sz="1800" b="1" dirty="0" smtClean="0">
                <a:solidFill>
                  <a:srgbClr val="002060"/>
                </a:solidFill>
                <a:latin typeface="+mn-ea"/>
                <a:ea typeface="+mn-ea"/>
              </a:rPr>
              <a:t>4</a:t>
            </a:r>
            <a:r>
              <a:rPr lang="zh-CN" altLang="en-US" sz="1800" b="1" dirty="0" smtClean="0">
                <a:solidFill>
                  <a:srgbClr val="002060"/>
                </a:solidFill>
                <a:latin typeface="+mn-ea"/>
                <a:ea typeface="+mn-ea"/>
              </a:rPr>
              <a:t>月份之后</a:t>
            </a:r>
            <a:r>
              <a:rPr lang="en-US" altLang="zh-CN" sz="1800" b="1" dirty="0" smtClean="0">
                <a:solidFill>
                  <a:srgbClr val="002060"/>
                </a:solidFill>
                <a:latin typeface="+mn-ea"/>
                <a:ea typeface="+mn-ea"/>
              </a:rPr>
              <a:t>TDI</a:t>
            </a:r>
            <a:r>
              <a:rPr lang="zh-CN" altLang="en-US" sz="1800" b="1" dirty="0" smtClean="0">
                <a:solidFill>
                  <a:srgbClr val="002060"/>
                </a:solidFill>
                <a:latin typeface="+mn-ea"/>
                <a:ea typeface="+mn-ea"/>
              </a:rPr>
              <a:t>价格一直处于向下回调阶段，市场上未能有效积累库存，再加上产量的持续收缩，最终导致近期</a:t>
            </a:r>
            <a:r>
              <a:rPr lang="en-US" altLang="zh-CN" sz="1800" b="1" dirty="0" smtClean="0">
                <a:solidFill>
                  <a:srgbClr val="002060"/>
                </a:solidFill>
                <a:latin typeface="+mn-ea"/>
                <a:ea typeface="+mn-ea"/>
              </a:rPr>
              <a:t>TDI</a:t>
            </a:r>
            <a:r>
              <a:rPr lang="zh-CN" altLang="en-US" sz="1800" b="1" dirty="0" smtClean="0">
                <a:solidFill>
                  <a:srgbClr val="002060"/>
                </a:solidFill>
                <a:latin typeface="+mn-ea"/>
                <a:ea typeface="+mn-ea"/>
              </a:rPr>
              <a:t>价格向上跳涨</a:t>
            </a:r>
            <a:r>
              <a:rPr lang="en-US" altLang="zh-CN" sz="1800" b="1" dirty="0" smtClean="0">
                <a:solidFill>
                  <a:srgbClr val="002060"/>
                </a:solidFill>
                <a:latin typeface="+mn-ea"/>
                <a:ea typeface="+mn-ea"/>
              </a:rPr>
              <a:t>20%</a:t>
            </a:r>
            <a:r>
              <a:rPr lang="zh-CN" altLang="en-US" sz="1800" b="1" dirty="0" smtClean="0">
                <a:solidFill>
                  <a:srgbClr val="002060"/>
                </a:solidFill>
                <a:latin typeface="+mn-ea"/>
                <a:ea typeface="+mn-ea"/>
              </a:rPr>
              <a:t>。作为</a:t>
            </a:r>
            <a:r>
              <a:rPr lang="en-US" altLang="zh-CN" sz="1800" b="1" dirty="0" smtClean="0">
                <a:solidFill>
                  <a:srgbClr val="002060"/>
                </a:solidFill>
                <a:latin typeface="+mn-ea"/>
                <a:ea typeface="+mn-ea"/>
              </a:rPr>
              <a:t>TDI</a:t>
            </a:r>
            <a:r>
              <a:rPr lang="zh-CN" altLang="en-US" sz="1800" b="1" dirty="0" smtClean="0">
                <a:solidFill>
                  <a:srgbClr val="002060"/>
                </a:solidFill>
                <a:latin typeface="+mn-ea"/>
                <a:ea typeface="+mn-ea"/>
              </a:rPr>
              <a:t>生产商的沧州大化</a:t>
            </a:r>
            <a:r>
              <a:rPr lang="en-US" altLang="zh-CN" sz="1800" b="1" dirty="0" smtClean="0">
                <a:solidFill>
                  <a:srgbClr val="002060"/>
                </a:solidFill>
                <a:latin typeface="+mn-ea"/>
                <a:ea typeface="+mn-ea"/>
              </a:rPr>
              <a:t>17</a:t>
            </a:r>
            <a:r>
              <a:rPr lang="zh-CN" altLang="en-US" sz="1800" b="1" dirty="0" smtClean="0">
                <a:solidFill>
                  <a:srgbClr val="002060"/>
                </a:solidFill>
                <a:latin typeface="+mn-ea"/>
                <a:ea typeface="+mn-ea"/>
              </a:rPr>
              <a:t>年上半年业绩预增</a:t>
            </a:r>
            <a:r>
              <a:rPr lang="en-US" altLang="zh-CN" sz="1800" b="1" dirty="0" smtClean="0">
                <a:solidFill>
                  <a:srgbClr val="002060"/>
                </a:solidFill>
                <a:latin typeface="+mn-ea"/>
                <a:ea typeface="+mn-ea"/>
              </a:rPr>
              <a:t>30</a:t>
            </a:r>
            <a:r>
              <a:rPr lang="zh-CN" altLang="en-US" sz="1800" b="1" dirty="0" smtClean="0">
                <a:solidFill>
                  <a:srgbClr val="002060"/>
                </a:solidFill>
                <a:latin typeface="+mn-ea"/>
                <a:ea typeface="+mn-ea"/>
              </a:rPr>
              <a:t>倍，</a:t>
            </a: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月底开始启动上涨，</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月总体涨幅</a:t>
            </a:r>
            <a:r>
              <a:rPr lang="en-US" altLang="zh-CN" sz="1800" b="1" dirty="0" smtClean="0">
                <a:solidFill>
                  <a:srgbClr val="002060"/>
                </a:solidFill>
                <a:latin typeface="+mn-ea"/>
                <a:ea typeface="+mn-ea"/>
              </a:rPr>
              <a:t>86.34%</a:t>
            </a:r>
            <a:r>
              <a:rPr lang="zh-CN" altLang="en-US" sz="1800" b="1" dirty="0" smtClean="0">
                <a:solidFill>
                  <a:srgbClr val="002060"/>
                </a:solidFill>
                <a:latin typeface="+mn-ea"/>
                <a:ea typeface="+mn-ea"/>
              </a:rPr>
              <a:t>。</a:t>
            </a:r>
            <a:r>
              <a:rPr lang="zh-CN" altLang="en-US" sz="1800" b="1" dirty="0" smtClean="0">
                <a:solidFill>
                  <a:srgbClr val="000066"/>
                </a:solidFill>
                <a:latin typeface="+mn-ea"/>
                <a:ea typeface="+mn-ea"/>
              </a:rPr>
              <a:t/>
            </a:r>
            <a:br>
              <a:rPr lang="zh-CN" altLang="en-US" sz="1800" b="1" dirty="0" smtClean="0">
                <a:solidFill>
                  <a:srgbClr val="000066"/>
                </a:solidFill>
                <a:latin typeface="+mn-ea"/>
                <a:ea typeface="+mn-ea"/>
              </a:rPr>
            </a:br>
            <a:endParaRPr lang="zh-CN" altLang="en-US" sz="1800" b="1" dirty="0">
              <a:solidFill>
                <a:srgbClr val="000066"/>
              </a:solidFill>
              <a:latin typeface="+mn-ea"/>
              <a:ea typeface="+mn-ea"/>
            </a:endParaRPr>
          </a:p>
        </p:txBody>
      </p:sp>
      <p:pic>
        <p:nvPicPr>
          <p:cNvPr id="3" name="Picture 2"/>
          <p:cNvPicPr>
            <a:picLocks noChangeAspect="1" noChangeArrowheads="1"/>
          </p:cNvPicPr>
          <p:nvPr/>
        </p:nvPicPr>
        <p:blipFill>
          <a:blip r:embed="rId3"/>
          <a:srcRect/>
          <a:stretch>
            <a:fillRect/>
          </a:stretch>
        </p:blipFill>
        <p:spPr bwMode="auto">
          <a:xfrm>
            <a:off x="1357290" y="1142984"/>
            <a:ext cx="6143668" cy="2943354"/>
          </a:xfrm>
          <a:prstGeom prst="rect">
            <a:avLst/>
          </a:prstGeom>
          <a:noFill/>
          <a:ln w="9525">
            <a:noFill/>
            <a:miter lim="800000"/>
            <a:headEnd/>
            <a:tailEnd/>
          </a:ln>
          <a:effectLst/>
        </p:spPr>
      </p:pic>
    </p:spTree>
    <p:extLst>
      <p:ext uri="{BB962C8B-B14F-4D97-AF65-F5344CB8AC3E}">
        <p14:creationId xmlns="" xmlns:p14="http://schemas.microsoft.com/office/powerpoint/2010/main" val="1256292739"/>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4786313" y="1556792"/>
            <a:ext cx="2143125" cy="3323987"/>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zh-CN" altLang="en-US" sz="1400" b="1" dirty="0" smtClean="0">
                <a:solidFill>
                  <a:schemeClr val="bg1"/>
                </a:solidFill>
                <a:latin typeface="+mn-ea"/>
                <a:ea typeface="+mn-ea"/>
              </a:rPr>
              <a:t>年初至今</a:t>
            </a:r>
            <a:r>
              <a:rPr lang="en-US" altLang="zh-CN" sz="1400" b="1" dirty="0" smtClean="0">
                <a:solidFill>
                  <a:schemeClr val="bg1"/>
                </a:solidFill>
                <a:latin typeface="+mn-ea"/>
                <a:ea typeface="+mn-ea"/>
              </a:rPr>
              <a:t>A</a:t>
            </a:r>
            <a:r>
              <a:rPr lang="zh-CN" altLang="en-US" sz="1400" b="1" dirty="0" smtClean="0">
                <a:solidFill>
                  <a:schemeClr val="bg1"/>
                </a:solidFill>
                <a:latin typeface="+mn-ea"/>
                <a:ea typeface="+mn-ea"/>
              </a:rPr>
              <a:t>股市场表现出较明显的结构分化特征。“业绩实”、“估值实”的行业龙头很多涨幅在</a:t>
            </a:r>
            <a:r>
              <a:rPr lang="en-US" altLang="zh-CN" sz="1400" b="1" dirty="0" smtClean="0">
                <a:solidFill>
                  <a:schemeClr val="bg1"/>
                </a:solidFill>
                <a:latin typeface="+mn-ea"/>
                <a:ea typeface="+mn-ea"/>
              </a:rPr>
              <a:t>20%</a:t>
            </a:r>
            <a:r>
              <a:rPr lang="zh-CN" altLang="en-US" sz="1400" b="1" dirty="0" smtClean="0">
                <a:solidFill>
                  <a:schemeClr val="bg1"/>
                </a:solidFill>
                <a:latin typeface="+mn-ea"/>
                <a:ea typeface="+mn-ea"/>
              </a:rPr>
              <a:t>以上；以创业板为代表的中小市值股票却在众多等因素的影响下持续调整。目前时点逐渐临近十九大召开，上半年主要数据出炉后关键部门的年中会议也在密集召开。改革预期的提升，结合有韧性的经济增长以及流动性改善预期，对于下半年的</a:t>
            </a:r>
            <a:r>
              <a:rPr lang="en-US" altLang="zh-CN" sz="1400" b="1" dirty="0" smtClean="0">
                <a:solidFill>
                  <a:schemeClr val="bg1"/>
                </a:solidFill>
                <a:latin typeface="+mn-ea"/>
                <a:ea typeface="+mn-ea"/>
              </a:rPr>
              <a:t>A</a:t>
            </a:r>
            <a:r>
              <a:rPr lang="zh-CN" altLang="en-US" sz="1400" b="1" dirty="0" smtClean="0">
                <a:solidFill>
                  <a:schemeClr val="bg1"/>
                </a:solidFill>
                <a:latin typeface="+mn-ea"/>
                <a:ea typeface="+mn-ea"/>
              </a:rPr>
              <a:t>股市场并不悲观。</a:t>
            </a:r>
            <a:endParaRPr lang="zh-CN" altLang="en-US" sz="1400" b="1" dirty="0">
              <a:solidFill>
                <a:schemeClr val="bg1"/>
              </a:solidFill>
              <a:latin typeface="+mn-ea"/>
              <a:ea typeface="+mn-ea"/>
            </a:endParaRPr>
          </a:p>
        </p:txBody>
      </p:sp>
      <p:pic>
        <p:nvPicPr>
          <p:cNvPr id="28676" name="Picture 15" descr="u=1027235771,1791002709&amp;fm=0&amp;gp=12">
            <a:hlinkClick r:id="rId3"/>
          </p:cNvPr>
          <p:cNvPicPr>
            <a:picLocks noChangeAspect="1" noChangeArrowheads="1"/>
          </p:cNvPicPr>
          <p:nvPr/>
        </p:nvPicPr>
        <p:blipFill>
          <a:blip r:embed="rId4"/>
          <a:srcRect/>
          <a:stretch>
            <a:fillRect/>
          </a:stretch>
        </p:blipFill>
        <p:spPr bwMode="auto">
          <a:xfrm>
            <a:off x="814388" y="981075"/>
            <a:ext cx="1333500" cy="619125"/>
          </a:xfrm>
          <a:prstGeom prst="rect">
            <a:avLst/>
          </a:prstGeom>
          <a:noFill/>
          <a:ln w="9525">
            <a:noFill/>
            <a:miter lim="800000"/>
            <a:headEnd/>
            <a:tailEnd/>
          </a:ln>
        </p:spPr>
      </p:pic>
      <p:sp>
        <p:nvSpPr>
          <p:cNvPr id="30725" name="Text Box 16"/>
          <p:cNvSpPr txBox="1">
            <a:spLocks noChangeArrowheads="1"/>
          </p:cNvSpPr>
          <p:nvPr/>
        </p:nvSpPr>
        <p:spPr bwMode="auto">
          <a:xfrm>
            <a:off x="2464197" y="1556792"/>
            <a:ext cx="2214562" cy="2677656"/>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en-US" altLang="zh-CN" sz="1400" b="1" dirty="0" smtClean="0">
                <a:solidFill>
                  <a:schemeClr val="bg1"/>
                </a:solidFill>
                <a:latin typeface="+mn-ea"/>
                <a:ea typeface="+mn-ea"/>
              </a:rPr>
              <a:t>7</a:t>
            </a:r>
            <a:r>
              <a:rPr lang="zh-CN" altLang="en-US" sz="1400" b="1" dirty="0" smtClean="0">
                <a:solidFill>
                  <a:schemeClr val="bg1"/>
                </a:solidFill>
                <a:latin typeface="+mn-ea"/>
                <a:ea typeface="+mn-ea"/>
              </a:rPr>
              <a:t>月份以来，随着货币政策边际趋松，人民币汇率走强，国内流动性环境改善，无风险利率长端平稳，短端回落，期限利差缓慢修复。在此背景下，</a:t>
            </a:r>
            <a:r>
              <a:rPr lang="en-US" altLang="zh-CN" sz="1400" b="1" dirty="0" smtClean="0">
                <a:solidFill>
                  <a:schemeClr val="bg1"/>
                </a:solidFill>
                <a:latin typeface="+mn-ea"/>
                <a:ea typeface="+mn-ea"/>
              </a:rPr>
              <a:t>8</a:t>
            </a:r>
            <a:r>
              <a:rPr lang="zh-CN" altLang="en-US" sz="1400" b="1" dirty="0" smtClean="0">
                <a:solidFill>
                  <a:schemeClr val="bg1"/>
                </a:solidFill>
                <a:latin typeface="+mn-ea"/>
                <a:ea typeface="+mn-ea"/>
              </a:rPr>
              <a:t>月</a:t>
            </a:r>
            <a:r>
              <a:rPr lang="en-US" altLang="zh-CN" sz="1400" b="1" dirty="0" smtClean="0">
                <a:solidFill>
                  <a:schemeClr val="bg1"/>
                </a:solidFill>
                <a:latin typeface="+mn-ea"/>
                <a:ea typeface="+mn-ea"/>
              </a:rPr>
              <a:t>A</a:t>
            </a:r>
            <a:r>
              <a:rPr lang="zh-CN" altLang="en-US" sz="1400" b="1" dirty="0" smtClean="0">
                <a:solidFill>
                  <a:schemeClr val="bg1"/>
                </a:solidFill>
                <a:latin typeface="+mn-ea"/>
                <a:ea typeface="+mn-ea"/>
              </a:rPr>
              <a:t>股将依然维持震荡格局，操作上需要密切关注还在进一步扩大的全市场波动水平，这是决定</a:t>
            </a:r>
            <a:r>
              <a:rPr lang="en-US" altLang="zh-CN" sz="1400" b="1" dirty="0" smtClean="0">
                <a:solidFill>
                  <a:schemeClr val="bg1"/>
                </a:solidFill>
                <a:latin typeface="+mn-ea"/>
                <a:ea typeface="+mn-ea"/>
              </a:rPr>
              <a:t>A</a:t>
            </a:r>
            <a:r>
              <a:rPr lang="zh-CN" altLang="en-US" sz="1400" b="1" dirty="0" smtClean="0">
                <a:solidFill>
                  <a:schemeClr val="bg1"/>
                </a:solidFill>
                <a:latin typeface="+mn-ea"/>
                <a:ea typeface="+mn-ea"/>
              </a:rPr>
              <a:t>股结构性行情和风格的最重要变量 </a:t>
            </a:r>
            <a:endParaRPr lang="zh-CN" altLang="en-US" sz="1400" b="1" dirty="0">
              <a:solidFill>
                <a:schemeClr val="bg1"/>
              </a:solidFill>
              <a:latin typeface="+mn-ea"/>
              <a:ea typeface="+mn-ea"/>
            </a:endParaRPr>
          </a:p>
        </p:txBody>
      </p:sp>
      <p:pic>
        <p:nvPicPr>
          <p:cNvPr id="28678" name="Picture 17" descr="cicc-allp-02-3"/>
          <p:cNvPicPr>
            <a:picLocks noChangeAspect="1" noChangeArrowheads="1"/>
          </p:cNvPicPr>
          <p:nvPr/>
        </p:nvPicPr>
        <p:blipFill>
          <a:blip r:embed="rId5"/>
          <a:srcRect/>
          <a:stretch>
            <a:fillRect/>
          </a:stretch>
        </p:blipFill>
        <p:spPr bwMode="auto">
          <a:xfrm>
            <a:off x="5357818" y="928671"/>
            <a:ext cx="785807" cy="628122"/>
          </a:xfrm>
          <a:prstGeom prst="rect">
            <a:avLst/>
          </a:prstGeom>
          <a:noFill/>
          <a:ln w="9525">
            <a:noFill/>
            <a:miter lim="800000"/>
            <a:headEnd/>
            <a:tailEnd/>
          </a:ln>
        </p:spPr>
      </p:pic>
      <p:pic>
        <p:nvPicPr>
          <p:cNvPr id="28679" name="Picture 21" descr="未命名"/>
          <p:cNvPicPr>
            <a:picLocks noChangeAspect="1" noChangeArrowheads="1"/>
          </p:cNvPicPr>
          <p:nvPr/>
        </p:nvPicPr>
        <p:blipFill>
          <a:blip r:embed="rId6"/>
          <a:srcRect/>
          <a:stretch>
            <a:fillRect/>
          </a:stretch>
        </p:blipFill>
        <p:spPr bwMode="auto">
          <a:xfrm>
            <a:off x="7007225" y="981075"/>
            <a:ext cx="1819275" cy="819150"/>
          </a:xfrm>
          <a:prstGeom prst="rect">
            <a:avLst/>
          </a:prstGeom>
          <a:noFill/>
          <a:ln w="9525">
            <a:noFill/>
            <a:miter lim="800000"/>
            <a:headEnd/>
            <a:tailEnd/>
          </a:ln>
        </p:spPr>
      </p:pic>
      <p:pic>
        <p:nvPicPr>
          <p:cNvPr id="28680" name="Picture 22" descr="logo"/>
          <p:cNvPicPr>
            <a:picLocks noChangeAspect="1" noChangeArrowheads="1"/>
          </p:cNvPicPr>
          <p:nvPr/>
        </p:nvPicPr>
        <p:blipFill>
          <a:blip r:embed="rId7"/>
          <a:srcRect/>
          <a:stretch>
            <a:fillRect/>
          </a:stretch>
        </p:blipFill>
        <p:spPr bwMode="auto">
          <a:xfrm>
            <a:off x="2614613" y="908720"/>
            <a:ext cx="2016125" cy="648072"/>
          </a:xfrm>
          <a:prstGeom prst="rect">
            <a:avLst/>
          </a:prstGeom>
          <a:noFill/>
          <a:ln w="9525">
            <a:noFill/>
            <a:miter lim="800000"/>
            <a:headEnd/>
            <a:tailEnd/>
          </a:ln>
        </p:spPr>
      </p:pic>
      <p:sp>
        <p:nvSpPr>
          <p:cNvPr id="30729" name="Text Box 23"/>
          <p:cNvSpPr txBox="1">
            <a:spLocks noChangeArrowheads="1"/>
          </p:cNvSpPr>
          <p:nvPr/>
        </p:nvSpPr>
        <p:spPr bwMode="auto">
          <a:xfrm>
            <a:off x="7000875" y="1556792"/>
            <a:ext cx="2124075" cy="2462213"/>
          </a:xfrm>
          <a:prstGeom prst="rect">
            <a:avLst/>
          </a:prstGeom>
          <a:solidFill>
            <a:srgbClr val="000080"/>
          </a:solidFill>
          <a:ln w="9525">
            <a:noFill/>
            <a:miter lim="800000"/>
          </a:ln>
        </p:spPr>
        <p:txBody>
          <a:bodyPr wrap="square">
            <a:spAutoFit/>
          </a:bodyPr>
          <a:lstStyle/>
          <a:p>
            <a:pPr>
              <a:buFont typeface="Wingdings" panose="05000000000000000000" pitchFamily="2" charset="2"/>
              <a:buChar char="Ø"/>
              <a:defRPr/>
            </a:pPr>
            <a:r>
              <a:rPr lang="zh-CN" altLang="en-US" sz="1400" b="1" dirty="0" smtClean="0">
                <a:solidFill>
                  <a:schemeClr val="bg1"/>
                </a:solidFill>
                <a:latin typeface="+mn-ea"/>
                <a:ea typeface="+mn-ea"/>
              </a:rPr>
              <a:t>总体来看</a:t>
            </a:r>
            <a:r>
              <a:rPr lang="en-US" altLang="zh-CN" sz="1400" b="1" dirty="0" smtClean="0">
                <a:solidFill>
                  <a:schemeClr val="bg1"/>
                </a:solidFill>
                <a:latin typeface="+mn-ea"/>
                <a:ea typeface="+mn-ea"/>
              </a:rPr>
              <a:t>,</a:t>
            </a:r>
            <a:r>
              <a:rPr lang="zh-CN" altLang="en-US" sz="1400" b="1" dirty="0" smtClean="0">
                <a:solidFill>
                  <a:schemeClr val="bg1"/>
                </a:solidFill>
                <a:latin typeface="+mn-ea"/>
                <a:ea typeface="+mn-ea"/>
              </a:rPr>
              <a:t>随着反弹进入高位</a:t>
            </a:r>
            <a:r>
              <a:rPr lang="en-US" altLang="zh-CN" sz="1400" b="1" dirty="0" smtClean="0">
                <a:solidFill>
                  <a:schemeClr val="bg1"/>
                </a:solidFill>
                <a:latin typeface="+mn-ea"/>
                <a:ea typeface="+mn-ea"/>
              </a:rPr>
              <a:t>,</a:t>
            </a:r>
            <a:r>
              <a:rPr lang="zh-CN" altLang="en-US" sz="1400" b="1" dirty="0" smtClean="0">
                <a:solidFill>
                  <a:schemeClr val="bg1"/>
                </a:solidFill>
                <a:latin typeface="+mn-ea"/>
                <a:ea typeface="+mn-ea"/>
              </a:rPr>
              <a:t>板块轮动充分后</a:t>
            </a:r>
            <a:r>
              <a:rPr lang="en-US" altLang="zh-CN" sz="1400" b="1" dirty="0" smtClean="0">
                <a:solidFill>
                  <a:schemeClr val="bg1"/>
                </a:solidFill>
                <a:latin typeface="+mn-ea"/>
                <a:ea typeface="+mn-ea"/>
              </a:rPr>
              <a:t>,</a:t>
            </a:r>
            <a:r>
              <a:rPr lang="zh-CN" altLang="en-US" sz="1400" b="1" dirty="0" smtClean="0">
                <a:solidFill>
                  <a:schemeClr val="bg1"/>
                </a:solidFill>
                <a:latin typeface="+mn-ea"/>
                <a:ea typeface="+mn-ea"/>
              </a:rPr>
              <a:t>市场继续上行将面临关键技术阻力</a:t>
            </a:r>
            <a:r>
              <a:rPr lang="en-US" altLang="zh-CN" sz="1400" b="1" dirty="0" smtClean="0">
                <a:solidFill>
                  <a:schemeClr val="bg1"/>
                </a:solidFill>
                <a:latin typeface="+mn-ea"/>
                <a:ea typeface="+mn-ea"/>
              </a:rPr>
              <a:t>,</a:t>
            </a:r>
            <a:r>
              <a:rPr lang="zh-CN" altLang="en-US" sz="1400" b="1" dirty="0" smtClean="0">
                <a:solidFill>
                  <a:schemeClr val="bg1"/>
                </a:solidFill>
                <a:latin typeface="+mn-ea"/>
                <a:ea typeface="+mn-ea"/>
              </a:rPr>
              <a:t>预计短期动力有所不足，市场继续上行的压力不小。 需关注货币政策预期、金融去杠杆进程、国际市场波动与市场监管政策的变化</a:t>
            </a:r>
            <a:r>
              <a:rPr lang="zh-CN" altLang="en-US" sz="1400" dirty="0" smtClean="0"/>
              <a:t/>
            </a:r>
            <a:br>
              <a:rPr lang="zh-CN" altLang="en-US" sz="1400" dirty="0" smtClean="0"/>
            </a:br>
            <a:endParaRPr lang="zh-CN" altLang="en-US" sz="1400" b="1" dirty="0">
              <a:solidFill>
                <a:schemeClr val="bg1"/>
              </a:solidFill>
              <a:latin typeface="+mn-ea"/>
              <a:cs typeface="楷体_GB2312" pitchFamily="49" charset="-122"/>
            </a:endParaRPr>
          </a:p>
        </p:txBody>
      </p:sp>
      <p:sp>
        <p:nvSpPr>
          <p:cNvPr id="30733" name="Text Box 36"/>
          <p:cNvSpPr txBox="1">
            <a:spLocks noChangeArrowheads="1"/>
          </p:cNvSpPr>
          <p:nvPr/>
        </p:nvSpPr>
        <p:spPr bwMode="auto">
          <a:xfrm>
            <a:off x="0" y="5909210"/>
            <a:ext cx="827088" cy="400110"/>
          </a:xfrm>
          <a:prstGeom prst="rect">
            <a:avLst/>
          </a:prstGeom>
          <a:noFill/>
          <a:ln w="9525">
            <a:noFill/>
            <a:miter lim="800000"/>
          </a:ln>
        </p:spPr>
        <p:txBody>
          <a:bodyPr>
            <a:spAutoFit/>
          </a:bodyPr>
          <a:lstStyle/>
          <a:p>
            <a:pPr algn="ctr">
              <a:spcBef>
                <a:spcPct val="50000"/>
              </a:spcBef>
              <a:defRPr/>
            </a:pPr>
            <a:r>
              <a:rPr lang="en-US" altLang="zh-CN" b="1" dirty="0" smtClean="0">
                <a:solidFill>
                  <a:srgbClr val="000798"/>
                </a:solidFill>
                <a:latin typeface="+mn-ea"/>
                <a:ea typeface="+mn-ea"/>
              </a:rPr>
              <a:t>5</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30734" name="Text Box 37"/>
          <p:cNvSpPr txBox="1">
            <a:spLocks noChangeArrowheads="1"/>
          </p:cNvSpPr>
          <p:nvPr/>
        </p:nvSpPr>
        <p:spPr bwMode="auto">
          <a:xfrm>
            <a:off x="0" y="5343263"/>
            <a:ext cx="827088" cy="400050"/>
          </a:xfrm>
          <a:prstGeom prst="rect">
            <a:avLst/>
          </a:prstGeom>
          <a:noFill/>
          <a:ln w="9525">
            <a:noFill/>
            <a:miter lim="800000"/>
          </a:ln>
        </p:spPr>
        <p:txBody>
          <a:bodyPr>
            <a:spAutoFit/>
          </a:bodyPr>
          <a:lstStyle/>
          <a:p>
            <a:pPr algn="ctr">
              <a:spcBef>
                <a:spcPct val="50000"/>
              </a:spcBef>
              <a:defRPr/>
            </a:pPr>
            <a:r>
              <a:rPr lang="en-US" altLang="zh-CN" b="1" dirty="0" smtClean="0">
                <a:solidFill>
                  <a:srgbClr val="000798"/>
                </a:solidFill>
                <a:latin typeface="+mn-ea"/>
                <a:ea typeface="+mn-ea"/>
              </a:rPr>
              <a:t>6</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84" name="Rectangle 2"/>
          <p:cNvSpPr>
            <a:spLocks noChangeArrowheads="1"/>
          </p:cNvSpPr>
          <p:nvPr/>
        </p:nvSpPr>
        <p:spPr bwMode="white">
          <a:xfrm>
            <a:off x="455613" y="142875"/>
            <a:ext cx="8231187" cy="1144588"/>
          </a:xfrm>
          <a:prstGeom prst="rect">
            <a:avLst/>
          </a:prstGeom>
          <a:noFill/>
          <a:ln w="9525">
            <a:noFill/>
            <a:miter lim="800000"/>
          </a:ln>
        </p:spPr>
        <p:txBody>
          <a:bodyPr/>
          <a:lstStyle/>
          <a:p>
            <a:r>
              <a:rPr lang="zh-CN" altLang="en-US" sz="2400" b="1" dirty="0">
                <a:solidFill>
                  <a:srgbClr val="000066"/>
                </a:solidFill>
                <a:latin typeface="幼圆" pitchFamily="49" charset="-122"/>
                <a:ea typeface="幼圆" pitchFamily="49" charset="-122"/>
              </a:rPr>
              <a:t>主要券商观点</a:t>
            </a:r>
          </a:p>
        </p:txBody>
      </p:sp>
      <p:sp>
        <p:nvSpPr>
          <p:cNvPr id="30740" name="Text Box 16"/>
          <p:cNvSpPr txBox="1">
            <a:spLocks noChangeArrowheads="1"/>
          </p:cNvSpPr>
          <p:nvPr/>
        </p:nvSpPr>
        <p:spPr bwMode="auto">
          <a:xfrm>
            <a:off x="179512" y="1556792"/>
            <a:ext cx="2249363" cy="2462213"/>
          </a:xfrm>
          <a:prstGeom prst="rect">
            <a:avLst/>
          </a:prstGeom>
          <a:solidFill>
            <a:srgbClr val="000080"/>
          </a:solidFill>
          <a:ln w="9525">
            <a:noFill/>
            <a:miter lim="800000"/>
          </a:ln>
        </p:spPr>
        <p:txBody>
          <a:bodyPr wrap="square">
            <a:spAutoFit/>
          </a:bodyPr>
          <a:lstStyle/>
          <a:p>
            <a:pPr algn="just">
              <a:buClr>
                <a:srgbClr val="FFFFFF"/>
              </a:buClr>
              <a:buFont typeface="Wingdings" panose="05000000000000000000" pitchFamily="2" charset="2"/>
              <a:buChar char="Ø"/>
              <a:defRPr/>
            </a:pPr>
            <a:r>
              <a:rPr lang="zh-CN" altLang="en-US" sz="1400" dirty="0" smtClean="0"/>
              <a:t> </a:t>
            </a:r>
            <a:r>
              <a:rPr lang="zh-CN" altLang="en-US" sz="1400" b="1" dirty="0" smtClean="0">
                <a:solidFill>
                  <a:schemeClr val="bg1"/>
                </a:solidFill>
                <a:latin typeface="+mn-ea"/>
                <a:ea typeface="+mn-ea"/>
              </a:rPr>
              <a:t>七月以来</a:t>
            </a:r>
            <a:r>
              <a:rPr lang="en-US" altLang="zh-CN" sz="1400" b="1" dirty="0" smtClean="0">
                <a:solidFill>
                  <a:schemeClr val="bg1"/>
                </a:solidFill>
                <a:latin typeface="+mn-ea"/>
                <a:ea typeface="+mn-ea"/>
              </a:rPr>
              <a:t>,</a:t>
            </a:r>
            <a:r>
              <a:rPr lang="zh-CN" altLang="en-US" sz="1400" b="1" dirty="0" smtClean="0">
                <a:solidFill>
                  <a:schemeClr val="bg1"/>
                </a:solidFill>
                <a:latin typeface="+mn-ea"/>
                <a:ea typeface="+mn-ea"/>
              </a:rPr>
              <a:t>大盘在周期股的带动下迎来久违的周线八连阳反弹行情。周期股大涨的赚钱效应使得市场人气快速回升</a:t>
            </a:r>
            <a:r>
              <a:rPr lang="en-US" altLang="zh-CN" sz="1400" b="1" dirty="0" smtClean="0">
                <a:solidFill>
                  <a:schemeClr val="bg1"/>
                </a:solidFill>
                <a:latin typeface="+mn-ea"/>
                <a:ea typeface="+mn-ea"/>
              </a:rPr>
              <a:t>,</a:t>
            </a:r>
            <a:r>
              <a:rPr lang="zh-CN" altLang="en-US" sz="1400" b="1" dirty="0" smtClean="0">
                <a:solidFill>
                  <a:schemeClr val="bg1"/>
                </a:solidFill>
                <a:latin typeface="+mn-ea"/>
                <a:ea typeface="+mn-ea"/>
              </a:rPr>
              <a:t>两市成交量从二季度的日均</a:t>
            </a:r>
            <a:r>
              <a:rPr lang="en-US" altLang="zh-CN" sz="1400" b="1" dirty="0" smtClean="0">
                <a:solidFill>
                  <a:schemeClr val="bg1"/>
                </a:solidFill>
                <a:latin typeface="+mn-ea"/>
                <a:ea typeface="+mn-ea"/>
              </a:rPr>
              <a:t>3000</a:t>
            </a:r>
            <a:r>
              <a:rPr lang="zh-CN" altLang="en-US" sz="1400" b="1" dirty="0" smtClean="0">
                <a:solidFill>
                  <a:schemeClr val="bg1"/>
                </a:solidFill>
                <a:latin typeface="+mn-ea"/>
                <a:ea typeface="+mn-ea"/>
              </a:rPr>
              <a:t>多亿元上升到</a:t>
            </a:r>
            <a:r>
              <a:rPr lang="en-US" altLang="zh-CN" sz="1400" b="1" dirty="0" smtClean="0">
                <a:solidFill>
                  <a:schemeClr val="bg1"/>
                </a:solidFill>
                <a:latin typeface="+mn-ea"/>
                <a:ea typeface="+mn-ea"/>
              </a:rPr>
              <a:t>5000</a:t>
            </a:r>
            <a:r>
              <a:rPr lang="zh-CN" altLang="en-US" sz="1400" b="1" dirty="0" smtClean="0">
                <a:solidFill>
                  <a:schemeClr val="bg1"/>
                </a:solidFill>
                <a:latin typeface="+mn-ea"/>
                <a:ea typeface="+mn-ea"/>
              </a:rPr>
              <a:t>亿元级别。在量价齐升趋势下</a:t>
            </a:r>
            <a:r>
              <a:rPr lang="en-US" altLang="zh-CN" sz="1400" b="1" dirty="0" smtClean="0">
                <a:solidFill>
                  <a:schemeClr val="bg1"/>
                </a:solidFill>
                <a:latin typeface="+mn-ea"/>
                <a:ea typeface="+mn-ea"/>
              </a:rPr>
              <a:t>,</a:t>
            </a:r>
            <a:r>
              <a:rPr lang="zh-CN" altLang="en-US" sz="1400" b="1" dirty="0" smtClean="0">
                <a:solidFill>
                  <a:schemeClr val="bg1"/>
                </a:solidFill>
                <a:latin typeface="+mn-ea"/>
                <a:ea typeface="+mn-ea"/>
              </a:rPr>
              <a:t>这一轮反弹行情有望在八月份延续</a:t>
            </a:r>
            <a:r>
              <a:rPr lang="en-US" altLang="zh-CN" sz="1400" b="1" dirty="0" smtClean="0">
                <a:solidFill>
                  <a:schemeClr val="bg1"/>
                </a:solidFill>
                <a:latin typeface="+mn-ea"/>
                <a:ea typeface="+mn-ea"/>
              </a:rPr>
              <a:t>,</a:t>
            </a:r>
            <a:r>
              <a:rPr lang="zh-CN" altLang="en-US" sz="1400" b="1" dirty="0" smtClean="0">
                <a:solidFill>
                  <a:schemeClr val="bg1"/>
                </a:solidFill>
                <a:latin typeface="+mn-ea"/>
                <a:ea typeface="+mn-ea"/>
              </a:rPr>
              <a:t>继续看好周期股行情</a:t>
            </a:r>
            <a:r>
              <a:rPr lang="zh-CN" altLang="en-US" sz="1400" dirty="0" smtClean="0">
                <a:solidFill>
                  <a:schemeClr val="bg1"/>
                </a:solidFill>
              </a:rPr>
              <a:t>。</a:t>
            </a:r>
            <a:r>
              <a:rPr lang="zh-CN" altLang="en-US" sz="1400" dirty="0" smtClean="0"/>
              <a:t/>
            </a:r>
            <a:br>
              <a:rPr lang="zh-CN" altLang="en-US" sz="1400" dirty="0" smtClean="0"/>
            </a:br>
            <a:endParaRPr lang="zh-CN" altLang="en-US" sz="1400" b="1" dirty="0">
              <a:solidFill>
                <a:schemeClr val="bg1"/>
              </a:solidFill>
              <a:latin typeface="+mn-ea"/>
              <a:ea typeface="+mn-ea"/>
            </a:endParaRPr>
          </a:p>
        </p:txBody>
      </p:sp>
      <p:sp>
        <p:nvSpPr>
          <p:cNvPr id="28686" name="Text Box 78"/>
          <p:cNvSpPr txBox="1">
            <a:spLocks noChangeArrowheads="1"/>
          </p:cNvSpPr>
          <p:nvPr/>
        </p:nvSpPr>
        <p:spPr bwMode="auto">
          <a:xfrm>
            <a:off x="928662" y="4931320"/>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87" name="Text Box 78"/>
          <p:cNvSpPr txBox="1">
            <a:spLocks noChangeArrowheads="1"/>
          </p:cNvSpPr>
          <p:nvPr/>
        </p:nvSpPr>
        <p:spPr bwMode="auto">
          <a:xfrm>
            <a:off x="928688" y="5414701"/>
            <a:ext cx="1285875" cy="369887"/>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88" name="Text Box 78"/>
          <p:cNvSpPr txBox="1">
            <a:spLocks noChangeArrowheads="1"/>
          </p:cNvSpPr>
          <p:nvPr/>
        </p:nvSpPr>
        <p:spPr bwMode="auto">
          <a:xfrm>
            <a:off x="928688" y="592474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89" name="Text Box 78"/>
          <p:cNvSpPr txBox="1">
            <a:spLocks noChangeArrowheads="1"/>
          </p:cNvSpPr>
          <p:nvPr/>
        </p:nvSpPr>
        <p:spPr bwMode="auto">
          <a:xfrm>
            <a:off x="2979737" y="5435376"/>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0" name="Text Box 78"/>
          <p:cNvSpPr txBox="1">
            <a:spLocks noChangeArrowheads="1"/>
          </p:cNvSpPr>
          <p:nvPr/>
        </p:nvSpPr>
        <p:spPr bwMode="auto">
          <a:xfrm>
            <a:off x="5192928" y="5414701"/>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1" name="Text Box 78"/>
          <p:cNvSpPr txBox="1">
            <a:spLocks noChangeArrowheads="1"/>
          </p:cNvSpPr>
          <p:nvPr/>
        </p:nvSpPr>
        <p:spPr bwMode="auto">
          <a:xfrm>
            <a:off x="7356205" y="4931320"/>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31" name="Text Box 37"/>
          <p:cNvSpPr txBox="1">
            <a:spLocks noChangeArrowheads="1"/>
          </p:cNvSpPr>
          <p:nvPr/>
        </p:nvSpPr>
        <p:spPr bwMode="auto">
          <a:xfrm>
            <a:off x="0" y="4859882"/>
            <a:ext cx="827088" cy="400110"/>
          </a:xfrm>
          <a:prstGeom prst="rect">
            <a:avLst/>
          </a:prstGeom>
          <a:noFill/>
          <a:ln w="9525">
            <a:noFill/>
            <a:miter lim="800000"/>
          </a:ln>
        </p:spPr>
        <p:txBody>
          <a:bodyPr>
            <a:spAutoFit/>
          </a:bodyPr>
          <a:lstStyle/>
          <a:p>
            <a:pPr algn="ctr">
              <a:spcBef>
                <a:spcPct val="50000"/>
              </a:spcBef>
              <a:defRPr/>
            </a:pPr>
            <a:r>
              <a:rPr lang="en-US" altLang="zh-CN" b="1" dirty="0" smtClean="0">
                <a:solidFill>
                  <a:srgbClr val="000066"/>
                </a:solidFill>
                <a:latin typeface="+mn-ea"/>
                <a:ea typeface="+mn-ea"/>
              </a:rPr>
              <a:t>7</a:t>
            </a:r>
            <a:r>
              <a:rPr lang="zh-CN" altLang="en-US" b="1" dirty="0" smtClean="0">
                <a:solidFill>
                  <a:srgbClr val="000066"/>
                </a:solidFill>
                <a:latin typeface="+mn-ea"/>
                <a:ea typeface="+mn-ea"/>
              </a:rPr>
              <a:t>月</a:t>
            </a:r>
            <a:endParaRPr lang="zh-CN" altLang="en-US" b="1" dirty="0">
              <a:solidFill>
                <a:srgbClr val="000066"/>
              </a:solidFill>
              <a:latin typeface="+mn-ea"/>
              <a:ea typeface="+mn-ea"/>
            </a:endParaRPr>
          </a:p>
        </p:txBody>
      </p:sp>
      <p:sp>
        <p:nvSpPr>
          <p:cNvPr id="28693" name="Text Box 78"/>
          <p:cNvSpPr txBox="1">
            <a:spLocks noChangeArrowheads="1"/>
          </p:cNvSpPr>
          <p:nvPr/>
        </p:nvSpPr>
        <p:spPr bwMode="auto">
          <a:xfrm>
            <a:off x="3000364" y="492919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94" name="Text Box 78"/>
          <p:cNvSpPr txBox="1">
            <a:spLocks noChangeArrowheads="1"/>
          </p:cNvSpPr>
          <p:nvPr/>
        </p:nvSpPr>
        <p:spPr bwMode="auto">
          <a:xfrm>
            <a:off x="5192929" y="4931320"/>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5" name="Text Box 78"/>
          <p:cNvSpPr txBox="1">
            <a:spLocks noChangeArrowheads="1"/>
          </p:cNvSpPr>
          <p:nvPr/>
        </p:nvSpPr>
        <p:spPr bwMode="auto">
          <a:xfrm>
            <a:off x="3000375" y="5924748"/>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6" name="Text Box 78"/>
          <p:cNvSpPr txBox="1">
            <a:spLocks noChangeArrowheads="1"/>
          </p:cNvSpPr>
          <p:nvPr/>
        </p:nvSpPr>
        <p:spPr bwMode="auto">
          <a:xfrm>
            <a:off x="5214938" y="5924748"/>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7" name="Text Box 78"/>
          <p:cNvSpPr txBox="1">
            <a:spLocks noChangeArrowheads="1"/>
          </p:cNvSpPr>
          <p:nvPr/>
        </p:nvSpPr>
        <p:spPr bwMode="auto">
          <a:xfrm>
            <a:off x="7358063" y="5435376"/>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中性</a:t>
            </a:r>
          </a:p>
        </p:txBody>
      </p:sp>
      <p:sp>
        <p:nvSpPr>
          <p:cNvPr id="28698" name="Text Box 78"/>
          <p:cNvSpPr txBox="1">
            <a:spLocks noChangeArrowheads="1"/>
          </p:cNvSpPr>
          <p:nvPr/>
        </p:nvSpPr>
        <p:spPr bwMode="auto">
          <a:xfrm>
            <a:off x="7358063" y="592474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1187450" y="1989138"/>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3315" name="Text Box 3"/>
          <p:cNvSpPr txBox="1">
            <a:spLocks noChangeArrowheads="1"/>
          </p:cNvSpPr>
          <p:nvPr/>
        </p:nvSpPr>
        <p:spPr bwMode="auto">
          <a:xfrm>
            <a:off x="1331913" y="1989138"/>
            <a:ext cx="4897437" cy="2678112"/>
          </a:xfrm>
          <a:prstGeom prst="rect">
            <a:avLst/>
          </a:prstGeom>
          <a:noFill/>
          <a:ln w="9525">
            <a:noFill/>
            <a:miter lim="800000"/>
          </a:ln>
        </p:spPr>
        <p:txBody>
          <a:bodyPr>
            <a:spAutoFit/>
          </a:bodyPr>
          <a:lstStyle/>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1.本月宏观概况</a:t>
            </a:r>
            <a:endParaRPr kumimoji="1" lang="en-US" altLang="zh-CN" sz="2400" b="1">
              <a:solidFill>
                <a:schemeClr val="bg1"/>
              </a:solidFill>
              <a:latin typeface="Times New Roman" panose="02020603050405020304" pitchFamily="18" charset="0"/>
              <a:ea typeface="幼圆" pitchFamily="49" charset="-122"/>
            </a:endParaRP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p>
          <a:p>
            <a:pPr marL="457200" indent="-457200">
              <a:spcBef>
                <a:spcPct val="50000"/>
              </a:spcBef>
            </a:pPr>
            <a:endParaRPr kumimoji="1" lang="zh-CN" altLang="en-US" sz="2400" b="1">
              <a:solidFill>
                <a:srgbClr val="000099"/>
              </a:solidFill>
              <a:latin typeface="Times New Roman" panose="02020603050405020304"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1209675" y="3101975"/>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0723"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本月宏观概况</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chemeClr val="bg1"/>
                </a:solidFill>
                <a:latin typeface="幼圆" pitchFamily="49" charset="-122"/>
                <a:ea typeface="幼圆" pitchFamily="49" charset="-122"/>
              </a:rPr>
              <a:t>3. 展望</a:t>
            </a:r>
          </a:p>
          <a:p>
            <a:pPr marL="457200" indent="-457200">
              <a:spcBef>
                <a:spcPct val="50000"/>
              </a:spcBef>
            </a:pPr>
            <a:r>
              <a:rPr kumimoji="1" lang="en-US" altLang="zh-CN" sz="2400" b="1">
                <a:solidFill>
                  <a:srgbClr val="000066"/>
                </a:solidFill>
                <a:latin typeface="幼圆" pitchFamily="49" charset="-122"/>
                <a:ea typeface="幼圆" pitchFamily="49" charset="-122"/>
              </a:rPr>
              <a:t>4. </a:t>
            </a:r>
            <a:r>
              <a:rPr kumimoji="1" lang="zh-CN" altLang="en-US" sz="2400" b="1">
                <a:solidFill>
                  <a:srgbClr val="000066"/>
                </a:solidFill>
                <a:latin typeface="幼圆" pitchFamily="49" charset="-122"/>
                <a:ea typeface="幼圆" pitchFamily="49" charset="-122"/>
              </a:rPr>
              <a:t>公司主要业务</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dirty="0">
                <a:solidFill>
                  <a:srgbClr val="000066"/>
                </a:solidFill>
                <a:latin typeface="+mn-ea"/>
                <a:ea typeface="+mn-ea"/>
              </a:rPr>
              <a:t>       </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dirty="0">
                <a:solidFill>
                  <a:srgbClr val="000066"/>
                </a:solidFill>
                <a:latin typeface="幼圆" pitchFamily="49" charset="-122"/>
                <a:ea typeface="幼圆" pitchFamily="49" charset="-122"/>
              </a:rPr>
              <a:t>宏观经济数据</a:t>
            </a:r>
            <a:r>
              <a:rPr lang="zh-CN" altLang="en-US" sz="2400" b="1" dirty="0" smtClean="0">
                <a:solidFill>
                  <a:srgbClr val="000066"/>
                </a:solidFill>
                <a:latin typeface="幼圆" pitchFamily="49" charset="-122"/>
                <a:ea typeface="幼圆" pitchFamily="49" charset="-122"/>
              </a:rPr>
              <a:t>解读</a:t>
            </a:r>
            <a:endParaRPr lang="zh-CN" altLang="en-US" sz="2400" b="1" dirty="0">
              <a:solidFill>
                <a:srgbClr val="000066"/>
              </a:solidFill>
              <a:latin typeface="幼圆" pitchFamily="49" charset="-122"/>
              <a:ea typeface="幼圆" pitchFamily="49" charset="-122"/>
            </a:endParaRPr>
          </a:p>
        </p:txBody>
      </p:sp>
      <p:sp>
        <p:nvSpPr>
          <p:cNvPr id="2" name="文本框 1"/>
          <p:cNvSpPr txBox="1"/>
          <p:nvPr/>
        </p:nvSpPr>
        <p:spPr>
          <a:xfrm>
            <a:off x="428596" y="1214422"/>
            <a:ext cx="8111490" cy="3139321"/>
          </a:xfrm>
          <a:prstGeom prst="rect">
            <a:avLst/>
          </a:prstGeom>
          <a:noFill/>
        </p:spPr>
        <p:txBody>
          <a:bodyPr wrap="square" rtlCol="0" anchor="t">
            <a:spAutoFit/>
          </a:bodyPr>
          <a:lstStyle/>
          <a:p>
            <a:r>
              <a:rPr lang="en-US" altLang="zh-CN" sz="1800" b="1" dirty="0" smtClean="0">
                <a:solidFill>
                  <a:srgbClr val="000066"/>
                </a:solidFill>
                <a:latin typeface="+mn-ea"/>
                <a:ea typeface="+mn-ea"/>
              </a:rPr>
              <a:t>7</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31</a:t>
            </a:r>
            <a:r>
              <a:rPr lang="zh-CN" altLang="en-US" sz="1800" b="1" dirty="0" smtClean="0">
                <a:solidFill>
                  <a:srgbClr val="000066"/>
                </a:solidFill>
                <a:latin typeface="+mn-ea"/>
                <a:ea typeface="+mn-ea"/>
              </a:rPr>
              <a:t>日，统计局公布</a:t>
            </a:r>
            <a:r>
              <a:rPr lang="en-US" altLang="zh-CN" sz="1800" b="1" dirty="0" smtClean="0">
                <a:solidFill>
                  <a:srgbClr val="000066"/>
                </a:solidFill>
                <a:latin typeface="+mn-ea"/>
                <a:ea typeface="+mn-ea"/>
              </a:rPr>
              <a:t>7</a:t>
            </a:r>
            <a:r>
              <a:rPr lang="zh-CN" altLang="en-US" sz="1800" b="1" dirty="0" smtClean="0">
                <a:solidFill>
                  <a:srgbClr val="000066"/>
                </a:solidFill>
                <a:latin typeface="+mn-ea"/>
                <a:ea typeface="+mn-ea"/>
              </a:rPr>
              <a:t>月中国制造业</a:t>
            </a:r>
            <a:r>
              <a:rPr lang="en-US" altLang="zh-CN" sz="1800" b="1" dirty="0" smtClean="0">
                <a:solidFill>
                  <a:srgbClr val="000066"/>
                </a:solidFill>
                <a:latin typeface="+mn-ea"/>
                <a:ea typeface="+mn-ea"/>
              </a:rPr>
              <a:t>PMI</a:t>
            </a:r>
            <a:r>
              <a:rPr lang="zh-CN" altLang="en-US" sz="1800" b="1" dirty="0" smtClean="0">
                <a:solidFill>
                  <a:srgbClr val="000066"/>
                </a:solidFill>
                <a:latin typeface="+mn-ea"/>
                <a:ea typeface="+mn-ea"/>
              </a:rPr>
              <a:t>指数为</a:t>
            </a:r>
            <a:r>
              <a:rPr lang="en-US" altLang="zh-CN" sz="1800" b="1" dirty="0" smtClean="0">
                <a:solidFill>
                  <a:srgbClr val="000066"/>
                </a:solidFill>
                <a:latin typeface="+mn-ea"/>
                <a:ea typeface="+mn-ea"/>
              </a:rPr>
              <a:t>51.4%</a:t>
            </a:r>
            <a:r>
              <a:rPr lang="zh-CN" altLang="en-US" sz="1800" b="1" dirty="0" smtClean="0">
                <a:solidFill>
                  <a:srgbClr val="000066"/>
                </a:solidFill>
                <a:latin typeface="+mn-ea"/>
                <a:ea typeface="+mn-ea"/>
              </a:rPr>
              <a:t>，比上月小幅回落</a:t>
            </a:r>
            <a:r>
              <a:rPr lang="en-US" altLang="zh-CN" sz="1800" b="1" dirty="0" smtClean="0">
                <a:solidFill>
                  <a:srgbClr val="000066"/>
                </a:solidFill>
                <a:latin typeface="+mn-ea"/>
                <a:ea typeface="+mn-ea"/>
              </a:rPr>
              <a:t>0.3</a:t>
            </a:r>
            <a:r>
              <a:rPr lang="zh-CN" altLang="en-US" sz="1800" b="1" dirty="0" smtClean="0">
                <a:solidFill>
                  <a:srgbClr val="000066"/>
                </a:solidFill>
                <a:latin typeface="+mn-ea"/>
                <a:ea typeface="+mn-ea"/>
              </a:rPr>
              <a:t>个百分点，与上半年均值基本持平。从分项指标来看，生产指数、新订单指数和原材料库存指数较上月有所下降，从业人员指数和供应商配送指数较上月有所上升。同时生产指数、新订单指数供应商配送时间指数高于临界点，原材料库存指数和从业人员指数低于临界点。中国</a:t>
            </a:r>
            <a:r>
              <a:rPr lang="en-US" altLang="zh-CN" sz="1800" b="1" dirty="0" smtClean="0">
                <a:solidFill>
                  <a:srgbClr val="000066"/>
                </a:solidFill>
                <a:latin typeface="+mn-ea"/>
                <a:ea typeface="+mn-ea"/>
              </a:rPr>
              <a:t>7</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CPI</a:t>
            </a:r>
            <a:r>
              <a:rPr lang="zh-CN" altLang="en-US" sz="1800" b="1" dirty="0" smtClean="0">
                <a:solidFill>
                  <a:srgbClr val="000066"/>
                </a:solidFill>
                <a:latin typeface="+mn-ea"/>
                <a:ea typeface="+mn-ea"/>
              </a:rPr>
              <a:t>同比上涨</a:t>
            </a:r>
            <a:r>
              <a:rPr lang="en-US" altLang="zh-CN" sz="1800" b="1" dirty="0" smtClean="0">
                <a:solidFill>
                  <a:srgbClr val="000066"/>
                </a:solidFill>
                <a:latin typeface="+mn-ea"/>
                <a:ea typeface="+mn-ea"/>
              </a:rPr>
              <a:t>1.4%</a:t>
            </a:r>
            <a:r>
              <a:rPr lang="zh-CN" altLang="en-US" sz="1800" b="1" dirty="0" smtClean="0">
                <a:solidFill>
                  <a:srgbClr val="000066"/>
                </a:solidFill>
                <a:latin typeface="+mn-ea"/>
                <a:ea typeface="+mn-ea"/>
              </a:rPr>
              <a:t>，增速较上月下降</a:t>
            </a:r>
            <a:r>
              <a:rPr lang="en-US" altLang="zh-CN" sz="1800" b="1" dirty="0" smtClean="0">
                <a:solidFill>
                  <a:srgbClr val="000066"/>
                </a:solidFill>
                <a:latin typeface="+mn-ea"/>
                <a:ea typeface="+mn-ea"/>
              </a:rPr>
              <a:t>0.1%</a:t>
            </a:r>
            <a:r>
              <a:rPr lang="zh-CN" altLang="en-US" sz="1800" b="1" dirty="0" smtClean="0">
                <a:solidFill>
                  <a:srgbClr val="000066"/>
                </a:solidFill>
                <a:latin typeface="+mn-ea"/>
                <a:ea typeface="+mn-ea"/>
              </a:rPr>
              <a:t>，环比上升</a:t>
            </a:r>
            <a:r>
              <a:rPr lang="en-US" altLang="zh-CN" sz="1800" b="1" dirty="0" smtClean="0">
                <a:solidFill>
                  <a:srgbClr val="000066"/>
                </a:solidFill>
                <a:latin typeface="+mn-ea"/>
                <a:ea typeface="+mn-ea"/>
              </a:rPr>
              <a:t>0.1%</a:t>
            </a:r>
            <a:r>
              <a:rPr lang="zh-CN" altLang="en-US" sz="1800" b="1" dirty="0" smtClean="0">
                <a:solidFill>
                  <a:srgbClr val="000066"/>
                </a:solidFill>
                <a:latin typeface="+mn-ea"/>
                <a:ea typeface="+mn-ea"/>
              </a:rPr>
              <a:t>，走势基本平稳。</a:t>
            </a:r>
            <a:r>
              <a:rPr lang="en-US" altLang="zh-CN" sz="1800" b="1" dirty="0" smtClean="0">
                <a:solidFill>
                  <a:srgbClr val="000066"/>
                </a:solidFill>
                <a:latin typeface="+mn-ea"/>
                <a:ea typeface="+mn-ea"/>
              </a:rPr>
              <a:t>CPI</a:t>
            </a:r>
            <a:r>
              <a:rPr lang="zh-CN" altLang="en-US" sz="1800" b="1" dirty="0" smtClean="0">
                <a:solidFill>
                  <a:srgbClr val="000066"/>
                </a:solidFill>
                <a:latin typeface="+mn-ea"/>
                <a:ea typeface="+mn-ea"/>
              </a:rPr>
              <a:t>整体处于较低水平，连续</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个月低于</a:t>
            </a:r>
            <a:r>
              <a:rPr lang="en-US" altLang="zh-CN" sz="1800" b="1" dirty="0" smtClean="0">
                <a:solidFill>
                  <a:srgbClr val="000066"/>
                </a:solidFill>
                <a:latin typeface="+mn-ea"/>
                <a:ea typeface="+mn-ea"/>
              </a:rPr>
              <a:t>2%</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PPI</a:t>
            </a:r>
            <a:r>
              <a:rPr lang="zh-CN" altLang="en-US" sz="1800" b="1" dirty="0" smtClean="0">
                <a:solidFill>
                  <a:srgbClr val="000066"/>
                </a:solidFill>
                <a:latin typeface="+mn-ea"/>
                <a:ea typeface="+mn-ea"/>
              </a:rPr>
              <a:t>同比上涨</a:t>
            </a:r>
            <a:r>
              <a:rPr lang="en-US" altLang="zh-CN" sz="1800" b="1" dirty="0" smtClean="0">
                <a:solidFill>
                  <a:srgbClr val="000066"/>
                </a:solidFill>
                <a:latin typeface="+mn-ea"/>
                <a:ea typeface="+mn-ea"/>
              </a:rPr>
              <a:t>5.5%</a:t>
            </a:r>
            <a:r>
              <a:rPr lang="zh-CN" altLang="en-US" sz="1800" b="1" dirty="0" smtClean="0">
                <a:solidFill>
                  <a:srgbClr val="000066"/>
                </a:solidFill>
                <a:latin typeface="+mn-ea"/>
                <a:ea typeface="+mn-ea"/>
              </a:rPr>
              <a:t>，涨幅与上月持平，环比上涨</a:t>
            </a:r>
            <a:r>
              <a:rPr lang="en-US" altLang="zh-CN" sz="1800" b="1" dirty="0" smtClean="0">
                <a:solidFill>
                  <a:srgbClr val="000066"/>
                </a:solidFill>
                <a:latin typeface="+mn-ea"/>
                <a:ea typeface="+mn-ea"/>
              </a:rPr>
              <a:t>0.2%</a:t>
            </a:r>
            <a:r>
              <a:rPr lang="zh-CN" altLang="en-US" sz="1800" b="1" dirty="0" smtClean="0">
                <a:solidFill>
                  <a:srgbClr val="000066"/>
                </a:solidFill>
                <a:latin typeface="+mn-ea"/>
                <a:ea typeface="+mn-ea"/>
              </a:rPr>
              <a:t>，扭转连续</a:t>
            </a:r>
            <a:r>
              <a:rPr lang="en-US" altLang="zh-CN" sz="1800" b="1" dirty="0" smtClean="0">
                <a:solidFill>
                  <a:srgbClr val="000066"/>
                </a:solidFill>
                <a:latin typeface="+mn-ea"/>
                <a:ea typeface="+mn-ea"/>
              </a:rPr>
              <a:t>3</a:t>
            </a:r>
            <a:r>
              <a:rPr lang="zh-CN" altLang="en-US" sz="1800" b="1" dirty="0" smtClean="0">
                <a:solidFill>
                  <a:srgbClr val="000066"/>
                </a:solidFill>
                <a:latin typeface="+mn-ea"/>
                <a:ea typeface="+mn-ea"/>
              </a:rPr>
              <a:t>月的下跌态势，主要受到钢材、有色金属等产品价格上涨影响。</a:t>
            </a:r>
          </a:p>
          <a:p>
            <a:endParaRPr lang="zh-CN" altLang="en-US" sz="1800" b="1" dirty="0" smtClean="0">
              <a:solidFill>
                <a:srgbClr val="000066"/>
              </a:solidFill>
              <a:latin typeface="+mn-ea"/>
              <a:ea typeface="+mn-ea"/>
            </a:endParaRPr>
          </a:p>
          <a:p>
            <a:endParaRPr lang="en-US" altLang="zh-CN" sz="1800" b="1" dirty="0" smtClean="0">
              <a:solidFill>
                <a:srgbClr val="000066"/>
              </a:solidFill>
              <a:latin typeface="+mn-ea"/>
              <a:ea typeface="+mn-ea"/>
            </a:endParaRPr>
          </a:p>
          <a:p>
            <a:endParaRPr lang="zh-CN" altLang="en-US" sz="1800" b="1" dirty="0">
              <a:solidFill>
                <a:srgbClr val="000066"/>
              </a:solidFill>
              <a:latin typeface="+mn-ea"/>
              <a:ea typeface="+mn-ea"/>
            </a:endParaRPr>
          </a:p>
        </p:txBody>
      </p:sp>
    </p:spTree>
    <p:extLst>
      <p:ext uri="{BB962C8B-B14F-4D97-AF65-F5344CB8AC3E}">
        <p14:creationId xmlns="" xmlns:p14="http://schemas.microsoft.com/office/powerpoint/2010/main" val="318643715"/>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dirty="0" smtClean="0">
                <a:solidFill>
                  <a:srgbClr val="002060"/>
                </a:solidFill>
                <a:latin typeface="幼圆" pitchFamily="49" charset="-122"/>
                <a:ea typeface="幼圆" pitchFamily="49" charset="-122"/>
              </a:rPr>
              <a:t>展望</a:t>
            </a:r>
            <a:endParaRPr lang="zh-CN" altLang="en-US" sz="2400" b="1" dirty="0">
              <a:solidFill>
                <a:srgbClr val="002060"/>
              </a:solidFill>
              <a:latin typeface="幼圆" pitchFamily="49" charset="-122"/>
              <a:ea typeface="幼圆" pitchFamily="49" charset="-122"/>
            </a:endParaRP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p>
        </p:txBody>
      </p:sp>
      <p:sp>
        <p:nvSpPr>
          <p:cNvPr id="34842" name="Rectangle 26"/>
          <p:cNvSpPr>
            <a:spLocks noChangeArrowheads="1"/>
          </p:cNvSpPr>
          <p:nvPr/>
        </p:nvSpPr>
        <p:spPr bwMode="auto">
          <a:xfrm>
            <a:off x="500063" y="1709420"/>
            <a:ext cx="8143875" cy="2585323"/>
          </a:xfrm>
          <a:prstGeom prst="rect">
            <a:avLst/>
          </a:prstGeom>
          <a:noFill/>
          <a:ln w="9525">
            <a:noFill/>
            <a:miter lim="800000"/>
          </a:ln>
          <a:effectLst/>
        </p:spPr>
        <p:txBody>
          <a:bodyPr anchor="ctr">
            <a:spAutoFit/>
          </a:bodyPr>
          <a:lstStyle/>
          <a:p>
            <a:pPr>
              <a:defRPr/>
            </a:pPr>
            <a:r>
              <a:rPr lang="en-US" altLang="zh-CN" sz="1800" b="1" dirty="0" smtClean="0">
                <a:solidFill>
                  <a:srgbClr val="000066"/>
                </a:solidFill>
                <a:latin typeface="+mn-ea"/>
                <a:ea typeface="+mn-ea"/>
                <a:cs typeface="Times New Roman" panose="02020603050405020304" pitchFamily="18" charset="0"/>
              </a:rPr>
              <a:t>7</a:t>
            </a:r>
            <a:r>
              <a:rPr lang="zh-CN" altLang="en-US" sz="1800" b="1" dirty="0" smtClean="0">
                <a:solidFill>
                  <a:srgbClr val="000066"/>
                </a:solidFill>
                <a:latin typeface="+mn-ea"/>
                <a:ea typeface="+mn-ea"/>
                <a:cs typeface="Times New Roman" panose="02020603050405020304" pitchFamily="18" charset="0"/>
              </a:rPr>
              <a:t>月至</a:t>
            </a:r>
            <a:r>
              <a:rPr lang="en-US" altLang="zh-CN" sz="1800" b="1" dirty="0" smtClean="0">
                <a:solidFill>
                  <a:srgbClr val="000066"/>
                </a:solidFill>
                <a:latin typeface="+mn-ea"/>
                <a:ea typeface="+mn-ea"/>
                <a:cs typeface="Times New Roman" panose="02020603050405020304" pitchFamily="18" charset="0"/>
              </a:rPr>
              <a:t>8</a:t>
            </a:r>
            <a:r>
              <a:rPr lang="zh-CN" altLang="en-US" sz="1800" b="1" dirty="0" smtClean="0">
                <a:solidFill>
                  <a:srgbClr val="000066"/>
                </a:solidFill>
                <a:latin typeface="+mn-ea"/>
                <a:ea typeface="+mn-ea"/>
                <a:cs typeface="Times New Roman" panose="02020603050405020304" pitchFamily="18" charset="0"/>
              </a:rPr>
              <a:t>月初，上证指数持续上涨，于</a:t>
            </a:r>
            <a:r>
              <a:rPr lang="en-US" altLang="zh-CN" sz="1800" b="1" dirty="0" smtClean="0">
                <a:solidFill>
                  <a:srgbClr val="000066"/>
                </a:solidFill>
                <a:latin typeface="+mn-ea"/>
                <a:ea typeface="+mn-ea"/>
                <a:cs typeface="Times New Roman" panose="02020603050405020304" pitchFamily="18" charset="0"/>
              </a:rPr>
              <a:t>8</a:t>
            </a:r>
            <a:r>
              <a:rPr lang="zh-CN" altLang="en-US" sz="1800" b="1" dirty="0" smtClean="0">
                <a:solidFill>
                  <a:srgbClr val="000066"/>
                </a:solidFill>
                <a:latin typeface="+mn-ea"/>
                <a:ea typeface="+mn-ea"/>
                <a:cs typeface="Times New Roman" panose="02020603050405020304" pitchFamily="18" charset="0"/>
              </a:rPr>
              <a:t>月</a:t>
            </a:r>
            <a:r>
              <a:rPr lang="en-US" altLang="zh-CN" sz="1800" b="1" dirty="0" smtClean="0">
                <a:solidFill>
                  <a:srgbClr val="000066"/>
                </a:solidFill>
                <a:latin typeface="+mn-ea"/>
                <a:ea typeface="+mn-ea"/>
                <a:cs typeface="Times New Roman" panose="02020603050405020304" pitchFamily="18" charset="0"/>
              </a:rPr>
              <a:t>2</a:t>
            </a:r>
            <a:r>
              <a:rPr lang="zh-CN" altLang="en-US" sz="1800" b="1" dirty="0" smtClean="0">
                <a:solidFill>
                  <a:srgbClr val="000066"/>
                </a:solidFill>
                <a:latin typeface="+mn-ea"/>
                <a:ea typeface="+mn-ea"/>
                <a:cs typeface="Times New Roman" panose="02020603050405020304" pitchFamily="18" charset="0"/>
              </a:rPr>
              <a:t>日成功突破</a:t>
            </a:r>
            <a:r>
              <a:rPr lang="en-US" altLang="zh-CN" sz="1800" b="1" dirty="0" smtClean="0">
                <a:solidFill>
                  <a:srgbClr val="000066"/>
                </a:solidFill>
                <a:latin typeface="+mn-ea"/>
                <a:ea typeface="+mn-ea"/>
                <a:cs typeface="Times New Roman" panose="02020603050405020304" pitchFamily="18" charset="0"/>
              </a:rPr>
              <a:t>3300</a:t>
            </a:r>
            <a:r>
              <a:rPr lang="zh-CN" altLang="en-US" sz="1800" b="1" dirty="0" smtClean="0">
                <a:solidFill>
                  <a:srgbClr val="000066"/>
                </a:solidFill>
                <a:latin typeface="+mn-ea"/>
                <a:ea typeface="+mn-ea"/>
                <a:cs typeface="Times New Roman" panose="02020603050405020304" pitchFamily="18" charset="0"/>
              </a:rPr>
              <a:t>点后有所回调。钢铁、有色金属等周期性板块是这一轮爆发的重要推手。此外，</a:t>
            </a:r>
            <a:r>
              <a:rPr lang="en-US" altLang="zh-CN" sz="1800" b="1" dirty="0" smtClean="0">
                <a:solidFill>
                  <a:srgbClr val="000066"/>
                </a:solidFill>
                <a:latin typeface="+mn-ea"/>
                <a:ea typeface="+mn-ea"/>
                <a:cs typeface="Times New Roman" panose="02020603050405020304" pitchFamily="18" charset="0"/>
              </a:rPr>
              <a:t>7</a:t>
            </a:r>
            <a:r>
              <a:rPr lang="zh-CN" altLang="en-US" sz="1800" b="1" dirty="0" smtClean="0">
                <a:solidFill>
                  <a:srgbClr val="000066"/>
                </a:solidFill>
                <a:latin typeface="+mn-ea"/>
                <a:ea typeface="+mn-ea"/>
                <a:cs typeface="Times New Roman" panose="02020603050405020304" pitchFamily="18" charset="0"/>
              </a:rPr>
              <a:t>月份的日平均成交额也成功突破</a:t>
            </a:r>
            <a:r>
              <a:rPr lang="en-US" altLang="zh-CN" sz="1800" b="1" dirty="0" smtClean="0">
                <a:solidFill>
                  <a:srgbClr val="000066"/>
                </a:solidFill>
                <a:latin typeface="+mn-ea"/>
                <a:ea typeface="+mn-ea"/>
                <a:cs typeface="Times New Roman" panose="02020603050405020304" pitchFamily="18" charset="0"/>
              </a:rPr>
              <a:t>2000</a:t>
            </a:r>
            <a:r>
              <a:rPr lang="zh-CN" altLang="en-US" sz="1800" b="1" dirty="0" smtClean="0">
                <a:solidFill>
                  <a:srgbClr val="000066"/>
                </a:solidFill>
                <a:latin typeface="+mn-ea"/>
                <a:ea typeface="+mn-ea"/>
                <a:cs typeface="Times New Roman" panose="02020603050405020304" pitchFamily="18" charset="0"/>
              </a:rPr>
              <a:t>亿关口，整月仅有</a:t>
            </a:r>
            <a:r>
              <a:rPr lang="en-US" altLang="zh-CN" sz="1800" b="1" dirty="0" smtClean="0">
                <a:solidFill>
                  <a:srgbClr val="000066"/>
                </a:solidFill>
                <a:latin typeface="+mn-ea"/>
                <a:ea typeface="+mn-ea"/>
                <a:cs typeface="Times New Roman" panose="02020603050405020304" pitchFamily="18" charset="0"/>
              </a:rPr>
              <a:t>5</a:t>
            </a:r>
            <a:r>
              <a:rPr lang="zh-CN" altLang="en-US" sz="1800" b="1" dirty="0" smtClean="0">
                <a:solidFill>
                  <a:srgbClr val="000066"/>
                </a:solidFill>
                <a:latin typeface="+mn-ea"/>
                <a:ea typeface="+mn-ea"/>
                <a:cs typeface="Times New Roman" panose="02020603050405020304" pitchFamily="18" charset="0"/>
              </a:rPr>
              <a:t>个交易日成交额未达到</a:t>
            </a:r>
            <a:r>
              <a:rPr lang="en-US" altLang="zh-CN" sz="1800" b="1" dirty="0" smtClean="0">
                <a:solidFill>
                  <a:srgbClr val="000066"/>
                </a:solidFill>
                <a:latin typeface="+mn-ea"/>
                <a:ea typeface="+mn-ea"/>
                <a:cs typeface="Times New Roman" panose="02020603050405020304" pitchFamily="18" charset="0"/>
              </a:rPr>
              <a:t>2000</a:t>
            </a:r>
            <a:r>
              <a:rPr lang="zh-CN" altLang="en-US" sz="1800" b="1" dirty="0" smtClean="0">
                <a:solidFill>
                  <a:srgbClr val="000066"/>
                </a:solidFill>
                <a:latin typeface="+mn-ea"/>
                <a:ea typeface="+mn-ea"/>
                <a:cs typeface="Times New Roman" panose="02020603050405020304" pitchFamily="18" charset="0"/>
              </a:rPr>
              <a:t>亿以上，市场热度较上月更为活跃。创业板指数自</a:t>
            </a:r>
            <a:r>
              <a:rPr lang="en-US" altLang="zh-CN" sz="1800" b="1" dirty="0" smtClean="0">
                <a:solidFill>
                  <a:srgbClr val="000066"/>
                </a:solidFill>
                <a:latin typeface="+mn-ea"/>
                <a:ea typeface="+mn-ea"/>
                <a:cs typeface="Times New Roman" panose="02020603050405020304" pitchFamily="18" charset="0"/>
              </a:rPr>
              <a:t>7</a:t>
            </a:r>
            <a:r>
              <a:rPr lang="zh-CN" altLang="en-US" sz="1800" b="1" dirty="0" smtClean="0">
                <a:solidFill>
                  <a:srgbClr val="000066"/>
                </a:solidFill>
                <a:latin typeface="+mn-ea"/>
                <a:ea typeface="+mn-ea"/>
                <a:cs typeface="Times New Roman" panose="02020603050405020304" pitchFamily="18" charset="0"/>
              </a:rPr>
              <a:t>月上旬的大跌后有所反弹，创业板个股仍需继续消化高估值。上证</a:t>
            </a:r>
            <a:r>
              <a:rPr lang="en-US" altLang="zh-CN" sz="1800" b="1" dirty="0" smtClean="0">
                <a:solidFill>
                  <a:srgbClr val="000066"/>
                </a:solidFill>
                <a:latin typeface="+mn-ea"/>
                <a:ea typeface="+mn-ea"/>
                <a:cs typeface="Times New Roman" panose="02020603050405020304" pitchFamily="18" charset="0"/>
              </a:rPr>
              <a:t>50</a:t>
            </a:r>
            <a:r>
              <a:rPr lang="zh-CN" altLang="en-US" sz="1800" b="1" dirty="0" smtClean="0">
                <a:solidFill>
                  <a:srgbClr val="000066"/>
                </a:solidFill>
                <a:latin typeface="+mn-ea"/>
                <a:ea typeface="+mn-ea"/>
                <a:cs typeface="Times New Roman" panose="02020603050405020304" pitchFamily="18" charset="0"/>
              </a:rPr>
              <a:t>指数则延续</a:t>
            </a:r>
            <a:r>
              <a:rPr lang="en-US" altLang="zh-CN" sz="1800" b="1" dirty="0" smtClean="0">
                <a:solidFill>
                  <a:srgbClr val="000066"/>
                </a:solidFill>
                <a:latin typeface="+mn-ea"/>
                <a:ea typeface="+mn-ea"/>
                <a:cs typeface="Times New Roman" panose="02020603050405020304" pitchFamily="18" charset="0"/>
              </a:rPr>
              <a:t>6</a:t>
            </a:r>
            <a:r>
              <a:rPr lang="zh-CN" altLang="en-US" sz="1800" b="1" dirty="0" smtClean="0">
                <a:solidFill>
                  <a:srgbClr val="000066"/>
                </a:solidFill>
                <a:latin typeface="+mn-ea"/>
                <a:ea typeface="+mn-ea"/>
                <a:cs typeface="Times New Roman" panose="02020603050405020304" pitchFamily="18" charset="0"/>
              </a:rPr>
              <a:t>月的强势，并于</a:t>
            </a:r>
            <a:r>
              <a:rPr lang="en-US" altLang="zh-CN" sz="1800" b="1" dirty="0" smtClean="0">
                <a:solidFill>
                  <a:srgbClr val="000066"/>
                </a:solidFill>
                <a:latin typeface="+mn-ea"/>
                <a:ea typeface="+mn-ea"/>
                <a:cs typeface="Times New Roman" panose="02020603050405020304" pitchFamily="18" charset="0"/>
              </a:rPr>
              <a:t>8</a:t>
            </a:r>
            <a:r>
              <a:rPr lang="zh-CN" altLang="en-US" sz="1800" b="1" dirty="0" smtClean="0">
                <a:solidFill>
                  <a:srgbClr val="000066"/>
                </a:solidFill>
                <a:latin typeface="+mn-ea"/>
                <a:ea typeface="+mn-ea"/>
                <a:cs typeface="Times New Roman" panose="02020603050405020304" pitchFamily="18" charset="0"/>
              </a:rPr>
              <a:t>月</a:t>
            </a:r>
            <a:r>
              <a:rPr lang="en-US" altLang="zh-CN" sz="1800" b="1" dirty="0" smtClean="0">
                <a:solidFill>
                  <a:srgbClr val="000066"/>
                </a:solidFill>
                <a:latin typeface="+mn-ea"/>
                <a:ea typeface="+mn-ea"/>
                <a:cs typeface="Times New Roman" panose="02020603050405020304" pitchFamily="18" charset="0"/>
              </a:rPr>
              <a:t>2</a:t>
            </a:r>
            <a:r>
              <a:rPr lang="zh-CN" altLang="en-US" sz="1800" b="1" dirty="0" smtClean="0">
                <a:solidFill>
                  <a:srgbClr val="000066"/>
                </a:solidFill>
                <a:latin typeface="+mn-ea"/>
                <a:ea typeface="+mn-ea"/>
                <a:cs typeface="Times New Roman" panose="02020603050405020304" pitchFamily="18" charset="0"/>
              </a:rPr>
              <a:t>日站上年内最高点。目前指数总体表现强势，并有望延续至</a:t>
            </a:r>
            <a:r>
              <a:rPr lang="en-US" altLang="zh-CN" sz="1800" b="1" dirty="0" smtClean="0">
                <a:solidFill>
                  <a:srgbClr val="000066"/>
                </a:solidFill>
                <a:latin typeface="+mn-ea"/>
                <a:ea typeface="+mn-ea"/>
                <a:cs typeface="Times New Roman" panose="02020603050405020304" pitchFamily="18" charset="0"/>
              </a:rPr>
              <a:t>8</a:t>
            </a:r>
            <a:r>
              <a:rPr lang="zh-CN" altLang="en-US" sz="1800" b="1" dirty="0" smtClean="0">
                <a:solidFill>
                  <a:srgbClr val="000066"/>
                </a:solidFill>
                <a:latin typeface="+mn-ea"/>
                <a:ea typeface="+mn-ea"/>
                <a:cs typeface="Times New Roman" panose="02020603050405020304" pitchFamily="18" charset="0"/>
              </a:rPr>
              <a:t>月份。本月钢铁</a:t>
            </a:r>
            <a:r>
              <a:rPr lang="zh-CN" altLang="en-US" sz="1800" b="1" smtClean="0">
                <a:solidFill>
                  <a:srgbClr val="000066"/>
                </a:solidFill>
                <a:latin typeface="+mn-ea"/>
                <a:ea typeface="+mn-ea"/>
                <a:cs typeface="Times New Roman" panose="02020603050405020304" pitchFamily="18" charset="0"/>
              </a:rPr>
              <a:t>、有色金属等</a:t>
            </a:r>
            <a:r>
              <a:rPr lang="zh-CN" altLang="en-US" sz="1800" b="1" dirty="0" smtClean="0">
                <a:solidFill>
                  <a:srgbClr val="000066"/>
                </a:solidFill>
                <a:latin typeface="+mn-ea"/>
                <a:ea typeface="+mn-ea"/>
                <a:cs typeface="Times New Roman" panose="02020603050405020304" pitchFamily="18" charset="0"/>
              </a:rPr>
              <a:t>周期性板块大幅上涨，钢铁板块涨幅</a:t>
            </a:r>
            <a:r>
              <a:rPr lang="en-US" altLang="zh-CN" sz="1800" b="1" dirty="0" smtClean="0">
                <a:solidFill>
                  <a:srgbClr val="000066"/>
                </a:solidFill>
                <a:latin typeface="+mn-ea"/>
                <a:ea typeface="+mn-ea"/>
                <a:cs typeface="Times New Roman" panose="02020603050405020304" pitchFamily="18" charset="0"/>
              </a:rPr>
              <a:t>13.9%</a:t>
            </a:r>
            <a:r>
              <a:rPr lang="zh-CN" altLang="en-US" sz="1800" b="1" dirty="0" smtClean="0">
                <a:solidFill>
                  <a:srgbClr val="000066"/>
                </a:solidFill>
                <a:latin typeface="+mn-ea"/>
                <a:ea typeface="+mn-ea"/>
                <a:cs typeface="Times New Roman" panose="02020603050405020304" pitchFamily="18" charset="0"/>
              </a:rPr>
              <a:t>，有色金属板块涨幅</a:t>
            </a:r>
            <a:r>
              <a:rPr lang="en-US" altLang="zh-CN" sz="1800" b="1" dirty="0" smtClean="0">
                <a:solidFill>
                  <a:srgbClr val="000066"/>
                </a:solidFill>
                <a:latin typeface="+mn-ea"/>
                <a:ea typeface="+mn-ea"/>
                <a:cs typeface="Times New Roman" panose="02020603050405020304" pitchFamily="18" charset="0"/>
              </a:rPr>
              <a:t>20.54%</a:t>
            </a:r>
            <a:r>
              <a:rPr lang="zh-CN" altLang="en-US" sz="1800" b="1" dirty="0" smtClean="0">
                <a:solidFill>
                  <a:srgbClr val="000066"/>
                </a:solidFill>
                <a:latin typeface="+mn-ea"/>
                <a:ea typeface="+mn-ea"/>
                <a:cs typeface="Times New Roman" panose="02020603050405020304" pitchFamily="18" charset="0"/>
              </a:rPr>
              <a:t>。煤炭板块涨幅</a:t>
            </a:r>
            <a:r>
              <a:rPr lang="en-US" altLang="zh-CN" sz="1800" b="1" dirty="0" smtClean="0">
                <a:solidFill>
                  <a:srgbClr val="000066"/>
                </a:solidFill>
                <a:latin typeface="+mn-ea"/>
                <a:ea typeface="+mn-ea"/>
                <a:cs typeface="Times New Roman" panose="02020603050405020304" pitchFamily="18" charset="0"/>
              </a:rPr>
              <a:t>11.15%</a:t>
            </a:r>
            <a:r>
              <a:rPr lang="zh-CN" altLang="en-US" sz="1800" b="1" dirty="0" smtClean="0">
                <a:solidFill>
                  <a:srgbClr val="000066"/>
                </a:solidFill>
                <a:latin typeface="+mn-ea"/>
                <a:ea typeface="+mn-ea"/>
                <a:cs typeface="Times New Roman" panose="02020603050405020304" pitchFamily="18" charset="0"/>
              </a:rPr>
              <a:t>。目前周期行业处于市值增长与利润增长相匹配的阶段，继续看好周期性板块。</a:t>
            </a:r>
            <a:endParaRPr lang="en-US" altLang="zh-CN" sz="1800" b="1" dirty="0" smtClean="0">
              <a:solidFill>
                <a:srgbClr val="000066"/>
              </a:solidFill>
              <a:latin typeface="+mn-ea"/>
              <a:ea typeface="+mn-ea"/>
              <a:cs typeface="Times New Roman" panose="02020603050405020304" pitchFamily="18" charset="0"/>
            </a:endParaRPr>
          </a:p>
        </p:txBody>
      </p:sp>
    </p:spTree>
    <p:extLst>
      <p:ext uri="{BB962C8B-B14F-4D97-AF65-F5344CB8AC3E}">
        <p14:creationId xmlns="" xmlns:p14="http://schemas.microsoft.com/office/powerpoint/2010/main" val="1768186034"/>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1116013" y="3671888"/>
            <a:ext cx="7129462"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3795"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本月市场情况概况市场</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rgbClr val="000066"/>
                </a:solidFill>
                <a:latin typeface="幼圆" pitchFamily="49" charset="-122"/>
                <a:ea typeface="幼圆" pitchFamily="49" charset="-122"/>
              </a:rPr>
              <a:t>3. 展望</a:t>
            </a:r>
          </a:p>
          <a:p>
            <a:pPr marL="457200" indent="-457200">
              <a:spcBef>
                <a:spcPct val="50000"/>
              </a:spcBef>
            </a:pPr>
            <a:r>
              <a:rPr kumimoji="1" lang="en-US" altLang="zh-CN" sz="2400" b="1">
                <a:solidFill>
                  <a:schemeClr val="bg1"/>
                </a:solidFill>
                <a:latin typeface="幼圆" pitchFamily="49" charset="-122"/>
                <a:ea typeface="幼圆" pitchFamily="49" charset="-122"/>
              </a:rPr>
              <a:t>4. </a:t>
            </a:r>
            <a:r>
              <a:rPr kumimoji="1" lang="zh-CN" altLang="en-US" sz="2400" b="1">
                <a:solidFill>
                  <a:schemeClr val="bg1"/>
                </a:solidFill>
                <a:latin typeface="幼圆" pitchFamily="49" charset="-122"/>
                <a:ea typeface="幼圆" pitchFamily="49" charset="-122"/>
              </a:rPr>
              <a:t>公司主要业务</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8600" y="1338263"/>
            <a:ext cx="8382000" cy="2776537"/>
          </a:xfrm>
          <a:prstGeom prst="rect">
            <a:avLst/>
          </a:prstGeom>
          <a:noFill/>
          <a:ln w="9525">
            <a:noFill/>
            <a:miter lim="800000"/>
          </a:ln>
        </p:spPr>
        <p:txBody>
          <a:bodyPr>
            <a:spAutoFit/>
          </a:bodyPr>
          <a:lstStyle/>
          <a:p>
            <a:pPr marL="342900" indent="-342900">
              <a:lnSpc>
                <a:spcPct val="150000"/>
              </a:lnSpc>
              <a:spcBef>
                <a:spcPct val="20000"/>
              </a:spcBef>
            </a:pPr>
            <a:r>
              <a:rPr lang="zh-CN" altLang="en-US" sz="1600" dirty="0">
                <a:solidFill>
                  <a:srgbClr val="0058B0"/>
                </a:solidFill>
                <a:latin typeface="Times New Roman" panose="02020603050405020304" pitchFamily="18" charset="0"/>
                <a:ea typeface="幼圆" pitchFamily="49" charset="-122"/>
              </a:rPr>
              <a:t>      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endParaRPr lang="en-US" altLang="zh-CN" sz="1600" dirty="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endParaRPr lang="zh-CN" altLang="en-US" sz="1600" dirty="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r>
              <a:rPr lang="zh-CN" altLang="en-US" sz="1600" dirty="0">
                <a:solidFill>
                  <a:srgbClr val="0058B0"/>
                </a:solidFill>
                <a:latin typeface="Times New Roman" panose="02020603050405020304" pitchFamily="18" charset="0"/>
                <a:ea typeface="幼圆"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graphicFrame>
        <p:nvGraphicFramePr>
          <p:cNvPr id="8" name="表格 7"/>
          <p:cNvGraphicFramePr>
            <a:graphicFrameLocks noGrp="1"/>
          </p:cNvGraphicFramePr>
          <p:nvPr/>
        </p:nvGraphicFramePr>
        <p:xfrm>
          <a:off x="152400" y="1219200"/>
          <a:ext cx="8763001" cy="5095876"/>
        </p:xfrm>
        <a:graphic>
          <a:graphicData uri="http://schemas.openxmlformats.org/drawingml/2006/table">
            <a:tbl>
              <a:tblPr firstRow="1" firstCol="1" bandRow="1">
                <a:tableStyleId>{5A111915-BE36-4E01-A7E5-04B1672EAD32}</a:tableStyleId>
              </a:tblPr>
              <a:tblGrid>
                <a:gridCol w="204954">
                  <a:extLst>
                    <a:ext uri="{9D8B030D-6E8A-4147-A177-3AD203B41FA5}">
                      <a16:colId xmlns="" xmlns:a16="http://schemas.microsoft.com/office/drawing/2014/main" val="20000"/>
                    </a:ext>
                  </a:extLst>
                </a:gridCol>
                <a:gridCol w="785647">
                  <a:extLst>
                    <a:ext uri="{9D8B030D-6E8A-4147-A177-3AD203B41FA5}">
                      <a16:colId xmlns="" xmlns:a16="http://schemas.microsoft.com/office/drawing/2014/main" val="20001"/>
                    </a:ext>
                  </a:extLst>
                </a:gridCol>
                <a:gridCol w="2438400">
                  <a:extLst>
                    <a:ext uri="{9D8B030D-6E8A-4147-A177-3AD203B41FA5}">
                      <a16:colId xmlns="" xmlns:a16="http://schemas.microsoft.com/office/drawing/2014/main" val="20002"/>
                    </a:ext>
                  </a:extLst>
                </a:gridCol>
                <a:gridCol w="838200">
                  <a:extLst>
                    <a:ext uri="{9D8B030D-6E8A-4147-A177-3AD203B41FA5}">
                      <a16:colId xmlns="" xmlns:a16="http://schemas.microsoft.com/office/drawing/2014/main" val="20003"/>
                    </a:ext>
                  </a:extLst>
                </a:gridCol>
                <a:gridCol w="1219200">
                  <a:extLst>
                    <a:ext uri="{9D8B030D-6E8A-4147-A177-3AD203B41FA5}">
                      <a16:colId xmlns="" xmlns:a16="http://schemas.microsoft.com/office/drawing/2014/main" val="20004"/>
                    </a:ext>
                  </a:extLst>
                </a:gridCol>
                <a:gridCol w="1600200">
                  <a:extLst>
                    <a:ext uri="{9D8B030D-6E8A-4147-A177-3AD203B41FA5}">
                      <a16:colId xmlns="" xmlns:a16="http://schemas.microsoft.com/office/drawing/2014/main" val="20005"/>
                    </a:ext>
                  </a:extLst>
                </a:gridCol>
                <a:gridCol w="1676400">
                  <a:extLst>
                    <a:ext uri="{9D8B030D-6E8A-4147-A177-3AD203B41FA5}">
                      <a16:colId xmlns="" xmlns:a16="http://schemas.microsoft.com/office/drawing/2014/main" val="20006"/>
                    </a:ext>
                  </a:extLst>
                </a:gridCol>
              </a:tblGrid>
              <a:tr h="304600">
                <a:tc>
                  <a:txBody>
                    <a:bodyPr/>
                    <a:lstStyle/>
                    <a:p>
                      <a:pPr algn="ctr">
                        <a:lnSpc>
                          <a:spcPct val="150000"/>
                        </a:lnSpc>
                        <a:spcAft>
                          <a:spcPts val="0"/>
                        </a:spcAft>
                      </a:pPr>
                      <a:r>
                        <a:rPr lang="en-GB" sz="700" dirty="0">
                          <a:effectLst/>
                        </a:rPr>
                        <a:t> </a:t>
                      </a:r>
                      <a:endParaRPr lang="zh-CN" sz="10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需求</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服务内容</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服务对象</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受托人角色</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理想委托人</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管理效益</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extLst>
                  <a:ext uri="{0D108BD9-81ED-4DB2-BD59-A6C34878D82A}">
                    <a16:rowId xmlns="" xmlns:a16="http://schemas.microsoft.com/office/drawing/2014/main" val="10000"/>
                  </a:ext>
                </a:extLst>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1</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立足资本市场的产业、行业咨询</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机构与个人的投融资策略咨询</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机构与个人的财务管理咨询</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具有相当资产规模的机构及个人，信任专业机构的服务</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通过顾问服务，得到优质及合适的系统化咨询建议</a:t>
                      </a:r>
                    </a:p>
                  </a:txBody>
                  <a:tcPr marL="64182" marR="64182" marT="0" marB="0" anchor="ctr"/>
                </a:tc>
                <a:extLst>
                  <a:ext uri="{0D108BD9-81ED-4DB2-BD59-A6C34878D82A}">
                    <a16:rowId xmlns="" xmlns:a16="http://schemas.microsoft.com/office/drawing/2014/main" val="10001"/>
                  </a:ext>
                </a:extLst>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2</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收集相关的政策和信息</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可行性研究与可行性报告</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提供备选的项目个案</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专题调查实施方</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目的和预算明确的需要专题调查的机构及个人，认可专业机构的时间价值</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目的明确、时间保证，效果突出</a:t>
                      </a:r>
                    </a:p>
                  </a:txBody>
                  <a:tcPr marL="64182" marR="64182" marT="0" marB="0" anchor="ctr"/>
                </a:tc>
                <a:extLst>
                  <a:ext uri="{0D108BD9-81ED-4DB2-BD59-A6C34878D82A}">
                    <a16:rowId xmlns="" xmlns:a16="http://schemas.microsoft.com/office/drawing/2014/main" val="10002"/>
                  </a:ext>
                </a:extLst>
              </a:tr>
              <a:tr h="886708">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3</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上市顾问</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尽职调查、企业重组咨询、商业计划书</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行业分析及市场需求预测、盈利预测</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推荐法定中介机构并帮助企业沟通</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上市顾问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有可能成为上市公司的公司实际控制人</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提供专业经验，帮助企业选择最优方案，节约时间、节约费用</a:t>
                      </a:r>
                    </a:p>
                  </a:txBody>
                  <a:tcPr marL="64182" marR="64182" marT="0" marB="0" anchor="ctr"/>
                </a:tc>
                <a:extLst>
                  <a:ext uri="{0D108BD9-81ED-4DB2-BD59-A6C34878D82A}">
                    <a16:rowId xmlns="" xmlns:a16="http://schemas.microsoft.com/office/drawing/2014/main" val="10003"/>
                  </a:ext>
                </a:extLst>
              </a:tr>
              <a:tr h="1024640">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4</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股权投资</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旨在上市的股权项目安排</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议价及选择合适投资方式</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退出安排及投资项目效益评估</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有股权投资偏好和需求，愿意接受一定风险收益比</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利用专业经验及行业资源，选择性价比合适的项目进行投资，突出投资的安全性、流动性、盈利性。</a:t>
                      </a:r>
                    </a:p>
                  </a:txBody>
                  <a:tcPr marL="64182" marR="64182" marT="0" marB="0" anchor="ctr"/>
                </a:tc>
                <a:extLst>
                  <a:ext uri="{0D108BD9-81ED-4DB2-BD59-A6C34878D82A}">
                    <a16:rowId xmlns="" xmlns:a16="http://schemas.microsoft.com/office/drawing/2014/main" val="10004"/>
                  </a:ext>
                </a:extLst>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5</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专户管理</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封闭式运作证券专户</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专业进行资产配置与管理</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定期报告跟踪分析</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有专户管理的偏好和需求，愿意接受一定风险收益比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注重专业经验与执行纪律，理性获得稳定的管理效益</a:t>
                      </a:r>
                    </a:p>
                  </a:txBody>
                  <a:tcPr marL="64182" marR="64182" marT="0" marB="0" anchor="ctr"/>
                </a:tc>
                <a:extLst>
                  <a:ext uri="{0D108BD9-81ED-4DB2-BD59-A6C34878D82A}">
                    <a16:rowId xmlns="" xmlns:a16="http://schemas.microsoft.com/office/drawing/2014/main" val="10005"/>
                  </a:ext>
                </a:extLst>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6</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私募基金</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组建各种形式的私募基金</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根据目标运作及管理基金</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基金的定期报告及到期清算</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有参与基金投资的偏好和需求，愿意接受一定风险收益比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利用专业经验及资源整合优势，用基金的方式，取得投资的最优效益</a:t>
                      </a:r>
                    </a:p>
                  </a:txBody>
                  <a:tcPr marL="64182" marR="64182" marT="0" marB="0" anchor="ctr"/>
                </a:tc>
                <a:extLst>
                  <a:ext uri="{0D108BD9-81ED-4DB2-BD59-A6C34878D82A}">
                    <a16:rowId xmlns="" xmlns:a16="http://schemas.microsoft.com/office/drawing/2014/main" val="10006"/>
                  </a:ext>
                </a:extLst>
              </a:tr>
            </a:tbl>
          </a:graphicData>
        </a:graphic>
      </p:graphicFrame>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Post-IPO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29540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600" dirty="0">
                <a:solidFill>
                  <a:srgbClr val="0058B0"/>
                </a:solidFill>
              </a:rPr>
              <a:t>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600" dirty="0">
                <a:solidFill>
                  <a:srgbClr val="0058B0"/>
                </a:solidFill>
              </a:rPr>
              <a:t>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endParaRPr lang="en-US" altLang="zh-CN" sz="1600" dirty="0">
              <a:solidFill>
                <a:srgbClr val="0058B0"/>
              </a:solidFill>
            </a:endParaRPr>
          </a:p>
          <a:p>
            <a:pPr marL="0" indent="0" eaLnBrk="1" hangingPunct="1">
              <a:lnSpc>
                <a:spcPct val="150000"/>
              </a:lnSpc>
              <a:buFontTx/>
              <a:buNone/>
              <a:defRPr/>
            </a:pPr>
            <a:endParaRPr lang="zh-CN" altLang="en-US" sz="1600" dirty="0">
              <a:solidFill>
                <a:srgbClr val="0058B0"/>
              </a:solidFill>
            </a:endParaRPr>
          </a:p>
          <a:p>
            <a:pPr marL="0" indent="0" eaLnBrk="1" hangingPunct="1">
              <a:lnSpc>
                <a:spcPct val="150000"/>
              </a:lnSpc>
              <a:buFontTx/>
              <a:buNone/>
              <a:defRPr/>
            </a:pPr>
            <a:r>
              <a:rPr lang="zh-CN" altLang="en-US" sz="1600" dirty="0">
                <a:solidFill>
                  <a:srgbClr val="0058B0"/>
                </a:solidFill>
              </a:rPr>
              <a:t>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dirty="0"/>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ln>
        </p:spPr>
        <p:txBody>
          <a:bodyPr vert="horz" wrap="square" lIns="91440" tIns="45720" rIns="91440" bIns="45720" numCol="1" anchor="t" anchorCtr="0" compatLnSpc="1"/>
          <a:lstStyle/>
          <a:p>
            <a:r>
              <a:rPr kumimoji="1" lang="zh-CN" altLang="en-US" sz="2400">
                <a:solidFill>
                  <a:srgbClr val="000066"/>
                </a:solidFill>
                <a:latin typeface="Arial" panose="020B0604020202020204" pitchFamily="34" charset="0"/>
              </a:rPr>
              <a:t>联系我们</a:t>
            </a:r>
          </a:p>
        </p:txBody>
      </p:sp>
      <p:sp>
        <p:nvSpPr>
          <p:cNvPr id="37891" name="矩形 2"/>
          <p:cNvSpPr>
            <a:spLocks noChangeArrowheads="1"/>
          </p:cNvSpPr>
          <p:nvPr/>
        </p:nvSpPr>
        <p:spPr bwMode="auto">
          <a:xfrm>
            <a:off x="1143000" y="1435100"/>
            <a:ext cx="6072188" cy="1962150"/>
          </a:xfrm>
          <a:prstGeom prst="rect">
            <a:avLst/>
          </a:prstGeom>
          <a:noFill/>
          <a:ln w="9525">
            <a:noFill/>
            <a:miter lim="800000"/>
          </a:ln>
        </p:spPr>
        <p:txBody>
          <a:bodyPr>
            <a:spAutoFit/>
          </a:bodyPr>
          <a:lstStyle/>
          <a:p>
            <a:pPr>
              <a:lnSpc>
                <a:spcPct val="150000"/>
              </a:lnSpc>
            </a:pPr>
            <a:r>
              <a:rPr lang="zh-CN" altLang="en-US" sz="1400" b="1">
                <a:solidFill>
                  <a:srgbClr val="000066"/>
                </a:solidFill>
                <a:latin typeface="幼圆" pitchFamily="49" charset="-122"/>
                <a:ea typeface="幼圆" pitchFamily="49" charset="-122"/>
              </a:rPr>
              <a:t>公司地址：上海市东湖路</a:t>
            </a:r>
            <a:r>
              <a:rPr lang="en-US" altLang="zh-CN" sz="1400" b="1">
                <a:solidFill>
                  <a:srgbClr val="000066"/>
                </a:solidFill>
                <a:latin typeface="幼圆" pitchFamily="49" charset="-122"/>
                <a:ea typeface="幼圆" pitchFamily="49" charset="-122"/>
              </a:rPr>
              <a:t>70</a:t>
            </a:r>
            <a:r>
              <a:rPr lang="zh-CN" altLang="en-US" sz="1400" b="1">
                <a:solidFill>
                  <a:srgbClr val="000066"/>
                </a:solidFill>
                <a:latin typeface="幼圆" pitchFamily="49" charset="-122"/>
                <a:ea typeface="幼圆" pitchFamily="49" charset="-122"/>
              </a:rPr>
              <a:t>号东湖宾馆</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号楼</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楼</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公司电话：</a:t>
            </a:r>
            <a:r>
              <a:rPr lang="en-US" altLang="zh-CN" sz="1400" b="1">
                <a:solidFill>
                  <a:srgbClr val="000066"/>
                </a:solidFill>
                <a:latin typeface="幼圆" pitchFamily="49" charset="-122"/>
                <a:ea typeface="幼圆" pitchFamily="49" charset="-122"/>
              </a:rPr>
              <a:t>8621—54668032—602</a:t>
            </a:r>
          </a:p>
          <a:p>
            <a:pPr>
              <a:lnSpc>
                <a:spcPct val="150000"/>
              </a:lnSpc>
            </a:pPr>
            <a:r>
              <a:rPr lang="zh-CN" altLang="en-US" sz="1400" b="1">
                <a:solidFill>
                  <a:srgbClr val="000066"/>
                </a:solidFill>
                <a:latin typeface="幼圆" pitchFamily="49" charset="-122"/>
                <a:ea typeface="幼圆" pitchFamily="49" charset="-122"/>
              </a:rPr>
              <a:t>公司传真：</a:t>
            </a:r>
            <a:r>
              <a:rPr lang="en-US" altLang="zh-CN" sz="1400" b="1">
                <a:solidFill>
                  <a:srgbClr val="000066"/>
                </a:solidFill>
                <a:latin typeface="幼圆" pitchFamily="49" charset="-122"/>
                <a:ea typeface="幼圆" pitchFamily="49" charset="-122"/>
              </a:rPr>
              <a:t>8621—54669508</a:t>
            </a:r>
          </a:p>
          <a:p>
            <a:pPr>
              <a:lnSpc>
                <a:spcPct val="150000"/>
              </a:lnSpc>
            </a:pPr>
            <a:r>
              <a:rPr lang="zh-CN" altLang="en-US" sz="1400" b="1">
                <a:solidFill>
                  <a:srgbClr val="000066"/>
                </a:solidFill>
                <a:latin typeface="幼圆" pitchFamily="49" charset="-122"/>
                <a:ea typeface="幼圆" pitchFamily="49" charset="-122"/>
              </a:rPr>
              <a:t>网址：</a:t>
            </a:r>
            <a:r>
              <a:rPr lang="en-US" altLang="zh-CN" sz="1400" b="1">
                <a:solidFill>
                  <a:srgbClr val="000066"/>
                </a:solidFill>
                <a:latin typeface="幼圆" pitchFamily="49" charset="-122"/>
                <a:ea typeface="幼圆" pitchFamily="49" charset="-122"/>
              </a:rPr>
              <a:t>http://www.rongke.com</a:t>
            </a:r>
          </a:p>
          <a:p>
            <a:pPr>
              <a:lnSpc>
                <a:spcPct val="150000"/>
              </a:lnSpc>
            </a:pPr>
            <a:endParaRPr lang="en-US" altLang="zh-CN" sz="1400" b="1">
              <a:solidFill>
                <a:srgbClr val="000066"/>
              </a:solidFill>
              <a:latin typeface="幼圆" pitchFamily="49" charset="-122"/>
              <a:ea typeface="幼圆" pitchFamily="49" charset="-122"/>
            </a:endParaRPr>
          </a:p>
          <a:p>
            <a:pPr>
              <a:lnSpc>
                <a:spcPct val="150000"/>
              </a:lnSpc>
            </a:pPr>
            <a:endParaRPr lang="zh-CN" altLang="zh-CN" sz="1100" b="1">
              <a:solidFill>
                <a:srgbClr val="000066"/>
              </a:solidFill>
              <a:latin typeface="幼圆" pitchFamily="49" charset="-122"/>
              <a:ea typeface="幼圆" pitchFamily="49" charset="-122"/>
            </a:endParaRPr>
          </a:p>
        </p:txBody>
      </p:sp>
      <p:pic>
        <p:nvPicPr>
          <p:cNvPr id="37892" name="图片 6" descr="rongkeLogo.jpg"/>
          <p:cNvPicPr>
            <a:picLocks noChangeAspect="1"/>
          </p:cNvPicPr>
          <p:nvPr/>
        </p:nvPicPr>
        <p:blipFill>
          <a:blip r:embed="rId3"/>
          <a:srcRect/>
          <a:stretch>
            <a:fillRect/>
          </a:stretch>
        </p:blipFill>
        <p:spPr bwMode="auto">
          <a:xfrm>
            <a:off x="714375" y="3071813"/>
            <a:ext cx="5000625" cy="2960687"/>
          </a:xfrm>
          <a:prstGeom prst="rect">
            <a:avLst/>
          </a:prstGeom>
          <a:noFill/>
          <a:ln w="9525">
            <a:noFill/>
            <a:miter lim="800000"/>
            <a:headEnd/>
            <a:tailEnd/>
          </a:ln>
        </p:spPr>
      </p:pic>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dirty="0">
                <a:solidFill>
                  <a:srgbClr val="000066"/>
                </a:solidFill>
                <a:latin typeface="Arial" panose="020B0604020202020204" pitchFamily="34" charset="0"/>
              </a:rPr>
              <a:t>CPI</a:t>
            </a:r>
            <a:r>
              <a:rPr kumimoji="1" lang="zh-CN" altLang="en-US" sz="2400" dirty="0">
                <a:solidFill>
                  <a:srgbClr val="000066"/>
                </a:solidFill>
                <a:latin typeface="Arial" panose="020B0604020202020204" pitchFamily="34" charset="0"/>
              </a:rPr>
              <a:t>、</a:t>
            </a:r>
            <a:r>
              <a:rPr kumimoji="1" lang="en-US" altLang="zh-CN" sz="2400" dirty="0" smtClean="0">
                <a:solidFill>
                  <a:srgbClr val="000066"/>
                </a:solidFill>
                <a:latin typeface="Arial" panose="020B0604020202020204" pitchFamily="34" charset="0"/>
              </a:rPr>
              <a:t>PPI</a:t>
            </a:r>
            <a:endParaRPr kumimoji="1" lang="zh-CN" altLang="en-US" sz="2400" dirty="0">
              <a:solidFill>
                <a:srgbClr val="FF0000"/>
              </a:solidFill>
              <a:latin typeface="Arial" panose="020B0604020202020204" pitchFamily="34" charset="0"/>
            </a:endParaRPr>
          </a:p>
        </p:txBody>
      </p:sp>
      <p:sp>
        <p:nvSpPr>
          <p:cNvPr id="15364" name="矩形 7"/>
          <p:cNvSpPr>
            <a:spLocks noChangeArrowheads="1"/>
          </p:cNvSpPr>
          <p:nvPr/>
        </p:nvSpPr>
        <p:spPr bwMode="auto">
          <a:xfrm>
            <a:off x="428054" y="4509120"/>
            <a:ext cx="8320410" cy="1200329"/>
          </a:xfrm>
          <a:prstGeom prst="rect">
            <a:avLst/>
          </a:prstGeom>
          <a:noFill/>
          <a:ln w="9525">
            <a:noFill/>
            <a:miter lim="800000"/>
          </a:ln>
        </p:spPr>
        <p:txBody>
          <a:bodyPr wrap="square">
            <a:spAutoFit/>
          </a:bodyPr>
          <a:lstStyle/>
          <a:p>
            <a:pPr>
              <a:defRPr/>
            </a:pP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CPI</a:t>
            </a:r>
            <a:r>
              <a:rPr lang="zh-CN" altLang="en-US" sz="1800" b="1" dirty="0" smtClean="0">
                <a:solidFill>
                  <a:srgbClr val="002060"/>
                </a:solidFill>
                <a:latin typeface="+mn-ea"/>
                <a:ea typeface="+mn-ea"/>
              </a:rPr>
              <a:t>同比上涨</a:t>
            </a:r>
            <a:r>
              <a:rPr lang="en-US" altLang="zh-CN" sz="1800" b="1" dirty="0" smtClean="0">
                <a:solidFill>
                  <a:srgbClr val="002060"/>
                </a:solidFill>
                <a:latin typeface="+mn-ea"/>
                <a:ea typeface="+mn-ea"/>
              </a:rPr>
              <a:t>1.4%</a:t>
            </a:r>
            <a:r>
              <a:rPr lang="zh-CN" altLang="en-US" sz="1800" b="1" dirty="0" smtClean="0">
                <a:solidFill>
                  <a:srgbClr val="002060"/>
                </a:solidFill>
                <a:latin typeface="+mn-ea"/>
                <a:ea typeface="+mn-ea"/>
              </a:rPr>
              <a:t>，增速较上月下降</a:t>
            </a:r>
            <a:r>
              <a:rPr lang="en-US" altLang="zh-CN" sz="1800" b="1" dirty="0" smtClean="0">
                <a:solidFill>
                  <a:srgbClr val="002060"/>
                </a:solidFill>
                <a:latin typeface="+mn-ea"/>
                <a:ea typeface="+mn-ea"/>
              </a:rPr>
              <a:t>0.1%</a:t>
            </a:r>
            <a:r>
              <a:rPr lang="zh-CN" altLang="en-US" sz="1800" b="1" dirty="0" smtClean="0">
                <a:solidFill>
                  <a:srgbClr val="002060"/>
                </a:solidFill>
                <a:latin typeface="+mn-ea"/>
                <a:ea typeface="+mn-ea"/>
              </a:rPr>
              <a:t>，环比上升</a:t>
            </a:r>
            <a:r>
              <a:rPr lang="en-US" altLang="zh-CN" sz="1800" b="1" dirty="0" smtClean="0">
                <a:solidFill>
                  <a:srgbClr val="002060"/>
                </a:solidFill>
                <a:latin typeface="+mn-ea"/>
                <a:ea typeface="+mn-ea"/>
              </a:rPr>
              <a:t>0.1%</a:t>
            </a:r>
            <a:r>
              <a:rPr lang="zh-CN" altLang="en-US" sz="1800" b="1" dirty="0" smtClean="0">
                <a:solidFill>
                  <a:srgbClr val="002060"/>
                </a:solidFill>
                <a:latin typeface="+mn-ea"/>
                <a:ea typeface="+mn-ea"/>
              </a:rPr>
              <a:t>，走势基本平稳。</a:t>
            </a:r>
            <a:r>
              <a:rPr lang="en-US" altLang="zh-CN" sz="1800" b="1" dirty="0" smtClean="0">
                <a:solidFill>
                  <a:srgbClr val="002060"/>
                </a:solidFill>
                <a:latin typeface="+mn-ea"/>
                <a:ea typeface="+mn-ea"/>
              </a:rPr>
              <a:t>CPI</a:t>
            </a:r>
            <a:r>
              <a:rPr lang="zh-CN" altLang="en-US" sz="1800" b="1" dirty="0" smtClean="0">
                <a:solidFill>
                  <a:srgbClr val="002060"/>
                </a:solidFill>
                <a:latin typeface="+mn-ea"/>
                <a:ea typeface="+mn-ea"/>
              </a:rPr>
              <a:t>整体处于较低水平，连续</a:t>
            </a: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个月低于</a:t>
            </a:r>
            <a:r>
              <a:rPr lang="en-US" altLang="zh-CN" sz="1800" b="1" dirty="0" smtClean="0">
                <a:solidFill>
                  <a:srgbClr val="002060"/>
                </a:solidFill>
                <a:latin typeface="+mn-ea"/>
                <a:ea typeface="+mn-ea"/>
              </a:rPr>
              <a:t>2%</a:t>
            </a:r>
            <a:r>
              <a:rPr lang="zh-CN" altLang="en-US" sz="1800" b="1" dirty="0" smtClean="0">
                <a:solidFill>
                  <a:srgbClr val="002060"/>
                </a:solidFill>
                <a:latin typeface="+mn-ea"/>
                <a:ea typeface="+mn-ea"/>
              </a:rPr>
              <a:t>；</a:t>
            </a:r>
            <a:r>
              <a:rPr lang="en-US" altLang="zh-CN" sz="1800" b="1" dirty="0" smtClean="0">
                <a:solidFill>
                  <a:srgbClr val="002060"/>
                </a:solidFill>
                <a:latin typeface="+mn-ea"/>
                <a:ea typeface="+mn-ea"/>
              </a:rPr>
              <a:t>PPI</a:t>
            </a:r>
            <a:r>
              <a:rPr lang="zh-CN" altLang="en-US" sz="1800" b="1" dirty="0" smtClean="0">
                <a:solidFill>
                  <a:srgbClr val="002060"/>
                </a:solidFill>
                <a:latin typeface="+mn-ea"/>
                <a:ea typeface="+mn-ea"/>
              </a:rPr>
              <a:t>同比上涨</a:t>
            </a:r>
            <a:r>
              <a:rPr lang="en-US" altLang="zh-CN" sz="1800" b="1" dirty="0" smtClean="0">
                <a:solidFill>
                  <a:srgbClr val="002060"/>
                </a:solidFill>
                <a:latin typeface="+mn-ea"/>
                <a:ea typeface="+mn-ea"/>
              </a:rPr>
              <a:t>5.5%</a:t>
            </a:r>
            <a:r>
              <a:rPr lang="zh-CN" altLang="en-US" sz="1800" b="1" dirty="0" smtClean="0">
                <a:solidFill>
                  <a:srgbClr val="002060"/>
                </a:solidFill>
                <a:latin typeface="+mn-ea"/>
                <a:ea typeface="+mn-ea"/>
              </a:rPr>
              <a:t>，涨幅与上月持平，环比上涨</a:t>
            </a:r>
            <a:r>
              <a:rPr lang="en-US" altLang="zh-CN" sz="1800" b="1" dirty="0" smtClean="0">
                <a:solidFill>
                  <a:srgbClr val="002060"/>
                </a:solidFill>
                <a:latin typeface="+mn-ea"/>
                <a:ea typeface="+mn-ea"/>
              </a:rPr>
              <a:t>0.2%</a:t>
            </a:r>
            <a:r>
              <a:rPr lang="zh-CN" altLang="en-US" sz="1800" b="1" dirty="0" smtClean="0">
                <a:solidFill>
                  <a:srgbClr val="002060"/>
                </a:solidFill>
                <a:latin typeface="+mn-ea"/>
                <a:ea typeface="+mn-ea"/>
              </a:rPr>
              <a:t>，扭转连续</a:t>
            </a:r>
            <a:r>
              <a:rPr lang="en-US" altLang="zh-CN" sz="1800" b="1" dirty="0" smtClean="0">
                <a:solidFill>
                  <a:srgbClr val="002060"/>
                </a:solidFill>
                <a:latin typeface="+mn-ea"/>
                <a:ea typeface="+mn-ea"/>
              </a:rPr>
              <a:t>3</a:t>
            </a:r>
            <a:r>
              <a:rPr lang="zh-CN" altLang="en-US" sz="1800" b="1" dirty="0" smtClean="0">
                <a:solidFill>
                  <a:srgbClr val="002060"/>
                </a:solidFill>
                <a:latin typeface="+mn-ea"/>
                <a:ea typeface="+mn-ea"/>
              </a:rPr>
              <a:t>月的下跌态势，主要受到钢材、有色金属等产品价格上涨影响。</a:t>
            </a:r>
            <a:endParaRPr lang="zh-CN" altLang="en-US" sz="1800" b="1" dirty="0">
              <a:solidFill>
                <a:srgbClr val="002060"/>
              </a:solidFill>
              <a:latin typeface="+mn-ea"/>
              <a:ea typeface="+mn-ea"/>
            </a:endParaRPr>
          </a:p>
        </p:txBody>
      </p:sp>
      <p:pic>
        <p:nvPicPr>
          <p:cNvPr id="1026" name="Picture 2"/>
          <p:cNvPicPr>
            <a:picLocks noChangeAspect="1" noChangeArrowheads="1"/>
          </p:cNvPicPr>
          <p:nvPr/>
        </p:nvPicPr>
        <p:blipFill>
          <a:blip r:embed="rId3"/>
          <a:srcRect/>
          <a:stretch>
            <a:fillRect/>
          </a:stretch>
        </p:blipFill>
        <p:spPr bwMode="auto">
          <a:xfrm>
            <a:off x="1000100" y="1142984"/>
            <a:ext cx="7286676" cy="3289295"/>
          </a:xfrm>
          <a:prstGeom prst="rect">
            <a:avLst/>
          </a:prstGeom>
          <a:noFill/>
          <a:ln w="9525">
            <a:noFill/>
            <a:miter lim="800000"/>
            <a:headEnd/>
            <a:tailEnd/>
          </a:ln>
          <a:effectLst/>
        </p:spPr>
      </p:pic>
    </p:spTree>
    <p:extLst>
      <p:ext uri="{BB962C8B-B14F-4D97-AF65-F5344CB8AC3E}">
        <p14:creationId xmlns="" xmlns:p14="http://schemas.microsoft.com/office/powerpoint/2010/main" val="28189752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dirty="0" smtClean="0">
                <a:solidFill>
                  <a:srgbClr val="000066"/>
                </a:solidFill>
                <a:latin typeface="Arial" panose="020B0604020202020204" pitchFamily="34" charset="0"/>
              </a:rPr>
              <a:t>PMI</a:t>
            </a:r>
            <a:endParaRPr kumimoji="1" lang="zh-CN" altLang="en-US" sz="2400" dirty="0">
              <a:solidFill>
                <a:srgbClr val="FF0000"/>
              </a:solidFill>
              <a:latin typeface="Arial" panose="020B0604020202020204" pitchFamily="34" charset="0"/>
            </a:endParaRPr>
          </a:p>
        </p:txBody>
      </p:sp>
      <p:sp>
        <p:nvSpPr>
          <p:cNvPr id="16387" name="TextBox 1"/>
          <p:cNvSpPr txBox="1">
            <a:spLocks noChangeArrowheads="1"/>
          </p:cNvSpPr>
          <p:nvPr/>
        </p:nvSpPr>
        <p:spPr bwMode="auto">
          <a:xfrm>
            <a:off x="340518" y="4725144"/>
            <a:ext cx="8462963" cy="1200329"/>
          </a:xfrm>
          <a:prstGeom prst="rect">
            <a:avLst/>
          </a:prstGeom>
          <a:noFill/>
          <a:ln w="9525">
            <a:noFill/>
            <a:miter lim="800000"/>
          </a:ln>
        </p:spPr>
        <p:txBody>
          <a:bodyPr>
            <a:spAutoFit/>
          </a:bodyPr>
          <a:lstStyle/>
          <a:p>
            <a:pPr>
              <a:defRPr/>
            </a:pP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a:t>
            </a:r>
            <a:r>
              <a:rPr lang="zh-CN" altLang="en-US" sz="1800" b="1" dirty="0">
                <a:solidFill>
                  <a:srgbClr val="002060"/>
                </a:solidFill>
                <a:latin typeface="+mn-ea"/>
                <a:ea typeface="+mn-ea"/>
              </a:rPr>
              <a:t>制造业</a:t>
            </a:r>
            <a:r>
              <a:rPr lang="en-US" altLang="zh-CN" sz="1800" b="1" dirty="0">
                <a:solidFill>
                  <a:srgbClr val="002060"/>
                </a:solidFill>
                <a:latin typeface="+mn-ea"/>
                <a:ea typeface="+mn-ea"/>
              </a:rPr>
              <a:t>PMI</a:t>
            </a:r>
            <a:r>
              <a:rPr lang="zh-CN" altLang="en-US" sz="1800" b="1" dirty="0">
                <a:solidFill>
                  <a:srgbClr val="002060"/>
                </a:solidFill>
                <a:latin typeface="+mn-ea"/>
                <a:ea typeface="+mn-ea"/>
              </a:rPr>
              <a:t>为</a:t>
            </a:r>
            <a:r>
              <a:rPr lang="en-US" altLang="zh-CN" sz="1800" b="1" dirty="0" smtClean="0">
                <a:solidFill>
                  <a:srgbClr val="002060"/>
                </a:solidFill>
                <a:latin typeface="+mn-ea"/>
                <a:ea typeface="+mn-ea"/>
              </a:rPr>
              <a:t>51.4%</a:t>
            </a:r>
            <a:r>
              <a:rPr lang="zh-CN" altLang="en-US" sz="1800" b="1" dirty="0" smtClean="0">
                <a:solidFill>
                  <a:srgbClr val="002060"/>
                </a:solidFill>
                <a:latin typeface="+mn-ea"/>
                <a:ea typeface="+mn-ea"/>
              </a:rPr>
              <a:t>，略低于市场一致预期</a:t>
            </a:r>
            <a:r>
              <a:rPr lang="en-US" altLang="zh-CN" sz="1800" b="1" dirty="0" smtClean="0">
                <a:solidFill>
                  <a:srgbClr val="002060"/>
                </a:solidFill>
                <a:latin typeface="+mn-ea"/>
                <a:ea typeface="+mn-ea"/>
              </a:rPr>
              <a:t>51.5%</a:t>
            </a:r>
            <a:r>
              <a:rPr lang="zh-CN" altLang="en-US" sz="1800" b="1" dirty="0" smtClean="0">
                <a:solidFill>
                  <a:srgbClr val="002060"/>
                </a:solidFill>
                <a:latin typeface="+mn-ea"/>
                <a:ea typeface="+mn-ea"/>
              </a:rPr>
              <a:t>，环比下降</a:t>
            </a:r>
            <a:r>
              <a:rPr lang="en-US" altLang="zh-CN" sz="1800" b="1" dirty="0" smtClean="0">
                <a:solidFill>
                  <a:srgbClr val="002060"/>
                </a:solidFill>
                <a:latin typeface="+mn-ea"/>
                <a:ea typeface="+mn-ea"/>
              </a:rPr>
              <a:t>0.3</a:t>
            </a:r>
            <a:r>
              <a:rPr lang="zh-CN" altLang="en-US" sz="1800" b="1" dirty="0" smtClean="0">
                <a:solidFill>
                  <a:srgbClr val="002060"/>
                </a:solidFill>
                <a:latin typeface="+mn-ea"/>
                <a:ea typeface="+mn-ea"/>
              </a:rPr>
              <a:t>个百分点，或与全国范围内的高温天气及自然灾害有关，制造业景气总体延续。</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a:t>
            </a:r>
            <a:r>
              <a:rPr lang="zh-CN" altLang="en-US" sz="1800" b="1" dirty="0">
                <a:solidFill>
                  <a:srgbClr val="002060"/>
                </a:solidFill>
                <a:latin typeface="+mn-ea"/>
                <a:ea typeface="+mn-ea"/>
              </a:rPr>
              <a:t>财新中国</a:t>
            </a:r>
            <a:r>
              <a:rPr lang="zh-CN" altLang="en-US" sz="1800" b="1" dirty="0" smtClean="0">
                <a:solidFill>
                  <a:srgbClr val="002060"/>
                </a:solidFill>
                <a:latin typeface="+mn-ea"/>
                <a:ea typeface="+mn-ea"/>
              </a:rPr>
              <a:t>制造业</a:t>
            </a:r>
            <a:r>
              <a:rPr lang="en-US" altLang="zh-CN" sz="1800" b="1" dirty="0" smtClean="0">
                <a:solidFill>
                  <a:srgbClr val="002060"/>
                </a:solidFill>
                <a:latin typeface="+mn-ea"/>
                <a:ea typeface="+mn-ea"/>
              </a:rPr>
              <a:t>PMI</a:t>
            </a:r>
            <a:r>
              <a:rPr lang="zh-CN" altLang="en-US" sz="1800" b="1" dirty="0" smtClean="0">
                <a:solidFill>
                  <a:srgbClr val="002060"/>
                </a:solidFill>
                <a:latin typeface="+mn-ea"/>
                <a:ea typeface="+mn-ea"/>
              </a:rPr>
              <a:t>录得</a:t>
            </a:r>
            <a:r>
              <a:rPr lang="en-US" altLang="zh-CN" sz="1800" b="1" dirty="0" smtClean="0">
                <a:solidFill>
                  <a:srgbClr val="002060"/>
                </a:solidFill>
                <a:latin typeface="+mn-ea"/>
                <a:ea typeface="+mn-ea"/>
              </a:rPr>
              <a:t>51.1%</a:t>
            </a:r>
            <a:r>
              <a:rPr lang="zh-CN" altLang="en-US" sz="1800" b="1" dirty="0" smtClean="0">
                <a:solidFill>
                  <a:srgbClr val="002060"/>
                </a:solidFill>
                <a:latin typeface="+mn-ea"/>
                <a:ea typeface="+mn-ea"/>
              </a:rPr>
              <a:t>，远高于预期值</a:t>
            </a:r>
            <a:r>
              <a:rPr lang="en-US" altLang="zh-CN" sz="1800" b="1" dirty="0" smtClean="0">
                <a:solidFill>
                  <a:srgbClr val="002060"/>
                </a:solidFill>
                <a:latin typeface="+mn-ea"/>
                <a:ea typeface="+mn-ea"/>
              </a:rPr>
              <a:t>50.4%</a:t>
            </a:r>
            <a:r>
              <a:rPr lang="zh-CN" altLang="en-US" sz="1800" b="1" dirty="0" smtClean="0">
                <a:solidFill>
                  <a:srgbClr val="002060"/>
                </a:solidFill>
                <a:latin typeface="+mn-ea"/>
                <a:ea typeface="+mn-ea"/>
              </a:rPr>
              <a:t>，为四个月来的最高点，其主要原因是海外需求强劲，新业务总量加速增长。</a:t>
            </a:r>
            <a:endParaRPr lang="zh-CN" altLang="en-US" sz="1800" b="1" dirty="0">
              <a:solidFill>
                <a:srgbClr val="002060"/>
              </a:solidFill>
              <a:latin typeface="+mn-ea"/>
              <a:ea typeface="+mn-ea"/>
            </a:endParaRPr>
          </a:p>
        </p:txBody>
      </p:sp>
      <p:pic>
        <p:nvPicPr>
          <p:cNvPr id="2050" name="Picture 2"/>
          <p:cNvPicPr>
            <a:picLocks noChangeAspect="1" noChangeArrowheads="1"/>
          </p:cNvPicPr>
          <p:nvPr/>
        </p:nvPicPr>
        <p:blipFill>
          <a:blip r:embed="rId3"/>
          <a:srcRect/>
          <a:stretch>
            <a:fillRect/>
          </a:stretch>
        </p:blipFill>
        <p:spPr bwMode="auto">
          <a:xfrm>
            <a:off x="785785" y="1142984"/>
            <a:ext cx="7407243" cy="3429024"/>
          </a:xfrm>
          <a:prstGeom prst="rect">
            <a:avLst/>
          </a:prstGeom>
          <a:noFill/>
          <a:ln w="9525">
            <a:noFill/>
            <a:miter lim="800000"/>
            <a:headEnd/>
            <a:tailEnd/>
          </a:ln>
          <a:effectLst/>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dirty="0">
                <a:solidFill>
                  <a:srgbClr val="000066"/>
                </a:solidFill>
                <a:latin typeface="Arial" panose="020B0604020202020204" pitchFamily="34" charset="0"/>
              </a:rPr>
              <a:t>央行公开市场操作</a:t>
            </a:r>
          </a:p>
        </p:txBody>
      </p:sp>
      <p:sp>
        <p:nvSpPr>
          <p:cNvPr id="6" name="矩形 5"/>
          <p:cNvSpPr/>
          <p:nvPr/>
        </p:nvSpPr>
        <p:spPr>
          <a:xfrm>
            <a:off x="599152" y="4437112"/>
            <a:ext cx="8001000" cy="2308324"/>
          </a:xfrm>
          <a:prstGeom prst="rect">
            <a:avLst/>
          </a:prstGeom>
        </p:spPr>
        <p:txBody>
          <a:bodyPr>
            <a:spAutoFit/>
          </a:bodyPr>
          <a:lstStyle/>
          <a:p>
            <a:pPr>
              <a:defRPr/>
            </a:pPr>
            <a:r>
              <a:rPr lang="zh-CN" altLang="en-US" sz="1800" b="1" dirty="0" smtClean="0">
                <a:solidFill>
                  <a:srgbClr val="002060"/>
                </a:solidFill>
                <a:latin typeface="+mn-ea"/>
                <a:ea typeface="+mn-ea"/>
              </a:rPr>
              <a:t>本月，央行公开市场操作呈现“锁长放短”的特点。</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月央行公开市场净投放</a:t>
            </a:r>
            <a:r>
              <a:rPr lang="en-US" altLang="zh-CN" sz="1800" b="1" dirty="0" smtClean="0">
                <a:solidFill>
                  <a:srgbClr val="002060"/>
                </a:solidFill>
                <a:latin typeface="+mn-ea"/>
                <a:ea typeface="+mn-ea"/>
              </a:rPr>
              <a:t>4700</a:t>
            </a:r>
            <a:r>
              <a:rPr lang="zh-CN" altLang="en-US" sz="1800" b="1" dirty="0" smtClean="0">
                <a:solidFill>
                  <a:srgbClr val="002060"/>
                </a:solidFill>
                <a:latin typeface="+mn-ea"/>
                <a:ea typeface="+mn-ea"/>
              </a:rPr>
              <a:t>亿元，创下近一年单月逆回购投放规模新高，而</a:t>
            </a: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月的净投放为</a:t>
            </a:r>
            <a:r>
              <a:rPr lang="en-US" altLang="zh-CN" sz="1800" b="1" dirty="0" smtClean="0">
                <a:solidFill>
                  <a:srgbClr val="002060"/>
                </a:solidFill>
                <a:latin typeface="+mn-ea"/>
                <a:ea typeface="+mn-ea"/>
              </a:rPr>
              <a:t>400</a:t>
            </a:r>
            <a:r>
              <a:rPr lang="zh-CN" altLang="en-US" sz="1800" b="1" dirty="0" smtClean="0">
                <a:solidFill>
                  <a:srgbClr val="002060"/>
                </a:solidFill>
                <a:latin typeface="+mn-ea"/>
                <a:ea typeface="+mn-ea"/>
              </a:rPr>
              <a:t>亿元，不到</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月份的一成。与此同时，</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月份</a:t>
            </a:r>
            <a:r>
              <a:rPr lang="en-US" altLang="zh-CN" sz="1800" b="1" dirty="0" smtClean="0">
                <a:solidFill>
                  <a:srgbClr val="002060"/>
                </a:solidFill>
                <a:latin typeface="+mn-ea"/>
                <a:ea typeface="+mn-ea"/>
              </a:rPr>
              <a:t>MLF</a:t>
            </a:r>
            <a:r>
              <a:rPr lang="zh-CN" altLang="en-US" sz="1800" b="1" dirty="0" smtClean="0">
                <a:solidFill>
                  <a:srgbClr val="002060"/>
                </a:solidFill>
                <a:latin typeface="+mn-ea"/>
                <a:ea typeface="+mn-ea"/>
              </a:rPr>
              <a:t>净投放量从</a:t>
            </a: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月份的</a:t>
            </a:r>
            <a:r>
              <a:rPr lang="en-US" altLang="zh-CN" sz="1800" b="1" dirty="0" smtClean="0">
                <a:solidFill>
                  <a:srgbClr val="002060"/>
                </a:solidFill>
                <a:latin typeface="+mn-ea"/>
                <a:ea typeface="+mn-ea"/>
              </a:rPr>
              <a:t>667</a:t>
            </a:r>
            <a:r>
              <a:rPr lang="zh-CN" altLang="en-US" sz="1800" b="1" dirty="0" smtClean="0">
                <a:solidFill>
                  <a:srgbClr val="002060"/>
                </a:solidFill>
                <a:latin typeface="+mn-ea"/>
                <a:ea typeface="+mn-ea"/>
              </a:rPr>
              <a:t>亿元下降到</a:t>
            </a:r>
            <a:r>
              <a:rPr lang="en-US" altLang="zh-CN" sz="1800" b="1" dirty="0" smtClean="0">
                <a:solidFill>
                  <a:srgbClr val="002060"/>
                </a:solidFill>
                <a:latin typeface="+mn-ea"/>
                <a:ea typeface="+mn-ea"/>
              </a:rPr>
              <a:t>25</a:t>
            </a:r>
            <a:r>
              <a:rPr lang="zh-CN" altLang="en-US" sz="1800" b="1" dirty="0" smtClean="0">
                <a:solidFill>
                  <a:srgbClr val="002060"/>
                </a:solidFill>
                <a:latin typeface="+mn-ea"/>
                <a:ea typeface="+mn-ea"/>
              </a:rPr>
              <a:t>亿元，这也是自去年</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月份以来的单月</a:t>
            </a:r>
            <a:r>
              <a:rPr lang="en-US" altLang="zh-CN" sz="1800" b="1" dirty="0" smtClean="0">
                <a:solidFill>
                  <a:srgbClr val="002060"/>
                </a:solidFill>
                <a:latin typeface="+mn-ea"/>
                <a:ea typeface="+mn-ea"/>
              </a:rPr>
              <a:t>MLF</a:t>
            </a:r>
            <a:r>
              <a:rPr lang="zh-CN" altLang="en-US" sz="1800" b="1" dirty="0" smtClean="0">
                <a:solidFill>
                  <a:srgbClr val="002060"/>
                </a:solidFill>
                <a:latin typeface="+mn-ea"/>
                <a:ea typeface="+mn-ea"/>
              </a:rPr>
              <a:t>最低净投放规模。这体现了央行“不送不紧”的中性态度。预计未来操作将继续保持“锁长放短”的特点，</a:t>
            </a:r>
            <a:r>
              <a:rPr lang="en-US" altLang="zh-CN" sz="1800" b="1" dirty="0" smtClean="0">
                <a:solidFill>
                  <a:srgbClr val="002060"/>
                </a:solidFill>
                <a:latin typeface="+mn-ea"/>
                <a:ea typeface="+mn-ea"/>
              </a:rPr>
              <a:t>8</a:t>
            </a:r>
            <a:r>
              <a:rPr lang="zh-CN" altLang="en-US" sz="1800" b="1" dirty="0" smtClean="0">
                <a:solidFill>
                  <a:srgbClr val="002060"/>
                </a:solidFill>
                <a:latin typeface="+mn-ea"/>
                <a:ea typeface="+mn-ea"/>
              </a:rPr>
              <a:t>月份的货币政策保持稳健。</a:t>
            </a:r>
            <a:endParaRPr lang="en-US" altLang="zh-CN" sz="1800" b="1" dirty="0" smtClean="0">
              <a:solidFill>
                <a:srgbClr val="002060"/>
              </a:solidFill>
              <a:latin typeface="+mn-ea"/>
              <a:ea typeface="+mn-ea"/>
            </a:endParaRPr>
          </a:p>
          <a:p>
            <a:pPr>
              <a:defRPr/>
            </a:pPr>
            <a:endParaRPr lang="en-US" altLang="zh-CN" sz="1800" b="1" dirty="0" smtClean="0">
              <a:solidFill>
                <a:srgbClr val="FF0000"/>
              </a:solidFill>
              <a:latin typeface="+mn-ea"/>
              <a:ea typeface="+mn-ea"/>
            </a:endParaRPr>
          </a:p>
          <a:p>
            <a:pPr>
              <a:defRPr/>
            </a:pPr>
            <a:endParaRPr lang="zh-CN" altLang="en-US" sz="1800" b="1" dirty="0">
              <a:solidFill>
                <a:srgbClr val="000066"/>
              </a:solidFill>
              <a:latin typeface="+mn-ea"/>
              <a:ea typeface="+mn-ea"/>
            </a:endParaRPr>
          </a:p>
        </p:txBody>
      </p:sp>
      <p:pic>
        <p:nvPicPr>
          <p:cNvPr id="7" name="图片 6"/>
          <p:cNvPicPr/>
          <p:nvPr/>
        </p:nvPicPr>
        <p:blipFill>
          <a:blip r:embed="rId2"/>
          <a:stretch>
            <a:fillRect/>
          </a:stretch>
        </p:blipFill>
        <p:spPr>
          <a:xfrm>
            <a:off x="642910" y="1500174"/>
            <a:ext cx="7858180" cy="2734958"/>
          </a:xfrm>
          <a:prstGeom prst="rect">
            <a:avLst/>
          </a:prstGeom>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295400" y="2540000"/>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7411"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1.本月宏观概况</a:t>
            </a:r>
          </a:p>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市场概况</a:t>
            </a:r>
          </a:p>
        </p:txBody>
      </p:sp>
      <p:sp>
        <p:nvSpPr>
          <p:cNvPr id="18435" name="Text Box 280"/>
          <p:cNvSpPr txBox="1">
            <a:spLocks noChangeArrowheads="1"/>
          </p:cNvSpPr>
          <p:nvPr/>
        </p:nvSpPr>
        <p:spPr bwMode="auto">
          <a:xfrm>
            <a:off x="571500" y="4941168"/>
            <a:ext cx="8143875" cy="1477328"/>
          </a:xfrm>
          <a:prstGeom prst="rect">
            <a:avLst/>
          </a:prstGeom>
          <a:noFill/>
          <a:ln w="9525" algn="ctr">
            <a:noFill/>
            <a:miter lim="800000"/>
          </a:ln>
        </p:spPr>
        <p:txBody>
          <a:bodyPr>
            <a:spAutoFit/>
          </a:bodyPr>
          <a:lstStyle/>
          <a:p>
            <a:pPr>
              <a:spcBef>
                <a:spcPct val="50000"/>
              </a:spcBef>
            </a:pPr>
            <a:r>
              <a:rPr lang="en-US" altLang="zh-CN" sz="1800" b="1" dirty="0" smtClean="0">
                <a:solidFill>
                  <a:srgbClr val="002060"/>
                </a:solidFill>
                <a:latin typeface="幼圆" pitchFamily="49" charset="-122"/>
                <a:ea typeface="幼圆" pitchFamily="49" charset="-122"/>
              </a:rPr>
              <a:t>7</a:t>
            </a:r>
            <a:r>
              <a:rPr lang="zh-CN" altLang="en-US" sz="1800" b="1" dirty="0" smtClean="0">
                <a:solidFill>
                  <a:srgbClr val="002060"/>
                </a:solidFill>
                <a:latin typeface="幼圆" pitchFamily="49" charset="-122"/>
                <a:ea typeface="幼圆" pitchFamily="49" charset="-122"/>
              </a:rPr>
              <a:t>月上证涨幅</a:t>
            </a:r>
            <a:r>
              <a:rPr lang="en-US" altLang="zh-CN" sz="1800" b="1" dirty="0" smtClean="0">
                <a:solidFill>
                  <a:srgbClr val="002060"/>
                </a:solidFill>
                <a:latin typeface="幼圆" pitchFamily="49" charset="-122"/>
                <a:ea typeface="幼圆" pitchFamily="49" charset="-122"/>
              </a:rPr>
              <a:t>2.52%</a:t>
            </a:r>
            <a:r>
              <a:rPr lang="zh-CN" altLang="en-US" sz="1800" b="1" dirty="0">
                <a:solidFill>
                  <a:srgbClr val="002060"/>
                </a:solidFill>
                <a:latin typeface="幼圆" pitchFamily="49" charset="-122"/>
                <a:ea typeface="幼圆" pitchFamily="49" charset="-122"/>
              </a:rPr>
              <a:t>，收</a:t>
            </a:r>
            <a:r>
              <a:rPr lang="en-US" altLang="zh-CN" sz="1800" b="1" dirty="0" smtClean="0">
                <a:solidFill>
                  <a:srgbClr val="002060"/>
                </a:solidFill>
                <a:latin typeface="幼圆" pitchFamily="49" charset="-122"/>
                <a:ea typeface="幼圆" pitchFamily="49" charset="-122"/>
              </a:rPr>
              <a:t>3273.028</a:t>
            </a:r>
            <a:r>
              <a:rPr lang="zh-CN" altLang="en-US" sz="1800" b="1" dirty="0" smtClean="0">
                <a:solidFill>
                  <a:srgbClr val="002060"/>
                </a:solidFill>
                <a:latin typeface="幼圆" pitchFamily="49" charset="-122"/>
                <a:ea typeface="幼圆" pitchFamily="49" charset="-122"/>
              </a:rPr>
              <a:t>点。深圳成指跌幅</a:t>
            </a:r>
            <a:r>
              <a:rPr lang="en-US" altLang="zh-CN" sz="1800" b="1" dirty="0" smtClean="0">
                <a:solidFill>
                  <a:srgbClr val="002060"/>
                </a:solidFill>
                <a:latin typeface="幼圆" pitchFamily="49" charset="-122"/>
                <a:ea typeface="幼圆" pitchFamily="49" charset="-122"/>
              </a:rPr>
              <a:t>0.23%</a:t>
            </a:r>
            <a:r>
              <a:rPr lang="zh-CN" altLang="en-US" sz="1800" b="1" dirty="0" smtClean="0">
                <a:solidFill>
                  <a:srgbClr val="002060"/>
                </a:solidFill>
                <a:latin typeface="幼圆" pitchFamily="49" charset="-122"/>
                <a:ea typeface="幼圆" pitchFamily="49" charset="-122"/>
              </a:rPr>
              <a:t>，收</a:t>
            </a:r>
            <a:r>
              <a:rPr lang="en-US" altLang="zh-CN" sz="1800" b="1" dirty="0" smtClean="0">
                <a:solidFill>
                  <a:srgbClr val="002060"/>
                </a:solidFill>
                <a:latin typeface="幼圆" pitchFamily="49" charset="-122"/>
                <a:ea typeface="幼圆" pitchFamily="49" charset="-122"/>
              </a:rPr>
              <a:t>10505.044</a:t>
            </a:r>
            <a:r>
              <a:rPr lang="zh-CN" altLang="en-US" sz="1800" b="1" dirty="0" smtClean="0">
                <a:solidFill>
                  <a:srgbClr val="002060"/>
                </a:solidFill>
                <a:latin typeface="幼圆" pitchFamily="49" charset="-122"/>
                <a:ea typeface="幼圆" pitchFamily="49" charset="-122"/>
              </a:rPr>
              <a:t>点。中小板指涨幅</a:t>
            </a:r>
            <a:r>
              <a:rPr lang="en-US" altLang="zh-CN" sz="1800" b="1" dirty="0" smtClean="0">
                <a:solidFill>
                  <a:srgbClr val="002060"/>
                </a:solidFill>
                <a:latin typeface="幼圆" pitchFamily="49" charset="-122"/>
                <a:ea typeface="幼圆" pitchFamily="49" charset="-122"/>
              </a:rPr>
              <a:t>1.56%</a:t>
            </a:r>
            <a:r>
              <a:rPr lang="zh-CN" altLang="en-US" sz="1800" b="1" dirty="0" smtClean="0">
                <a:solidFill>
                  <a:srgbClr val="002060"/>
                </a:solidFill>
                <a:latin typeface="幼圆" pitchFamily="49" charset="-122"/>
                <a:ea typeface="幼圆" pitchFamily="49" charset="-122"/>
              </a:rPr>
              <a:t>，收</a:t>
            </a:r>
            <a:r>
              <a:rPr lang="en-US" altLang="zh-CN" sz="1800" b="1" dirty="0" smtClean="0">
                <a:solidFill>
                  <a:srgbClr val="002060"/>
                </a:solidFill>
                <a:latin typeface="幼圆" pitchFamily="49" charset="-122"/>
                <a:ea typeface="幼圆" pitchFamily="49" charset="-122"/>
              </a:rPr>
              <a:t>7054.958</a:t>
            </a:r>
            <a:r>
              <a:rPr lang="zh-CN" altLang="en-US" sz="1800" b="1" dirty="0" smtClean="0">
                <a:solidFill>
                  <a:srgbClr val="002060"/>
                </a:solidFill>
                <a:latin typeface="幼圆" pitchFamily="49" charset="-122"/>
                <a:ea typeface="幼圆" pitchFamily="49" charset="-122"/>
              </a:rPr>
              <a:t>点。创业板跌幅</a:t>
            </a:r>
            <a:r>
              <a:rPr lang="en-US" altLang="zh-CN" sz="1800" b="1" dirty="0" smtClean="0">
                <a:solidFill>
                  <a:srgbClr val="002060"/>
                </a:solidFill>
                <a:latin typeface="幼圆" pitchFamily="49" charset="-122"/>
                <a:ea typeface="幼圆" pitchFamily="49" charset="-122"/>
              </a:rPr>
              <a:t>4.50%</a:t>
            </a:r>
            <a:r>
              <a:rPr lang="zh-CN" altLang="en-US" sz="1800" b="1" dirty="0">
                <a:solidFill>
                  <a:srgbClr val="002060"/>
                </a:solidFill>
                <a:latin typeface="幼圆" pitchFamily="49" charset="-122"/>
                <a:ea typeface="幼圆" pitchFamily="49" charset="-122"/>
              </a:rPr>
              <a:t>，</a:t>
            </a:r>
            <a:r>
              <a:rPr lang="zh-CN" altLang="en-US" sz="1800" b="1" dirty="0" smtClean="0">
                <a:solidFill>
                  <a:srgbClr val="002060"/>
                </a:solidFill>
                <a:latin typeface="幼圆" pitchFamily="49" charset="-122"/>
                <a:ea typeface="幼圆" pitchFamily="49" charset="-122"/>
              </a:rPr>
              <a:t>收</a:t>
            </a:r>
            <a:r>
              <a:rPr lang="en-US" altLang="zh-CN" sz="1800" b="1" dirty="0" smtClean="0">
                <a:solidFill>
                  <a:srgbClr val="002060"/>
                </a:solidFill>
                <a:latin typeface="幼圆" pitchFamily="49" charset="-122"/>
                <a:ea typeface="幼圆" pitchFamily="49" charset="-122"/>
              </a:rPr>
              <a:t>1736.300</a:t>
            </a:r>
            <a:r>
              <a:rPr lang="zh-CN" altLang="en-US" sz="1800" b="1" dirty="0" smtClean="0">
                <a:solidFill>
                  <a:srgbClr val="002060"/>
                </a:solidFill>
                <a:latin typeface="幼圆" pitchFamily="49" charset="-122"/>
                <a:ea typeface="幼圆" pitchFamily="49" charset="-122"/>
              </a:rPr>
              <a:t>点。</a:t>
            </a:r>
            <a:r>
              <a:rPr lang="zh-CN" altLang="en-US" sz="1800" b="1" dirty="0" smtClean="0">
                <a:solidFill>
                  <a:srgbClr val="002060"/>
                </a:solidFill>
              </a:rPr>
              <a:t>尽管有部分创业板公司业绩持续稳定增长，但整体来看创业板个股仍需继续消化高估值。</a:t>
            </a:r>
            <a:r>
              <a:rPr lang="zh-CN" altLang="en-US" sz="1800" b="1" dirty="0" smtClean="0">
                <a:solidFill>
                  <a:srgbClr val="002060"/>
                </a:solidFill>
                <a:latin typeface="幼圆" pitchFamily="49" charset="-122"/>
                <a:ea typeface="幼圆" pitchFamily="49" charset="-122"/>
              </a:rPr>
              <a:t>除创业板外，</a:t>
            </a:r>
            <a:r>
              <a:rPr lang="en-US" altLang="zh-CN" sz="1800" b="1" dirty="0" smtClean="0">
                <a:solidFill>
                  <a:srgbClr val="002060"/>
                </a:solidFill>
                <a:latin typeface="幼圆" pitchFamily="49" charset="-122"/>
                <a:ea typeface="幼圆" pitchFamily="49" charset="-122"/>
              </a:rPr>
              <a:t>7</a:t>
            </a:r>
            <a:r>
              <a:rPr lang="zh-CN" altLang="en-US" sz="1800" b="1" dirty="0" smtClean="0">
                <a:solidFill>
                  <a:srgbClr val="002060"/>
                </a:solidFill>
                <a:latin typeface="幼圆" pitchFamily="49" charset="-122"/>
                <a:ea typeface="幼圆" pitchFamily="49" charset="-122"/>
              </a:rPr>
              <a:t>月份</a:t>
            </a:r>
            <a:r>
              <a:rPr lang="zh-CN" altLang="en-US" sz="1800" b="1" dirty="0">
                <a:solidFill>
                  <a:srgbClr val="002060"/>
                </a:solidFill>
                <a:latin typeface="幼圆" pitchFamily="49" charset="-122"/>
                <a:ea typeface="幼圆" pitchFamily="49" charset="-122"/>
              </a:rPr>
              <a:t>整体市场</a:t>
            </a:r>
            <a:r>
              <a:rPr lang="zh-CN" altLang="en-US" sz="1800" b="1" dirty="0" smtClean="0">
                <a:solidFill>
                  <a:srgbClr val="002060"/>
                </a:solidFill>
                <a:latin typeface="幼圆" pitchFamily="49" charset="-122"/>
                <a:ea typeface="幼圆" pitchFamily="49" charset="-122"/>
              </a:rPr>
              <a:t>上涨，上证指数的</a:t>
            </a:r>
            <a:r>
              <a:rPr lang="en-US" altLang="zh-CN" sz="1800" b="1" dirty="0" smtClean="0">
                <a:solidFill>
                  <a:srgbClr val="002060"/>
                </a:solidFill>
                <a:latin typeface="幼圆" pitchFamily="49" charset="-122"/>
                <a:ea typeface="幼圆" pitchFamily="49" charset="-122"/>
              </a:rPr>
              <a:t>60</a:t>
            </a:r>
            <a:r>
              <a:rPr lang="zh-CN" altLang="en-US" sz="1800" b="1" dirty="0" smtClean="0">
                <a:solidFill>
                  <a:srgbClr val="002060"/>
                </a:solidFill>
                <a:latin typeface="幼圆" pitchFamily="49" charset="-122"/>
                <a:ea typeface="幼圆" pitchFamily="49" charset="-122"/>
              </a:rPr>
              <a:t>日线开始呈现上升趋势，市场保持多头市场态势。本月成交量持续放大，为今年以来的最高。</a:t>
            </a:r>
            <a:endParaRPr lang="zh-CN" altLang="en-US" sz="1800" b="1" dirty="0">
              <a:solidFill>
                <a:srgbClr val="002060"/>
              </a:solidFill>
              <a:latin typeface="幼圆" pitchFamily="49" charset="-122"/>
              <a:ea typeface="幼圆" pitchFamily="49" charset="-122"/>
            </a:endParaRPr>
          </a:p>
        </p:txBody>
      </p:sp>
      <p:pic>
        <p:nvPicPr>
          <p:cNvPr id="1028" name="Picture 4"/>
          <p:cNvPicPr>
            <a:picLocks noChangeAspect="1" noChangeArrowheads="1"/>
          </p:cNvPicPr>
          <p:nvPr/>
        </p:nvPicPr>
        <p:blipFill>
          <a:blip r:embed="rId3"/>
          <a:srcRect/>
          <a:stretch>
            <a:fillRect/>
          </a:stretch>
        </p:blipFill>
        <p:spPr bwMode="auto">
          <a:xfrm>
            <a:off x="714348" y="1071546"/>
            <a:ext cx="7572428" cy="3770656"/>
          </a:xfrm>
          <a:prstGeom prst="rect">
            <a:avLst/>
          </a:prstGeom>
          <a:noFill/>
          <a:ln w="9525">
            <a:noFill/>
            <a:miter lim="800000"/>
            <a:headEnd/>
            <a:tailEnd/>
          </a:ln>
          <a:effectLst/>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dirty="0">
                <a:solidFill>
                  <a:schemeClr val="tx1"/>
                </a:solidFill>
              </a:rPr>
              <a:t>股指期货</a:t>
            </a:r>
            <a:endParaRPr lang="en-US" altLang="zh-CN" sz="2400" dirty="0">
              <a:solidFill>
                <a:schemeClr val="tx1"/>
              </a:solidFill>
            </a:endParaRPr>
          </a:p>
        </p:txBody>
      </p:sp>
      <p:sp>
        <p:nvSpPr>
          <p:cNvPr id="19459" name="Text Box 5"/>
          <p:cNvSpPr txBox="1">
            <a:spLocks noChangeArrowheads="1"/>
          </p:cNvSpPr>
          <p:nvPr/>
        </p:nvSpPr>
        <p:spPr bwMode="auto">
          <a:xfrm>
            <a:off x="500063" y="5500688"/>
            <a:ext cx="8143875" cy="646331"/>
          </a:xfrm>
          <a:prstGeom prst="rect">
            <a:avLst/>
          </a:prstGeom>
          <a:noFill/>
          <a:ln w="9525" algn="ctr">
            <a:noFill/>
            <a:miter lim="800000"/>
          </a:ln>
        </p:spPr>
        <p:txBody>
          <a:bodyPr>
            <a:spAutoFit/>
          </a:bodyPr>
          <a:lstStyle/>
          <a:p>
            <a:pPr>
              <a:spcBef>
                <a:spcPct val="50000"/>
              </a:spcBef>
            </a:pPr>
            <a:r>
              <a:rPr lang="zh-CN" altLang="en-US" sz="1800" b="1" dirty="0">
                <a:solidFill>
                  <a:srgbClr val="002060"/>
                </a:solidFill>
                <a:latin typeface="幼圆" pitchFamily="49" charset="-122"/>
                <a:ea typeface="幼圆" pitchFamily="49" charset="-122"/>
              </a:rPr>
              <a:t>    </a:t>
            </a:r>
            <a:r>
              <a:rPr lang="en-US" altLang="zh-CN" sz="1800" b="1" dirty="0" smtClean="0">
                <a:solidFill>
                  <a:srgbClr val="002060"/>
                </a:solidFill>
                <a:latin typeface="幼圆" pitchFamily="49" charset="-122"/>
                <a:ea typeface="幼圆" pitchFamily="49" charset="-122"/>
              </a:rPr>
              <a:t>7</a:t>
            </a:r>
            <a:r>
              <a:rPr lang="zh-CN" altLang="en-US" sz="1800" b="1" dirty="0" smtClean="0">
                <a:solidFill>
                  <a:srgbClr val="002060"/>
                </a:solidFill>
                <a:latin typeface="幼圆" pitchFamily="49" charset="-122"/>
                <a:ea typeface="幼圆" pitchFamily="49" charset="-122"/>
              </a:rPr>
              <a:t>月</a:t>
            </a:r>
            <a:r>
              <a:rPr lang="zh-CN" altLang="en-US" sz="1800" b="1" dirty="0">
                <a:solidFill>
                  <a:srgbClr val="002060"/>
                </a:solidFill>
                <a:latin typeface="幼圆" pitchFamily="49" charset="-122"/>
                <a:ea typeface="幼圆" pitchFamily="49" charset="-122"/>
              </a:rPr>
              <a:t>上证</a:t>
            </a:r>
            <a:r>
              <a:rPr lang="en-US" altLang="zh-CN" sz="1800" b="1" dirty="0">
                <a:solidFill>
                  <a:srgbClr val="002060"/>
                </a:solidFill>
                <a:latin typeface="幼圆" pitchFamily="49" charset="-122"/>
                <a:ea typeface="幼圆" pitchFamily="49" charset="-122"/>
              </a:rPr>
              <a:t>50</a:t>
            </a:r>
            <a:r>
              <a:rPr lang="zh-CN" altLang="en-US" sz="1800" b="1" dirty="0">
                <a:solidFill>
                  <a:srgbClr val="002060"/>
                </a:solidFill>
                <a:latin typeface="幼圆" pitchFamily="49" charset="-122"/>
                <a:ea typeface="幼圆" pitchFamily="49" charset="-122"/>
              </a:rPr>
              <a:t>股指期货价格</a:t>
            </a:r>
            <a:r>
              <a:rPr lang="zh-CN" altLang="en-US" sz="1800" b="1" dirty="0" smtClean="0">
                <a:solidFill>
                  <a:srgbClr val="002060"/>
                </a:solidFill>
                <a:latin typeface="幼圆" pitchFamily="49" charset="-122"/>
                <a:ea typeface="幼圆" pitchFamily="49" charset="-122"/>
              </a:rPr>
              <a:t>走势温和向上，持仓量稳定，进入</a:t>
            </a:r>
            <a:r>
              <a:rPr lang="en-US" altLang="zh-CN" sz="1800" b="1" dirty="0" smtClean="0">
                <a:solidFill>
                  <a:srgbClr val="002060"/>
                </a:solidFill>
                <a:latin typeface="幼圆" pitchFamily="49" charset="-122"/>
                <a:ea typeface="幼圆" pitchFamily="49" charset="-122"/>
              </a:rPr>
              <a:t>7</a:t>
            </a:r>
            <a:r>
              <a:rPr lang="zh-CN" altLang="en-US" sz="1800" b="1" dirty="0" smtClean="0">
                <a:solidFill>
                  <a:srgbClr val="002060"/>
                </a:solidFill>
                <a:latin typeface="幼圆" pitchFamily="49" charset="-122"/>
                <a:ea typeface="幼圆" pitchFamily="49" charset="-122"/>
              </a:rPr>
              <a:t>月下旬成交量小幅下降。</a:t>
            </a:r>
            <a:endParaRPr lang="zh-CN" altLang="en-US" sz="1800" b="1" dirty="0">
              <a:solidFill>
                <a:srgbClr val="002060"/>
              </a:solidFill>
              <a:latin typeface="幼圆" pitchFamily="49" charset="-122"/>
              <a:ea typeface="幼圆" pitchFamily="49" charset="-122"/>
            </a:endParaRPr>
          </a:p>
        </p:txBody>
      </p:sp>
      <p:pic>
        <p:nvPicPr>
          <p:cNvPr id="2051" name="Picture 3"/>
          <p:cNvPicPr>
            <a:picLocks noChangeAspect="1" noChangeArrowheads="1"/>
          </p:cNvPicPr>
          <p:nvPr/>
        </p:nvPicPr>
        <p:blipFill>
          <a:blip r:embed="rId4"/>
          <a:srcRect/>
          <a:stretch>
            <a:fillRect/>
          </a:stretch>
        </p:blipFill>
        <p:spPr bwMode="auto">
          <a:xfrm>
            <a:off x="1142976" y="1000108"/>
            <a:ext cx="7072362" cy="4357718"/>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188640"/>
            <a:ext cx="8229600" cy="1143000"/>
          </a:xfrm>
          <a:noFill/>
          <a:ln>
            <a:miter lim="800000"/>
          </a:ln>
        </p:spPr>
        <p:txBody>
          <a:bodyPr vert="horz" wrap="square" lIns="91440" tIns="45720" rIns="91440" bIns="45720" numCol="1" anchor="t" anchorCtr="0" compatLnSpc="1"/>
          <a:lstStyle/>
          <a:p>
            <a:r>
              <a:rPr lang="zh-CN" altLang="en-US" sz="2400" dirty="0">
                <a:solidFill>
                  <a:schemeClr val="tx1"/>
                </a:solidFill>
              </a:rPr>
              <a:t>债市指数</a:t>
            </a:r>
          </a:p>
        </p:txBody>
      </p:sp>
      <p:sp>
        <p:nvSpPr>
          <p:cNvPr id="6148" name="TextBox 2"/>
          <p:cNvSpPr txBox="1">
            <a:spLocks noChangeArrowheads="1"/>
          </p:cNvSpPr>
          <p:nvPr/>
        </p:nvSpPr>
        <p:spPr bwMode="auto">
          <a:xfrm>
            <a:off x="519112" y="4941168"/>
            <a:ext cx="8085137" cy="923330"/>
          </a:xfrm>
          <a:prstGeom prst="rect">
            <a:avLst/>
          </a:prstGeom>
          <a:noFill/>
          <a:ln w="9525">
            <a:noFill/>
            <a:miter lim="800000"/>
          </a:ln>
        </p:spPr>
        <p:txBody>
          <a:bodyPr>
            <a:spAutoFit/>
          </a:bodyPr>
          <a:lstStyle/>
          <a:p>
            <a:pPr>
              <a:defRPr/>
            </a:pPr>
            <a:r>
              <a:rPr lang="zh-CN" altLang="en-US" sz="1800" b="1" dirty="0" smtClean="0">
                <a:solidFill>
                  <a:srgbClr val="002060"/>
                </a:solidFill>
                <a:latin typeface="+mn-ea"/>
                <a:ea typeface="+mn-ea"/>
              </a:rPr>
              <a:t>     这一轮债市调整以来，</a:t>
            </a: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月份债券收益率</a:t>
            </a:r>
            <a:r>
              <a:rPr lang="zh-CN" altLang="en-US" sz="1800" b="1" dirty="0">
                <a:solidFill>
                  <a:srgbClr val="002060"/>
                </a:solidFill>
                <a:latin typeface="+mn-ea"/>
                <a:ea typeface="+mn-ea"/>
              </a:rPr>
              <a:t>已全面高于历史均值水平，尤其是</a:t>
            </a:r>
            <a:r>
              <a:rPr lang="en-US" altLang="zh-CN" sz="1800" b="1" dirty="0">
                <a:solidFill>
                  <a:srgbClr val="002060"/>
                </a:solidFill>
                <a:latin typeface="+mn-ea"/>
                <a:ea typeface="+mn-ea"/>
              </a:rPr>
              <a:t>4</a:t>
            </a:r>
            <a:r>
              <a:rPr lang="zh-CN" altLang="en-US" sz="1800" b="1" dirty="0">
                <a:solidFill>
                  <a:srgbClr val="002060"/>
                </a:solidFill>
                <a:latin typeface="+mn-ea"/>
                <a:ea typeface="+mn-ea"/>
              </a:rPr>
              <a:t>月又一轮下跌</a:t>
            </a:r>
            <a:r>
              <a:rPr lang="zh-CN" altLang="en-US" sz="1800" b="1" dirty="0" smtClean="0">
                <a:solidFill>
                  <a:srgbClr val="002060"/>
                </a:solidFill>
                <a:latin typeface="+mn-ea"/>
                <a:ea typeface="+mn-ea"/>
              </a:rPr>
              <a:t>过后，收益率整体创出今年新高。</a:t>
            </a:r>
            <a:r>
              <a:rPr lang="en-US" altLang="zh-CN" sz="1800" b="1" dirty="0" smtClean="0">
                <a:solidFill>
                  <a:srgbClr val="002060"/>
                </a:solidFill>
                <a:latin typeface="+mn-ea"/>
                <a:ea typeface="+mn-ea"/>
              </a:rPr>
              <a:t>7</a:t>
            </a:r>
            <a:r>
              <a:rPr lang="zh-CN" altLang="en-US" sz="1800" b="1" dirty="0" smtClean="0">
                <a:solidFill>
                  <a:srgbClr val="002060"/>
                </a:solidFill>
                <a:latin typeface="+mn-ea"/>
                <a:ea typeface="+mn-ea"/>
              </a:rPr>
              <a:t>月份</a:t>
            </a:r>
            <a:r>
              <a:rPr lang="zh-CN" altLang="en-US" sz="1800" b="1" dirty="0" smtClean="0">
                <a:solidFill>
                  <a:srgbClr val="002060"/>
                </a:solidFill>
                <a:latin typeface="+mn-ea"/>
                <a:ea typeface="+mn-ea"/>
              </a:rPr>
              <a:t>，由于在</a:t>
            </a:r>
            <a:r>
              <a:rPr lang="zh-CN" altLang="en-US" sz="1800" b="1" dirty="0" smtClean="0">
                <a:solidFill>
                  <a:srgbClr val="002060"/>
                </a:solidFill>
                <a:latin typeface="+mn-ea"/>
                <a:ea typeface="+mn-ea"/>
              </a:rPr>
              <a:t>当前市场环境下，经济韧性较强，货币政策转向全面宽松遇阻，</a:t>
            </a:r>
            <a:r>
              <a:rPr lang="zh-CN" altLang="en-US" sz="1800" b="1" dirty="0" smtClean="0">
                <a:solidFill>
                  <a:srgbClr val="002060"/>
                </a:solidFill>
                <a:latin typeface="+mn-ea"/>
                <a:ea typeface="+mn-ea"/>
              </a:rPr>
              <a:t>债券收益率有</a:t>
            </a:r>
            <a:r>
              <a:rPr lang="zh-CN" altLang="en-US" sz="1800" b="1" dirty="0" smtClean="0">
                <a:solidFill>
                  <a:srgbClr val="002060"/>
                </a:solidFill>
                <a:latin typeface="+mn-ea"/>
                <a:ea typeface="+mn-ea"/>
              </a:rPr>
              <a:t>所下滑。</a:t>
            </a:r>
            <a:endParaRPr lang="zh-CN" altLang="en-US" sz="1800" b="1" dirty="0">
              <a:solidFill>
                <a:srgbClr val="002060"/>
              </a:solidFill>
              <a:latin typeface="+mn-ea"/>
              <a:ea typeface="+mn-ea"/>
            </a:endParaRPr>
          </a:p>
        </p:txBody>
      </p:sp>
      <p:pic>
        <p:nvPicPr>
          <p:cNvPr id="3074" name="Picture 2"/>
          <p:cNvPicPr>
            <a:picLocks noChangeAspect="1" noChangeArrowheads="1"/>
          </p:cNvPicPr>
          <p:nvPr/>
        </p:nvPicPr>
        <p:blipFill>
          <a:blip r:embed="rId3"/>
          <a:srcRect/>
          <a:stretch>
            <a:fillRect/>
          </a:stretch>
        </p:blipFill>
        <p:spPr bwMode="auto">
          <a:xfrm>
            <a:off x="714348" y="1142984"/>
            <a:ext cx="7858180" cy="3811605"/>
          </a:xfrm>
          <a:prstGeom prst="rect">
            <a:avLst/>
          </a:prstGeom>
          <a:noFill/>
          <a:ln w="9525">
            <a:noFill/>
            <a:miter lim="800000"/>
            <a:headEnd/>
            <a:tailEnd/>
          </a:ln>
          <a:effectLst/>
        </p:spPr>
      </p:pic>
    </p:spTree>
  </p:cSld>
  <p:clrMapOvr>
    <a:masterClrMapping/>
  </p:clrMapOvr>
  <p:transition>
    <p:wipe dir="r"/>
  </p:transition>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itchFamily="49" charset="-122"/>
            <a:ea typeface="幼圆"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5258</TotalTime>
  <Words>2778</Words>
  <Application>Microsoft Macintosh PowerPoint</Application>
  <PresentationFormat>全屏显示(4:3)</PresentationFormat>
  <Paragraphs>364</Paragraphs>
  <Slides>27</Slides>
  <Notes>24</Notes>
  <HiddenSlides>0</HiddenSlides>
  <MMClips>0</MMClips>
  <ScaleCrop>false</ScaleCrop>
  <HeadingPairs>
    <vt:vector size="4" baseType="variant">
      <vt:variant>
        <vt:lpstr>主题</vt:lpstr>
      </vt:variant>
      <vt:variant>
        <vt:i4>8</vt:i4>
      </vt:variant>
      <vt:variant>
        <vt:lpstr>幻灯片标题</vt:lpstr>
      </vt:variant>
      <vt:variant>
        <vt:i4>27</vt:i4>
      </vt:variant>
    </vt:vector>
  </HeadingPairs>
  <TitlesOfParts>
    <vt:vector size="35" baseType="lpstr">
      <vt:lpstr>融客PPT模板</vt:lpstr>
      <vt:lpstr>融客投资PPT模板</vt:lpstr>
      <vt:lpstr>1_融客PPT模板</vt:lpstr>
      <vt:lpstr>3_融客PPT模板</vt:lpstr>
      <vt:lpstr>2_融客PPT模板</vt:lpstr>
      <vt:lpstr>5_融客PPT模板</vt:lpstr>
      <vt:lpstr>7_融客PPT模板</vt:lpstr>
      <vt:lpstr>8_融客PPT模板</vt:lpstr>
      <vt:lpstr>幻灯片 1</vt:lpstr>
      <vt:lpstr>幻灯片 2</vt:lpstr>
      <vt:lpstr>CPI、PPI</vt:lpstr>
      <vt:lpstr>PMI</vt:lpstr>
      <vt:lpstr>央行公开市场操作</vt:lpstr>
      <vt:lpstr>幻灯片 6</vt:lpstr>
      <vt:lpstr>幻灯片 7</vt:lpstr>
      <vt:lpstr>股指期货</vt:lpstr>
      <vt:lpstr>债市指数</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联系我们</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gaoyiqing</cp:lastModifiedBy>
  <cp:revision>3768</cp:revision>
  <dcterms:created xsi:type="dcterms:W3CDTF">2007-11-30T05:47:00Z</dcterms:created>
  <dcterms:modified xsi:type="dcterms:W3CDTF">2017-08-10T06:16:39Z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