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2" r:id="rId3"/>
    <p:sldMasterId id="2147483674" r:id="rId4"/>
    <p:sldMasterId id="2147483688" r:id="rId5"/>
    <p:sldMasterId id="2147483702" r:id="rId6"/>
    <p:sldMasterId id="2147483716" r:id="rId7"/>
    <p:sldMasterId id="2147483730" r:id="rId8"/>
    <p:sldMasterId id="2147483744" r:id="rId9"/>
  </p:sldMasterIdLst>
  <p:notesMasterIdLst>
    <p:notesMasterId r:id="rId11"/>
  </p:notesMasterIdLst>
  <p:handoutMasterIdLst>
    <p:handoutMasterId r:id="rId38"/>
  </p:handoutMasterIdLst>
  <p:sldIdLst>
    <p:sldId id="256" r:id="rId10"/>
    <p:sldId id="378" r:id="rId12"/>
    <p:sldId id="442" r:id="rId13"/>
    <p:sldId id="436" r:id="rId14"/>
    <p:sldId id="405" r:id="rId15"/>
    <p:sldId id="350" r:id="rId16"/>
    <p:sldId id="416" r:id="rId17"/>
    <p:sldId id="439" r:id="rId18"/>
    <p:sldId id="418" r:id="rId19"/>
    <p:sldId id="437" r:id="rId20"/>
    <p:sldId id="400" r:id="rId21"/>
    <p:sldId id="396" r:id="rId22"/>
    <p:sldId id="430" r:id="rId23"/>
    <p:sldId id="372" r:id="rId24"/>
    <p:sldId id="320" r:id="rId25"/>
    <p:sldId id="443" r:id="rId26"/>
    <p:sldId id="364" r:id="rId27"/>
    <p:sldId id="444" r:id="rId28"/>
    <p:sldId id="441" r:id="rId29"/>
    <p:sldId id="351" r:id="rId30"/>
    <p:sldId id="445" r:id="rId31"/>
    <p:sldId id="446" r:id="rId32"/>
    <p:sldId id="388" r:id="rId33"/>
    <p:sldId id="423" r:id="rId34"/>
    <p:sldId id="424" r:id="rId35"/>
    <p:sldId id="425" r:id="rId36"/>
    <p:sldId id="390" r:id="rId37"/>
  </p:sldIdLst>
  <p:sldSz cx="9144000" cy="6858000" type="screen4x3"/>
  <p:notesSz cx="6797675" cy="992949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2343E7"/>
    <a:srgbClr val="FF0000"/>
    <a:srgbClr val="33CC33"/>
    <a:srgbClr val="CC0000"/>
    <a:srgbClr val="FF9900"/>
    <a:srgbClr val="C0C0C0"/>
    <a:srgbClr val="00FF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660" autoAdjust="0"/>
    <p:restoredTop sz="86372" autoAdjust="0"/>
  </p:normalViewPr>
  <p:slideViewPr>
    <p:cSldViewPr>
      <p:cViewPr>
        <p:scale>
          <a:sx n="70" d="100"/>
          <a:sy n="70" d="100"/>
        </p:scale>
        <p:origin x="-1302" y="-108"/>
      </p:cViewPr>
      <p:guideLst>
        <p:guide orient="horz" pos="2160"/>
        <p:guide pos="2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slideMaster" Target="slideMasters/slideMaster3.xml"/><Relationship Id="rId39" Type="http://schemas.openxmlformats.org/officeDocument/2006/relationships/presProps" Target="presProps.xml"/><Relationship Id="rId38" Type="http://schemas.openxmlformats.org/officeDocument/2006/relationships/handoutMaster" Target="handoutMasters/handoutMaster1.xml"/><Relationship Id="rId37" Type="http://schemas.openxmlformats.org/officeDocument/2006/relationships/slide" Target="slides/slide27.xml"/><Relationship Id="rId36" Type="http://schemas.openxmlformats.org/officeDocument/2006/relationships/slide" Target="slides/slide26.xml"/><Relationship Id="rId35" Type="http://schemas.openxmlformats.org/officeDocument/2006/relationships/slide" Target="slides/slide25.xml"/><Relationship Id="rId34" Type="http://schemas.openxmlformats.org/officeDocument/2006/relationships/slide" Target="slides/slide24.xml"/><Relationship Id="rId33" Type="http://schemas.openxmlformats.org/officeDocument/2006/relationships/slide" Target="slides/slide23.xml"/><Relationship Id="rId32" Type="http://schemas.openxmlformats.org/officeDocument/2006/relationships/slide" Target="slides/slide22.xml"/><Relationship Id="rId31" Type="http://schemas.openxmlformats.org/officeDocument/2006/relationships/slide" Target="slides/slide21.xml"/><Relationship Id="rId30" Type="http://schemas.openxmlformats.org/officeDocument/2006/relationships/slide" Target="slides/slide20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19.xml"/><Relationship Id="rId28" Type="http://schemas.openxmlformats.org/officeDocument/2006/relationships/slide" Target="slides/slide18.xml"/><Relationship Id="rId27" Type="http://schemas.openxmlformats.org/officeDocument/2006/relationships/slide" Target="slides/slide17.xml"/><Relationship Id="rId26" Type="http://schemas.openxmlformats.org/officeDocument/2006/relationships/slide" Target="slides/slide16.xml"/><Relationship Id="rId25" Type="http://schemas.openxmlformats.org/officeDocument/2006/relationships/slide" Target="slides/slide15.xml"/><Relationship Id="rId24" Type="http://schemas.openxmlformats.org/officeDocument/2006/relationships/slide" Target="slides/slide14.xml"/><Relationship Id="rId23" Type="http://schemas.openxmlformats.org/officeDocument/2006/relationships/slide" Target="slides/slide13.xml"/><Relationship Id="rId22" Type="http://schemas.openxmlformats.org/officeDocument/2006/relationships/slide" Target="slides/slide12.xml"/><Relationship Id="rId21" Type="http://schemas.openxmlformats.org/officeDocument/2006/relationships/slide" Target="slides/slide11.xml"/><Relationship Id="rId20" Type="http://schemas.openxmlformats.org/officeDocument/2006/relationships/slide" Target="slides/slide10.xml"/><Relationship Id="rId2" Type="http://schemas.openxmlformats.org/officeDocument/2006/relationships/theme" Target="theme/theme1.xml"/><Relationship Id="rId19" Type="http://schemas.openxmlformats.org/officeDocument/2006/relationships/slide" Target="slides/slide9.xml"/><Relationship Id="rId18" Type="http://schemas.openxmlformats.org/officeDocument/2006/relationships/slide" Target="slides/slide8.xml"/><Relationship Id="rId17" Type="http://schemas.openxmlformats.org/officeDocument/2006/relationships/slide" Target="slides/slide7.xml"/><Relationship Id="rId16" Type="http://schemas.openxmlformats.org/officeDocument/2006/relationships/slide" Target="slides/slide6.xml"/><Relationship Id="rId15" Type="http://schemas.openxmlformats.org/officeDocument/2006/relationships/slide" Target="slides/slide5.xml"/><Relationship Id="rId14" Type="http://schemas.openxmlformats.org/officeDocument/2006/relationships/slide" Target="slides/slide4.xml"/><Relationship Id="rId13" Type="http://schemas.openxmlformats.org/officeDocument/2006/relationships/slide" Target="slides/slide3.xml"/><Relationship Id="rId12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全市场解禁规模</c:v>
                </c:pt>
              </c:strCache>
            </c:strRef>
          </c:tx>
          <c:invertIfNegative val="0"/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/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numRef>
              <c:f>Sheet1!$A$2:$A$13</c:f>
              <c:numCache>
                <c:formatCode>yyyy"年"m"月";@</c:formatCode>
                <c:ptCount val="12"/>
                <c:pt idx="0" c:formatCode="yyyy&quot;年&quot;m&quot;月&quot;;@">
                  <c:v>42736</c:v>
                </c:pt>
                <c:pt idx="1" c:formatCode="yyyy&quot;年&quot;m&quot;月&quot;;@">
                  <c:v>42767</c:v>
                </c:pt>
                <c:pt idx="2" c:formatCode="yyyy&quot;年&quot;m&quot;月&quot;;@">
                  <c:v>42795</c:v>
                </c:pt>
                <c:pt idx="3" c:formatCode="yyyy&quot;年&quot;m&quot;月&quot;;@">
                  <c:v>42826</c:v>
                </c:pt>
                <c:pt idx="4" c:formatCode="yyyy&quot;年&quot;m&quot;月&quot;;@">
                  <c:v>42856</c:v>
                </c:pt>
                <c:pt idx="5" c:formatCode="yyyy&quot;年&quot;m&quot;月&quot;;@">
                  <c:v>42887</c:v>
                </c:pt>
                <c:pt idx="6" c:formatCode="yyyy&quot;年&quot;m&quot;月&quot;;@">
                  <c:v>42917</c:v>
                </c:pt>
                <c:pt idx="7" c:formatCode="yyyy&quot;年&quot;m&quot;月&quot;;@">
                  <c:v>42948</c:v>
                </c:pt>
                <c:pt idx="8" c:formatCode="yyyy&quot;年&quot;m&quot;月&quot;;@">
                  <c:v>42979</c:v>
                </c:pt>
                <c:pt idx="9" c:formatCode="yyyy&quot;年&quot;m&quot;月&quot;;@">
                  <c:v>43009</c:v>
                </c:pt>
                <c:pt idx="10" c:formatCode="yyyy&quot;年&quot;m&quot;月&quot;;@">
                  <c:v>43040</c:v>
                </c:pt>
                <c:pt idx="11" c:formatCode="yyyy&quot;年&quot;m&quot;月&quot;;@">
                  <c:v>43070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2567.7</c:v>
                </c:pt>
                <c:pt idx="1">
                  <c:v>3040.63</c:v>
                </c:pt>
                <c:pt idx="2">
                  <c:v>2040.47</c:v>
                </c:pt>
                <c:pt idx="3">
                  <c:v>1668.42</c:v>
                </c:pt>
                <c:pt idx="4">
                  <c:v>1895.51</c:v>
                </c:pt>
                <c:pt idx="5">
                  <c:v>1235.4</c:v>
                </c:pt>
                <c:pt idx="6">
                  <c:v>2441.69</c:v>
                </c:pt>
                <c:pt idx="7">
                  <c:v>2232.89</c:v>
                </c:pt>
                <c:pt idx="8">
                  <c:v>3531.83</c:v>
                </c:pt>
                <c:pt idx="9">
                  <c:v>2605.67</c:v>
                </c:pt>
                <c:pt idx="10">
                  <c:v>2484.06</c:v>
                </c:pt>
                <c:pt idx="11">
                  <c:v>3359.26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984192"/>
        <c:axId val="195183360"/>
      </c:barChart>
      <c:dateAx>
        <c:axId val="194984192"/>
        <c:scaling>
          <c:orientation val="minMax"/>
        </c:scaling>
        <c:delete val="0"/>
        <c:axPos val="b"/>
        <c:numFmt formatCode="yyyy&quot;年&quot;m&quot;月&quot;;@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95183360"/>
        <c:crosses val="autoZero"/>
        <c:auto val="1"/>
        <c:lblOffset val="100"/>
        <c:baseTimeUnit val="months"/>
      </c:dateAx>
      <c:valAx>
        <c:axId val="195183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94984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215BADB-7DCD-49BC-AB0D-9367CFBA6A16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88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BB07F69-7155-447B-AE34-68A3E3683DC8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357406-4E3C-4C33-9D93-C975F75BA8E2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915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7B8B10-1324-4A89-B636-E7B912D32726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018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0BF4F9-9AEE-448D-B3EC-3F52BE76B531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7FD96F-1CBF-4627-98CC-F89080831901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E2822E-C16A-46B9-9217-5699FA279432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325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24A8D8-6A62-4928-A7F1-BD1541A69352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5427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28A664-25E9-481E-A125-881D4B0EE505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529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530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2E9EE6-3BE6-4A8C-80A8-52CBE14B2DCB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632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5632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38A1AE-36C6-4A32-9E49-CFA13F268D3B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54276" name="灯片编号占位符 3"/>
          <p:cNvSpPr txBox="1">
            <a:spLocks noGrp="1"/>
          </p:cNvSpPr>
          <p:nvPr/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algn="r"/>
            <a:fld id="{102CD48E-DF1A-40EA-893E-43C78C7B8506}" type="slidenum">
              <a:rPr lang="zh-CN" altLang="en-US" sz="1200">
                <a:solidFill>
                  <a:srgbClr val="000000"/>
                </a:solidFill>
              </a:rPr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734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734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32CE4-E601-40D2-9DE9-A2983248F2DD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6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096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D1252-F4D2-4957-B2AF-B15F6A231658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837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837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145F8A-38AA-4516-98C7-2269C5C0F01D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939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50" tIns="45774" rIns="91550" bIns="45774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9396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550" tIns="45774" rIns="91550" bIns="45774" anchor="b"/>
          <a:lstStyle/>
          <a:p>
            <a:pPr algn="r" defTabSz="915670"/>
            <a:fld id="{54EC2046-CBD9-49BA-BD82-23E1D28F573E}" type="slidenum">
              <a:rPr lang="zh-CN" altLang="en-US" sz="1200">
                <a:solidFill>
                  <a:srgbClr val="000000"/>
                </a:solidFill>
              </a:rPr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041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50" tIns="45774" rIns="91550" bIns="45774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0420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550" tIns="45774" rIns="91550" bIns="45774" anchor="b"/>
          <a:lstStyle/>
          <a:p>
            <a:pPr algn="r" defTabSz="915670"/>
            <a:fld id="{C9850923-EF93-4729-9F44-6350CD9853ED}" type="slidenum">
              <a:rPr lang="zh-CN" altLang="en-US" sz="1200">
                <a:solidFill>
                  <a:srgbClr val="000000"/>
                </a:solidFill>
              </a:rPr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4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50" tIns="45774" rIns="91550" bIns="45774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1444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550" tIns="45774" rIns="91550" bIns="45774" anchor="b"/>
          <a:lstStyle/>
          <a:p>
            <a:pPr algn="r" defTabSz="915670"/>
            <a:fld id="{B66FD792-C4C0-47E5-9BDE-FF08C9B884DB}" type="slidenum">
              <a:rPr lang="zh-CN" altLang="en-US" sz="1200">
                <a:solidFill>
                  <a:srgbClr val="000000"/>
                </a:solidFill>
              </a:rPr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246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246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EE980-A0B8-4EF9-B18B-052D2CC2DFAA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93E6D2-58B9-44CA-9DA2-F9D516F0FA5C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AB647-5434-4ABC-A07D-364031E59BF1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403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01D7D2-6AAE-4026-9E38-E32D9E56E9BA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44F239-2C94-4817-927E-CC75FBAA7CF6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FC64E-0477-46FF-A69A-C14BF260A05B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710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0339C1-AC36-4330-904B-640DC3C8FEE5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2DA10-8DE6-4A6A-9726-E43521613602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jpeg"/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top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6" descr="bott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60325" y="6577013"/>
            <a:ext cx="2208213" cy="236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 b="1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 b="1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pic>
        <p:nvPicPr>
          <p:cNvPr id="6" name="Picture 2" descr="rk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24075" y="4181475"/>
            <a:ext cx="723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890838" y="4637088"/>
            <a:ext cx="4319587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zh-CN" sz="1400" b="1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  <a:endParaRPr lang="en-US" altLang="zh-CN" sz="1400" b="1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73375" y="4098925"/>
            <a:ext cx="4321175" cy="4889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600" b="1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  <a:endParaRPr lang="zh-CN" altLang="en-US" sz="2600" b="1">
              <a:solidFill>
                <a:srgbClr val="777777"/>
              </a:solidFill>
              <a:ea typeface="黑体" panose="02010609060101010101" pitchFamily="49" charset="-122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1331913" y="1773238"/>
            <a:ext cx="6629400" cy="10128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36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/>
              <a:t>Click to edit Master </a:t>
            </a:r>
            <a:br>
              <a:rPr lang="en-US" altLang="zh-CN"/>
            </a:br>
            <a:r>
              <a:rPr lang="en-US" altLang="zh-CN"/>
              <a:t>title style</a:t>
            </a:r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bottom"/>
          <p:cNvPicPr>
            <a:picLocks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3" descr="rk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4181475"/>
            <a:ext cx="723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5" descr="top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6" descr="botto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2890838" y="4637088"/>
            <a:ext cx="4319587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99CCFF"/>
              </a:buClr>
              <a:buFont typeface="Wingdings" panose="05000000000000000000" pitchFamily="2" charset="2"/>
              <a:buNone/>
              <a:defRPr/>
            </a:pPr>
            <a:r>
              <a:rPr lang="en-US" altLang="zh-CN" sz="1400" b="1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  <a:endParaRPr lang="en-US" altLang="zh-CN" sz="1400" b="1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7" name="Text Box 38"/>
          <p:cNvSpPr txBox="1">
            <a:spLocks noChangeArrowheads="1"/>
          </p:cNvSpPr>
          <p:nvPr/>
        </p:nvSpPr>
        <p:spPr bwMode="auto">
          <a:xfrm>
            <a:off x="2873375" y="4098925"/>
            <a:ext cx="4321175" cy="4889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600" b="1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  <a:endParaRPr lang="zh-CN" altLang="en-US" sz="2600" b="1">
              <a:solidFill>
                <a:srgbClr val="777777"/>
              </a:solidFill>
              <a:ea typeface="黑体" panose="02010609060101010101" pitchFamily="49" charset="-122"/>
            </a:endParaRPr>
          </a:p>
        </p:txBody>
      </p:sp>
      <p:sp>
        <p:nvSpPr>
          <p:cNvPr id="8" name="Rectangle 41"/>
          <p:cNvSpPr>
            <a:spLocks noChangeArrowheads="1"/>
          </p:cNvSpPr>
          <p:nvPr/>
        </p:nvSpPr>
        <p:spPr bwMode="auto">
          <a:xfrm>
            <a:off x="60325" y="6577013"/>
            <a:ext cx="2208213" cy="236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 b="1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 b="1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1331913" y="1773238"/>
            <a:ext cx="6629400" cy="10128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36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/>
              <a:t>Click to edit Master </a:t>
            </a:r>
            <a:br>
              <a:rPr lang="en-US" altLang="zh-CN"/>
            </a:br>
            <a:r>
              <a:rPr lang="en-US" altLang="zh-CN"/>
              <a:t>title style</a:t>
            </a:r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4" Type="http://schemas.openxmlformats.org/officeDocument/2006/relationships/theme" Target="../theme/theme2.xml"/><Relationship Id="rId13" Type="http://schemas.openxmlformats.org/officeDocument/2006/relationships/image" Target="../media/image5.jpeg"/><Relationship Id="rId12" Type="http://schemas.openxmlformats.org/officeDocument/2006/relationships/image" Target="../media/image3.jpeg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6" Type="http://schemas.openxmlformats.org/officeDocument/2006/relationships/theme" Target="../theme/theme3.xml"/><Relationship Id="rId15" Type="http://schemas.openxmlformats.org/officeDocument/2006/relationships/image" Target="../media/image7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6" Type="http://schemas.openxmlformats.org/officeDocument/2006/relationships/theme" Target="../theme/theme4.xml"/><Relationship Id="rId15" Type="http://schemas.openxmlformats.org/officeDocument/2006/relationships/image" Target="../media/image7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7.xml"/><Relationship Id="rId1" Type="http://schemas.openxmlformats.org/officeDocument/2006/relationships/slideLayout" Target="../slideLayouts/slideLayout38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9.xml"/><Relationship Id="rId8" Type="http://schemas.openxmlformats.org/officeDocument/2006/relationships/slideLayout" Target="../slideLayouts/slideLayout58.xml"/><Relationship Id="rId7" Type="http://schemas.openxmlformats.org/officeDocument/2006/relationships/slideLayout" Target="../slideLayouts/slideLayout57.xml"/><Relationship Id="rId6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5.xml"/><Relationship Id="rId4" Type="http://schemas.openxmlformats.org/officeDocument/2006/relationships/slideLayout" Target="../slideLayouts/slideLayout54.xml"/><Relationship Id="rId3" Type="http://schemas.openxmlformats.org/officeDocument/2006/relationships/slideLayout" Target="../slideLayouts/slideLayout53.xml"/><Relationship Id="rId2" Type="http://schemas.openxmlformats.org/officeDocument/2006/relationships/slideLayout" Target="../slideLayouts/slideLayout52.xml"/><Relationship Id="rId16" Type="http://schemas.openxmlformats.org/officeDocument/2006/relationships/theme" Target="../theme/theme5.xml"/><Relationship Id="rId15" Type="http://schemas.openxmlformats.org/officeDocument/2006/relationships/image" Target="../media/image7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2.xml"/><Relationship Id="rId8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0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5.xml"/><Relationship Id="rId16" Type="http://schemas.openxmlformats.org/officeDocument/2006/relationships/theme" Target="../theme/theme6.xml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3.xml"/><Relationship Id="rId1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5.xml"/><Relationship Id="rId8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2.xml"/><Relationship Id="rId5" Type="http://schemas.openxmlformats.org/officeDocument/2006/relationships/slideLayout" Target="../slideLayouts/slideLayout81.xml"/><Relationship Id="rId4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9.xml"/><Relationship Id="rId2" Type="http://schemas.openxmlformats.org/officeDocument/2006/relationships/slideLayout" Target="../slideLayouts/slideLayout78.xml"/><Relationship Id="rId16" Type="http://schemas.openxmlformats.org/officeDocument/2006/relationships/theme" Target="../theme/theme7.xml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89.xml"/><Relationship Id="rId12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86.xml"/><Relationship Id="rId1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8.xml"/><Relationship Id="rId8" Type="http://schemas.openxmlformats.org/officeDocument/2006/relationships/slideLayout" Target="../slideLayouts/slideLayout97.xml"/><Relationship Id="rId7" Type="http://schemas.openxmlformats.org/officeDocument/2006/relationships/slideLayout" Target="../slideLayouts/slideLayout96.xml"/><Relationship Id="rId6" Type="http://schemas.openxmlformats.org/officeDocument/2006/relationships/slideLayout" Target="../slideLayouts/slideLayout95.xml"/><Relationship Id="rId5" Type="http://schemas.openxmlformats.org/officeDocument/2006/relationships/slideLayout" Target="../slideLayouts/slideLayout94.xml"/><Relationship Id="rId4" Type="http://schemas.openxmlformats.org/officeDocument/2006/relationships/slideLayout" Target="../slideLayouts/slideLayout93.xml"/><Relationship Id="rId3" Type="http://schemas.openxmlformats.org/officeDocument/2006/relationships/slideLayout" Target="../slideLayouts/slideLayout92.xml"/><Relationship Id="rId2" Type="http://schemas.openxmlformats.org/officeDocument/2006/relationships/slideLayout" Target="../slideLayouts/slideLayout91.xml"/><Relationship Id="rId16" Type="http://schemas.openxmlformats.org/officeDocument/2006/relationships/theme" Target="../theme/theme8.xml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0.xml"/><Relationship Id="rId10" Type="http://schemas.openxmlformats.org/officeDocument/2006/relationships/slideLayout" Target="../slideLayouts/slideLayout99.xml"/><Relationship Id="rId1" Type="http://schemas.openxmlformats.org/officeDocument/2006/relationships/slideLayout" Target="../slideLayouts/slideLayout9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1029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534B1103-9603-4759-8D64-0D5F095E31C5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1030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chemeClr val="bg1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>
              <a:solidFill>
                <a:schemeClr val="bg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chemeClr val="bg1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032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/>
          </a:p>
        </p:txBody>
      </p:sp>
      <p:pic>
        <p:nvPicPr>
          <p:cNvPr id="2051" name="Picture 31" descr="top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3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53" name="Rectangle 34"/>
          <p:cNvSpPr>
            <a:spLocks noChangeArrowheads="1"/>
          </p:cNvSpPr>
          <p:nvPr/>
        </p:nvSpPr>
        <p:spPr bwMode="auto">
          <a:xfrm>
            <a:off x="7507288" y="6462713"/>
            <a:ext cx="1025525" cy="4095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r">
              <a:defRPr/>
            </a:pPr>
            <a:r>
              <a:rPr lang="zh-CN" altLang="en-US" sz="1000">
                <a:solidFill>
                  <a:schemeClr val="bg1"/>
                </a:solidFill>
                <a:latin typeface="Verdana" panose="020B0604030504040204" pitchFamily="34" charset="0"/>
                <a:ea typeface="黑体" panose="02010609060101010101" pitchFamily="49" charset="-122"/>
              </a:rPr>
              <a:t>融客投资</a:t>
            </a:r>
            <a:endParaRPr lang="zh-CN" altLang="en-US" sz="1000">
              <a:solidFill>
                <a:schemeClr val="bg1"/>
              </a:solidFill>
              <a:latin typeface="Verdana" panose="020B0604030504040204" pitchFamily="34" charset="0"/>
              <a:ea typeface="黑体" panose="02010609060101010101" pitchFamily="49" charset="-122"/>
            </a:endParaRPr>
          </a:p>
          <a:p>
            <a:pPr algn="r">
              <a:defRPr/>
            </a:pPr>
            <a:r>
              <a:rPr lang="zh-CN" altLang="en-US" sz="1000">
                <a:solidFill>
                  <a:schemeClr val="bg1"/>
                </a:solidFill>
                <a:latin typeface="Verdana" panose="020B0604030504040204" pitchFamily="34" charset="0"/>
                <a:ea typeface="黑体" panose="02010609060101010101" pitchFamily="49" charset="-122"/>
              </a:rPr>
              <a:t>融客中国</a:t>
            </a:r>
            <a:endParaRPr lang="zh-CN" altLang="en-US" sz="1000">
              <a:solidFill>
                <a:schemeClr val="bg1"/>
              </a:solidFill>
              <a:latin typeface="Verdana" panose="020B0604030504040204" pitchFamily="34" charset="0"/>
              <a:ea typeface="黑体" panose="02010609060101010101" pitchFamily="49" charset="-122"/>
            </a:endParaRPr>
          </a:p>
        </p:txBody>
      </p:sp>
      <p:pic>
        <p:nvPicPr>
          <p:cNvPr id="2054" name="Picture 39" descr="招牌设计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83488" y="6524625"/>
            <a:ext cx="3016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205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35DFE8A-65C7-4184-816C-74021275A2F4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3075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3077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0CDF9D1D-20C4-4766-A44E-EC70D926B038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3078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3080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4099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4101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271FCA9-BDE0-429B-8D0A-62D54A38CAD0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4102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4104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5123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5125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1ADC9F7E-4FB1-4CE6-A476-40C73E3C6F06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5126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5128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6147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6149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BA70050B-BD6A-40CA-B063-AC6F1483204C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6150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6152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7171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7173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C5FD946-661B-437A-9DDE-DB12AF003D33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7174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7176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8195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8197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B57F66C6-05BD-4207-A1CC-58C06293C038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8198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8200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5.xml"/><Relationship Id="rId1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83.xml"/><Relationship Id="rId1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8.xml"/><Relationship Id="rId6" Type="http://schemas.openxmlformats.org/officeDocument/2006/relationships/slideLayout" Target="../slideLayouts/slideLayout83.xml"/><Relationship Id="rId5" Type="http://schemas.openxmlformats.org/officeDocument/2006/relationships/image" Target="../media/image21.jpeg"/><Relationship Id="rId4" Type="http://schemas.openxmlformats.org/officeDocument/2006/relationships/image" Target="../media/image20.png"/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hyperlink" Target="http://image.baidu.com/i?ct=503316480&amp;z=0&amp;tn=baiduimagedetail&amp;word=%D6%D0%D0%C5%D6%A4%C8%AF&amp;in=2474&amp;cl=2&amp;cm=1&amp;sc=0&amp;lm=-1&amp;pn=49&amp;rn=1&amp;di=1404247612&amp;ln=200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30.xml"/><Relationship Id="rId1" Type="http://schemas.openxmlformats.org/officeDocument/2006/relationships/image" Target="../media/image2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6.xml"/><Relationship Id="rId1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3.xml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0.xml"/><Relationship Id="rId1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65.xml"/><Relationship Id="rId2" Type="http://schemas.openxmlformats.org/officeDocument/2006/relationships/themeOverride" Target="../theme/themeOverride1.xml"/><Relationship Id="rId1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5.xml"/><Relationship Id="rId1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gray">
          <a:xfrm>
            <a:off x="755650" y="1870075"/>
            <a:ext cx="3024188" cy="622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lang="en-US" altLang="zh-CN" sz="3600" b="1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3600" b="1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融客月报</a:t>
            </a:r>
            <a:r>
              <a:rPr lang="en-US" altLang="zh-CN" sz="3600" b="1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3600" b="1">
              <a:solidFill>
                <a:srgbClr val="CC0000"/>
              </a:solidFill>
              <a:latin typeface="幼圆" panose="020105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gray">
          <a:xfrm>
            <a:off x="0" y="2565400"/>
            <a:ext cx="9396413" cy="1631216"/>
          </a:xfrm>
          <a:prstGeom prst="rect">
            <a:avLst/>
          </a:prstGeom>
          <a:noFill/>
          <a:ln w="0" algn="ctr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4000" dirty="0">
                <a:solidFill>
                  <a:srgbClr val="777777"/>
                </a:solidFill>
                <a:ea typeface="华文中宋" panose="02010600040101010101" pitchFamily="2" charset="-122"/>
              </a:rPr>
              <a:t>                      </a:t>
            </a:r>
            <a:r>
              <a:rPr lang="en-US" altLang="zh-CN" sz="3600" dirty="0">
                <a:solidFill>
                  <a:srgbClr val="000066"/>
                </a:solidFill>
                <a:latin typeface="华文中宋" panose="02010600040101010101" pitchFamily="2" charset="-122"/>
                <a:ea typeface="黑体" panose="02010609060101010101" pitchFamily="49" charset="-122"/>
              </a:rPr>
              <a:t>—— </a:t>
            </a:r>
            <a:r>
              <a:rPr lang="zh-CN" altLang="en-US" sz="3600" b="1" dirty="0">
                <a:solidFill>
                  <a:srgbClr val="000066"/>
                </a:solidFill>
                <a:ea typeface="黑体" panose="02010609060101010101" pitchFamily="49" charset="-122"/>
              </a:rPr>
              <a:t>二级市场</a:t>
            </a:r>
            <a:r>
              <a:rPr lang="zh-CN" altLang="en-US" sz="1800" b="1" dirty="0">
                <a:solidFill>
                  <a:srgbClr val="000066"/>
                </a:solidFill>
                <a:ea typeface="幼圆" panose="02010509060101010101" pitchFamily="49" charset="-122"/>
              </a:rPr>
              <a:t>（</a:t>
            </a:r>
            <a:r>
              <a:rPr lang="en-US" altLang="zh-CN" sz="1800" b="1" dirty="0">
                <a:solidFill>
                  <a:srgbClr val="000066"/>
                </a:solidFill>
                <a:ea typeface="幼圆" panose="02010509060101010101" pitchFamily="49" charset="-122"/>
              </a:rPr>
              <a:t>2017</a:t>
            </a:r>
            <a:r>
              <a:rPr lang="zh-CN" altLang="en-US" sz="1800" b="1" dirty="0" smtClean="0">
                <a:solidFill>
                  <a:srgbClr val="000066"/>
                </a:solidFill>
                <a:ea typeface="幼圆" panose="02010509060101010101" pitchFamily="49" charset="-122"/>
              </a:rPr>
              <a:t>年</a:t>
            </a:r>
            <a:r>
              <a:rPr lang="en-US" altLang="zh-CN" sz="1800" b="1" dirty="0" smtClean="0">
                <a:solidFill>
                  <a:srgbClr val="000066"/>
                </a:solidFill>
                <a:ea typeface="幼圆" panose="02010509060101010101" pitchFamily="49" charset="-122"/>
              </a:rPr>
              <a:t>8</a:t>
            </a:r>
            <a:r>
              <a:rPr lang="zh-CN" altLang="en-US" sz="1800" b="1" dirty="0" smtClean="0">
                <a:solidFill>
                  <a:srgbClr val="000066"/>
                </a:solidFill>
                <a:ea typeface="幼圆" panose="02010509060101010101" pitchFamily="49" charset="-122"/>
              </a:rPr>
              <a:t>月</a:t>
            </a:r>
            <a:r>
              <a:rPr lang="zh-CN" altLang="en-US" sz="1800" b="1" dirty="0">
                <a:solidFill>
                  <a:srgbClr val="000066"/>
                </a:solidFill>
                <a:ea typeface="幼圆" panose="02010509060101010101" pitchFamily="49" charset="-122"/>
              </a:rPr>
              <a:t>）</a:t>
            </a:r>
            <a:endParaRPr lang="zh-CN" altLang="en-US" sz="3600" b="1" dirty="0">
              <a:solidFill>
                <a:srgbClr val="000066"/>
              </a:solidFill>
              <a:ea typeface="黑体" panose="02010609060101010101" pitchFamily="49" charset="-122"/>
            </a:endParaRPr>
          </a:p>
          <a:p>
            <a:pPr eaLnBrk="0" hangingPunct="0">
              <a:spcBef>
                <a:spcPct val="50000"/>
              </a:spcBef>
            </a:pPr>
            <a:endParaRPr lang="zh-CN" altLang="en-US" sz="4000" b="1" dirty="0">
              <a:solidFill>
                <a:srgbClr val="000099"/>
              </a:solidFill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沪深市值统计</a:t>
            </a:r>
            <a:endParaRPr lang="zh-CN" altLang="en-US" sz="2400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1507" name="Text Box 280"/>
          <p:cNvSpPr txBox="1">
            <a:spLocks noChangeArrowheads="1"/>
          </p:cNvSpPr>
          <p:nvPr/>
        </p:nvSpPr>
        <p:spPr bwMode="auto">
          <a:xfrm>
            <a:off x="714375" y="5357813"/>
            <a:ext cx="7816850" cy="64516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  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截至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8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月底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，两市总市值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近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60.69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万亿</a:t>
            </a:r>
            <a:r>
              <a:rPr lang="en-US" altLang="zh-CN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,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较上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月底涨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3.55%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，其中上证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市值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37.03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万亿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，深市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市值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23.66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万亿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。</a:t>
            </a:r>
            <a:endParaRPr lang="zh-CN" altLang="en-US" sz="1800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85786" y="1357298"/>
            <a:ext cx="765190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全市场解禁规模</a:t>
            </a:r>
            <a:endParaRPr lang="zh-CN" altLang="en-US" sz="2400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1507" name="TextBox 1"/>
          <p:cNvSpPr txBox="1">
            <a:spLocks noChangeArrowheads="1"/>
          </p:cNvSpPr>
          <p:nvPr/>
        </p:nvSpPr>
        <p:spPr bwMode="auto">
          <a:xfrm>
            <a:off x="285720" y="5072074"/>
            <a:ext cx="8501063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atinLnBrk="0"/>
            <a:r>
              <a:rPr lang="en-US" altLang="zh-CN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2017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年</a:t>
            </a:r>
            <a:r>
              <a:rPr lang="en-US" altLang="zh-CN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A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股全市场解禁市值将达到</a:t>
            </a:r>
            <a:r>
              <a:rPr lang="en-US" altLang="zh-CN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29103.5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亿元，较</a:t>
            </a:r>
            <a:r>
              <a:rPr lang="en-US" altLang="zh-CN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2016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年增长约</a:t>
            </a:r>
            <a:r>
              <a:rPr lang="en-US" altLang="zh-CN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26.67%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。具体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来看，除了</a:t>
            </a:r>
            <a:r>
              <a:rPr lang="en-US" altLang="zh-CN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5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月、</a:t>
            </a:r>
            <a:r>
              <a:rPr lang="en-US" altLang="zh-CN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6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月和</a:t>
            </a:r>
            <a:r>
              <a:rPr lang="en-US" altLang="zh-CN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11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月的解禁市值稍弱于</a:t>
            </a:r>
            <a:r>
              <a:rPr lang="en-US" altLang="zh-CN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2016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年的同期水平之外，其余</a:t>
            </a:r>
            <a:r>
              <a:rPr lang="en-US" altLang="zh-CN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9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个月份全部超过</a:t>
            </a:r>
            <a:r>
              <a:rPr lang="en-US" altLang="zh-CN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2016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年同期解禁水平，将给市场带来不小的冲击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。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8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月解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禁市值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为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2332.89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亿</a:t>
            </a:r>
            <a:r>
              <a:rPr lang="zh-CN" altLang="en-US" sz="18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元。</a:t>
            </a:r>
            <a:endParaRPr lang="zh-CN" altLang="en-US" sz="1800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7" name="图表 6"/>
          <p:cNvGraphicFramePr/>
          <p:nvPr/>
        </p:nvGraphicFramePr>
        <p:xfrm>
          <a:off x="714348" y="1214422"/>
          <a:ext cx="7572428" cy="3746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大宗交易统计及折价率</a:t>
            </a:r>
            <a:endParaRPr lang="zh-CN" altLang="en-US" sz="2400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42143" y="4819927"/>
            <a:ext cx="785812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月大宗交易总成交额为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256.51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亿元，较上月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</a:rPr>
              <a:t>306.82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亿元下跌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16.40%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，自新规实施以来，已连续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3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个月下跌。减</a:t>
            </a:r>
            <a:r>
              <a:rPr lang="zh-CN" altLang="en-US" sz="1800" b="1" dirty="0">
                <a:solidFill>
                  <a:srgbClr val="002060"/>
                </a:solidFill>
                <a:latin typeface="+mn-ea"/>
                <a:ea typeface="+mn-ea"/>
              </a:rPr>
              <a:t>持新规的实施对大宗交易市场的制约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效果持续发酵。与此同时，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月份大宗交易市场的卖方议价能力连续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3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个月减弱，平均折价率约为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3.82%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，相比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7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月份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3.48%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的平均折价率上升了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0.34%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。</a:t>
            </a:r>
            <a:endParaRPr lang="zh-CN" altLang="en-US" sz="1800" b="1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57224" y="1000108"/>
            <a:ext cx="757242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融资融券余额</a:t>
            </a:r>
            <a:endParaRPr lang="zh-CN" altLang="en-US" sz="2400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1143000" y="5643578"/>
            <a:ext cx="8001000" cy="3693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>
            <a:spAutoFit/>
          </a:bodyPr>
          <a:lstStyle/>
          <a:p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至</a:t>
            </a:r>
            <a:r>
              <a:rPr lang="en-US" altLang="zh-CN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8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月底</a:t>
            </a:r>
            <a:r>
              <a:rPr lang="zh-CN" altLang="en-US" sz="1800" b="1" dirty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，沪深两市两融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余额</a:t>
            </a:r>
            <a:r>
              <a:rPr lang="en-US" altLang="zh-CN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9464.10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亿</a:t>
            </a:r>
            <a:r>
              <a:rPr lang="zh-CN" altLang="en-US" sz="1800" b="1" dirty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元，较上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月底涨</a:t>
            </a:r>
            <a:r>
              <a:rPr lang="en-US" altLang="zh-CN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5.03%</a:t>
            </a:r>
            <a:r>
              <a:rPr lang="zh-CN" altLang="en-US" sz="1800" b="1" dirty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。</a:t>
            </a:r>
            <a:endParaRPr lang="zh-CN" altLang="en-US" sz="1800" b="1" dirty="0">
              <a:solidFill>
                <a:srgbClr val="00206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00100" y="928670"/>
            <a:ext cx="6858048" cy="4589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本月两市市值前十</a:t>
            </a:r>
            <a:endParaRPr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-36513" y="642918"/>
          <a:ext cx="9180545" cy="587443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59606"/>
                <a:gridCol w="2320345"/>
                <a:gridCol w="2143140"/>
                <a:gridCol w="2357454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沪市</a:t>
                      </a:r>
                      <a:endParaRPr lang="zh-CN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dirty="0">
                          <a:latin typeface="+mn-ea"/>
                          <a:ea typeface="+mn-ea"/>
                        </a:rPr>
                        <a:t>市值（亿）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深市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600" u="none" strike="noStrike" dirty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u="none" strike="noStrike" dirty="0">
                          <a:latin typeface="+mn-ea"/>
                          <a:ea typeface="+mn-ea"/>
                        </a:rPr>
                        <a:t>市值（亿）</a:t>
                      </a:r>
                      <a:endParaRPr lang="zh-CN" altLang="en-US" sz="1600" u="none" strike="noStrike" dirty="0">
                        <a:latin typeface="+mn-ea"/>
                        <a:ea typeface="+mn-ea"/>
                      </a:endParaRPr>
                    </a:p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601398.SH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工商银行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20,247.38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002415.SZ</a:t>
                      </a:r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海康威视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3,148.89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601939.SH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建设银行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14,314.66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000333.SZ</a:t>
                      </a:r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美的集团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2,699.78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601857.SH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中国石油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13,969.89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000002.SZ</a:t>
                      </a:r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万科</a:t>
                      </a:r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2,571.37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601288.SH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农业银行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12,250.72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000651.SZ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格力电器</a:t>
                      </a:r>
                      <a:endParaRPr lang="zh-CN" altLang="en-US" sz="1400" b="1" i="0" u="none" strike="noStrike" dirty="0" smtClean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2,293.80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559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601988.SH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中国银行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11,828.94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002352.SZ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顺丰控股</a:t>
                      </a:r>
                      <a:endParaRPr lang="zh-CN" altLang="en-US" sz="1400" b="1" i="0" u="none" strike="noStrike" dirty="0" smtClean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2,271.23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22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601318.SH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中国平安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9,939.61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000858.SZ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五粮液</a:t>
                      </a:r>
                      <a:endParaRPr lang="zh-CN" altLang="en-US" sz="1400" b="1" i="0" u="none" strike="noStrike" dirty="0" smtClean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2,060.07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601628.SH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中国人寿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7,624.27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000001.SZ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平安银行</a:t>
                      </a:r>
                      <a:endParaRPr lang="zh-CN" altLang="en-US" sz="1400" b="1" i="0" u="none" strike="noStrike" dirty="0" smtClean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1,998.64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600028.SH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中国石化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6,968.79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000617.SZ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中油资本</a:t>
                      </a:r>
                      <a:endParaRPr lang="zh-CN" altLang="en-US" sz="1400" b="1" i="0" u="none" strike="noStrike" dirty="0" smtClean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1,617.28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600036.SH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招商银行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6,756.01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001979.SZ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招商蛇口</a:t>
                      </a:r>
                      <a:endParaRPr lang="zh-CN" altLang="en-US" sz="1400" b="1" i="0" u="none" strike="noStrike" dirty="0" smtClean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1,478.86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600519.SH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贵州茅台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6,155.24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000725.SZ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京东方</a:t>
                      </a:r>
                      <a:r>
                        <a:rPr lang="en-US" altLang="zh-CN" sz="14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altLang="zh-CN" sz="1400" b="1" i="0" u="none" strike="noStrike" dirty="0" smtClean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1,391.72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本月涨幅居前个</a:t>
            </a:r>
            <a:r>
              <a:rPr lang="zh-CN" altLang="en-US" sz="2400" b="1" dirty="0" smtClean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股</a:t>
            </a:r>
            <a:endParaRPr lang="zh-CN" altLang="en-US" sz="2400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-32" y="857232"/>
          <a:ext cx="9144034" cy="5438700"/>
        </p:xfrm>
        <a:graphic>
          <a:graphicData uri="http://schemas.openxmlformats.org/drawingml/2006/table">
            <a:tbl>
              <a:tblPr/>
              <a:tblGrid>
                <a:gridCol w="1938794"/>
                <a:gridCol w="1736202"/>
                <a:gridCol w="1388963"/>
                <a:gridCol w="2079841"/>
                <a:gridCol w="2000234"/>
              </a:tblGrid>
              <a:tr h="714380">
                <a:tc>
                  <a:txBody>
                    <a:bodyPr/>
                    <a:lstStyle/>
                    <a:p>
                      <a:pPr algn="ctr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证券代码</a:t>
                      </a:r>
                      <a:endParaRPr lang="zh-CN" altLang="en-US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证券简称</a:t>
                      </a:r>
                      <a:endParaRPr lang="zh-CN" altLang="en-US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月涨幅（</a:t>
                      </a:r>
                      <a:r>
                        <a:rPr lang="en-US" altLang="zh-CN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b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</a:br>
                      <a:endParaRPr lang="zh-CN" altLang="en-US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总市值（亿元）</a:t>
                      </a:r>
                      <a:endParaRPr lang="zh-CN" altLang="en-US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行业</a:t>
                      </a:r>
                      <a:endParaRPr lang="zh-CN" altLang="en-US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300678.SZ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中科信息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408.8496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63.25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信息传输、软件和信息技术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服务业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（新股发行）</a:t>
                      </a:r>
                      <a:endParaRPr lang="zh-CN" altLang="en-US" sz="14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300685.SZ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艾德生物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358.1663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73.16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制造业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（新股发行）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300688.SZ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创业黑马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317.8295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43.9824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租赁和商务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服务业</a:t>
                      </a:r>
                      <a:endParaRPr lang="en-US" altLang="zh-CN" sz="1400" b="1" i="0" u="none" strike="noStrike" dirty="0" smtClean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（新股发行）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300675.SZ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建科院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296.5487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65.7213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科学研究和技术服务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业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（新股发行）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300682.SZ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朗新科技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289.9117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125.226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信息传输、软件和信息技术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服务业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（新股发行）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603721.SH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中广天择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280.2956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38.6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文化、体育和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娱乐业</a:t>
                      </a:r>
                      <a:endParaRPr lang="en-US" altLang="zh-CN" sz="1400" b="1" i="0" u="none" strike="noStrike" dirty="0" smtClean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（新股发行）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601619.SH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嘉泽新能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270.5382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252.8364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电力、热力、燃气及水生产和供应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业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（新股发行）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300691.SZ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联合光电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258.9643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70.5702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制造业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（新股发行）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603602.SH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纵横通信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227.4016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57.256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信息传输、软件和信息技术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服务业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（新股发行）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300689.SZ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澄天伟业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219.4981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45.016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 smtClean="0">
                          <a:solidFill>
                            <a:srgbClr val="000066"/>
                          </a:solidFill>
                          <a:latin typeface="+mn-lt"/>
                        </a:rPr>
                        <a:t>制造业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（新股发行）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ChangeArrowheads="1"/>
          </p:cNvSpPr>
          <p:nvPr/>
        </p:nvSpPr>
        <p:spPr bwMode="white">
          <a:xfrm>
            <a:off x="468313" y="188913"/>
            <a:ext cx="8231187" cy="71913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chemeClr val="accent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本月涨幅居前个股</a:t>
            </a:r>
            <a:endParaRPr lang="zh-CN" altLang="en-US" sz="2400" b="1" dirty="0">
              <a:solidFill>
                <a:schemeClr val="accent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14313" y="1071563"/>
            <a:ext cx="8715375" cy="466281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000798"/>
              </a:buClr>
              <a:buFont typeface="Wingdings" panose="05000000000000000000" pitchFamily="2" charset="2"/>
              <a:buChar char="l"/>
              <a:defRPr/>
            </a:pP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赣锋锂业（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002460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）：作为锂电产业的龙头，赣锋锂业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2017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年上半年实现营业收入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16.25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亿元，同比增长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21%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；实现归属于上市公司股东的净利润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6.07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亿元，同比增长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118.36%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。而其中金属锂系列产品实现营业收入比上年同期增长了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47.73%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，在其产品营业收入中同比增长速度最快，在锂盐价格稳步上涨的背景下，上市公司业绩持续得到改善，加之背靠新能源概念，本月涨幅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127%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。</a:t>
            </a:r>
            <a:endParaRPr lang="en-US" altLang="zh-CN" sz="1800" b="1" dirty="0" smtClean="0">
              <a:solidFill>
                <a:schemeClr val="accent1">
                  <a:lumMod val="50000"/>
                </a:schemeClr>
              </a:solidFill>
              <a:latin typeface="+mn-lt"/>
              <a:ea typeface="+mn-ea"/>
            </a:endParaRPr>
          </a:p>
          <a:p>
            <a:pPr>
              <a:lnSpc>
                <a:spcPct val="150000"/>
              </a:lnSpc>
              <a:buClr>
                <a:srgbClr val="000798"/>
              </a:buClr>
              <a:buFont typeface="Wingdings" panose="05000000000000000000" pitchFamily="2" charset="2"/>
              <a:buChar char="l"/>
              <a:defRPr/>
            </a:pPr>
            <a:endParaRPr lang="zh-CN" altLang="en-US" sz="1800" b="1" dirty="0">
              <a:solidFill>
                <a:schemeClr val="tx2">
                  <a:lumMod val="75000"/>
                </a:schemeClr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buClr>
                <a:srgbClr val="000798"/>
              </a:buClr>
              <a:buFont typeface="Wingdings" panose="05000000000000000000" pitchFamily="2" charset="2"/>
              <a:buChar char="l"/>
              <a:defRPr/>
            </a:pP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建科院（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300675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）：深圳市建筑科学研究院股份有限公司是一家国家级高新技术企业，其主营业务包括建筑设计、绿色建筑咨询等业务。倡导以绿色思维为指导，公司自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月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21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日涨停板打开后起连续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9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个交易日涨停，在开板次新股中表现最强。次新股的火热表现也是上证站上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3350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点的重要推手。	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	</a:t>
            </a:r>
            <a:endParaRPr lang="en-US" altLang="zh-CN" sz="1800" b="1" dirty="0" smtClean="0">
              <a:solidFill>
                <a:srgbClr val="002060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buClr>
                <a:srgbClr val="000798"/>
              </a:buClr>
              <a:defRPr/>
            </a:pP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	</a:t>
            </a:r>
            <a:endParaRPr lang="zh-CN" altLang="en-US" sz="1800" b="1" dirty="0">
              <a:solidFill>
                <a:srgbClr val="00206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本月跌幅居前个股</a:t>
            </a:r>
            <a:endParaRPr lang="zh-CN" altLang="en-US" sz="2400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0" y="857231"/>
          <a:ext cx="9144001" cy="5307818"/>
        </p:xfrm>
        <a:graphic>
          <a:graphicData uri="http://schemas.openxmlformats.org/drawingml/2006/table">
            <a:tbl>
              <a:tblPr/>
              <a:tblGrid>
                <a:gridCol w="2213532"/>
                <a:gridCol w="1870962"/>
                <a:gridCol w="1765555"/>
                <a:gridCol w="1264878"/>
                <a:gridCol w="2029074"/>
              </a:tblGrid>
              <a:tr h="57878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证券代码</a:t>
                      </a:r>
                      <a:endParaRPr lang="zh-CN" altLang="en-US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上市公司</a:t>
                      </a:r>
                      <a:endParaRPr lang="zh-CN" altLang="en-US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月跌幅（</a:t>
                      </a:r>
                      <a:r>
                        <a:rPr lang="en-US" altLang="zh-CN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总市值（亿元）</a:t>
                      </a:r>
                      <a:endParaRPr lang="zh-CN" altLang="en-US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altLang="zh-CN" sz="1400" b="1" i="0" u="none" strike="noStrike" kern="120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行业</a:t>
                      </a:r>
                      <a:endParaRPr lang="zh-CN" altLang="en-US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5641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000613.SZ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*ST</a:t>
                      </a:r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东海</a:t>
                      </a:r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A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-34.375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30.6807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住宿和餐饮业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600146.SH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商赢环球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-27.5399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121.6752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制造业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300289.SZ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利德曼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-25.8802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50.8566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制造业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6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300322.SZ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硕贝德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-25.7932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51.4694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制造业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600793.SH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宜宾纸业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-20.7288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31.6111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制造业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6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600375.SH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华菱星马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-19.4976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37.4013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制造业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002417.SZ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三元达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-19.4839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33.696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制造业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600671.SH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天目药业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-19.3068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32.3201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制造业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600609.SH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金杯汽车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-18.8119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71.679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制造业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002234.SZ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民和股份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-18.4883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latin typeface="+mn-lt"/>
                        </a:rPr>
                        <a:t>45.2768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latin typeface="+mn-lt"/>
                        </a:rPr>
                        <a:t>农、林、牧、渔业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00038" y="1038225"/>
            <a:ext cx="7585075" cy="24622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en-US" altLang="zh-CN" sz="1400" b="1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endParaRPr lang="zh-CN" altLang="en-US" sz="1400" b="1">
              <a:solidFill>
                <a:srgbClr val="000066"/>
              </a:solidFill>
              <a:ea typeface="幼圆" panose="02010509060101010101" pitchFamily="49" charset="-122"/>
            </a:endParaRPr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white">
          <a:xfrm>
            <a:off x="571500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chemeClr val="tx2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事件</a:t>
            </a:r>
            <a:r>
              <a:rPr lang="zh-CN" altLang="en-US" sz="2400" b="1" dirty="0" smtClean="0">
                <a:solidFill>
                  <a:schemeClr val="tx2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评论</a:t>
            </a:r>
            <a:endParaRPr lang="zh-CN" altLang="en-US" sz="2400" b="1" dirty="0">
              <a:solidFill>
                <a:schemeClr val="tx2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4214818"/>
            <a:ext cx="8815705" cy="2584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    天齐锂业股份有限公司是国内最大的锂电新能源核心材料供应商，国内锂行业中技术领先、综合竞争力较强的龙头企业，全球最大的矿石提锂生产商。公司致力于锂系列产品的研发、生产和销售，主导产品有电池级碳酸锂、工业级碳酸锂、电池级无水氯化锂、工业级无水氯化锂、电池级氢氧化锂、工业级氢氧化锂以及磷酸二氢锂、高纯碳酸锂和金属锂等。公司于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月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18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日发布中报，中报复合预期，净利润同比增长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27%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。锂矿量价齐涨，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月涨幅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21%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。锂电池下游产业对上游原材料的需求持续放大，作为坐拥全球最优质锂矿的天齐锂业，加之近期新能源概念正处风口，股价或将继续有较好表现。</a:t>
            </a:r>
            <a:b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</a:br>
            <a:endParaRPr lang="zh-CN" altLang="en-US" sz="18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214414" y="1071546"/>
            <a:ext cx="6643734" cy="3066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5"/>
          <p:cNvSpPr txBox="1">
            <a:spLocks noChangeArrowheads="1"/>
          </p:cNvSpPr>
          <p:nvPr/>
        </p:nvSpPr>
        <p:spPr bwMode="auto">
          <a:xfrm>
            <a:off x="4786313" y="1556792"/>
            <a:ext cx="2143125" cy="2246769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buClr>
                <a:srgbClr val="FFFFFF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往未来看，“迈向新周期”的判断将逐步得到更多证据的支持，对投资者来说更重要的是要摆脱过去几年深入人心的“危机心态”。只要中国整体增长平稳、市场整体估值已经不贵，中国还是为长线投资者提供了广阔的选股机会。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pic>
        <p:nvPicPr>
          <p:cNvPr id="28676" name="Picture 15" descr="u=1027235771,1791002709&amp;fm=0&amp;gp=12">
            <a:hlinkClick r:id="rId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88" y="981075"/>
            <a:ext cx="13335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Text Box 16"/>
          <p:cNvSpPr txBox="1">
            <a:spLocks noChangeArrowheads="1"/>
          </p:cNvSpPr>
          <p:nvPr/>
        </p:nvSpPr>
        <p:spPr bwMode="auto">
          <a:xfrm>
            <a:off x="2464197" y="1556792"/>
            <a:ext cx="2214562" cy="2246769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buClr>
                <a:srgbClr val="FFFFFF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8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月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25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日沪指快速攻破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3300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点关口，以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3331.52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点报收，成交额放大至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2271.4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亿元。分析人士表示，大盘的放量突破显示出多头信心与能量的增长，未来市场有望进一步走强，主力资金攻关时启动的板块及个股随后有继续保持强势可能。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pic>
        <p:nvPicPr>
          <p:cNvPr id="28678" name="Picture 17" descr="cicc-allp-02-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928671"/>
            <a:ext cx="785807" cy="62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21" descr="未命名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7225" y="981075"/>
            <a:ext cx="18192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22" descr="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14613" y="908720"/>
            <a:ext cx="201612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9" name="Text Box 23"/>
          <p:cNvSpPr txBox="1">
            <a:spLocks noChangeArrowheads="1"/>
          </p:cNvSpPr>
          <p:nvPr/>
        </p:nvSpPr>
        <p:spPr bwMode="auto">
          <a:xfrm>
            <a:off x="7000875" y="1556792"/>
            <a:ext cx="2124075" cy="2031325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震荡格局不变。沪指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8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月突破了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3300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点的大箱体顶部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,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市场月线三连阳。综合市场的各方面特征来看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,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我们判断市场目前仍处于存量资金博弈的震荡行情中。上方压力位或上移至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3450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一线。</a:t>
            </a:r>
            <a:br>
              <a:rPr lang="zh-CN" altLang="en-US" sz="1400" dirty="0" smtClean="0"/>
            </a:br>
            <a:endParaRPr lang="zh-CN" altLang="en-US" sz="1400" b="1" dirty="0">
              <a:solidFill>
                <a:schemeClr val="bg1"/>
              </a:solidFill>
              <a:latin typeface="+mn-ea"/>
              <a:cs typeface="楷体_GB2312" pitchFamily="49" charset="-122"/>
            </a:endParaRPr>
          </a:p>
        </p:txBody>
      </p:sp>
      <p:sp>
        <p:nvSpPr>
          <p:cNvPr id="30733" name="Text Box 36"/>
          <p:cNvSpPr txBox="1">
            <a:spLocks noChangeArrowheads="1"/>
          </p:cNvSpPr>
          <p:nvPr/>
        </p:nvSpPr>
        <p:spPr bwMode="auto">
          <a:xfrm>
            <a:off x="0" y="5909210"/>
            <a:ext cx="827088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b="1" dirty="0" smtClean="0">
                <a:solidFill>
                  <a:srgbClr val="000798"/>
                </a:solidFill>
                <a:latin typeface="+mn-ea"/>
                <a:ea typeface="+mn-ea"/>
              </a:rPr>
              <a:t>6</a:t>
            </a:r>
            <a:r>
              <a:rPr lang="zh-CN" altLang="en-US" b="1" dirty="0" smtClean="0">
                <a:solidFill>
                  <a:srgbClr val="000798"/>
                </a:solidFill>
                <a:latin typeface="+mn-ea"/>
                <a:ea typeface="+mn-ea"/>
              </a:rPr>
              <a:t>月</a:t>
            </a:r>
            <a:endParaRPr lang="zh-CN" altLang="en-US" b="1" dirty="0">
              <a:solidFill>
                <a:srgbClr val="000798"/>
              </a:solidFill>
              <a:latin typeface="+mn-ea"/>
              <a:ea typeface="+mn-ea"/>
            </a:endParaRPr>
          </a:p>
        </p:txBody>
      </p:sp>
      <p:sp>
        <p:nvSpPr>
          <p:cNvPr id="30734" name="Text Box 37"/>
          <p:cNvSpPr txBox="1">
            <a:spLocks noChangeArrowheads="1"/>
          </p:cNvSpPr>
          <p:nvPr/>
        </p:nvSpPr>
        <p:spPr bwMode="auto">
          <a:xfrm>
            <a:off x="0" y="5343263"/>
            <a:ext cx="827088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b="1" dirty="0" smtClean="0">
                <a:solidFill>
                  <a:srgbClr val="000798"/>
                </a:solidFill>
                <a:latin typeface="+mn-ea"/>
                <a:ea typeface="+mn-ea"/>
              </a:rPr>
              <a:t>7</a:t>
            </a:r>
            <a:r>
              <a:rPr lang="zh-CN" altLang="en-US" b="1" dirty="0" smtClean="0">
                <a:solidFill>
                  <a:srgbClr val="000798"/>
                </a:solidFill>
                <a:latin typeface="+mn-ea"/>
                <a:ea typeface="+mn-ea"/>
              </a:rPr>
              <a:t>月</a:t>
            </a:r>
            <a:endParaRPr lang="zh-CN" altLang="en-US" b="1" dirty="0">
              <a:solidFill>
                <a:srgbClr val="000798"/>
              </a:solidFill>
              <a:latin typeface="+mn-ea"/>
              <a:ea typeface="+mn-ea"/>
            </a:endParaRPr>
          </a:p>
        </p:txBody>
      </p:sp>
      <p:sp>
        <p:nvSpPr>
          <p:cNvPr id="28684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chemeClr val="tx2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主要券商观点</a:t>
            </a:r>
            <a:endParaRPr lang="zh-CN" altLang="en-US" sz="2400" b="1" dirty="0">
              <a:solidFill>
                <a:schemeClr val="tx2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30740" name="Text Box 16"/>
          <p:cNvSpPr txBox="1">
            <a:spLocks noChangeArrowheads="1"/>
          </p:cNvSpPr>
          <p:nvPr/>
        </p:nvSpPr>
        <p:spPr bwMode="auto">
          <a:xfrm>
            <a:off x="179513" y="1556793"/>
            <a:ext cx="2249348" cy="2031325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Clr>
                <a:srgbClr val="FFFFFF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股市虽然有比较明确的上涨要求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,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但同时也面临一定的压力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,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因此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,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在目前点位附近需要充分整理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,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积蓄足够的做多动能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,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在各方面条件都具备的情况下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,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实现新的向上突破。投资策略上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,</a:t>
            </a: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 应该专注各领域综合竞争力突出的公司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.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28686" name="Text Box 78"/>
          <p:cNvSpPr txBox="1">
            <a:spLocks noChangeArrowheads="1"/>
          </p:cNvSpPr>
          <p:nvPr/>
        </p:nvSpPr>
        <p:spPr bwMode="auto">
          <a:xfrm>
            <a:off x="928662" y="4931320"/>
            <a:ext cx="1285875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87" name="Text Box 78"/>
          <p:cNvSpPr txBox="1">
            <a:spLocks noChangeArrowheads="1"/>
          </p:cNvSpPr>
          <p:nvPr/>
        </p:nvSpPr>
        <p:spPr bwMode="auto">
          <a:xfrm>
            <a:off x="928688" y="5414701"/>
            <a:ext cx="1285875" cy="3698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88" name="Text Box 78"/>
          <p:cNvSpPr txBox="1">
            <a:spLocks noChangeArrowheads="1"/>
          </p:cNvSpPr>
          <p:nvPr/>
        </p:nvSpPr>
        <p:spPr bwMode="auto">
          <a:xfrm>
            <a:off x="928688" y="5924748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中性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89" name="Text Box 78"/>
          <p:cNvSpPr txBox="1">
            <a:spLocks noChangeArrowheads="1"/>
          </p:cNvSpPr>
          <p:nvPr/>
        </p:nvSpPr>
        <p:spPr bwMode="auto">
          <a:xfrm>
            <a:off x="2979737" y="5435376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中性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90" name="Text Box 78"/>
          <p:cNvSpPr txBox="1">
            <a:spLocks noChangeArrowheads="1"/>
          </p:cNvSpPr>
          <p:nvPr/>
        </p:nvSpPr>
        <p:spPr bwMode="auto">
          <a:xfrm>
            <a:off x="5192928" y="5414701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91" name="Text Box 78"/>
          <p:cNvSpPr txBox="1">
            <a:spLocks noChangeArrowheads="1"/>
          </p:cNvSpPr>
          <p:nvPr/>
        </p:nvSpPr>
        <p:spPr bwMode="auto">
          <a:xfrm>
            <a:off x="7356205" y="4931320"/>
            <a:ext cx="1285875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中性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31" name="Text Box 37"/>
          <p:cNvSpPr txBox="1">
            <a:spLocks noChangeArrowheads="1"/>
          </p:cNvSpPr>
          <p:nvPr/>
        </p:nvSpPr>
        <p:spPr bwMode="auto">
          <a:xfrm>
            <a:off x="0" y="4859882"/>
            <a:ext cx="827088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b="1" dirty="0" smtClean="0">
                <a:solidFill>
                  <a:srgbClr val="000066"/>
                </a:solidFill>
                <a:latin typeface="+mn-ea"/>
                <a:ea typeface="+mn-ea"/>
              </a:rPr>
              <a:t>8</a:t>
            </a:r>
            <a:r>
              <a:rPr lang="zh-CN" altLang="en-US" b="1" dirty="0" smtClean="0">
                <a:solidFill>
                  <a:srgbClr val="000066"/>
                </a:solidFill>
                <a:latin typeface="+mn-ea"/>
                <a:ea typeface="+mn-ea"/>
              </a:rPr>
              <a:t>月</a:t>
            </a:r>
            <a:endParaRPr lang="zh-CN" altLang="en-US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28693" name="Text Box 78"/>
          <p:cNvSpPr txBox="1">
            <a:spLocks noChangeArrowheads="1"/>
          </p:cNvSpPr>
          <p:nvPr/>
        </p:nvSpPr>
        <p:spPr bwMode="auto">
          <a:xfrm>
            <a:off x="3000364" y="4929198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94" name="Text Box 78"/>
          <p:cNvSpPr txBox="1">
            <a:spLocks noChangeArrowheads="1"/>
          </p:cNvSpPr>
          <p:nvPr/>
        </p:nvSpPr>
        <p:spPr bwMode="auto">
          <a:xfrm>
            <a:off x="5192929" y="4931320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95" name="Text Box 78"/>
          <p:cNvSpPr txBox="1">
            <a:spLocks noChangeArrowheads="1"/>
          </p:cNvSpPr>
          <p:nvPr/>
        </p:nvSpPr>
        <p:spPr bwMode="auto">
          <a:xfrm>
            <a:off x="3000375" y="5924748"/>
            <a:ext cx="1285875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96" name="Text Box 78"/>
          <p:cNvSpPr txBox="1">
            <a:spLocks noChangeArrowheads="1"/>
          </p:cNvSpPr>
          <p:nvPr/>
        </p:nvSpPr>
        <p:spPr bwMode="auto">
          <a:xfrm>
            <a:off x="5214938" y="5924748"/>
            <a:ext cx="1285875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97" name="Text Box 78"/>
          <p:cNvSpPr txBox="1">
            <a:spLocks noChangeArrowheads="1"/>
          </p:cNvSpPr>
          <p:nvPr/>
        </p:nvSpPr>
        <p:spPr bwMode="auto">
          <a:xfrm>
            <a:off x="7358063" y="5435376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>
                <a:solidFill>
                  <a:srgbClr val="FF0000"/>
                </a:solidFill>
                <a:ea typeface="黑体" panose="02010609060101010101" pitchFamily="49" charset="-122"/>
              </a:rPr>
              <a:t>中性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98" name="Text Box 78"/>
          <p:cNvSpPr txBox="1">
            <a:spLocks noChangeArrowheads="1"/>
          </p:cNvSpPr>
          <p:nvPr/>
        </p:nvSpPr>
        <p:spPr bwMode="auto">
          <a:xfrm>
            <a:off x="7358063" y="5924748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中性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1187450" y="1989138"/>
            <a:ext cx="7129463" cy="431800"/>
          </a:xfrm>
          <a:prstGeom prst="flowChartAlternateProcess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endParaRPr lang="zh-CN" altLang="en-US">
              <a:ea typeface="幼圆" panose="02010509060101010101" pitchFamily="49" charset="-122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331913" y="1989138"/>
            <a:ext cx="4897437" cy="2678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chemeClr val="bg1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1.本月宏观概况</a:t>
            </a:r>
            <a:endParaRPr kumimoji="1" lang="en-US" altLang="zh-CN" sz="2400" b="1">
              <a:solidFill>
                <a:schemeClr val="bg1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2.本月市场动向分析</a:t>
            </a:r>
            <a:endParaRPr kumimoji="1" lang="zh-CN" altLang="en-US" sz="2400" b="1">
              <a:solidFill>
                <a:srgbClr val="000066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3. 展望</a:t>
            </a:r>
            <a:endParaRPr kumimoji="1" lang="zh-CN" altLang="en-US" sz="2400" b="1">
              <a:solidFill>
                <a:srgbClr val="000066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66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4. </a:t>
            </a:r>
            <a:r>
              <a:rPr kumimoji="1" lang="zh-CN" altLang="en-US" sz="2400" b="1">
                <a:solidFill>
                  <a:srgbClr val="000066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公司主要业务</a:t>
            </a:r>
            <a:endParaRPr kumimoji="1" lang="zh-CN" altLang="en-US" sz="2400" b="1">
              <a:solidFill>
                <a:srgbClr val="000066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marL="457200" indent="-457200">
              <a:spcBef>
                <a:spcPct val="50000"/>
              </a:spcBef>
            </a:pPr>
            <a:endParaRPr kumimoji="1" lang="zh-CN" altLang="en-US" sz="2400" b="1">
              <a:solidFill>
                <a:srgbClr val="000099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1209675" y="3101975"/>
            <a:ext cx="7129463" cy="431800"/>
          </a:xfrm>
          <a:prstGeom prst="flowChartAlternateProcess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endParaRPr lang="zh-CN" altLang="en-US">
              <a:ea typeface="幼圆" panose="02010509060101010101" pitchFamily="49" charset="-122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331913" y="1976438"/>
            <a:ext cx="4897437" cy="212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1. 本月宏观概况</a:t>
            </a:r>
            <a:endParaRPr kumimoji="1"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2. 本月市场动向分析</a:t>
            </a:r>
            <a:endParaRPr kumimoji="1"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3. 展望</a:t>
            </a:r>
            <a:endParaRPr kumimoji="1" lang="zh-CN" altLang="en-US" sz="2400" b="1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4. </a:t>
            </a:r>
            <a:r>
              <a:rPr kumimoji="1"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公司主要业务</a:t>
            </a:r>
            <a:endParaRPr kumimoji="1"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285750" y="1214438"/>
            <a:ext cx="8402638" cy="5162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6699FF"/>
              </a:buClr>
              <a:defRPr/>
            </a:pP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       </a:t>
            </a:r>
            <a:endParaRPr lang="en-US" altLang="zh-CN" sz="18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chemeClr val="tx2">
                    <a:lumMod val="7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宏观经济数据</a:t>
            </a:r>
            <a:r>
              <a:rPr lang="zh-CN" altLang="en-US" sz="2400" b="1" dirty="0" smtClean="0">
                <a:solidFill>
                  <a:schemeClr val="tx2">
                    <a:lumMod val="7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解读</a:t>
            </a:r>
            <a:endParaRPr lang="zh-CN" altLang="en-US" sz="2400" b="1" dirty="0">
              <a:solidFill>
                <a:schemeClr val="tx2">
                  <a:lumMod val="7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8596" y="1214422"/>
            <a:ext cx="8111490" cy="25853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defRPr/>
            </a:pP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    统计局公布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月制造业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PMI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为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51.7%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，环比上升降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0.3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个百分点，高于去年同期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1.3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个百分点，处于近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5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年同期的最高位。其中，生产指数、新订单指数高于临界点，原材料库存指数、从业人员指数和供应商配送时间指数低于临界点。本次上涨的关键因素在于大宗商品价格高涨刺激制造业短暂复苏，其可持续性有待观察。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月财新中国制造业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PMI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录得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51.6%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，环比上升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0.5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个百分点，为六个月来的最高点，同时为年内次高，已连续三个月上涨。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月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CPI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同比上涨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1.8%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，增速较上月上涨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0.4%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，走势仍旧低于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2%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的水平。环比上涨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0.4%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，其中食品价格上涨最快，为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1.2%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。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PPI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同比上涨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6.3%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，涨幅增速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0.8%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，近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3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个月来首次提高增速，环比上涨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0.9%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，其中受到钢材、有色金属等产品价格涨幅明显。</a:t>
            </a:r>
            <a:endParaRPr lang="zh-CN" altLang="en-US" sz="1800" b="1" dirty="0">
              <a:solidFill>
                <a:schemeClr val="tx2">
                  <a:lumMod val="75000"/>
                </a:schemeClr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71438" y="1071563"/>
            <a:ext cx="8929687" cy="3071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n"/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n"/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r>
              <a:rPr lang="zh-CN" altLang="en-US" sz="1800" b="1" dirty="0">
                <a:solidFill>
                  <a:srgbClr val="000066"/>
                </a:solidFill>
                <a:latin typeface="+mn-ea"/>
              </a:rPr>
              <a:t>    </a:t>
            </a:r>
            <a:endParaRPr lang="en-US" altLang="zh-CN" sz="1800" b="1" dirty="0">
              <a:solidFill>
                <a:srgbClr val="000066"/>
              </a:solidFill>
              <a:latin typeface="+mn-ea"/>
              <a:ea typeface="+mn-ea"/>
            </a:endParaRPr>
          </a:p>
          <a:p>
            <a:pPr marL="0" indent="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None/>
              <a:defRPr/>
            </a:pPr>
            <a:endParaRPr lang="en-US" altLang="zh-CN" sz="1800" b="1" dirty="0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600" b="1" dirty="0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pPr>
              <a:defRPr/>
            </a:pPr>
            <a:endParaRPr lang="zh-CN" altLang="en-US" sz="1800" dirty="0"/>
          </a:p>
          <a:p>
            <a:pPr>
              <a:defRPr/>
            </a:pPr>
            <a:r>
              <a:rPr lang="zh-CN" altLang="en-US" sz="1800" dirty="0"/>
              <a:t> </a:t>
            </a:r>
            <a:endParaRPr lang="zh-CN" altLang="en-US" sz="1800" dirty="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 dirty="0" smtClean="0">
                <a:solidFill>
                  <a:schemeClr val="tx2">
                    <a:lumMod val="7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展望</a:t>
            </a:r>
            <a:endParaRPr lang="zh-CN" altLang="en-US" sz="2400" b="1" dirty="0">
              <a:solidFill>
                <a:schemeClr val="tx2">
                  <a:lumMod val="7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4313" y="1285875"/>
            <a:ext cx="8501062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   </a:t>
            </a:r>
            <a:endParaRPr lang="zh-CN" altLang="en-US" sz="18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500063" y="1710104"/>
            <a:ext cx="8143875" cy="230695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anose="02020603050405020304" pitchFamily="18" charset="0"/>
              </a:rPr>
              <a:t>    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  <a:cs typeface="Times New Roman" panose="02020603050405020304" pitchFamily="18" charset="0"/>
              </a:rPr>
              <a:t>8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  <a:cs typeface="Times New Roman" panose="02020603050405020304" pitchFamily="18" charset="0"/>
              </a:rPr>
              <a:t>月市场整体上涨，钢铁、煤炭、次新股等板块于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  <a:cs typeface="Times New Roman" panose="02020603050405020304" pitchFamily="18" charset="0"/>
              </a:rPr>
              <a:t>8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  <a:cs typeface="Times New Roman" panose="02020603050405020304" pitchFamily="18" charset="0"/>
              </a:rPr>
              <a:t>月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  <a:cs typeface="Times New Roman" panose="02020603050405020304" pitchFamily="18" charset="0"/>
              </a:rPr>
              <a:t>25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  <a:cs typeface="Times New Roman" panose="02020603050405020304" pitchFamily="18" charset="0"/>
              </a:rPr>
              <a:t>日推动上证综指突破并成功站稳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  <a:cs typeface="Times New Roman" panose="02020603050405020304" pitchFamily="18" charset="0"/>
              </a:rPr>
              <a:t>3300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  <a:cs typeface="Times New Roman" panose="02020603050405020304" pitchFamily="18" charset="0"/>
              </a:rPr>
              <a:t>点，目前上证指数在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  <a:cs typeface="Times New Roman" panose="02020603050405020304" pitchFamily="18" charset="0"/>
              </a:rPr>
              <a:t>3400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  <a:cs typeface="Times New Roman" panose="02020603050405020304" pitchFamily="18" charset="0"/>
              </a:rPr>
              <a:t>点下方强势震荡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，创业板指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月同样大幅反弹，科大讯飞、科大国创等是创业板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月的明星股。进入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9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月，两市成交量继续温和放量，新能源汽车产业链迎来强势上涨，充电桩、锂电池以及新能源汽车整车等细分行业涨幅均位居前列，赣锋锂业、天齐锂业屡创新高，目前炒作氛围已经扩散到整个产业链。技术面看，上证指数已经在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3350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点上方横盘了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个交易日，亟待选择方向，投资者宜保持谨慎，待指数方向明朗后再行博弈。</a:t>
            </a:r>
            <a:endParaRPr lang="en-US" altLang="zh-CN" sz="1800" b="1" dirty="0" smtClean="0">
              <a:solidFill>
                <a:srgbClr val="002060"/>
              </a:solidFill>
              <a:latin typeface="+mn-ea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1116013" y="3671888"/>
            <a:ext cx="7129462" cy="431800"/>
          </a:xfrm>
          <a:prstGeom prst="flowChartAlternateProcess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endParaRPr lang="zh-CN" altLang="en-US">
              <a:ea typeface="幼圆" panose="02010509060101010101" pitchFamily="49" charset="-12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331913" y="1976438"/>
            <a:ext cx="4897437" cy="212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1. 本月市场情况概况市场</a:t>
            </a:r>
            <a:endParaRPr kumimoji="1"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2. 本月市场动向分析</a:t>
            </a:r>
            <a:endParaRPr kumimoji="1"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3. 展望</a:t>
            </a:r>
            <a:endParaRPr kumimoji="1"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en-US" altLang="zh-CN" sz="2400" b="1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4. </a:t>
            </a:r>
            <a:r>
              <a:rPr kumimoji="1" lang="zh-CN" altLang="en-US" sz="2400" b="1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公司主要业务</a:t>
            </a:r>
            <a:endParaRPr kumimoji="1" lang="zh-CN" altLang="en-US" sz="2400" b="1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23850" y="260350"/>
            <a:ext cx="5167313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 dirty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Pre-IPO</a:t>
            </a:r>
            <a:r>
              <a:rPr lang="zh-CN" altLang="en-US" sz="2200" b="1" kern="0" dirty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财务顾问及财务投资</a:t>
            </a:r>
            <a:endParaRPr lang="zh-CN" altLang="en-US" sz="2200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819" name="矩形 3"/>
          <p:cNvSpPr>
            <a:spLocks noChangeArrowheads="1"/>
          </p:cNvSpPr>
          <p:nvPr/>
        </p:nvSpPr>
        <p:spPr bwMode="auto">
          <a:xfrm>
            <a:off x="228600" y="1338263"/>
            <a:ext cx="8382000" cy="2776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 sz="1600" dirty="0">
                <a:solidFill>
                  <a:srgbClr val="0058B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     我们的财务顾问团队依托自身专业背景及资源整合优势，根据客户需要，站在客户的角度为客户的投融资、资本运作、资产及债务重组、财务管理、发展战略等活动提供的咨询、分析、方案设计等服务。包括的项目有：投资顾问、融资顾问、资本运作顾问、资产管理与债务管理顾问、企业战略咨询顾问、企业常年财务顾问等。</a:t>
            </a:r>
            <a:endParaRPr lang="en-US" altLang="zh-CN" sz="1600" dirty="0">
              <a:solidFill>
                <a:srgbClr val="0058B0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zh-CN" altLang="en-US" sz="1600" dirty="0">
              <a:solidFill>
                <a:srgbClr val="0058B0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 sz="1600" dirty="0">
                <a:solidFill>
                  <a:srgbClr val="0058B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      我们的投资团队依托自身专业背景和独特判断，根据行业发展和市场趋势，对目标企业和目标项目，进行各种形式的专业投资。财务投资包括：股权投资、固定收益投资等。</a:t>
            </a:r>
            <a:endParaRPr lang="zh-CN" altLang="en-US" sz="1600" dirty="0">
              <a:solidFill>
                <a:srgbClr val="0058B0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23850" y="260350"/>
            <a:ext cx="5167313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 dirty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Pre-IPO</a:t>
            </a:r>
            <a:r>
              <a:rPr lang="zh-CN" altLang="en-US" sz="2200" b="1" kern="0" dirty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财务顾问及财务投资</a:t>
            </a:r>
            <a:endParaRPr lang="zh-CN" altLang="en-US" sz="2200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52400" y="1219200"/>
          <a:ext cx="8763001" cy="5095876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204954"/>
                <a:gridCol w="785647"/>
                <a:gridCol w="2438400"/>
                <a:gridCol w="838200"/>
                <a:gridCol w="1219200"/>
                <a:gridCol w="1600200"/>
                <a:gridCol w="1676400"/>
              </a:tblGrid>
              <a:tr h="304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1000" dirty="0">
                        <a:effectLst/>
                        <a:latin typeface="Arial" panose="020B060402020202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需求</a:t>
                      </a:r>
                      <a:endParaRPr lang="zh-CN" sz="1200" dirty="0">
                        <a:effectLst/>
                        <a:latin typeface="Arial" panose="020B060402020202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服务内容</a:t>
                      </a:r>
                      <a:endParaRPr lang="zh-CN" sz="1200" dirty="0">
                        <a:effectLst/>
                        <a:latin typeface="Arial" panose="020B060402020202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服务对象</a:t>
                      </a:r>
                      <a:endParaRPr lang="zh-CN" sz="1200" dirty="0">
                        <a:effectLst/>
                        <a:latin typeface="Arial" panose="020B060402020202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受托人角色</a:t>
                      </a:r>
                      <a:endParaRPr lang="zh-CN" sz="1200" dirty="0">
                        <a:effectLst/>
                        <a:latin typeface="Arial" panose="020B060402020202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理想委托人</a:t>
                      </a:r>
                      <a:endParaRPr lang="zh-CN" sz="1200" dirty="0">
                        <a:effectLst/>
                        <a:latin typeface="Arial" panose="020B060402020202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管理效益</a:t>
                      </a:r>
                      <a:endParaRPr lang="zh-CN" sz="1200" dirty="0">
                        <a:effectLst/>
                        <a:latin typeface="Arial" panose="020B060402020202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</a:tr>
              <a:tr h="7199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1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财经顾问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立足资本市场的产业、行业咨询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机构与个人的投融资策略咨询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机构与个人的财务管理咨询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机构、个人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财经顾问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具有相当资产规模的机构及个人，信任专业机构的服务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通过顾问服务，得到优质及合适的系统化咨询建议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</a:tr>
              <a:tr h="7199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2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专题调查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收集相关的政策和信息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可行性研究与可行性报告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提供备选的项目个案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机构、个人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专题调查实施方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目的和预算明确的需要专题调查的机构及个人，认可专业机构的时间价值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目的明确、时间保证，效果突出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</a:tr>
              <a:tr h="8867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3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上市顾问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尽职调查、企业重组咨询、商业计划书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行业分析及市场需求预测、盈利预测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推荐法定中介机构并帮助企业沟通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机构、个人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上市顾问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有可能成为上市公司的公司实际控制人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提供专业经验，帮助企业选择最优方案，节约时间、节约费用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</a:tr>
              <a:tr h="10246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4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股权投资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旨在上市的股权项目安排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议价及选择合适投资方式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退出安排及投资项目效益评估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机构、个人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直投或基金管理人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有股权投资偏好和需求，愿意接受一定风险收益比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利用专业经验及行业资源，选择性价比合适的项目进行投资，突出投资的安全性、流动性、盈利性。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</a:tr>
              <a:tr h="7199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5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专户管理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封闭式运作证券专户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专业进行资产配置与管理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定期报告跟踪分析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机构、个人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直投或基金管理人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有专户管理的偏好和需求，愿意接受一定风险收益比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注重专业经验与执行纪律，理性获得稳定的管理效益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</a:tr>
              <a:tr h="7199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6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私募基金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组建各种形式的私募基金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根据目标运作及管理基金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基金的定期报告及到期清算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机构、个人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直投或基金管理人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有参与基金投资的偏好和需求，愿意接受一定风险收益比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  <a:cs typeface="+mn-cs"/>
                        </a:rPr>
                        <a:t>利用专业经验及资源整合优势，用基金的方式，取得投资的最优效益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825" y="260350"/>
            <a:ext cx="7850188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 dirty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Post-IPO</a:t>
            </a:r>
            <a:r>
              <a:rPr lang="zh-CN" altLang="en-US" sz="2200" b="1" kern="0" dirty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财务顾问及财务投资</a:t>
            </a:r>
            <a:endParaRPr lang="zh-CN" altLang="en-US" sz="2200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533400" y="1295400"/>
            <a:ext cx="80772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800">
                <a:solidFill>
                  <a:srgbClr val="777777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400">
                <a:solidFill>
                  <a:srgbClr val="777777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600" dirty="0">
                <a:solidFill>
                  <a:srgbClr val="0058B0"/>
                </a:solidFill>
              </a:rPr>
              <a:t>上市对于企业和股东仅是发展的一个里程碑，对接资本市场后，企业和股东需要适应更高的监管要求、更完善的公司治理、更复杂的资本运作。我们针对此类需求，整合了服务资源，将财务顾问和财务投资作为载体，致力为客户提供定制化的市值管理服务。</a:t>
            </a:r>
            <a:endParaRPr lang="zh-CN" altLang="en-US" sz="1600" dirty="0">
              <a:solidFill>
                <a:srgbClr val="0058B0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600" dirty="0">
                <a:solidFill>
                  <a:srgbClr val="0058B0"/>
                </a:solidFill>
              </a:rPr>
              <a:t>我们的财务顾问团队依托自身专业背景及资源整合优势，根据上市公司及其股东的需要，提供投融资、资本运作、资产及债务重组、财务管理、发展战略等活动提供的咨询、分析、方案设计等服务。包括的服务有：上市公司再融资、股权激励、并购、股权融资、市值维护、战略投资等。</a:t>
            </a:r>
            <a:endParaRPr lang="en-US" altLang="zh-CN" sz="1600" dirty="0">
              <a:solidFill>
                <a:srgbClr val="0058B0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zh-CN" altLang="en-US" sz="1600" dirty="0">
              <a:solidFill>
                <a:srgbClr val="0058B0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600" dirty="0">
                <a:solidFill>
                  <a:srgbClr val="0058B0"/>
                </a:solidFill>
              </a:rPr>
              <a:t>我们的投资团队依托自身专业背景和独特判断，根据市值管理的各项需求，设计投资结构，进行各种形式的市值管理投资。包括：并购投资、再融资投资、战略投资、固定收益投资等。</a:t>
            </a:r>
            <a:endParaRPr lang="zh-CN" altLang="en-US" sz="1600" dirty="0">
              <a:solidFill>
                <a:srgbClr val="0058B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zh-CN" altLang="en-US" kern="0" dirty="0"/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标题 1"/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1430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zh-CN" altLang="en-US" sz="2400">
                <a:solidFill>
                  <a:srgbClr val="000066"/>
                </a:solidFill>
                <a:latin typeface="Arial" panose="020B0604020202020204" pitchFamily="34" charset="0"/>
              </a:rPr>
              <a:t>联系我们</a:t>
            </a:r>
            <a:endParaRPr kumimoji="1" lang="zh-CN" altLang="en-US" sz="240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37891" name="矩形 2"/>
          <p:cNvSpPr>
            <a:spLocks noChangeArrowheads="1"/>
          </p:cNvSpPr>
          <p:nvPr/>
        </p:nvSpPr>
        <p:spPr bwMode="auto">
          <a:xfrm>
            <a:off x="1143000" y="1435100"/>
            <a:ext cx="6072188" cy="1962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公司地址：上海市东湖路</a:t>
            </a:r>
            <a:r>
              <a:rPr lang="en-US" altLang="zh-CN" sz="1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70</a:t>
            </a:r>
            <a:r>
              <a:rPr lang="zh-CN" altLang="en-US" sz="1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号东湖宾馆</a:t>
            </a:r>
            <a:r>
              <a:rPr lang="en-US" altLang="zh-CN" sz="1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</a:t>
            </a:r>
            <a:r>
              <a:rPr lang="zh-CN" altLang="en-US" sz="1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号楼</a:t>
            </a:r>
            <a:r>
              <a:rPr lang="en-US" altLang="zh-CN" sz="1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</a:t>
            </a:r>
            <a:r>
              <a:rPr lang="zh-CN" altLang="en-US" sz="1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楼</a:t>
            </a:r>
            <a:endParaRPr lang="en-US" altLang="zh-CN" sz="1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公司电话：</a:t>
            </a:r>
            <a:r>
              <a:rPr lang="en-US" altLang="zh-CN" sz="1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8621—54668032—602</a:t>
            </a:r>
            <a:endParaRPr lang="en-US" altLang="zh-CN" sz="1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公司传真：</a:t>
            </a:r>
            <a:r>
              <a:rPr lang="en-US" altLang="zh-CN" sz="1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8621—54669508</a:t>
            </a:r>
            <a:endParaRPr lang="en-US" altLang="zh-CN" sz="1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网址：</a:t>
            </a:r>
            <a:r>
              <a:rPr lang="en-US" altLang="zh-CN" sz="1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http://www.rongke.com</a:t>
            </a:r>
            <a:endParaRPr lang="en-US" altLang="zh-CN" sz="1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>
              <a:lnSpc>
                <a:spcPct val="150000"/>
              </a:lnSpc>
            </a:pPr>
            <a:endParaRPr lang="en-US" altLang="zh-CN" sz="1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11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37892" name="图片 6" descr="rongkeLogo.jpg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14375" y="3071813"/>
            <a:ext cx="5000625" cy="296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 bwMode="auto">
          <a:xfrm>
            <a:off x="452438" y="260350"/>
            <a:ext cx="8229600" cy="5969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en-US" altLang="zh-CN" sz="2400" dirty="0">
                <a:solidFill>
                  <a:schemeClr val="tx2"/>
                </a:solidFill>
                <a:latin typeface="Arial" panose="020B0604020202020204" pitchFamily="34" charset="0"/>
              </a:rPr>
              <a:t>CPI</a:t>
            </a:r>
            <a:r>
              <a:rPr kumimoji="1" lang="zh-CN" altLang="en-US" sz="2400" dirty="0">
                <a:solidFill>
                  <a:schemeClr val="tx2"/>
                </a:solidFill>
                <a:latin typeface="Arial" panose="020B0604020202020204" pitchFamily="34" charset="0"/>
              </a:rPr>
              <a:t>、</a:t>
            </a:r>
            <a:r>
              <a:rPr kumimoji="1" lang="en-US" altLang="zh-CN" sz="2400" dirty="0" smtClean="0">
                <a:solidFill>
                  <a:schemeClr val="tx2"/>
                </a:solidFill>
                <a:latin typeface="Arial" panose="020B0604020202020204" pitchFamily="34" charset="0"/>
              </a:rPr>
              <a:t>PPI</a:t>
            </a:r>
            <a:endParaRPr kumimoji="1" lang="zh-CN" altLang="en-US" sz="24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5364" name="矩形 7"/>
          <p:cNvSpPr>
            <a:spLocks noChangeArrowheads="1"/>
          </p:cNvSpPr>
          <p:nvPr/>
        </p:nvSpPr>
        <p:spPr bwMode="auto">
          <a:xfrm>
            <a:off x="428054" y="4509120"/>
            <a:ext cx="832041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月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CPI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同比上涨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1.8%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，环比上涨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0.4%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，其中食品价格环比上涨最快。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PPI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同比上涨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6.3%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，环比上涨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0.9%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，其中受到钢材、有色金属等产品价格涨幅影响明显。</a:t>
            </a:r>
            <a:endParaRPr lang="zh-CN" altLang="en-US" sz="1800" b="1" dirty="0">
              <a:solidFill>
                <a:srgbClr val="002060"/>
              </a:solidFill>
              <a:latin typeface="+mn-ea"/>
              <a:ea typeface="+mn-ea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57224" y="1142984"/>
            <a:ext cx="6929486" cy="33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en-US" altLang="zh-CN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PMI</a:t>
            </a:r>
            <a:endParaRPr kumimoji="1" lang="zh-CN" altLang="en-US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6387" name="TextBox 1"/>
          <p:cNvSpPr txBox="1">
            <a:spLocks noChangeArrowheads="1"/>
          </p:cNvSpPr>
          <p:nvPr/>
        </p:nvSpPr>
        <p:spPr bwMode="auto">
          <a:xfrm>
            <a:off x="357158" y="4643446"/>
            <a:ext cx="8462963" cy="147732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月</a:t>
            </a:r>
            <a:r>
              <a:rPr lang="zh-CN" altLang="en-US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制造业</a:t>
            </a:r>
            <a:r>
              <a:rPr lang="en-US" altLang="zh-CN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PMI</a:t>
            </a:r>
            <a:r>
              <a:rPr lang="zh-CN" altLang="en-US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为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51.7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，环比上升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0.3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个百分点，高于去年同期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1.3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个百分点。其中，生产指数、新订单指数高于临界点，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本次上涨的关键因素在于大宗商品价格高涨刺激制造业短暂复苏，其可持续性有待观察。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8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月财</a:t>
            </a:r>
            <a:r>
              <a:rPr lang="zh-CN" altLang="en-US" sz="18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新中国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制造业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PMI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录得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51.6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，环比上升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0.5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个百分点，为六个月来的最高点，同时为年内次高，显示制造业持续扩张。</a:t>
            </a:r>
            <a:endParaRPr lang="zh-CN" altLang="en-US" sz="1800" b="1" dirty="0">
              <a:solidFill>
                <a:schemeClr val="tx2">
                  <a:lumMod val="7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28662" y="1142984"/>
            <a:ext cx="7072362" cy="3450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706437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zh-CN" altLang="en-US" sz="2400" dirty="0">
                <a:solidFill>
                  <a:srgbClr val="000066"/>
                </a:solidFill>
                <a:latin typeface="Arial" panose="020B0604020202020204" pitchFamily="34" charset="0"/>
              </a:rPr>
              <a:t>央行公开市场操作</a:t>
            </a:r>
            <a:endParaRPr kumimoji="1" lang="zh-CN" altLang="en-US" sz="2400" dirty="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42966" y="4437112"/>
            <a:ext cx="8001000" cy="17532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月，央行公开市场操作整体偏谨慎，当月总计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31500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亿元逆回购资金到期，当月央行累计净回笼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5200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亿元，这也是近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5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个月来的首次净回笼。展望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9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月，将有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2.3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万亿同业存单到期，为今年最高，银行流动性压力不小，市场资金面仍较为紧张。</a:t>
            </a:r>
            <a:endParaRPr lang="en-US" altLang="zh-CN" sz="1800" b="1" dirty="0" smtClean="0">
              <a:solidFill>
                <a:srgbClr val="002060"/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zh-CN" sz="1800" b="1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defRPr/>
            </a:pPr>
            <a:endParaRPr lang="zh-CN" altLang="en-US" sz="18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pic>
        <p:nvPicPr>
          <p:cNvPr id="5" name="图片 4"/>
          <p:cNvPicPr/>
          <p:nvPr/>
        </p:nvPicPr>
        <p:blipFill>
          <a:blip r:embed="rId1"/>
          <a:stretch>
            <a:fillRect/>
          </a:stretch>
        </p:blipFill>
        <p:spPr>
          <a:xfrm>
            <a:off x="785786" y="1714488"/>
            <a:ext cx="7572428" cy="278608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1295400" y="2540000"/>
            <a:ext cx="7129463" cy="431800"/>
          </a:xfrm>
          <a:prstGeom prst="flowChartAlternateProcess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endParaRPr lang="zh-CN" altLang="en-US">
              <a:ea typeface="幼圆" panose="02010509060101010101" pitchFamily="49" charset="-122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331913" y="1976438"/>
            <a:ext cx="4897437" cy="212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1.本月宏观概况</a:t>
            </a:r>
            <a:endParaRPr kumimoji="1" lang="zh-CN" altLang="en-US" sz="2400" b="1">
              <a:solidFill>
                <a:srgbClr val="000066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chemeClr val="bg1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2.本月市场动向分析</a:t>
            </a:r>
            <a:endParaRPr kumimoji="1" lang="zh-CN" altLang="en-US" sz="2400" b="1">
              <a:solidFill>
                <a:schemeClr val="bg1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3. 展望</a:t>
            </a:r>
            <a:endParaRPr kumimoji="1" lang="zh-CN" altLang="en-US" sz="2400" b="1">
              <a:solidFill>
                <a:srgbClr val="000066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66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4. </a:t>
            </a:r>
            <a:r>
              <a:rPr kumimoji="1" lang="zh-CN" altLang="en-US" sz="2400" b="1">
                <a:solidFill>
                  <a:srgbClr val="000066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公司主要业务</a:t>
            </a:r>
            <a:endParaRPr kumimoji="1" lang="zh-CN" altLang="en-US" sz="2400" b="1">
              <a:solidFill>
                <a:srgbClr val="000066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市场概况</a:t>
            </a:r>
            <a:endParaRPr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8435" name="Text Box 280"/>
          <p:cNvSpPr txBox="1">
            <a:spLocks noChangeArrowheads="1"/>
          </p:cNvSpPr>
          <p:nvPr/>
        </p:nvSpPr>
        <p:spPr bwMode="auto">
          <a:xfrm>
            <a:off x="500034" y="4500570"/>
            <a:ext cx="8143875" cy="175323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本月市场整体上涨。上证综指涨幅</a:t>
            </a:r>
            <a:r>
              <a:rPr lang="en-US" altLang="zh-CN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2.68%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，报收</a:t>
            </a:r>
            <a:r>
              <a:rPr lang="en-US" altLang="zh-CN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3360.81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点；深证成指涨幅</a:t>
            </a:r>
            <a:r>
              <a:rPr lang="en-US" altLang="zh-CN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2.97%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，报收</a:t>
            </a:r>
            <a:r>
              <a:rPr lang="en-US" altLang="zh-CN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10816.65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点；中小板指涨幅</a:t>
            </a:r>
            <a:r>
              <a:rPr lang="en-US" altLang="zh-CN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3.85%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，报收</a:t>
            </a:r>
            <a:r>
              <a:rPr lang="en-US" altLang="zh-CN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7326.76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点；创业板指涨幅</a:t>
            </a:r>
            <a:r>
              <a:rPr lang="en-US" altLang="zh-CN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6.51%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，报收</a:t>
            </a:r>
            <a:r>
              <a:rPr lang="en-US" altLang="zh-CN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1849.38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点。其中，创业板指涨幅创下近</a:t>
            </a:r>
            <a:r>
              <a:rPr lang="en-US" altLang="zh-CN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17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个月来新高。市场成交量全面放大。本月新能源汽车产业链爆发，新能源上下游行业上市公司均有较好表现。同时，有色金属涨价带来的交易性机会也反应在资本市场。总体来看，两市仍是多头为主的市场，短期催化剂明显的板块将是市场资金关注的焦点。</a:t>
            </a:r>
            <a:endParaRPr lang="zh-CN" altLang="en-US" sz="1800" b="1" dirty="0">
              <a:solidFill>
                <a:srgbClr val="00206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71472" y="857232"/>
            <a:ext cx="7643866" cy="3626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229600" cy="11430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lang="zh-CN" altLang="en-US" sz="2400" dirty="0">
                <a:solidFill>
                  <a:schemeClr val="tx1"/>
                </a:solidFill>
              </a:rPr>
              <a:t>股指期货</a:t>
            </a:r>
            <a:endParaRPr lang="en-US" altLang="zh-CN" sz="2400" dirty="0">
              <a:solidFill>
                <a:schemeClr val="tx1"/>
              </a:solidFill>
            </a:endParaRP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500063" y="5500688"/>
            <a:ext cx="8143875" cy="36830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b="1" dirty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  </a:t>
            </a:r>
            <a:r>
              <a:rPr lang="en-US" altLang="zh-CN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8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</a:t>
            </a:r>
            <a:r>
              <a:rPr lang="zh-CN" altLang="en-US" sz="1800" b="1" dirty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上证</a:t>
            </a:r>
            <a:r>
              <a:rPr lang="en-US" altLang="zh-CN" sz="1800" b="1" dirty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50</a:t>
            </a:r>
            <a:r>
              <a:rPr lang="zh-CN" altLang="en-US" sz="1800" b="1" dirty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股指</a:t>
            </a:r>
            <a:r>
              <a:rPr lang="zh-CN" altLang="en-US" sz="18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期货走势震荡上扬，多空形势焦灼。</a:t>
            </a:r>
            <a:endParaRPr lang="zh-CN" altLang="en-US" sz="1800" b="1" dirty="0">
              <a:solidFill>
                <a:srgbClr val="00206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57224" y="1142984"/>
            <a:ext cx="6929486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/>
          </p:nvPr>
        </p:nvSpPr>
        <p:spPr bwMode="auto">
          <a:xfrm>
            <a:off x="500063" y="188640"/>
            <a:ext cx="8229600" cy="11430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lang="zh-CN" altLang="en-US" sz="2400" dirty="0">
                <a:solidFill>
                  <a:srgbClr val="000066"/>
                </a:solidFill>
              </a:rPr>
              <a:t>债市指数</a:t>
            </a:r>
            <a:endParaRPr lang="zh-CN" altLang="en-US" sz="2400" dirty="0">
              <a:solidFill>
                <a:srgbClr val="000066"/>
              </a:solidFill>
            </a:endParaRPr>
          </a:p>
        </p:txBody>
      </p:sp>
      <p:sp>
        <p:nvSpPr>
          <p:cNvPr id="6148" name="TextBox 2"/>
          <p:cNvSpPr txBox="1">
            <a:spLocks noChangeArrowheads="1"/>
          </p:cNvSpPr>
          <p:nvPr/>
        </p:nvSpPr>
        <p:spPr bwMode="auto">
          <a:xfrm>
            <a:off x="519112" y="4941168"/>
            <a:ext cx="8085137" cy="9233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8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月债市收益率高位震荡，整体符合预期。主要受到三方面的影响因素：监管未超出预期，对市场影响较小；央行短期“削峰”叠加长期稳定资金操作，造成收益率有所震荡；</a:t>
            </a:r>
            <a:r>
              <a:rPr lang="en-US" altLang="zh-CN" sz="18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7</a:t>
            </a:r>
            <a:r>
              <a:rPr lang="zh-CN" altLang="en-US" sz="18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月经济数据全面回落，但市场预期仍然有所分化。</a:t>
            </a:r>
            <a:endParaRPr lang="zh-CN" altLang="en-US" sz="1800" b="1" dirty="0">
              <a:solidFill>
                <a:schemeClr val="tx2">
                  <a:lumMod val="50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57224" y="1214422"/>
            <a:ext cx="7429552" cy="353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  <a:txDef>
      <a:spPr bwMode="auto">
        <a:noFill/>
        <a:ln w="9525">
          <a:solidFill>
            <a:schemeClr val="accent1"/>
          </a:solidFill>
          <a:miter lim="800000"/>
        </a:ln>
      </a:spPr>
      <a:bodyPr>
        <a:spAutoFit/>
      </a:bodyPr>
      <a:lstStyle>
        <a:defPPr>
          <a:defRPr sz="1300" b="1" dirty="0" smtClean="0">
            <a:solidFill>
              <a:srgbClr val="000066"/>
            </a:solidFill>
            <a:latin typeface="幼圆" panose="02010509060101010101" pitchFamily="49" charset="-122"/>
            <a:ea typeface="幼圆" panose="02010509060101010101" pitchFamily="49" charset="-122"/>
          </a:defRPr>
        </a:defPPr>
      </a:lstStyle>
    </a:tx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融客投资PPT模板">
  <a:themeElements>
    <a:clrScheme name="融客投资PPT模板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投资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投资PPT模板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投资PPT模板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投资PPT模板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7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8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5596</Words>
  <Application>WPS 演示</Application>
  <PresentationFormat>全屏显示(4:3)</PresentationFormat>
  <Paragraphs>606</Paragraphs>
  <Slides>27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8</vt:i4>
      </vt:variant>
      <vt:variant>
        <vt:lpstr>幻灯片标题</vt:lpstr>
      </vt:variant>
      <vt:variant>
        <vt:i4>27</vt:i4>
      </vt:variant>
    </vt:vector>
  </HeadingPairs>
  <TitlesOfParts>
    <vt:vector size="49" baseType="lpstr">
      <vt:lpstr>Arial</vt:lpstr>
      <vt:lpstr>宋体</vt:lpstr>
      <vt:lpstr>Wingdings</vt:lpstr>
      <vt:lpstr>幼圆</vt:lpstr>
      <vt:lpstr>Verdana</vt:lpstr>
      <vt:lpstr>黑体</vt:lpstr>
      <vt:lpstr>华文中宋</vt:lpstr>
      <vt:lpstr>Times New Roman</vt:lpstr>
      <vt:lpstr>微软雅黑</vt:lpstr>
      <vt:lpstr>Arial Unicode MS</vt:lpstr>
      <vt:lpstr>楷体_GB2312</vt:lpstr>
      <vt:lpstr>Times New Roman</vt:lpstr>
      <vt:lpstr>Arial</vt:lpstr>
      <vt:lpstr>新宋体</vt:lpstr>
      <vt:lpstr>融客PPT模板</vt:lpstr>
      <vt:lpstr>融客投资PPT模板</vt:lpstr>
      <vt:lpstr>1_融客PPT模板</vt:lpstr>
      <vt:lpstr>3_融客PPT模板</vt:lpstr>
      <vt:lpstr>2_融客PPT模板</vt:lpstr>
      <vt:lpstr>5_融客PPT模板</vt:lpstr>
      <vt:lpstr>7_融客PPT模板</vt:lpstr>
      <vt:lpstr>8_融客PPT模板</vt:lpstr>
      <vt:lpstr>PowerPoint 演示文稿</vt:lpstr>
      <vt:lpstr>PowerPoint 演示文稿</vt:lpstr>
      <vt:lpstr>CPI、PPI</vt:lpstr>
      <vt:lpstr>PMI</vt:lpstr>
      <vt:lpstr>央行公开市场操作</vt:lpstr>
      <vt:lpstr>PowerPoint 演示文稿</vt:lpstr>
      <vt:lpstr>PowerPoint 演示文稿</vt:lpstr>
      <vt:lpstr>股指期货</vt:lpstr>
      <vt:lpstr>债市指数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联系我们</vt:lpstr>
    </vt:vector>
  </TitlesOfParts>
  <Company>Lenovo (Beijing)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 User</dc:creator>
  <cp:lastModifiedBy>gaoyiqing</cp:lastModifiedBy>
  <cp:revision>3849</cp:revision>
  <dcterms:created xsi:type="dcterms:W3CDTF">2007-11-30T05:47:00Z</dcterms:created>
  <dcterms:modified xsi:type="dcterms:W3CDTF">2017-09-11T08:54:24Z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2052-10.1.0.6749</vt:lpwstr>
  </property>
</Properties>
</file>