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ppt/charts/chart5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5" r:id="rId13"/>
    <p:sldId id="264" r:id="rId14"/>
    <p:sldId id="265" r:id="rId15"/>
    <p:sldId id="276" r:id="rId16"/>
    <p:sldId id="277" r:id="rId17"/>
    <p:sldId id="266" r:id="rId18"/>
    <p:sldId id="267" r:id="rId19"/>
    <p:sldId id="269" r:id="rId20"/>
    <p:sldId id="271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91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D:\&#24555;&#36895;&#35775;&#38382;&#25991;&#20214;\&#26376;&#25253;\IPO\IPO&#21450;&#19978;&#24066;&#36864;&#20986;&#24773;&#20917;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5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6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D:\&#24555;&#36895;&#35775;&#38382;&#25991;&#20214;\&#26376;&#25253;\&#26032;&#19977;&#26495;\&#26032;&#19977;&#26495;&#25968;&#25454;&#32479;&#35745;.xlsx" TargetMode="External"/><Relationship Id="rId1" Type="http://schemas.openxmlformats.org/officeDocument/2006/relationships/themeOverride" Target="../theme/themeOverride7.xml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2017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9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-2018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9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月基金募集情况一览</a:t>
            </a:r>
          </a:p>
        </c:rich>
      </c:tx>
      <c:layout>
        <c:manualLayout>
          <c:xMode val="edge"/>
          <c:yMode val="edge"/>
          <c:x val="0.24281437125748503"/>
          <c:y val="2.42424242424242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数据汇总!$C$1</c:f>
              <c:strCache>
                <c:ptCount val="1"/>
                <c:pt idx="0">
                  <c:v>募集金额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E5-4939-8078-DE3CE003323A}"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E5-4939-8078-DE3CE003323A}"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E5-4939-8078-DE3CE003323A}"/>
                </c:ext>
              </c:extLst>
            </c:dLbl>
            <c:numFmt formatCode="0.0_);[Red]\(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000" b="1" i="0" u="none" strike="noStrike" kern="1200" baseline="0">
                    <a:solidFill>
                      <a:srgbClr val="002060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43344</c:v>
                </c:pt>
                <c:pt idx="1">
                  <c:v>43313</c:v>
                </c:pt>
                <c:pt idx="2">
                  <c:v>43282</c:v>
                </c:pt>
                <c:pt idx="3">
                  <c:v>43252</c:v>
                </c:pt>
                <c:pt idx="4">
                  <c:v>43221</c:v>
                </c:pt>
                <c:pt idx="5">
                  <c:v>43191</c:v>
                </c:pt>
                <c:pt idx="6">
                  <c:v>43160</c:v>
                </c:pt>
                <c:pt idx="7">
                  <c:v>43132</c:v>
                </c:pt>
                <c:pt idx="8">
                  <c:v>43101</c:v>
                </c:pt>
                <c:pt idx="9">
                  <c:v>43100</c:v>
                </c:pt>
                <c:pt idx="10">
                  <c:v>43069</c:v>
                </c:pt>
                <c:pt idx="11">
                  <c:v>43009</c:v>
                </c:pt>
                <c:pt idx="12">
                  <c:v>42979</c:v>
                </c:pt>
              </c:numCache>
            </c:numRef>
          </c:cat>
          <c:val>
            <c:numRef>
              <c:f>数据汇总!$C$2:$C$14</c:f>
              <c:numCache>
                <c:formatCode>0.00</c:formatCode>
                <c:ptCount val="13"/>
                <c:pt idx="0">
                  <c:v>83.59</c:v>
                </c:pt>
                <c:pt idx="1">
                  <c:v>121.59399999999999</c:v>
                </c:pt>
                <c:pt idx="2" formatCode="General">
                  <c:v>281.11</c:v>
                </c:pt>
                <c:pt idx="3" formatCode="General">
                  <c:v>455.71</c:v>
                </c:pt>
                <c:pt idx="4" formatCode="General">
                  <c:v>299.52</c:v>
                </c:pt>
                <c:pt idx="5" formatCode="General">
                  <c:v>626.38</c:v>
                </c:pt>
                <c:pt idx="6" formatCode="General">
                  <c:v>276.45</c:v>
                </c:pt>
                <c:pt idx="7" formatCode="General">
                  <c:v>395.95</c:v>
                </c:pt>
                <c:pt idx="8" formatCode="General">
                  <c:v>270.73</c:v>
                </c:pt>
                <c:pt idx="9" formatCode="General">
                  <c:v>1733.88</c:v>
                </c:pt>
                <c:pt idx="10" formatCode="General">
                  <c:v>1325.07</c:v>
                </c:pt>
                <c:pt idx="11" formatCode="0.0">
                  <c:v>406.63099999999997</c:v>
                </c:pt>
                <c:pt idx="12" formatCode="0.0">
                  <c:v>308.99599999999998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E5-4939-8078-DE3CE003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axId val="45094784"/>
        <c:axId val="45093248"/>
      </c:barChart>
      <c:lineChart>
        <c:grouping val="standard"/>
        <c:varyColors val="0"/>
        <c:ser>
          <c:idx val="0"/>
          <c:order val="0"/>
          <c:tx>
            <c:strRef>
              <c:f>数据汇总!$B$1</c:f>
              <c:strCache>
                <c:ptCount val="1"/>
                <c:pt idx="0">
                  <c:v>募集事件次数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43344</c:v>
                </c:pt>
                <c:pt idx="1">
                  <c:v>43313</c:v>
                </c:pt>
                <c:pt idx="2">
                  <c:v>43282</c:v>
                </c:pt>
                <c:pt idx="3">
                  <c:v>43252</c:v>
                </c:pt>
                <c:pt idx="4">
                  <c:v>43221</c:v>
                </c:pt>
                <c:pt idx="5">
                  <c:v>43191</c:v>
                </c:pt>
                <c:pt idx="6">
                  <c:v>43160</c:v>
                </c:pt>
                <c:pt idx="7">
                  <c:v>43132</c:v>
                </c:pt>
                <c:pt idx="8">
                  <c:v>43101</c:v>
                </c:pt>
                <c:pt idx="9">
                  <c:v>43100</c:v>
                </c:pt>
                <c:pt idx="10">
                  <c:v>43069</c:v>
                </c:pt>
                <c:pt idx="11">
                  <c:v>43009</c:v>
                </c:pt>
                <c:pt idx="12">
                  <c:v>42979</c:v>
                </c:pt>
              </c:numCache>
            </c:numRef>
          </c:cat>
          <c:val>
            <c:numRef>
              <c:f>数据汇总!$B$2:$B$14</c:f>
              <c:numCache>
                <c:formatCode>General</c:formatCode>
                <c:ptCount val="13"/>
                <c:pt idx="0">
                  <c:v>23</c:v>
                </c:pt>
                <c:pt idx="1">
                  <c:v>30</c:v>
                </c:pt>
                <c:pt idx="2">
                  <c:v>61</c:v>
                </c:pt>
                <c:pt idx="3">
                  <c:v>54</c:v>
                </c:pt>
                <c:pt idx="4">
                  <c:v>25</c:v>
                </c:pt>
                <c:pt idx="5">
                  <c:v>59</c:v>
                </c:pt>
                <c:pt idx="6">
                  <c:v>40</c:v>
                </c:pt>
                <c:pt idx="7">
                  <c:v>35</c:v>
                </c:pt>
                <c:pt idx="8">
                  <c:v>75</c:v>
                </c:pt>
                <c:pt idx="9">
                  <c:v>92</c:v>
                </c:pt>
                <c:pt idx="10">
                  <c:v>65</c:v>
                </c:pt>
                <c:pt idx="11">
                  <c:v>28</c:v>
                </c:pt>
                <c:pt idx="12">
                  <c:v>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AE5-4939-8078-DE3CE003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85824"/>
        <c:axId val="45087360"/>
      </c:lineChart>
      <c:dateAx>
        <c:axId val="45085824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alpha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5087360"/>
        <c:crosses val="autoZero"/>
        <c:auto val="1"/>
        <c:lblOffset val="100"/>
        <c:baseTimeUnit val="months"/>
      </c:dateAx>
      <c:valAx>
        <c:axId val="4508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5085824"/>
        <c:crosses val="autoZero"/>
        <c:crossBetween val="between"/>
      </c:valAx>
      <c:valAx>
        <c:axId val="45093248"/>
        <c:scaling>
          <c:orientation val="minMax"/>
          <c:max val="4000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5094784"/>
        <c:crosses val="max"/>
        <c:crossBetween val="between"/>
      </c:valAx>
      <c:dateAx>
        <c:axId val="45094784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4509324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245508982035926"/>
          <c:y val="7.6202020202020188E-2"/>
          <c:w val="0.16766467065868262"/>
          <c:h val="0.1363645907897876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2017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9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-2018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9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股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IPO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情况及退出基金数量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1"/>
          <c:order val="1"/>
          <c:tx>
            <c:strRef>
              <c:f>数据汇总!$C$1</c:f>
              <c:strCache>
                <c:ptCount val="1"/>
                <c:pt idx="0">
                  <c:v>募集资金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数据汇总!$A$2:$A$14</c:f>
              <c:numCache>
                <c:formatCode>yyyy"年"m"月"</c:formatCode>
                <c:ptCount val="13"/>
                <c:pt idx="0">
                  <c:v>43344</c:v>
                </c:pt>
                <c:pt idx="1">
                  <c:v>43313</c:v>
                </c:pt>
                <c:pt idx="2">
                  <c:v>43282</c:v>
                </c:pt>
                <c:pt idx="3">
                  <c:v>43252</c:v>
                </c:pt>
                <c:pt idx="4">
                  <c:v>43221</c:v>
                </c:pt>
                <c:pt idx="5">
                  <c:v>43192</c:v>
                </c:pt>
                <c:pt idx="6">
                  <c:v>43160</c:v>
                </c:pt>
                <c:pt idx="7">
                  <c:v>43159</c:v>
                </c:pt>
                <c:pt idx="8">
                  <c:v>43130</c:v>
                </c:pt>
                <c:pt idx="9">
                  <c:v>43070</c:v>
                </c:pt>
                <c:pt idx="10">
                  <c:v>43069</c:v>
                </c:pt>
                <c:pt idx="11">
                  <c:v>43009</c:v>
                </c:pt>
                <c:pt idx="12">
                  <c:v>42979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111.85</c:v>
                </c:pt>
                <c:pt idx="1">
                  <c:v>48.02</c:v>
                </c:pt>
                <c:pt idx="2">
                  <c:v>56.37</c:v>
                </c:pt>
                <c:pt idx="3">
                  <c:v>404.02</c:v>
                </c:pt>
                <c:pt idx="4">
                  <c:v>62.81</c:v>
                </c:pt>
                <c:pt idx="5">
                  <c:v>57.68</c:v>
                </c:pt>
                <c:pt idx="6">
                  <c:v>117.5</c:v>
                </c:pt>
                <c:pt idx="7">
                  <c:v>143.71</c:v>
                </c:pt>
                <c:pt idx="8">
                  <c:v>212.12</c:v>
                </c:pt>
                <c:pt idx="9">
                  <c:v>151.16999999999999</c:v>
                </c:pt>
                <c:pt idx="10">
                  <c:v>222.49</c:v>
                </c:pt>
                <c:pt idx="11">
                  <c:v>144.16999999999999</c:v>
                </c:pt>
                <c:pt idx="12" formatCode="0.00">
                  <c:v>186.38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A4-4AEC-8A4D-51963E63C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732096"/>
        <c:axId val="207750272"/>
      </c:areaChart>
      <c:lineChart>
        <c:grouping val="standard"/>
        <c:varyColors val="0"/>
        <c:ser>
          <c:idx val="0"/>
          <c:order val="0"/>
          <c:tx>
            <c:strRef>
              <c:f>数据汇总!$B$1</c:f>
              <c:strCache>
                <c:ptCount val="1"/>
                <c:pt idx="0">
                  <c:v>IPO数量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43344</c:v>
                </c:pt>
                <c:pt idx="1">
                  <c:v>43313</c:v>
                </c:pt>
                <c:pt idx="2">
                  <c:v>43282</c:v>
                </c:pt>
                <c:pt idx="3">
                  <c:v>43252</c:v>
                </c:pt>
                <c:pt idx="4">
                  <c:v>43221</c:v>
                </c:pt>
                <c:pt idx="5">
                  <c:v>43192</c:v>
                </c:pt>
                <c:pt idx="6">
                  <c:v>43160</c:v>
                </c:pt>
                <c:pt idx="7">
                  <c:v>43159</c:v>
                </c:pt>
                <c:pt idx="8">
                  <c:v>43130</c:v>
                </c:pt>
                <c:pt idx="9">
                  <c:v>43070</c:v>
                </c:pt>
                <c:pt idx="10">
                  <c:v>43069</c:v>
                </c:pt>
                <c:pt idx="11">
                  <c:v>43009</c:v>
                </c:pt>
                <c:pt idx="12">
                  <c:v>42979</c:v>
                </c:pt>
              </c:numCache>
            </c:numRef>
          </c:cat>
          <c:val>
            <c:numRef>
              <c:f>数据汇总!$B$2:$B$14</c:f>
              <c:numCache>
                <c:formatCode>General</c:formatCode>
                <c:ptCount val="13"/>
                <c:pt idx="0">
                  <c:v>8</c:v>
                </c:pt>
                <c:pt idx="1">
                  <c:v>6</c:v>
                </c:pt>
                <c:pt idx="2">
                  <c:v>6</c:v>
                </c:pt>
                <c:pt idx="3">
                  <c:v>9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12</c:v>
                </c:pt>
                <c:pt idx="8">
                  <c:v>18</c:v>
                </c:pt>
                <c:pt idx="9">
                  <c:v>24</c:v>
                </c:pt>
                <c:pt idx="10">
                  <c:v>36</c:v>
                </c:pt>
                <c:pt idx="11">
                  <c:v>27</c:v>
                </c:pt>
                <c:pt idx="12">
                  <c:v>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4A4-4AEC-8A4D-51963E63C07E}"/>
            </c:ext>
          </c:extLst>
        </c:ser>
        <c:ser>
          <c:idx val="2"/>
          <c:order val="2"/>
          <c:tx>
            <c:strRef>
              <c:f>数据汇总!$D$1</c:f>
              <c:strCache>
                <c:ptCount val="1"/>
                <c:pt idx="0">
                  <c:v>退出基金数量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82281284606866E-2"/>
                  <c:y val="-3.4379388182519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A4-4AEC-8A4D-51963E63C0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43344</c:v>
                </c:pt>
                <c:pt idx="1">
                  <c:v>43313</c:v>
                </c:pt>
                <c:pt idx="2">
                  <c:v>43282</c:v>
                </c:pt>
                <c:pt idx="3">
                  <c:v>43252</c:v>
                </c:pt>
                <c:pt idx="4">
                  <c:v>43221</c:v>
                </c:pt>
                <c:pt idx="5">
                  <c:v>43192</c:v>
                </c:pt>
                <c:pt idx="6">
                  <c:v>43160</c:v>
                </c:pt>
                <c:pt idx="7">
                  <c:v>43159</c:v>
                </c:pt>
                <c:pt idx="8">
                  <c:v>43130</c:v>
                </c:pt>
                <c:pt idx="9">
                  <c:v>43070</c:v>
                </c:pt>
                <c:pt idx="10">
                  <c:v>43069</c:v>
                </c:pt>
                <c:pt idx="11">
                  <c:v>43009</c:v>
                </c:pt>
                <c:pt idx="12">
                  <c:v>42979</c:v>
                </c:pt>
              </c:numCache>
            </c:numRef>
          </c:cat>
          <c:val>
            <c:numRef>
              <c:f>数据汇总!$D$2:$D$14</c:f>
              <c:numCache>
                <c:formatCode>General</c:formatCode>
                <c:ptCount val="13"/>
                <c:pt idx="0">
                  <c:v>10</c:v>
                </c:pt>
                <c:pt idx="1">
                  <c:v>13</c:v>
                </c:pt>
                <c:pt idx="2">
                  <c:v>7</c:v>
                </c:pt>
                <c:pt idx="3">
                  <c:v>45</c:v>
                </c:pt>
                <c:pt idx="4">
                  <c:v>39</c:v>
                </c:pt>
                <c:pt idx="5">
                  <c:v>23</c:v>
                </c:pt>
                <c:pt idx="6">
                  <c:v>17</c:v>
                </c:pt>
                <c:pt idx="7">
                  <c:v>12</c:v>
                </c:pt>
                <c:pt idx="8">
                  <c:v>44</c:v>
                </c:pt>
                <c:pt idx="9">
                  <c:v>30</c:v>
                </c:pt>
                <c:pt idx="10">
                  <c:v>78</c:v>
                </c:pt>
                <c:pt idx="11">
                  <c:v>62</c:v>
                </c:pt>
                <c:pt idx="12">
                  <c:v>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4A4-4AEC-8A4D-51963E63C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765888"/>
        <c:axId val="207751808"/>
      </c:lineChart>
      <c:dateAx>
        <c:axId val="207732096"/>
        <c:scaling>
          <c:orientation val="minMax"/>
        </c:scaling>
        <c:delete val="0"/>
        <c:axPos val="b"/>
        <c:numFmt formatCode="yyyy&quot;年&quot;m&quot;月&quot;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7750272"/>
        <c:crosses val="autoZero"/>
        <c:auto val="1"/>
        <c:lblOffset val="100"/>
        <c:baseTimeUnit val="months"/>
      </c:dateAx>
      <c:valAx>
        <c:axId val="207750272"/>
        <c:scaling>
          <c:orientation val="minMax"/>
          <c:max val="8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7732096"/>
        <c:crosses val="autoZero"/>
        <c:crossBetween val="between"/>
      </c:valAx>
      <c:valAx>
        <c:axId val="207751808"/>
        <c:scaling>
          <c:orientation val="minMax"/>
          <c:max val="110"/>
          <c:min val="-8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7765888"/>
        <c:crosses val="max"/>
        <c:crossBetween val="between"/>
      </c:valAx>
      <c:dateAx>
        <c:axId val="207765888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207751808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4750830564784054"/>
          <c:y val="9.704233502830005E-2"/>
          <c:w val="0.19933554817275748"/>
          <c:h val="0.2063670880919403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>
                <a:solidFill>
                  <a:schemeClr val="tx1"/>
                </a:solidFill>
              </a:rPr>
              <a:t>2017.9-2018.9</a:t>
            </a:r>
            <a:r>
              <a:rPr lang="zh-CN" altLang="en-US" b="1">
                <a:solidFill>
                  <a:schemeClr val="tx1"/>
                </a:solidFill>
              </a:rPr>
              <a:t>其他退出事件统计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6166687424177429E-2"/>
          <c:y val="0.1782057482808182"/>
          <c:w val="0.91805709699292859"/>
          <c:h val="0.63006660245282264"/>
        </c:manualLayout>
      </c:layout>
      <c:lineChart>
        <c:grouping val="standard"/>
        <c:varyColors val="0"/>
        <c:ser>
          <c:idx val="0"/>
          <c:order val="0"/>
          <c:tx>
            <c:strRef>
              <c:f>数据汇总!$C$1</c:f>
              <c:strCache>
                <c:ptCount val="1"/>
                <c:pt idx="0">
                  <c:v>M&amp;A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1.8746338605741066E-2"/>
                  <c:y val="-4.35019106587216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altLang="zh-CN" sz="105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A4-435D-9D1D-177B123327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mmm\-yy</c:formatCode>
                <c:ptCount val="13"/>
                <c:pt idx="0">
                  <c:v>43344</c:v>
                </c:pt>
                <c:pt idx="1">
                  <c:v>43313</c:v>
                </c:pt>
                <c:pt idx="2">
                  <c:v>43282</c:v>
                </c:pt>
                <c:pt idx="3">
                  <c:v>43252</c:v>
                </c:pt>
                <c:pt idx="4">
                  <c:v>43221</c:v>
                </c:pt>
                <c:pt idx="5">
                  <c:v>43191</c:v>
                </c:pt>
                <c:pt idx="6">
                  <c:v>43160</c:v>
                </c:pt>
                <c:pt idx="7">
                  <c:v>43132</c:v>
                </c:pt>
                <c:pt idx="8">
                  <c:v>43101</c:v>
                </c:pt>
                <c:pt idx="9">
                  <c:v>43070</c:v>
                </c:pt>
                <c:pt idx="10">
                  <c:v>43040</c:v>
                </c:pt>
                <c:pt idx="11">
                  <c:v>43009</c:v>
                </c:pt>
                <c:pt idx="12">
                  <c:v>42979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38</c:v>
                </c:pt>
                <c:pt idx="1">
                  <c:v>45</c:v>
                </c:pt>
                <c:pt idx="2">
                  <c:v>32</c:v>
                </c:pt>
                <c:pt idx="3">
                  <c:v>57</c:v>
                </c:pt>
                <c:pt idx="4">
                  <c:v>34</c:v>
                </c:pt>
                <c:pt idx="5">
                  <c:v>49</c:v>
                </c:pt>
                <c:pt idx="6">
                  <c:v>18</c:v>
                </c:pt>
                <c:pt idx="7">
                  <c:v>25</c:v>
                </c:pt>
                <c:pt idx="8">
                  <c:v>31</c:v>
                </c:pt>
                <c:pt idx="9">
                  <c:v>54</c:v>
                </c:pt>
                <c:pt idx="10">
                  <c:v>53</c:v>
                </c:pt>
                <c:pt idx="11">
                  <c:v>24</c:v>
                </c:pt>
                <c:pt idx="12">
                  <c:v>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EA4-435D-9D1D-177B123327A8}"/>
            </c:ext>
          </c:extLst>
        </c:ser>
        <c:ser>
          <c:idx val="1"/>
          <c:order val="1"/>
          <c:tx>
            <c:strRef>
              <c:f>数据汇总!$D$1</c:f>
              <c:strCache>
                <c:ptCount val="1"/>
                <c:pt idx="0">
                  <c:v>股权转让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2.3432923257176334E-2"/>
                  <c:y val="-4.7852101724593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A4-435D-9D1D-177B123327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mmm\-yy</c:formatCode>
                <c:ptCount val="13"/>
                <c:pt idx="0">
                  <c:v>43344</c:v>
                </c:pt>
                <c:pt idx="1">
                  <c:v>43313</c:v>
                </c:pt>
                <c:pt idx="2">
                  <c:v>43282</c:v>
                </c:pt>
                <c:pt idx="3">
                  <c:v>43252</c:v>
                </c:pt>
                <c:pt idx="4">
                  <c:v>43221</c:v>
                </c:pt>
                <c:pt idx="5">
                  <c:v>43191</c:v>
                </c:pt>
                <c:pt idx="6">
                  <c:v>43160</c:v>
                </c:pt>
                <c:pt idx="7">
                  <c:v>43132</c:v>
                </c:pt>
                <c:pt idx="8">
                  <c:v>43101</c:v>
                </c:pt>
                <c:pt idx="9">
                  <c:v>43070</c:v>
                </c:pt>
                <c:pt idx="10">
                  <c:v>43040</c:v>
                </c:pt>
                <c:pt idx="11">
                  <c:v>43009</c:v>
                </c:pt>
                <c:pt idx="12">
                  <c:v>42979</c:v>
                </c:pt>
              </c:numCache>
            </c:numRef>
          </c:cat>
          <c:val>
            <c:numRef>
              <c:f>数据汇总!$D$2:$D$14</c:f>
              <c:numCache>
                <c:formatCode>General</c:formatCode>
                <c:ptCount val="13"/>
                <c:pt idx="0">
                  <c:v>40</c:v>
                </c:pt>
                <c:pt idx="1">
                  <c:v>18</c:v>
                </c:pt>
                <c:pt idx="2">
                  <c:v>3</c:v>
                </c:pt>
                <c:pt idx="3">
                  <c:v>8</c:v>
                </c:pt>
                <c:pt idx="4">
                  <c:v>9</c:v>
                </c:pt>
                <c:pt idx="5">
                  <c:v>6</c:v>
                </c:pt>
                <c:pt idx="6">
                  <c:v>0</c:v>
                </c:pt>
                <c:pt idx="7">
                  <c:v>15</c:v>
                </c:pt>
                <c:pt idx="8">
                  <c:v>9</c:v>
                </c:pt>
                <c:pt idx="9">
                  <c:v>7</c:v>
                </c:pt>
                <c:pt idx="10">
                  <c:v>9</c:v>
                </c:pt>
                <c:pt idx="11">
                  <c:v>5</c:v>
                </c:pt>
                <c:pt idx="12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EA4-435D-9D1D-177B12332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925376"/>
        <c:axId val="162668544"/>
      </c:lineChart>
      <c:dateAx>
        <c:axId val="161925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2668544"/>
        <c:crosses val="autoZero"/>
        <c:auto val="1"/>
        <c:lblOffset val="100"/>
        <c:baseTimeUnit val="months"/>
      </c:dateAx>
      <c:valAx>
        <c:axId val="162668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192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418738958157469"/>
          <c:y val="0.12165326442448"/>
          <c:w val="0.30693845167420852"/>
          <c:h val="7.866412825596387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2017.9-2018.8</a:t>
            </a: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新三板新挂牌及摘牌情况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6900481189851275E-2"/>
          <c:y val="0.12195630475767993"/>
          <c:w val="0.88254396325459317"/>
          <c:h val="0.69295380501045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'2017年9月摘牌公司情况一览'!$J$1</c:f>
              <c:strCache>
                <c:ptCount val="1"/>
                <c:pt idx="0">
                  <c:v>挂牌家数</c:v>
                </c:pt>
              </c:strCache>
            </c:strRef>
          </c:tx>
          <c:spPr>
            <a:solidFill>
              <a:srgbClr val="0070C0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CA-4B74-8988-FE90A094F68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CA-4B74-8988-FE90A094F68E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CA-4B74-8988-FE90A094F68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CA-4B74-8988-FE90A094F68E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CA-4B74-8988-FE90A094F68E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CA-4B74-8988-FE90A094F68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CA-4B74-8988-FE90A094F68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CA-4B74-8988-FE90A094F68E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CA-4B74-8988-FE90A094F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'2017年9月摘牌公司情况一览'!$I$2:$I$13</c:f>
              <c:numCache>
                <c:formatCode>yyyy"年"m"月"</c:formatCode>
                <c:ptCount val="12"/>
                <c:pt idx="0">
                  <c:v>43344</c:v>
                </c:pt>
                <c:pt idx="1">
                  <c:v>43313</c:v>
                </c:pt>
                <c:pt idx="2">
                  <c:v>43282</c:v>
                </c:pt>
                <c:pt idx="3">
                  <c:v>43252</c:v>
                </c:pt>
                <c:pt idx="4">
                  <c:v>43221</c:v>
                </c:pt>
                <c:pt idx="5">
                  <c:v>43220</c:v>
                </c:pt>
                <c:pt idx="6">
                  <c:v>43190</c:v>
                </c:pt>
                <c:pt idx="7">
                  <c:v>43159</c:v>
                </c:pt>
                <c:pt idx="8">
                  <c:v>43131</c:v>
                </c:pt>
                <c:pt idx="9">
                  <c:v>43070</c:v>
                </c:pt>
                <c:pt idx="10">
                  <c:v>43040</c:v>
                </c:pt>
                <c:pt idx="11">
                  <c:v>43009</c:v>
                </c:pt>
              </c:numCache>
            </c:numRef>
          </c:cat>
          <c:val>
            <c:numRef>
              <c:f>'2017年9月摘牌公司情况一览'!$J$2:$J$13</c:f>
              <c:numCache>
                <c:formatCode>General</c:formatCode>
                <c:ptCount val="12"/>
                <c:pt idx="0">
                  <c:v>32</c:v>
                </c:pt>
                <c:pt idx="1">
                  <c:v>59</c:v>
                </c:pt>
                <c:pt idx="2">
                  <c:v>52</c:v>
                </c:pt>
                <c:pt idx="3">
                  <c:v>35</c:v>
                </c:pt>
                <c:pt idx="4">
                  <c:v>36</c:v>
                </c:pt>
                <c:pt idx="5">
                  <c:v>22</c:v>
                </c:pt>
                <c:pt idx="6">
                  <c:v>55</c:v>
                </c:pt>
                <c:pt idx="7">
                  <c:v>88</c:v>
                </c:pt>
                <c:pt idx="8">
                  <c:v>85</c:v>
                </c:pt>
                <c:pt idx="9">
                  <c:v>115</c:v>
                </c:pt>
                <c:pt idx="10">
                  <c:v>124</c:v>
                </c:pt>
                <c:pt idx="11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FCA-4B74-8988-FE90A094F68E}"/>
            </c:ext>
          </c:extLst>
        </c:ser>
        <c:ser>
          <c:idx val="1"/>
          <c:order val="1"/>
          <c:tx>
            <c:strRef>
              <c:f>'2017年9月摘牌公司情况一览'!$K$1</c:f>
              <c:strCache>
                <c:ptCount val="1"/>
                <c:pt idx="0">
                  <c:v>摘牌家数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CA-4B74-8988-FE90A094F68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CA-4B74-8988-FE90A094F68E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CA-4B74-8988-FE90A094F68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FCA-4B74-8988-FE90A094F68E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FCA-4B74-8988-FE90A094F68E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FCA-4B74-8988-FE90A094F68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FCA-4B74-8988-FE90A094F68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FCA-4B74-8988-FE90A094F68E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FCA-4B74-8988-FE90A094F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'2017年9月摘牌公司情况一览'!$I$2:$I$13</c:f>
              <c:numCache>
                <c:formatCode>yyyy"年"m"月"</c:formatCode>
                <c:ptCount val="12"/>
                <c:pt idx="0">
                  <c:v>43344</c:v>
                </c:pt>
                <c:pt idx="1">
                  <c:v>43313</c:v>
                </c:pt>
                <c:pt idx="2">
                  <c:v>43282</c:v>
                </c:pt>
                <c:pt idx="3">
                  <c:v>43252</c:v>
                </c:pt>
                <c:pt idx="4">
                  <c:v>43221</c:v>
                </c:pt>
                <c:pt idx="5">
                  <c:v>43220</c:v>
                </c:pt>
                <c:pt idx="6">
                  <c:v>43190</c:v>
                </c:pt>
                <c:pt idx="7">
                  <c:v>43159</c:v>
                </c:pt>
                <c:pt idx="8">
                  <c:v>43131</c:v>
                </c:pt>
                <c:pt idx="9">
                  <c:v>43070</c:v>
                </c:pt>
                <c:pt idx="10">
                  <c:v>43040</c:v>
                </c:pt>
                <c:pt idx="11">
                  <c:v>43009</c:v>
                </c:pt>
              </c:numCache>
            </c:numRef>
          </c:cat>
          <c:val>
            <c:numRef>
              <c:f>'2017年9月摘牌公司情况一览'!$K$2:$K$13</c:f>
              <c:numCache>
                <c:formatCode>General</c:formatCode>
                <c:ptCount val="12"/>
                <c:pt idx="0">
                  <c:v>-78</c:v>
                </c:pt>
                <c:pt idx="1">
                  <c:v>-175</c:v>
                </c:pt>
                <c:pt idx="2">
                  <c:v>-187</c:v>
                </c:pt>
                <c:pt idx="3">
                  <c:v>-101</c:v>
                </c:pt>
                <c:pt idx="4">
                  <c:v>-109</c:v>
                </c:pt>
                <c:pt idx="5">
                  <c:v>-199</c:v>
                </c:pt>
                <c:pt idx="6">
                  <c:v>-126</c:v>
                </c:pt>
                <c:pt idx="7">
                  <c:v>-64</c:v>
                </c:pt>
                <c:pt idx="8">
                  <c:v>-109</c:v>
                </c:pt>
                <c:pt idx="9">
                  <c:v>-130</c:v>
                </c:pt>
                <c:pt idx="10">
                  <c:v>-98</c:v>
                </c:pt>
                <c:pt idx="11">
                  <c:v>-44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FFCA-4B74-8988-FE90A094F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63088256"/>
        <c:axId val="163089792"/>
      </c:barChart>
      <c:dateAx>
        <c:axId val="163088256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3089792"/>
        <c:crossesAt val="0"/>
        <c:auto val="1"/>
        <c:lblOffset val="100"/>
        <c:baseTimeUnit val="months"/>
      </c:dateAx>
      <c:valAx>
        <c:axId val="163089792"/>
        <c:scaling>
          <c:orientation val="minMax"/>
          <c:max val="200"/>
          <c:min val="-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308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2017.10-2018.9</a:t>
            </a:r>
            <a:r>
              <a:rPr lang="zh-CN" altLang="en-US" sz="1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新三板成交量分类统计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079378375575392E-2"/>
          <c:y val="0.15663460488592923"/>
          <c:w val="0.81984124324884922"/>
          <c:h val="0.68125641324913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新三板成交量月度统计!$B$10</c:f>
              <c:strCache>
                <c:ptCount val="1"/>
                <c:pt idx="0">
                  <c:v>做市成交量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新三板成交量月度统计!$A$11:$A$22</c:f>
              <c:numCache>
                <c:formatCode>yyyy/m</c:formatCode>
                <c:ptCount val="12"/>
                <c:pt idx="0">
                  <c:v>43344</c:v>
                </c:pt>
                <c:pt idx="1">
                  <c:v>43313</c:v>
                </c:pt>
                <c:pt idx="2">
                  <c:v>43282</c:v>
                </c:pt>
                <c:pt idx="3">
                  <c:v>43252</c:v>
                </c:pt>
                <c:pt idx="4">
                  <c:v>43221</c:v>
                </c:pt>
                <c:pt idx="5">
                  <c:v>43191</c:v>
                </c:pt>
                <c:pt idx="6">
                  <c:v>43160</c:v>
                </c:pt>
                <c:pt idx="7">
                  <c:v>43133</c:v>
                </c:pt>
                <c:pt idx="8">
                  <c:v>43131</c:v>
                </c:pt>
                <c:pt idx="9">
                  <c:v>43070</c:v>
                </c:pt>
                <c:pt idx="10">
                  <c:v>43040</c:v>
                </c:pt>
                <c:pt idx="11">
                  <c:v>43009</c:v>
                </c:pt>
              </c:numCache>
            </c:numRef>
          </c:cat>
          <c:val>
            <c:numRef>
              <c:f>新三板成交量月度统计!$B$11:$B$22</c:f>
              <c:numCache>
                <c:formatCode>###,###,###,##0.00</c:formatCode>
                <c:ptCount val="12"/>
                <c:pt idx="0">
                  <c:v>2.9157000000000002</c:v>
                </c:pt>
                <c:pt idx="1">
                  <c:v>3.246</c:v>
                </c:pt>
                <c:pt idx="2">
                  <c:v>4.07</c:v>
                </c:pt>
                <c:pt idx="3">
                  <c:v>3.66</c:v>
                </c:pt>
                <c:pt idx="4">
                  <c:v>5.21</c:v>
                </c:pt>
                <c:pt idx="5">
                  <c:v>5.73</c:v>
                </c:pt>
                <c:pt idx="6">
                  <c:v>6.0941000000000001</c:v>
                </c:pt>
                <c:pt idx="7">
                  <c:v>4.83</c:v>
                </c:pt>
                <c:pt idx="8">
                  <c:v>6.9054000000000002</c:v>
                </c:pt>
                <c:pt idx="9">
                  <c:v>10.304500000000001</c:v>
                </c:pt>
                <c:pt idx="10">
                  <c:v>10.0709</c:v>
                </c:pt>
                <c:pt idx="11">
                  <c:v>8.2660216299999991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19-460B-B5FB-4FE7384B5B01}"/>
            </c:ext>
          </c:extLst>
        </c:ser>
        <c:ser>
          <c:idx val="1"/>
          <c:order val="1"/>
          <c:tx>
            <c:strRef>
              <c:f>新三板成交量月度统计!$C$10</c:f>
              <c:strCache>
                <c:ptCount val="1"/>
                <c:pt idx="0">
                  <c:v>竞价成交量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新三板成交量月度统计!$A$11:$A$22</c:f>
              <c:numCache>
                <c:formatCode>yyyy/m</c:formatCode>
                <c:ptCount val="12"/>
                <c:pt idx="0">
                  <c:v>43344</c:v>
                </c:pt>
                <c:pt idx="1">
                  <c:v>43313</c:v>
                </c:pt>
                <c:pt idx="2">
                  <c:v>43282</c:v>
                </c:pt>
                <c:pt idx="3">
                  <c:v>43252</c:v>
                </c:pt>
                <c:pt idx="4">
                  <c:v>43221</c:v>
                </c:pt>
                <c:pt idx="5">
                  <c:v>43191</c:v>
                </c:pt>
                <c:pt idx="6">
                  <c:v>43160</c:v>
                </c:pt>
                <c:pt idx="7">
                  <c:v>43133</c:v>
                </c:pt>
                <c:pt idx="8">
                  <c:v>43131</c:v>
                </c:pt>
                <c:pt idx="9">
                  <c:v>43070</c:v>
                </c:pt>
                <c:pt idx="10">
                  <c:v>43040</c:v>
                </c:pt>
                <c:pt idx="11">
                  <c:v>43009</c:v>
                </c:pt>
              </c:numCache>
            </c:numRef>
          </c:cat>
          <c:val>
            <c:numRef>
              <c:f>新三板成交量月度统计!$C$11:$C$22</c:f>
              <c:numCache>
                <c:formatCode>###,###,###,##0.00</c:formatCode>
                <c:ptCount val="12"/>
                <c:pt idx="0">
                  <c:v>1.6206</c:v>
                </c:pt>
                <c:pt idx="1">
                  <c:v>1.8668</c:v>
                </c:pt>
                <c:pt idx="2">
                  <c:v>1.78</c:v>
                </c:pt>
                <c:pt idx="3">
                  <c:v>2.0499999999999998</c:v>
                </c:pt>
                <c:pt idx="4">
                  <c:v>2.68</c:v>
                </c:pt>
                <c:pt idx="5">
                  <c:v>3.0371999999999999</c:v>
                </c:pt>
                <c:pt idx="6">
                  <c:v>1.3362000000000001</c:v>
                </c:pt>
                <c:pt idx="7">
                  <c:v>5.92</c:v>
                </c:pt>
                <c:pt idx="8">
                  <c:v>16.973800000000001</c:v>
                </c:pt>
                <c:pt idx="9">
                  <c:v>35.481000000000002</c:v>
                </c:pt>
                <c:pt idx="10">
                  <c:v>27.4285</c:v>
                </c:pt>
                <c:pt idx="11">
                  <c:v>17.222025419999998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19-460B-B5FB-4FE7384B5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18912"/>
        <c:axId val="208120448"/>
      </c:barChart>
      <c:lineChart>
        <c:grouping val="standard"/>
        <c:varyColors val="0"/>
        <c:ser>
          <c:idx val="2"/>
          <c:order val="2"/>
          <c:tx>
            <c:strRef>
              <c:f>新三板成交量月度统计!$D$10</c:f>
              <c:strCache>
                <c:ptCount val="1"/>
                <c:pt idx="0">
                  <c:v>创新成交量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64741641337386E-2"/>
                  <c:y val="-2.9048199250871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19-460B-B5FB-4FE7384B5B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新三板成交量月度统计!$A$11:$A$22</c:f>
              <c:numCache>
                <c:formatCode>yyyy/m</c:formatCode>
                <c:ptCount val="12"/>
                <c:pt idx="0">
                  <c:v>43344</c:v>
                </c:pt>
                <c:pt idx="1">
                  <c:v>43313</c:v>
                </c:pt>
                <c:pt idx="2">
                  <c:v>43282</c:v>
                </c:pt>
                <c:pt idx="3">
                  <c:v>43252</c:v>
                </c:pt>
                <c:pt idx="4">
                  <c:v>43221</c:v>
                </c:pt>
                <c:pt idx="5">
                  <c:v>43191</c:v>
                </c:pt>
                <c:pt idx="6">
                  <c:v>43160</c:v>
                </c:pt>
                <c:pt idx="7">
                  <c:v>43133</c:v>
                </c:pt>
                <c:pt idx="8">
                  <c:v>43131</c:v>
                </c:pt>
                <c:pt idx="9">
                  <c:v>43070</c:v>
                </c:pt>
                <c:pt idx="10">
                  <c:v>43040</c:v>
                </c:pt>
                <c:pt idx="11">
                  <c:v>43009</c:v>
                </c:pt>
              </c:numCache>
            </c:numRef>
          </c:cat>
          <c:val>
            <c:numRef>
              <c:f>新三板成交量月度统计!$D$11:$D$22</c:f>
              <c:numCache>
                <c:formatCode>###,###,###,##0.00</c:formatCode>
                <c:ptCount val="12"/>
                <c:pt idx="0">
                  <c:v>1.8226</c:v>
                </c:pt>
                <c:pt idx="1">
                  <c:v>1.9992000000000001</c:v>
                </c:pt>
                <c:pt idx="2">
                  <c:v>2.2599999999999998</c:v>
                </c:pt>
                <c:pt idx="3">
                  <c:v>2.5499999999999998</c:v>
                </c:pt>
                <c:pt idx="4">
                  <c:v>2.79</c:v>
                </c:pt>
                <c:pt idx="5">
                  <c:v>3.6267999999999998</c:v>
                </c:pt>
                <c:pt idx="6">
                  <c:v>4.1985000000000001</c:v>
                </c:pt>
                <c:pt idx="7">
                  <c:v>3.97</c:v>
                </c:pt>
                <c:pt idx="8">
                  <c:v>9.1944999999999997</c:v>
                </c:pt>
                <c:pt idx="9">
                  <c:v>14.0077</c:v>
                </c:pt>
                <c:pt idx="10">
                  <c:v>14.4686</c:v>
                </c:pt>
                <c:pt idx="11">
                  <c:v>9.7000541500000015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F19-460B-B5FB-4FE7384B5B01}"/>
            </c:ext>
          </c:extLst>
        </c:ser>
        <c:ser>
          <c:idx val="3"/>
          <c:order val="3"/>
          <c:tx>
            <c:strRef>
              <c:f>新三板成交量月度统计!$E$10</c:f>
              <c:strCache>
                <c:ptCount val="1"/>
                <c:pt idx="0">
                  <c:v>基础成交量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新三板成交量月度统计!$A$11:$A$22</c:f>
              <c:numCache>
                <c:formatCode>yyyy/m</c:formatCode>
                <c:ptCount val="12"/>
                <c:pt idx="0">
                  <c:v>43344</c:v>
                </c:pt>
                <c:pt idx="1">
                  <c:v>43313</c:v>
                </c:pt>
                <c:pt idx="2">
                  <c:v>43282</c:v>
                </c:pt>
                <c:pt idx="3">
                  <c:v>43252</c:v>
                </c:pt>
                <c:pt idx="4">
                  <c:v>43221</c:v>
                </c:pt>
                <c:pt idx="5">
                  <c:v>43191</c:v>
                </c:pt>
                <c:pt idx="6">
                  <c:v>43160</c:v>
                </c:pt>
                <c:pt idx="7">
                  <c:v>43133</c:v>
                </c:pt>
                <c:pt idx="8">
                  <c:v>43131</c:v>
                </c:pt>
                <c:pt idx="9">
                  <c:v>43070</c:v>
                </c:pt>
                <c:pt idx="10">
                  <c:v>43040</c:v>
                </c:pt>
                <c:pt idx="11">
                  <c:v>43009</c:v>
                </c:pt>
              </c:numCache>
            </c:numRef>
          </c:cat>
          <c:val>
            <c:numRef>
              <c:f>新三板成交量月度统计!$E$11:$E$22</c:f>
              <c:numCache>
                <c:formatCode>###,###,###,##0.00</c:formatCode>
                <c:ptCount val="12"/>
                <c:pt idx="0">
                  <c:v>2.7136999999999998</c:v>
                </c:pt>
                <c:pt idx="1">
                  <c:v>3.1135999999999999</c:v>
                </c:pt>
                <c:pt idx="2">
                  <c:v>3.5920000000000001</c:v>
                </c:pt>
                <c:pt idx="3">
                  <c:v>3.17</c:v>
                </c:pt>
                <c:pt idx="4">
                  <c:v>5.0999999999999996</c:v>
                </c:pt>
                <c:pt idx="5">
                  <c:v>5.1414</c:v>
                </c:pt>
                <c:pt idx="6">
                  <c:v>3.2317999999999998</c:v>
                </c:pt>
                <c:pt idx="7">
                  <c:v>1.95</c:v>
                </c:pt>
                <c:pt idx="8">
                  <c:v>14.684699999999999</c:v>
                </c:pt>
                <c:pt idx="9">
                  <c:v>31.777799999999999</c:v>
                </c:pt>
                <c:pt idx="10">
                  <c:v>23.030899999999999</c:v>
                </c:pt>
                <c:pt idx="11">
                  <c:v>15.787992900000001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F19-460B-B5FB-4FE7384B5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31968"/>
        <c:axId val="208130432"/>
      </c:lineChart>
      <c:dateAx>
        <c:axId val="208118912"/>
        <c:scaling>
          <c:orientation val="minMax"/>
        </c:scaling>
        <c:delete val="0"/>
        <c:axPos val="b"/>
        <c:numFmt formatCode="yyyy/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8120448"/>
        <c:crosses val="autoZero"/>
        <c:auto val="1"/>
        <c:lblOffset val="100"/>
        <c:baseTimeUnit val="months"/>
      </c:dateAx>
      <c:valAx>
        <c:axId val="208120448"/>
        <c:scaling>
          <c:orientation val="minMax"/>
          <c:max val="60"/>
        </c:scaling>
        <c:delete val="0"/>
        <c:axPos val="l"/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8118912"/>
        <c:crosses val="autoZero"/>
        <c:crossBetween val="between"/>
      </c:valAx>
      <c:valAx>
        <c:axId val="208130432"/>
        <c:scaling>
          <c:orientation val="minMax"/>
          <c:max val="40"/>
          <c:min val="-50"/>
        </c:scaling>
        <c:delete val="0"/>
        <c:axPos val="r"/>
        <c:numFmt formatCode="###,###,##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8131968"/>
        <c:crosses val="max"/>
        <c:crossBetween val="between"/>
      </c:valAx>
      <c:dateAx>
        <c:axId val="208131968"/>
        <c:scaling>
          <c:orientation val="minMax"/>
        </c:scaling>
        <c:delete val="1"/>
        <c:axPos val="b"/>
        <c:numFmt formatCode="yyyy/m" sourceLinked="1"/>
        <c:majorTickMark val="out"/>
        <c:minorTickMark val="none"/>
        <c:tickLblPos val="nextTo"/>
        <c:crossAx val="208130432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7.5987841945288764E-2"/>
          <c:y val="7.356320773815437E-5"/>
          <c:w val="0.18642350557244175"/>
          <c:h val="0.2004614788000392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04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44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45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8041983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6475301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5554294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948831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704235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3863086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434008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914790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09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48594732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918463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128684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054110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653549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67603617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8795374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84724863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6848327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80904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788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0573813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59356164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012875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0224404"/>
      </p:ext>
    </p:extLst>
  </p:cSld>
  <p:clrMapOvr>
    <a:masterClrMapping/>
  </p:clrMapOvr>
  <p:transition>
    <p:wipe dir="r"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9622351"/>
      </p:ext>
    </p:extLst>
  </p:cSld>
  <p:clrMapOvr>
    <a:masterClrMapping/>
  </p:clrMapOvr>
  <p:transition>
    <p:wipe dir="r"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02A13C-92B8-4B19-AAF1-9CADDA403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55EC114-B401-4B96-94BD-51541CDFC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4281CF9-4774-4977-B940-25EAA471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EF24F3-250C-4116-A3D7-D58D3C68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C6EA8C1-4F04-4252-AE4C-07D5F257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536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D58C5B-B0E8-4070-9DE1-E1D2259C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1BE746-7DC8-4802-972D-D2805D1A8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E32592-5194-49FE-9898-FBEF0F9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4B66476-D248-4877-A193-C56728D8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2CEDC65-6D3C-4746-A19E-C5A28DE5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181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89618EF-4683-4794-80BE-50F32A3E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84483A3-B48B-4748-98A6-7FA4FE6D2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68F173E-218E-41EE-B69B-3A179BD1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7B776E4-2EC6-4E8F-B897-A770CC9B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5D01EBF-A072-49DC-AF5E-8375B5DA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798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17C392-791D-4E1A-873B-3D03D395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E22C5A9-C3B7-4695-82D3-53FCC99A2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201A269-F63F-4367-88FF-9912609AC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7127075-A73C-4C67-BC46-2882F004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D025DA4-7385-4F98-91B1-F0A4D8CF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E7DD259-D745-4D31-A12D-D08BEEF3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0BD98F-7FCF-4000-A0C1-48941F6A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C0C35E6-09F1-4D46-8CD4-23684CA31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8882589-E258-40B2-8A61-C7BC59CBB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3DE7430-5693-4FF6-9FB6-46DD09716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5A0469C9-DA25-4389-B603-FC116E5B8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AF814D3-0752-4917-9735-899113FB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365383A-7AA4-499B-ACB8-93FCB7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8E35A33-1401-49A2-9285-4C9CBEE0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94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593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DD7E49-52C3-4A5C-9BA0-3627FEFA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A71563B-E9F0-432F-A577-CE3042B8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DD14A65-7335-414E-A9BD-A5A65EDF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CDE0605-DA30-4964-8A99-0F327684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887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66A845A-48B2-4333-BC4D-B3F3AE8F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2CA20DD-59C9-40E5-A155-D14D8A47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0CE1A21-6C25-4098-A4AD-5D3ADA45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132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90740E-E4E5-41A2-85B8-9F277C5B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FB018A5-58EC-4849-B994-4DD451AA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D61978D-1899-4471-86FD-25D80DE12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5AE3179-C84B-4136-BF94-47E7A1C2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025F24F-229D-4C57-8D16-4E48C7AD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0A368F-D1AB-483C-B440-23DB8DF4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242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187C55-E441-418D-875F-A02E416B5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5CBE0B9-AF76-46E8-A04E-FEBB7431C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C016651-67F0-4ED0-BC8F-4C841BB23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0154E58-8AD1-4A87-8BB1-1017D162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259169A-3082-423F-A9BA-AAC68AC9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57571EB-F690-43DE-965D-1D9CEA16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137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50B1601-3732-4DE8-982C-C41B19B2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A8E5A97-5ABE-47F5-A917-A259AB33E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9057A26-240C-42EC-B0FD-110A4C0C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AE82661-977F-452A-9D60-C2F20FC4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025BBC2-5E62-41DD-9849-1877A636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2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8AF6F01-3A35-46B3-A08E-E4E07C6AC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0183AB6-8661-4066-8EC1-ABD54E94F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FC4295F-086C-4EEF-A534-43AD68D2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18CDF86-486F-431F-9933-3E50B66D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1C72D36-AA0D-4799-B44E-D58E3B52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86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67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85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0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4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78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3" descr="rkk">
            <a:extLst>
              <a:ext uri="{FF2B5EF4-FFF2-40B4-BE49-F238E27FC236}">
                <a16:creationId xmlns:a16="http://schemas.microsoft.com/office/drawing/2014/main" xmlns="" id="{7210308E-57E1-4078-A461-B732F8008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181477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5" descr="top">
            <a:extLst>
              <a:ext uri="{FF2B5EF4-FFF2-40B4-BE49-F238E27FC236}">
                <a16:creationId xmlns:a16="http://schemas.microsoft.com/office/drawing/2014/main" xmlns="" id="{F3DBE01D-6A44-4617-8723-A39FCEEA0377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6" descr="bottom">
            <a:extLst>
              <a:ext uri="{FF2B5EF4-FFF2-40B4-BE49-F238E27FC236}">
                <a16:creationId xmlns:a16="http://schemas.microsoft.com/office/drawing/2014/main" xmlns="" id="{B962190F-7AD1-40CA-AD84-01535144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37">
            <a:extLst>
              <a:ext uri="{FF2B5EF4-FFF2-40B4-BE49-F238E27FC236}">
                <a16:creationId xmlns:a16="http://schemas.microsoft.com/office/drawing/2014/main" xmlns="" id="{BFE20F04-1E3D-45C9-A554-ADF831A6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9" y="4637088"/>
            <a:ext cx="4319587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sz="1050" dirty="0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4102" name="Text Box 38">
            <a:extLst>
              <a:ext uri="{FF2B5EF4-FFF2-40B4-BE49-F238E27FC236}">
                <a16:creationId xmlns:a16="http://schemas.microsoft.com/office/drawing/2014/main" xmlns="" id="{CAFC8323-BCDC-4207-9EDD-6C77835D0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6" y="4098927"/>
            <a:ext cx="4321175" cy="3924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950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4103" name="Rectangle 41">
            <a:extLst>
              <a:ext uri="{FF2B5EF4-FFF2-40B4-BE49-F238E27FC236}">
                <a16:creationId xmlns:a16="http://schemas.microsoft.com/office/drawing/2014/main" xmlns="" id="{FEE4954A-3584-4C3D-858F-B2DE22DC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6" y="6577015"/>
            <a:ext cx="2208213" cy="2365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90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32178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kern="1200">
          <a:solidFill>
            <a:srgbClr val="777777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100" kern="1200">
          <a:solidFill>
            <a:srgbClr val="777777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500" kern="1200">
          <a:solidFill>
            <a:srgbClr val="777777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500" kern="1200">
          <a:solidFill>
            <a:srgbClr val="77777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>
            <a:extLst>
              <a:ext uri="{FF2B5EF4-FFF2-40B4-BE49-F238E27FC236}">
                <a16:creationId xmlns:a16="http://schemas.microsoft.com/office/drawing/2014/main" xmlns="" id="{D323C17D-048F-4D85-B66B-3210C4AAD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477000"/>
            <a:ext cx="8558213" cy="381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900" b="0" i="0" u="none" strike="noStrike" kern="1200" cap="none" spc="0" normalizeH="0" baseline="-2500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7" name="Picture 7" descr="bottom">
            <a:extLst>
              <a:ext uri="{FF2B5EF4-FFF2-40B4-BE49-F238E27FC236}">
                <a16:creationId xmlns:a16="http://schemas.microsoft.com/office/drawing/2014/main" xmlns="" id="{65A12F98-B520-480D-98DA-F71BEF36188D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SBottomSquare">
            <a:extLst>
              <a:ext uri="{FF2B5EF4-FFF2-40B4-BE49-F238E27FC236}">
                <a16:creationId xmlns:a16="http://schemas.microsoft.com/office/drawing/2014/main" xmlns="" id="{CCE2D4C0-2E17-424E-BCF8-923AE561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SBottomSquare">
            <a:extLst>
              <a:ext uri="{FF2B5EF4-FFF2-40B4-BE49-F238E27FC236}">
                <a16:creationId xmlns:a16="http://schemas.microsoft.com/office/drawing/2014/main" xmlns="" id="{3711C9EE-CB85-47FC-A6C0-8106D8E2A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614356D-AF49-4C37-8ADA-81BDD80874FE}" type="slidenum">
              <a:rPr kumimoji="0" lang="zh-CN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0" name="Picture 35" descr="招牌设计">
            <a:extLst>
              <a:ext uri="{FF2B5EF4-FFF2-40B4-BE49-F238E27FC236}">
                <a16:creationId xmlns:a16="http://schemas.microsoft.com/office/drawing/2014/main" xmlns="" id="{09C3719F-B65C-4655-98A2-5173B866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1" y="654050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6">
            <a:extLst>
              <a:ext uri="{FF2B5EF4-FFF2-40B4-BE49-F238E27FC236}">
                <a16:creationId xmlns:a16="http://schemas.microsoft.com/office/drawing/2014/main" xmlns="" id="{DEF7BABA-D81E-4B5E-ABA9-03C75EFB4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6532565"/>
            <a:ext cx="1370013" cy="26545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BEST CLIENTS</a:t>
            </a:r>
          </a:p>
          <a:p>
            <a:pPr marL="0" marR="0" lvl="0" indent="0" algn="l" defTabSz="685800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BEST SERVICE</a:t>
            </a:r>
          </a:p>
        </p:txBody>
      </p:sp>
      <p:sp>
        <p:nvSpPr>
          <p:cNvPr id="1032" name="Rectangle 38">
            <a:extLst>
              <a:ext uri="{FF2B5EF4-FFF2-40B4-BE49-F238E27FC236}">
                <a16:creationId xmlns:a16="http://schemas.microsoft.com/office/drawing/2014/main" xmlns="" id="{872BF5CA-A01B-4F30-97C4-45343DC77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4625"/>
            <a:ext cx="2195513" cy="2365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407848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77777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100" kern="1200">
          <a:solidFill>
            <a:srgbClr val="777777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500" kern="1200">
          <a:solidFill>
            <a:srgbClr val="777777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500" kern="1200">
          <a:solidFill>
            <a:srgbClr val="77777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2682751-A040-4F63-8BC1-EBB72EE8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026AC0E-487B-4E74-AA2A-9B560D035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9B65178-3217-457D-A8E1-A1A34443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3E94-B1DE-4DB0-B817-89FF325CCA67}" type="datetimeFigureOut">
              <a:rPr lang="zh-CN" altLang="en-US" smtClean="0"/>
              <a:t>2018/10/17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075A923-6D6D-466C-BE92-3B63A3A47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D718106-4EAB-474B-8B29-1FEECB16A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57C238F-25BF-466E-843D-39C2435E6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37" y="2221925"/>
            <a:ext cx="36734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2800" dirty="0">
                <a:solidFill>
                  <a:srgbClr val="CC0000"/>
                </a:solidFill>
                <a:ea typeface="黑体" panose="02010609060101010101" pitchFamily="49" charset="-122"/>
              </a:rPr>
              <a:t>融客</a:t>
            </a:r>
            <a:r>
              <a:rPr lang="zh-CN" altLang="en-US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月报</a:t>
            </a:r>
            <a:r>
              <a:rPr lang="en-US" altLang="zh-CN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2800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769498CF-6B8F-4F58-A4D7-F87940CF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30" y="2844225"/>
            <a:ext cx="7056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zh-CN" sz="3200" b="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私募股权投资市场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2018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月）</a:t>
            </a:r>
          </a:p>
        </p:txBody>
      </p:sp>
    </p:spTree>
    <p:extLst>
      <p:ext uri="{BB962C8B-B14F-4D97-AF65-F5344CB8AC3E}">
        <p14:creationId xmlns:p14="http://schemas.microsoft.com/office/powerpoint/2010/main" val="3869487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5359268-F0F8-492B-A19B-46ACD703637B}"/>
              </a:ext>
            </a:extLst>
          </p:cNvPr>
          <p:cNvGrpSpPr/>
          <p:nvPr/>
        </p:nvGrpSpPr>
        <p:grpSpPr>
          <a:xfrm>
            <a:off x="1363599" y="1008356"/>
            <a:ext cx="2468118" cy="369870"/>
            <a:chOff x="7155444" y="740531"/>
            <a:chExt cx="3098165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0ACB53F9-0272-4182-A959-95C768F4E89B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股、港股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IPO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情况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xmlns="" id="{AAC4873F-232B-4338-A120-8A6BD7DA0BF2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55F945F-3654-44D1-B2A2-EDF530A304F2}"/>
              </a:ext>
            </a:extLst>
          </p:cNvPr>
          <p:cNvSpPr txBox="1"/>
          <p:nvPr/>
        </p:nvSpPr>
        <p:spPr>
          <a:xfrm>
            <a:off x="1363599" y="5161941"/>
            <a:ext cx="6086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保持较慢节奏，本月有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家企业成功上市交易，募集资金达到了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111.85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亿；港股共有</a:t>
            </a:r>
            <a:r>
              <a:rPr lang="en-US" altLang="zh-CN" sz="24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家企业上市，共募集资金</a:t>
            </a:r>
            <a:r>
              <a:rPr lang="en-US" altLang="zh-CN" sz="2400" u="sng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506.12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亿港元。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C546EA82-DEEE-4A23-9640-604693F84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IPO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及退出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80E7593C-FC0E-4516-9574-BE531A8DEF84}"/>
              </a:ext>
            </a:extLst>
          </p:cNvPr>
          <p:cNvGrpSpPr/>
          <p:nvPr/>
        </p:nvGrpSpPr>
        <p:grpSpPr>
          <a:xfrm>
            <a:off x="1704975" y="1759744"/>
            <a:ext cx="5734050" cy="3338512"/>
            <a:chOff x="0" y="0"/>
            <a:chExt cx="5734050" cy="3338512"/>
          </a:xfrm>
        </p:grpSpPr>
        <p:graphicFrame>
          <p:nvGraphicFramePr>
            <p:cNvPr id="17" name="图表 16">
              <a:extLst>
                <a:ext uri="{FF2B5EF4-FFF2-40B4-BE49-F238E27FC236}">
                  <a16:creationId xmlns:a16="http://schemas.microsoft.com/office/drawing/2014/main" xmlns="" id="{486697DF-0DCF-4B6E-B9FB-6B820ACE3856}"/>
                </a:ext>
              </a:extLst>
            </p:cNvPr>
            <p:cNvGraphicFramePr/>
            <p:nvPr/>
          </p:nvGraphicFramePr>
          <p:xfrm>
            <a:off x="0" y="0"/>
            <a:ext cx="5734050" cy="3338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EFBF63F4-8E29-4CF5-B384-B8E4D2843BAC}"/>
                </a:ext>
              </a:extLst>
            </p:cNvPr>
            <p:cNvSpPr/>
            <p:nvPr/>
          </p:nvSpPr>
          <p:spPr>
            <a:xfrm>
              <a:off x="5438775" y="276225"/>
              <a:ext cx="247650" cy="244792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53894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5EABE0D-2A39-479F-BAC8-67910BE33B4A}"/>
              </a:ext>
            </a:extLst>
          </p:cNvPr>
          <p:cNvSpPr txBox="1"/>
          <p:nvPr/>
        </p:nvSpPr>
        <p:spPr>
          <a:xfrm>
            <a:off x="1218438" y="5023059"/>
            <a:ext cx="6471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本月有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个基金产品因标的通过其他方式实现退出，其中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产品通过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M&amp;A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途径完成退出，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产品通过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股权转让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方式退出。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FD4C0E0-9D7A-49E0-8750-CE6D3EC40070}"/>
              </a:ext>
            </a:extLst>
          </p:cNvPr>
          <p:cNvGrpSpPr/>
          <p:nvPr/>
        </p:nvGrpSpPr>
        <p:grpSpPr>
          <a:xfrm>
            <a:off x="1218438" y="1074260"/>
            <a:ext cx="2468118" cy="369870"/>
            <a:chOff x="7155444" y="740531"/>
            <a:chExt cx="3098165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745728EB-1932-42D2-BB95-C04F2A8CE4E2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基金退出情况情况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xmlns="" id="{32027C38-7474-4F34-A204-BB914F1267A7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3DF9D2D-AE5A-4AB7-B9C0-43EE079DF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IPO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及退出</a:t>
            </a: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xmlns="" id="{590C5DA7-2CC6-4645-A692-535B08343BB7}"/>
              </a:ext>
            </a:extLst>
          </p:cNvPr>
          <p:cNvGraphicFramePr>
            <a:graphicFrameLocks/>
          </p:cNvGraphicFramePr>
          <p:nvPr/>
        </p:nvGraphicFramePr>
        <p:xfrm>
          <a:off x="1862137" y="1969294"/>
          <a:ext cx="5419725" cy="291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44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2455FD19-DA76-436C-8EFA-1FA1564C643D}"/>
              </a:ext>
            </a:extLst>
          </p:cNvPr>
          <p:cNvGrpSpPr/>
          <p:nvPr/>
        </p:nvGrpSpPr>
        <p:grpSpPr>
          <a:xfrm>
            <a:off x="330414" y="1100636"/>
            <a:ext cx="2975493" cy="369870"/>
            <a:chOff x="7155444" y="740531"/>
            <a:chExt cx="3098165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F80D0CF8-A912-4577-8742-593D720E685A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上市公司并购非上市公司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xmlns="" id="{1AE23381-DA79-48F2-8786-4B57B714772F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C031BE98-A4CB-4D70-B7E2-7A08C11CB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并购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4F5AB08-A461-41C5-BB26-0815777B6AAE}"/>
              </a:ext>
            </a:extLst>
          </p:cNvPr>
          <p:cNvSpPr txBox="1"/>
          <p:nvPr/>
        </p:nvSpPr>
        <p:spPr>
          <a:xfrm>
            <a:off x="880213" y="4647117"/>
            <a:ext cx="753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本月共发生上市公司对非上市公司的并购事件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起，涉及规模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1435.85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亿元人民币，其中，董事会预案的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家，进行中的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家，达成转让意向的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家，签署转让协议的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家，股东大会通过的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A0B8FEB4-5CE3-482D-9219-9B3870614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637084"/>
              </p:ext>
            </p:extLst>
          </p:nvPr>
        </p:nvGraphicFramePr>
        <p:xfrm>
          <a:off x="2179518" y="1499075"/>
          <a:ext cx="4784964" cy="3176607"/>
        </p:xfrm>
        <a:graphic>
          <a:graphicData uri="http://schemas.openxmlformats.org/drawingml/2006/table">
            <a:tbl>
              <a:tblPr/>
              <a:tblGrid>
                <a:gridCol w="1594988">
                  <a:extLst>
                    <a:ext uri="{9D8B030D-6E8A-4147-A177-3AD203B41FA5}">
                      <a16:colId xmlns:a16="http://schemas.microsoft.com/office/drawing/2014/main" xmlns="" val="2594136865"/>
                    </a:ext>
                  </a:extLst>
                </a:gridCol>
                <a:gridCol w="1594988">
                  <a:extLst>
                    <a:ext uri="{9D8B030D-6E8A-4147-A177-3AD203B41FA5}">
                      <a16:colId xmlns:a16="http://schemas.microsoft.com/office/drawing/2014/main" xmlns="" val="1124270262"/>
                    </a:ext>
                  </a:extLst>
                </a:gridCol>
                <a:gridCol w="1594988">
                  <a:extLst>
                    <a:ext uri="{9D8B030D-6E8A-4147-A177-3AD203B41FA5}">
                      <a16:colId xmlns:a16="http://schemas.microsoft.com/office/drawing/2014/main" xmlns="" val="3478911672"/>
                    </a:ext>
                  </a:extLst>
                </a:gridCol>
              </a:tblGrid>
              <a:tr h="4538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交易状态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金额总计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2117223"/>
                  </a:ext>
                </a:extLst>
              </a:tr>
              <a:tr h="4538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董事会预案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1283.73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3271827"/>
                  </a:ext>
                </a:extLst>
              </a:tr>
              <a:tr h="4538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进行中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5259663"/>
                  </a:ext>
                </a:extLst>
              </a:tr>
              <a:tr h="4538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达成转让意向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38.49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0555609"/>
                  </a:ext>
                </a:extLst>
              </a:tr>
              <a:tr h="4538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签署转让协议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65.76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71297"/>
                  </a:ext>
                </a:extLst>
              </a:tr>
              <a:tr h="4538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股东大会通过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42.69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2649410"/>
                  </a:ext>
                </a:extLst>
              </a:tr>
              <a:tr h="4538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1435.85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2172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439944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A3B061A-F4CD-48FE-949B-A9F6089DE5E0}"/>
              </a:ext>
            </a:extLst>
          </p:cNvPr>
          <p:cNvSpPr/>
          <p:nvPr/>
        </p:nvSpPr>
        <p:spPr>
          <a:xfrm>
            <a:off x="180943" y="995448"/>
            <a:ext cx="3617333" cy="369869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上市公司并购非上市公司金额前五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3F3E06E1-C08F-4883-B0CC-070921325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81977"/>
              </p:ext>
            </p:extLst>
          </p:nvPr>
        </p:nvGraphicFramePr>
        <p:xfrm>
          <a:off x="628650" y="1499814"/>
          <a:ext cx="7886699" cy="4028334"/>
        </p:xfrm>
        <a:graphic>
          <a:graphicData uri="http://schemas.openxmlformats.org/drawingml/2006/table">
            <a:tbl>
              <a:tblPr/>
              <a:tblGrid>
                <a:gridCol w="1404597">
                  <a:extLst>
                    <a:ext uri="{9D8B030D-6E8A-4147-A177-3AD203B41FA5}">
                      <a16:colId xmlns:a16="http://schemas.microsoft.com/office/drawing/2014/main" xmlns="" val="3010466094"/>
                    </a:ext>
                  </a:extLst>
                </a:gridCol>
                <a:gridCol w="1588667">
                  <a:extLst>
                    <a:ext uri="{9D8B030D-6E8A-4147-A177-3AD203B41FA5}">
                      <a16:colId xmlns:a16="http://schemas.microsoft.com/office/drawing/2014/main" xmlns="" val="135200805"/>
                    </a:ext>
                  </a:extLst>
                </a:gridCol>
                <a:gridCol w="2084241">
                  <a:extLst>
                    <a:ext uri="{9D8B030D-6E8A-4147-A177-3AD203B41FA5}">
                      <a16:colId xmlns:a16="http://schemas.microsoft.com/office/drawing/2014/main" xmlns="" val="637901026"/>
                    </a:ext>
                  </a:extLst>
                </a:gridCol>
                <a:gridCol w="1404597">
                  <a:extLst>
                    <a:ext uri="{9D8B030D-6E8A-4147-A177-3AD203B41FA5}">
                      <a16:colId xmlns:a16="http://schemas.microsoft.com/office/drawing/2014/main" xmlns="" val="327556800"/>
                    </a:ext>
                  </a:extLst>
                </a:gridCol>
                <a:gridCol w="1404597">
                  <a:extLst>
                    <a:ext uri="{9D8B030D-6E8A-4147-A177-3AD203B41FA5}">
                      <a16:colId xmlns:a16="http://schemas.microsoft.com/office/drawing/2014/main" xmlns="" val="722506423"/>
                    </a:ext>
                  </a:extLst>
                </a:gridCol>
              </a:tblGrid>
              <a:tr h="6713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日期</a:t>
                      </a:r>
                    </a:p>
                  </a:txBody>
                  <a:tcPr marL="8499" marR="8499" marT="8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标的企业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购买方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金额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进行状态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913923"/>
                  </a:ext>
                </a:extLst>
              </a:tr>
              <a:tr h="6713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2018-09-12</a:t>
                      </a:r>
                    </a:p>
                  </a:txBody>
                  <a:tcPr marL="8499" marR="8499" marT="8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盛跃网络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世纪华通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(002602.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SZ)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2,980,000.00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签署转让协议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9537909"/>
                  </a:ext>
                </a:extLst>
              </a:tr>
              <a:tr h="6713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2018-09-15</a:t>
                      </a:r>
                    </a:p>
                  </a:txBody>
                  <a:tcPr marL="8499" marR="8499" marT="8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天山铝业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紫光学大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(000526.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SZ)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2,360,000.00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董事会预案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6377940"/>
                  </a:ext>
                </a:extLst>
              </a:tr>
              <a:tr h="6713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2018-09-15</a:t>
                      </a:r>
                    </a:p>
                  </a:txBody>
                  <a:tcPr marL="8499" marR="8499" marT="8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合资公司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65%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;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高科技园公司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股权等</a:t>
                      </a:r>
                      <a:r>
                        <a:rPr lang="zh-CN" alt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①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上海临港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(600848.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SH,900928.SH)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1,823,000.00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董事会预案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216553"/>
                  </a:ext>
                </a:extLst>
              </a:tr>
              <a:tr h="6713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2018-09-15</a:t>
                      </a:r>
                    </a:p>
                  </a:txBody>
                  <a:tcPr marL="8499" marR="8499" marT="8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海声科技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;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辽海装备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股权等</a:t>
                      </a:r>
                      <a:r>
                        <a:rPr lang="zh-CN" altLang="en-US" sz="1400" b="0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+mn-cs"/>
                        </a:rPr>
                        <a:t>②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中国海防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(600764.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SH)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666,528.52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董事会预案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5081371"/>
                  </a:ext>
                </a:extLst>
              </a:tr>
              <a:tr h="6713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2018-09-20</a:t>
                      </a:r>
                    </a:p>
                  </a:txBody>
                  <a:tcPr marL="8499" marR="8499" marT="84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上海桑祥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股权和应收债权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阳光城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(000671.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SZ)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497,105.00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董事会预案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2254003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BC56ADD-B1B8-4BD9-942D-58C2ECA5DC3F}"/>
              </a:ext>
            </a:extLst>
          </p:cNvPr>
          <p:cNvSpPr txBox="1"/>
          <p:nvPr/>
        </p:nvSpPr>
        <p:spPr>
          <a:xfrm>
            <a:off x="628650" y="5662645"/>
            <a:ext cx="8040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备注：①合资公司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65%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股权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高科技园公司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100%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股权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科技绿洲公司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10%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股权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南桥公司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45%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股权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双创公司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15%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股权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华万公司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55%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股权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      ②海声科技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100%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股权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辽海装备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100%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股权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杰瑞控股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100%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股权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杰瑞电子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54.08%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股权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青岛杰瑞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62.48%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股权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中船永志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49%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股权</a:t>
            </a:r>
          </a:p>
        </p:txBody>
      </p:sp>
    </p:spTree>
    <p:extLst>
      <p:ext uri="{BB962C8B-B14F-4D97-AF65-F5344CB8AC3E}">
        <p14:creationId xmlns:p14="http://schemas.microsoft.com/office/powerpoint/2010/main" val="3331881651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B192C6C-C867-4A40-BD67-F10C5AAB7ABD}"/>
              </a:ext>
            </a:extLst>
          </p:cNvPr>
          <p:cNvGrpSpPr/>
          <p:nvPr/>
        </p:nvGrpSpPr>
        <p:grpSpPr>
          <a:xfrm>
            <a:off x="1337607" y="958527"/>
            <a:ext cx="2482389" cy="369870"/>
            <a:chOff x="7155445" y="740531"/>
            <a:chExt cx="3098164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3D998EF2-C2E1-47F6-A49E-03E08AD1E6E9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新三板市场概况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xmlns="" id="{3E45F51D-D3B3-4534-BF36-2EA891BD3E86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A0CA3F26-CEE2-44B9-931A-95143DC64952}"/>
              </a:ext>
            </a:extLst>
          </p:cNvPr>
          <p:cNvGrpSpPr/>
          <p:nvPr/>
        </p:nvGrpSpPr>
        <p:grpSpPr>
          <a:xfrm>
            <a:off x="1317406" y="1484903"/>
            <a:ext cx="1193916" cy="940284"/>
            <a:chOff x="393862" y="1328632"/>
            <a:chExt cx="1193916" cy="83801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13478204-CE06-4728-AFC8-400537D2C8E5}"/>
                </a:ext>
              </a:extLst>
            </p:cNvPr>
            <p:cNvGrpSpPr/>
            <p:nvPr/>
          </p:nvGrpSpPr>
          <p:grpSpPr>
            <a:xfrm>
              <a:off x="393862" y="1328632"/>
              <a:ext cx="1193916" cy="667395"/>
              <a:chOff x="517989" y="1205342"/>
              <a:chExt cx="1193916" cy="667395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EB61FB0A-0FCC-4961-92CC-07B45FE21899}"/>
                  </a:ext>
                </a:extLst>
              </p:cNvPr>
              <p:cNvSpPr txBox="1"/>
              <p:nvPr/>
            </p:nvSpPr>
            <p:spPr>
              <a:xfrm>
                <a:off x="539468" y="1205342"/>
                <a:ext cx="10310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挂牌企业总数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B201B6FA-510C-4E91-9D74-D6338F17BF33}"/>
                  </a:ext>
                </a:extLst>
              </p:cNvPr>
              <p:cNvSpPr txBox="1"/>
              <p:nvPr/>
            </p:nvSpPr>
            <p:spPr>
              <a:xfrm>
                <a:off x="1386175" y="1608745"/>
                <a:ext cx="32573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11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家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id="{8BDC0793-0BF1-4BE1-8BD2-98B467366E0A}"/>
                  </a:ext>
                </a:extLst>
              </p:cNvPr>
              <p:cNvSpPr txBox="1"/>
              <p:nvPr/>
            </p:nvSpPr>
            <p:spPr>
              <a:xfrm>
                <a:off x="517989" y="1461282"/>
                <a:ext cx="954107" cy="411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10946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E13DFBB9-9F73-4410-9816-C0F3E6124772}"/>
                </a:ext>
              </a:extLst>
            </p:cNvPr>
            <p:cNvSpPr txBox="1"/>
            <p:nvPr/>
          </p:nvSpPr>
          <p:spPr>
            <a:xfrm>
              <a:off x="930867" y="1892348"/>
              <a:ext cx="442750" cy="274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-46</a:t>
              </a:r>
              <a:endPara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E9322C8B-9E29-4006-A6BF-E2473C8BE5AA}"/>
              </a:ext>
            </a:extLst>
          </p:cNvPr>
          <p:cNvGrpSpPr/>
          <p:nvPr/>
        </p:nvGrpSpPr>
        <p:grpSpPr>
          <a:xfrm>
            <a:off x="2842503" y="1480603"/>
            <a:ext cx="1995494" cy="982143"/>
            <a:chOff x="1918959" y="1157696"/>
            <a:chExt cx="1995494" cy="982143"/>
          </a:xfrm>
        </p:grpSpPr>
        <p:sp>
          <p:nvSpPr>
            <p:cNvPr id="12" name="矩形: 对角圆角 11">
              <a:extLst>
                <a:ext uri="{FF2B5EF4-FFF2-40B4-BE49-F238E27FC236}">
                  <a16:creationId xmlns:a16="http://schemas.microsoft.com/office/drawing/2014/main" xmlns="" id="{2EA4BD2D-7BB0-44D6-BB4F-D686B1F19CD4}"/>
                </a:ext>
              </a:extLst>
            </p:cNvPr>
            <p:cNvSpPr/>
            <p:nvPr/>
          </p:nvSpPr>
          <p:spPr>
            <a:xfrm>
              <a:off x="1918959" y="1419307"/>
              <a:ext cx="953847" cy="679755"/>
            </a:xfrm>
            <a:prstGeom prst="round2Diag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10013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矩形: 对角圆角 12">
              <a:extLst>
                <a:ext uri="{FF2B5EF4-FFF2-40B4-BE49-F238E27FC236}">
                  <a16:creationId xmlns:a16="http://schemas.microsoft.com/office/drawing/2014/main" xmlns="" id="{E9BFC642-B02F-42CE-A0F3-81D4EB4EBB6A}"/>
                </a:ext>
              </a:extLst>
            </p:cNvPr>
            <p:cNvSpPr/>
            <p:nvPr/>
          </p:nvSpPr>
          <p:spPr>
            <a:xfrm>
              <a:off x="2896452" y="1392157"/>
              <a:ext cx="976905" cy="706905"/>
            </a:xfrm>
            <a:prstGeom prst="round2Diag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933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2DE025C8-D2B4-4351-A37A-480E4C6B5A8C}"/>
                </a:ext>
              </a:extLst>
            </p:cNvPr>
            <p:cNvSpPr txBox="1"/>
            <p:nvPr/>
          </p:nvSpPr>
          <p:spPr>
            <a:xfrm>
              <a:off x="2389259" y="1157696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市场分层分布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EEEA569F-67A2-498A-856B-0A5CE250ECD9}"/>
                </a:ext>
              </a:extLst>
            </p:cNvPr>
            <p:cNvSpPr txBox="1"/>
            <p:nvPr/>
          </p:nvSpPr>
          <p:spPr>
            <a:xfrm>
              <a:off x="3422010" y="186284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11FF2029-8C62-4408-85B5-64D88780B96D}"/>
                </a:ext>
              </a:extLst>
            </p:cNvPr>
            <p:cNvSpPr txBox="1"/>
            <p:nvPr/>
          </p:nvSpPr>
          <p:spPr>
            <a:xfrm>
              <a:off x="2452878" y="185044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71F8690C-DFC1-48B1-B5C9-0E1C5146E26A}"/>
              </a:ext>
            </a:extLst>
          </p:cNvPr>
          <p:cNvGrpSpPr/>
          <p:nvPr/>
        </p:nvGrpSpPr>
        <p:grpSpPr>
          <a:xfrm>
            <a:off x="4905833" y="1480603"/>
            <a:ext cx="2337227" cy="1147417"/>
            <a:chOff x="3982289" y="1324332"/>
            <a:chExt cx="2337227" cy="114741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82F2CDC7-694B-45B4-8DD1-03C4F3F1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289" y="1450528"/>
              <a:ext cx="1591763" cy="1021221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53EF8AFA-2673-4F46-9D90-32E6F887CC3A}"/>
                </a:ext>
              </a:extLst>
            </p:cNvPr>
            <p:cNvSpPr txBox="1"/>
            <p:nvPr/>
          </p:nvSpPr>
          <p:spPr>
            <a:xfrm>
              <a:off x="4292366" y="1324332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转让方式分布</a:t>
              </a:r>
            </a:p>
          </p:txBody>
        </p:sp>
        <p:sp>
          <p:nvSpPr>
            <p:cNvPr id="20" name="箭头: 五边形 19">
              <a:extLst>
                <a:ext uri="{FF2B5EF4-FFF2-40B4-BE49-F238E27FC236}">
                  <a16:creationId xmlns:a16="http://schemas.microsoft.com/office/drawing/2014/main" xmlns="" id="{8977503A-81E5-4EE0-BAD3-4FC57B6ABD46}"/>
                </a:ext>
              </a:extLst>
            </p:cNvPr>
            <p:cNvSpPr/>
            <p:nvPr/>
          </p:nvSpPr>
          <p:spPr>
            <a:xfrm>
              <a:off x="5237162" y="2012243"/>
              <a:ext cx="184935" cy="5901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箭头: 五边形 20">
              <a:extLst>
                <a:ext uri="{FF2B5EF4-FFF2-40B4-BE49-F238E27FC236}">
                  <a16:creationId xmlns:a16="http://schemas.microsoft.com/office/drawing/2014/main" xmlns="" id="{B55E46EF-1D74-4D0E-9874-088BAE698402}"/>
                </a:ext>
              </a:extLst>
            </p:cNvPr>
            <p:cNvSpPr/>
            <p:nvPr/>
          </p:nvSpPr>
          <p:spPr>
            <a:xfrm>
              <a:off x="5237161" y="2197449"/>
              <a:ext cx="184935" cy="59010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093A9964-54BB-48DB-B87D-D0B7A10E58AE}"/>
                </a:ext>
              </a:extLst>
            </p:cNvPr>
            <p:cNvSpPr txBox="1"/>
            <p:nvPr/>
          </p:nvSpPr>
          <p:spPr>
            <a:xfrm>
              <a:off x="5375874" y="1948986"/>
              <a:ext cx="94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集合竞价：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9789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2CA1821D-F91B-4631-A240-00FCA50082A3}"/>
                </a:ext>
              </a:extLst>
            </p:cNvPr>
            <p:cNvSpPr txBox="1"/>
            <p:nvPr/>
          </p:nvSpPr>
          <p:spPr>
            <a:xfrm>
              <a:off x="5378233" y="2100079"/>
              <a:ext cx="94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做市方式：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1157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FB4E71C6-B436-4442-9C65-9EE676C1F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CDDCE5CB-BE7D-4CB2-9CC9-4CDD644C1426}"/>
              </a:ext>
            </a:extLst>
          </p:cNvPr>
          <p:cNvSpPr txBox="1"/>
          <p:nvPr/>
        </p:nvSpPr>
        <p:spPr>
          <a:xfrm>
            <a:off x="703972" y="5572050"/>
            <a:ext cx="7736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本月新三板挂牌企业总数净减少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家；按市场分布，基础层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10013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家，创新层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933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家；按转让方式分布，竞价交易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9789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家，做市交易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1157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0F3BEB24-A763-4C25-9C37-E6FC882BD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88" y="2644494"/>
            <a:ext cx="5967624" cy="30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0844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1C21C4A-679A-41B3-8EB9-4C82392B6C2C}"/>
              </a:ext>
            </a:extLst>
          </p:cNvPr>
          <p:cNvGrpSpPr/>
          <p:nvPr/>
        </p:nvGrpSpPr>
        <p:grpSpPr>
          <a:xfrm>
            <a:off x="1337607" y="958527"/>
            <a:ext cx="2482389" cy="369870"/>
            <a:chOff x="7155445" y="740531"/>
            <a:chExt cx="3098164" cy="36987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1189DE31-5A7F-4E03-87C1-36039B7EFF3C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新三板摘挂牌概况</a:t>
              </a: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xmlns="" id="{CF3E3996-F9F9-48C2-8F1B-E5A05551C90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DC503CDB-B2D2-4BA3-A46B-E9F47464B1AE}"/>
              </a:ext>
            </a:extLst>
          </p:cNvPr>
          <p:cNvSpPr txBox="1"/>
          <p:nvPr/>
        </p:nvSpPr>
        <p:spPr>
          <a:xfrm>
            <a:off x="1337607" y="5153748"/>
            <a:ext cx="60865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本月新三板挂牌企业总数继续减少，摘牌家数保持高位，截止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，挂牌企业总数为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10946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家，净减少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家。本月新增挂牌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家，摘牌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家。其中，转板摘牌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26EE0B21-EBD8-4AD1-9859-EE83675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xmlns="" id="{3C484993-8DF3-4859-A5A1-A9B5EEA70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409635"/>
              </p:ext>
            </p:extLst>
          </p:nvPr>
        </p:nvGraphicFramePr>
        <p:xfrm>
          <a:off x="1794857" y="1307496"/>
          <a:ext cx="5629274" cy="3867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9329840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948A535-F4C2-465E-A999-6043EF1D140E}"/>
              </a:ext>
            </a:extLst>
          </p:cNvPr>
          <p:cNvSpPr/>
          <p:nvPr/>
        </p:nvSpPr>
        <p:spPr>
          <a:xfrm>
            <a:off x="1166916" y="921635"/>
            <a:ext cx="2255601" cy="369869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新三板市场成交情况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4E99430-4D62-4502-AF3D-D4F4414F66EC}"/>
              </a:ext>
            </a:extLst>
          </p:cNvPr>
          <p:cNvSpPr txBox="1"/>
          <p:nvPr/>
        </p:nvSpPr>
        <p:spPr>
          <a:xfrm>
            <a:off x="1193291" y="4851899"/>
            <a:ext cx="7001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分市场方面，市场交投情况依旧不理想，本月做市成交量较上月下降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2.92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亿股，竞价交易下降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13.2%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亿股；创新层本月下降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8.8%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亿股，基础层下降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12.8%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2.71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59E3C12-06AD-40FB-A4CC-6509E269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F3E7E2C8-3F70-4957-BBCD-A98024C268FE}"/>
              </a:ext>
            </a:extLst>
          </p:cNvPr>
          <p:cNvGrpSpPr/>
          <p:nvPr/>
        </p:nvGrpSpPr>
        <p:grpSpPr>
          <a:xfrm>
            <a:off x="1560135" y="1399086"/>
            <a:ext cx="6267450" cy="3452813"/>
            <a:chOff x="0" y="0"/>
            <a:chExt cx="6267450" cy="3452813"/>
          </a:xfrm>
        </p:grpSpPr>
        <p:graphicFrame>
          <p:nvGraphicFramePr>
            <p:cNvPr id="15" name="图表 14">
              <a:extLst>
                <a:ext uri="{FF2B5EF4-FFF2-40B4-BE49-F238E27FC236}">
                  <a16:creationId xmlns:a16="http://schemas.microsoft.com/office/drawing/2014/main" xmlns="" id="{B7384B88-4E5C-4D86-954D-3049FCC7CA03}"/>
                </a:ext>
              </a:extLst>
            </p:cNvPr>
            <p:cNvGraphicFramePr/>
            <p:nvPr/>
          </p:nvGraphicFramePr>
          <p:xfrm>
            <a:off x="0" y="0"/>
            <a:ext cx="6267450" cy="34528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32C254CE-387E-4868-8A7D-F259D25B5385}"/>
                </a:ext>
              </a:extLst>
            </p:cNvPr>
            <p:cNvSpPr/>
            <p:nvPr/>
          </p:nvSpPr>
          <p:spPr>
            <a:xfrm>
              <a:off x="5695950" y="471488"/>
              <a:ext cx="457200" cy="254317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566346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676AEDD-5A1C-45E5-801D-7E79DB6AF837}"/>
              </a:ext>
            </a:extLst>
          </p:cNvPr>
          <p:cNvSpPr txBox="1"/>
          <p:nvPr/>
        </p:nvSpPr>
        <p:spPr>
          <a:xfrm>
            <a:off x="215945" y="12469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本月小结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1D5931A-7BD1-4077-A0C8-2A1351F278EF}"/>
              </a:ext>
            </a:extLst>
          </p:cNvPr>
          <p:cNvSpPr txBox="1"/>
          <p:nvPr/>
        </p:nvSpPr>
        <p:spPr>
          <a:xfrm>
            <a:off x="689628" y="1469073"/>
            <a:ext cx="7165403" cy="165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往年的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月份本就是淡季，加上今年的市场环境，募集数量创下了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年以来的新低，未来的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月也难以看到改观的迹象。值得注意的是，本月投资事件不足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300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起，且本月的数据统计中包含了大量的外资企业，若去除掉这些案例，情况则会更差。融资轮次上也反应出了早期融资数量大幅减少，市场在过完了“不差钱”的日子之后，投资上也显得更加谨慎小心。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23683D24-73C1-491E-8F46-039A91C5012C}"/>
              </a:ext>
            </a:extLst>
          </p:cNvPr>
          <p:cNvGrpSpPr/>
          <p:nvPr/>
        </p:nvGrpSpPr>
        <p:grpSpPr>
          <a:xfrm>
            <a:off x="215945" y="1099204"/>
            <a:ext cx="3573541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03BCF44F-8AF2-49C2-A6B7-6E090D9CD36F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募集艰难，并逐渐向投资蔓延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xmlns="" id="{157AF9C2-79B1-49F0-94A4-B5428F014F3C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50DC76B-ABA5-4EB4-B3D9-E3256F090918}"/>
              </a:ext>
            </a:extLst>
          </p:cNvPr>
          <p:cNvGrpSpPr/>
          <p:nvPr/>
        </p:nvGrpSpPr>
        <p:grpSpPr>
          <a:xfrm>
            <a:off x="215946" y="3126771"/>
            <a:ext cx="4628617" cy="369870"/>
            <a:chOff x="7155445" y="740531"/>
            <a:chExt cx="3098164" cy="36987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13C76060-2502-40B5-B0B0-BEB987A8A05C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股市场低节奏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IPO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持续，香港市场活跃</a:t>
              </a: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xmlns="" id="{F234CBA6-896A-4DBC-807A-D8A07E018EF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95A0C80-6DDC-431C-AB86-24836CDDFE16}"/>
              </a:ext>
            </a:extLst>
          </p:cNvPr>
          <p:cNvSpPr txBox="1"/>
          <p:nvPr/>
        </p:nvSpPr>
        <p:spPr>
          <a:xfrm>
            <a:off x="689627" y="3496640"/>
            <a:ext cx="7165403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本月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股的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IPO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数量比上月略增两家，对于如此脆弱的市场来说，低节奏的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IPO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也算是一种保护市场的办法了。而香港市场本月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IPO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数量较上月几乎翻倍，融资金额也保持在数百亿级别，相较内地市场是要来的活跃许多，尽管恒生指数近月来表现不佳，但比起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股还是要有底气的多。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427D183A-DF88-4C69-891F-D8356423CF90}"/>
              </a:ext>
            </a:extLst>
          </p:cNvPr>
          <p:cNvGrpSpPr/>
          <p:nvPr/>
        </p:nvGrpSpPr>
        <p:grpSpPr>
          <a:xfrm>
            <a:off x="215947" y="4833871"/>
            <a:ext cx="2861362" cy="369870"/>
            <a:chOff x="7155445" y="740531"/>
            <a:chExt cx="3098164" cy="36987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14CBDA8-2C45-4B01-9BF2-E3377D73ADF9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并购市场国资整合频现</a:t>
              </a: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xmlns="" id="{9A2D5C29-420A-4D4A-97D9-523722E20181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8F4BE202-175E-462B-98C6-ED4FB726FB0B}"/>
              </a:ext>
            </a:extLst>
          </p:cNvPr>
          <p:cNvSpPr txBox="1"/>
          <p:nvPr/>
        </p:nvSpPr>
        <p:spPr>
          <a:xfrm>
            <a:off x="689626" y="5206438"/>
            <a:ext cx="7165403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从上市公司对非上市公司的并购情况来看，近月来出现了很多国企对非上市资源的整合情况，如本月就有上海临港及中国海防对旗下大批非上市资源的并购。国有资产有加速证券化的趋势，对资源的有效整合优化，也是维持国资上市公司市场价值的重要手段。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0579252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8197D0F-18D0-4CCA-8F4C-912B60F9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9" y="998191"/>
            <a:ext cx="7850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dirty="0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财务顾问及财务投资</a:t>
            </a:r>
            <a:endParaRPr lang="zh-CN" altLang="en-US" sz="2200" b="0" dirty="0">
              <a:solidFill>
                <a:srgbClr val="00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365A770-5DA3-4955-87CB-7CFCD8EF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10700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上市对于企业和股东仅是发展的一个里程碑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对接资本市场后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企业和股东需要适应更高的监管要求、更完善的公司治理、更复杂的资本运作。我们针对此类需求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整合了服务资源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将财务顾问和财务投资作为载体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致力为客户提供定制化的市值管理服务。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zh-CN" altLang="en-US" sz="1600" b="0" dirty="0">
              <a:solidFill>
                <a:srgbClr val="0058B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我们的财务顾问团队依托自身专业背景及资源整合优势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根据上市公司及其股东的需要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zh-CN" altLang="en-US" sz="1600" b="0" dirty="0">
              <a:solidFill>
                <a:srgbClr val="0058B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我们的投资团队依托自身专业背景和独特判断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根据市值管理的各项需求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设计投资结构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进行各种形式的市值管理投资。其中包括：并购投资、再融资投资、战略投资、固定收益投资等。</a:t>
            </a: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xmlns="" id="{88FF1F1B-7DA4-47DA-BEB6-6DD22F3D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5" y="99752"/>
            <a:ext cx="203132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2400" b="0" dirty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公司主要业务</a:t>
            </a:r>
          </a:p>
        </p:txBody>
      </p:sp>
    </p:spTree>
    <p:extLst>
      <p:ext uri="{BB962C8B-B14F-4D97-AF65-F5344CB8AC3E}">
        <p14:creationId xmlns:p14="http://schemas.microsoft.com/office/powerpoint/2010/main" val="175107700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rongkeLogo.jpg">
            <a:extLst>
              <a:ext uri="{FF2B5EF4-FFF2-40B4-BE49-F238E27FC236}">
                <a16:creationId xmlns:a16="http://schemas.microsoft.com/office/drawing/2014/main" xmlns="" id="{D4B2D0EA-E803-43AE-93CB-E2A73BCD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0687"/>
            <a:ext cx="50006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B319BC0F-AF1B-4053-AD77-0E509670F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03" y="1370459"/>
            <a:ext cx="6072188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编制人：陆韩骏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联系人：陆韩骏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职务：项目经理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公司地址：上海市东湖路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70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号东湖宾馆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3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号楼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3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楼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公司电话：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8621—54668032—605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公司传真：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8621—54669508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网址：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http://www.rongke.com</a:t>
            </a:r>
          </a:p>
          <a:p>
            <a:pPr eaLnBrk="1" hangingPunct="1">
              <a:lnSpc>
                <a:spcPct val="150000"/>
              </a:lnSpc>
            </a:pP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sz="1100" dirty="0">
              <a:solidFill>
                <a:srgbClr val="0070C0"/>
              </a:solidFill>
              <a:ea typeface="幼圆" panose="020105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7BC1C1A-FD48-4C65-B424-7BD6ED2A496D}"/>
              </a:ext>
            </a:extLst>
          </p:cNvPr>
          <p:cNvSpPr txBox="1"/>
          <p:nvPr/>
        </p:nvSpPr>
        <p:spPr>
          <a:xfrm>
            <a:off x="397803" y="908794"/>
            <a:ext cx="141577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buFont typeface="Arial" panose="020B0604020202020204" pitchFamily="34" charset="0"/>
              <a:defRPr sz="2400" b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742950" indent="-28575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联系我们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AADC0165-AA59-4EA8-A0B2-2BE9880E2CB3}"/>
              </a:ext>
            </a:extLst>
          </p:cNvPr>
          <p:cNvSpPr txBox="1"/>
          <p:nvPr/>
        </p:nvSpPr>
        <p:spPr>
          <a:xfrm flipH="1">
            <a:off x="4749204" y="2315570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声明：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18F4CC5-AC8A-4AFF-97D1-235619546D00}"/>
              </a:ext>
            </a:extLst>
          </p:cNvPr>
          <p:cNvSpPr txBox="1"/>
          <p:nvPr/>
        </p:nvSpPr>
        <p:spPr>
          <a:xfrm>
            <a:off x="4749204" y="3005250"/>
            <a:ext cx="374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   本</a:t>
            </a:r>
            <a:r>
              <a:rPr lang="en-US" altLang="zh-CN" b="1" dirty="0"/>
              <a:t>PPT</a:t>
            </a:r>
            <a:r>
              <a:rPr lang="zh-CN" altLang="en-US" b="1" dirty="0"/>
              <a:t>内所有数据均来源于万得</a:t>
            </a:r>
            <a:r>
              <a:rPr lang="en-US" altLang="zh-CN" b="1" dirty="0"/>
              <a:t>wind</a:t>
            </a:r>
            <a:r>
              <a:rPr lang="zh-CN" altLang="en-US" b="1" dirty="0"/>
              <a:t>金融数据客户端。</a:t>
            </a:r>
          </a:p>
        </p:txBody>
      </p:sp>
    </p:spTree>
    <p:extLst>
      <p:ext uri="{BB962C8B-B14F-4D97-AF65-F5344CB8AC3E}">
        <p14:creationId xmlns:p14="http://schemas.microsoft.com/office/powerpoint/2010/main" val="10780686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7D6EE1C6-7EBC-465B-AE94-30DF34FFF258}"/>
              </a:ext>
            </a:extLst>
          </p:cNvPr>
          <p:cNvSpPr/>
          <p:nvPr/>
        </p:nvSpPr>
        <p:spPr>
          <a:xfrm>
            <a:off x="2822452" y="1199917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募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B6C0594D-E4DC-4867-ACD9-AC9FDDBDF537}"/>
              </a:ext>
            </a:extLst>
          </p:cNvPr>
          <p:cNvSpPr/>
          <p:nvPr/>
        </p:nvSpPr>
        <p:spPr>
          <a:xfrm>
            <a:off x="2822451" y="2229942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投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="" id="{8948C89F-0E6D-4C5D-81C4-2E3CCB640C2C}"/>
              </a:ext>
            </a:extLst>
          </p:cNvPr>
          <p:cNvSpPr/>
          <p:nvPr/>
        </p:nvSpPr>
        <p:spPr>
          <a:xfrm>
            <a:off x="2822449" y="3302018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IPO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5CD12AA-A70E-45E0-A09D-6EFF5BE33BA7}"/>
              </a:ext>
            </a:extLst>
          </p:cNvPr>
          <p:cNvSpPr txBox="1"/>
          <p:nvPr/>
        </p:nvSpPr>
        <p:spPr>
          <a:xfrm>
            <a:off x="3891820" y="1199917"/>
            <a:ext cx="219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募集市场持续低迷，数量创一年来低点。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09E7999-5DE9-4E62-8354-AD157F094374}"/>
              </a:ext>
            </a:extLst>
          </p:cNvPr>
          <p:cNvSpPr txBox="1"/>
          <p:nvPr/>
        </p:nvSpPr>
        <p:spPr>
          <a:xfrm>
            <a:off x="3891820" y="2328016"/>
            <a:ext cx="210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投资市场明显降温，早期轮次数量减少。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9DF9CBF-44CD-45B6-9CBD-19FBCACC7ADD}"/>
              </a:ext>
            </a:extLst>
          </p:cNvPr>
          <p:cNvSpPr txBox="1"/>
          <p:nvPr/>
        </p:nvSpPr>
        <p:spPr>
          <a:xfrm>
            <a:off x="3891820" y="3336135"/>
            <a:ext cx="2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A</a:t>
            </a:r>
            <a:r>
              <a:rPr lang="zh-CN" altLang="en-US" dirty="0"/>
              <a:t>股</a:t>
            </a:r>
            <a:r>
              <a:rPr lang="en-US" altLang="zh-CN" dirty="0"/>
              <a:t>IPO</a:t>
            </a:r>
            <a:r>
              <a:rPr lang="zh-CN" altLang="en-US" dirty="0"/>
              <a:t>保持稳步，股权转让首占多数。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285E841F-3602-4AB6-8EF8-7C91753DB5A6}"/>
              </a:ext>
            </a:extLst>
          </p:cNvPr>
          <p:cNvSpPr/>
          <p:nvPr/>
        </p:nvSpPr>
        <p:spPr>
          <a:xfrm>
            <a:off x="2822449" y="5404119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新三板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FB283D0-622D-415F-8F2B-161011CA3B59}"/>
              </a:ext>
            </a:extLst>
          </p:cNvPr>
          <p:cNvSpPr txBox="1"/>
          <p:nvPr/>
        </p:nvSpPr>
        <p:spPr>
          <a:xfrm>
            <a:off x="3891820" y="5502193"/>
            <a:ext cx="2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新三板成交持续萎缩，摘牌趋势本月稍缓解。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1593A9DB-4FD5-4307-BA88-82CDCDF7B570}"/>
              </a:ext>
            </a:extLst>
          </p:cNvPr>
          <p:cNvSpPr/>
          <p:nvPr/>
        </p:nvSpPr>
        <p:spPr>
          <a:xfrm>
            <a:off x="2822449" y="4349570"/>
            <a:ext cx="766302" cy="766302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并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856A96F-9A4B-4F78-9446-BEC44CA32557}"/>
              </a:ext>
            </a:extLst>
          </p:cNvPr>
          <p:cNvSpPr txBox="1"/>
          <p:nvPr/>
        </p:nvSpPr>
        <p:spPr>
          <a:xfrm>
            <a:off x="3865443" y="4409555"/>
            <a:ext cx="239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并购市场较为活跃，国资内部整合频现。</a:t>
            </a:r>
          </a:p>
        </p:txBody>
      </p:sp>
    </p:spTree>
    <p:extLst>
      <p:ext uri="{BB962C8B-B14F-4D97-AF65-F5344CB8AC3E}">
        <p14:creationId xmlns:p14="http://schemas.microsoft.com/office/powerpoint/2010/main" val="351473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下 2">
            <a:extLst>
              <a:ext uri="{FF2B5EF4-FFF2-40B4-BE49-F238E27FC236}">
                <a16:creationId xmlns:a16="http://schemas.microsoft.com/office/drawing/2014/main" xmlns="" id="{CFB6DA05-94BA-443E-A6FE-4462F654B786}"/>
              </a:ext>
            </a:extLst>
          </p:cNvPr>
          <p:cNvSpPr/>
          <p:nvPr/>
        </p:nvSpPr>
        <p:spPr>
          <a:xfrm>
            <a:off x="1461323" y="4649369"/>
            <a:ext cx="702923" cy="1509372"/>
          </a:xfrm>
          <a:prstGeom prst="downArrow">
            <a:avLst/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990AC4D-A159-44AF-8FF0-7AB2982D65C6}"/>
              </a:ext>
            </a:extLst>
          </p:cNvPr>
          <p:cNvSpPr txBox="1"/>
          <p:nvPr/>
        </p:nvSpPr>
        <p:spPr>
          <a:xfrm>
            <a:off x="3571437" y="4541886"/>
            <a:ext cx="428888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本月共发生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起基金募集事件，共募集资金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83.6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亿，与去年同期相比，本月募集数量及规模持续大幅下降，具体数据方面，事件数量同比减少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43.9%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，规模同比减少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72.9%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5B9FC9D-2ADF-4502-A883-7037D5F85BE4}"/>
              </a:ext>
            </a:extLst>
          </p:cNvPr>
          <p:cNvSpPr txBox="1"/>
          <p:nvPr/>
        </p:nvSpPr>
        <p:spPr>
          <a:xfrm>
            <a:off x="2244749" y="4771693"/>
            <a:ext cx="162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-23.3%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BFB81D4-2433-4C0C-AFE0-0DDF8F9F3751}"/>
              </a:ext>
            </a:extLst>
          </p:cNvPr>
          <p:cNvSpPr txBox="1"/>
          <p:nvPr/>
        </p:nvSpPr>
        <p:spPr>
          <a:xfrm>
            <a:off x="2265235" y="5465217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400" dirty="0">
                <a:solidFill>
                  <a:srgbClr val="FF0000"/>
                </a:solidFill>
              </a:rPr>
              <a:t>-31.3%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A8AA4E6-CA6C-40CC-B35F-26F7BD7EE4FB}"/>
              </a:ext>
            </a:extLst>
          </p:cNvPr>
          <p:cNvSpPr txBox="1"/>
          <p:nvPr/>
        </p:nvSpPr>
        <p:spPr>
          <a:xfrm>
            <a:off x="2244749" y="515744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募集事件数量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4EED94C-C403-45E4-A2E1-C79F760161C9}"/>
              </a:ext>
            </a:extLst>
          </p:cNvPr>
          <p:cNvSpPr txBox="1"/>
          <p:nvPr/>
        </p:nvSpPr>
        <p:spPr>
          <a:xfrm>
            <a:off x="2244749" y="585096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/>
            </a:lvl1pPr>
          </a:lstStyle>
          <a:p>
            <a:r>
              <a:rPr lang="zh-CN" altLang="en-US" dirty="0"/>
              <a:t>募集事件规模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2164D974-02B7-4EC6-9273-2669A403EFC0}"/>
              </a:ext>
            </a:extLst>
          </p:cNvPr>
          <p:cNvGrpSpPr/>
          <p:nvPr/>
        </p:nvGrpSpPr>
        <p:grpSpPr>
          <a:xfrm>
            <a:off x="1477021" y="4107073"/>
            <a:ext cx="4009380" cy="369870"/>
            <a:chOff x="7155445" y="740531"/>
            <a:chExt cx="3098164" cy="36987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3A5F7518-96B5-44A9-9034-E179CA8C2750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市场清淡，募集数量规模继续萎缩</a:t>
              </a: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xmlns="" id="{9B32B8FC-BE3D-4717-A775-63EE15789B2F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E432048B-F459-4924-BB64-1CFE8924D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募集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xmlns="" id="{F3ABA38B-CF81-487E-AEA6-7F34BF1A3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50363"/>
              </p:ext>
            </p:extLst>
          </p:nvPr>
        </p:nvGraphicFramePr>
        <p:xfrm>
          <a:off x="1390650" y="931118"/>
          <a:ext cx="636270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4478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5515EE7-682F-4655-97CD-B141671A78B9}"/>
              </a:ext>
            </a:extLst>
          </p:cNvPr>
          <p:cNvSpPr txBox="1"/>
          <p:nvPr/>
        </p:nvSpPr>
        <p:spPr>
          <a:xfrm>
            <a:off x="765894" y="4626284"/>
            <a:ext cx="743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本月创业投资基金募集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14.52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亿；成长基金募集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46.97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亿；并购基金募集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22.10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3CCC65A3-FE33-4B9D-8BDE-ED554235274C}"/>
              </a:ext>
            </a:extLst>
          </p:cNvPr>
          <p:cNvGrpSpPr/>
          <p:nvPr/>
        </p:nvGrpSpPr>
        <p:grpSpPr>
          <a:xfrm>
            <a:off x="765893" y="4110314"/>
            <a:ext cx="5045821" cy="369870"/>
            <a:chOff x="7155445" y="740531"/>
            <a:chExt cx="3098164" cy="36987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FEF3E50B-A09D-4AFB-AD3D-8476E584A61D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募集种类集中化，创投类募集本月依旧稀少</a:t>
              </a: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xmlns="" id="{33FA0AF2-434F-42C7-AEC3-25E2BC72B838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7AA7E87C-C50C-4D12-8A6B-10A141B6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募集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312F8095-E49D-4959-B9A3-67F2AA64D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728559"/>
              </p:ext>
            </p:extLst>
          </p:nvPr>
        </p:nvGraphicFramePr>
        <p:xfrm>
          <a:off x="1719390" y="1565534"/>
          <a:ext cx="5461000" cy="1943100"/>
        </p:xfrm>
        <a:graphic>
          <a:graphicData uri="http://schemas.openxmlformats.org/drawingml/2006/table">
            <a:tbl>
              <a:tblPr/>
              <a:tblGrid>
                <a:gridCol w="1801272">
                  <a:extLst>
                    <a:ext uri="{9D8B030D-6E8A-4147-A177-3AD203B41FA5}">
                      <a16:colId xmlns:a16="http://schemas.microsoft.com/office/drawing/2014/main" xmlns="" val="659900564"/>
                    </a:ext>
                  </a:extLst>
                </a:gridCol>
                <a:gridCol w="1563009">
                  <a:extLst>
                    <a:ext uri="{9D8B030D-6E8A-4147-A177-3AD203B41FA5}">
                      <a16:colId xmlns:a16="http://schemas.microsoft.com/office/drawing/2014/main" xmlns="" val="3073611107"/>
                    </a:ext>
                  </a:extLst>
                </a:gridCol>
                <a:gridCol w="2096719">
                  <a:extLst>
                    <a:ext uri="{9D8B030D-6E8A-4147-A177-3AD203B41FA5}">
                      <a16:colId xmlns:a16="http://schemas.microsoft.com/office/drawing/2014/main" xmlns="" val="242975136"/>
                    </a:ext>
                  </a:extLst>
                </a:gridCol>
              </a:tblGrid>
              <a:tr h="3238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月募集基金的数量及规模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853764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募资金额（人民币 亿元）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21053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Venture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14.52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602317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Growth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46.97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330497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Buyout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22.10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574636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83.59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2767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4161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C4144B8-337F-4075-990E-BCE74012F915}"/>
              </a:ext>
            </a:extLst>
          </p:cNvPr>
          <p:cNvGrpSpPr/>
          <p:nvPr/>
        </p:nvGrpSpPr>
        <p:grpSpPr>
          <a:xfrm>
            <a:off x="95588" y="976571"/>
            <a:ext cx="3984043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862EE2C6-44B4-4AC0-989C-D718BD3E9F39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投资市场数量减少，但规模增加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xmlns="" id="{B6C65461-38AC-4007-BA6B-E44D2815E8A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C5A32A79-8EC2-4F3E-A80A-0357DD5EFB53}"/>
              </a:ext>
            </a:extLst>
          </p:cNvPr>
          <p:cNvSpPr txBox="1"/>
          <p:nvPr/>
        </p:nvSpPr>
        <p:spPr>
          <a:xfrm>
            <a:off x="1039376" y="5140239"/>
            <a:ext cx="70652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PEVC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市场共发生投资案例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298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起，融资总额达到人民币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1072.44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亿元。分行业来看，本月有多个行业投资稀少而被并入其他中，其余主要依旧集中在互联网及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行业，各发生案例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83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起，分别融资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221.18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亿元及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184.35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E0DD5F40-C236-44D4-9C81-7B16717E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C26D25AB-D17E-4B45-AE99-C2E97081D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83851"/>
              </p:ext>
            </p:extLst>
          </p:nvPr>
        </p:nvGraphicFramePr>
        <p:xfrm>
          <a:off x="2157540" y="1542175"/>
          <a:ext cx="4584700" cy="3402330"/>
        </p:xfrm>
        <a:graphic>
          <a:graphicData uri="http://schemas.openxmlformats.org/drawingml/2006/table">
            <a:tbl>
              <a:tblPr/>
              <a:tblGrid>
                <a:gridCol w="1791941">
                  <a:extLst>
                    <a:ext uri="{9D8B030D-6E8A-4147-A177-3AD203B41FA5}">
                      <a16:colId xmlns:a16="http://schemas.microsoft.com/office/drawing/2014/main" xmlns="" val="410910014"/>
                    </a:ext>
                  </a:extLst>
                </a:gridCol>
                <a:gridCol w="1000818">
                  <a:extLst>
                    <a:ext uri="{9D8B030D-6E8A-4147-A177-3AD203B41FA5}">
                      <a16:colId xmlns:a16="http://schemas.microsoft.com/office/drawing/2014/main" xmlns="" val="2769476125"/>
                    </a:ext>
                  </a:extLst>
                </a:gridCol>
                <a:gridCol w="1791941">
                  <a:extLst>
                    <a:ext uri="{9D8B030D-6E8A-4147-A177-3AD203B41FA5}">
                      <a16:colId xmlns:a16="http://schemas.microsoft.com/office/drawing/2014/main" xmlns="" val="1279552108"/>
                    </a:ext>
                  </a:extLst>
                </a:gridCol>
              </a:tblGrid>
              <a:tr h="2381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9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月中国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PEVC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案例行业分布及规模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16042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案例数量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融资金额（人民币 亿元）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264395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互联网软件与服务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221.18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6207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信息科技咨询与其它服务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184.35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174105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其他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65.38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06057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现代服务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98.04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2178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医疗保健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43.59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985286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生物制药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24.19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9241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309.62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16827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消费零售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70.99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053932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传媒广告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6.30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281003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电子设备和仪器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87704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应用软件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417901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42.30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369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1072.14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8551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1141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21CA58C-DF27-4274-9D2A-74F19E1FE0D1}"/>
              </a:ext>
            </a:extLst>
          </p:cNvPr>
          <p:cNvSpPr txBox="1"/>
          <p:nvPr/>
        </p:nvSpPr>
        <p:spPr>
          <a:xfrm>
            <a:off x="931462" y="4938973"/>
            <a:ext cx="72810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按融资轮次来看，本月融资事件数量最多的是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轮，共发生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起案例，共融资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47.77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亿元。同时，本月战略投资规模占比较大，单月共发生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起，融资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339.74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亿元。从数量趋势来看，本月早期轮次，如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Angel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轮的数量明显较前几个月有所下降。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AD30A20-2836-4CB6-B121-89724D9F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6EDE9AF1-CBE3-4D32-92A7-EDF2DB16B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0" y="1122877"/>
            <a:ext cx="6278880" cy="38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025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7EA317F1-5CB3-4E34-8C48-F711D7F2C54E}"/>
              </a:ext>
            </a:extLst>
          </p:cNvPr>
          <p:cNvGrpSpPr/>
          <p:nvPr/>
        </p:nvGrpSpPr>
        <p:grpSpPr>
          <a:xfrm>
            <a:off x="280227" y="1066804"/>
            <a:ext cx="3797998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3FCD023E-E4ED-4152-844D-911868C59CD0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分行业融资案例及金额分布情况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xmlns="" id="{69BF597C-0FA5-40E4-B397-8AEAE5EC31F9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D15B6156-81F7-4969-8DDF-A1A353075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2354B483-32BA-4670-86E3-855F0969B3A6}"/>
              </a:ext>
            </a:extLst>
          </p:cNvPr>
          <p:cNvSpPr txBox="1"/>
          <p:nvPr/>
        </p:nvSpPr>
        <p:spPr>
          <a:xfrm>
            <a:off x="495757" y="5189215"/>
            <a:ext cx="806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本月的融资结构及规模结构来看，案例数量以及投资金额分布依旧比较分散，金额上本月消费零售占比较大。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F8413B4-A8F1-424D-B5E9-491431426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7" y="1758469"/>
            <a:ext cx="4132185" cy="338303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0955E58-5962-4941-BD08-5D4DA8639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05" y="1990581"/>
            <a:ext cx="4132185" cy="28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143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5B7CC29-2E8C-4A43-9311-BD4B993B79FB}"/>
              </a:ext>
            </a:extLst>
          </p:cNvPr>
          <p:cNvGrpSpPr/>
          <p:nvPr/>
        </p:nvGrpSpPr>
        <p:grpSpPr>
          <a:xfrm>
            <a:off x="741451" y="947054"/>
            <a:ext cx="2338550" cy="369870"/>
            <a:chOff x="7155445" y="740531"/>
            <a:chExt cx="3098164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050F3980-F90D-49E0-BEF0-BDF3A88D47F6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重要投资事件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xmlns="" id="{A6E43E9C-9EE8-4DD6-81DA-BBC14A3B7786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DB9CD423-53FE-455A-8317-B0B0782ACAB2}"/>
              </a:ext>
            </a:extLst>
          </p:cNvPr>
          <p:cNvGrpSpPr/>
          <p:nvPr/>
        </p:nvGrpSpPr>
        <p:grpSpPr>
          <a:xfrm>
            <a:off x="727494" y="1377868"/>
            <a:ext cx="2784296" cy="318498"/>
            <a:chOff x="5691883" y="1387012"/>
            <a:chExt cx="2784296" cy="318498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xmlns="" id="{2CEB7EC8-9631-4BD3-9714-B509A437E1D3}"/>
                </a:ext>
              </a:extLst>
            </p:cNvPr>
            <p:cNvSpPr/>
            <p:nvPr/>
          </p:nvSpPr>
          <p:spPr>
            <a:xfrm>
              <a:off x="5691883" y="1387012"/>
              <a:ext cx="534256" cy="318498"/>
            </a:xfrm>
            <a:prstGeom prst="parallelogram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xmlns="" id="{8A4277F2-AF71-4F8C-B0C2-56BEA718FE0E}"/>
                </a:ext>
              </a:extLst>
            </p:cNvPr>
            <p:cNvSpPr/>
            <p:nvPr/>
          </p:nvSpPr>
          <p:spPr>
            <a:xfrm>
              <a:off x="6249270" y="1387012"/>
              <a:ext cx="2226909" cy="318498"/>
            </a:xfrm>
            <a:prstGeom prst="parallelogram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融资规模前列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2F60303-130F-4064-8514-6D13E03A8590}"/>
              </a:ext>
            </a:extLst>
          </p:cNvPr>
          <p:cNvGrpSpPr/>
          <p:nvPr/>
        </p:nvGrpSpPr>
        <p:grpSpPr>
          <a:xfrm>
            <a:off x="708277" y="4857969"/>
            <a:ext cx="2532102" cy="318498"/>
            <a:chOff x="5691883" y="1387012"/>
            <a:chExt cx="2784298" cy="318498"/>
          </a:xfrm>
        </p:grpSpPr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xmlns="" id="{B74CB736-31E5-4A61-8A0C-FAAE0B5BE94E}"/>
                </a:ext>
              </a:extLst>
            </p:cNvPr>
            <p:cNvSpPr/>
            <p:nvPr/>
          </p:nvSpPr>
          <p:spPr>
            <a:xfrm>
              <a:off x="5691883" y="1387012"/>
              <a:ext cx="534256" cy="318498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xmlns="" id="{2F4E75E6-ED9C-4DDC-9F00-BF924BACA7A9}"/>
                </a:ext>
              </a:extLst>
            </p:cNvPr>
            <p:cNvSpPr/>
            <p:nvPr/>
          </p:nvSpPr>
          <p:spPr>
            <a:xfrm>
              <a:off x="6249271" y="1387012"/>
              <a:ext cx="2226910" cy="318498"/>
            </a:xfrm>
            <a:prstGeom prst="parallelogram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市场关注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C16A60F6-287C-42D1-BA0F-B5F9701EFDA3}"/>
              </a:ext>
            </a:extLst>
          </p:cNvPr>
          <p:cNvSpPr txBox="1"/>
          <p:nvPr/>
        </p:nvSpPr>
        <p:spPr>
          <a:xfrm>
            <a:off x="1198864" y="3738860"/>
            <a:ext cx="4986978" cy="1015663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易酒批：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成立于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年，是一家白酒行业的线上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B2B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电子商务平台，致力于打造一个为酒水终端店老板提供产品查询、进货、高利润新品介绍的综合资讯交易平台。节省白酒中间流通环节，改造成酒厂到消费者的模式。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箭头: 五边形 11">
            <a:extLst>
              <a:ext uri="{FF2B5EF4-FFF2-40B4-BE49-F238E27FC236}">
                <a16:creationId xmlns:a16="http://schemas.microsoft.com/office/drawing/2014/main" xmlns="" id="{02D91159-3D3A-4827-A64F-A1C4D2E0AD24}"/>
              </a:ext>
            </a:extLst>
          </p:cNvPr>
          <p:cNvSpPr/>
          <p:nvPr/>
        </p:nvSpPr>
        <p:spPr>
          <a:xfrm>
            <a:off x="725862" y="1826382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箭头: 五边形 12">
            <a:extLst>
              <a:ext uri="{FF2B5EF4-FFF2-40B4-BE49-F238E27FC236}">
                <a16:creationId xmlns:a16="http://schemas.microsoft.com/office/drawing/2014/main" xmlns="" id="{77CC2351-4474-4416-9A6E-7A7A0B6FCCEF}"/>
              </a:ext>
            </a:extLst>
          </p:cNvPr>
          <p:cNvSpPr/>
          <p:nvPr/>
        </p:nvSpPr>
        <p:spPr>
          <a:xfrm>
            <a:off x="724163" y="3038699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箭头: 五边形 13">
            <a:extLst>
              <a:ext uri="{FF2B5EF4-FFF2-40B4-BE49-F238E27FC236}">
                <a16:creationId xmlns:a16="http://schemas.microsoft.com/office/drawing/2014/main" xmlns="" id="{D08E505E-E13D-4DDA-81CB-F54E54D5273B}"/>
              </a:ext>
            </a:extLst>
          </p:cNvPr>
          <p:cNvSpPr/>
          <p:nvPr/>
        </p:nvSpPr>
        <p:spPr>
          <a:xfrm>
            <a:off x="719914" y="3814203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箭头: 五边形 14">
            <a:extLst>
              <a:ext uri="{FF2B5EF4-FFF2-40B4-BE49-F238E27FC236}">
                <a16:creationId xmlns:a16="http://schemas.microsoft.com/office/drawing/2014/main" xmlns="" id="{93CDE78F-AFAC-4D3D-AA70-0D3F47C3E01B}"/>
              </a:ext>
            </a:extLst>
          </p:cNvPr>
          <p:cNvSpPr/>
          <p:nvPr/>
        </p:nvSpPr>
        <p:spPr>
          <a:xfrm>
            <a:off x="741451" y="5348334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709D03E4-BA1D-4C4B-BE5A-9D4D63B3E482}"/>
              </a:ext>
            </a:extLst>
          </p:cNvPr>
          <p:cNvSpPr txBox="1"/>
          <p:nvPr/>
        </p:nvSpPr>
        <p:spPr>
          <a:xfrm>
            <a:off x="1256221" y="5295438"/>
            <a:ext cx="5093613" cy="1015663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蔡嘉法式甜品</a:t>
            </a:r>
            <a:r>
              <a:rPr lang="zh-CN" altLang="en-US" dirty="0"/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年，提供蛋糕堂食外卖及全日下午茶和葡萄酒。同时亦承接会议婚礼茶歇及喜饼服务。 目前拥有上海新天地旗舰店、杭州嘉里中心旗舰店、上海环贸店以及上海大宁店四家门店。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D83896C-AA62-4F2F-BEDA-8CE95DF5C9A4}"/>
              </a:ext>
            </a:extLst>
          </p:cNvPr>
          <p:cNvSpPr txBox="1"/>
          <p:nvPr/>
        </p:nvSpPr>
        <p:spPr>
          <a:xfrm>
            <a:off x="1208577" y="1763633"/>
            <a:ext cx="5034623" cy="1231106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OYO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酒店：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OYO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酒店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年登陆深圳，作为一家连锁酒店品牌企业，致力于打造优质旅居生活空间，解决经济型单体酒店碎片化发展的现状。前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OYO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酒店已进驻全国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多个城市，签约酒店已经超过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家，拥有超过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86000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多间客房，业务覆盖深圳、广州、杭州、成都等城市。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DBA78919-6D7C-4E76-99FA-D8B676660160}"/>
              </a:ext>
            </a:extLst>
          </p:cNvPr>
          <p:cNvSpPr txBox="1"/>
          <p:nvPr/>
        </p:nvSpPr>
        <p:spPr>
          <a:xfrm>
            <a:off x="1215178" y="2954761"/>
            <a:ext cx="5075158" cy="800219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途虎养车：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年创立于上海，是一家提供汽车全面养护服务的企业。截止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月，已经在全国范围内拥有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13000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多家合作安装门店和超过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家工场店。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CA460B12-C4AF-4840-9B98-9F369DDCC9AC}"/>
              </a:ext>
            </a:extLst>
          </p:cNvPr>
          <p:cNvSpPr txBox="1"/>
          <p:nvPr/>
        </p:nvSpPr>
        <p:spPr>
          <a:xfrm>
            <a:off x="6264841" y="1377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融资规模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4C0864F6-C388-4FF3-B753-5EF9AD00DCA5}"/>
              </a:ext>
            </a:extLst>
          </p:cNvPr>
          <p:cNvSpPr txBox="1"/>
          <p:nvPr/>
        </p:nvSpPr>
        <p:spPr>
          <a:xfrm>
            <a:off x="6350601" y="1953397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6AF2ED2C-C0CC-4863-96F5-96F8D7138B67}"/>
              </a:ext>
            </a:extLst>
          </p:cNvPr>
          <p:cNvSpPr txBox="1"/>
          <p:nvPr/>
        </p:nvSpPr>
        <p:spPr>
          <a:xfrm>
            <a:off x="6349836" y="2967334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E1DAC58A-D651-43D4-9896-9B484679BCC5}"/>
              </a:ext>
            </a:extLst>
          </p:cNvPr>
          <p:cNvSpPr txBox="1"/>
          <p:nvPr/>
        </p:nvSpPr>
        <p:spPr>
          <a:xfrm>
            <a:off x="6349835" y="3927341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AD1099B5-67DA-4F97-904E-73E63AE94C83}"/>
              </a:ext>
            </a:extLst>
          </p:cNvPr>
          <p:cNvSpPr txBox="1"/>
          <p:nvPr/>
        </p:nvSpPr>
        <p:spPr>
          <a:xfrm>
            <a:off x="6349834" y="5401434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亿人民币元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69DBDD66-7B8E-47A7-970C-7B36A625FE9A}"/>
              </a:ext>
            </a:extLst>
          </p:cNvPr>
          <p:cNvSpPr txBox="1"/>
          <p:nvPr/>
        </p:nvSpPr>
        <p:spPr>
          <a:xfrm>
            <a:off x="8096128" y="196910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41832E6A-3D87-46D3-B658-81FAB633494C}"/>
              </a:ext>
            </a:extLst>
          </p:cNvPr>
          <p:cNvSpPr txBox="1"/>
          <p:nvPr/>
        </p:nvSpPr>
        <p:spPr>
          <a:xfrm>
            <a:off x="8093598" y="540143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07990EBC-AC2D-40D2-A26A-6953C72EC25C}"/>
              </a:ext>
            </a:extLst>
          </p:cNvPr>
          <p:cNvSpPr txBox="1"/>
          <p:nvPr/>
        </p:nvSpPr>
        <p:spPr>
          <a:xfrm>
            <a:off x="8112457" y="395692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5401FAD4-9E0F-47D2-9484-47C7DA808EB3}"/>
              </a:ext>
            </a:extLst>
          </p:cNvPr>
          <p:cNvSpPr txBox="1"/>
          <p:nvPr/>
        </p:nvSpPr>
        <p:spPr>
          <a:xfrm>
            <a:off x="7859119" y="1377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融资轮次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45388FC1-D4B3-4D0B-BBF7-57384EC21CF5}"/>
              </a:ext>
            </a:extLst>
          </p:cNvPr>
          <p:cNvSpPr txBox="1"/>
          <p:nvPr/>
        </p:nvSpPr>
        <p:spPr>
          <a:xfrm>
            <a:off x="8112457" y="29673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24060752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878C99D2-FFBC-48AE-84EF-AF85720C6635}"/>
              </a:ext>
            </a:extLst>
          </p:cNvPr>
          <p:cNvGrpSpPr/>
          <p:nvPr/>
        </p:nvGrpSpPr>
        <p:grpSpPr>
          <a:xfrm>
            <a:off x="72882" y="1001730"/>
            <a:ext cx="2269542" cy="369870"/>
            <a:chOff x="7155445" y="740531"/>
            <a:chExt cx="3098164" cy="36987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A3D53F5C-9178-42FB-A022-6124C7C0E142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其他主要融资事件</a:t>
              </a: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xmlns="" id="{043A4E8A-2EB6-4C89-A3A1-54314289207A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FC3FE9EE-A7AC-4F13-A5B6-B4205A0BFE44}"/>
              </a:ext>
            </a:extLst>
          </p:cNvPr>
          <p:cNvGrpSpPr/>
          <p:nvPr/>
        </p:nvGrpSpPr>
        <p:grpSpPr>
          <a:xfrm>
            <a:off x="431718" y="1492054"/>
            <a:ext cx="2550687" cy="307777"/>
            <a:chOff x="627370" y="3886764"/>
            <a:chExt cx="2036454" cy="307777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1B15CCC3-2EFB-476D-8F07-73FBE44C21B6}"/>
                </a:ext>
              </a:extLst>
            </p:cNvPr>
            <p:cNvSpPr txBox="1"/>
            <p:nvPr/>
          </p:nvSpPr>
          <p:spPr>
            <a:xfrm>
              <a:off x="627370" y="3886764"/>
              <a:ext cx="1850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中国五大藏药生产基地之一</a:t>
              </a:r>
            </a:p>
          </p:txBody>
        </p: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xmlns="" id="{B49B8D49-F774-458A-94B3-E11660332E4A}"/>
                </a:ext>
              </a:extLst>
            </p:cNvPr>
            <p:cNvCxnSpPr>
              <a:cxnSpLocks/>
              <a:stCxn id="31" idx="3"/>
            </p:cNvCxnSpPr>
            <p:nvPr/>
          </p:nvCxnSpPr>
          <p:spPr bwMode="auto">
            <a:xfrm>
              <a:off x="2477812" y="4040653"/>
              <a:ext cx="186012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A084E83B-710C-430E-86B2-3542B663AA44}"/>
              </a:ext>
            </a:extLst>
          </p:cNvPr>
          <p:cNvGrpSpPr/>
          <p:nvPr/>
        </p:nvGrpSpPr>
        <p:grpSpPr>
          <a:xfrm>
            <a:off x="253497" y="3970638"/>
            <a:ext cx="2635220" cy="369332"/>
            <a:chOff x="582285" y="3921764"/>
            <a:chExt cx="2008241" cy="36933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2461582D-A139-4C11-8ABC-611A3806690C}"/>
                </a:ext>
              </a:extLst>
            </p:cNvPr>
            <p:cNvSpPr txBox="1"/>
            <p:nvPr/>
          </p:nvSpPr>
          <p:spPr>
            <a:xfrm>
              <a:off x="582285" y="3921764"/>
              <a:ext cx="1591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百度旗下视频部门</a:t>
              </a:r>
            </a:p>
          </p:txBody>
        </p: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xmlns="" id="{B96BF390-57F7-41B9-9FD2-098D02D4509F}"/>
                </a:ext>
              </a:extLst>
            </p:cNvPr>
            <p:cNvCxnSpPr>
              <a:cxnSpLocks/>
              <a:stCxn id="26" idx="3"/>
            </p:cNvCxnSpPr>
            <p:nvPr/>
          </p:nvCxnSpPr>
          <p:spPr bwMode="auto">
            <a:xfrm flipV="1">
              <a:off x="2174210" y="4105838"/>
              <a:ext cx="416316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EC34ED3-99BC-495A-8DEF-B429E735B139}"/>
              </a:ext>
            </a:extLst>
          </p:cNvPr>
          <p:cNvGrpSpPr/>
          <p:nvPr/>
        </p:nvGrpSpPr>
        <p:grpSpPr>
          <a:xfrm>
            <a:off x="454602" y="5386084"/>
            <a:ext cx="2526200" cy="620033"/>
            <a:chOff x="265907" y="3789951"/>
            <a:chExt cx="2141151" cy="620033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16E571B2-73F5-49CA-9645-672CD509108D}"/>
                </a:ext>
              </a:extLst>
            </p:cNvPr>
            <p:cNvSpPr txBox="1"/>
            <p:nvPr/>
          </p:nvSpPr>
          <p:spPr>
            <a:xfrm>
              <a:off x="265907" y="3886764"/>
              <a:ext cx="1702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三家公司均有腾讯产业投资基金参与投资</a:t>
              </a:r>
            </a:p>
          </p:txBody>
        </p: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xmlns="" id="{FD78BE49-6797-445C-BD80-E208F458C379}"/>
                </a:ext>
              </a:extLst>
            </p:cNvPr>
            <p:cNvCxnSpPr>
              <a:cxnSpLocks/>
              <a:stCxn id="29" idx="3"/>
            </p:cNvCxnSpPr>
            <p:nvPr/>
          </p:nvCxnSpPr>
          <p:spPr bwMode="auto">
            <a:xfrm flipV="1">
              <a:off x="1968716" y="3789951"/>
              <a:ext cx="438342" cy="35842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53CE0C11-458A-4E34-88B5-4823B906C20E}"/>
              </a:ext>
            </a:extLst>
          </p:cNvPr>
          <p:cNvGrpSpPr/>
          <p:nvPr/>
        </p:nvGrpSpPr>
        <p:grpSpPr>
          <a:xfrm>
            <a:off x="320746" y="4991224"/>
            <a:ext cx="2567971" cy="338554"/>
            <a:chOff x="285823" y="3899210"/>
            <a:chExt cx="2008244" cy="338554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D02C42BE-AE6C-47BB-A4EB-AAA85420BB39}"/>
                </a:ext>
              </a:extLst>
            </p:cNvPr>
            <p:cNvSpPr txBox="1"/>
            <p:nvPr/>
          </p:nvSpPr>
          <p:spPr>
            <a:xfrm>
              <a:off x="285823" y="3899210"/>
              <a:ext cx="1817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微整形医美网站及</a:t>
              </a:r>
              <a:r>
                <a:rPr lang="en-US" altLang="zh-CN" sz="1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APP</a:t>
              </a:r>
              <a:endPara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xmlns="" id="{3EBF6817-093B-4FB2-A65A-0403C6C35532}"/>
                </a:ext>
              </a:extLst>
            </p:cNvPr>
            <p:cNvCxnSpPr>
              <a:cxnSpLocks/>
              <a:stCxn id="35" idx="3"/>
            </p:cNvCxnSpPr>
            <p:nvPr/>
          </p:nvCxnSpPr>
          <p:spPr bwMode="auto">
            <a:xfrm>
              <a:off x="2103367" y="4068487"/>
              <a:ext cx="190700" cy="1479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8B98365B-49F5-4FFC-B5AA-C4FA493A07A3}"/>
              </a:ext>
            </a:extLst>
          </p:cNvPr>
          <p:cNvGrpSpPr/>
          <p:nvPr/>
        </p:nvGrpSpPr>
        <p:grpSpPr>
          <a:xfrm>
            <a:off x="518746" y="3017291"/>
            <a:ext cx="2329906" cy="369332"/>
            <a:chOff x="338211" y="3886764"/>
            <a:chExt cx="1900542" cy="369332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xmlns="" id="{370879D4-A1B4-4758-9925-6530010004C8}"/>
                </a:ext>
              </a:extLst>
            </p:cNvPr>
            <p:cNvSpPr txBox="1"/>
            <p:nvPr/>
          </p:nvSpPr>
          <p:spPr>
            <a:xfrm>
              <a:off x="338211" y="3886764"/>
              <a:ext cx="1495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知名财经评论员</a:t>
              </a:r>
            </a:p>
          </p:txBody>
        </p: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xmlns="" id="{42534C4E-5D65-4E3B-806C-AA42B8B25BB1}"/>
                </a:ext>
              </a:extLst>
            </p:cNvPr>
            <p:cNvCxnSpPr>
              <a:cxnSpLocks/>
              <a:stCxn id="47" idx="3"/>
            </p:cNvCxnSpPr>
            <p:nvPr/>
          </p:nvCxnSpPr>
          <p:spPr bwMode="auto">
            <a:xfrm flipV="1">
              <a:off x="1833229" y="4070838"/>
              <a:ext cx="405524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914DB9CC-E9DC-4F93-8A05-43E06D3FFBE0}"/>
              </a:ext>
            </a:extLst>
          </p:cNvPr>
          <p:cNvGrpSpPr/>
          <p:nvPr/>
        </p:nvGrpSpPr>
        <p:grpSpPr>
          <a:xfrm>
            <a:off x="633169" y="2308351"/>
            <a:ext cx="2347632" cy="314119"/>
            <a:chOff x="341211" y="3880422"/>
            <a:chExt cx="1929661" cy="314119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xmlns="" id="{7170C0F0-C433-4058-9BFE-27C8C2ACD692}"/>
                </a:ext>
              </a:extLst>
            </p:cNvPr>
            <p:cNvSpPr txBox="1"/>
            <p:nvPr/>
          </p:nvSpPr>
          <p:spPr>
            <a:xfrm>
              <a:off x="341211" y="3886764"/>
              <a:ext cx="152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消费电子云服务平台</a:t>
              </a:r>
            </a:p>
          </p:txBody>
        </p: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xmlns="" id="{90C5D4D4-405F-46CB-877D-EEA7BDF8E913}"/>
                </a:ext>
              </a:extLst>
            </p:cNvPr>
            <p:cNvCxnSpPr>
              <a:cxnSpLocks/>
              <a:stCxn id="50" idx="3"/>
            </p:cNvCxnSpPr>
            <p:nvPr/>
          </p:nvCxnSpPr>
          <p:spPr bwMode="auto">
            <a:xfrm flipV="1">
              <a:off x="1869011" y="3880422"/>
              <a:ext cx="401861" cy="1602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A4A01CDF-9D9B-438C-BC56-793FAA97EDAF}"/>
              </a:ext>
            </a:extLst>
          </p:cNvPr>
          <p:cNvGrpSpPr/>
          <p:nvPr/>
        </p:nvGrpSpPr>
        <p:grpSpPr>
          <a:xfrm>
            <a:off x="527265" y="3373651"/>
            <a:ext cx="2385107" cy="307777"/>
            <a:chOff x="341211" y="3886764"/>
            <a:chExt cx="1873415" cy="307777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xmlns="" id="{A9B0C143-D638-4D05-A6EE-70D9EB4D4028}"/>
                </a:ext>
              </a:extLst>
            </p:cNvPr>
            <p:cNvSpPr txBox="1"/>
            <p:nvPr/>
          </p:nvSpPr>
          <p:spPr>
            <a:xfrm>
              <a:off x="341211" y="3886764"/>
              <a:ext cx="15906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证券化及资管业务平台</a:t>
              </a:r>
            </a:p>
          </p:txBody>
        </p:sp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xmlns="" id="{4FAA6D95-250C-4687-80FD-CFF909F4863F}"/>
                </a:ext>
              </a:extLst>
            </p:cNvPr>
            <p:cNvCxnSpPr>
              <a:cxnSpLocks/>
              <a:stCxn id="65" idx="3"/>
            </p:cNvCxnSpPr>
            <p:nvPr/>
          </p:nvCxnSpPr>
          <p:spPr bwMode="auto">
            <a:xfrm flipV="1">
              <a:off x="1931816" y="4039375"/>
              <a:ext cx="282810" cy="127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xmlns="" id="{F88D4E4A-EAA7-4B4C-8F36-A384E1FE05D5}"/>
              </a:ext>
            </a:extLst>
          </p:cNvPr>
          <p:cNvGrpSpPr/>
          <p:nvPr/>
        </p:nvGrpSpPr>
        <p:grpSpPr>
          <a:xfrm>
            <a:off x="137086" y="4624342"/>
            <a:ext cx="2915352" cy="307777"/>
            <a:chOff x="663056" y="3920273"/>
            <a:chExt cx="1610143" cy="307777"/>
          </a:xfrm>
        </p:grpSpPr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xmlns="" id="{03D7F36C-70CB-4117-8CA5-E67722CD3987}"/>
                </a:ext>
              </a:extLst>
            </p:cNvPr>
            <p:cNvSpPr txBox="1"/>
            <p:nvPr/>
          </p:nvSpPr>
          <p:spPr>
            <a:xfrm>
              <a:off x="663056" y="3920273"/>
              <a:ext cx="14554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复星投资，人工智能</a:t>
              </a: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掌上超声</a:t>
              </a:r>
            </a:p>
          </p:txBody>
        </p: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xmlns="" id="{B4E16C77-E152-4FE2-820E-4A1D6D5BAF8E}"/>
                </a:ext>
              </a:extLst>
            </p:cNvPr>
            <p:cNvCxnSpPr>
              <a:cxnSpLocks/>
              <a:stCxn id="78" idx="3"/>
            </p:cNvCxnSpPr>
            <p:nvPr/>
          </p:nvCxnSpPr>
          <p:spPr bwMode="auto">
            <a:xfrm flipV="1">
              <a:off x="2118483" y="4071508"/>
              <a:ext cx="154716" cy="265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452460D2-1EE0-4AFD-B6D9-9D8C88117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298445"/>
              </p:ext>
            </p:extLst>
          </p:nvPr>
        </p:nvGraphicFramePr>
        <p:xfrm>
          <a:off x="3052438" y="1314711"/>
          <a:ext cx="5564297" cy="5155622"/>
        </p:xfrm>
        <a:graphic>
          <a:graphicData uri="http://schemas.openxmlformats.org/drawingml/2006/table">
            <a:tbl>
              <a:tblPr/>
              <a:tblGrid>
                <a:gridCol w="1230667">
                  <a:extLst>
                    <a:ext uri="{9D8B030D-6E8A-4147-A177-3AD203B41FA5}">
                      <a16:colId xmlns:a16="http://schemas.microsoft.com/office/drawing/2014/main" xmlns="" val="3577906438"/>
                    </a:ext>
                  </a:extLst>
                </a:gridCol>
                <a:gridCol w="1556740">
                  <a:extLst>
                    <a:ext uri="{9D8B030D-6E8A-4147-A177-3AD203B41FA5}">
                      <a16:colId xmlns:a16="http://schemas.microsoft.com/office/drawing/2014/main" xmlns="" val="450591556"/>
                    </a:ext>
                  </a:extLst>
                </a:gridCol>
                <a:gridCol w="858311">
                  <a:extLst>
                    <a:ext uri="{9D8B030D-6E8A-4147-A177-3AD203B41FA5}">
                      <a16:colId xmlns:a16="http://schemas.microsoft.com/office/drawing/2014/main" xmlns="" val="3220220732"/>
                    </a:ext>
                  </a:extLst>
                </a:gridCol>
                <a:gridCol w="790993">
                  <a:extLst>
                    <a:ext uri="{9D8B030D-6E8A-4147-A177-3AD203B41FA5}">
                      <a16:colId xmlns:a16="http://schemas.microsoft.com/office/drawing/2014/main" xmlns="" val="144034145"/>
                    </a:ext>
                  </a:extLst>
                </a:gridCol>
                <a:gridCol w="1127586">
                  <a:extLst>
                    <a:ext uri="{9D8B030D-6E8A-4147-A177-3AD203B41FA5}">
                      <a16:colId xmlns:a16="http://schemas.microsoft.com/office/drawing/2014/main" xmlns="" val="447828855"/>
                    </a:ext>
                  </a:extLst>
                </a:gridCol>
              </a:tblGrid>
              <a:tr h="16679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融资企业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行业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投资金额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币种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轮次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530968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珠峰药业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生物制药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Pre-Angel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5891639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云歌智能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Angel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5067127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易电联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Angel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5681624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Akriveia Therapeutics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生物制药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149994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Silverback Therapeutics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生物制药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4750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189018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叶檀财经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2222470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新分享科技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7381231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艾佳家居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消费零售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3933604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百度视频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025621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健客医药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医疗保健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13000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103640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BNI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25000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D</a:t>
                      </a:r>
                      <a:endParaRPr lang="en-US" sz="1050" b="0" i="0" u="none" strike="noStrike" dirty="0">
                        <a:solidFill>
                          <a:srgbClr val="FF0000"/>
                        </a:solidFill>
                        <a:effectLst/>
                        <a:latin typeface="Copperplate Gothic Bold" panose="020E0705020206020404" pitchFamily="34" charset="0"/>
                        <a:ea typeface="宋体" panose="02010600030101010101" pitchFamily="2" charset="-122"/>
                      </a:endParaRP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1260685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新氧网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医疗保健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2365094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名创优品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消费零售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Strategy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5970822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每日优鲜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45000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Strategy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318598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美团网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互联网软件服务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150000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Strategy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2844681"/>
                  </a:ext>
                </a:extLst>
              </a:tr>
              <a:tr h="278512"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单位：万元</a:t>
                      </a:r>
                    </a:p>
                  </a:txBody>
                  <a:tcPr marL="4745" marR="4745" marT="4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7164119"/>
                  </a:ext>
                </a:extLst>
              </a:tr>
            </a:tbl>
          </a:graphicData>
        </a:graphic>
      </p:graphicFrame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xmlns="" id="{D76CE199-620C-4584-B45E-33DF50520835}"/>
              </a:ext>
            </a:extLst>
          </p:cNvPr>
          <p:cNvCxnSpPr>
            <a:cxnSpLocks/>
            <a:stCxn id="29" idx="3"/>
          </p:cNvCxnSpPr>
          <p:nvPr/>
        </p:nvCxnSpPr>
        <p:spPr bwMode="auto">
          <a:xfrm>
            <a:off x="2463632" y="5744507"/>
            <a:ext cx="517170" cy="3426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xmlns="" id="{850DE0ED-85BB-4401-B06A-635293744116}"/>
              </a:ext>
            </a:extLst>
          </p:cNvPr>
          <p:cNvCxnSpPr>
            <a:cxnSpLocks/>
            <a:stCxn id="29" idx="3"/>
          </p:cNvCxnSpPr>
          <p:nvPr/>
        </p:nvCxnSpPr>
        <p:spPr bwMode="auto">
          <a:xfrm>
            <a:off x="2463632" y="5744507"/>
            <a:ext cx="51717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>
                <a:alpha val="85000"/>
              </a:srgbClr>
            </a:solidFill>
            <a:prstDash val="solid"/>
            <a:round/>
            <a:headEnd type="none" w="med" len="med"/>
            <a:tailEnd type="triangle"/>
          </a:ln>
        </p:spPr>
      </p:cxnSp>
      <p:grpSp>
        <p:nvGrpSpPr>
          <p:cNvPr id="71" name="组合 70">
            <a:extLst>
              <a:ext uri="{FF2B5EF4-FFF2-40B4-BE49-F238E27FC236}">
                <a16:creationId xmlns:a16="http://schemas.microsoft.com/office/drawing/2014/main" xmlns="" id="{63B0B125-AE54-47B1-A079-6F5D891E9239}"/>
              </a:ext>
            </a:extLst>
          </p:cNvPr>
          <p:cNvGrpSpPr/>
          <p:nvPr/>
        </p:nvGrpSpPr>
        <p:grpSpPr>
          <a:xfrm>
            <a:off x="314267" y="3664959"/>
            <a:ext cx="2556247" cy="307777"/>
            <a:chOff x="341211" y="3886764"/>
            <a:chExt cx="1873415" cy="307777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xmlns="" id="{CB0CA9B8-4EF2-4732-B7A8-83EA7B51C214}"/>
                </a:ext>
              </a:extLst>
            </p:cNvPr>
            <p:cNvSpPr txBox="1"/>
            <p:nvPr/>
          </p:nvSpPr>
          <p:spPr>
            <a:xfrm>
              <a:off x="341211" y="3886764"/>
              <a:ext cx="15906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家居生活一站式服务电商</a:t>
              </a:r>
            </a:p>
          </p:txBody>
        </p:sp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xmlns="" id="{05E5154E-0FC9-4245-876B-897F02C2BC1E}"/>
                </a:ext>
              </a:extLst>
            </p:cNvPr>
            <p:cNvCxnSpPr>
              <a:cxnSpLocks/>
              <a:stCxn id="72" idx="3"/>
            </p:cNvCxnSpPr>
            <p:nvPr/>
          </p:nvCxnSpPr>
          <p:spPr bwMode="auto">
            <a:xfrm flipV="1">
              <a:off x="1931816" y="4039375"/>
              <a:ext cx="282810" cy="127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xmlns="" id="{4E39DEE1-60F5-4002-9DCC-9440AE05CB97}"/>
              </a:ext>
            </a:extLst>
          </p:cNvPr>
          <p:cNvGrpSpPr/>
          <p:nvPr/>
        </p:nvGrpSpPr>
        <p:grpSpPr>
          <a:xfrm>
            <a:off x="527265" y="1776747"/>
            <a:ext cx="2476029" cy="523220"/>
            <a:chOff x="946246" y="3886764"/>
            <a:chExt cx="1758007" cy="523220"/>
          </a:xfrm>
        </p:grpSpPr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xmlns="" id="{6A1A5715-F2A6-41A1-B7EC-4AD90134C0A7}"/>
                </a:ext>
              </a:extLst>
            </p:cNvPr>
            <p:cNvSpPr txBox="1"/>
            <p:nvPr/>
          </p:nvSpPr>
          <p:spPr>
            <a:xfrm>
              <a:off x="946246" y="3886764"/>
              <a:ext cx="1402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原快播原班人马打造人工智能调度系统</a:t>
              </a:r>
            </a:p>
          </p:txBody>
        </p: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xmlns="" id="{B241A961-21C0-4071-9393-FC24386D3462}"/>
                </a:ext>
              </a:extLst>
            </p:cNvPr>
            <p:cNvCxnSpPr>
              <a:cxnSpLocks/>
              <a:stCxn id="81" idx="3"/>
            </p:cNvCxnSpPr>
            <p:nvPr/>
          </p:nvCxnSpPr>
          <p:spPr bwMode="auto">
            <a:xfrm flipV="1">
              <a:off x="2349162" y="4104025"/>
              <a:ext cx="355091" cy="443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</p:spTree>
    <p:extLst>
      <p:ext uri="{BB962C8B-B14F-4D97-AF65-F5344CB8AC3E}">
        <p14:creationId xmlns:p14="http://schemas.microsoft.com/office/powerpoint/2010/main" val="64488910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融客投资PPT模板">
  <a:themeElements>
    <a:clrScheme name="1_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1_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1_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融客投资PPT模板 1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7015</TotalTime>
  <Words>2170</Words>
  <Application>Microsoft Office PowerPoint</Application>
  <PresentationFormat>全屏显示(4:3)</PresentationFormat>
  <Paragraphs>318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Office 主题​​</vt:lpstr>
      <vt:lpstr>1_融客投资PPT模板</vt:lpstr>
      <vt:lpstr>融客PPT模板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SYN GE</dc:creator>
  <cp:lastModifiedBy>Grace</cp:lastModifiedBy>
  <cp:revision>243</cp:revision>
  <dcterms:created xsi:type="dcterms:W3CDTF">2018-03-11T13:30:51Z</dcterms:created>
  <dcterms:modified xsi:type="dcterms:W3CDTF">2018-10-17T01:25:52Z</dcterms:modified>
</cp:coreProperties>
</file>