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notesMasterIdLst>
    <p:notesMasterId r:id="rId37"/>
  </p:notesMasterIdLst>
  <p:handoutMasterIdLst>
    <p:handoutMasterId r:id="rId38"/>
  </p:handoutMasterIdLst>
  <p:sldIdLst>
    <p:sldId id="256" r:id="rId9"/>
    <p:sldId id="450" r:id="rId10"/>
    <p:sldId id="378" r:id="rId11"/>
    <p:sldId id="442" r:id="rId12"/>
    <p:sldId id="436" r:id="rId13"/>
    <p:sldId id="405" r:id="rId14"/>
    <p:sldId id="416" r:id="rId15"/>
    <p:sldId id="439" r:id="rId16"/>
    <p:sldId id="418" r:id="rId17"/>
    <p:sldId id="437" r:id="rId18"/>
    <p:sldId id="400" r:id="rId19"/>
    <p:sldId id="396" r:id="rId20"/>
    <p:sldId id="430" r:id="rId21"/>
    <p:sldId id="452" r:id="rId22"/>
    <p:sldId id="372" r:id="rId23"/>
    <p:sldId id="320" r:id="rId24"/>
    <p:sldId id="443" r:id="rId25"/>
    <p:sldId id="447" r:id="rId26"/>
    <p:sldId id="364" r:id="rId27"/>
    <p:sldId id="449" r:id="rId28"/>
    <p:sldId id="451" r:id="rId29"/>
    <p:sldId id="448" r:id="rId30"/>
    <p:sldId id="441" r:id="rId31"/>
    <p:sldId id="445" r:id="rId32"/>
    <p:sldId id="446" r:id="rId33"/>
    <p:sldId id="423" r:id="rId34"/>
    <p:sldId id="425" r:id="rId35"/>
    <p:sldId id="390" r:id="rId36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2343E7"/>
    <a:srgbClr val="33CC33"/>
    <a:srgbClr val="CC0000"/>
    <a:srgbClr val="FF9900"/>
    <a:srgbClr val="C0C0C0"/>
    <a:srgbClr val="00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86372" autoAdjust="0"/>
  </p:normalViewPr>
  <p:slideViewPr>
    <p:cSldViewPr>
      <p:cViewPr varScale="1">
        <p:scale>
          <a:sx n="81" d="100"/>
          <a:sy n="81" d="100"/>
        </p:scale>
        <p:origin x="-728" y="-56"/>
      </p:cViewPr>
      <p:guideLst>
        <p:guide orient="horz" pos="2160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32431;&#30495;&#21892;&#33391;\Desktop\&#34701;&#23458;\&#34701;&#23458;\&#26376;&#25253;\2018%209\&#38480;&#21806;&#32929;&#35299;&#31105;&#38454;&#27573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A6-4ADE-A8B1-EE1492810924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fld id="{6BD3FB4C-EF7B-42A1-8BDA-10C0FCF41660}" type="VALUE">
                      <a:rPr lang="en-US" altLang="zh-CN" smtClean="0"/>
                      <a:pPr/>
                      <a:t>[值]</a:t>
                    </a:fld>
                    <a:r>
                      <a:rPr lang="zh-CN" altLang="en-US"/>
                      <a:t>亿元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A6-4ADE-A8B1-EE1492810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万得!$A$2:$A$13</c:f>
              <c:numCache>
                <c:formatCode>yyyy\-mm\-dd</c:formatCode>
                <c:ptCount val="12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</c:numCache>
            </c:numRef>
          </c:cat>
          <c:val>
            <c:numRef>
              <c:f>万得!$B$2:$B$13</c:f>
              <c:numCache>
                <c:formatCode>#,##0.00</c:formatCode>
                <c:ptCount val="12"/>
                <c:pt idx="0">
                  <c:v>4370.4661792875004</c:v>
                </c:pt>
                <c:pt idx="1">
                  <c:v>2868.4940258965003</c:v>
                </c:pt>
                <c:pt idx="2">
                  <c:v>2810.9941284592983</c:v>
                </c:pt>
                <c:pt idx="3">
                  <c:v>2226.9183450123014</c:v>
                </c:pt>
                <c:pt idx="4">
                  <c:v>2837.6621070744013</c:v>
                </c:pt>
                <c:pt idx="5">
                  <c:v>3515.6967151702993</c:v>
                </c:pt>
                <c:pt idx="6">
                  <c:v>2786.4889978364004</c:v>
                </c:pt>
                <c:pt idx="7">
                  <c:v>1363.4729831426002</c:v>
                </c:pt>
                <c:pt idx="8">
                  <c:v>1382.8490781436001</c:v>
                </c:pt>
                <c:pt idx="9">
                  <c:v>1390.1973691249996</c:v>
                </c:pt>
                <c:pt idx="10">
                  <c:v>1570.0726007277005</c:v>
                </c:pt>
                <c:pt idx="11">
                  <c:v>4263.4334042226019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A6-4ADE-A8B1-EE1492810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73024"/>
        <c:axId val="42274816"/>
      </c:barChart>
      <c:dateAx>
        <c:axId val="4227302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4816"/>
        <c:crosses val="autoZero"/>
        <c:auto val="1"/>
        <c:lblOffset val="100"/>
        <c:baseTimeUnit val="months"/>
      </c:dateAx>
      <c:valAx>
        <c:axId val="4227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5BADB-7DCD-49BC-AB0D-9367CFBA6A16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186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B07F69-7155-447B-AE34-68A3E3683DC8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40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8B10-1324-4A89-B636-E7B912D32726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F4F9-9AEE-448D-B3EC-3F52BE76B531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96F-1CBF-4627-98CC-F89080831901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2822E-C16A-46B9-9217-5699FA279432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A8D8-6A62-4928-A7F1-BD1541A69352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A664-25E9-481E-A125-881D4B0EE505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9EE6-3BE6-4A8C-80A8-52CBE14B2DCB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2CD48E-DF1A-40EA-893E-43C78C7B8506}" type="slidenum">
              <a:rPr lang="zh-CN" altLang="en-US" sz="1200">
                <a:solidFill>
                  <a:srgbClr val="000000"/>
                </a:solidFill>
              </a:rPr>
              <a:t>23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54EC2046-CBD9-49BA-BD82-23E1D28F573E}" type="slidenum">
              <a:rPr lang="zh-CN" altLang="en-US" sz="1200">
                <a:solidFill>
                  <a:srgbClr val="000000"/>
                </a:solidFill>
              </a:rPr>
              <a:t>26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69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B66FD792-C4C0-47E5-9BDE-FF08C9B884DB}" type="slidenum">
              <a:rPr lang="zh-CN" altLang="en-US" sz="1200">
                <a:solidFill>
                  <a:srgbClr val="000000"/>
                </a:solidFill>
              </a:rPr>
              <a:t>27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E980-A0B8-4EF9-B18B-052D2CC2DFAA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28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D1252-F4D2-4957-B2AF-B15F6A231658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3E6D2-58B9-44CA-9DA2-F9D516F0FA5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B647-5434-4ABC-A07D-364031E59BF1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4F239-2C94-4817-927E-CC75FBAA7CF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FC64E-0477-46FF-A69A-C14BF260A05B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339C1-AC36-4330-904B-640DC3C8FEE5}" type="slidenum">
              <a:rPr lang="zh-CN" altLang="en-US" smtClean="0">
                <a:latin typeface="Arial" panose="020B0604020202020204" pitchFamily="34" charset="0"/>
              </a:rPr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DA10-8DE6-4A6A-9726-E43521613602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r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o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7507288" y="6462713"/>
            <a:ext cx="10255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6524625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307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307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0CDF9D1D-20C4-4766-A44E-EC70D926B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307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7171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7173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C5FD946-661B-437A-9DDE-DB12AF003D33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7174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819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819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57F66C6-05BD-4207-A1CC-58C06293C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819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D6%D0%D0%C5%D6%A4%C8%AF&amp;in=2474&amp;cl=2&amp;cm=1&amp;sc=0&amp;lm=-1&amp;pn=49&amp;rn=1&amp;di=1404247612&amp;ln=2000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E428EFC-0691-4D37-94D8-7C8577263D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59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4000" b="1" dirty="0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90CF714A-A069-4CF3-B772-1CF5777179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9512" y="2179092"/>
            <a:ext cx="8370614" cy="249299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rgbClr val="77777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7777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</a:t>
            </a: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私募股权投资市场（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  <a:endParaRPr lang="en-US" altLang="zh-CN" sz="1800" dirty="0">
              <a:solidFill>
                <a:srgbClr val="77777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二级市场（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FCBC4A5-44DB-4541-8BB7-01A9E031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34710"/>
            <a:ext cx="7197601" cy="432621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9433A96-7730-4926-AD9D-3ACFBB9A974B}"/>
              </a:ext>
            </a:extLst>
          </p:cNvPr>
          <p:cNvSpPr txBox="1"/>
          <p:nvPr/>
        </p:nvSpPr>
        <p:spPr>
          <a:xfrm>
            <a:off x="5791224" y="5411884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  较上月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b="1">
                <a:solidFill>
                  <a:srgbClr val="000066"/>
                </a:solidFill>
              </a:rPr>
              <a:t>     </a:t>
            </a:r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2.27%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沪深市值统计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ADABFAE-AB45-497C-A21E-2AB4379BFFF8}"/>
              </a:ext>
            </a:extLst>
          </p:cNvPr>
          <p:cNvSpPr txBox="1"/>
          <p:nvPr/>
        </p:nvSpPr>
        <p:spPr>
          <a:xfrm>
            <a:off x="1331641" y="5327719"/>
            <a:ext cx="204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月，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股总市值近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53.33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FE936E9-817C-42E1-9C3B-6B8AB7FBF2C2}"/>
              </a:ext>
            </a:extLst>
          </p:cNvPr>
          <p:cNvSpPr txBox="1"/>
          <p:nvPr/>
        </p:nvSpPr>
        <p:spPr>
          <a:xfrm>
            <a:off x="7740352" y="2800321"/>
            <a:ext cx="17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   深市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18.66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万亿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E73745B-6AB2-4180-9838-C858227F15C3}"/>
              </a:ext>
            </a:extLst>
          </p:cNvPr>
          <p:cNvSpPr txBox="1"/>
          <p:nvPr/>
        </p:nvSpPr>
        <p:spPr>
          <a:xfrm>
            <a:off x="7737040" y="1764124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   沪市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34.66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7733E283-296E-421C-B7DB-3B4BB424BB60}"/>
              </a:ext>
            </a:extLst>
          </p:cNvPr>
          <p:cNvCxnSpPr>
            <a:cxnSpLocks/>
          </p:cNvCxnSpPr>
          <p:nvPr/>
        </p:nvCxnSpPr>
        <p:spPr bwMode="auto">
          <a:xfrm flipV="1">
            <a:off x="7340294" y="2262536"/>
            <a:ext cx="421004" cy="2396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6F412C78-2749-4AE1-A55E-5C0ACDC392B4}"/>
              </a:ext>
            </a:extLst>
          </p:cNvPr>
          <p:cNvCxnSpPr>
            <a:cxnSpLocks/>
          </p:cNvCxnSpPr>
          <p:nvPr/>
        </p:nvCxnSpPr>
        <p:spPr bwMode="auto">
          <a:xfrm>
            <a:off x="7389021" y="2986127"/>
            <a:ext cx="351331" cy="1446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下 9">
            <a:extLst>
              <a:ext uri="{FF2B5EF4-FFF2-40B4-BE49-F238E27FC236}">
                <a16:creationId xmlns:a16="http://schemas.microsoft.com/office/drawing/2014/main" xmlns="" id="{6AC36FFC-0E28-4ED8-8A5B-6A0D04776B43}"/>
              </a:ext>
            </a:extLst>
          </p:cNvPr>
          <p:cNvSpPr/>
          <p:nvPr/>
        </p:nvSpPr>
        <p:spPr bwMode="auto">
          <a:xfrm rot="10800000">
            <a:off x="5868144" y="5689019"/>
            <a:ext cx="216024" cy="49540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全市场解禁规模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40E6581-D6C9-4B9C-A6C1-E6F0B9A0CBEB}"/>
              </a:ext>
            </a:extLst>
          </p:cNvPr>
          <p:cNvSpPr txBox="1"/>
          <p:nvPr/>
        </p:nvSpPr>
        <p:spPr bwMode="auto">
          <a:xfrm>
            <a:off x="2627784" y="5661248"/>
            <a:ext cx="43380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月市场解禁市值</a:t>
            </a:r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1382.85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xmlns="" id="{18080E27-CDE2-4EB2-B138-1B9F3968E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072172"/>
              </p:ext>
            </p:extLst>
          </p:nvPr>
        </p:nvGraphicFramePr>
        <p:xfrm>
          <a:off x="1187624" y="1556792"/>
          <a:ext cx="64807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大宗交易统计及折价率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8956FC1-C877-4EB8-B691-C84D3B8E543A}"/>
              </a:ext>
            </a:extLst>
          </p:cNvPr>
          <p:cNvSpPr txBox="1"/>
          <p:nvPr/>
        </p:nvSpPr>
        <p:spPr bwMode="auto">
          <a:xfrm>
            <a:off x="560259" y="5297432"/>
            <a:ext cx="1633781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总成交额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306.52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9A51E5C-5B07-4692-8493-B9969CD369A4}"/>
              </a:ext>
            </a:extLst>
          </p:cNvPr>
          <p:cNvSpPr txBox="1"/>
          <p:nvPr/>
        </p:nvSpPr>
        <p:spPr bwMode="auto">
          <a:xfrm>
            <a:off x="2539394" y="5373550"/>
            <a:ext cx="147829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47.78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xmlns="" id="{567DF40D-B3B9-412A-A336-038BA1F9D0EC}"/>
              </a:ext>
            </a:extLst>
          </p:cNvPr>
          <p:cNvSpPr/>
          <p:nvPr/>
        </p:nvSpPr>
        <p:spPr bwMode="auto">
          <a:xfrm>
            <a:off x="2259256" y="5566927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B997EAD-0F26-42F9-BEAA-A9EF12D26726}"/>
              </a:ext>
            </a:extLst>
          </p:cNvPr>
          <p:cNvSpPr txBox="1"/>
          <p:nvPr/>
        </p:nvSpPr>
        <p:spPr bwMode="auto">
          <a:xfrm>
            <a:off x="5220072" y="5335411"/>
            <a:ext cx="160492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平均折价率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4.45%</a:t>
            </a:r>
            <a:endParaRPr lang="zh-CN" altLang="en-US" sz="2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4088BF3-AF04-4CD6-A94E-22B6AE1F3C9B}"/>
              </a:ext>
            </a:extLst>
          </p:cNvPr>
          <p:cNvSpPr txBox="1"/>
          <p:nvPr/>
        </p:nvSpPr>
        <p:spPr bwMode="auto">
          <a:xfrm>
            <a:off x="7236296" y="5451320"/>
            <a:ext cx="96212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0.49%</a:t>
            </a:r>
            <a:endParaRPr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箭头: 上 14">
            <a:extLst>
              <a:ext uri="{FF2B5EF4-FFF2-40B4-BE49-F238E27FC236}">
                <a16:creationId xmlns:a16="http://schemas.microsoft.com/office/drawing/2014/main" xmlns="" id="{FC61938E-EB92-4E8E-BCF7-497F1015F4B7}"/>
              </a:ext>
            </a:extLst>
          </p:cNvPr>
          <p:cNvSpPr/>
          <p:nvPr/>
        </p:nvSpPr>
        <p:spPr bwMode="auto">
          <a:xfrm rot="10800000">
            <a:off x="6948264" y="5660265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803BBBC-BB91-459E-BE0F-98E0A6F3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7326104" cy="351798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融资融券余额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94C8C2-76AE-4AE9-9780-DC48BA3D5073}"/>
              </a:ext>
            </a:extLst>
          </p:cNvPr>
          <p:cNvSpPr txBox="1"/>
          <p:nvPr/>
        </p:nvSpPr>
        <p:spPr bwMode="auto">
          <a:xfrm>
            <a:off x="1187624" y="5589240"/>
            <a:ext cx="239386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月，沪深两融余额</a:t>
            </a:r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8227.20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8EAADBA-2FD0-4822-A8C6-C0A9CF92DD52}"/>
              </a:ext>
            </a:extLst>
          </p:cNvPr>
          <p:cNvSpPr txBox="1"/>
          <p:nvPr/>
        </p:nvSpPr>
        <p:spPr bwMode="auto">
          <a:xfrm>
            <a:off x="5724128" y="5569532"/>
            <a:ext cx="239386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较上月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4.06%</a:t>
            </a:r>
            <a:endParaRPr lang="zh-CN" altLang="en-US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xmlns="" id="{D0D8EEB2-A4F1-4AB8-A5AF-5D811720E6D5}"/>
              </a:ext>
            </a:extLst>
          </p:cNvPr>
          <p:cNvSpPr/>
          <p:nvPr/>
        </p:nvSpPr>
        <p:spPr bwMode="auto">
          <a:xfrm rot="10800000">
            <a:off x="5526860" y="5666220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FFABD5F-34C4-41F9-81C5-D0BC0C30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6984776" cy="41125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745DDC8-A56B-4C25-9A28-9EEA8A28C5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商品期货主力合约概览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13A2785-CEE6-4440-A1D6-85D211AE5B91}"/>
              </a:ext>
            </a:extLst>
          </p:cNvPr>
          <p:cNvSpPr txBox="1"/>
          <p:nvPr/>
        </p:nvSpPr>
        <p:spPr bwMode="auto">
          <a:xfrm>
            <a:off x="899592" y="4973543"/>
            <a:ext cx="7704856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煤焦钢矿品种受供需总体宽松、现货较为坚挺等因素的影响，期价受悲观预期主导持续下挫。原油期货则总体涨幅较大，主力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1812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合约在节后首个交易日上涨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2.97%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至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572.5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元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桶，创该合约上市以来新高。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C83A5F9-6342-4118-98EB-56827573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64164"/>
            <a:ext cx="7492633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881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本月两市市值前十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37087"/>
              </p:ext>
            </p:extLst>
          </p:nvPr>
        </p:nvGraphicFramePr>
        <p:xfrm>
          <a:off x="1270" y="814705"/>
          <a:ext cx="9142095" cy="6083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0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2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9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沪市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latin typeface="+mn-ea"/>
                          <a:ea typeface="+mn-ea"/>
                        </a:rPr>
                        <a:t>市值（亿）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深市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u="none" strike="noStrike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>
                          <a:latin typeface="+mn-ea"/>
                          <a:ea typeface="+mn-ea"/>
                        </a:rPr>
                        <a:t>市值（亿）</a:t>
                      </a:r>
                    </a:p>
                    <a:p>
                      <a:pPr algn="ctr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601398.SH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工商银行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19,925.24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000333.SZ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美的集团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2,670.65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601857.SH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中国石油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16,025.34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000002.SZ   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万科</a:t>
                      </a:r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2,662.67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601939.SH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建设银行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15,164.96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002415.SZ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海康威视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2,651.92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601288.SH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农业银行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13,457.27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000858.SZ  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五粮液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2,637.55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601318.SH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中国平安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12,630.40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000651.SZ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格力电器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2,418.32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601988.SH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10,401.18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002304.SZ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洋河股份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1,928.94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600519.SH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贵州茅台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9,170.24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002352.SZ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顺丰控股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1,897.42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600028.SH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中国石化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8,563.84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000001.SZ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平安银行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1,897.33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600036.SH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招商银行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7,615.67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300750.SZ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宁德时代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1,602.36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601628.SH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中国人寿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5,886.99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001979.SZ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招商蛇口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1,477.27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本月涨幅居前个股</a:t>
            </a:r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去除发行不足一年新股</a:t>
            </a:r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29768"/>
              </p:ext>
            </p:extLst>
          </p:nvPr>
        </p:nvGraphicFramePr>
        <p:xfrm>
          <a:off x="-811" y="908721"/>
          <a:ext cx="9144034" cy="6099605"/>
        </p:xfrm>
        <a:graphic>
          <a:graphicData uri="http://schemas.openxmlformats.org/drawingml/2006/table">
            <a:tbl>
              <a:tblPr/>
              <a:tblGrid>
                <a:gridCol w="1938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8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4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8675">
                <a:tc>
                  <a:txBody>
                    <a:bodyPr/>
                    <a:lstStyle/>
                    <a:p>
                      <a:pPr algn="ctr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4682" marR="4682" marT="4682" marB="0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证券简称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月涨幅（</a:t>
                      </a:r>
                      <a:r>
                        <a:rPr lang="en-US" altLang="zh-CN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b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endParaRPr lang="zh-CN" altLang="en-US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2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300023.SZ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宝德股份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99.2126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31.99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租赁和商务服务业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002692.SZ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睿康股份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50.4644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34.9019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600603.SH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广汇物流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46.5296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71.4509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综合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000629.SZ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攀钢钒钛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46.2046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380.5258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600312.SH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平高电气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45.935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97.4269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8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002219.SZ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恒康医疗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45.3333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81.3243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300265.SZ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通光线缆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42.8298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25.2113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600856.SH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中天能源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36.2768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78.036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电力、热力、燃气及水生产和供应业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002667.SZ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鞍重股份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36.1156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19.6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300411.SZ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金盾股份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33.2842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42.9305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white">
          <a:xfrm>
            <a:off x="468313" y="188913"/>
            <a:ext cx="8231187" cy="7191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本月涨幅居前个股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312" y="1052736"/>
            <a:ext cx="8715375" cy="417518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798"/>
              </a:buClr>
              <a:defRPr/>
            </a:pP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宝德股份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300023.SZ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</a:rPr>
              <a:t>） 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：西安宝德自动化股份有限公司位于西安市高新技术产业开发区，是国家批准认证的高新技术企业，专业从事石油、煤炭、冶金、专用设备、新能源等自动化设备的研发、制造及系统成套。产品荣获国家科技部、国家质检总局等五大部委颁发的国家重点新产品奖及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2007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年度西安市科技进步一等奖，并获多项国家专利。</a:t>
            </a:r>
            <a:endParaRPr lang="en-US" altLang="zh-CN" b="1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endParaRPr lang="en-US" altLang="zh-CN" b="1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宝德股份一度在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日创下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4.9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元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股的历史新低，之后伴随着油服板块的持续走强，公司自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日起走出了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天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7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板的亮眼行情，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月累计涨幅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99.21%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。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AB08862-4DA7-4AB6-A6E5-68FEF2CE31D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上月涨幅居前个股的本月表现</a:t>
            </a:r>
            <a:endParaRPr lang="en-US" altLang="zh-CN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BDD305F5-997A-49F2-8DBC-1332852DF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20277"/>
              </p:ext>
            </p:extLst>
          </p:nvPr>
        </p:nvGraphicFramePr>
        <p:xfrm>
          <a:off x="0" y="801442"/>
          <a:ext cx="9144034" cy="5716163"/>
        </p:xfrm>
        <a:graphic>
          <a:graphicData uri="http://schemas.openxmlformats.org/drawingml/2006/table">
            <a:tbl>
              <a:tblPr/>
              <a:tblGrid>
                <a:gridCol w="1938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8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4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2030">
                <a:tc>
                  <a:txBody>
                    <a:bodyPr/>
                    <a:lstStyle/>
                    <a:p>
                      <a:pPr algn="ctr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4682" marR="4682" marT="4682" marB="0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证券简称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上月涨幅（</a:t>
                      </a:r>
                      <a:r>
                        <a:rPr lang="en-US" altLang="zh-CN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b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endParaRPr lang="zh-CN" altLang="en-US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本月涨幅（</a:t>
                      </a:r>
                      <a:r>
                        <a:rPr lang="en-US" altLang="zh-CN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7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002755.SZ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东方新星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77.1282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-18.0081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建筑业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600408.SH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*ST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安泰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61.6162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-2.8125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002463.SZ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沪电股份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40.4444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2.057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002427.SZ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*ST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尤夫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38.3178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21.6216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603032.SH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德新交运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37.4432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6.7517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交通运输、仓储和邮政业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3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002526.SZ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山东矿机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37.1951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7.3996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300502.SZ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新易盛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33.452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-5.0667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000063.SZ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中兴通讯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30.7534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-4.1383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002700.SZ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新疆浩源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27.7159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3.0534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电力、热力、燃气及水生产和供应业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002792.SZ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通宇通讯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25.0441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-3.914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7698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本月跌幅居前个股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00086"/>
              </p:ext>
            </p:extLst>
          </p:nvPr>
        </p:nvGraphicFramePr>
        <p:xfrm>
          <a:off x="0" y="786606"/>
          <a:ext cx="9144001" cy="6220158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87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月跌幅%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600701.SH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*ST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工新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-52.1989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25.8684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002098.SZ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浔兴股份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-50.889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28.6758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600280.SH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中央商场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-47.4854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51.5602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002359.SZ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北讯集团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-46.7385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107.4145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002699.SZ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美盛文化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-44.2308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79.1328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文化、体育和娱乐业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002664.SZ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长鹰信质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-42.8884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52.2026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002333.SZ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罗普斯金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-40.4015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47.7473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002723.SZ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金莱特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-39.5062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18.2966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002477.SZ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雏鹰农牧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-37.0821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64.8978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农、林、牧、渔业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002445.SZ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中南文化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-36.4372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44.2937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文化、体育和娱乐业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755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0" y="2565400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>
                <a:solidFill>
                  <a:srgbClr val="777777"/>
                </a:solidFill>
                <a:ea typeface="华文中宋" panose="02010600040101010101" pitchFamily="2" charset="-122"/>
              </a:rPr>
              <a:t>                      </a:t>
            </a:r>
            <a:r>
              <a:rPr lang="en-US" altLang="zh-CN" sz="3600">
                <a:solidFill>
                  <a:srgbClr val="000066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lang="zh-CN" altLang="en-US" sz="3600" b="1">
                <a:solidFill>
                  <a:srgbClr val="000066"/>
                </a:solidFill>
                <a:ea typeface="黑体" panose="02010609060101010101" pitchFamily="49" charset="-122"/>
              </a:rPr>
              <a:t>二级市场</a:t>
            </a:r>
            <a:r>
              <a:rPr lang="zh-CN" altLang="en-US" sz="1800" b="1">
                <a:solidFill>
                  <a:srgbClr val="000066"/>
                </a:solidFill>
                <a:ea typeface="幼圆" panose="02010509060101010101" pitchFamily="49" charset="-122"/>
              </a:rPr>
              <a:t>（</a:t>
            </a:r>
            <a:r>
              <a:rPr lang="en-US" altLang="zh-CN" sz="1800" b="1">
                <a:solidFill>
                  <a:srgbClr val="000066"/>
                </a:solidFill>
                <a:ea typeface="幼圆" panose="02010509060101010101" pitchFamily="49" charset="-122"/>
              </a:rPr>
              <a:t>2018</a:t>
            </a:r>
            <a:r>
              <a:rPr lang="zh-CN" altLang="en-US" sz="1800" b="1">
                <a:solidFill>
                  <a:srgbClr val="000066"/>
                </a:solidFill>
                <a:ea typeface="幼圆" panose="02010509060101010101" pitchFamily="49" charset="-122"/>
              </a:rPr>
              <a:t>年</a:t>
            </a:r>
            <a:r>
              <a:rPr lang="en-US" altLang="zh-CN" sz="1800" b="1">
                <a:solidFill>
                  <a:srgbClr val="000066"/>
                </a:solidFill>
                <a:ea typeface="幼圆" panose="02010509060101010101" pitchFamily="49" charset="-122"/>
              </a:rPr>
              <a:t>9</a:t>
            </a:r>
            <a:r>
              <a:rPr lang="zh-CN" altLang="en-US" sz="1800" b="1">
                <a:solidFill>
                  <a:srgbClr val="000066"/>
                </a:solidFill>
                <a:ea typeface="幼圆" panose="02010509060101010101" pitchFamily="49" charset="-122"/>
              </a:rPr>
              <a:t>月）</a:t>
            </a:r>
            <a:endParaRPr lang="zh-CN" altLang="en-US" sz="3600" b="1">
              <a:solidFill>
                <a:srgbClr val="000066"/>
              </a:solidFill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73181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43C4FAD-AC0F-4495-9059-9516B6E3C2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股权质押比例前十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E29E769F-1AD5-4073-B780-7272B14EC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2096"/>
              </p:ext>
            </p:extLst>
          </p:nvPr>
        </p:nvGraphicFramePr>
        <p:xfrm>
          <a:off x="0" y="883266"/>
          <a:ext cx="9144001" cy="6033251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87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质押比例%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000981.SZ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银亿股份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82.18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226.7758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600828.SH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茂业商业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78.05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86.5991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1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000408.SZ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藏格控股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77.7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242.2442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603555.SH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贵人鸟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77.14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43.8764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002143.SZ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印纪传媒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76.81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61.2363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租赁和商务服务业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6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000723.SZ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美锦能源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75.89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147.8115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000564.SZ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供销大集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75.52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188.045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000567.SZ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海德股份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75.11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53.8557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金融业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601360.SH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三六零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1,788.42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002625.SZ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光启技术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73.74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193.2665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7530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E3596D5A-3D6B-48B7-B58F-42048E5F53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第一大股东累计质押数占持股比例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91CA52B-5F68-4831-9BD0-BB226F7690DA}"/>
              </a:ext>
            </a:extLst>
          </p:cNvPr>
          <p:cNvSpPr txBox="1"/>
          <p:nvPr/>
        </p:nvSpPr>
        <p:spPr bwMode="auto">
          <a:xfrm>
            <a:off x="683568" y="4756455"/>
            <a:ext cx="7524836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国有控股企业中，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月第一大股东质押股比例较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月各有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家产生上升和下降。其中内蒙华电上市以来首次进行了质押；漳泽电力所有质押股均已全数解押。非国有控股企业第一大股东更倾向于将所持股进行进一步质押，其中合金投资、麦迪科技、曙光股份更是将所持股全数质押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3AA5ED8-E136-4457-AAFC-D4C3C1E2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3" y="1471830"/>
            <a:ext cx="4333415" cy="31813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E6A0CF5-46F1-4C8E-A4D2-2FEA7188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71830"/>
            <a:ext cx="4333415" cy="31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99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F230976-D5DC-4B7D-A017-9F8CD917E3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本月质押股份触及平仓线情况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428F3E4C-75D4-4991-9A82-07CBCA8DA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92836"/>
              </p:ext>
            </p:extLst>
          </p:nvPr>
        </p:nvGraphicFramePr>
        <p:xfrm>
          <a:off x="0" y="764705"/>
          <a:ext cx="9144000" cy="5688634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60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325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股东名称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触及平仓线质押份数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占公司总股本比例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98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002359.SZ</a:t>
                      </a:r>
                      <a:endParaRPr lang="en-GB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北讯集团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天津信利隆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585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万股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0.54%</a:t>
                      </a: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098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002359.SZ</a:t>
                      </a:r>
                      <a:endParaRPr lang="en-GB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北讯集团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龙跃集团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4445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万股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4.09%</a:t>
                      </a: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7176316"/>
                  </a:ext>
                </a:extLst>
              </a:tr>
              <a:tr h="88098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002263</a:t>
                      </a:r>
                      <a:r>
                        <a:rPr lang="en-GB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ST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东南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大东南集团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1.2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亿股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6.13%</a:t>
                      </a: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9784357"/>
                  </a:ext>
                </a:extLst>
              </a:tr>
              <a:tr h="7141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300708</a:t>
                      </a:r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.SZ</a:t>
                      </a:r>
                      <a:endParaRPr lang="en-GB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聚灿光电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潘华荣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3400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万股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13.21%</a:t>
                      </a: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002664.SZ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长鹰信质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长鹰天启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亿股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26%</a:t>
                      </a: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7224259"/>
                  </a:ext>
                </a:extLst>
              </a:tr>
              <a:tr h="714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002098.SZ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浔兴股份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汇泽丰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8950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万股</a:t>
                      </a:r>
                      <a:endParaRPr lang="en-US" altLang="zh-CN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25%</a:t>
                      </a: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1158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34985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5" descr="u=1027235771,1791002709&amp;fm=0&amp;gp=1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2867793"/>
            <a:ext cx="1333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xmlns="" id="{C111F803-EF2D-458B-9D57-814AC402EF99}"/>
              </a:ext>
            </a:extLst>
          </p:cNvPr>
          <p:cNvSpPr/>
          <p:nvPr/>
        </p:nvSpPr>
        <p:spPr bwMode="auto">
          <a:xfrm>
            <a:off x="197986" y="1016740"/>
            <a:ext cx="4032448" cy="1723593"/>
          </a:xfrm>
          <a:prstGeom prst="wedgeRoundRectCallout">
            <a:avLst>
              <a:gd name="adj1" fmla="val 28961"/>
              <a:gd name="adj2" fmla="val 6468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8678" name="Picture 17" descr="cicc-allp-02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483" y="2969975"/>
            <a:ext cx="785495" cy="5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456248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主要券商观点</a:t>
            </a:r>
          </a:p>
        </p:txBody>
      </p:sp>
      <p:pic>
        <p:nvPicPr>
          <p:cNvPr id="4" name="图片 3" descr="2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861048"/>
            <a:ext cx="1904214" cy="640140"/>
          </a:xfrm>
          <a:prstGeom prst="rect">
            <a:avLst/>
          </a:prstGeom>
        </p:spPr>
      </p:pic>
      <p:pic>
        <p:nvPicPr>
          <p:cNvPr id="5" name="图片 4" descr="g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210" y="3910563"/>
            <a:ext cx="1872615" cy="4737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7CBAA7B-74D5-4B63-86AF-D8E8F4B2D70C}"/>
              </a:ext>
            </a:extLst>
          </p:cNvPr>
          <p:cNvSpPr txBox="1"/>
          <p:nvPr/>
        </p:nvSpPr>
        <p:spPr>
          <a:xfrm>
            <a:off x="456248" y="1210859"/>
            <a:ext cx="3686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大强小弱的“反弹”本质上是“修复”，我们依然看好风险偏好持续改善下，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股在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10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月至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月的持续修复行情。</a:t>
            </a:r>
          </a:p>
        </p:txBody>
      </p:sp>
      <p:sp>
        <p:nvSpPr>
          <p:cNvPr id="37" name="对话气泡: 圆角矩形 36">
            <a:extLst>
              <a:ext uri="{FF2B5EF4-FFF2-40B4-BE49-F238E27FC236}">
                <a16:creationId xmlns:a16="http://schemas.microsoft.com/office/drawing/2014/main" xmlns="" id="{4D676A9D-75E8-4923-8127-CCAAF1560233}"/>
              </a:ext>
            </a:extLst>
          </p:cNvPr>
          <p:cNvSpPr/>
          <p:nvPr/>
        </p:nvSpPr>
        <p:spPr bwMode="auto">
          <a:xfrm>
            <a:off x="4742221" y="1016740"/>
            <a:ext cx="4032448" cy="1723593"/>
          </a:xfrm>
          <a:prstGeom prst="wedgeRoundRectCallout">
            <a:avLst>
              <a:gd name="adj1" fmla="val -33690"/>
              <a:gd name="adj2" fmla="val 608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AA001647-C370-4625-A8BB-ABA92BF4D979}"/>
              </a:ext>
            </a:extLst>
          </p:cNvPr>
          <p:cNvSpPr txBox="1"/>
          <p:nvPr/>
        </p:nvSpPr>
        <p:spPr>
          <a:xfrm>
            <a:off x="4957726" y="1331660"/>
            <a:ext cx="3686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A 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股市场内外部环境仍具挑战，坚守大市值、低估值板块是相对稳妥的策略。</a:t>
            </a:r>
          </a:p>
        </p:txBody>
      </p:sp>
      <p:sp>
        <p:nvSpPr>
          <p:cNvPr id="39" name="对话气泡: 圆角矩形 38">
            <a:extLst>
              <a:ext uri="{FF2B5EF4-FFF2-40B4-BE49-F238E27FC236}">
                <a16:creationId xmlns:a16="http://schemas.microsoft.com/office/drawing/2014/main" xmlns="" id="{3495AF19-8E76-4B92-BB7B-6EAE37CC1F57}"/>
              </a:ext>
            </a:extLst>
          </p:cNvPr>
          <p:cNvSpPr/>
          <p:nvPr/>
        </p:nvSpPr>
        <p:spPr bwMode="auto">
          <a:xfrm>
            <a:off x="4742221" y="4516816"/>
            <a:ext cx="4032448" cy="1723593"/>
          </a:xfrm>
          <a:prstGeom prst="wedgeRoundRectCallout">
            <a:avLst>
              <a:gd name="adj1" fmla="val -29248"/>
              <a:gd name="adj2" fmla="val -6055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1" name="对话气泡: 圆角矩形 40">
            <a:extLst>
              <a:ext uri="{FF2B5EF4-FFF2-40B4-BE49-F238E27FC236}">
                <a16:creationId xmlns:a16="http://schemas.microsoft.com/office/drawing/2014/main" xmlns="" id="{F2E2216E-4C45-4DB7-A225-5999311B53DF}"/>
              </a:ext>
            </a:extLst>
          </p:cNvPr>
          <p:cNvSpPr/>
          <p:nvPr/>
        </p:nvSpPr>
        <p:spPr bwMode="auto">
          <a:xfrm>
            <a:off x="285220" y="4516816"/>
            <a:ext cx="4032448" cy="1723593"/>
          </a:xfrm>
          <a:prstGeom prst="wedgeRoundRectCallout">
            <a:avLst>
              <a:gd name="adj1" fmla="val 27091"/>
              <a:gd name="adj2" fmla="val -6055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5328725A-9DE9-4782-8DA5-C4B14062FB2D}"/>
              </a:ext>
            </a:extLst>
          </p:cNvPr>
          <p:cNvSpPr txBox="1"/>
          <p:nvPr/>
        </p:nvSpPr>
        <p:spPr>
          <a:xfrm>
            <a:off x="4915288" y="4495877"/>
            <a:ext cx="3686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市场真正的变化是告别了快速出清的恐慌阶段，进入到了一个相对稳定的时间窗口。后续反弹还会有波折，但系统性下行的风险已经降低了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F39F1F8D-6CA7-4FCF-B0C5-EB39426A7808}"/>
              </a:ext>
            </a:extLst>
          </p:cNvPr>
          <p:cNvSpPr txBox="1"/>
          <p:nvPr/>
        </p:nvSpPr>
        <p:spPr>
          <a:xfrm>
            <a:off x="456248" y="4516816"/>
            <a:ext cx="3772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我们认为金秋行情展开过程中，相关风险因素对于市场的扰动始终存在，市场风险偏好修复或会反复，但相对于前期整体紧张的态势已经明显缓和，市场反弹趋势有望延续展开。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1214438"/>
            <a:ext cx="8402638" cy="5162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宏观经济数据解读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279" y="922338"/>
            <a:ext cx="8111490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70000"/>
              </a:lnSpc>
              <a:defRPr/>
            </a:pP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中国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月官方制造业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50.8%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，较上月回落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0.5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个百分点，整体制造业仍运行在景气区间，但新出口订单指数仍处于枯荣线下方且加速下挫，表示中美贸易摩擦对国内制造业出口的影响尤为严重。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月财新中国制造业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50.0%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，较上月回落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0.6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个百分点，结束连续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15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个月扩张，制造业景气度大幅走弱。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  <a:sym typeface="+mn-ea"/>
            </a:endParaRPr>
          </a:p>
          <a:p>
            <a:pPr eaLnBrk="1" latinLnBrk="0" hangingPunct="1">
              <a:lnSpc>
                <a:spcPct val="170000"/>
              </a:lnSpc>
              <a:defRPr/>
            </a:pP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9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月CPI同比上涨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2.5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%，较上月扩大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0.2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个百分点，连续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个月处于“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”时代，且创近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7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个月新高，其中猪肉价格下降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2.4%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，降幅继续收窄，对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的拖累作用持续减弱。</a:t>
            </a:r>
            <a:r>
              <a:rPr lang="zh-CN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PPI同比上涨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3.6</a:t>
            </a:r>
            <a:r>
              <a:rPr lang="zh-CN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，较上月回落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0.5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个百分点，其中非金属矿物制品业、黑色金属冶炼和压延加工业、化学原料和化学制品制造业、煤炭开采和洗选业的涨幅均有所回落</a:t>
            </a:r>
            <a:endParaRPr lang="zh-CN" altLang="en-US" sz="1800" b="1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1800" b="1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38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</a:rPr>
              <a:t>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  <a:p>
            <a:pPr marL="0" indent="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None/>
              <a:defRPr/>
            </a:pPr>
            <a:endParaRPr lang="en-US" altLang="zh-CN" sz="18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6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>
              <a:defRPr/>
            </a:pPr>
            <a:endParaRPr lang="zh-CN" altLang="en-US" sz="1800"/>
          </a:p>
          <a:p>
            <a:pPr>
              <a:defRPr/>
            </a:pPr>
            <a:r>
              <a:rPr lang="zh-CN" altLang="en-US" sz="1800"/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214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42411" y="922338"/>
            <a:ext cx="8444865" cy="52370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1" latinLnBrk="0" hangingPunct="1">
              <a:lnSpc>
                <a:spcPct val="170000"/>
              </a:lnSpc>
              <a:defRPr/>
            </a:pP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月，沪指收报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2821.35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点，上涨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3.53%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；深成指收报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8401.09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点，跌幅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0.76%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；中小板指收报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5750.77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点，跌幅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1.61%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；创业板指收报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1411.34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点，跌幅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1.66%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。其中沪指创下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月以来最大月涨幅，深成指和创业板指连跌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6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月但跌幅已明显收缩。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eaLnBrk="1" latinLnBrk="0" hangingPunct="1">
              <a:lnSpc>
                <a:spcPct val="170000"/>
              </a:lnSpc>
              <a:defRPr/>
            </a:pP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总体看来，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月的反弹行情主要出现在下旬，沪指在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18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日创下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2644.30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点的阶段低点后连续上涨，周涨幅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4.32%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为两年半以来最大，直至国庆节的到来，这波反弹行情才暂告一段落。但投资者不宜过度乐观，一方面，这波行情一定程度上属于情绪悲观到极点的自然反弹；另一方面，此次行情主要集中在权重股和部分题材股上，并不代表市场具备了持续反弹的坚实力量。预计市场短期内仍将以结构性行情为主。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21095" y="1340768"/>
            <a:ext cx="83820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</a:t>
            </a: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260350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Post-IPO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33400" y="116586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indent="0" eaLnBrk="1" hangingPunct="1">
              <a:buFontTx/>
              <a:buNone/>
              <a:defRPr/>
            </a:pPr>
            <a:endParaRPr lang="zh-CN" altLang="en-US" kern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1390967" y="1484784"/>
            <a:ext cx="6362065" cy="3122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联系我们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公司地址：上海市东湖路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号东湖宾馆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号楼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楼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54668032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602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54669508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网址：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http://www.rongke.com</a:t>
            </a:r>
          </a:p>
          <a:p>
            <a:pPr>
              <a:lnSpc>
                <a:spcPct val="150000"/>
              </a:lnSpc>
            </a:pP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11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23F2DBB-C0CC-42F4-99EF-8E393CBFD59C}"/>
              </a:ext>
            </a:extLst>
          </p:cNvPr>
          <p:cNvGrpSpPr/>
          <p:nvPr/>
        </p:nvGrpSpPr>
        <p:grpSpPr>
          <a:xfrm>
            <a:off x="2195736" y="4221088"/>
            <a:ext cx="3528392" cy="1224136"/>
            <a:chOff x="1763688" y="4293096"/>
            <a:chExt cx="3528392" cy="122413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CD75CBBC-3D93-4D21-9CDF-1831DA2FE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293096"/>
              <a:ext cx="1224136" cy="122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44FF356C-0886-40C1-91DD-87BB47EA2251}"/>
                </a:ext>
              </a:extLst>
            </p:cNvPr>
            <p:cNvSpPr txBox="1"/>
            <p:nvPr/>
          </p:nvSpPr>
          <p:spPr>
            <a:xfrm>
              <a:off x="2123728" y="4607498"/>
              <a:ext cx="3168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</a:rPr>
                <a:t>融客市值管理公众号</a:t>
              </a:r>
              <a:endParaRPr lang="en-US" altLang="zh-CN" sz="1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1200" b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rongkechina</a:t>
              </a:r>
              <a:endParaRPr lang="zh-CN" altLang="en-US" sz="1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617D069-E0DE-4B3F-9607-4F8452B33C66}"/>
              </a:ext>
            </a:extLst>
          </p:cNvPr>
          <p:cNvSpPr txBox="1"/>
          <p:nvPr/>
        </p:nvSpPr>
        <p:spPr>
          <a:xfrm rot="16200000">
            <a:off x="-642941" y="4192449"/>
            <a:ext cx="26003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</a:rPr>
              <a:t>融客市值管理</a:t>
            </a:r>
            <a:r>
              <a:rPr lang="en-US" altLang="zh-CN" sz="1400">
                <a:solidFill>
                  <a:schemeClr val="tx2">
                    <a:lumMod val="75000"/>
                  </a:schemeClr>
                </a:solidFill>
              </a:rPr>
              <a:t>RONGKECHINA</a:t>
            </a:r>
            <a:endParaRPr lang="zh-CN" alt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E49A433E-F6A1-462B-A368-0BA9A435F279}"/>
              </a:ext>
            </a:extLst>
          </p:cNvPr>
          <p:cNvCxnSpPr/>
          <p:nvPr/>
        </p:nvCxnSpPr>
        <p:spPr bwMode="auto">
          <a:xfrm>
            <a:off x="811144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96DA9B5E-AC7F-486D-A53E-96FEA614DBFD}"/>
              </a:ext>
            </a:extLst>
          </p:cNvPr>
          <p:cNvCxnSpPr/>
          <p:nvPr/>
        </p:nvCxnSpPr>
        <p:spPr bwMode="auto">
          <a:xfrm>
            <a:off x="834043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108FF581-AC87-41CE-B057-BA3D4C77138E}"/>
              </a:ext>
            </a:extLst>
          </p:cNvPr>
          <p:cNvSpPr/>
          <p:nvPr/>
        </p:nvSpPr>
        <p:spPr bwMode="auto">
          <a:xfrm>
            <a:off x="2195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E2A6DE1-2B6F-4949-A210-5150B2070ACA}"/>
              </a:ext>
            </a:extLst>
          </p:cNvPr>
          <p:cNvSpPr txBox="1"/>
          <p:nvPr/>
        </p:nvSpPr>
        <p:spPr>
          <a:xfrm>
            <a:off x="2339752" y="20697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宏观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6539445C-3220-411F-A775-2659D6DA6F83}"/>
              </a:ext>
            </a:extLst>
          </p:cNvPr>
          <p:cNvSpPr/>
          <p:nvPr/>
        </p:nvSpPr>
        <p:spPr bwMode="auto">
          <a:xfrm>
            <a:off x="2195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0371CB9-A794-428B-8D23-1690A9B14F46}"/>
              </a:ext>
            </a:extLst>
          </p:cNvPr>
          <p:cNvSpPr txBox="1"/>
          <p:nvPr/>
        </p:nvSpPr>
        <p:spPr>
          <a:xfrm>
            <a:off x="2339752" y="312848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C8BC29C7-0CBF-4557-BF6C-58276034EF02}"/>
              </a:ext>
            </a:extLst>
          </p:cNvPr>
          <p:cNvSpPr/>
          <p:nvPr/>
        </p:nvSpPr>
        <p:spPr bwMode="auto">
          <a:xfrm>
            <a:off x="2195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A0F5180-C375-4405-8953-6A844DD190BD}"/>
              </a:ext>
            </a:extLst>
          </p:cNvPr>
          <p:cNvSpPr txBox="1"/>
          <p:nvPr/>
        </p:nvSpPr>
        <p:spPr>
          <a:xfrm>
            <a:off x="2339752" y="41159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展望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EFBE04E-EDD4-45EE-832A-F64243F2AD70}"/>
              </a:ext>
            </a:extLst>
          </p:cNvPr>
          <p:cNvSpPr txBox="1"/>
          <p:nvPr/>
        </p:nvSpPr>
        <p:spPr>
          <a:xfrm>
            <a:off x="2346092" y="514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业务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9152060-B9BE-4CC0-8CC2-A0F181116F45}"/>
              </a:ext>
            </a:extLst>
          </p:cNvPr>
          <p:cNvSpPr txBox="1"/>
          <p:nvPr/>
        </p:nvSpPr>
        <p:spPr>
          <a:xfrm>
            <a:off x="3370917" y="208983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制造业景气度大幅走弱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EAC5418-455D-493D-9BB1-2DF43C40E674}"/>
              </a:ext>
            </a:extLst>
          </p:cNvPr>
          <p:cNvSpPr txBox="1"/>
          <p:nvPr/>
        </p:nvSpPr>
        <p:spPr>
          <a:xfrm>
            <a:off x="3383194" y="312848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市场表现有所反弹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7833C00-B6D3-40E6-BCA9-DD2EF0267E28}"/>
              </a:ext>
            </a:extLst>
          </p:cNvPr>
          <p:cNvSpPr txBox="1"/>
          <p:nvPr/>
        </p:nvSpPr>
        <p:spPr>
          <a:xfrm>
            <a:off x="3347864" y="414908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市场短期或仍以结构性行情为主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452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>
                <a:solidFill>
                  <a:srgbClr val="000066"/>
                </a:solidFill>
                <a:latin typeface="Arial" panose="020B0604020202020204" pitchFamily="34" charset="0"/>
              </a:rPr>
              <a:t>CPI</a:t>
            </a:r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、</a:t>
            </a:r>
            <a:r>
              <a:rPr kumimoji="1" lang="en-US" altLang="zh-CN" sz="2400">
                <a:solidFill>
                  <a:srgbClr val="000066"/>
                </a:solidFill>
                <a:latin typeface="Arial" panose="020B0604020202020204" pitchFamily="34" charset="0"/>
              </a:rPr>
              <a:t>PPI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764D00D-BD49-45EB-B695-DC2F54C61DDD}"/>
              </a:ext>
            </a:extLst>
          </p:cNvPr>
          <p:cNvSpPr txBox="1"/>
          <p:nvPr/>
        </p:nvSpPr>
        <p:spPr>
          <a:xfrm>
            <a:off x="542268" y="5397318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9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>
                <a:solidFill>
                  <a:srgbClr val="000066"/>
                </a:solidFill>
                <a:latin typeface="+mn-ea"/>
                <a:ea typeface="+mn-ea"/>
              </a:rPr>
              <a:t>CPI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同比上涨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2.5%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xmlns="" id="{EE1FF2CB-3236-4319-97BD-FD706CD166E8}"/>
              </a:ext>
            </a:extLst>
          </p:cNvPr>
          <p:cNvSpPr/>
          <p:nvPr/>
        </p:nvSpPr>
        <p:spPr bwMode="auto">
          <a:xfrm>
            <a:off x="2235941" y="554451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0E15A36-735B-48C1-A799-881FC92719BC}"/>
              </a:ext>
            </a:extLst>
          </p:cNvPr>
          <p:cNvSpPr txBox="1"/>
          <p:nvPr/>
        </p:nvSpPr>
        <p:spPr>
          <a:xfrm>
            <a:off x="2492170" y="560171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0.2%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6FF9C3F-5CE9-4400-8B30-34D17215519E}"/>
              </a:ext>
            </a:extLst>
          </p:cNvPr>
          <p:cNvSpPr txBox="1"/>
          <p:nvPr/>
        </p:nvSpPr>
        <p:spPr>
          <a:xfrm>
            <a:off x="5279162" y="5446286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>
                <a:solidFill>
                  <a:srgbClr val="000066"/>
                </a:solidFill>
                <a:latin typeface="+mn-ea"/>
              </a:rPr>
              <a:t>PPI</a:t>
            </a:r>
            <a:r>
              <a:rPr lang="zh-CN" altLang="en-US" sz="1600" b="1">
                <a:solidFill>
                  <a:srgbClr val="000066"/>
                </a:solidFill>
                <a:latin typeface="+mn-ea"/>
              </a:rPr>
              <a:t>同比上涨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3.6%</a:t>
            </a:r>
            <a:r>
              <a:rPr lang="zh-CN" altLang="en-US" sz="1600" b="1">
                <a:solidFill>
                  <a:srgbClr val="000066"/>
                </a:solidFill>
                <a:latin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xmlns="" id="{6CF24ADA-75C2-4612-8373-F0D246EFA584}"/>
              </a:ext>
            </a:extLst>
          </p:cNvPr>
          <p:cNvSpPr/>
          <p:nvPr/>
        </p:nvSpPr>
        <p:spPr bwMode="auto">
          <a:xfrm rot="10800000">
            <a:off x="7086126" y="5640047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964CC13-3406-408D-BF90-8B392FB5E7DD}"/>
              </a:ext>
            </a:extLst>
          </p:cNvPr>
          <p:cNvSpPr txBox="1"/>
          <p:nvPr/>
        </p:nvSpPr>
        <p:spPr>
          <a:xfrm>
            <a:off x="7424861" y="562106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0066"/>
                </a:solidFill>
                <a:latin typeface="+mn-ea"/>
                <a:ea typeface="+mn-ea"/>
              </a:rPr>
              <a:t>0.5%</a:t>
            </a:r>
            <a:endParaRPr lang="zh-CN" altLang="en-US" sz="24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032FA77-AA14-44E1-BAEB-F581029C8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24744"/>
            <a:ext cx="6912768" cy="415501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PMI</a:t>
            </a:r>
            <a:endParaRPr kumimoji="1"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DD487CA-39EA-4182-9465-1981E526F767}"/>
              </a:ext>
            </a:extLst>
          </p:cNvPr>
          <p:cNvSpPr txBox="1"/>
          <p:nvPr/>
        </p:nvSpPr>
        <p:spPr>
          <a:xfrm>
            <a:off x="539552" y="539731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9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月制造业</a:t>
            </a:r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50.8%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箭头: 上 4">
            <a:extLst>
              <a:ext uri="{FF2B5EF4-FFF2-40B4-BE49-F238E27FC236}">
                <a16:creationId xmlns:a16="http://schemas.microsoft.com/office/drawing/2014/main" xmlns="" id="{73A86F5A-F614-462C-9282-6CC5D43082CC}"/>
              </a:ext>
            </a:extLst>
          </p:cNvPr>
          <p:cNvSpPr/>
          <p:nvPr/>
        </p:nvSpPr>
        <p:spPr bwMode="auto">
          <a:xfrm rot="10800000">
            <a:off x="2267744" y="5627971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4F114BE-D5DA-4995-8AA3-E394FF46BBDD}"/>
              </a:ext>
            </a:extLst>
          </p:cNvPr>
          <p:cNvSpPr txBox="1"/>
          <p:nvPr/>
        </p:nvSpPr>
        <p:spPr>
          <a:xfrm>
            <a:off x="2555776" y="568517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0066"/>
                </a:solidFill>
                <a:latin typeface="+mn-ea"/>
                <a:ea typeface="+mn-ea"/>
              </a:rPr>
              <a:t>0.5%</a:t>
            </a:r>
            <a:endParaRPr lang="zh-CN" altLang="en-US" sz="24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A729E48-E999-4B96-B439-DC8961825D80}"/>
              </a:ext>
            </a:extLst>
          </p:cNvPr>
          <p:cNvSpPr txBox="1"/>
          <p:nvPr/>
        </p:nvSpPr>
        <p:spPr>
          <a:xfrm>
            <a:off x="5420461" y="544628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财新中国</a:t>
            </a:r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50.0%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xmlns="" id="{D165FCA1-BBE5-4E49-AF4A-D7637FA0AFE0}"/>
              </a:ext>
            </a:extLst>
          </p:cNvPr>
          <p:cNvSpPr/>
          <p:nvPr/>
        </p:nvSpPr>
        <p:spPr bwMode="auto">
          <a:xfrm rot="10800000">
            <a:off x="7020113" y="5627970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E230AE5-300F-4FA4-A108-37AB31FAE59F}"/>
              </a:ext>
            </a:extLst>
          </p:cNvPr>
          <p:cNvSpPr txBox="1"/>
          <p:nvPr/>
        </p:nvSpPr>
        <p:spPr>
          <a:xfrm>
            <a:off x="7319338" y="574237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0066"/>
                </a:solidFill>
                <a:latin typeface="+mn-ea"/>
                <a:ea typeface="+mn-ea"/>
              </a:rPr>
              <a:t>0.6%</a:t>
            </a:r>
            <a:endParaRPr lang="zh-CN" altLang="en-US" sz="24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608D2BB-565D-491C-A103-D4E3A840E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64" y="1052736"/>
            <a:ext cx="6958272" cy="41823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央行公开市场操作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232B574-0761-4A2D-BACC-04582125216B}"/>
              </a:ext>
            </a:extLst>
          </p:cNvPr>
          <p:cNvSpPr txBox="1"/>
          <p:nvPr/>
        </p:nvSpPr>
        <p:spPr>
          <a:xfrm>
            <a:off x="241233" y="5461405"/>
            <a:ext cx="231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月，央行累计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净投放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4250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亿元</a:t>
            </a:r>
            <a:endParaRPr lang="en-US" altLang="zh-CN" sz="24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60695CD-D12B-4E66-B92F-0C1380BB760F}"/>
              </a:ext>
            </a:extLst>
          </p:cNvPr>
          <p:cNvSpPr txBox="1"/>
          <p:nvPr/>
        </p:nvSpPr>
        <p:spPr>
          <a:xfrm>
            <a:off x="2987823" y="5461405"/>
            <a:ext cx="50405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>
                <a:solidFill>
                  <a:srgbClr val="000066"/>
                </a:solidFill>
                <a:latin typeface="+mn-ea"/>
                <a:ea typeface="+mn-ea"/>
              </a:rPr>
              <a:t>随着降准正式实施，将有效对冲</a:t>
            </a:r>
            <a:r>
              <a:rPr lang="en-US" altLang="zh-CN" sz="1900" b="1">
                <a:solidFill>
                  <a:srgbClr val="000066"/>
                </a:solidFill>
                <a:latin typeface="+mn-ea"/>
                <a:ea typeface="+mn-ea"/>
              </a:rPr>
              <a:t>MLF</a:t>
            </a:r>
            <a:r>
              <a:rPr lang="zh-CN" altLang="en-US" sz="1900" b="1">
                <a:solidFill>
                  <a:srgbClr val="000066"/>
                </a:solidFill>
                <a:latin typeface="+mn-ea"/>
                <a:ea typeface="+mn-ea"/>
              </a:rPr>
              <a:t>到期、税期等多种因素影响，</a:t>
            </a:r>
            <a:r>
              <a:rPr lang="en-US" altLang="zh-CN" sz="1900" b="1">
                <a:solidFill>
                  <a:srgbClr val="000066"/>
                </a:solidFill>
                <a:latin typeface="+mn-ea"/>
                <a:ea typeface="+mn-ea"/>
              </a:rPr>
              <a:t>10</a:t>
            </a:r>
            <a:r>
              <a:rPr lang="zh-CN" altLang="en-US" sz="1900" b="1">
                <a:solidFill>
                  <a:srgbClr val="000066"/>
                </a:solidFill>
                <a:latin typeface="+mn-ea"/>
                <a:ea typeface="+mn-ea"/>
              </a:rPr>
              <a:t>月资金面或将呈现宽松格局。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26F8505-0396-4B1E-88CA-EC8818AA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49332"/>
            <a:ext cx="7344816" cy="45120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市场概况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8CA16E9-4241-443A-A1E9-6875F03B996A}"/>
              </a:ext>
            </a:extLst>
          </p:cNvPr>
          <p:cNvSpPr txBox="1"/>
          <p:nvPr/>
        </p:nvSpPr>
        <p:spPr>
          <a:xfrm>
            <a:off x="-53836" y="12981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上证综指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AC07E53-C46F-4958-B014-BE820BB57652}"/>
              </a:ext>
            </a:extLst>
          </p:cNvPr>
          <p:cNvSpPr txBox="1"/>
          <p:nvPr/>
        </p:nvSpPr>
        <p:spPr>
          <a:xfrm>
            <a:off x="211541" y="171591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3.53%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73EF40F-BAB4-4775-A02A-E1D46917F528}"/>
              </a:ext>
            </a:extLst>
          </p:cNvPr>
          <p:cNvSpPr txBox="1"/>
          <p:nvPr/>
        </p:nvSpPr>
        <p:spPr>
          <a:xfrm>
            <a:off x="-53836" y="48258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中小板指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6211026-610A-48B1-8FD8-2FDE01D671A9}"/>
              </a:ext>
            </a:extLst>
          </p:cNvPr>
          <p:cNvSpPr txBox="1"/>
          <p:nvPr/>
        </p:nvSpPr>
        <p:spPr>
          <a:xfrm>
            <a:off x="222652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1.61%</a:t>
            </a:r>
            <a:endParaRPr lang="zh-CN" altLang="en-US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0931FA3-AAF1-41CB-B2D6-B286AA5D2B56}"/>
              </a:ext>
            </a:extLst>
          </p:cNvPr>
          <p:cNvSpPr txBox="1"/>
          <p:nvPr/>
        </p:nvSpPr>
        <p:spPr>
          <a:xfrm>
            <a:off x="7867540" y="14320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深证成指</a:t>
            </a:r>
          </a:p>
        </p:txBody>
      </p:sp>
      <p:sp>
        <p:nvSpPr>
          <p:cNvPr id="16" name="箭头: 上 15">
            <a:extLst>
              <a:ext uri="{FF2B5EF4-FFF2-40B4-BE49-F238E27FC236}">
                <a16:creationId xmlns:a16="http://schemas.microsoft.com/office/drawing/2014/main" xmlns="" id="{38225682-8E61-477E-AD33-7A3FADD7920E}"/>
              </a:ext>
            </a:extLst>
          </p:cNvPr>
          <p:cNvSpPr/>
          <p:nvPr/>
        </p:nvSpPr>
        <p:spPr bwMode="auto">
          <a:xfrm rot="10800000">
            <a:off x="7953170" y="1821345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001E856-0ABB-48A4-8568-8A3D752EBB60}"/>
              </a:ext>
            </a:extLst>
          </p:cNvPr>
          <p:cNvSpPr txBox="1"/>
          <p:nvPr/>
        </p:nvSpPr>
        <p:spPr>
          <a:xfrm>
            <a:off x="8151114" y="1849840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0.76%</a:t>
            </a:r>
            <a:endParaRPr lang="zh-CN" altLang="en-US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32542B2-8C0D-4A14-B3C0-5AD96888776A}"/>
              </a:ext>
            </a:extLst>
          </p:cNvPr>
          <p:cNvSpPr txBox="1"/>
          <p:nvPr/>
        </p:nvSpPr>
        <p:spPr>
          <a:xfrm>
            <a:off x="7953170" y="48258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创业板指</a:t>
            </a:r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xmlns="" id="{AC202E13-207F-447D-BCD1-0559B449198B}"/>
              </a:ext>
            </a:extLst>
          </p:cNvPr>
          <p:cNvSpPr/>
          <p:nvPr/>
        </p:nvSpPr>
        <p:spPr bwMode="auto">
          <a:xfrm rot="10800000">
            <a:off x="8038799" y="5210186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4D9E8B0-FDD6-4502-BCD7-AABEA83A4C97}"/>
              </a:ext>
            </a:extLst>
          </p:cNvPr>
          <p:cNvSpPr txBox="1"/>
          <p:nvPr/>
        </p:nvSpPr>
        <p:spPr>
          <a:xfrm>
            <a:off x="8229658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1.66%</a:t>
            </a:r>
            <a:endParaRPr lang="zh-CN" altLang="en-US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3449907-9503-4790-9BA1-4958CA326D67}"/>
              </a:ext>
            </a:extLst>
          </p:cNvPr>
          <p:cNvSpPr txBox="1"/>
          <p:nvPr/>
        </p:nvSpPr>
        <p:spPr>
          <a:xfrm>
            <a:off x="1079704" y="5344330"/>
            <a:ext cx="6678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+mn-ea"/>
              </a:rPr>
              <a:t>月下旬，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各大股指均有所反弹。总体来看，沪指创下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2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月以来最大月涨幅，深成指、中小板指、创业板指的月跌幅亦显著收缩。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1DE2939-1B1F-436C-94BD-8ACFA196125E}"/>
              </a:ext>
            </a:extLst>
          </p:cNvPr>
          <p:cNvSpPr txBox="1"/>
          <p:nvPr/>
        </p:nvSpPr>
        <p:spPr>
          <a:xfrm>
            <a:off x="161072" y="109804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22" name="箭头: 上 21">
            <a:extLst>
              <a:ext uri="{FF2B5EF4-FFF2-40B4-BE49-F238E27FC236}">
                <a16:creationId xmlns:a16="http://schemas.microsoft.com/office/drawing/2014/main" xmlns="" id="{25DF3A25-B7F5-4AAA-9B73-2D8B381CE2D5}"/>
              </a:ext>
            </a:extLst>
          </p:cNvPr>
          <p:cNvSpPr/>
          <p:nvPr/>
        </p:nvSpPr>
        <p:spPr bwMode="auto">
          <a:xfrm rot="10800000">
            <a:off x="35547" y="5210186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xmlns="" id="{BC57843D-E424-4851-B3FA-1F43F24127E0}"/>
              </a:ext>
            </a:extLst>
          </p:cNvPr>
          <p:cNvSpPr/>
          <p:nvPr/>
        </p:nvSpPr>
        <p:spPr bwMode="auto">
          <a:xfrm>
            <a:off x="35547" y="1698407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43BB348-F283-4084-8A5F-8A15E158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58" y="1298104"/>
            <a:ext cx="6508596" cy="39120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E9EF84-1FF1-4DE1-BCDD-762CF5F49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87" y="1124744"/>
            <a:ext cx="7850567" cy="5060729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>
                <a:solidFill>
                  <a:srgbClr val="000066"/>
                </a:solidFill>
              </a:rPr>
              <a:t>上证</a:t>
            </a:r>
            <a:r>
              <a:rPr lang="en-US" altLang="zh-CN" sz="2400">
                <a:solidFill>
                  <a:srgbClr val="000066"/>
                </a:solidFill>
              </a:rPr>
              <a:t>50</a:t>
            </a:r>
            <a:r>
              <a:rPr lang="zh-CN" altLang="en-US" sz="2400">
                <a:solidFill>
                  <a:srgbClr val="000066"/>
                </a:solidFill>
              </a:rPr>
              <a:t>股指期货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9DFC1AC-E350-4462-ABF8-C1EC9F4B7CF1}"/>
              </a:ext>
            </a:extLst>
          </p:cNvPr>
          <p:cNvSpPr txBox="1"/>
          <p:nvPr/>
        </p:nvSpPr>
        <p:spPr>
          <a:xfrm>
            <a:off x="7700763" y="4806658"/>
            <a:ext cx="142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月下旬显著上升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131775A4-6B5B-4215-A2A9-DEADBAF63486}"/>
              </a:ext>
            </a:extLst>
          </p:cNvPr>
          <p:cNvCxnSpPr>
            <a:cxnSpLocks/>
          </p:cNvCxnSpPr>
          <p:nvPr/>
        </p:nvCxnSpPr>
        <p:spPr bwMode="auto">
          <a:xfrm>
            <a:off x="5796136" y="3230184"/>
            <a:ext cx="2027321" cy="15764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C8078E-AD54-4079-9B29-4CFF8F2A0786}"/>
              </a:ext>
            </a:extLst>
          </p:cNvPr>
          <p:cNvSpPr txBox="1"/>
          <p:nvPr/>
        </p:nvSpPr>
        <p:spPr>
          <a:xfrm>
            <a:off x="1773090" y="1787858"/>
            <a:ext cx="142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9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月上旬波动下行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9FCDA80C-C82E-4DD4-9AB4-F2CF2674903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83769" y="2609716"/>
            <a:ext cx="1152127" cy="10453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 bwMode="auto">
          <a:xfrm>
            <a:off x="500063" y="188640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>
                <a:solidFill>
                  <a:srgbClr val="000066"/>
                </a:solidFill>
                <a:uFillTx/>
              </a:rPr>
              <a:t>债市指数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4E684D6-9375-47AE-9073-F1E4CB0F3561}"/>
              </a:ext>
            </a:extLst>
          </p:cNvPr>
          <p:cNvSpPr txBox="1"/>
          <p:nvPr/>
        </p:nvSpPr>
        <p:spPr>
          <a:xfrm>
            <a:off x="-53836" y="1306666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上证国债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BEAD395-F051-495A-B334-264815730602}"/>
              </a:ext>
            </a:extLst>
          </p:cNvPr>
          <p:cNvSpPr txBox="1"/>
          <p:nvPr/>
        </p:nvSpPr>
        <p:spPr>
          <a:xfrm>
            <a:off x="211541" y="172447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0.19%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81338AA-AB63-4ADB-AAB3-4CBF7006FE8A}"/>
              </a:ext>
            </a:extLst>
          </p:cNvPr>
          <p:cNvSpPr txBox="1"/>
          <p:nvPr/>
        </p:nvSpPr>
        <p:spPr>
          <a:xfrm>
            <a:off x="-53836" y="482580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深信用债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A3B87FF-2A01-4B8F-8DC3-A71B8FB49034}"/>
              </a:ext>
            </a:extLst>
          </p:cNvPr>
          <p:cNvSpPr txBox="1"/>
          <p:nvPr/>
        </p:nvSpPr>
        <p:spPr>
          <a:xfrm>
            <a:off x="222652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0.25%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9A851EE-D07C-49C0-86BF-16CB03578D9E}"/>
              </a:ext>
            </a:extLst>
          </p:cNvPr>
          <p:cNvSpPr txBox="1"/>
          <p:nvPr/>
        </p:nvSpPr>
        <p:spPr>
          <a:xfrm>
            <a:off x="7627206" y="133164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上证公司债</a:t>
            </a:r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xmlns="" id="{2621C5C1-503B-4719-8015-29A06584BB72}"/>
              </a:ext>
            </a:extLst>
          </p:cNvPr>
          <p:cNvSpPr/>
          <p:nvPr/>
        </p:nvSpPr>
        <p:spPr bwMode="auto">
          <a:xfrm>
            <a:off x="7894108" y="1720954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EBA26BB-7D6B-4521-853D-8B3A0787AF41}"/>
              </a:ext>
            </a:extLst>
          </p:cNvPr>
          <p:cNvSpPr txBox="1"/>
          <p:nvPr/>
        </p:nvSpPr>
        <p:spPr>
          <a:xfrm>
            <a:off x="8038124" y="1749449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 0.47%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AC918D-9CA5-47B3-A303-76415B9D2925}"/>
              </a:ext>
            </a:extLst>
          </p:cNvPr>
          <p:cNvSpPr txBox="1"/>
          <p:nvPr/>
        </p:nvSpPr>
        <p:spPr>
          <a:xfrm>
            <a:off x="7953170" y="482580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深公司债</a:t>
            </a:r>
          </a:p>
        </p:txBody>
      </p:sp>
      <p:sp>
        <p:nvSpPr>
          <p:cNvPr id="15" name="箭头: 上 14">
            <a:extLst>
              <a:ext uri="{FF2B5EF4-FFF2-40B4-BE49-F238E27FC236}">
                <a16:creationId xmlns:a16="http://schemas.microsoft.com/office/drawing/2014/main" xmlns="" id="{FB1352D2-41AA-4F8E-8CFE-84E7592BAA47}"/>
              </a:ext>
            </a:extLst>
          </p:cNvPr>
          <p:cNvSpPr/>
          <p:nvPr/>
        </p:nvSpPr>
        <p:spPr bwMode="auto">
          <a:xfrm>
            <a:off x="8038799" y="521018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15174AF-4227-44AB-8144-B8018851AAB0}"/>
              </a:ext>
            </a:extLst>
          </p:cNvPr>
          <p:cNvSpPr txBox="1"/>
          <p:nvPr/>
        </p:nvSpPr>
        <p:spPr>
          <a:xfrm>
            <a:off x="8229658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0.23%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xmlns="" id="{713C949E-E20E-4FCD-B9B9-72B3B0F7B49B}"/>
              </a:ext>
            </a:extLst>
          </p:cNvPr>
          <p:cNvSpPr/>
          <p:nvPr/>
        </p:nvSpPr>
        <p:spPr bwMode="auto">
          <a:xfrm>
            <a:off x="31794" y="521018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xmlns="" id="{6B4083B1-87F8-4203-8533-1EFE7A0B17F6}"/>
              </a:ext>
            </a:extLst>
          </p:cNvPr>
          <p:cNvSpPr/>
          <p:nvPr/>
        </p:nvSpPr>
        <p:spPr bwMode="auto">
          <a:xfrm>
            <a:off x="27356" y="1698912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0BF404D-0299-4176-8E3C-0AF3CD53DE2E}"/>
              </a:ext>
            </a:extLst>
          </p:cNvPr>
          <p:cNvSpPr txBox="1"/>
          <p:nvPr/>
        </p:nvSpPr>
        <p:spPr>
          <a:xfrm>
            <a:off x="1835696" y="549821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债市指数涨幅显著收缩，市场情绪有所修复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9D9B98-570B-41FF-A617-E3FCFFA3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32" y="1365106"/>
            <a:ext cx="6568694" cy="39482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>
        <a:spAutoFit/>
      </a:bodyPr>
      <a:lstStyle>
        <a:defPPr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2253</Words>
  <Application>Microsoft Office PowerPoint</Application>
  <PresentationFormat>全屏显示(4:3)</PresentationFormat>
  <Paragraphs>464</Paragraphs>
  <Slides>28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融客PPT模板</vt:lpstr>
      <vt:lpstr>融客投资PPT模板</vt:lpstr>
      <vt:lpstr>1_融客PPT模板</vt:lpstr>
      <vt:lpstr>3_融客PPT模板</vt:lpstr>
      <vt:lpstr>2_融客PPT模板</vt:lpstr>
      <vt:lpstr>5_融客PPT模板</vt:lpstr>
      <vt:lpstr>7_融客PPT模板</vt:lpstr>
      <vt:lpstr>8_融客PPT模板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上证50股指期货</vt:lpstr>
      <vt:lpstr>债市指数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Grace</cp:lastModifiedBy>
  <cp:revision>4452</cp:revision>
  <dcterms:created xsi:type="dcterms:W3CDTF">2007-11-30T05:47:00Z</dcterms:created>
  <dcterms:modified xsi:type="dcterms:W3CDTF">2018-10-17T01:27:24Z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