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4.xml" ContentType="application/vnd.openxmlformats-officedocument.theme+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theme/theme5.xml" ContentType="application/vnd.openxmlformats-officedocument.theme+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theme/theme6.xml" ContentType="application/vnd.openxmlformats-officedocument.theme+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theme/theme7.xml" ContentType="application/vnd.openxmlformats-officedocument.theme+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heme/themeOverride1.xml" ContentType="application/vnd.openxmlformats-officedocument.themeOverr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theme/themeOverride2.xml" ContentType="application/vnd.openxmlformats-officedocument.themeOverr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rts/colors1.xml" ContentType="application/vnd.ms-office.chartcolorstyle+xml"/>
  <Override PartName="/ppt/charts/style1.xml" ContentType="application/vnd.ms-office.chartstyl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 id="2147483662" r:id="rId2"/>
    <p:sldMasterId id="2147483674" r:id="rId3"/>
    <p:sldMasterId id="2147483688" r:id="rId4"/>
    <p:sldMasterId id="2147483702" r:id="rId5"/>
    <p:sldMasterId id="2147483716" r:id="rId6"/>
    <p:sldMasterId id="2147483730" r:id="rId7"/>
    <p:sldMasterId id="2147483744" r:id="rId8"/>
  </p:sldMasterIdLst>
  <p:notesMasterIdLst>
    <p:notesMasterId r:id="rId36"/>
  </p:notesMasterIdLst>
  <p:handoutMasterIdLst>
    <p:handoutMasterId r:id="rId37"/>
  </p:handoutMasterIdLst>
  <p:sldIdLst>
    <p:sldId id="256" r:id="rId9"/>
    <p:sldId id="450" r:id="rId10"/>
    <p:sldId id="378" r:id="rId11"/>
    <p:sldId id="442" r:id="rId12"/>
    <p:sldId id="436" r:id="rId13"/>
    <p:sldId id="405" r:id="rId14"/>
    <p:sldId id="416" r:id="rId15"/>
    <p:sldId id="439" r:id="rId16"/>
    <p:sldId id="437" r:id="rId17"/>
    <p:sldId id="400" r:id="rId18"/>
    <p:sldId id="396" r:id="rId19"/>
    <p:sldId id="430" r:id="rId20"/>
    <p:sldId id="452" r:id="rId21"/>
    <p:sldId id="372" r:id="rId22"/>
    <p:sldId id="320" r:id="rId23"/>
    <p:sldId id="443" r:id="rId24"/>
    <p:sldId id="447" r:id="rId25"/>
    <p:sldId id="364" r:id="rId26"/>
    <p:sldId id="449" r:id="rId27"/>
    <p:sldId id="451" r:id="rId28"/>
    <p:sldId id="448" r:id="rId29"/>
    <p:sldId id="441" r:id="rId30"/>
    <p:sldId id="445" r:id="rId31"/>
    <p:sldId id="446" r:id="rId32"/>
    <p:sldId id="423" r:id="rId33"/>
    <p:sldId id="425" r:id="rId34"/>
    <p:sldId id="390" r:id="rId35"/>
  </p:sldIdLst>
  <p:sldSz cx="9144000" cy="6858000" type="screen4x3"/>
  <p:notesSz cx="6797675" cy="9929813"/>
  <p:defaultTextStyle>
    <a:defPPr>
      <a:defRPr lang="en-US"/>
    </a:defPPr>
    <a:lvl1pPr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xmlns="">
        <p15:guide id="1" orient="horz" pos="2160">
          <p15:clr>
            <a:srgbClr val="A4A3A4"/>
          </p15:clr>
        </p15:guide>
        <p15:guide id="2" pos="2877">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a:srgbClr val="FF0000"/>
    <a:srgbClr val="2343E7"/>
    <a:srgbClr val="33CC33"/>
    <a:srgbClr val="CC0000"/>
    <a:srgbClr val="FF9900"/>
    <a:srgbClr val="C0C0C0"/>
    <a:srgbClr val="00FF00"/>
    <a:srgbClr val="66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浅色样式 2 - 强调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712" autoAdjust="0"/>
    <p:restoredTop sz="86372" autoAdjust="0"/>
  </p:normalViewPr>
  <p:slideViewPr>
    <p:cSldViewPr>
      <p:cViewPr varScale="1">
        <p:scale>
          <a:sx n="81" d="100"/>
          <a:sy n="81" d="100"/>
        </p:scale>
        <p:origin x="-728" y="-56"/>
      </p:cViewPr>
      <p:guideLst>
        <p:guide orient="horz" pos="2160"/>
        <p:guide pos="287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9"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3.xml"/><Relationship Id="rId34" Type="http://schemas.openxmlformats.org/officeDocument/2006/relationships/slide" Target="slides/slide26.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slide" Target="slides/slide25.xml"/><Relationship Id="rId38"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slide" Target="slides/slide21.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slide" Target="slides/slide24.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36" Type="http://schemas.openxmlformats.org/officeDocument/2006/relationships/notesMaster" Target="notesMasters/notesMaster1.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slide" Target="slides/slide23.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slide" Target="slides/slide22.xml"/><Relationship Id="rId35" Type="http://schemas.openxmlformats.org/officeDocument/2006/relationships/slide" Target="slides/slide27.xml"/></Relationships>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oleObject" Target="file:///C:\Users\&#32431;&#30495;&#21892;&#33391;\Desktop\&#34701;&#23458;\&#34701;&#23458;\&#26376;&#25253;\2018%2010\&#32479;&#35745;&#22270;.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Pt>
            <c:idx val="9"/>
            <c:invertIfNegative val="0"/>
            <c:bubble3D val="0"/>
            <c:spPr>
              <a:solidFill>
                <a:srgbClr val="FF0000"/>
              </a:solidFill>
              <a:ln>
                <a:noFill/>
              </a:ln>
              <a:effectLst/>
            </c:spPr>
            <c:extLst xmlns:c16r2="http://schemas.microsoft.com/office/drawing/2015/06/chart">
              <c:ext xmlns:c16="http://schemas.microsoft.com/office/drawing/2014/chart" uri="{C3380CC4-5D6E-409C-BE32-E72D297353CC}">
                <c16:uniqueId val="{00000001-F7D0-4078-ADFC-921C3893A31A}"/>
              </c:ext>
            </c:extLst>
          </c:dPt>
          <c:dLbls>
            <c:dLbl>
              <c:idx val="9"/>
              <c:tx>
                <c:rich>
                  <a:bodyPr/>
                  <a:lstStyle/>
                  <a:p>
                    <a:r>
                      <a:rPr lang="en-US" altLang="zh-CN"/>
                      <a:t>1489.27</a:t>
                    </a:r>
                    <a:r>
                      <a:rPr lang="zh-CN" altLang="en-US"/>
                      <a:t>亿元</a:t>
                    </a:r>
                  </a:p>
                </c:rich>
              </c:tx>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F7D0-4078-ADFC-921C3893A31A}"/>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zh-CN"/>
              </a:p>
            </c:tx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Sheet1!$A$2:$A$13</c:f>
              <c:numCache>
                <c:formatCode>m/d/yyyy</c:formatCode>
                <c:ptCount val="12"/>
                <c:pt idx="0">
                  <c:v>43131</c:v>
                </c:pt>
                <c:pt idx="1">
                  <c:v>43159</c:v>
                </c:pt>
                <c:pt idx="2">
                  <c:v>43190</c:v>
                </c:pt>
                <c:pt idx="3">
                  <c:v>43220</c:v>
                </c:pt>
                <c:pt idx="4">
                  <c:v>43251</c:v>
                </c:pt>
                <c:pt idx="5">
                  <c:v>43281</c:v>
                </c:pt>
                <c:pt idx="6">
                  <c:v>43312</c:v>
                </c:pt>
                <c:pt idx="7">
                  <c:v>43343</c:v>
                </c:pt>
                <c:pt idx="8">
                  <c:v>43373</c:v>
                </c:pt>
                <c:pt idx="9">
                  <c:v>43404</c:v>
                </c:pt>
                <c:pt idx="10">
                  <c:v>43434</c:v>
                </c:pt>
                <c:pt idx="11">
                  <c:v>43465</c:v>
                </c:pt>
              </c:numCache>
            </c:numRef>
          </c:cat>
          <c:val>
            <c:numRef>
              <c:f>Sheet1!$B$2:$B$13</c:f>
              <c:numCache>
                <c:formatCode>General</c:formatCode>
                <c:ptCount val="12"/>
                <c:pt idx="0">
                  <c:v>4370.466179</c:v>
                </c:pt>
                <c:pt idx="1">
                  <c:v>2868.4940260000003</c:v>
                </c:pt>
                <c:pt idx="2">
                  <c:v>2810.9941280000003</c:v>
                </c:pt>
                <c:pt idx="3">
                  <c:v>2226.918345</c:v>
                </c:pt>
                <c:pt idx="4">
                  <c:v>2838.9465920000002</c:v>
                </c:pt>
                <c:pt idx="5">
                  <c:v>3515.696715</c:v>
                </c:pt>
                <c:pt idx="6">
                  <c:v>2595.4554539999999</c:v>
                </c:pt>
                <c:pt idx="7">
                  <c:v>1363.4729830000001</c:v>
                </c:pt>
                <c:pt idx="8">
                  <c:v>1382.849078</c:v>
                </c:pt>
                <c:pt idx="9">
                  <c:v>1489.2682589999999</c:v>
                </c:pt>
                <c:pt idx="10">
                  <c:v>1382.47756</c:v>
                </c:pt>
                <c:pt idx="11">
                  <c:v>3964.3787399999997</c:v>
                </c:pt>
              </c:numCache>
            </c:numRef>
          </c:val>
          <c:extLst xmlns:c16r2="http://schemas.microsoft.com/office/drawing/2015/06/chart">
            <c:ext xmlns:c16="http://schemas.microsoft.com/office/drawing/2014/chart" uri="{C3380CC4-5D6E-409C-BE32-E72D297353CC}">
              <c16:uniqueId val="{00000000-F7D0-4078-ADFC-921C3893A31A}"/>
            </c:ext>
          </c:extLst>
        </c:ser>
        <c:dLbls>
          <c:showLegendKey val="0"/>
          <c:showVal val="0"/>
          <c:showCatName val="0"/>
          <c:showSerName val="0"/>
          <c:showPercent val="0"/>
          <c:showBubbleSize val="0"/>
        </c:dLbls>
        <c:gapWidth val="219"/>
        <c:overlap val="-27"/>
        <c:axId val="200246400"/>
        <c:axId val="200247936"/>
      </c:barChart>
      <c:catAx>
        <c:axId val="200246400"/>
        <c:scaling>
          <c:orientation val="minMax"/>
        </c:scaling>
        <c:delete val="0"/>
        <c:axPos val="b"/>
        <c:numFmt formatCode="m/d/yyyy"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200247936"/>
        <c:crosses val="autoZero"/>
        <c:auto val="0"/>
        <c:lblAlgn val="ctr"/>
        <c:lblOffset val="100"/>
        <c:noMultiLvlLbl val="0"/>
      </c:catAx>
      <c:valAx>
        <c:axId val="200247936"/>
        <c:scaling>
          <c:orientation val="minMax"/>
        </c:scaling>
        <c:delete val="0"/>
        <c:axPos val="l"/>
        <c:majorGridlines>
          <c:spPr>
            <a:ln w="9525" cap="flat" cmpd="sng" algn="ctr">
              <a:no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200246400"/>
        <c:crosses val="autoZero"/>
        <c:crossBetween val="between"/>
      </c:valAx>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solidFill>
      <a:schemeClr val="bg1"/>
    </a:solidFill>
    <a:ln w="9525" cap="flat" cmpd="sng" algn="ctr">
      <a:noFill/>
      <a:round/>
    </a:ln>
    <a:effectLst/>
  </c:spPr>
  <c:txPr>
    <a:bodyPr/>
    <a:lstStyle/>
    <a:p>
      <a:pPr>
        <a:defRPr/>
      </a:pPr>
      <a:endParaRPr lang="zh-CN"/>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1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42" name="Rectangle 2"/>
          <p:cNvSpPr>
            <a:spLocks noGrp="1" noChangeArrowheads="1"/>
          </p:cNvSpPr>
          <p:nvPr>
            <p:ph type="hdr" sz="quarter"/>
          </p:nvPr>
        </p:nvSpPr>
        <p:spPr bwMode="auto">
          <a:xfrm>
            <a:off x="0" y="0"/>
            <a:ext cx="2946400" cy="496888"/>
          </a:xfrm>
          <a:prstGeom prst="rect">
            <a:avLst/>
          </a:prstGeom>
          <a:noFill/>
          <a:ln w="9525">
            <a:noFill/>
            <a:miter lim="800000"/>
          </a:ln>
          <a:effectLst/>
        </p:spPr>
        <p:txBody>
          <a:bodyPr vert="horz" wrap="square" lIns="91440" tIns="45720" rIns="91440" bIns="45720" numCol="1" anchor="t" anchorCtr="0" compatLnSpc="1"/>
          <a:lstStyle>
            <a:lvl1pPr algn="l">
              <a:defRPr sz="1200">
                <a:latin typeface="Arial" panose="020B0604020202020204" pitchFamily="34" charset="0"/>
                <a:ea typeface="宋体" panose="02010600030101010101" pitchFamily="2" charset="-122"/>
              </a:defRPr>
            </a:lvl1pPr>
          </a:lstStyle>
          <a:p>
            <a:pPr>
              <a:defRPr/>
            </a:pPr>
            <a:endParaRPr lang="zh-CN" altLang="en-US"/>
          </a:p>
        </p:txBody>
      </p:sp>
      <p:sp>
        <p:nvSpPr>
          <p:cNvPr id="112643" name="Rectangle 3"/>
          <p:cNvSpPr>
            <a:spLocks noGrp="1" noChangeArrowheads="1"/>
          </p:cNvSpPr>
          <p:nvPr>
            <p:ph type="dt" sz="quarter" idx="1"/>
          </p:nvPr>
        </p:nvSpPr>
        <p:spPr bwMode="auto">
          <a:xfrm>
            <a:off x="3849688" y="0"/>
            <a:ext cx="2946400" cy="496888"/>
          </a:xfrm>
          <a:prstGeom prst="rect">
            <a:avLst/>
          </a:prstGeom>
          <a:noFill/>
          <a:ln w="9525">
            <a:noFill/>
            <a:miter lim="800000"/>
          </a:ln>
          <a:effectLst/>
        </p:spPr>
        <p:txBody>
          <a:bodyPr vert="horz" wrap="square" lIns="91440" tIns="45720" rIns="91440" bIns="45720" numCol="1" anchor="t" anchorCtr="0" compatLnSpc="1"/>
          <a:lstStyle>
            <a:lvl1pPr algn="r">
              <a:defRPr sz="1200">
                <a:latin typeface="Arial" panose="020B0604020202020204" pitchFamily="34" charset="0"/>
                <a:ea typeface="宋体" panose="02010600030101010101" pitchFamily="2" charset="-122"/>
              </a:defRPr>
            </a:lvl1pPr>
          </a:lstStyle>
          <a:p>
            <a:pPr>
              <a:defRPr/>
            </a:pPr>
            <a:endParaRPr lang="en-US" altLang="zh-CN"/>
          </a:p>
        </p:txBody>
      </p:sp>
      <p:sp>
        <p:nvSpPr>
          <p:cNvPr id="112644" name="Rectangle 4"/>
          <p:cNvSpPr>
            <a:spLocks noGrp="1" noChangeArrowheads="1"/>
          </p:cNvSpPr>
          <p:nvPr>
            <p:ph type="ftr" sz="quarter" idx="2"/>
          </p:nvPr>
        </p:nvSpPr>
        <p:spPr bwMode="auto">
          <a:xfrm>
            <a:off x="0" y="9431338"/>
            <a:ext cx="2946400" cy="496887"/>
          </a:xfrm>
          <a:prstGeom prst="rect">
            <a:avLst/>
          </a:prstGeom>
          <a:noFill/>
          <a:ln w="9525">
            <a:noFill/>
            <a:miter lim="800000"/>
          </a:ln>
          <a:effectLst/>
        </p:spPr>
        <p:txBody>
          <a:bodyPr vert="horz" wrap="square" lIns="91440" tIns="45720" rIns="91440" bIns="45720" numCol="1" anchor="b" anchorCtr="0" compatLnSpc="1"/>
          <a:lstStyle>
            <a:lvl1pPr algn="l">
              <a:defRPr sz="1200">
                <a:latin typeface="Arial" panose="020B0604020202020204" pitchFamily="34" charset="0"/>
                <a:ea typeface="宋体" panose="02010600030101010101" pitchFamily="2" charset="-122"/>
              </a:defRPr>
            </a:lvl1pPr>
          </a:lstStyle>
          <a:p>
            <a:pPr>
              <a:defRPr/>
            </a:pPr>
            <a:endParaRPr lang="en-US" altLang="zh-CN"/>
          </a:p>
        </p:txBody>
      </p:sp>
      <p:sp>
        <p:nvSpPr>
          <p:cNvPr id="112645" name="Rectangle 5"/>
          <p:cNvSpPr>
            <a:spLocks noGrp="1" noChangeArrowheads="1"/>
          </p:cNvSpPr>
          <p:nvPr>
            <p:ph type="sldNum" sz="quarter" idx="3"/>
          </p:nvPr>
        </p:nvSpPr>
        <p:spPr bwMode="auto">
          <a:xfrm>
            <a:off x="3849688" y="9431338"/>
            <a:ext cx="2946400" cy="496887"/>
          </a:xfrm>
          <a:prstGeom prst="rect">
            <a:avLst/>
          </a:prstGeom>
          <a:noFill/>
          <a:ln w="9525">
            <a:noFill/>
            <a:miter lim="800000"/>
          </a:ln>
          <a:effectLst/>
        </p:spPr>
        <p:txBody>
          <a:bodyPr vert="horz" wrap="square" lIns="91440" tIns="45720" rIns="91440" bIns="45720" numCol="1" anchor="b" anchorCtr="0" compatLnSpc="1"/>
          <a:lstStyle>
            <a:lvl1pPr algn="r">
              <a:defRPr sz="1200">
                <a:latin typeface="Arial" panose="020B0604020202020204" pitchFamily="34" charset="0"/>
                <a:ea typeface="宋体" panose="02010600030101010101" pitchFamily="2" charset="-122"/>
              </a:defRPr>
            </a:lvl1pPr>
          </a:lstStyle>
          <a:p>
            <a:pPr>
              <a:defRPr/>
            </a:pPr>
            <a:fld id="{C215BADB-7DCD-49BC-AB0D-9367CFBA6A16}" type="slidenum">
              <a:rPr lang="zh-CN" altLang="en-US"/>
              <a:t>‹#›</a:t>
            </a:fld>
            <a:endParaRPr lang="en-US" altLang="zh-CN"/>
          </a:p>
        </p:txBody>
      </p:sp>
    </p:spTree>
    <p:extLst>
      <p:ext uri="{BB962C8B-B14F-4D97-AF65-F5344CB8AC3E}">
        <p14:creationId xmlns:p14="http://schemas.microsoft.com/office/powerpoint/2010/main" val="31818687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8786" name="Rectangle 2"/>
          <p:cNvSpPr>
            <a:spLocks noGrp="1" noChangeArrowheads="1"/>
          </p:cNvSpPr>
          <p:nvPr>
            <p:ph type="hdr" sz="quarter"/>
          </p:nvPr>
        </p:nvSpPr>
        <p:spPr bwMode="auto">
          <a:xfrm>
            <a:off x="0" y="0"/>
            <a:ext cx="2946400" cy="496888"/>
          </a:xfrm>
          <a:prstGeom prst="rect">
            <a:avLst/>
          </a:prstGeom>
          <a:noFill/>
          <a:ln w="9525">
            <a:noFill/>
            <a:miter lim="800000"/>
          </a:ln>
          <a:effectLst/>
        </p:spPr>
        <p:txBody>
          <a:bodyPr vert="horz" wrap="square" lIns="91440" tIns="45720" rIns="91440" bIns="45720" numCol="1" anchor="t" anchorCtr="0" compatLnSpc="1"/>
          <a:lstStyle>
            <a:lvl1pPr algn="l">
              <a:defRPr sz="1200">
                <a:latin typeface="Arial" panose="020B0604020202020204" pitchFamily="34" charset="0"/>
                <a:ea typeface="宋体" panose="02010600030101010101" pitchFamily="2" charset="-122"/>
              </a:defRPr>
            </a:lvl1pPr>
          </a:lstStyle>
          <a:p>
            <a:pPr>
              <a:defRPr/>
            </a:pPr>
            <a:endParaRPr lang="zh-CN" altLang="en-US"/>
          </a:p>
        </p:txBody>
      </p:sp>
      <p:sp>
        <p:nvSpPr>
          <p:cNvPr id="118787" name="Rectangle 3"/>
          <p:cNvSpPr>
            <a:spLocks noGrp="1" noChangeArrowheads="1"/>
          </p:cNvSpPr>
          <p:nvPr>
            <p:ph type="dt" idx="1"/>
          </p:nvPr>
        </p:nvSpPr>
        <p:spPr bwMode="auto">
          <a:xfrm>
            <a:off x="3849688" y="0"/>
            <a:ext cx="2946400" cy="496888"/>
          </a:xfrm>
          <a:prstGeom prst="rect">
            <a:avLst/>
          </a:prstGeom>
          <a:noFill/>
          <a:ln w="9525">
            <a:noFill/>
            <a:miter lim="800000"/>
          </a:ln>
          <a:effectLst/>
        </p:spPr>
        <p:txBody>
          <a:bodyPr vert="horz" wrap="square" lIns="91440" tIns="45720" rIns="91440" bIns="45720" numCol="1" anchor="t" anchorCtr="0" compatLnSpc="1"/>
          <a:lstStyle>
            <a:lvl1pPr algn="r">
              <a:defRPr sz="1200">
                <a:latin typeface="Arial" panose="020B0604020202020204" pitchFamily="34" charset="0"/>
                <a:ea typeface="宋体" panose="02010600030101010101" pitchFamily="2" charset="-122"/>
              </a:defRPr>
            </a:lvl1pPr>
          </a:lstStyle>
          <a:p>
            <a:pPr>
              <a:defRPr/>
            </a:pPr>
            <a:endParaRPr lang="en-US" altLang="zh-CN"/>
          </a:p>
        </p:txBody>
      </p:sp>
      <p:sp>
        <p:nvSpPr>
          <p:cNvPr id="38916" name="Rectangle 4"/>
          <p:cNvSpPr>
            <a:spLocks noGrp="1" noRot="1" noChangeAspect="1" noChangeArrowheads="1" noTextEdit="1"/>
          </p:cNvSpPr>
          <p:nvPr>
            <p:ph type="sldImg" idx="2"/>
          </p:nvPr>
        </p:nvSpPr>
        <p:spPr bwMode="auto">
          <a:xfrm>
            <a:off x="917575" y="744538"/>
            <a:ext cx="4965700" cy="3724275"/>
          </a:xfrm>
          <a:prstGeom prst="rect">
            <a:avLst/>
          </a:prstGeom>
          <a:noFill/>
          <a:ln w="9525">
            <a:solidFill>
              <a:srgbClr val="000000"/>
            </a:solidFill>
            <a:miter lim="800000"/>
          </a:ln>
        </p:spPr>
      </p:sp>
      <p:sp>
        <p:nvSpPr>
          <p:cNvPr id="118789" name="Rectangle 5"/>
          <p:cNvSpPr>
            <a:spLocks noGrp="1" noChangeArrowheads="1"/>
          </p:cNvSpPr>
          <p:nvPr>
            <p:ph type="body" sz="quarter" idx="3"/>
          </p:nvPr>
        </p:nvSpPr>
        <p:spPr bwMode="auto">
          <a:xfrm>
            <a:off x="679450" y="4716463"/>
            <a:ext cx="5438775" cy="4468812"/>
          </a:xfrm>
          <a:prstGeom prst="rect">
            <a:avLst/>
          </a:prstGeom>
          <a:noFill/>
          <a:ln w="9525">
            <a:noFill/>
            <a:miter lim="800000"/>
          </a:ln>
          <a:effectLst/>
        </p:spPr>
        <p:txBody>
          <a:bodyPr vert="horz" wrap="square" lIns="91440" tIns="45720" rIns="91440" bIns="45720" numCol="1" anchor="t" anchorCtr="0" compatLnSpc="1"/>
          <a:lstStyle/>
          <a:p>
            <a:pPr lvl="0"/>
            <a:r>
              <a:rPr lang="zh-CN" altLang="en-US" noProof="0"/>
              <a:t>单击此处编辑母版文本样式</a:t>
            </a:r>
          </a:p>
          <a:p>
            <a:pPr lvl="1"/>
            <a:r>
              <a:rPr lang="zh-CN" altLang="en-US" noProof="0"/>
              <a:t>第二级</a:t>
            </a:r>
          </a:p>
          <a:p>
            <a:pPr lvl="2"/>
            <a:r>
              <a:rPr lang="zh-CN" altLang="en-US" noProof="0"/>
              <a:t>第三级</a:t>
            </a:r>
          </a:p>
          <a:p>
            <a:pPr lvl="3"/>
            <a:r>
              <a:rPr lang="zh-CN" altLang="en-US" noProof="0"/>
              <a:t>第四级</a:t>
            </a:r>
          </a:p>
          <a:p>
            <a:pPr lvl="4"/>
            <a:r>
              <a:rPr lang="zh-CN" altLang="en-US" noProof="0"/>
              <a:t>第五级</a:t>
            </a:r>
          </a:p>
        </p:txBody>
      </p:sp>
      <p:sp>
        <p:nvSpPr>
          <p:cNvPr id="118790" name="Rectangle 6"/>
          <p:cNvSpPr>
            <a:spLocks noGrp="1" noChangeArrowheads="1"/>
          </p:cNvSpPr>
          <p:nvPr>
            <p:ph type="ftr" sz="quarter" idx="4"/>
          </p:nvPr>
        </p:nvSpPr>
        <p:spPr bwMode="auto">
          <a:xfrm>
            <a:off x="0" y="9431338"/>
            <a:ext cx="2946400" cy="496887"/>
          </a:xfrm>
          <a:prstGeom prst="rect">
            <a:avLst/>
          </a:prstGeom>
          <a:noFill/>
          <a:ln w="9525">
            <a:noFill/>
            <a:miter lim="800000"/>
          </a:ln>
          <a:effectLst/>
        </p:spPr>
        <p:txBody>
          <a:bodyPr vert="horz" wrap="square" lIns="91440" tIns="45720" rIns="91440" bIns="45720" numCol="1" anchor="b" anchorCtr="0" compatLnSpc="1"/>
          <a:lstStyle>
            <a:lvl1pPr algn="l">
              <a:defRPr sz="1200">
                <a:latin typeface="Arial" panose="020B0604020202020204" pitchFamily="34" charset="0"/>
                <a:ea typeface="宋体" panose="02010600030101010101" pitchFamily="2" charset="-122"/>
              </a:defRPr>
            </a:lvl1pPr>
          </a:lstStyle>
          <a:p>
            <a:pPr>
              <a:defRPr/>
            </a:pPr>
            <a:endParaRPr lang="en-US" altLang="zh-CN"/>
          </a:p>
        </p:txBody>
      </p:sp>
      <p:sp>
        <p:nvSpPr>
          <p:cNvPr id="118791" name="Rectangle 7"/>
          <p:cNvSpPr>
            <a:spLocks noGrp="1" noChangeArrowheads="1"/>
          </p:cNvSpPr>
          <p:nvPr>
            <p:ph type="sldNum" sz="quarter" idx="5"/>
          </p:nvPr>
        </p:nvSpPr>
        <p:spPr bwMode="auto">
          <a:xfrm>
            <a:off x="3849688" y="9431338"/>
            <a:ext cx="2946400" cy="496887"/>
          </a:xfrm>
          <a:prstGeom prst="rect">
            <a:avLst/>
          </a:prstGeom>
          <a:noFill/>
          <a:ln w="9525">
            <a:noFill/>
            <a:miter lim="800000"/>
          </a:ln>
          <a:effectLst/>
        </p:spPr>
        <p:txBody>
          <a:bodyPr vert="horz" wrap="square" lIns="91440" tIns="45720" rIns="91440" bIns="45720" numCol="1" anchor="b" anchorCtr="0" compatLnSpc="1"/>
          <a:lstStyle>
            <a:lvl1pPr algn="r">
              <a:defRPr sz="1200">
                <a:latin typeface="Arial" panose="020B0604020202020204" pitchFamily="34" charset="0"/>
                <a:ea typeface="宋体" panose="02010600030101010101" pitchFamily="2" charset="-122"/>
              </a:defRPr>
            </a:lvl1pPr>
          </a:lstStyle>
          <a:p>
            <a:pPr>
              <a:defRPr/>
            </a:pPr>
            <a:fld id="{CBB07F69-7155-447B-AE34-68A3E3683DC8}" type="slidenum">
              <a:rPr lang="zh-CN" altLang="en-US"/>
              <a:t>‹#›</a:t>
            </a:fld>
            <a:endParaRPr lang="en-US" altLang="zh-CN"/>
          </a:p>
        </p:txBody>
      </p:sp>
    </p:spTree>
    <p:extLst>
      <p:ext uri="{BB962C8B-B14F-4D97-AF65-F5344CB8AC3E}">
        <p14:creationId xmlns:p14="http://schemas.microsoft.com/office/powerpoint/2010/main" val="17754042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D2357406-4E3C-4C33-9D93-C975F75BA8E2}" type="slidenum">
              <a:rPr lang="zh-CN" altLang="en-US" smtClean="0">
                <a:latin typeface="Arial" panose="020B0604020202020204" pitchFamily="34" charset="0"/>
              </a:rPr>
              <a:t>1</a:t>
            </a:fld>
            <a:endParaRPr lang="en-US" altLang="zh-CN">
              <a:latin typeface="Arial" panose="020B0604020202020204" pitchFamily="34" charset="0"/>
            </a:endParaRPr>
          </a:p>
        </p:txBody>
      </p:sp>
      <p:sp>
        <p:nvSpPr>
          <p:cNvPr id="39939" name="Rectangle 2"/>
          <p:cNvSpPr>
            <a:spLocks noGrp="1" noRot="1" noChangeAspect="1" noChangeArrowheads="1" noTextEdit="1"/>
          </p:cNvSpPr>
          <p:nvPr>
            <p:ph type="sldImg"/>
          </p:nvPr>
        </p:nvSpPr>
        <p:spPr/>
      </p:sp>
      <p:sp>
        <p:nvSpPr>
          <p:cNvPr id="39940" name="Rectangle 3"/>
          <p:cNvSpPr>
            <a:spLocks noGrp="1" noChangeArrowheads="1"/>
          </p:cNvSpPr>
          <p:nvPr>
            <p:ph type="body" idx="1"/>
          </p:nvPr>
        </p:nvSpPr>
        <p:spPr>
          <a:noFill/>
        </p:spPr>
        <p:txBody>
          <a:bodyPr/>
          <a:lstStyle/>
          <a:p>
            <a:pPr eaLnBrk="1" hangingPunct="1"/>
            <a:endParaRPr lang="zh-CN" altLang="en-US">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幻灯片图像占位符 1"/>
          <p:cNvSpPr>
            <a:spLocks noGrp="1" noRot="1" noChangeAspect="1" noTextEdit="1"/>
          </p:cNvSpPr>
          <p:nvPr>
            <p:ph type="sldImg"/>
          </p:nvPr>
        </p:nvSpPr>
        <p:spPr/>
      </p:sp>
      <p:sp>
        <p:nvSpPr>
          <p:cNvPr id="50179" name="备注占位符 2"/>
          <p:cNvSpPr>
            <a:spLocks noGrp="1"/>
          </p:cNvSpPr>
          <p:nvPr>
            <p:ph type="body" idx="1"/>
          </p:nvPr>
        </p:nvSpPr>
        <p:spPr>
          <a:noFill/>
        </p:spPr>
        <p:txBody>
          <a:bodyPr/>
          <a:lstStyle/>
          <a:p>
            <a:endParaRPr lang="zh-CN" altLang="en-US">
              <a:latin typeface="Arial" panose="020B0604020202020204" pitchFamily="34" charset="0"/>
            </a:endParaRPr>
          </a:p>
        </p:txBody>
      </p:sp>
      <p:sp>
        <p:nvSpPr>
          <p:cNvPr id="50180" name="灯片编号占位符 3"/>
          <p:cNvSpPr>
            <a:spLocks noGrp="1"/>
          </p:cNvSpPr>
          <p:nvPr>
            <p:ph type="sldNum" sz="quarter" idx="5"/>
          </p:nvPr>
        </p:nvSpPr>
        <p:spPr>
          <a:noFill/>
        </p:spPr>
        <p:txBody>
          <a:bodyPr/>
          <a:lstStyle/>
          <a:p>
            <a:fld id="{D30BF4F9-9AEE-448D-B3EC-3F52BE76B531}" type="slidenum">
              <a:rPr lang="zh-CN" altLang="en-US" smtClean="0">
                <a:latin typeface="Arial" panose="020B0604020202020204" pitchFamily="34" charset="0"/>
              </a:rPr>
              <a:t>11</a:t>
            </a:fld>
            <a:endParaRPr lang="en-US" altLang="zh-CN">
              <a:latin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幻灯片图像占位符 1"/>
          <p:cNvSpPr>
            <a:spLocks noGrp="1" noRot="1" noChangeAspect="1" noTextEdit="1"/>
          </p:cNvSpPr>
          <p:nvPr>
            <p:ph type="sldImg"/>
          </p:nvPr>
        </p:nvSpPr>
        <p:spPr/>
      </p:sp>
      <p:sp>
        <p:nvSpPr>
          <p:cNvPr id="51203" name="备注占位符 2"/>
          <p:cNvSpPr>
            <a:spLocks noGrp="1"/>
          </p:cNvSpPr>
          <p:nvPr>
            <p:ph type="body" idx="1"/>
          </p:nvPr>
        </p:nvSpPr>
        <p:spPr>
          <a:noFill/>
        </p:spPr>
        <p:txBody>
          <a:bodyPr/>
          <a:lstStyle/>
          <a:p>
            <a:endParaRPr lang="zh-CN" altLang="en-US">
              <a:latin typeface="Arial" panose="020B0604020202020204" pitchFamily="34" charset="0"/>
            </a:endParaRPr>
          </a:p>
        </p:txBody>
      </p:sp>
      <p:sp>
        <p:nvSpPr>
          <p:cNvPr id="51204" name="灯片编号占位符 3"/>
          <p:cNvSpPr>
            <a:spLocks noGrp="1"/>
          </p:cNvSpPr>
          <p:nvPr>
            <p:ph type="sldNum" sz="quarter" idx="5"/>
          </p:nvPr>
        </p:nvSpPr>
        <p:spPr>
          <a:noFill/>
        </p:spPr>
        <p:txBody>
          <a:bodyPr/>
          <a:lstStyle/>
          <a:p>
            <a:fld id="{FA7FD96F-1CBF-4627-98CC-F89080831901}" type="slidenum">
              <a:rPr lang="zh-CN" altLang="en-US" smtClean="0">
                <a:latin typeface="Arial" panose="020B0604020202020204" pitchFamily="34" charset="0"/>
              </a:rPr>
              <a:t>12</a:t>
            </a:fld>
            <a:endParaRPr lang="en-US" altLang="zh-CN">
              <a:latin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幻灯片图像占位符 1"/>
          <p:cNvSpPr>
            <a:spLocks noGrp="1" noRot="1" noChangeAspect="1" noTextEdit="1"/>
          </p:cNvSpPr>
          <p:nvPr>
            <p:ph type="sldImg"/>
          </p:nvPr>
        </p:nvSpPr>
        <p:spPr/>
      </p:sp>
      <p:sp>
        <p:nvSpPr>
          <p:cNvPr id="52227" name="备注占位符 2"/>
          <p:cNvSpPr>
            <a:spLocks noGrp="1"/>
          </p:cNvSpPr>
          <p:nvPr>
            <p:ph type="body" idx="1"/>
          </p:nvPr>
        </p:nvSpPr>
        <p:spPr>
          <a:noFill/>
        </p:spPr>
        <p:txBody>
          <a:bodyPr/>
          <a:lstStyle/>
          <a:p>
            <a:endParaRPr lang="zh-CN" altLang="en-US">
              <a:latin typeface="Arial" panose="020B0604020202020204" pitchFamily="34" charset="0"/>
            </a:endParaRPr>
          </a:p>
        </p:txBody>
      </p:sp>
      <p:sp>
        <p:nvSpPr>
          <p:cNvPr id="52228" name="灯片编号占位符 3"/>
          <p:cNvSpPr>
            <a:spLocks noGrp="1"/>
          </p:cNvSpPr>
          <p:nvPr>
            <p:ph type="sldNum" sz="quarter" idx="5"/>
          </p:nvPr>
        </p:nvSpPr>
        <p:spPr>
          <a:noFill/>
        </p:spPr>
        <p:txBody>
          <a:bodyPr/>
          <a:lstStyle/>
          <a:p>
            <a:fld id="{5DE2822E-C16A-46B9-9217-5699FA279432}" type="slidenum">
              <a:rPr lang="zh-CN" altLang="en-US" smtClean="0">
                <a:latin typeface="Arial" panose="020B0604020202020204" pitchFamily="34" charset="0"/>
              </a:rPr>
              <a:t>14</a:t>
            </a:fld>
            <a:endParaRPr lang="en-US" altLang="zh-CN">
              <a:latin typeface="Arial" panose="020B0604020202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幻灯片图像占位符 1"/>
          <p:cNvSpPr>
            <a:spLocks noGrp="1" noRot="1" noChangeAspect="1" noTextEdit="1"/>
          </p:cNvSpPr>
          <p:nvPr>
            <p:ph type="sldImg"/>
          </p:nvPr>
        </p:nvSpPr>
        <p:spPr/>
      </p:sp>
      <p:sp>
        <p:nvSpPr>
          <p:cNvPr id="53251" name="备注占位符 2"/>
          <p:cNvSpPr>
            <a:spLocks noGrp="1"/>
          </p:cNvSpPr>
          <p:nvPr>
            <p:ph type="body" idx="1"/>
          </p:nvPr>
        </p:nvSpPr>
        <p:spPr>
          <a:noFill/>
        </p:spPr>
        <p:txBody>
          <a:bodyPr/>
          <a:lstStyle/>
          <a:p>
            <a:endParaRPr lang="zh-CN" altLang="en-US">
              <a:latin typeface="Arial" panose="020B0604020202020204" pitchFamily="34" charset="0"/>
            </a:endParaRPr>
          </a:p>
        </p:txBody>
      </p:sp>
      <p:sp>
        <p:nvSpPr>
          <p:cNvPr id="53252" name="灯片编号占位符 3"/>
          <p:cNvSpPr>
            <a:spLocks noGrp="1"/>
          </p:cNvSpPr>
          <p:nvPr>
            <p:ph type="sldNum" sz="quarter" idx="5"/>
          </p:nvPr>
        </p:nvSpPr>
        <p:spPr>
          <a:noFill/>
        </p:spPr>
        <p:txBody>
          <a:bodyPr/>
          <a:lstStyle/>
          <a:p>
            <a:fld id="{FB24A8D8-6A62-4928-A7F1-BD1541A69352}" type="slidenum">
              <a:rPr lang="zh-CN" altLang="en-US" smtClean="0">
                <a:latin typeface="Arial" panose="020B0604020202020204" pitchFamily="34" charset="0"/>
              </a:rPr>
              <a:t>15</a:t>
            </a:fld>
            <a:endParaRPr lang="en-US" altLang="zh-CN">
              <a:latin typeface="Arial" panose="020B060402020202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幻灯片图像占位符 1"/>
          <p:cNvSpPr>
            <a:spLocks noGrp="1" noRot="1" noChangeAspect="1" noTextEdit="1"/>
          </p:cNvSpPr>
          <p:nvPr>
            <p:ph type="sldImg"/>
          </p:nvPr>
        </p:nvSpPr>
        <p:spPr/>
      </p:sp>
      <p:sp>
        <p:nvSpPr>
          <p:cNvPr id="54275" name="备注占位符 2"/>
          <p:cNvSpPr>
            <a:spLocks noGrp="1"/>
          </p:cNvSpPr>
          <p:nvPr>
            <p:ph type="body" idx="1"/>
          </p:nvPr>
        </p:nvSpPr>
        <p:spPr>
          <a:noFill/>
        </p:spPr>
        <p:txBody>
          <a:bodyPr/>
          <a:lstStyle/>
          <a:p>
            <a:endParaRPr lang="zh-CN" altLang="en-US">
              <a:latin typeface="Arial" panose="020B0604020202020204" pitchFamily="34" charset="0"/>
            </a:endParaRPr>
          </a:p>
        </p:txBody>
      </p:sp>
      <p:sp>
        <p:nvSpPr>
          <p:cNvPr id="54276" name="灯片编号占位符 3"/>
          <p:cNvSpPr>
            <a:spLocks noGrp="1"/>
          </p:cNvSpPr>
          <p:nvPr>
            <p:ph type="sldNum" sz="quarter" idx="5"/>
          </p:nvPr>
        </p:nvSpPr>
        <p:spPr>
          <a:noFill/>
        </p:spPr>
        <p:txBody>
          <a:bodyPr/>
          <a:lstStyle/>
          <a:p>
            <a:fld id="{1728A664-25E9-481E-A125-881D4B0EE505}" type="slidenum">
              <a:rPr lang="zh-CN" altLang="en-US" smtClean="0">
                <a:solidFill>
                  <a:srgbClr val="000000"/>
                </a:solidFill>
                <a:latin typeface="Arial" panose="020B0604020202020204" pitchFamily="34" charset="0"/>
              </a:rPr>
              <a:t>16</a:t>
            </a:fld>
            <a:endParaRPr lang="en-US" altLang="zh-CN">
              <a:solidFill>
                <a:srgbClr val="000000"/>
              </a:solidFill>
              <a:latin typeface="Arial" panose="020B060402020202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幻灯片图像占位符 1"/>
          <p:cNvSpPr>
            <a:spLocks noGrp="1" noRot="1" noChangeAspect="1" noTextEdit="1"/>
          </p:cNvSpPr>
          <p:nvPr>
            <p:ph type="sldImg"/>
          </p:nvPr>
        </p:nvSpPr>
        <p:spPr/>
      </p:sp>
      <p:sp>
        <p:nvSpPr>
          <p:cNvPr id="55299" name="备注占位符 2"/>
          <p:cNvSpPr>
            <a:spLocks noGrp="1"/>
          </p:cNvSpPr>
          <p:nvPr>
            <p:ph type="body" idx="1"/>
          </p:nvPr>
        </p:nvSpPr>
        <p:spPr>
          <a:noFill/>
        </p:spPr>
        <p:txBody>
          <a:bodyPr/>
          <a:lstStyle/>
          <a:p>
            <a:endParaRPr lang="zh-CN" altLang="en-US">
              <a:latin typeface="Arial" panose="020B0604020202020204" pitchFamily="34" charset="0"/>
            </a:endParaRPr>
          </a:p>
        </p:txBody>
      </p:sp>
      <p:sp>
        <p:nvSpPr>
          <p:cNvPr id="55300" name="灯片编号占位符 3"/>
          <p:cNvSpPr>
            <a:spLocks noGrp="1"/>
          </p:cNvSpPr>
          <p:nvPr>
            <p:ph type="sldNum" sz="quarter" idx="5"/>
          </p:nvPr>
        </p:nvSpPr>
        <p:spPr>
          <a:noFill/>
        </p:spPr>
        <p:txBody>
          <a:bodyPr/>
          <a:lstStyle/>
          <a:p>
            <a:fld id="{1F2E9EE6-3BE6-4A8C-80A8-52CBE14B2DCB}" type="slidenum">
              <a:rPr lang="zh-CN" altLang="en-US" smtClean="0">
                <a:latin typeface="Arial" panose="020B0604020202020204" pitchFamily="34" charset="0"/>
              </a:rPr>
              <a:t>18</a:t>
            </a:fld>
            <a:endParaRPr lang="en-US" altLang="zh-CN">
              <a:latin typeface="Arial" panose="020B060402020202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幻灯片图像占位符 1"/>
          <p:cNvSpPr>
            <a:spLocks noGrp="1" noRot="1" noChangeAspect="1" noTextEdit="1"/>
          </p:cNvSpPr>
          <p:nvPr>
            <p:ph type="sldImg"/>
          </p:nvPr>
        </p:nvSpPr>
        <p:spPr/>
      </p:sp>
      <p:sp>
        <p:nvSpPr>
          <p:cNvPr id="54275" name="备注占位符 2"/>
          <p:cNvSpPr>
            <a:spLocks noGrp="1"/>
          </p:cNvSpPr>
          <p:nvPr>
            <p:ph type="body" idx="1"/>
          </p:nvPr>
        </p:nvSpPr>
        <p:spPr>
          <a:noFill/>
        </p:spPr>
        <p:txBody>
          <a:bodyPr/>
          <a:lstStyle/>
          <a:p>
            <a:endParaRPr lang="zh-CN" altLang="en-US">
              <a:ea typeface="宋体" panose="02010600030101010101" pitchFamily="2" charset="-122"/>
            </a:endParaRPr>
          </a:p>
        </p:txBody>
      </p:sp>
      <p:sp>
        <p:nvSpPr>
          <p:cNvPr id="54276" name="灯片编号占位符 3"/>
          <p:cNvSpPr txBox="1">
            <a:spLocks noGrp="1"/>
          </p:cNvSpPr>
          <p:nvPr/>
        </p:nvSpPr>
        <p:spPr bwMode="auto">
          <a:xfrm>
            <a:off x="3849688" y="9431338"/>
            <a:ext cx="2946400" cy="496887"/>
          </a:xfrm>
          <a:prstGeom prst="rect">
            <a:avLst/>
          </a:prstGeom>
          <a:noFill/>
          <a:ln w="9525">
            <a:noFill/>
            <a:miter lim="800000"/>
          </a:ln>
        </p:spPr>
        <p:txBody>
          <a:bodyPr anchor="b"/>
          <a:lstStyle/>
          <a:p>
            <a:pPr algn="r"/>
            <a:fld id="{102CD48E-DF1A-40EA-893E-43C78C7B8506}" type="slidenum">
              <a:rPr lang="zh-CN" altLang="en-US" sz="1200">
                <a:solidFill>
                  <a:srgbClr val="000000"/>
                </a:solidFill>
              </a:rPr>
              <a:t>22</a:t>
            </a:fld>
            <a:endParaRPr lang="en-US" altLang="zh-CN" sz="1200">
              <a:solidFill>
                <a:srgbClr val="000000"/>
              </a:solidFil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幻灯片图像占位符 1"/>
          <p:cNvSpPr>
            <a:spLocks noGrp="1" noRot="1" noChangeAspect="1" noTextEdit="1"/>
          </p:cNvSpPr>
          <p:nvPr>
            <p:ph type="sldImg"/>
          </p:nvPr>
        </p:nvSpPr>
        <p:spPr/>
      </p:sp>
      <p:sp>
        <p:nvSpPr>
          <p:cNvPr id="59395" name="备注占位符 2"/>
          <p:cNvSpPr>
            <a:spLocks noGrp="1"/>
          </p:cNvSpPr>
          <p:nvPr>
            <p:ph type="body" idx="1"/>
          </p:nvPr>
        </p:nvSpPr>
        <p:spPr>
          <a:noFill/>
        </p:spPr>
        <p:txBody>
          <a:bodyPr lIns="91550" tIns="45774" rIns="91550" bIns="45774"/>
          <a:lstStyle/>
          <a:p>
            <a:endParaRPr lang="zh-CN" altLang="en-US">
              <a:latin typeface="Arial" panose="020B0604020202020204" pitchFamily="34" charset="0"/>
            </a:endParaRPr>
          </a:p>
        </p:txBody>
      </p:sp>
      <p:sp>
        <p:nvSpPr>
          <p:cNvPr id="59396" name="灯片编号占位符 3"/>
          <p:cNvSpPr txBox="1">
            <a:spLocks noGrp="1"/>
          </p:cNvSpPr>
          <p:nvPr/>
        </p:nvSpPr>
        <p:spPr bwMode="auto">
          <a:xfrm>
            <a:off x="3849688" y="9432925"/>
            <a:ext cx="2946400" cy="495300"/>
          </a:xfrm>
          <a:prstGeom prst="rect">
            <a:avLst/>
          </a:prstGeom>
          <a:noFill/>
          <a:ln w="9525">
            <a:noFill/>
            <a:miter lim="800000"/>
          </a:ln>
        </p:spPr>
        <p:txBody>
          <a:bodyPr lIns="91550" tIns="45774" rIns="91550" bIns="45774" anchor="b"/>
          <a:lstStyle/>
          <a:p>
            <a:pPr algn="r" defTabSz="915670"/>
            <a:fld id="{54EC2046-CBD9-49BA-BD82-23E1D28F573E}" type="slidenum">
              <a:rPr lang="zh-CN" altLang="en-US" sz="1200">
                <a:solidFill>
                  <a:srgbClr val="000000"/>
                </a:solidFill>
              </a:rPr>
              <a:t>25</a:t>
            </a:fld>
            <a:endParaRPr lang="en-US" altLang="zh-CN" sz="1200">
              <a:solidFill>
                <a:srgbClr val="000000"/>
              </a:solidFil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幻灯片图像占位符 1"/>
          <p:cNvSpPr>
            <a:spLocks noGrp="1" noRot="1" noChangeAspect="1" noTextEdit="1"/>
          </p:cNvSpPr>
          <p:nvPr>
            <p:ph type="sldImg"/>
          </p:nvPr>
        </p:nvSpPr>
        <p:spPr/>
      </p:sp>
      <p:sp>
        <p:nvSpPr>
          <p:cNvPr id="61443" name="备注占位符 2"/>
          <p:cNvSpPr>
            <a:spLocks noGrp="1"/>
          </p:cNvSpPr>
          <p:nvPr>
            <p:ph type="body" idx="1"/>
          </p:nvPr>
        </p:nvSpPr>
        <p:spPr>
          <a:noFill/>
        </p:spPr>
        <p:txBody>
          <a:bodyPr lIns="91550" tIns="45774" rIns="91550" bIns="45774"/>
          <a:lstStyle/>
          <a:p>
            <a:endParaRPr lang="zh-CN" altLang="en-US">
              <a:latin typeface="Arial" panose="020B0604020202020204" pitchFamily="34" charset="0"/>
            </a:endParaRPr>
          </a:p>
        </p:txBody>
      </p:sp>
      <p:sp>
        <p:nvSpPr>
          <p:cNvPr id="61444" name="灯片编号占位符 3"/>
          <p:cNvSpPr txBox="1">
            <a:spLocks noGrp="1"/>
          </p:cNvSpPr>
          <p:nvPr/>
        </p:nvSpPr>
        <p:spPr bwMode="auto">
          <a:xfrm>
            <a:off x="3849688" y="9432925"/>
            <a:ext cx="2946400" cy="495300"/>
          </a:xfrm>
          <a:prstGeom prst="rect">
            <a:avLst/>
          </a:prstGeom>
          <a:noFill/>
          <a:ln w="9525">
            <a:noFill/>
            <a:miter lim="800000"/>
          </a:ln>
        </p:spPr>
        <p:txBody>
          <a:bodyPr lIns="91550" tIns="45774" rIns="91550" bIns="45774" anchor="b"/>
          <a:lstStyle/>
          <a:p>
            <a:pPr algn="r" defTabSz="915670"/>
            <a:fld id="{B66FD792-C4C0-47E5-9BDE-FF08C9B884DB}" type="slidenum">
              <a:rPr lang="zh-CN" altLang="en-US" sz="1200">
                <a:solidFill>
                  <a:srgbClr val="000000"/>
                </a:solidFill>
              </a:rPr>
              <a:t>26</a:t>
            </a:fld>
            <a:endParaRPr lang="en-US" altLang="zh-CN" sz="1200">
              <a:solidFill>
                <a:srgbClr val="00000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D2357406-4E3C-4C33-9D93-C975F75BA8E2}" type="slidenum">
              <a:rPr lang="zh-CN" altLang="en-US" smtClean="0">
                <a:latin typeface="Arial" panose="020B0604020202020204" pitchFamily="34" charset="0"/>
              </a:rPr>
              <a:t>2</a:t>
            </a:fld>
            <a:endParaRPr lang="en-US" altLang="zh-CN">
              <a:latin typeface="Arial" panose="020B0604020202020204" pitchFamily="34" charset="0"/>
            </a:endParaRPr>
          </a:p>
        </p:txBody>
      </p:sp>
      <p:sp>
        <p:nvSpPr>
          <p:cNvPr id="39939" name="Rectangle 2"/>
          <p:cNvSpPr>
            <a:spLocks noGrp="1" noRot="1" noChangeAspect="1" noChangeArrowheads="1" noTextEdit="1"/>
          </p:cNvSpPr>
          <p:nvPr>
            <p:ph type="sldImg"/>
          </p:nvPr>
        </p:nvSpPr>
        <p:spPr/>
      </p:sp>
      <p:sp>
        <p:nvSpPr>
          <p:cNvPr id="39940" name="Rectangle 3"/>
          <p:cNvSpPr>
            <a:spLocks noGrp="1" noChangeArrowheads="1"/>
          </p:cNvSpPr>
          <p:nvPr>
            <p:ph type="body" idx="1"/>
          </p:nvPr>
        </p:nvSpPr>
        <p:spPr>
          <a:noFill/>
        </p:spPr>
        <p:txBody>
          <a:bodyPr/>
          <a:lstStyle/>
          <a:p>
            <a:pPr eaLnBrk="1" hangingPunct="1"/>
            <a:endParaRPr lang="zh-CN" altLang="en-US">
              <a:latin typeface="Arial" panose="020B0604020202020204" pitchFamily="34" charset="0"/>
            </a:endParaRPr>
          </a:p>
        </p:txBody>
      </p:sp>
    </p:spTree>
    <p:extLst>
      <p:ext uri="{BB962C8B-B14F-4D97-AF65-F5344CB8AC3E}">
        <p14:creationId xmlns:p14="http://schemas.microsoft.com/office/powerpoint/2010/main" val="175126985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幻灯片图像占位符 1"/>
          <p:cNvSpPr>
            <a:spLocks noGrp="1" noRot="1" noChangeAspect="1" noTextEdit="1"/>
          </p:cNvSpPr>
          <p:nvPr>
            <p:ph type="sldImg"/>
          </p:nvPr>
        </p:nvSpPr>
        <p:spPr/>
      </p:sp>
      <p:sp>
        <p:nvSpPr>
          <p:cNvPr id="62467" name="备注占位符 2"/>
          <p:cNvSpPr>
            <a:spLocks noGrp="1"/>
          </p:cNvSpPr>
          <p:nvPr>
            <p:ph type="body" idx="1"/>
          </p:nvPr>
        </p:nvSpPr>
        <p:spPr>
          <a:noFill/>
        </p:spPr>
        <p:txBody>
          <a:bodyPr/>
          <a:lstStyle/>
          <a:p>
            <a:endParaRPr lang="zh-CN" altLang="en-US">
              <a:latin typeface="Arial" panose="020B0604020202020204" pitchFamily="34" charset="0"/>
            </a:endParaRPr>
          </a:p>
        </p:txBody>
      </p:sp>
      <p:sp>
        <p:nvSpPr>
          <p:cNvPr id="62468" name="灯片编号占位符 3"/>
          <p:cNvSpPr>
            <a:spLocks noGrp="1"/>
          </p:cNvSpPr>
          <p:nvPr>
            <p:ph type="sldNum" sz="quarter" idx="5"/>
          </p:nvPr>
        </p:nvSpPr>
        <p:spPr>
          <a:noFill/>
        </p:spPr>
        <p:txBody>
          <a:bodyPr/>
          <a:lstStyle/>
          <a:p>
            <a:fld id="{3BEEE980-A0B8-4EF9-B18B-052D2CC2DFAA}" type="slidenum">
              <a:rPr lang="zh-CN" altLang="en-US" smtClean="0">
                <a:solidFill>
                  <a:srgbClr val="000000"/>
                </a:solidFill>
                <a:latin typeface="Arial" panose="020B0604020202020204" pitchFamily="34" charset="0"/>
              </a:rPr>
              <a:t>27</a:t>
            </a:fld>
            <a:endParaRPr lang="en-US" altLang="zh-CN">
              <a:solidFill>
                <a:srgbClr val="000000"/>
              </a:solidFill>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幻灯片图像占位符 1"/>
          <p:cNvSpPr>
            <a:spLocks noGrp="1" noRot="1" noChangeAspect="1" noTextEdit="1"/>
          </p:cNvSpPr>
          <p:nvPr>
            <p:ph type="sldImg"/>
          </p:nvPr>
        </p:nvSpPr>
        <p:spPr/>
      </p:sp>
      <p:sp>
        <p:nvSpPr>
          <p:cNvPr id="40963" name="备注占位符 2"/>
          <p:cNvSpPr>
            <a:spLocks noGrp="1"/>
          </p:cNvSpPr>
          <p:nvPr>
            <p:ph type="body" idx="1"/>
          </p:nvPr>
        </p:nvSpPr>
        <p:spPr>
          <a:noFill/>
        </p:spPr>
        <p:txBody>
          <a:bodyPr/>
          <a:lstStyle/>
          <a:p>
            <a:endParaRPr lang="zh-CN" altLang="en-US">
              <a:latin typeface="Arial" panose="020B0604020202020204" pitchFamily="34" charset="0"/>
            </a:endParaRPr>
          </a:p>
        </p:txBody>
      </p:sp>
      <p:sp>
        <p:nvSpPr>
          <p:cNvPr id="40964" name="灯片编号占位符 3"/>
          <p:cNvSpPr>
            <a:spLocks noGrp="1"/>
          </p:cNvSpPr>
          <p:nvPr>
            <p:ph type="sldNum" sz="quarter" idx="5"/>
          </p:nvPr>
        </p:nvSpPr>
        <p:spPr>
          <a:noFill/>
        </p:spPr>
        <p:txBody>
          <a:bodyPr/>
          <a:lstStyle/>
          <a:p>
            <a:fld id="{A05D1252-F4D2-4957-B2AF-B15F6A231658}" type="slidenum">
              <a:rPr lang="zh-CN" altLang="en-US" smtClean="0">
                <a:latin typeface="Arial" panose="020B0604020202020204" pitchFamily="34" charset="0"/>
              </a:rPr>
              <a:t>3</a:t>
            </a:fld>
            <a:endParaRPr lang="en-US" altLang="zh-CN">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幻灯片图像占位符 1"/>
          <p:cNvSpPr>
            <a:spLocks noGrp="1" noRot="1" noChangeAspect="1" noTextEdit="1"/>
          </p:cNvSpPr>
          <p:nvPr>
            <p:ph type="sldImg"/>
          </p:nvPr>
        </p:nvSpPr>
        <p:spPr/>
      </p:sp>
      <p:sp>
        <p:nvSpPr>
          <p:cNvPr id="41987" name="备注占位符 2"/>
          <p:cNvSpPr>
            <a:spLocks noGrp="1"/>
          </p:cNvSpPr>
          <p:nvPr>
            <p:ph type="body" idx="1"/>
          </p:nvPr>
        </p:nvSpPr>
        <p:spPr>
          <a:noFill/>
        </p:spPr>
        <p:txBody>
          <a:bodyPr/>
          <a:lstStyle/>
          <a:p>
            <a:endParaRPr lang="zh-CN" altLang="en-US">
              <a:latin typeface="Arial" panose="020B0604020202020204" pitchFamily="34" charset="0"/>
            </a:endParaRPr>
          </a:p>
        </p:txBody>
      </p:sp>
      <p:sp>
        <p:nvSpPr>
          <p:cNvPr id="41988" name="灯片编号占位符 3"/>
          <p:cNvSpPr>
            <a:spLocks noGrp="1"/>
          </p:cNvSpPr>
          <p:nvPr>
            <p:ph type="sldNum" sz="quarter" idx="5"/>
          </p:nvPr>
        </p:nvSpPr>
        <p:spPr>
          <a:noFill/>
        </p:spPr>
        <p:txBody>
          <a:bodyPr/>
          <a:lstStyle/>
          <a:p>
            <a:fld id="{6993E6D2-58B9-44CA-9DA2-F9D516F0FA5C}" type="slidenum">
              <a:rPr lang="zh-CN" altLang="en-US" smtClean="0">
                <a:solidFill>
                  <a:srgbClr val="000000"/>
                </a:solidFill>
                <a:latin typeface="Arial" panose="020B0604020202020204" pitchFamily="34" charset="0"/>
              </a:rPr>
              <a:t>4</a:t>
            </a:fld>
            <a:endParaRPr lang="en-US" altLang="zh-CN">
              <a:solidFill>
                <a:srgbClr val="000000"/>
              </a:solidFill>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幻灯片图像占位符 1"/>
          <p:cNvSpPr>
            <a:spLocks noGrp="1" noRot="1" noChangeAspect="1" noTextEdit="1"/>
          </p:cNvSpPr>
          <p:nvPr>
            <p:ph type="sldImg"/>
          </p:nvPr>
        </p:nvSpPr>
        <p:spPr/>
      </p:sp>
      <p:sp>
        <p:nvSpPr>
          <p:cNvPr id="43011" name="备注占位符 2"/>
          <p:cNvSpPr>
            <a:spLocks noGrp="1"/>
          </p:cNvSpPr>
          <p:nvPr>
            <p:ph type="body" idx="1"/>
          </p:nvPr>
        </p:nvSpPr>
        <p:spPr>
          <a:noFill/>
        </p:spPr>
        <p:txBody>
          <a:bodyPr/>
          <a:lstStyle/>
          <a:p>
            <a:endParaRPr lang="zh-CN" altLang="en-US">
              <a:latin typeface="Arial" panose="020B0604020202020204" pitchFamily="34" charset="0"/>
            </a:endParaRPr>
          </a:p>
        </p:txBody>
      </p:sp>
      <p:sp>
        <p:nvSpPr>
          <p:cNvPr id="43012" name="灯片编号占位符 3"/>
          <p:cNvSpPr>
            <a:spLocks noGrp="1"/>
          </p:cNvSpPr>
          <p:nvPr>
            <p:ph type="sldNum" sz="quarter" idx="5"/>
          </p:nvPr>
        </p:nvSpPr>
        <p:spPr>
          <a:noFill/>
        </p:spPr>
        <p:txBody>
          <a:bodyPr/>
          <a:lstStyle/>
          <a:p>
            <a:fld id="{ADFAB647-5434-4ABC-A07D-364031E59BF1}" type="slidenum">
              <a:rPr lang="zh-CN" altLang="en-US" smtClean="0">
                <a:solidFill>
                  <a:srgbClr val="000000"/>
                </a:solidFill>
                <a:latin typeface="Arial" panose="020B0604020202020204" pitchFamily="34" charset="0"/>
              </a:rPr>
              <a:t>5</a:t>
            </a:fld>
            <a:endParaRPr lang="en-US" altLang="zh-CN">
              <a:solidFill>
                <a:srgbClr val="000000"/>
              </a:solidFill>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幻灯片图像占位符 1"/>
          <p:cNvSpPr>
            <a:spLocks noGrp="1" noRot="1" noChangeAspect="1" noTextEdit="1"/>
          </p:cNvSpPr>
          <p:nvPr>
            <p:ph type="sldImg"/>
          </p:nvPr>
        </p:nvSpPr>
        <p:spPr/>
      </p:sp>
      <p:sp>
        <p:nvSpPr>
          <p:cNvPr id="45059" name="备注占位符 2"/>
          <p:cNvSpPr>
            <a:spLocks noGrp="1"/>
          </p:cNvSpPr>
          <p:nvPr>
            <p:ph type="body" idx="1"/>
          </p:nvPr>
        </p:nvSpPr>
        <p:spPr>
          <a:noFill/>
        </p:spPr>
        <p:txBody>
          <a:bodyPr/>
          <a:lstStyle/>
          <a:p>
            <a:endParaRPr lang="zh-CN" altLang="en-US">
              <a:latin typeface="Arial" panose="020B0604020202020204" pitchFamily="34" charset="0"/>
            </a:endParaRPr>
          </a:p>
        </p:txBody>
      </p:sp>
      <p:sp>
        <p:nvSpPr>
          <p:cNvPr id="45060" name="灯片编号占位符 3"/>
          <p:cNvSpPr>
            <a:spLocks noGrp="1"/>
          </p:cNvSpPr>
          <p:nvPr>
            <p:ph type="sldNum" sz="quarter" idx="5"/>
          </p:nvPr>
        </p:nvSpPr>
        <p:spPr>
          <a:noFill/>
        </p:spPr>
        <p:txBody>
          <a:bodyPr/>
          <a:lstStyle/>
          <a:p>
            <a:fld id="{4144F239-2C94-4817-927E-CC75FBAA7CF6}" type="slidenum">
              <a:rPr lang="zh-CN" altLang="en-US" smtClean="0">
                <a:solidFill>
                  <a:srgbClr val="000000"/>
                </a:solidFill>
                <a:latin typeface="Arial" panose="020B0604020202020204" pitchFamily="34" charset="0"/>
              </a:rPr>
              <a:t>7</a:t>
            </a:fld>
            <a:endParaRPr lang="en-US" altLang="zh-CN">
              <a:solidFill>
                <a:srgbClr val="000000"/>
              </a:solidFill>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幻灯片图像占位符 1"/>
          <p:cNvSpPr>
            <a:spLocks noGrp="1" noRot="1" noChangeAspect="1" noTextEdit="1"/>
          </p:cNvSpPr>
          <p:nvPr>
            <p:ph type="sldImg"/>
          </p:nvPr>
        </p:nvSpPr>
        <p:spPr/>
      </p:sp>
      <p:sp>
        <p:nvSpPr>
          <p:cNvPr id="46083" name="备注占位符 2"/>
          <p:cNvSpPr>
            <a:spLocks noGrp="1"/>
          </p:cNvSpPr>
          <p:nvPr>
            <p:ph type="body" idx="1"/>
          </p:nvPr>
        </p:nvSpPr>
        <p:spPr>
          <a:noFill/>
        </p:spPr>
        <p:txBody>
          <a:bodyPr/>
          <a:lstStyle/>
          <a:p>
            <a:endParaRPr lang="zh-CN" altLang="en-US">
              <a:latin typeface="Arial" panose="020B0604020202020204" pitchFamily="34" charset="0"/>
            </a:endParaRPr>
          </a:p>
        </p:txBody>
      </p:sp>
      <p:sp>
        <p:nvSpPr>
          <p:cNvPr id="46084" name="灯片编号占位符 3"/>
          <p:cNvSpPr>
            <a:spLocks noGrp="1"/>
          </p:cNvSpPr>
          <p:nvPr>
            <p:ph type="sldNum" sz="quarter" idx="5"/>
          </p:nvPr>
        </p:nvSpPr>
        <p:spPr>
          <a:noFill/>
        </p:spPr>
        <p:txBody>
          <a:bodyPr/>
          <a:lstStyle/>
          <a:p>
            <a:fld id="{BADFC64E-0477-46FF-A69A-C14BF260A05B}" type="slidenum">
              <a:rPr lang="zh-CN" altLang="en-US" smtClean="0">
                <a:latin typeface="Arial" panose="020B0604020202020204" pitchFamily="34" charset="0"/>
              </a:rPr>
              <a:t>8</a:t>
            </a:fld>
            <a:endParaRPr lang="en-US" altLang="zh-CN">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幻灯片图像占位符 1"/>
          <p:cNvSpPr>
            <a:spLocks noGrp="1" noRot="1" noChangeAspect="1" noTextEdit="1"/>
          </p:cNvSpPr>
          <p:nvPr>
            <p:ph type="sldImg"/>
          </p:nvPr>
        </p:nvSpPr>
        <p:spPr/>
      </p:sp>
      <p:sp>
        <p:nvSpPr>
          <p:cNvPr id="48131" name="备注占位符 2"/>
          <p:cNvSpPr>
            <a:spLocks noGrp="1"/>
          </p:cNvSpPr>
          <p:nvPr>
            <p:ph type="body" idx="1"/>
          </p:nvPr>
        </p:nvSpPr>
        <p:spPr>
          <a:noFill/>
        </p:spPr>
        <p:txBody>
          <a:bodyPr/>
          <a:lstStyle/>
          <a:p>
            <a:endParaRPr lang="zh-CN" altLang="en-US">
              <a:latin typeface="Arial" panose="020B0604020202020204" pitchFamily="34" charset="0"/>
            </a:endParaRPr>
          </a:p>
        </p:txBody>
      </p:sp>
      <p:sp>
        <p:nvSpPr>
          <p:cNvPr id="48132" name="灯片编号占位符 3"/>
          <p:cNvSpPr>
            <a:spLocks noGrp="1"/>
          </p:cNvSpPr>
          <p:nvPr>
            <p:ph type="sldNum" sz="quarter" idx="5"/>
          </p:nvPr>
        </p:nvSpPr>
        <p:spPr>
          <a:noFill/>
        </p:spPr>
        <p:txBody>
          <a:bodyPr/>
          <a:lstStyle/>
          <a:p>
            <a:fld id="{CE52DA10-8DE6-4A6A-9726-E43521613602}" type="slidenum">
              <a:rPr lang="zh-CN" altLang="en-US" smtClean="0">
                <a:solidFill>
                  <a:srgbClr val="000000"/>
                </a:solidFill>
                <a:latin typeface="Arial" panose="020B0604020202020204" pitchFamily="34" charset="0"/>
              </a:rPr>
              <a:t>9</a:t>
            </a:fld>
            <a:endParaRPr lang="en-US" altLang="zh-CN">
              <a:solidFill>
                <a:srgbClr val="000000"/>
              </a:solidFill>
              <a:latin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幻灯片图像占位符 1"/>
          <p:cNvSpPr>
            <a:spLocks noGrp="1" noRot="1" noChangeAspect="1" noTextEdit="1"/>
          </p:cNvSpPr>
          <p:nvPr>
            <p:ph type="sldImg"/>
          </p:nvPr>
        </p:nvSpPr>
        <p:spPr/>
      </p:sp>
      <p:sp>
        <p:nvSpPr>
          <p:cNvPr id="49155" name="备注占位符 2"/>
          <p:cNvSpPr>
            <a:spLocks noGrp="1"/>
          </p:cNvSpPr>
          <p:nvPr>
            <p:ph type="body" idx="1"/>
          </p:nvPr>
        </p:nvSpPr>
        <p:spPr>
          <a:noFill/>
        </p:spPr>
        <p:txBody>
          <a:bodyPr/>
          <a:lstStyle/>
          <a:p>
            <a:endParaRPr lang="zh-CN" altLang="en-US">
              <a:latin typeface="Arial" panose="020B0604020202020204" pitchFamily="34" charset="0"/>
            </a:endParaRPr>
          </a:p>
        </p:txBody>
      </p:sp>
      <p:sp>
        <p:nvSpPr>
          <p:cNvPr id="49156" name="灯片编号占位符 3"/>
          <p:cNvSpPr>
            <a:spLocks noGrp="1"/>
          </p:cNvSpPr>
          <p:nvPr>
            <p:ph type="sldNum" sz="quarter" idx="5"/>
          </p:nvPr>
        </p:nvSpPr>
        <p:spPr>
          <a:noFill/>
        </p:spPr>
        <p:txBody>
          <a:bodyPr/>
          <a:lstStyle/>
          <a:p>
            <a:fld id="{E77B8B10-1324-4A89-B636-E7B912D32726}" type="slidenum">
              <a:rPr lang="zh-CN" altLang="en-US" smtClean="0">
                <a:latin typeface="Arial" panose="020B0604020202020204" pitchFamily="34" charset="0"/>
              </a:rPr>
              <a:t>10</a:t>
            </a:fld>
            <a:endParaRPr lang="en-US" altLang="zh-CN">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Master" Target="../slideMasters/slideMaster2.xml"/><Relationship Id="rId4" Type="http://schemas.openxmlformats.org/officeDocument/2006/relationships/image" Target="../media/image5.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5.png"/><Relationship Id="rId1" Type="http://schemas.openxmlformats.org/officeDocument/2006/relationships/slideMaster" Target="../slideMasters/slideMaster3.xml"/><Relationship Id="rId4" Type="http://schemas.openxmlformats.org/officeDocument/2006/relationships/image" Target="../media/image1.jpeg"/></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Tree>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100.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101.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74638"/>
            <a:ext cx="8229600" cy="5851525"/>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102.xml><?xml version="1.0" encoding="utf-8"?>
<p:sldLayout xmlns:a="http://schemas.openxmlformats.org/drawingml/2006/main" xmlns:r="http://schemas.openxmlformats.org/officeDocument/2006/relationships" xmlns:p="http://schemas.openxmlformats.org/presentationml/2006/main" type="dgm" preserve="1">
  <p:cSld name="标题和图示或组织结构图">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SmartArt 占位符 2"/>
          <p:cNvSpPr>
            <a:spLocks noGrp="1"/>
          </p:cNvSpPr>
          <p:nvPr>
            <p:ph type="pic" idx="1"/>
          </p:nvPr>
        </p:nvSpPr>
        <p:spPr>
          <a:xfrm>
            <a:off x="457200" y="1600200"/>
            <a:ext cx="8229600" cy="4525963"/>
          </a:xfrm>
          <a:prstGeom prst="rect">
            <a:avLst/>
          </a:prstGeom>
        </p:spPr>
        <p:txBody>
          <a:bodyPr/>
          <a:lstStyle/>
          <a:p>
            <a:pPr lvl="0"/>
            <a:endParaRPr lang="zh-CN" altLang="en-US" noProof="0"/>
          </a:p>
        </p:txBody>
      </p:sp>
    </p:spTree>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74638"/>
            <a:ext cx="8229600" cy="5851525"/>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dgm" preserve="1">
  <p:cSld name="标题和图示或组织结构图">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SmartArt 占位符 2"/>
          <p:cNvSpPr>
            <a:spLocks noGrp="1"/>
          </p:cNvSpPr>
          <p:nvPr>
            <p:ph type="pic" idx="1"/>
          </p:nvPr>
        </p:nvSpPr>
        <p:spPr>
          <a:xfrm>
            <a:off x="457200" y="1600200"/>
            <a:ext cx="8229600" cy="4525963"/>
          </a:xfrm>
          <a:prstGeom prst="rect">
            <a:avLst/>
          </a:prstGeom>
        </p:spPr>
        <p:txBody>
          <a:bodyPr/>
          <a:lstStyle/>
          <a:p>
            <a:pPr lvl="0"/>
            <a:endParaRPr lang="zh-CN" altLang="en-US" noProof="0"/>
          </a:p>
        </p:txBody>
      </p:sp>
    </p:spTree>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pic>
        <p:nvPicPr>
          <p:cNvPr id="3" name="Picture 35" descr="top"/>
          <p:cNvPicPr>
            <a:picLocks noChangeArrowheads="1"/>
          </p:cNvPicPr>
          <p:nvPr/>
        </p:nvPicPr>
        <p:blipFill>
          <a:blip r:embed="rId2"/>
          <a:srcRect/>
          <a:stretch>
            <a:fillRect/>
          </a:stretch>
        </p:blipFill>
        <p:spPr bwMode="auto">
          <a:xfrm>
            <a:off x="0" y="0"/>
            <a:ext cx="9144000" cy="1130300"/>
          </a:xfrm>
          <a:prstGeom prst="rect">
            <a:avLst/>
          </a:prstGeom>
          <a:noFill/>
          <a:ln w="9525">
            <a:noFill/>
            <a:miter lim="800000"/>
            <a:headEnd/>
            <a:tailEnd/>
          </a:ln>
        </p:spPr>
      </p:pic>
      <p:pic>
        <p:nvPicPr>
          <p:cNvPr id="4" name="Picture 36" descr="bottom"/>
          <p:cNvPicPr>
            <a:picLocks noChangeAspect="1" noChangeArrowheads="1"/>
          </p:cNvPicPr>
          <p:nvPr/>
        </p:nvPicPr>
        <p:blipFill>
          <a:blip r:embed="rId3"/>
          <a:srcRect/>
          <a:stretch>
            <a:fillRect/>
          </a:stretch>
        </p:blipFill>
        <p:spPr bwMode="auto">
          <a:xfrm>
            <a:off x="0" y="5524500"/>
            <a:ext cx="9144000" cy="1333500"/>
          </a:xfrm>
          <a:prstGeom prst="rect">
            <a:avLst/>
          </a:prstGeom>
          <a:noFill/>
          <a:ln w="9525">
            <a:noFill/>
            <a:miter lim="800000"/>
            <a:headEnd/>
            <a:tailEnd/>
          </a:ln>
        </p:spPr>
      </p:pic>
      <p:sp>
        <p:nvSpPr>
          <p:cNvPr id="5" name="Rectangle 41"/>
          <p:cNvSpPr>
            <a:spLocks noChangeArrowheads="1"/>
          </p:cNvSpPr>
          <p:nvPr/>
        </p:nvSpPr>
        <p:spPr bwMode="auto">
          <a:xfrm>
            <a:off x="60325" y="6577013"/>
            <a:ext cx="2208213" cy="236537"/>
          </a:xfrm>
          <a:prstGeom prst="rect">
            <a:avLst/>
          </a:prstGeom>
          <a:noFill/>
          <a:ln w="9525">
            <a:noFill/>
            <a:miter lim="800000"/>
          </a:ln>
        </p:spPr>
        <p:txBody>
          <a:bodyPr/>
          <a:lstStyle/>
          <a:p>
            <a:pPr>
              <a:defRPr/>
            </a:pPr>
            <a:r>
              <a:rPr lang="en-US" altLang="zh-CN" sz="1200" b="1">
                <a:solidFill>
                  <a:schemeClr val="bg1"/>
                </a:solidFill>
                <a:latin typeface="Verdana" panose="020B0604030504040204" pitchFamily="34" charset="0"/>
              </a:rPr>
              <a:t>www.rongke.com</a:t>
            </a:r>
          </a:p>
        </p:txBody>
      </p:sp>
      <p:pic>
        <p:nvPicPr>
          <p:cNvPr id="6" name="Picture 2" descr="rkk"/>
          <p:cNvPicPr>
            <a:picLocks noChangeAspect="1" noChangeArrowheads="1"/>
          </p:cNvPicPr>
          <p:nvPr/>
        </p:nvPicPr>
        <p:blipFill>
          <a:blip r:embed="rId4"/>
          <a:srcRect/>
          <a:stretch>
            <a:fillRect/>
          </a:stretch>
        </p:blipFill>
        <p:spPr bwMode="auto">
          <a:xfrm>
            <a:off x="2124075" y="4181475"/>
            <a:ext cx="723900" cy="720725"/>
          </a:xfrm>
          <a:prstGeom prst="rect">
            <a:avLst/>
          </a:prstGeom>
          <a:noFill/>
          <a:ln w="9525">
            <a:noFill/>
            <a:miter lim="800000"/>
            <a:headEnd/>
            <a:tailEnd/>
          </a:ln>
        </p:spPr>
      </p:pic>
      <p:sp>
        <p:nvSpPr>
          <p:cNvPr id="7" name="Text Box 3"/>
          <p:cNvSpPr txBox="1">
            <a:spLocks noChangeArrowheads="1"/>
          </p:cNvSpPr>
          <p:nvPr/>
        </p:nvSpPr>
        <p:spPr bwMode="auto">
          <a:xfrm>
            <a:off x="2890838" y="4637088"/>
            <a:ext cx="4319587" cy="304800"/>
          </a:xfrm>
          <a:prstGeom prst="rect">
            <a:avLst/>
          </a:prstGeom>
          <a:noFill/>
          <a:ln>
            <a:noFill/>
          </a:ln>
        </p:spPr>
        <p:txBody>
          <a:bodyPr>
            <a:spAutoFit/>
          </a:bodyPr>
          <a:lstStyle>
            <a:lvl1pPr eaLnBrk="0" hangingPunct="0">
              <a:defRPr sz="2000">
                <a:solidFill>
                  <a:schemeClr val="tx1"/>
                </a:solidFill>
                <a:latin typeface="Arial" panose="020B0604020202020204" pitchFamily="34" charset="0"/>
                <a:ea typeface="幼圆" panose="02010509060101010101" pitchFamily="49" charset="-122"/>
              </a:defRPr>
            </a:lvl1pPr>
            <a:lvl2pPr marL="742950" indent="-285750" eaLnBrk="0" hangingPunct="0">
              <a:defRPr sz="2000">
                <a:solidFill>
                  <a:schemeClr val="tx1"/>
                </a:solidFill>
                <a:latin typeface="Arial" panose="020B0604020202020204" pitchFamily="34" charset="0"/>
                <a:ea typeface="幼圆" panose="02010509060101010101" pitchFamily="49" charset="-122"/>
              </a:defRPr>
            </a:lvl2pPr>
            <a:lvl3pPr marL="1143000" indent="-228600" eaLnBrk="0" hangingPunct="0">
              <a:defRPr sz="2000">
                <a:solidFill>
                  <a:schemeClr val="tx1"/>
                </a:solidFill>
                <a:latin typeface="Arial" panose="020B0604020202020204" pitchFamily="34" charset="0"/>
                <a:ea typeface="幼圆" panose="02010509060101010101" pitchFamily="49" charset="-122"/>
              </a:defRPr>
            </a:lvl3pPr>
            <a:lvl4pPr marL="1600200" indent="-228600" eaLnBrk="0" hangingPunct="0">
              <a:defRPr sz="2000">
                <a:solidFill>
                  <a:schemeClr val="tx1"/>
                </a:solidFill>
                <a:latin typeface="Arial" panose="020B0604020202020204" pitchFamily="34" charset="0"/>
                <a:ea typeface="幼圆" panose="02010509060101010101" pitchFamily="49" charset="-122"/>
              </a:defRPr>
            </a:lvl4pPr>
            <a:lvl5pPr marL="2057400" indent="-228600" eaLnBrk="0" hangingPunct="0">
              <a:defRPr sz="2000">
                <a:solidFill>
                  <a:schemeClr val="tx1"/>
                </a:solidFill>
                <a:latin typeface="Arial" panose="020B0604020202020204" pitchFamily="34" charset="0"/>
                <a:ea typeface="幼圆" panose="02010509060101010101" pitchFamily="49" charset="-122"/>
              </a:defRPr>
            </a:lvl5pPr>
            <a:lvl6pPr marL="25146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6pPr>
            <a:lvl7pPr marL="29718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7pPr>
            <a:lvl8pPr marL="34290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8pPr>
            <a:lvl9pPr marL="38862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9pPr>
          </a:lstStyle>
          <a:p>
            <a:pPr algn="ctr" eaLnBrk="1" hangingPunct="1">
              <a:spcBef>
                <a:spcPct val="20000"/>
              </a:spcBef>
              <a:buClr>
                <a:schemeClr val="hlink"/>
              </a:buClr>
              <a:buFont typeface="Wingdings" panose="05000000000000000000" pitchFamily="2" charset="2"/>
              <a:buNone/>
              <a:defRPr/>
            </a:pPr>
            <a:r>
              <a:rPr lang="en-US" altLang="zh-CN" sz="1400" b="1">
                <a:solidFill>
                  <a:srgbClr val="777777"/>
                </a:solidFill>
                <a:ea typeface="宋体" panose="02010600030101010101" pitchFamily="2" charset="-122"/>
              </a:rPr>
              <a:t>RONGKE INVESTMENT MANAGEMENT CO., LTD</a:t>
            </a:r>
          </a:p>
        </p:txBody>
      </p:sp>
      <p:sp>
        <p:nvSpPr>
          <p:cNvPr id="8" name="Text Box 4"/>
          <p:cNvSpPr txBox="1">
            <a:spLocks noChangeArrowheads="1"/>
          </p:cNvSpPr>
          <p:nvPr/>
        </p:nvSpPr>
        <p:spPr bwMode="auto">
          <a:xfrm>
            <a:off x="2873375" y="4098925"/>
            <a:ext cx="4321175" cy="488950"/>
          </a:xfrm>
          <a:prstGeom prst="rect">
            <a:avLst/>
          </a:prstGeom>
          <a:noFill/>
          <a:ln>
            <a:noFill/>
          </a:ln>
        </p:spPr>
        <p:txBody>
          <a:bodyPr>
            <a:spAutoFit/>
          </a:bodyPr>
          <a:lstStyle>
            <a:lvl1pPr eaLnBrk="0" hangingPunct="0">
              <a:defRPr sz="2000">
                <a:solidFill>
                  <a:schemeClr val="tx1"/>
                </a:solidFill>
                <a:latin typeface="Arial" panose="020B0604020202020204" pitchFamily="34" charset="0"/>
                <a:ea typeface="幼圆" panose="02010509060101010101" pitchFamily="49" charset="-122"/>
              </a:defRPr>
            </a:lvl1pPr>
            <a:lvl2pPr marL="742950" indent="-285750" eaLnBrk="0" hangingPunct="0">
              <a:defRPr sz="2000">
                <a:solidFill>
                  <a:schemeClr val="tx1"/>
                </a:solidFill>
                <a:latin typeface="Arial" panose="020B0604020202020204" pitchFamily="34" charset="0"/>
                <a:ea typeface="幼圆" panose="02010509060101010101" pitchFamily="49" charset="-122"/>
              </a:defRPr>
            </a:lvl2pPr>
            <a:lvl3pPr marL="1143000" indent="-228600" eaLnBrk="0" hangingPunct="0">
              <a:defRPr sz="2000">
                <a:solidFill>
                  <a:schemeClr val="tx1"/>
                </a:solidFill>
                <a:latin typeface="Arial" panose="020B0604020202020204" pitchFamily="34" charset="0"/>
                <a:ea typeface="幼圆" panose="02010509060101010101" pitchFamily="49" charset="-122"/>
              </a:defRPr>
            </a:lvl3pPr>
            <a:lvl4pPr marL="1600200" indent="-228600" eaLnBrk="0" hangingPunct="0">
              <a:defRPr sz="2000">
                <a:solidFill>
                  <a:schemeClr val="tx1"/>
                </a:solidFill>
                <a:latin typeface="Arial" panose="020B0604020202020204" pitchFamily="34" charset="0"/>
                <a:ea typeface="幼圆" panose="02010509060101010101" pitchFamily="49" charset="-122"/>
              </a:defRPr>
            </a:lvl4pPr>
            <a:lvl5pPr marL="2057400" indent="-228600" eaLnBrk="0" hangingPunct="0">
              <a:defRPr sz="2000">
                <a:solidFill>
                  <a:schemeClr val="tx1"/>
                </a:solidFill>
                <a:latin typeface="Arial" panose="020B0604020202020204" pitchFamily="34" charset="0"/>
                <a:ea typeface="幼圆" panose="02010509060101010101" pitchFamily="49" charset="-122"/>
              </a:defRPr>
            </a:lvl5pPr>
            <a:lvl6pPr marL="25146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6pPr>
            <a:lvl7pPr marL="29718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7pPr>
            <a:lvl8pPr marL="34290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8pPr>
            <a:lvl9pPr marL="38862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9pPr>
          </a:lstStyle>
          <a:p>
            <a:pPr algn="ctr" eaLnBrk="1" hangingPunct="1">
              <a:spcBef>
                <a:spcPct val="50000"/>
              </a:spcBef>
              <a:defRPr/>
            </a:pPr>
            <a:r>
              <a:rPr lang="zh-CN" altLang="en-US" sz="2600" b="1">
                <a:solidFill>
                  <a:srgbClr val="777777"/>
                </a:solidFill>
                <a:ea typeface="黑体" panose="02010609060101010101" pitchFamily="49" charset="-122"/>
              </a:rPr>
              <a:t>上海融客投资管理有限公司</a:t>
            </a:r>
          </a:p>
        </p:txBody>
      </p:sp>
      <p:sp>
        <p:nvSpPr>
          <p:cNvPr id="3074" name="Rectangle 2"/>
          <p:cNvSpPr>
            <a:spLocks noGrp="1" noChangeArrowheads="1"/>
          </p:cNvSpPr>
          <p:nvPr>
            <p:ph type="ctrTitle" hasCustomPrompt="1"/>
          </p:nvPr>
        </p:nvSpPr>
        <p:spPr bwMode="gray">
          <a:xfrm>
            <a:off x="1331913" y="1773238"/>
            <a:ext cx="6629400" cy="1012825"/>
          </a:xfrm>
          <a:prstGeom prst="rect">
            <a:avLst/>
          </a:prstGeom>
          <a:noFill/>
          <a:ln>
            <a:miter lim="800000"/>
          </a:ln>
        </p:spPr>
        <p:txBody>
          <a:bodyPr vert="horz" wrap="square" lIns="91440" tIns="45720" rIns="91440" bIns="45720" numCol="1" anchor="ctr" anchorCtr="0" compatLnSpc="1"/>
          <a:lstStyle>
            <a:lvl1pPr algn="ctr">
              <a:defRPr sz="3600">
                <a:latin typeface="黑体" panose="02010609060101010101" pitchFamily="49" charset="-122"/>
                <a:ea typeface="黑体" panose="02010609060101010101" pitchFamily="49" charset="-122"/>
              </a:defRPr>
            </a:lvl1pPr>
          </a:lstStyle>
          <a:p>
            <a:r>
              <a:rPr lang="en-US" altLang="zh-CN"/>
              <a:t>Click to edit Master </a:t>
            </a:r>
            <a:br>
              <a:rPr lang="en-US" altLang="zh-CN"/>
            </a:br>
            <a:r>
              <a:rPr lang="en-US" altLang="zh-CN"/>
              <a:t>title style</a:t>
            </a:r>
          </a:p>
        </p:txBody>
      </p:sp>
    </p:spTree>
  </p:cSld>
  <p:clrMapOvr>
    <a:masterClrMapping/>
  </p:clrMapOvr>
  <p:transition>
    <p:wipe dir="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Tree>
  </p:cSld>
  <p:clrMapOvr>
    <a:masterClrMapping/>
  </p:clrMapOvr>
  <p:transition>
    <p:wipe dir="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pic>
        <p:nvPicPr>
          <p:cNvPr id="3" name="Picture 7" descr="bottom"/>
          <p:cNvPicPr>
            <a:picLocks noChangeArrowheads="1"/>
          </p:cNvPicPr>
          <p:nvPr userDrawn="1"/>
        </p:nvPicPr>
        <p:blipFill>
          <a:blip r:embed="rId2"/>
          <a:srcRect/>
          <a:stretch>
            <a:fillRect/>
          </a:stretch>
        </p:blipFill>
        <p:spPr bwMode="auto">
          <a:xfrm>
            <a:off x="0" y="1588"/>
            <a:ext cx="9144000" cy="906462"/>
          </a:xfrm>
          <a:prstGeom prst="rect">
            <a:avLst/>
          </a:prstGeom>
          <a:noFill/>
          <a:ln w="9525">
            <a:noFill/>
            <a:miter lim="800000"/>
            <a:headEnd/>
            <a:tailEnd/>
          </a:ln>
        </p:spPr>
      </p:pic>
      <p:sp>
        <p:nvSpPr>
          <p:cNvPr id="2" name="标题 1"/>
          <p:cNvSpPr>
            <a:spLocks noGrp="1"/>
          </p:cNvSpPr>
          <p:nvPr>
            <p:ph type="title"/>
          </p:nvPr>
        </p:nvSpPr>
        <p:spPr>
          <a:xfrm>
            <a:off x="457200" y="274638"/>
            <a:ext cx="8229600" cy="1143000"/>
          </a:xfrm>
          <a:prstGeom prst="rect">
            <a:avLst/>
          </a:prstGeom>
        </p:spPr>
        <p:txBody>
          <a:bodyPr/>
          <a:lstStyle/>
          <a:p>
            <a:r>
              <a:rPr lang="zh-CN" altLang="en-US" dirty="0"/>
              <a:t>单击此处编辑母版标题样式</a:t>
            </a:r>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Tree>
  </p:cSld>
  <p:clrMapOvr>
    <a:masterClrMapping/>
  </p:clrMapOvr>
  <p:transition>
    <p:wipe dir="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Tree>
  </p:cSld>
  <p:clrMapOvr>
    <a:masterClrMapping/>
  </p:clrMapOvr>
  <p:transition>
    <p:wipe dir="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Tree>
  </p:cSld>
  <p:clrMapOvr>
    <a:masterClrMapping/>
  </p:clrMapOvr>
  <p:transition>
    <p:wipe dir="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Tree>
  </p:cSld>
  <p:clrMapOvr>
    <a:masterClrMapping/>
  </p:clrMapOvr>
  <p:transition>
    <p:wipe dir="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表格占位符 2"/>
          <p:cNvSpPr>
            <a:spLocks noGrp="1"/>
          </p:cNvSpPr>
          <p:nvPr>
            <p:ph type="tbl" idx="1"/>
          </p:nvPr>
        </p:nvSpPr>
        <p:spPr>
          <a:xfrm>
            <a:off x="457200" y="1600200"/>
            <a:ext cx="8229600" cy="4525963"/>
          </a:xfrm>
          <a:prstGeom prst="rect">
            <a:avLst/>
          </a:prstGeom>
        </p:spPr>
        <p:txBody>
          <a:bodyPr/>
          <a:lstStyle/>
          <a:p>
            <a:pPr lvl="0"/>
            <a:endParaRPr lang="zh-CN" altLang="en-US" noProof="0"/>
          </a:p>
        </p:txBody>
      </p:sp>
    </p:spTree>
  </p:cSld>
  <p:clrMapOvr>
    <a:masterClrMapping/>
  </p:clrMapOvr>
  <p:transition>
    <p:wipe dir="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title">
  <p:cSld name="1_标题幻灯片">
    <p:spTree>
      <p:nvGrpSpPr>
        <p:cNvPr id="1" name=""/>
        <p:cNvGrpSpPr/>
        <p:nvPr/>
      </p:nvGrpSpPr>
      <p:grpSpPr>
        <a:xfrm>
          <a:off x="0" y="0"/>
          <a:ext cx="0" cy="0"/>
          <a:chOff x="0" y="0"/>
          <a:chExt cx="0" cy="0"/>
        </a:xfrm>
      </p:grpSpPr>
      <p:pic>
        <p:nvPicPr>
          <p:cNvPr id="3" name="Picture 33" descr="rkk"/>
          <p:cNvPicPr>
            <a:picLocks noChangeAspect="1" noChangeArrowheads="1"/>
          </p:cNvPicPr>
          <p:nvPr/>
        </p:nvPicPr>
        <p:blipFill>
          <a:blip r:embed="rId2"/>
          <a:srcRect/>
          <a:stretch>
            <a:fillRect/>
          </a:stretch>
        </p:blipFill>
        <p:spPr bwMode="auto">
          <a:xfrm>
            <a:off x="2124075" y="4181475"/>
            <a:ext cx="723900" cy="720725"/>
          </a:xfrm>
          <a:prstGeom prst="rect">
            <a:avLst/>
          </a:prstGeom>
          <a:noFill/>
          <a:ln w="9525">
            <a:noFill/>
            <a:miter lim="800000"/>
            <a:headEnd/>
            <a:tailEnd/>
          </a:ln>
        </p:spPr>
      </p:pic>
      <p:pic>
        <p:nvPicPr>
          <p:cNvPr id="4" name="Picture 35" descr="top"/>
          <p:cNvPicPr>
            <a:picLocks noChangeArrowheads="1"/>
          </p:cNvPicPr>
          <p:nvPr/>
        </p:nvPicPr>
        <p:blipFill>
          <a:blip r:embed="rId3"/>
          <a:srcRect/>
          <a:stretch>
            <a:fillRect/>
          </a:stretch>
        </p:blipFill>
        <p:spPr bwMode="auto">
          <a:xfrm>
            <a:off x="0" y="0"/>
            <a:ext cx="9144000" cy="1130300"/>
          </a:xfrm>
          <a:prstGeom prst="rect">
            <a:avLst/>
          </a:prstGeom>
          <a:noFill/>
          <a:ln w="9525">
            <a:noFill/>
            <a:miter lim="800000"/>
            <a:headEnd/>
            <a:tailEnd/>
          </a:ln>
        </p:spPr>
      </p:pic>
      <p:pic>
        <p:nvPicPr>
          <p:cNvPr id="5" name="Picture 36" descr="bottom"/>
          <p:cNvPicPr>
            <a:picLocks noChangeAspect="1" noChangeArrowheads="1"/>
          </p:cNvPicPr>
          <p:nvPr/>
        </p:nvPicPr>
        <p:blipFill>
          <a:blip r:embed="rId4"/>
          <a:srcRect/>
          <a:stretch>
            <a:fillRect/>
          </a:stretch>
        </p:blipFill>
        <p:spPr bwMode="auto">
          <a:xfrm>
            <a:off x="0" y="5524500"/>
            <a:ext cx="9144000" cy="1333500"/>
          </a:xfrm>
          <a:prstGeom prst="rect">
            <a:avLst/>
          </a:prstGeom>
          <a:noFill/>
          <a:ln w="9525">
            <a:noFill/>
            <a:miter lim="800000"/>
            <a:headEnd/>
            <a:tailEnd/>
          </a:ln>
        </p:spPr>
      </p:pic>
      <p:sp>
        <p:nvSpPr>
          <p:cNvPr id="6" name="Text Box 37"/>
          <p:cNvSpPr txBox="1">
            <a:spLocks noChangeArrowheads="1"/>
          </p:cNvSpPr>
          <p:nvPr/>
        </p:nvSpPr>
        <p:spPr bwMode="auto">
          <a:xfrm>
            <a:off x="2890838" y="4637088"/>
            <a:ext cx="4319587" cy="304800"/>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9pPr>
          </a:lstStyle>
          <a:p>
            <a:pPr algn="ctr" eaLnBrk="1" hangingPunct="1">
              <a:spcBef>
                <a:spcPct val="20000"/>
              </a:spcBef>
              <a:buClr>
                <a:srgbClr val="99CCFF"/>
              </a:buClr>
              <a:buFont typeface="Wingdings" panose="05000000000000000000" pitchFamily="2" charset="2"/>
              <a:buNone/>
              <a:defRPr/>
            </a:pPr>
            <a:r>
              <a:rPr lang="en-US" altLang="zh-CN" sz="1400" b="1">
                <a:solidFill>
                  <a:srgbClr val="777777"/>
                </a:solidFill>
                <a:ea typeface="宋体" panose="02010600030101010101" pitchFamily="2" charset="-122"/>
              </a:rPr>
              <a:t>RONGKE INVESTMENT MANAGEMENT CO., LTD</a:t>
            </a:r>
          </a:p>
        </p:txBody>
      </p:sp>
      <p:sp>
        <p:nvSpPr>
          <p:cNvPr id="7" name="Text Box 38"/>
          <p:cNvSpPr txBox="1">
            <a:spLocks noChangeArrowheads="1"/>
          </p:cNvSpPr>
          <p:nvPr/>
        </p:nvSpPr>
        <p:spPr bwMode="auto">
          <a:xfrm>
            <a:off x="2873375" y="4098925"/>
            <a:ext cx="4321175" cy="488950"/>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9pPr>
          </a:lstStyle>
          <a:p>
            <a:pPr algn="ctr" eaLnBrk="1" hangingPunct="1">
              <a:spcBef>
                <a:spcPct val="50000"/>
              </a:spcBef>
              <a:defRPr/>
            </a:pPr>
            <a:r>
              <a:rPr lang="zh-CN" altLang="en-US" sz="2600" b="1">
                <a:solidFill>
                  <a:srgbClr val="777777"/>
                </a:solidFill>
                <a:ea typeface="黑体" panose="02010609060101010101" pitchFamily="49" charset="-122"/>
              </a:rPr>
              <a:t>上海融客投资管理有限公司</a:t>
            </a:r>
          </a:p>
        </p:txBody>
      </p:sp>
      <p:sp>
        <p:nvSpPr>
          <p:cNvPr id="8" name="Rectangle 41"/>
          <p:cNvSpPr>
            <a:spLocks noChangeArrowheads="1"/>
          </p:cNvSpPr>
          <p:nvPr/>
        </p:nvSpPr>
        <p:spPr bwMode="auto">
          <a:xfrm>
            <a:off x="60325" y="6577013"/>
            <a:ext cx="2208213" cy="236537"/>
          </a:xfrm>
          <a:prstGeom prst="rect">
            <a:avLst/>
          </a:prstGeom>
          <a:noFill/>
          <a:ln w="9525">
            <a:noFill/>
            <a:miter lim="800000"/>
          </a:ln>
        </p:spPr>
        <p:txBody>
          <a:bodyPr/>
          <a:lstStyle/>
          <a:p>
            <a:pPr>
              <a:defRPr/>
            </a:pPr>
            <a:r>
              <a:rPr lang="en-US" altLang="zh-CN" sz="1200" b="1">
                <a:solidFill>
                  <a:srgbClr val="FFFFFF"/>
                </a:solidFill>
                <a:latin typeface="Verdana" panose="020B0604030504040204" pitchFamily="34" charset="0"/>
              </a:rPr>
              <a:t>www.rongke.com</a:t>
            </a:r>
          </a:p>
        </p:txBody>
      </p:sp>
      <p:sp>
        <p:nvSpPr>
          <p:cNvPr id="3074" name="Rectangle 2"/>
          <p:cNvSpPr>
            <a:spLocks noGrp="1" noChangeArrowheads="1"/>
          </p:cNvSpPr>
          <p:nvPr>
            <p:ph type="ctrTitle" hasCustomPrompt="1"/>
          </p:nvPr>
        </p:nvSpPr>
        <p:spPr bwMode="gray">
          <a:xfrm>
            <a:off x="1331913" y="1773238"/>
            <a:ext cx="6629400" cy="1012825"/>
          </a:xfrm>
          <a:prstGeom prst="rect">
            <a:avLst/>
          </a:prstGeom>
          <a:noFill/>
          <a:ln>
            <a:miter lim="800000"/>
          </a:ln>
        </p:spPr>
        <p:txBody>
          <a:bodyPr vert="horz" wrap="square" lIns="91440" tIns="45720" rIns="91440" bIns="45720" numCol="1" anchor="ctr" anchorCtr="0" compatLnSpc="1"/>
          <a:lstStyle>
            <a:lvl1pPr algn="ctr">
              <a:defRPr sz="3600">
                <a:latin typeface="黑体" panose="02010609060101010101" pitchFamily="49" charset="-122"/>
                <a:ea typeface="黑体" panose="02010609060101010101" pitchFamily="49" charset="-122"/>
              </a:defRPr>
            </a:lvl1pPr>
          </a:lstStyle>
          <a:p>
            <a:r>
              <a:rPr lang="en-US" altLang="zh-CN"/>
              <a:t>Click to edit Master </a:t>
            </a:r>
            <a:br>
              <a:rPr lang="en-US" altLang="zh-CN"/>
            </a:br>
            <a:r>
              <a:rPr lang="en-US" altLang="zh-CN"/>
              <a:t>title style</a:t>
            </a:r>
          </a:p>
        </p:txBody>
      </p:sp>
    </p:spTree>
  </p:cSld>
  <p:clrMapOvr>
    <a:masterClrMapping/>
  </p:clrMapOvr>
  <p:transition>
    <p:wipe dir="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Tree>
  </p:cSld>
  <p:clrMapOvr>
    <a:masterClrMapping/>
  </p:clrMapOvr>
  <p:transition>
    <p:wipe dir="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Tree>
  </p:cSld>
  <p:clrMapOvr>
    <a:masterClrMapping/>
  </p:clrMapOvr>
  <p:transition>
    <p:wipe dir="r"/>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Tree>
  </p:cSld>
  <p:clrMapOvr>
    <a:masterClrMapping/>
  </p:clrMapOvr>
  <p:transition>
    <p:wipe dir="r"/>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表格占位符 2"/>
          <p:cNvSpPr>
            <a:spLocks noGrp="1"/>
          </p:cNvSpPr>
          <p:nvPr>
            <p:ph type="tbl" idx="1"/>
          </p:nvPr>
        </p:nvSpPr>
        <p:spPr>
          <a:xfrm>
            <a:off x="457200" y="1600200"/>
            <a:ext cx="8229600" cy="4525963"/>
          </a:xfrm>
          <a:prstGeom prst="rect">
            <a:avLst/>
          </a:prstGeom>
        </p:spPr>
        <p:txBody>
          <a:bodyPr/>
          <a:lstStyle/>
          <a:p>
            <a:pPr lvl="0"/>
            <a:endParaRPr lang="zh-CN" altLang="en-US" noProof="0"/>
          </a:p>
        </p:txBody>
      </p:sp>
    </p:spTree>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objOnly">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74638"/>
            <a:ext cx="8229600" cy="5851525"/>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Tree>
  </p:cSld>
  <p:clrMapOvr>
    <a:masterClrMapping/>
  </p:clrMapOvr>
  <p:transition>
    <p:wipe dir="r"/>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Tree>
  </p:cSld>
  <p:clrMapOvr>
    <a:masterClrMapping/>
  </p:clrMapOvr>
  <p:transition>
    <p:wipe dir="r"/>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Tree>
  </p:cSld>
  <p:clrMapOvr>
    <a:masterClrMapping/>
  </p:clrMapOvr>
  <p:transition>
    <p:wipe dir="r"/>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5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Tree>
  </p:cSld>
  <p:clrMapOvr>
    <a:masterClrMapping/>
  </p:clrMapOvr>
  <p:transition>
    <p:wipe dir="r"/>
  </p:transition>
</p:sldLayout>
</file>

<file path=ppt/slideLayouts/slideLayout6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6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62.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表格占位符 2"/>
          <p:cNvSpPr>
            <a:spLocks noGrp="1"/>
          </p:cNvSpPr>
          <p:nvPr>
            <p:ph type="tbl" idx="1"/>
          </p:nvPr>
        </p:nvSpPr>
        <p:spPr>
          <a:xfrm>
            <a:off x="457200" y="1600200"/>
            <a:ext cx="8229600" cy="4525963"/>
          </a:xfrm>
          <a:prstGeom prst="rect">
            <a:avLst/>
          </a:prstGeom>
        </p:spPr>
        <p:txBody>
          <a:bodyPr/>
          <a:lstStyle/>
          <a:p>
            <a:pPr lvl="0"/>
            <a:endParaRPr lang="zh-CN" altLang="en-US" noProof="0"/>
          </a:p>
        </p:txBody>
      </p:sp>
    </p:spTree>
  </p:cSld>
  <p:clrMapOvr>
    <a:masterClrMapping/>
  </p:clrMapOvr>
  <p:transition>
    <p:wipe dir="r"/>
  </p:transition>
</p:sldLayout>
</file>

<file path=ppt/slideLayouts/slideLayout63.xml><?xml version="1.0" encoding="utf-8"?>
<p:sldLayout xmlns:a="http://schemas.openxmlformats.org/drawingml/2006/main" xmlns:r="http://schemas.openxmlformats.org/officeDocument/2006/relationships" xmlns:p="http://schemas.openxmlformats.org/presentationml/2006/main" type="objOnly">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74638"/>
            <a:ext cx="8229600" cy="5851525"/>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64.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Tree>
  </p:cSld>
  <p:clrMapOvr>
    <a:masterClrMapping/>
  </p:clrMapOvr>
  <p:transition>
    <p:wipe dir="r"/>
  </p:transition>
</p:sldLayout>
</file>

<file path=ppt/slideLayouts/slideLayout6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6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Tree>
  </p:cSld>
  <p:clrMapOvr>
    <a:masterClrMapping/>
  </p:clrMapOvr>
  <p:transition>
    <p:wipe dir="r"/>
  </p:transition>
</p:sldLayout>
</file>

<file path=ppt/slideLayouts/slideLayout6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6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6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Tree>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7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7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7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7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74.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75.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74638"/>
            <a:ext cx="8229600" cy="5851525"/>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76.xml><?xml version="1.0" encoding="utf-8"?>
<p:sldLayout xmlns:a="http://schemas.openxmlformats.org/drawingml/2006/main" xmlns:r="http://schemas.openxmlformats.org/officeDocument/2006/relationships" xmlns:p="http://schemas.openxmlformats.org/presentationml/2006/main" type="dgm" preserve="1">
  <p:cSld name="标题和图示或组织结构图">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SmartArt 占位符 2"/>
          <p:cNvSpPr>
            <a:spLocks noGrp="1"/>
          </p:cNvSpPr>
          <p:nvPr>
            <p:ph type="pic" idx="1"/>
          </p:nvPr>
        </p:nvSpPr>
        <p:spPr>
          <a:xfrm>
            <a:off x="457200" y="1600200"/>
            <a:ext cx="8229600" cy="4525963"/>
          </a:xfrm>
          <a:prstGeom prst="rect">
            <a:avLst/>
          </a:prstGeom>
        </p:spPr>
        <p:txBody>
          <a:bodyPr/>
          <a:lstStyle/>
          <a:p>
            <a:pPr lvl="0"/>
            <a:endParaRPr lang="zh-CN" altLang="en-US" noProof="0"/>
          </a:p>
        </p:txBody>
      </p:sp>
    </p:spTree>
  </p:cSld>
  <p:clrMapOvr>
    <a:masterClrMapping/>
  </p:clrMapOvr>
  <p:transition>
    <p:wipe dir="r"/>
  </p:transition>
</p:sldLayout>
</file>

<file path=ppt/slideLayouts/slideLayout77.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Tree>
  </p:cSld>
  <p:clrMapOvr>
    <a:masterClrMapping/>
  </p:clrMapOvr>
  <p:transition>
    <p:wipe dir="r"/>
  </p:transition>
</p:sldLayout>
</file>

<file path=ppt/slideLayouts/slideLayout78.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79.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Tree>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80.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81.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82.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Tree>
  </p:cSld>
  <p:clrMapOvr>
    <a:masterClrMapping/>
  </p:clrMapOvr>
  <p:transition>
    <p:wipe dir="r"/>
  </p:transition>
</p:sldLayout>
</file>

<file path=ppt/slideLayouts/slideLayout8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84.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85.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86.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87.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88.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74638"/>
            <a:ext cx="8229600" cy="5851525"/>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89.xml><?xml version="1.0" encoding="utf-8"?>
<p:sldLayout xmlns:a="http://schemas.openxmlformats.org/drawingml/2006/main" xmlns:r="http://schemas.openxmlformats.org/officeDocument/2006/relationships" xmlns:p="http://schemas.openxmlformats.org/presentationml/2006/main" type="dgm" preserve="1">
  <p:cSld name="标题和图示或组织结构图">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SmartArt 占位符 2"/>
          <p:cNvSpPr>
            <a:spLocks noGrp="1"/>
          </p:cNvSpPr>
          <p:nvPr>
            <p:ph type="pic" idx="1"/>
          </p:nvPr>
        </p:nvSpPr>
        <p:spPr>
          <a:xfrm>
            <a:off x="457200" y="1600200"/>
            <a:ext cx="8229600" cy="4525963"/>
          </a:xfrm>
          <a:prstGeom prst="rect">
            <a:avLst/>
          </a:prstGeom>
        </p:spPr>
        <p:txBody>
          <a:bodyPr/>
          <a:lstStyle/>
          <a:p>
            <a:pPr lvl="0"/>
            <a:endParaRPr lang="zh-CN" altLang="en-US" noProof="0"/>
          </a:p>
        </p:txBody>
      </p:sp>
    </p:spTree>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90.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Tree>
  </p:cSld>
  <p:clrMapOvr>
    <a:masterClrMapping/>
  </p:clrMapOvr>
  <p:transition>
    <p:wipe dir="r"/>
  </p:transition>
</p:sldLayout>
</file>

<file path=ppt/slideLayouts/slideLayout91.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92.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Tree>
  </p:cSld>
  <p:clrMapOvr>
    <a:masterClrMapping/>
  </p:clrMapOvr>
  <p:transition>
    <p:wipe dir="r"/>
  </p:transition>
</p:sldLayout>
</file>

<file path=ppt/slideLayouts/slideLayout93.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94.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95.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Tree>
  </p:cSld>
  <p:clrMapOvr>
    <a:masterClrMapping/>
  </p:clrMapOvr>
  <p:transition>
    <p:wipe dir="r"/>
  </p:transition>
</p:sldLayout>
</file>

<file path=ppt/slideLayouts/slideLayout9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97.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9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99.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image" Target="../media/image3.jpeg"/><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image" Target="../media/image4.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6" Type="http://schemas.openxmlformats.org/officeDocument/2006/relationships/image" Target="../media/image6.jpeg"/><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5" Type="http://schemas.openxmlformats.org/officeDocument/2006/relationships/image" Target="../media/image1.jpeg"/><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5.xml"/><Relationship Id="rId13" Type="http://schemas.openxmlformats.org/officeDocument/2006/relationships/slideLayout" Target="../slideLayouts/slideLayout50.xml"/><Relationship Id="rId3" Type="http://schemas.openxmlformats.org/officeDocument/2006/relationships/slideLayout" Target="../slideLayouts/slideLayout40.xml"/><Relationship Id="rId7" Type="http://schemas.openxmlformats.org/officeDocument/2006/relationships/slideLayout" Target="../slideLayouts/slideLayout44.xml"/><Relationship Id="rId12" Type="http://schemas.openxmlformats.org/officeDocument/2006/relationships/slideLayout" Target="../slideLayouts/slideLayout49.xml"/><Relationship Id="rId2" Type="http://schemas.openxmlformats.org/officeDocument/2006/relationships/slideLayout" Target="../slideLayouts/slideLayout39.xml"/><Relationship Id="rId16" Type="http://schemas.openxmlformats.org/officeDocument/2006/relationships/image" Target="../media/image6.jpeg"/><Relationship Id="rId1" Type="http://schemas.openxmlformats.org/officeDocument/2006/relationships/slideLayout" Target="../slideLayouts/slideLayout38.xml"/><Relationship Id="rId6" Type="http://schemas.openxmlformats.org/officeDocument/2006/relationships/slideLayout" Target="../slideLayouts/slideLayout43.xml"/><Relationship Id="rId11" Type="http://schemas.openxmlformats.org/officeDocument/2006/relationships/slideLayout" Target="../slideLayouts/slideLayout48.xml"/><Relationship Id="rId5" Type="http://schemas.openxmlformats.org/officeDocument/2006/relationships/slideLayout" Target="../slideLayouts/slideLayout42.xml"/><Relationship Id="rId15" Type="http://schemas.openxmlformats.org/officeDocument/2006/relationships/image" Target="../media/image1.jpeg"/><Relationship Id="rId10" Type="http://schemas.openxmlformats.org/officeDocument/2006/relationships/slideLayout" Target="../slideLayouts/slideLayout47.xml"/><Relationship Id="rId4" Type="http://schemas.openxmlformats.org/officeDocument/2006/relationships/slideLayout" Target="../slideLayouts/slideLayout41.xml"/><Relationship Id="rId9" Type="http://schemas.openxmlformats.org/officeDocument/2006/relationships/slideLayout" Target="../slideLayouts/slideLayout46.xml"/><Relationship Id="rId1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8.xml"/><Relationship Id="rId13" Type="http://schemas.openxmlformats.org/officeDocument/2006/relationships/slideLayout" Target="../slideLayouts/slideLayout63.xml"/><Relationship Id="rId3" Type="http://schemas.openxmlformats.org/officeDocument/2006/relationships/slideLayout" Target="../slideLayouts/slideLayout53.xml"/><Relationship Id="rId7" Type="http://schemas.openxmlformats.org/officeDocument/2006/relationships/slideLayout" Target="../slideLayouts/slideLayout57.xml"/><Relationship Id="rId12" Type="http://schemas.openxmlformats.org/officeDocument/2006/relationships/slideLayout" Target="../slideLayouts/slideLayout62.xml"/><Relationship Id="rId2" Type="http://schemas.openxmlformats.org/officeDocument/2006/relationships/slideLayout" Target="../slideLayouts/slideLayout52.xml"/><Relationship Id="rId16" Type="http://schemas.openxmlformats.org/officeDocument/2006/relationships/image" Target="../media/image6.jpeg"/><Relationship Id="rId1" Type="http://schemas.openxmlformats.org/officeDocument/2006/relationships/slideLayout" Target="../slideLayouts/slideLayout51.xml"/><Relationship Id="rId6" Type="http://schemas.openxmlformats.org/officeDocument/2006/relationships/slideLayout" Target="../slideLayouts/slideLayout56.xml"/><Relationship Id="rId11" Type="http://schemas.openxmlformats.org/officeDocument/2006/relationships/slideLayout" Target="../slideLayouts/slideLayout61.xml"/><Relationship Id="rId5" Type="http://schemas.openxmlformats.org/officeDocument/2006/relationships/slideLayout" Target="../slideLayouts/slideLayout55.xml"/><Relationship Id="rId15" Type="http://schemas.openxmlformats.org/officeDocument/2006/relationships/image" Target="../media/image1.jpeg"/><Relationship Id="rId10" Type="http://schemas.openxmlformats.org/officeDocument/2006/relationships/slideLayout" Target="../slideLayouts/slideLayout60.xml"/><Relationship Id="rId4" Type="http://schemas.openxmlformats.org/officeDocument/2006/relationships/slideLayout" Target="../slideLayouts/slideLayout54.xml"/><Relationship Id="rId9" Type="http://schemas.openxmlformats.org/officeDocument/2006/relationships/slideLayout" Target="../slideLayouts/slideLayout59.xml"/><Relationship Id="rId1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71.xml"/><Relationship Id="rId13" Type="http://schemas.openxmlformats.org/officeDocument/2006/relationships/slideLayout" Target="../slideLayouts/slideLayout76.xml"/><Relationship Id="rId3" Type="http://schemas.openxmlformats.org/officeDocument/2006/relationships/slideLayout" Target="../slideLayouts/slideLayout66.xml"/><Relationship Id="rId7" Type="http://schemas.openxmlformats.org/officeDocument/2006/relationships/slideLayout" Target="../slideLayouts/slideLayout70.xml"/><Relationship Id="rId12" Type="http://schemas.openxmlformats.org/officeDocument/2006/relationships/slideLayout" Target="../slideLayouts/slideLayout75.xml"/><Relationship Id="rId2" Type="http://schemas.openxmlformats.org/officeDocument/2006/relationships/slideLayout" Target="../slideLayouts/slideLayout65.xml"/><Relationship Id="rId16" Type="http://schemas.openxmlformats.org/officeDocument/2006/relationships/image" Target="../media/image2.jpeg"/><Relationship Id="rId1" Type="http://schemas.openxmlformats.org/officeDocument/2006/relationships/slideLayout" Target="../slideLayouts/slideLayout64.xml"/><Relationship Id="rId6" Type="http://schemas.openxmlformats.org/officeDocument/2006/relationships/slideLayout" Target="../slideLayouts/slideLayout69.xml"/><Relationship Id="rId11" Type="http://schemas.openxmlformats.org/officeDocument/2006/relationships/slideLayout" Target="../slideLayouts/slideLayout74.xml"/><Relationship Id="rId5" Type="http://schemas.openxmlformats.org/officeDocument/2006/relationships/slideLayout" Target="../slideLayouts/slideLayout68.xml"/><Relationship Id="rId15" Type="http://schemas.openxmlformats.org/officeDocument/2006/relationships/image" Target="../media/image1.jpeg"/><Relationship Id="rId10" Type="http://schemas.openxmlformats.org/officeDocument/2006/relationships/slideLayout" Target="../slideLayouts/slideLayout73.xml"/><Relationship Id="rId4" Type="http://schemas.openxmlformats.org/officeDocument/2006/relationships/slideLayout" Target="../slideLayouts/slideLayout67.xml"/><Relationship Id="rId9" Type="http://schemas.openxmlformats.org/officeDocument/2006/relationships/slideLayout" Target="../slideLayouts/slideLayout72.xml"/><Relationship Id="rId14"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84.xml"/><Relationship Id="rId13" Type="http://schemas.openxmlformats.org/officeDocument/2006/relationships/slideLayout" Target="../slideLayouts/slideLayout89.xml"/><Relationship Id="rId3" Type="http://schemas.openxmlformats.org/officeDocument/2006/relationships/slideLayout" Target="../slideLayouts/slideLayout79.xml"/><Relationship Id="rId7" Type="http://schemas.openxmlformats.org/officeDocument/2006/relationships/slideLayout" Target="../slideLayouts/slideLayout83.xml"/><Relationship Id="rId12" Type="http://schemas.openxmlformats.org/officeDocument/2006/relationships/slideLayout" Target="../slideLayouts/slideLayout88.xml"/><Relationship Id="rId2" Type="http://schemas.openxmlformats.org/officeDocument/2006/relationships/slideLayout" Target="../slideLayouts/slideLayout78.xml"/><Relationship Id="rId16" Type="http://schemas.openxmlformats.org/officeDocument/2006/relationships/image" Target="../media/image2.jpeg"/><Relationship Id="rId1" Type="http://schemas.openxmlformats.org/officeDocument/2006/relationships/slideLayout" Target="../slideLayouts/slideLayout77.xml"/><Relationship Id="rId6" Type="http://schemas.openxmlformats.org/officeDocument/2006/relationships/slideLayout" Target="../slideLayouts/slideLayout82.xml"/><Relationship Id="rId11" Type="http://schemas.openxmlformats.org/officeDocument/2006/relationships/slideLayout" Target="../slideLayouts/slideLayout87.xml"/><Relationship Id="rId5" Type="http://schemas.openxmlformats.org/officeDocument/2006/relationships/slideLayout" Target="../slideLayouts/slideLayout81.xml"/><Relationship Id="rId15" Type="http://schemas.openxmlformats.org/officeDocument/2006/relationships/image" Target="../media/image1.jpeg"/><Relationship Id="rId10" Type="http://schemas.openxmlformats.org/officeDocument/2006/relationships/slideLayout" Target="../slideLayouts/slideLayout86.xml"/><Relationship Id="rId4" Type="http://schemas.openxmlformats.org/officeDocument/2006/relationships/slideLayout" Target="../slideLayouts/slideLayout80.xml"/><Relationship Id="rId9" Type="http://schemas.openxmlformats.org/officeDocument/2006/relationships/slideLayout" Target="../slideLayouts/slideLayout85.xml"/><Relationship Id="rId14" Type="http://schemas.openxmlformats.org/officeDocument/2006/relationships/theme" Target="../theme/theme7.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97.xml"/><Relationship Id="rId13" Type="http://schemas.openxmlformats.org/officeDocument/2006/relationships/slideLayout" Target="../slideLayouts/slideLayout102.xml"/><Relationship Id="rId3" Type="http://schemas.openxmlformats.org/officeDocument/2006/relationships/slideLayout" Target="../slideLayouts/slideLayout92.xml"/><Relationship Id="rId7" Type="http://schemas.openxmlformats.org/officeDocument/2006/relationships/slideLayout" Target="../slideLayouts/slideLayout96.xml"/><Relationship Id="rId12" Type="http://schemas.openxmlformats.org/officeDocument/2006/relationships/slideLayout" Target="../slideLayouts/slideLayout101.xml"/><Relationship Id="rId2" Type="http://schemas.openxmlformats.org/officeDocument/2006/relationships/slideLayout" Target="../slideLayouts/slideLayout91.xml"/><Relationship Id="rId16" Type="http://schemas.openxmlformats.org/officeDocument/2006/relationships/image" Target="../media/image2.jpeg"/><Relationship Id="rId1" Type="http://schemas.openxmlformats.org/officeDocument/2006/relationships/slideLayout" Target="../slideLayouts/slideLayout90.xml"/><Relationship Id="rId6" Type="http://schemas.openxmlformats.org/officeDocument/2006/relationships/slideLayout" Target="../slideLayouts/slideLayout95.xml"/><Relationship Id="rId11" Type="http://schemas.openxmlformats.org/officeDocument/2006/relationships/slideLayout" Target="../slideLayouts/slideLayout100.xml"/><Relationship Id="rId5" Type="http://schemas.openxmlformats.org/officeDocument/2006/relationships/slideLayout" Target="../slideLayouts/slideLayout94.xml"/><Relationship Id="rId15" Type="http://schemas.openxmlformats.org/officeDocument/2006/relationships/image" Target="../media/image1.jpeg"/><Relationship Id="rId10" Type="http://schemas.openxmlformats.org/officeDocument/2006/relationships/slideLayout" Target="../slideLayouts/slideLayout99.xml"/><Relationship Id="rId4" Type="http://schemas.openxmlformats.org/officeDocument/2006/relationships/slideLayout" Target="../slideLayouts/slideLayout93.xml"/><Relationship Id="rId9" Type="http://schemas.openxmlformats.org/officeDocument/2006/relationships/slideLayout" Target="../slideLayouts/slideLayout98.xml"/><Relationship Id="rId14" Type="http://schemas.openxmlformats.org/officeDocument/2006/relationships/theme" Target="../theme/theme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SBottomband"/>
          <p:cNvSpPr>
            <a:spLocks noChangeArrowheads="1"/>
          </p:cNvSpPr>
          <p:nvPr/>
        </p:nvSpPr>
        <p:spPr bwMode="invGray">
          <a:xfrm>
            <a:off x="0" y="6477000"/>
            <a:ext cx="8558213" cy="381000"/>
          </a:xfrm>
          <a:prstGeom prst="rect">
            <a:avLst/>
          </a:prstGeom>
          <a:solidFill>
            <a:srgbClr val="969696"/>
          </a:solidFill>
          <a:ln w="9525">
            <a:noFill/>
            <a:miter lim="800000"/>
          </a:ln>
        </p:spPr>
        <p:txBody>
          <a:bodyPr wrap="none" anchor="ctr"/>
          <a:lstStyle/>
          <a:p>
            <a:pPr algn="ctr" eaLnBrk="0" hangingPunct="0">
              <a:spcBef>
                <a:spcPct val="50000"/>
              </a:spcBef>
              <a:defRPr/>
            </a:pPr>
            <a:endParaRPr lang="zh-CN" altLang="en-US" sz="1200" baseline="-25000">
              <a:solidFill>
                <a:srgbClr val="777777"/>
              </a:solidFill>
            </a:endParaRPr>
          </a:p>
        </p:txBody>
      </p:sp>
      <p:pic>
        <p:nvPicPr>
          <p:cNvPr id="1027" name="Picture 7" descr="bottom"/>
          <p:cNvPicPr>
            <a:picLocks noChangeArrowheads="1"/>
          </p:cNvPicPr>
          <p:nvPr/>
        </p:nvPicPr>
        <p:blipFill>
          <a:blip r:embed="rId15"/>
          <a:srcRect/>
          <a:stretch>
            <a:fillRect/>
          </a:stretch>
        </p:blipFill>
        <p:spPr bwMode="auto">
          <a:xfrm>
            <a:off x="0" y="1588"/>
            <a:ext cx="9144000" cy="906462"/>
          </a:xfrm>
          <a:prstGeom prst="rect">
            <a:avLst/>
          </a:prstGeom>
          <a:noFill/>
          <a:ln w="9525">
            <a:noFill/>
            <a:miter lim="800000"/>
            <a:headEnd/>
            <a:tailEnd/>
          </a:ln>
        </p:spPr>
      </p:pic>
      <p:sp>
        <p:nvSpPr>
          <p:cNvPr id="1028" name="SBottomSquare"/>
          <p:cNvSpPr>
            <a:spLocks noChangeArrowheads="1"/>
          </p:cNvSpPr>
          <p:nvPr/>
        </p:nvSpPr>
        <p:spPr bwMode="invGray">
          <a:xfrm>
            <a:off x="8604250" y="6477000"/>
            <a:ext cx="539750" cy="381000"/>
          </a:xfrm>
          <a:prstGeom prst="rect">
            <a:avLst/>
          </a:prstGeom>
          <a:solidFill>
            <a:srgbClr val="6598FF"/>
          </a:solidFill>
          <a:ln w="9525">
            <a:noFill/>
            <a:miter lim="800000"/>
          </a:ln>
        </p:spPr>
        <p:txBody>
          <a:bodyPr wrap="none" anchor="ctr"/>
          <a:lstStyle/>
          <a:p>
            <a:pPr algn="ctr" eaLnBrk="0" hangingPunct="0">
              <a:defRPr/>
            </a:pPr>
            <a:endParaRPr lang="en-GB" altLang="zh-CN" sz="1400">
              <a:solidFill>
                <a:srgbClr val="FFFFFF"/>
              </a:solidFill>
            </a:endParaRPr>
          </a:p>
        </p:txBody>
      </p:sp>
      <p:sp>
        <p:nvSpPr>
          <p:cNvPr id="1029" name="SBottomSquare"/>
          <p:cNvSpPr>
            <a:spLocks noChangeArrowheads="1"/>
          </p:cNvSpPr>
          <p:nvPr/>
        </p:nvSpPr>
        <p:spPr bwMode="invGray">
          <a:xfrm>
            <a:off x="8604250" y="6477000"/>
            <a:ext cx="539750" cy="381000"/>
          </a:xfrm>
          <a:prstGeom prst="rect">
            <a:avLst/>
          </a:prstGeom>
          <a:solidFill>
            <a:srgbClr val="000066"/>
          </a:solidFill>
          <a:ln w="9525">
            <a:noFill/>
            <a:miter lim="800000"/>
          </a:ln>
        </p:spPr>
        <p:txBody>
          <a:bodyPr wrap="none" anchor="ctr"/>
          <a:lstStyle/>
          <a:p>
            <a:pPr algn="ctr" eaLnBrk="0" hangingPunct="0">
              <a:defRPr/>
            </a:pPr>
            <a:fld id="{534B1103-9603-4759-8D64-0D5F095E31C5}" type="slidenum">
              <a:rPr lang="zh-CN" altLang="en-GB" sz="1000">
                <a:solidFill>
                  <a:srgbClr val="FFFFFF"/>
                </a:solidFill>
              </a:rPr>
              <a:t>‹#›</a:t>
            </a:fld>
            <a:endParaRPr lang="en-GB" altLang="zh-CN" sz="1000">
              <a:solidFill>
                <a:srgbClr val="FFFFFF"/>
              </a:solidFill>
            </a:endParaRPr>
          </a:p>
        </p:txBody>
      </p:sp>
      <p:pic>
        <p:nvPicPr>
          <p:cNvPr id="1030" name="Picture 35" descr="招牌设计"/>
          <p:cNvPicPr>
            <a:picLocks noChangeAspect="1" noChangeArrowheads="1"/>
          </p:cNvPicPr>
          <p:nvPr/>
        </p:nvPicPr>
        <p:blipFill>
          <a:blip r:embed="rId16"/>
          <a:srcRect/>
          <a:stretch>
            <a:fillRect/>
          </a:stretch>
        </p:blipFill>
        <p:spPr bwMode="auto">
          <a:xfrm>
            <a:off x="7124700" y="6540500"/>
            <a:ext cx="277813" cy="274638"/>
          </a:xfrm>
          <a:prstGeom prst="rect">
            <a:avLst/>
          </a:prstGeom>
          <a:noFill/>
          <a:ln w="9525">
            <a:noFill/>
            <a:miter lim="800000"/>
            <a:headEnd/>
            <a:tailEnd/>
          </a:ln>
        </p:spPr>
      </p:pic>
      <p:sp>
        <p:nvSpPr>
          <p:cNvPr id="1031" name="Text Box 36"/>
          <p:cNvSpPr txBox="1">
            <a:spLocks noChangeArrowheads="1"/>
          </p:cNvSpPr>
          <p:nvPr/>
        </p:nvSpPr>
        <p:spPr bwMode="auto">
          <a:xfrm>
            <a:off x="7378700" y="6532563"/>
            <a:ext cx="1752600" cy="320675"/>
          </a:xfrm>
          <a:prstGeom prst="rect">
            <a:avLst/>
          </a:prstGeom>
          <a:noFill/>
          <a:ln>
            <a:noFill/>
          </a:ln>
        </p:spPr>
        <p:txBody>
          <a:bodyPr>
            <a:spAutoFit/>
          </a:bodyPr>
          <a:lstStyle>
            <a:lvl1pPr eaLnBrk="0" hangingPunct="0">
              <a:defRPr sz="2000">
                <a:solidFill>
                  <a:schemeClr val="tx1"/>
                </a:solidFill>
                <a:latin typeface="Arial" panose="020B0604020202020204" pitchFamily="34" charset="0"/>
                <a:ea typeface="幼圆" panose="02010509060101010101" pitchFamily="49" charset="-122"/>
              </a:defRPr>
            </a:lvl1pPr>
            <a:lvl2pPr marL="742950" indent="-285750" eaLnBrk="0" hangingPunct="0">
              <a:defRPr sz="2000">
                <a:solidFill>
                  <a:schemeClr val="tx1"/>
                </a:solidFill>
                <a:latin typeface="Arial" panose="020B0604020202020204" pitchFamily="34" charset="0"/>
                <a:ea typeface="幼圆" panose="02010509060101010101" pitchFamily="49" charset="-122"/>
              </a:defRPr>
            </a:lvl2pPr>
            <a:lvl3pPr marL="1143000" indent="-228600" eaLnBrk="0" hangingPunct="0">
              <a:defRPr sz="2000">
                <a:solidFill>
                  <a:schemeClr val="tx1"/>
                </a:solidFill>
                <a:latin typeface="Arial" panose="020B0604020202020204" pitchFamily="34" charset="0"/>
                <a:ea typeface="幼圆" panose="02010509060101010101" pitchFamily="49" charset="-122"/>
              </a:defRPr>
            </a:lvl3pPr>
            <a:lvl4pPr marL="1600200" indent="-228600" eaLnBrk="0" hangingPunct="0">
              <a:defRPr sz="2000">
                <a:solidFill>
                  <a:schemeClr val="tx1"/>
                </a:solidFill>
                <a:latin typeface="Arial" panose="020B0604020202020204" pitchFamily="34" charset="0"/>
                <a:ea typeface="幼圆" panose="02010509060101010101" pitchFamily="49" charset="-122"/>
              </a:defRPr>
            </a:lvl4pPr>
            <a:lvl5pPr marL="2057400" indent="-228600" eaLnBrk="0" hangingPunct="0">
              <a:defRPr sz="2000">
                <a:solidFill>
                  <a:schemeClr val="tx1"/>
                </a:solidFill>
                <a:latin typeface="Arial" panose="020B0604020202020204" pitchFamily="34" charset="0"/>
                <a:ea typeface="幼圆" panose="02010509060101010101" pitchFamily="49" charset="-122"/>
              </a:defRPr>
            </a:lvl5pPr>
            <a:lvl6pPr marL="25146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6pPr>
            <a:lvl7pPr marL="29718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7pPr>
            <a:lvl8pPr marL="34290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8pPr>
            <a:lvl9pPr marL="38862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9pPr>
          </a:lstStyle>
          <a:p>
            <a:pPr eaLnBrk="1" hangingPunct="1">
              <a:lnSpc>
                <a:spcPct val="50000"/>
              </a:lnSpc>
              <a:spcBef>
                <a:spcPct val="50000"/>
              </a:spcBef>
              <a:defRPr/>
            </a:pPr>
            <a:r>
              <a:rPr lang="en-US" altLang="zh-CN" sz="1000">
                <a:solidFill>
                  <a:schemeClr val="bg1"/>
                </a:solidFill>
                <a:ea typeface="宋体" panose="02010600030101010101" pitchFamily="2" charset="-122"/>
              </a:rPr>
              <a:t>BEST CLIENTS</a:t>
            </a:r>
          </a:p>
          <a:p>
            <a:pPr eaLnBrk="1" hangingPunct="1">
              <a:lnSpc>
                <a:spcPct val="50000"/>
              </a:lnSpc>
              <a:spcBef>
                <a:spcPct val="50000"/>
              </a:spcBef>
              <a:defRPr/>
            </a:pPr>
            <a:r>
              <a:rPr lang="en-US" altLang="zh-CN" sz="1000">
                <a:solidFill>
                  <a:schemeClr val="bg1"/>
                </a:solidFill>
                <a:ea typeface="宋体" panose="02010600030101010101" pitchFamily="2" charset="-122"/>
              </a:rPr>
              <a:t>BEST SERVICE</a:t>
            </a:r>
          </a:p>
        </p:txBody>
      </p:sp>
      <p:sp>
        <p:nvSpPr>
          <p:cNvPr id="1032" name="Rectangle 38"/>
          <p:cNvSpPr>
            <a:spLocks noChangeArrowheads="1"/>
          </p:cNvSpPr>
          <p:nvPr/>
        </p:nvSpPr>
        <p:spPr bwMode="auto">
          <a:xfrm>
            <a:off x="-12700" y="6524625"/>
            <a:ext cx="2208213" cy="236538"/>
          </a:xfrm>
          <a:prstGeom prst="rect">
            <a:avLst/>
          </a:prstGeom>
          <a:noFill/>
          <a:ln w="9525">
            <a:noFill/>
            <a:miter lim="800000"/>
          </a:ln>
        </p:spPr>
        <p:txBody>
          <a:bodyPr/>
          <a:lstStyle/>
          <a:p>
            <a:pPr>
              <a:defRPr/>
            </a:pPr>
            <a:r>
              <a:rPr lang="en-US" altLang="zh-CN" sz="1200">
                <a:solidFill>
                  <a:schemeClr val="bg1"/>
                </a:solidFill>
                <a:latin typeface="Verdana" panose="020B0604030504040204" pitchFamily="34" charset="0"/>
              </a:rPr>
              <a:t>www.rongke.com</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2pPr>
      <a:lvl3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3pPr>
      <a:lvl4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4pPr>
      <a:lvl5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5pPr>
      <a:lvl6pPr marL="4572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6pPr>
      <a:lvl7pPr marL="9144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7pPr>
      <a:lvl8pPr marL="13716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8pPr>
      <a:lvl9pPr marL="18288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9pPr>
    </p:titleStyle>
    <p:body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SBottomband"/>
          <p:cNvSpPr>
            <a:spLocks noChangeArrowheads="1"/>
          </p:cNvSpPr>
          <p:nvPr/>
        </p:nvSpPr>
        <p:spPr bwMode="invGray">
          <a:xfrm>
            <a:off x="0" y="6477000"/>
            <a:ext cx="8558213" cy="381000"/>
          </a:xfrm>
          <a:prstGeom prst="rect">
            <a:avLst/>
          </a:prstGeom>
          <a:solidFill>
            <a:srgbClr val="969696"/>
          </a:solidFill>
          <a:ln w="9525">
            <a:noFill/>
            <a:miter lim="800000"/>
          </a:ln>
        </p:spPr>
        <p:txBody>
          <a:bodyPr wrap="none" anchor="ctr"/>
          <a:lstStyle/>
          <a:p>
            <a:pPr algn="ctr" eaLnBrk="0" hangingPunct="0">
              <a:spcBef>
                <a:spcPct val="50000"/>
              </a:spcBef>
              <a:defRPr/>
            </a:pPr>
            <a:endParaRPr lang="zh-CN" altLang="en-US" sz="1200" baseline="-25000"/>
          </a:p>
        </p:txBody>
      </p:sp>
      <p:pic>
        <p:nvPicPr>
          <p:cNvPr id="2051" name="Picture 31" descr="top"/>
          <p:cNvPicPr>
            <a:picLocks noChangeArrowheads="1"/>
          </p:cNvPicPr>
          <p:nvPr/>
        </p:nvPicPr>
        <p:blipFill>
          <a:blip r:embed="rId13"/>
          <a:srcRect/>
          <a:stretch>
            <a:fillRect/>
          </a:stretch>
        </p:blipFill>
        <p:spPr bwMode="auto">
          <a:xfrm>
            <a:off x="0" y="1588"/>
            <a:ext cx="9144000" cy="906462"/>
          </a:xfrm>
          <a:prstGeom prst="rect">
            <a:avLst/>
          </a:prstGeom>
          <a:noFill/>
          <a:ln w="9525">
            <a:noFill/>
            <a:miter lim="800000"/>
            <a:headEnd/>
            <a:tailEnd/>
          </a:ln>
        </p:spPr>
      </p:pic>
      <p:sp>
        <p:nvSpPr>
          <p:cNvPr id="2052" name="Rectangle 33"/>
          <p:cNvSpPr>
            <a:spLocks noChangeArrowheads="1"/>
          </p:cNvSpPr>
          <p:nvPr/>
        </p:nvSpPr>
        <p:spPr bwMode="auto">
          <a:xfrm>
            <a:off x="-12700" y="6524625"/>
            <a:ext cx="2208213" cy="236538"/>
          </a:xfrm>
          <a:prstGeom prst="rect">
            <a:avLst/>
          </a:prstGeom>
          <a:noFill/>
          <a:ln w="9525">
            <a:noFill/>
            <a:miter lim="800000"/>
          </a:ln>
        </p:spPr>
        <p:txBody>
          <a:bodyPr/>
          <a:lstStyle/>
          <a:p>
            <a:pPr>
              <a:defRPr/>
            </a:pPr>
            <a:r>
              <a:rPr lang="en-US" altLang="zh-CN" sz="1200">
                <a:solidFill>
                  <a:schemeClr val="bg1"/>
                </a:solidFill>
                <a:latin typeface="Verdana" panose="020B0604030504040204" pitchFamily="34" charset="0"/>
              </a:rPr>
              <a:t>www.rongke.com</a:t>
            </a:r>
          </a:p>
        </p:txBody>
      </p:sp>
      <p:sp>
        <p:nvSpPr>
          <p:cNvPr id="2053" name="Rectangle 34"/>
          <p:cNvSpPr>
            <a:spLocks noChangeArrowheads="1"/>
          </p:cNvSpPr>
          <p:nvPr/>
        </p:nvSpPr>
        <p:spPr bwMode="auto">
          <a:xfrm>
            <a:off x="7507288" y="6462713"/>
            <a:ext cx="1025525" cy="409575"/>
          </a:xfrm>
          <a:prstGeom prst="rect">
            <a:avLst/>
          </a:prstGeom>
          <a:noFill/>
          <a:ln w="9525">
            <a:noFill/>
            <a:miter lim="800000"/>
          </a:ln>
        </p:spPr>
        <p:txBody>
          <a:bodyPr/>
          <a:lstStyle/>
          <a:p>
            <a:pPr algn="r">
              <a:defRPr/>
            </a:pPr>
            <a:r>
              <a:rPr lang="zh-CN" altLang="en-US" sz="1000">
                <a:solidFill>
                  <a:schemeClr val="bg1"/>
                </a:solidFill>
                <a:latin typeface="Verdana" panose="020B0604030504040204" pitchFamily="34" charset="0"/>
                <a:ea typeface="黑体" panose="02010609060101010101" pitchFamily="49" charset="-122"/>
              </a:rPr>
              <a:t>融客投资</a:t>
            </a:r>
          </a:p>
          <a:p>
            <a:pPr algn="r">
              <a:defRPr/>
            </a:pPr>
            <a:r>
              <a:rPr lang="zh-CN" altLang="en-US" sz="1000">
                <a:solidFill>
                  <a:schemeClr val="bg1"/>
                </a:solidFill>
                <a:latin typeface="Verdana" panose="020B0604030504040204" pitchFamily="34" charset="0"/>
                <a:ea typeface="黑体" panose="02010609060101010101" pitchFamily="49" charset="-122"/>
              </a:rPr>
              <a:t>融客中国</a:t>
            </a:r>
          </a:p>
        </p:txBody>
      </p:sp>
      <p:pic>
        <p:nvPicPr>
          <p:cNvPr id="2054" name="Picture 39" descr="招牌设计"/>
          <p:cNvPicPr>
            <a:picLocks noChangeAspect="1" noChangeArrowheads="1"/>
          </p:cNvPicPr>
          <p:nvPr/>
        </p:nvPicPr>
        <p:blipFill>
          <a:blip r:embed="rId14"/>
          <a:srcRect/>
          <a:stretch>
            <a:fillRect/>
          </a:stretch>
        </p:blipFill>
        <p:spPr bwMode="auto">
          <a:xfrm>
            <a:off x="7583488" y="6524625"/>
            <a:ext cx="301625" cy="298450"/>
          </a:xfrm>
          <a:prstGeom prst="rect">
            <a:avLst/>
          </a:prstGeom>
          <a:noFill/>
          <a:ln w="9525">
            <a:noFill/>
            <a:miter lim="800000"/>
            <a:headEnd/>
            <a:tailEnd/>
          </a:ln>
        </p:spPr>
      </p:pic>
      <p:sp>
        <p:nvSpPr>
          <p:cNvPr id="2055" name="SBottomSquare"/>
          <p:cNvSpPr>
            <a:spLocks noChangeArrowheads="1"/>
          </p:cNvSpPr>
          <p:nvPr/>
        </p:nvSpPr>
        <p:spPr bwMode="invGray">
          <a:xfrm>
            <a:off x="8604250" y="6477000"/>
            <a:ext cx="539750" cy="381000"/>
          </a:xfrm>
          <a:prstGeom prst="rect">
            <a:avLst/>
          </a:prstGeom>
          <a:solidFill>
            <a:srgbClr val="6598FF"/>
          </a:solidFill>
          <a:ln w="9525">
            <a:noFill/>
            <a:miter lim="800000"/>
          </a:ln>
        </p:spPr>
        <p:txBody>
          <a:bodyPr wrap="none" anchor="ctr"/>
          <a:lstStyle/>
          <a:p>
            <a:pPr algn="ctr" eaLnBrk="0" hangingPunct="0">
              <a:defRPr/>
            </a:pPr>
            <a:endParaRPr lang="en-GB" altLang="zh-CN" sz="1400">
              <a:solidFill>
                <a:srgbClr val="FFFFFF"/>
              </a:solidFill>
            </a:endParaRPr>
          </a:p>
        </p:txBody>
      </p:sp>
      <p:sp>
        <p:nvSpPr>
          <p:cNvPr id="2056" name="SBottomSquare"/>
          <p:cNvSpPr>
            <a:spLocks noChangeArrowheads="1"/>
          </p:cNvSpPr>
          <p:nvPr/>
        </p:nvSpPr>
        <p:spPr bwMode="invGray">
          <a:xfrm>
            <a:off x="8604250" y="6477000"/>
            <a:ext cx="539750" cy="381000"/>
          </a:xfrm>
          <a:prstGeom prst="rect">
            <a:avLst/>
          </a:prstGeom>
          <a:solidFill>
            <a:srgbClr val="000066"/>
          </a:solidFill>
          <a:ln w="9525">
            <a:noFill/>
            <a:miter lim="800000"/>
          </a:ln>
        </p:spPr>
        <p:txBody>
          <a:bodyPr wrap="none" anchor="ctr"/>
          <a:lstStyle/>
          <a:p>
            <a:pPr algn="ctr" eaLnBrk="0" hangingPunct="0">
              <a:defRPr/>
            </a:pPr>
            <a:fld id="{935DFE8A-65C7-4184-816C-74021275A2F4}" type="slidenum">
              <a:rPr lang="zh-CN" altLang="en-GB" sz="1000">
                <a:solidFill>
                  <a:srgbClr val="FFFFFF"/>
                </a:solidFill>
              </a:rPr>
              <a:t>‹#›</a:t>
            </a:fld>
            <a:endParaRPr lang="en-GB" altLang="zh-CN" sz="1000">
              <a:solidFill>
                <a:srgbClr val="FFFFFF"/>
              </a:solidFill>
            </a:endParaRPr>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2pPr>
      <a:lvl3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3pPr>
      <a:lvl4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4pPr>
      <a:lvl5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5pPr>
      <a:lvl6pPr marL="4572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6pPr>
      <a:lvl7pPr marL="9144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7pPr>
      <a:lvl8pPr marL="13716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8pPr>
      <a:lvl9pPr marL="18288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9pPr>
    </p:titleStyle>
    <p:body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a:solidFill>
            <a:srgbClr val="777777"/>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a:solidFill>
            <a:srgbClr val="777777"/>
          </a:solidFill>
          <a:latin typeface="+mn-lt"/>
          <a:ea typeface="+mn-ea"/>
        </a:defRPr>
      </a:lvl2pPr>
      <a:lvl3pPr marL="1143000" indent="-228600" algn="l" rtl="0" eaLnBrk="0" fontAlgn="base" hangingPunct="0">
        <a:spcBef>
          <a:spcPct val="20000"/>
        </a:spcBef>
        <a:spcAft>
          <a:spcPct val="0"/>
        </a:spcAft>
        <a:buClr>
          <a:schemeClr val="tx1"/>
        </a:buClr>
        <a:buChar char="•"/>
        <a:defRPr sz="2400">
          <a:solidFill>
            <a:srgbClr val="777777"/>
          </a:solidFill>
          <a:latin typeface="+mn-lt"/>
          <a:ea typeface="+mn-ea"/>
        </a:defRPr>
      </a:lvl3pPr>
      <a:lvl4pPr marL="1600200" indent="-228600" algn="l" rtl="0" eaLnBrk="0" fontAlgn="base" hangingPunct="0">
        <a:spcBef>
          <a:spcPct val="20000"/>
        </a:spcBef>
        <a:spcAft>
          <a:spcPct val="0"/>
        </a:spcAft>
        <a:buChar char="–"/>
        <a:defRPr sz="2000">
          <a:solidFill>
            <a:srgbClr val="777777"/>
          </a:solidFill>
          <a:latin typeface="+mn-lt"/>
          <a:ea typeface="+mn-ea"/>
        </a:defRPr>
      </a:lvl4pPr>
      <a:lvl5pPr marL="2057400" indent="-228600" algn="l" rtl="0" eaLnBrk="0" fontAlgn="base" hangingPunct="0">
        <a:spcBef>
          <a:spcPct val="20000"/>
        </a:spcBef>
        <a:spcAft>
          <a:spcPct val="0"/>
        </a:spcAft>
        <a:buChar char="»"/>
        <a:defRPr sz="2000">
          <a:solidFill>
            <a:srgbClr val="777777"/>
          </a:solidFill>
          <a:latin typeface="+mn-lt"/>
          <a:ea typeface="+mn-ea"/>
        </a:defRPr>
      </a:lvl5pPr>
      <a:lvl6pPr marL="2514600" indent="-228600" algn="l" rtl="0" fontAlgn="base">
        <a:spcBef>
          <a:spcPct val="20000"/>
        </a:spcBef>
        <a:spcAft>
          <a:spcPct val="0"/>
        </a:spcAft>
        <a:buChar char="»"/>
        <a:defRPr sz="2000">
          <a:solidFill>
            <a:srgbClr val="777777"/>
          </a:solidFill>
          <a:latin typeface="+mn-lt"/>
          <a:ea typeface="+mn-ea"/>
        </a:defRPr>
      </a:lvl6pPr>
      <a:lvl7pPr marL="2971800" indent="-228600" algn="l" rtl="0" fontAlgn="base">
        <a:spcBef>
          <a:spcPct val="20000"/>
        </a:spcBef>
        <a:spcAft>
          <a:spcPct val="0"/>
        </a:spcAft>
        <a:buChar char="»"/>
        <a:defRPr sz="2000">
          <a:solidFill>
            <a:srgbClr val="777777"/>
          </a:solidFill>
          <a:latin typeface="+mn-lt"/>
          <a:ea typeface="+mn-ea"/>
        </a:defRPr>
      </a:lvl7pPr>
      <a:lvl8pPr marL="3429000" indent="-228600" algn="l" rtl="0" fontAlgn="base">
        <a:spcBef>
          <a:spcPct val="20000"/>
        </a:spcBef>
        <a:spcAft>
          <a:spcPct val="0"/>
        </a:spcAft>
        <a:buChar char="»"/>
        <a:defRPr sz="2000">
          <a:solidFill>
            <a:srgbClr val="777777"/>
          </a:solidFill>
          <a:latin typeface="+mn-lt"/>
          <a:ea typeface="+mn-ea"/>
        </a:defRPr>
      </a:lvl8pPr>
      <a:lvl9pPr marL="3886200" indent="-228600" algn="l" rtl="0" fontAlgn="base">
        <a:spcBef>
          <a:spcPct val="20000"/>
        </a:spcBef>
        <a:spcAft>
          <a:spcPct val="0"/>
        </a:spcAft>
        <a:buChar char="»"/>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SBottomband"/>
          <p:cNvSpPr>
            <a:spLocks noChangeArrowheads="1"/>
          </p:cNvSpPr>
          <p:nvPr/>
        </p:nvSpPr>
        <p:spPr bwMode="invGray">
          <a:xfrm>
            <a:off x="0" y="6477000"/>
            <a:ext cx="8558213" cy="381000"/>
          </a:xfrm>
          <a:prstGeom prst="rect">
            <a:avLst/>
          </a:prstGeom>
          <a:solidFill>
            <a:srgbClr val="969696"/>
          </a:solidFill>
          <a:ln w="9525">
            <a:noFill/>
            <a:miter lim="800000"/>
          </a:ln>
        </p:spPr>
        <p:txBody>
          <a:bodyPr wrap="none" anchor="ctr"/>
          <a:lstStyle/>
          <a:p>
            <a:pPr algn="ctr" eaLnBrk="0" hangingPunct="0">
              <a:spcBef>
                <a:spcPct val="50000"/>
              </a:spcBef>
              <a:defRPr/>
            </a:pPr>
            <a:endParaRPr lang="zh-CN" altLang="en-US" sz="1200" baseline="-25000">
              <a:solidFill>
                <a:srgbClr val="777777"/>
              </a:solidFill>
            </a:endParaRPr>
          </a:p>
        </p:txBody>
      </p:sp>
      <p:pic>
        <p:nvPicPr>
          <p:cNvPr id="3075" name="Picture 7" descr="bottom"/>
          <p:cNvPicPr>
            <a:picLocks noChangeArrowheads="1"/>
          </p:cNvPicPr>
          <p:nvPr/>
        </p:nvPicPr>
        <p:blipFill>
          <a:blip r:embed="rId15"/>
          <a:srcRect/>
          <a:stretch>
            <a:fillRect/>
          </a:stretch>
        </p:blipFill>
        <p:spPr bwMode="auto">
          <a:xfrm>
            <a:off x="0" y="1588"/>
            <a:ext cx="9144000" cy="906462"/>
          </a:xfrm>
          <a:prstGeom prst="rect">
            <a:avLst/>
          </a:prstGeom>
          <a:noFill/>
          <a:ln w="9525">
            <a:noFill/>
            <a:miter lim="800000"/>
            <a:headEnd/>
            <a:tailEnd/>
          </a:ln>
        </p:spPr>
      </p:pic>
      <p:sp>
        <p:nvSpPr>
          <p:cNvPr id="3076" name="SBottomSquare"/>
          <p:cNvSpPr>
            <a:spLocks noChangeArrowheads="1"/>
          </p:cNvSpPr>
          <p:nvPr/>
        </p:nvSpPr>
        <p:spPr bwMode="invGray">
          <a:xfrm>
            <a:off x="8604250" y="6477000"/>
            <a:ext cx="539750" cy="381000"/>
          </a:xfrm>
          <a:prstGeom prst="rect">
            <a:avLst/>
          </a:prstGeom>
          <a:solidFill>
            <a:srgbClr val="6598FF"/>
          </a:solidFill>
          <a:ln w="9525">
            <a:noFill/>
            <a:miter lim="800000"/>
          </a:ln>
        </p:spPr>
        <p:txBody>
          <a:bodyPr wrap="none" anchor="ctr"/>
          <a:lstStyle/>
          <a:p>
            <a:pPr algn="ctr" eaLnBrk="0" hangingPunct="0">
              <a:defRPr/>
            </a:pPr>
            <a:endParaRPr lang="en-GB" altLang="zh-CN" sz="1400">
              <a:solidFill>
                <a:srgbClr val="FFFFFF"/>
              </a:solidFill>
            </a:endParaRPr>
          </a:p>
        </p:txBody>
      </p:sp>
      <p:sp>
        <p:nvSpPr>
          <p:cNvPr id="3077" name="SBottomSquare"/>
          <p:cNvSpPr>
            <a:spLocks noChangeArrowheads="1"/>
          </p:cNvSpPr>
          <p:nvPr/>
        </p:nvSpPr>
        <p:spPr bwMode="invGray">
          <a:xfrm>
            <a:off x="8604250" y="6477000"/>
            <a:ext cx="539750" cy="381000"/>
          </a:xfrm>
          <a:prstGeom prst="rect">
            <a:avLst/>
          </a:prstGeom>
          <a:solidFill>
            <a:srgbClr val="000066"/>
          </a:solidFill>
          <a:ln w="9525">
            <a:noFill/>
            <a:miter lim="800000"/>
          </a:ln>
        </p:spPr>
        <p:txBody>
          <a:bodyPr wrap="none" anchor="ctr"/>
          <a:lstStyle/>
          <a:p>
            <a:pPr algn="ctr" eaLnBrk="0" hangingPunct="0">
              <a:defRPr/>
            </a:pPr>
            <a:fld id="{0CDF9D1D-20C4-4766-A44E-EC70D926B038}" type="slidenum">
              <a:rPr lang="zh-CN" altLang="en-GB" sz="1000">
                <a:solidFill>
                  <a:srgbClr val="FFFFFF"/>
                </a:solidFill>
              </a:rPr>
              <a:t>‹#›</a:t>
            </a:fld>
            <a:endParaRPr lang="en-GB" altLang="zh-CN" sz="1000">
              <a:solidFill>
                <a:srgbClr val="FFFFFF"/>
              </a:solidFill>
            </a:endParaRPr>
          </a:p>
        </p:txBody>
      </p:sp>
      <p:pic>
        <p:nvPicPr>
          <p:cNvPr id="3078" name="Picture 35" descr="招牌设计"/>
          <p:cNvPicPr>
            <a:picLocks noChangeAspect="1" noChangeArrowheads="1"/>
          </p:cNvPicPr>
          <p:nvPr/>
        </p:nvPicPr>
        <p:blipFill>
          <a:blip r:embed="rId16"/>
          <a:srcRect/>
          <a:stretch>
            <a:fillRect/>
          </a:stretch>
        </p:blipFill>
        <p:spPr bwMode="auto">
          <a:xfrm>
            <a:off x="7124700" y="6540500"/>
            <a:ext cx="277813" cy="274638"/>
          </a:xfrm>
          <a:prstGeom prst="rect">
            <a:avLst/>
          </a:prstGeom>
          <a:noFill/>
          <a:ln w="9525">
            <a:noFill/>
            <a:miter lim="800000"/>
            <a:headEnd/>
            <a:tailEnd/>
          </a:ln>
        </p:spPr>
      </p:pic>
      <p:sp>
        <p:nvSpPr>
          <p:cNvPr id="1031" name="Text Box 36"/>
          <p:cNvSpPr txBox="1">
            <a:spLocks noChangeArrowheads="1"/>
          </p:cNvSpPr>
          <p:nvPr/>
        </p:nvSpPr>
        <p:spPr bwMode="auto">
          <a:xfrm>
            <a:off x="7378700" y="6532563"/>
            <a:ext cx="1370013" cy="320675"/>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9pPr>
          </a:lstStyle>
          <a:p>
            <a:pPr eaLnBrk="1" hangingPunct="1">
              <a:lnSpc>
                <a:spcPct val="50000"/>
              </a:lnSpc>
              <a:spcBef>
                <a:spcPct val="50000"/>
              </a:spcBef>
              <a:defRPr/>
            </a:pPr>
            <a:r>
              <a:rPr lang="en-US" altLang="zh-CN" sz="1000">
                <a:solidFill>
                  <a:srgbClr val="FFFFFF"/>
                </a:solidFill>
                <a:ea typeface="宋体" panose="02010600030101010101" pitchFamily="2" charset="-122"/>
              </a:rPr>
              <a:t>BEST CLIENTS</a:t>
            </a:r>
          </a:p>
          <a:p>
            <a:pPr eaLnBrk="1" hangingPunct="1">
              <a:lnSpc>
                <a:spcPct val="50000"/>
              </a:lnSpc>
              <a:spcBef>
                <a:spcPct val="50000"/>
              </a:spcBef>
              <a:defRPr/>
            </a:pPr>
            <a:r>
              <a:rPr lang="en-US" altLang="zh-CN" sz="1000">
                <a:solidFill>
                  <a:srgbClr val="FFFFFF"/>
                </a:solidFill>
                <a:ea typeface="宋体" panose="02010600030101010101" pitchFamily="2" charset="-122"/>
              </a:rPr>
              <a:t>BEST SERVICE</a:t>
            </a:r>
          </a:p>
        </p:txBody>
      </p:sp>
      <p:sp>
        <p:nvSpPr>
          <p:cNvPr id="3080" name="Rectangle 38"/>
          <p:cNvSpPr>
            <a:spLocks noChangeArrowheads="1"/>
          </p:cNvSpPr>
          <p:nvPr/>
        </p:nvSpPr>
        <p:spPr bwMode="auto">
          <a:xfrm>
            <a:off x="-12700" y="6524625"/>
            <a:ext cx="2208213" cy="236538"/>
          </a:xfrm>
          <a:prstGeom prst="rect">
            <a:avLst/>
          </a:prstGeom>
          <a:noFill/>
          <a:ln w="9525">
            <a:noFill/>
            <a:miter lim="800000"/>
          </a:ln>
        </p:spPr>
        <p:txBody>
          <a:bodyPr/>
          <a:lstStyle/>
          <a:p>
            <a:pPr>
              <a:defRPr/>
            </a:pPr>
            <a:r>
              <a:rPr lang="en-US" altLang="zh-CN" sz="1200">
                <a:solidFill>
                  <a:srgbClr val="FFFFFF"/>
                </a:solidFill>
                <a:latin typeface="Verdana" panose="020B0604030504040204" pitchFamily="34" charset="0"/>
              </a:rPr>
              <a:t>www.rongke.com</a:t>
            </a: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2pPr>
      <a:lvl3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3pPr>
      <a:lvl4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4pPr>
      <a:lvl5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5pPr>
      <a:lvl6pPr marL="4572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6pPr>
      <a:lvl7pPr marL="9144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7pPr>
      <a:lvl8pPr marL="13716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8pPr>
      <a:lvl9pPr marL="18288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9pPr>
    </p:titleStyle>
    <p:body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SBottomband"/>
          <p:cNvSpPr>
            <a:spLocks noChangeArrowheads="1"/>
          </p:cNvSpPr>
          <p:nvPr/>
        </p:nvSpPr>
        <p:spPr bwMode="invGray">
          <a:xfrm>
            <a:off x="0" y="6477000"/>
            <a:ext cx="8558213" cy="381000"/>
          </a:xfrm>
          <a:prstGeom prst="rect">
            <a:avLst/>
          </a:prstGeom>
          <a:solidFill>
            <a:srgbClr val="969696"/>
          </a:solidFill>
          <a:ln w="9525">
            <a:noFill/>
            <a:miter lim="800000"/>
          </a:ln>
        </p:spPr>
        <p:txBody>
          <a:bodyPr wrap="none" anchor="ctr"/>
          <a:lstStyle/>
          <a:p>
            <a:pPr algn="ctr" eaLnBrk="0" hangingPunct="0">
              <a:spcBef>
                <a:spcPct val="50000"/>
              </a:spcBef>
              <a:defRPr/>
            </a:pPr>
            <a:endParaRPr lang="zh-CN" altLang="en-US" sz="1200" baseline="-25000">
              <a:solidFill>
                <a:srgbClr val="777777"/>
              </a:solidFill>
            </a:endParaRPr>
          </a:p>
        </p:txBody>
      </p:sp>
      <p:pic>
        <p:nvPicPr>
          <p:cNvPr id="4099" name="Picture 7" descr="bottom"/>
          <p:cNvPicPr>
            <a:picLocks noChangeArrowheads="1"/>
          </p:cNvPicPr>
          <p:nvPr/>
        </p:nvPicPr>
        <p:blipFill>
          <a:blip r:embed="rId15"/>
          <a:srcRect/>
          <a:stretch>
            <a:fillRect/>
          </a:stretch>
        </p:blipFill>
        <p:spPr bwMode="auto">
          <a:xfrm>
            <a:off x="0" y="1588"/>
            <a:ext cx="9144000" cy="906462"/>
          </a:xfrm>
          <a:prstGeom prst="rect">
            <a:avLst/>
          </a:prstGeom>
          <a:noFill/>
          <a:ln w="9525">
            <a:noFill/>
            <a:miter lim="800000"/>
            <a:headEnd/>
            <a:tailEnd/>
          </a:ln>
        </p:spPr>
      </p:pic>
      <p:sp>
        <p:nvSpPr>
          <p:cNvPr id="4100" name="SBottomSquare"/>
          <p:cNvSpPr>
            <a:spLocks noChangeArrowheads="1"/>
          </p:cNvSpPr>
          <p:nvPr/>
        </p:nvSpPr>
        <p:spPr bwMode="invGray">
          <a:xfrm>
            <a:off x="8604250" y="6477000"/>
            <a:ext cx="539750" cy="381000"/>
          </a:xfrm>
          <a:prstGeom prst="rect">
            <a:avLst/>
          </a:prstGeom>
          <a:solidFill>
            <a:srgbClr val="6598FF"/>
          </a:solidFill>
          <a:ln w="9525">
            <a:noFill/>
            <a:miter lim="800000"/>
          </a:ln>
        </p:spPr>
        <p:txBody>
          <a:bodyPr wrap="none" anchor="ctr"/>
          <a:lstStyle/>
          <a:p>
            <a:pPr algn="ctr" eaLnBrk="0" hangingPunct="0">
              <a:defRPr/>
            </a:pPr>
            <a:endParaRPr lang="en-GB" altLang="zh-CN" sz="1400">
              <a:solidFill>
                <a:srgbClr val="FFFFFF"/>
              </a:solidFill>
            </a:endParaRPr>
          </a:p>
        </p:txBody>
      </p:sp>
      <p:sp>
        <p:nvSpPr>
          <p:cNvPr id="4101" name="SBottomSquare"/>
          <p:cNvSpPr>
            <a:spLocks noChangeArrowheads="1"/>
          </p:cNvSpPr>
          <p:nvPr/>
        </p:nvSpPr>
        <p:spPr bwMode="invGray">
          <a:xfrm>
            <a:off x="8604250" y="6477000"/>
            <a:ext cx="539750" cy="381000"/>
          </a:xfrm>
          <a:prstGeom prst="rect">
            <a:avLst/>
          </a:prstGeom>
          <a:solidFill>
            <a:srgbClr val="000066"/>
          </a:solidFill>
          <a:ln w="9525">
            <a:noFill/>
            <a:miter lim="800000"/>
          </a:ln>
        </p:spPr>
        <p:txBody>
          <a:bodyPr wrap="none" anchor="ctr"/>
          <a:lstStyle/>
          <a:p>
            <a:pPr algn="ctr" eaLnBrk="0" hangingPunct="0">
              <a:defRPr/>
            </a:pPr>
            <a:fld id="{9271FCA9-BDE0-429B-8D0A-62D54A38CAD0}" type="slidenum">
              <a:rPr lang="zh-CN" altLang="en-GB" sz="1000">
                <a:solidFill>
                  <a:srgbClr val="FFFFFF"/>
                </a:solidFill>
              </a:rPr>
              <a:t>‹#›</a:t>
            </a:fld>
            <a:endParaRPr lang="en-GB" altLang="zh-CN" sz="1000">
              <a:solidFill>
                <a:srgbClr val="FFFFFF"/>
              </a:solidFill>
            </a:endParaRPr>
          </a:p>
        </p:txBody>
      </p:sp>
      <p:pic>
        <p:nvPicPr>
          <p:cNvPr id="4102" name="Picture 35" descr="招牌设计"/>
          <p:cNvPicPr>
            <a:picLocks noChangeAspect="1" noChangeArrowheads="1"/>
          </p:cNvPicPr>
          <p:nvPr/>
        </p:nvPicPr>
        <p:blipFill>
          <a:blip r:embed="rId16"/>
          <a:srcRect/>
          <a:stretch>
            <a:fillRect/>
          </a:stretch>
        </p:blipFill>
        <p:spPr bwMode="auto">
          <a:xfrm>
            <a:off x="7124700" y="6540500"/>
            <a:ext cx="277813" cy="274638"/>
          </a:xfrm>
          <a:prstGeom prst="rect">
            <a:avLst/>
          </a:prstGeom>
          <a:noFill/>
          <a:ln w="9525">
            <a:noFill/>
            <a:miter lim="800000"/>
            <a:headEnd/>
            <a:tailEnd/>
          </a:ln>
        </p:spPr>
      </p:pic>
      <p:sp>
        <p:nvSpPr>
          <p:cNvPr id="1031" name="Text Box 36"/>
          <p:cNvSpPr txBox="1">
            <a:spLocks noChangeArrowheads="1"/>
          </p:cNvSpPr>
          <p:nvPr/>
        </p:nvSpPr>
        <p:spPr bwMode="auto">
          <a:xfrm>
            <a:off x="7378700" y="6532563"/>
            <a:ext cx="1370013" cy="320675"/>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9pPr>
          </a:lstStyle>
          <a:p>
            <a:pPr eaLnBrk="1" hangingPunct="1">
              <a:lnSpc>
                <a:spcPct val="50000"/>
              </a:lnSpc>
              <a:spcBef>
                <a:spcPct val="50000"/>
              </a:spcBef>
              <a:defRPr/>
            </a:pPr>
            <a:r>
              <a:rPr lang="en-US" altLang="zh-CN" sz="1000">
                <a:solidFill>
                  <a:srgbClr val="FFFFFF"/>
                </a:solidFill>
                <a:ea typeface="宋体" panose="02010600030101010101" pitchFamily="2" charset="-122"/>
              </a:rPr>
              <a:t>BEST CLIENTS</a:t>
            </a:r>
          </a:p>
          <a:p>
            <a:pPr eaLnBrk="1" hangingPunct="1">
              <a:lnSpc>
                <a:spcPct val="50000"/>
              </a:lnSpc>
              <a:spcBef>
                <a:spcPct val="50000"/>
              </a:spcBef>
              <a:defRPr/>
            </a:pPr>
            <a:r>
              <a:rPr lang="en-US" altLang="zh-CN" sz="1000">
                <a:solidFill>
                  <a:srgbClr val="FFFFFF"/>
                </a:solidFill>
                <a:ea typeface="宋体" panose="02010600030101010101" pitchFamily="2" charset="-122"/>
              </a:rPr>
              <a:t>BEST SERVICE</a:t>
            </a:r>
          </a:p>
        </p:txBody>
      </p:sp>
      <p:sp>
        <p:nvSpPr>
          <p:cNvPr id="4104" name="Rectangle 38"/>
          <p:cNvSpPr>
            <a:spLocks noChangeArrowheads="1"/>
          </p:cNvSpPr>
          <p:nvPr/>
        </p:nvSpPr>
        <p:spPr bwMode="auto">
          <a:xfrm>
            <a:off x="-12700" y="6524625"/>
            <a:ext cx="2208213" cy="236538"/>
          </a:xfrm>
          <a:prstGeom prst="rect">
            <a:avLst/>
          </a:prstGeom>
          <a:noFill/>
          <a:ln w="9525">
            <a:noFill/>
            <a:miter lim="800000"/>
          </a:ln>
        </p:spPr>
        <p:txBody>
          <a:bodyPr/>
          <a:lstStyle/>
          <a:p>
            <a:pPr>
              <a:defRPr/>
            </a:pPr>
            <a:r>
              <a:rPr lang="en-US" altLang="zh-CN" sz="1200">
                <a:solidFill>
                  <a:srgbClr val="FFFFFF"/>
                </a:solidFill>
                <a:latin typeface="Verdana" panose="020B0604030504040204" pitchFamily="34" charset="0"/>
              </a:rPr>
              <a:t>www.rongke.com</a:t>
            </a:r>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00" r:id="rId12"/>
    <p:sldLayoutId id="2147483701" r:id="rId13"/>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2pPr>
      <a:lvl3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3pPr>
      <a:lvl4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4pPr>
      <a:lvl5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5pPr>
      <a:lvl6pPr marL="4572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6pPr>
      <a:lvl7pPr marL="9144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7pPr>
      <a:lvl8pPr marL="13716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8pPr>
      <a:lvl9pPr marL="18288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9pPr>
    </p:titleStyle>
    <p:body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SBottomband"/>
          <p:cNvSpPr>
            <a:spLocks noChangeArrowheads="1"/>
          </p:cNvSpPr>
          <p:nvPr/>
        </p:nvSpPr>
        <p:spPr bwMode="invGray">
          <a:xfrm>
            <a:off x="0" y="6477000"/>
            <a:ext cx="8558213" cy="381000"/>
          </a:xfrm>
          <a:prstGeom prst="rect">
            <a:avLst/>
          </a:prstGeom>
          <a:solidFill>
            <a:srgbClr val="969696"/>
          </a:solidFill>
          <a:ln w="9525">
            <a:noFill/>
            <a:miter lim="800000"/>
          </a:ln>
        </p:spPr>
        <p:txBody>
          <a:bodyPr wrap="none" anchor="ctr"/>
          <a:lstStyle/>
          <a:p>
            <a:pPr algn="ctr" eaLnBrk="0" hangingPunct="0">
              <a:spcBef>
                <a:spcPct val="50000"/>
              </a:spcBef>
              <a:defRPr/>
            </a:pPr>
            <a:endParaRPr lang="zh-CN" altLang="en-US" sz="1200" baseline="-25000">
              <a:solidFill>
                <a:srgbClr val="777777"/>
              </a:solidFill>
            </a:endParaRPr>
          </a:p>
        </p:txBody>
      </p:sp>
      <p:pic>
        <p:nvPicPr>
          <p:cNvPr id="5123" name="Picture 7" descr="bottom"/>
          <p:cNvPicPr>
            <a:picLocks noChangeArrowheads="1"/>
          </p:cNvPicPr>
          <p:nvPr/>
        </p:nvPicPr>
        <p:blipFill>
          <a:blip r:embed="rId15"/>
          <a:srcRect/>
          <a:stretch>
            <a:fillRect/>
          </a:stretch>
        </p:blipFill>
        <p:spPr bwMode="auto">
          <a:xfrm>
            <a:off x="0" y="1588"/>
            <a:ext cx="9144000" cy="906462"/>
          </a:xfrm>
          <a:prstGeom prst="rect">
            <a:avLst/>
          </a:prstGeom>
          <a:noFill/>
          <a:ln w="9525">
            <a:noFill/>
            <a:miter lim="800000"/>
            <a:headEnd/>
            <a:tailEnd/>
          </a:ln>
        </p:spPr>
      </p:pic>
      <p:sp>
        <p:nvSpPr>
          <p:cNvPr id="5124" name="SBottomSquare"/>
          <p:cNvSpPr>
            <a:spLocks noChangeArrowheads="1"/>
          </p:cNvSpPr>
          <p:nvPr/>
        </p:nvSpPr>
        <p:spPr bwMode="invGray">
          <a:xfrm>
            <a:off x="8604250" y="6477000"/>
            <a:ext cx="539750" cy="381000"/>
          </a:xfrm>
          <a:prstGeom prst="rect">
            <a:avLst/>
          </a:prstGeom>
          <a:solidFill>
            <a:srgbClr val="6598FF"/>
          </a:solidFill>
          <a:ln w="9525">
            <a:noFill/>
            <a:miter lim="800000"/>
          </a:ln>
        </p:spPr>
        <p:txBody>
          <a:bodyPr wrap="none" anchor="ctr"/>
          <a:lstStyle/>
          <a:p>
            <a:pPr algn="ctr" eaLnBrk="0" hangingPunct="0">
              <a:defRPr/>
            </a:pPr>
            <a:endParaRPr lang="en-GB" altLang="zh-CN" sz="1400">
              <a:solidFill>
                <a:srgbClr val="FFFFFF"/>
              </a:solidFill>
            </a:endParaRPr>
          </a:p>
        </p:txBody>
      </p:sp>
      <p:sp>
        <p:nvSpPr>
          <p:cNvPr id="5125" name="SBottomSquare"/>
          <p:cNvSpPr>
            <a:spLocks noChangeArrowheads="1"/>
          </p:cNvSpPr>
          <p:nvPr/>
        </p:nvSpPr>
        <p:spPr bwMode="invGray">
          <a:xfrm>
            <a:off x="8604250" y="6477000"/>
            <a:ext cx="539750" cy="381000"/>
          </a:xfrm>
          <a:prstGeom prst="rect">
            <a:avLst/>
          </a:prstGeom>
          <a:solidFill>
            <a:srgbClr val="000066"/>
          </a:solidFill>
          <a:ln w="9525">
            <a:noFill/>
            <a:miter lim="800000"/>
          </a:ln>
        </p:spPr>
        <p:txBody>
          <a:bodyPr wrap="none" anchor="ctr"/>
          <a:lstStyle/>
          <a:p>
            <a:pPr algn="ctr" eaLnBrk="0" hangingPunct="0">
              <a:defRPr/>
            </a:pPr>
            <a:fld id="{1ADC9F7E-4FB1-4CE6-A476-40C73E3C6F06}" type="slidenum">
              <a:rPr lang="zh-CN" altLang="en-GB" sz="1000">
                <a:solidFill>
                  <a:srgbClr val="FFFFFF"/>
                </a:solidFill>
              </a:rPr>
              <a:t>‹#›</a:t>
            </a:fld>
            <a:endParaRPr lang="en-GB" altLang="zh-CN" sz="1000">
              <a:solidFill>
                <a:srgbClr val="FFFFFF"/>
              </a:solidFill>
            </a:endParaRPr>
          </a:p>
        </p:txBody>
      </p:sp>
      <p:pic>
        <p:nvPicPr>
          <p:cNvPr id="5126" name="Picture 35" descr="招牌设计"/>
          <p:cNvPicPr>
            <a:picLocks noChangeAspect="1" noChangeArrowheads="1"/>
          </p:cNvPicPr>
          <p:nvPr/>
        </p:nvPicPr>
        <p:blipFill>
          <a:blip r:embed="rId16"/>
          <a:srcRect/>
          <a:stretch>
            <a:fillRect/>
          </a:stretch>
        </p:blipFill>
        <p:spPr bwMode="auto">
          <a:xfrm>
            <a:off x="7124700" y="6540500"/>
            <a:ext cx="277813" cy="274638"/>
          </a:xfrm>
          <a:prstGeom prst="rect">
            <a:avLst/>
          </a:prstGeom>
          <a:noFill/>
          <a:ln w="9525">
            <a:noFill/>
            <a:miter lim="800000"/>
            <a:headEnd/>
            <a:tailEnd/>
          </a:ln>
        </p:spPr>
      </p:pic>
      <p:sp>
        <p:nvSpPr>
          <p:cNvPr id="1031" name="Text Box 36"/>
          <p:cNvSpPr txBox="1">
            <a:spLocks noChangeArrowheads="1"/>
          </p:cNvSpPr>
          <p:nvPr/>
        </p:nvSpPr>
        <p:spPr bwMode="auto">
          <a:xfrm>
            <a:off x="7378700" y="6532563"/>
            <a:ext cx="1370013" cy="320675"/>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9pPr>
          </a:lstStyle>
          <a:p>
            <a:pPr eaLnBrk="1" hangingPunct="1">
              <a:lnSpc>
                <a:spcPct val="50000"/>
              </a:lnSpc>
              <a:spcBef>
                <a:spcPct val="50000"/>
              </a:spcBef>
              <a:defRPr/>
            </a:pPr>
            <a:r>
              <a:rPr lang="en-US" altLang="zh-CN" sz="1000">
                <a:solidFill>
                  <a:srgbClr val="FFFFFF"/>
                </a:solidFill>
                <a:ea typeface="宋体" panose="02010600030101010101" pitchFamily="2" charset="-122"/>
              </a:rPr>
              <a:t>BEST CLIENTS</a:t>
            </a:r>
          </a:p>
          <a:p>
            <a:pPr eaLnBrk="1" hangingPunct="1">
              <a:lnSpc>
                <a:spcPct val="50000"/>
              </a:lnSpc>
              <a:spcBef>
                <a:spcPct val="50000"/>
              </a:spcBef>
              <a:defRPr/>
            </a:pPr>
            <a:r>
              <a:rPr lang="en-US" altLang="zh-CN" sz="1000">
                <a:solidFill>
                  <a:srgbClr val="FFFFFF"/>
                </a:solidFill>
                <a:ea typeface="宋体" panose="02010600030101010101" pitchFamily="2" charset="-122"/>
              </a:rPr>
              <a:t>BEST SERVICE</a:t>
            </a:r>
          </a:p>
        </p:txBody>
      </p:sp>
      <p:sp>
        <p:nvSpPr>
          <p:cNvPr id="5128" name="Rectangle 38"/>
          <p:cNvSpPr>
            <a:spLocks noChangeArrowheads="1"/>
          </p:cNvSpPr>
          <p:nvPr/>
        </p:nvSpPr>
        <p:spPr bwMode="auto">
          <a:xfrm>
            <a:off x="-12700" y="6524625"/>
            <a:ext cx="2208213" cy="236538"/>
          </a:xfrm>
          <a:prstGeom prst="rect">
            <a:avLst/>
          </a:prstGeom>
          <a:noFill/>
          <a:ln w="9525">
            <a:noFill/>
            <a:miter lim="800000"/>
          </a:ln>
        </p:spPr>
        <p:txBody>
          <a:bodyPr/>
          <a:lstStyle/>
          <a:p>
            <a:pPr>
              <a:defRPr/>
            </a:pPr>
            <a:r>
              <a:rPr lang="en-US" altLang="zh-CN" sz="1200">
                <a:solidFill>
                  <a:srgbClr val="FFFFFF"/>
                </a:solidFill>
                <a:latin typeface="Verdana" panose="020B0604030504040204" pitchFamily="34" charset="0"/>
              </a:rPr>
              <a:t>www.rongke.com</a:t>
            </a:r>
          </a:p>
        </p:txBody>
      </p:sp>
    </p:spTree>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 id="2147483714" r:id="rId12"/>
    <p:sldLayoutId id="2147483715" r:id="rId13"/>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2pPr>
      <a:lvl3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3pPr>
      <a:lvl4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4pPr>
      <a:lvl5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5pPr>
      <a:lvl6pPr marL="4572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6pPr>
      <a:lvl7pPr marL="9144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7pPr>
      <a:lvl8pPr marL="13716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8pPr>
      <a:lvl9pPr marL="18288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9pPr>
    </p:titleStyle>
    <p:body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SBottomband"/>
          <p:cNvSpPr>
            <a:spLocks noChangeArrowheads="1"/>
          </p:cNvSpPr>
          <p:nvPr/>
        </p:nvSpPr>
        <p:spPr bwMode="invGray">
          <a:xfrm>
            <a:off x="0" y="6477000"/>
            <a:ext cx="8558213" cy="381000"/>
          </a:xfrm>
          <a:prstGeom prst="rect">
            <a:avLst/>
          </a:prstGeom>
          <a:solidFill>
            <a:srgbClr val="969696"/>
          </a:solidFill>
          <a:ln w="9525">
            <a:noFill/>
            <a:miter lim="800000"/>
          </a:ln>
        </p:spPr>
        <p:txBody>
          <a:bodyPr wrap="none" anchor="ctr"/>
          <a:lstStyle/>
          <a:p>
            <a:pPr algn="ctr" eaLnBrk="0" hangingPunct="0">
              <a:spcBef>
                <a:spcPct val="50000"/>
              </a:spcBef>
              <a:defRPr/>
            </a:pPr>
            <a:endParaRPr lang="zh-CN" altLang="en-US" sz="1200" baseline="-25000">
              <a:solidFill>
                <a:srgbClr val="777777"/>
              </a:solidFill>
            </a:endParaRPr>
          </a:p>
        </p:txBody>
      </p:sp>
      <p:pic>
        <p:nvPicPr>
          <p:cNvPr id="6147" name="Picture 7" descr="bottom"/>
          <p:cNvPicPr>
            <a:picLocks noChangeArrowheads="1"/>
          </p:cNvPicPr>
          <p:nvPr/>
        </p:nvPicPr>
        <p:blipFill>
          <a:blip r:embed="rId15"/>
          <a:srcRect/>
          <a:stretch>
            <a:fillRect/>
          </a:stretch>
        </p:blipFill>
        <p:spPr bwMode="auto">
          <a:xfrm>
            <a:off x="0" y="1588"/>
            <a:ext cx="9144000" cy="906462"/>
          </a:xfrm>
          <a:prstGeom prst="rect">
            <a:avLst/>
          </a:prstGeom>
          <a:noFill/>
          <a:ln w="9525">
            <a:noFill/>
            <a:miter lim="800000"/>
            <a:headEnd/>
            <a:tailEnd/>
          </a:ln>
        </p:spPr>
      </p:pic>
      <p:sp>
        <p:nvSpPr>
          <p:cNvPr id="6148" name="SBottomSquare"/>
          <p:cNvSpPr>
            <a:spLocks noChangeArrowheads="1"/>
          </p:cNvSpPr>
          <p:nvPr/>
        </p:nvSpPr>
        <p:spPr bwMode="invGray">
          <a:xfrm>
            <a:off x="8604250" y="6477000"/>
            <a:ext cx="539750" cy="381000"/>
          </a:xfrm>
          <a:prstGeom prst="rect">
            <a:avLst/>
          </a:prstGeom>
          <a:solidFill>
            <a:srgbClr val="6598FF"/>
          </a:solidFill>
          <a:ln w="9525">
            <a:noFill/>
            <a:miter lim="800000"/>
          </a:ln>
        </p:spPr>
        <p:txBody>
          <a:bodyPr wrap="none" anchor="ctr"/>
          <a:lstStyle/>
          <a:p>
            <a:pPr algn="ctr" eaLnBrk="0" hangingPunct="0">
              <a:defRPr/>
            </a:pPr>
            <a:endParaRPr lang="en-GB" altLang="zh-CN" sz="1400">
              <a:solidFill>
                <a:srgbClr val="FFFFFF"/>
              </a:solidFill>
            </a:endParaRPr>
          </a:p>
        </p:txBody>
      </p:sp>
      <p:sp>
        <p:nvSpPr>
          <p:cNvPr id="6149" name="SBottomSquare"/>
          <p:cNvSpPr>
            <a:spLocks noChangeArrowheads="1"/>
          </p:cNvSpPr>
          <p:nvPr/>
        </p:nvSpPr>
        <p:spPr bwMode="invGray">
          <a:xfrm>
            <a:off x="8604250" y="6477000"/>
            <a:ext cx="539750" cy="381000"/>
          </a:xfrm>
          <a:prstGeom prst="rect">
            <a:avLst/>
          </a:prstGeom>
          <a:solidFill>
            <a:srgbClr val="000066"/>
          </a:solidFill>
          <a:ln w="9525">
            <a:noFill/>
            <a:miter lim="800000"/>
          </a:ln>
        </p:spPr>
        <p:txBody>
          <a:bodyPr wrap="none" anchor="ctr"/>
          <a:lstStyle/>
          <a:p>
            <a:pPr algn="ctr" eaLnBrk="0" hangingPunct="0">
              <a:defRPr/>
            </a:pPr>
            <a:fld id="{BA70050B-BD6A-40CA-B063-AC6F1483204C}" type="slidenum">
              <a:rPr lang="zh-CN" altLang="en-GB" sz="1000">
                <a:solidFill>
                  <a:srgbClr val="FFFFFF"/>
                </a:solidFill>
              </a:rPr>
              <a:t>‹#›</a:t>
            </a:fld>
            <a:endParaRPr lang="en-GB" altLang="zh-CN" sz="1000">
              <a:solidFill>
                <a:srgbClr val="FFFFFF"/>
              </a:solidFill>
            </a:endParaRPr>
          </a:p>
        </p:txBody>
      </p:sp>
      <p:pic>
        <p:nvPicPr>
          <p:cNvPr id="6150" name="Picture 35" descr="招牌设计"/>
          <p:cNvPicPr>
            <a:picLocks noChangeAspect="1" noChangeArrowheads="1"/>
          </p:cNvPicPr>
          <p:nvPr/>
        </p:nvPicPr>
        <p:blipFill>
          <a:blip r:embed="rId16"/>
          <a:srcRect/>
          <a:stretch>
            <a:fillRect/>
          </a:stretch>
        </p:blipFill>
        <p:spPr bwMode="auto">
          <a:xfrm>
            <a:off x="7124700" y="6540500"/>
            <a:ext cx="277813" cy="274638"/>
          </a:xfrm>
          <a:prstGeom prst="rect">
            <a:avLst/>
          </a:prstGeom>
          <a:noFill/>
          <a:ln w="9525">
            <a:noFill/>
            <a:miter lim="800000"/>
            <a:headEnd/>
            <a:tailEnd/>
          </a:ln>
        </p:spPr>
      </p:pic>
      <p:sp>
        <p:nvSpPr>
          <p:cNvPr id="1031" name="Text Box 36"/>
          <p:cNvSpPr txBox="1">
            <a:spLocks noChangeArrowheads="1"/>
          </p:cNvSpPr>
          <p:nvPr/>
        </p:nvSpPr>
        <p:spPr bwMode="auto">
          <a:xfrm>
            <a:off x="7378700" y="6532563"/>
            <a:ext cx="1752600" cy="320675"/>
          </a:xfrm>
          <a:prstGeom prst="rect">
            <a:avLst/>
          </a:prstGeom>
          <a:noFill/>
          <a:ln>
            <a:noFill/>
          </a:ln>
        </p:spPr>
        <p:txBody>
          <a:bodyPr>
            <a:spAutoFit/>
          </a:bodyPr>
          <a:lstStyle>
            <a:lvl1pPr eaLnBrk="0" hangingPunct="0">
              <a:defRPr sz="2000">
                <a:solidFill>
                  <a:schemeClr val="tx1"/>
                </a:solidFill>
                <a:latin typeface="Arial" panose="020B0604020202020204" pitchFamily="34" charset="0"/>
                <a:ea typeface="幼圆" panose="02010509060101010101" pitchFamily="49" charset="-122"/>
              </a:defRPr>
            </a:lvl1pPr>
            <a:lvl2pPr marL="742950" indent="-285750" eaLnBrk="0" hangingPunct="0">
              <a:defRPr sz="2000">
                <a:solidFill>
                  <a:schemeClr val="tx1"/>
                </a:solidFill>
                <a:latin typeface="Arial" panose="020B0604020202020204" pitchFamily="34" charset="0"/>
                <a:ea typeface="幼圆" panose="02010509060101010101" pitchFamily="49" charset="-122"/>
              </a:defRPr>
            </a:lvl2pPr>
            <a:lvl3pPr marL="1143000" indent="-228600" eaLnBrk="0" hangingPunct="0">
              <a:defRPr sz="2000">
                <a:solidFill>
                  <a:schemeClr val="tx1"/>
                </a:solidFill>
                <a:latin typeface="Arial" panose="020B0604020202020204" pitchFamily="34" charset="0"/>
                <a:ea typeface="幼圆" panose="02010509060101010101" pitchFamily="49" charset="-122"/>
              </a:defRPr>
            </a:lvl3pPr>
            <a:lvl4pPr marL="1600200" indent="-228600" eaLnBrk="0" hangingPunct="0">
              <a:defRPr sz="2000">
                <a:solidFill>
                  <a:schemeClr val="tx1"/>
                </a:solidFill>
                <a:latin typeface="Arial" panose="020B0604020202020204" pitchFamily="34" charset="0"/>
                <a:ea typeface="幼圆" panose="02010509060101010101" pitchFamily="49" charset="-122"/>
              </a:defRPr>
            </a:lvl4pPr>
            <a:lvl5pPr marL="2057400" indent="-228600" eaLnBrk="0" hangingPunct="0">
              <a:defRPr sz="2000">
                <a:solidFill>
                  <a:schemeClr val="tx1"/>
                </a:solidFill>
                <a:latin typeface="Arial" panose="020B0604020202020204" pitchFamily="34" charset="0"/>
                <a:ea typeface="幼圆" panose="02010509060101010101" pitchFamily="49" charset="-122"/>
              </a:defRPr>
            </a:lvl5pPr>
            <a:lvl6pPr marL="25146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6pPr>
            <a:lvl7pPr marL="29718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7pPr>
            <a:lvl8pPr marL="34290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8pPr>
            <a:lvl9pPr marL="38862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9pPr>
          </a:lstStyle>
          <a:p>
            <a:pPr eaLnBrk="1" hangingPunct="1">
              <a:lnSpc>
                <a:spcPct val="50000"/>
              </a:lnSpc>
              <a:spcBef>
                <a:spcPct val="50000"/>
              </a:spcBef>
              <a:defRPr/>
            </a:pPr>
            <a:r>
              <a:rPr lang="en-US" altLang="zh-CN" sz="1000">
                <a:solidFill>
                  <a:srgbClr val="FFFFFF"/>
                </a:solidFill>
                <a:ea typeface="宋体" panose="02010600030101010101" pitchFamily="2" charset="-122"/>
              </a:rPr>
              <a:t>BEST CLIENTS</a:t>
            </a:r>
          </a:p>
          <a:p>
            <a:pPr eaLnBrk="1" hangingPunct="1">
              <a:lnSpc>
                <a:spcPct val="50000"/>
              </a:lnSpc>
              <a:spcBef>
                <a:spcPct val="50000"/>
              </a:spcBef>
              <a:defRPr/>
            </a:pPr>
            <a:r>
              <a:rPr lang="en-US" altLang="zh-CN" sz="1000">
                <a:solidFill>
                  <a:srgbClr val="FFFFFF"/>
                </a:solidFill>
                <a:ea typeface="宋体" panose="02010600030101010101" pitchFamily="2" charset="-122"/>
              </a:rPr>
              <a:t>BEST SERVICE</a:t>
            </a:r>
          </a:p>
        </p:txBody>
      </p:sp>
      <p:sp>
        <p:nvSpPr>
          <p:cNvPr id="6152" name="Rectangle 38"/>
          <p:cNvSpPr>
            <a:spLocks noChangeArrowheads="1"/>
          </p:cNvSpPr>
          <p:nvPr/>
        </p:nvSpPr>
        <p:spPr bwMode="auto">
          <a:xfrm>
            <a:off x="-12700" y="6524625"/>
            <a:ext cx="2208213" cy="236538"/>
          </a:xfrm>
          <a:prstGeom prst="rect">
            <a:avLst/>
          </a:prstGeom>
          <a:noFill/>
          <a:ln w="9525">
            <a:noFill/>
            <a:miter lim="800000"/>
          </a:ln>
        </p:spPr>
        <p:txBody>
          <a:bodyPr/>
          <a:lstStyle/>
          <a:p>
            <a:pPr>
              <a:defRPr/>
            </a:pPr>
            <a:r>
              <a:rPr lang="en-US" altLang="zh-CN" sz="1200">
                <a:solidFill>
                  <a:srgbClr val="FFFFFF"/>
                </a:solidFill>
                <a:latin typeface="Verdana" panose="020B0604030504040204" pitchFamily="34" charset="0"/>
              </a:rPr>
              <a:t>www.rongke.com</a:t>
            </a:r>
          </a:p>
        </p:txBody>
      </p:sp>
    </p:spTree>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27" r:id="rId11"/>
    <p:sldLayoutId id="2147483728" r:id="rId12"/>
    <p:sldLayoutId id="2147483729" r:id="rId13"/>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2pPr>
      <a:lvl3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3pPr>
      <a:lvl4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4pPr>
      <a:lvl5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5pPr>
      <a:lvl6pPr marL="4572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6pPr>
      <a:lvl7pPr marL="9144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7pPr>
      <a:lvl8pPr marL="13716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8pPr>
      <a:lvl9pPr marL="18288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9pPr>
    </p:titleStyle>
    <p:body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SBottomband"/>
          <p:cNvSpPr>
            <a:spLocks noChangeArrowheads="1"/>
          </p:cNvSpPr>
          <p:nvPr/>
        </p:nvSpPr>
        <p:spPr bwMode="invGray">
          <a:xfrm>
            <a:off x="0" y="6477000"/>
            <a:ext cx="8558213" cy="381000"/>
          </a:xfrm>
          <a:prstGeom prst="rect">
            <a:avLst/>
          </a:prstGeom>
          <a:solidFill>
            <a:srgbClr val="969696"/>
          </a:solidFill>
          <a:ln w="9525">
            <a:noFill/>
            <a:miter lim="800000"/>
          </a:ln>
        </p:spPr>
        <p:txBody>
          <a:bodyPr wrap="none" anchor="ctr"/>
          <a:lstStyle/>
          <a:p>
            <a:pPr algn="ctr" eaLnBrk="0" hangingPunct="0">
              <a:spcBef>
                <a:spcPct val="50000"/>
              </a:spcBef>
              <a:defRPr/>
            </a:pPr>
            <a:endParaRPr lang="zh-CN" altLang="en-US" sz="1200" baseline="-25000">
              <a:solidFill>
                <a:srgbClr val="777777"/>
              </a:solidFill>
            </a:endParaRPr>
          </a:p>
        </p:txBody>
      </p:sp>
      <p:pic>
        <p:nvPicPr>
          <p:cNvPr id="7171" name="Picture 7" descr="bottom"/>
          <p:cNvPicPr>
            <a:picLocks noChangeArrowheads="1"/>
          </p:cNvPicPr>
          <p:nvPr/>
        </p:nvPicPr>
        <p:blipFill>
          <a:blip r:embed="rId15"/>
          <a:srcRect/>
          <a:stretch>
            <a:fillRect/>
          </a:stretch>
        </p:blipFill>
        <p:spPr bwMode="auto">
          <a:xfrm>
            <a:off x="0" y="1588"/>
            <a:ext cx="9144000" cy="906462"/>
          </a:xfrm>
          <a:prstGeom prst="rect">
            <a:avLst/>
          </a:prstGeom>
          <a:noFill/>
          <a:ln w="9525">
            <a:noFill/>
            <a:miter lim="800000"/>
            <a:headEnd/>
            <a:tailEnd/>
          </a:ln>
        </p:spPr>
      </p:pic>
      <p:sp>
        <p:nvSpPr>
          <p:cNvPr id="7172" name="SBottomSquare"/>
          <p:cNvSpPr>
            <a:spLocks noChangeArrowheads="1"/>
          </p:cNvSpPr>
          <p:nvPr/>
        </p:nvSpPr>
        <p:spPr bwMode="invGray">
          <a:xfrm>
            <a:off x="8604250" y="6477000"/>
            <a:ext cx="539750" cy="381000"/>
          </a:xfrm>
          <a:prstGeom prst="rect">
            <a:avLst/>
          </a:prstGeom>
          <a:solidFill>
            <a:srgbClr val="6598FF"/>
          </a:solidFill>
          <a:ln w="9525">
            <a:noFill/>
            <a:miter lim="800000"/>
          </a:ln>
        </p:spPr>
        <p:txBody>
          <a:bodyPr wrap="none" anchor="ctr"/>
          <a:lstStyle/>
          <a:p>
            <a:pPr algn="ctr" eaLnBrk="0" hangingPunct="0">
              <a:defRPr/>
            </a:pPr>
            <a:endParaRPr lang="en-GB" altLang="zh-CN" sz="1400">
              <a:solidFill>
                <a:srgbClr val="FFFFFF"/>
              </a:solidFill>
            </a:endParaRPr>
          </a:p>
        </p:txBody>
      </p:sp>
      <p:sp>
        <p:nvSpPr>
          <p:cNvPr id="7173" name="SBottomSquare"/>
          <p:cNvSpPr>
            <a:spLocks noChangeArrowheads="1"/>
          </p:cNvSpPr>
          <p:nvPr/>
        </p:nvSpPr>
        <p:spPr bwMode="invGray">
          <a:xfrm>
            <a:off x="8604250" y="6477000"/>
            <a:ext cx="539750" cy="381000"/>
          </a:xfrm>
          <a:prstGeom prst="rect">
            <a:avLst/>
          </a:prstGeom>
          <a:solidFill>
            <a:srgbClr val="000066"/>
          </a:solidFill>
          <a:ln w="9525">
            <a:noFill/>
            <a:miter lim="800000"/>
          </a:ln>
        </p:spPr>
        <p:txBody>
          <a:bodyPr wrap="none" anchor="ctr"/>
          <a:lstStyle/>
          <a:p>
            <a:pPr algn="ctr" eaLnBrk="0" hangingPunct="0">
              <a:defRPr/>
            </a:pPr>
            <a:fld id="{9C5FD946-661B-437A-9DDE-DB12AF003D33}" type="slidenum">
              <a:rPr lang="zh-CN" altLang="en-GB" sz="1000">
                <a:solidFill>
                  <a:srgbClr val="FFFFFF"/>
                </a:solidFill>
              </a:rPr>
              <a:t>‹#›</a:t>
            </a:fld>
            <a:endParaRPr lang="en-GB" altLang="zh-CN" sz="1000">
              <a:solidFill>
                <a:srgbClr val="FFFFFF"/>
              </a:solidFill>
            </a:endParaRPr>
          </a:p>
        </p:txBody>
      </p:sp>
      <p:pic>
        <p:nvPicPr>
          <p:cNvPr id="7174" name="Picture 35" descr="招牌设计"/>
          <p:cNvPicPr>
            <a:picLocks noChangeAspect="1" noChangeArrowheads="1"/>
          </p:cNvPicPr>
          <p:nvPr/>
        </p:nvPicPr>
        <p:blipFill>
          <a:blip r:embed="rId16"/>
          <a:srcRect/>
          <a:stretch>
            <a:fillRect/>
          </a:stretch>
        </p:blipFill>
        <p:spPr bwMode="auto">
          <a:xfrm>
            <a:off x="7124700" y="6540500"/>
            <a:ext cx="277813" cy="274638"/>
          </a:xfrm>
          <a:prstGeom prst="rect">
            <a:avLst/>
          </a:prstGeom>
          <a:noFill/>
          <a:ln w="9525">
            <a:noFill/>
            <a:miter lim="800000"/>
            <a:headEnd/>
            <a:tailEnd/>
          </a:ln>
        </p:spPr>
      </p:pic>
      <p:sp>
        <p:nvSpPr>
          <p:cNvPr id="1031" name="Text Box 36"/>
          <p:cNvSpPr txBox="1">
            <a:spLocks noChangeArrowheads="1"/>
          </p:cNvSpPr>
          <p:nvPr/>
        </p:nvSpPr>
        <p:spPr bwMode="auto">
          <a:xfrm>
            <a:off x="7378700" y="6532563"/>
            <a:ext cx="1752600" cy="320675"/>
          </a:xfrm>
          <a:prstGeom prst="rect">
            <a:avLst/>
          </a:prstGeom>
          <a:noFill/>
          <a:ln>
            <a:noFill/>
          </a:ln>
        </p:spPr>
        <p:txBody>
          <a:bodyPr>
            <a:spAutoFit/>
          </a:bodyPr>
          <a:lstStyle>
            <a:lvl1pPr eaLnBrk="0" hangingPunct="0">
              <a:defRPr sz="2000">
                <a:solidFill>
                  <a:schemeClr val="tx1"/>
                </a:solidFill>
                <a:latin typeface="Arial" panose="020B0604020202020204" pitchFamily="34" charset="0"/>
                <a:ea typeface="幼圆" panose="02010509060101010101" pitchFamily="49" charset="-122"/>
              </a:defRPr>
            </a:lvl1pPr>
            <a:lvl2pPr marL="742950" indent="-285750" eaLnBrk="0" hangingPunct="0">
              <a:defRPr sz="2000">
                <a:solidFill>
                  <a:schemeClr val="tx1"/>
                </a:solidFill>
                <a:latin typeface="Arial" panose="020B0604020202020204" pitchFamily="34" charset="0"/>
                <a:ea typeface="幼圆" panose="02010509060101010101" pitchFamily="49" charset="-122"/>
              </a:defRPr>
            </a:lvl2pPr>
            <a:lvl3pPr marL="1143000" indent="-228600" eaLnBrk="0" hangingPunct="0">
              <a:defRPr sz="2000">
                <a:solidFill>
                  <a:schemeClr val="tx1"/>
                </a:solidFill>
                <a:latin typeface="Arial" panose="020B0604020202020204" pitchFamily="34" charset="0"/>
                <a:ea typeface="幼圆" panose="02010509060101010101" pitchFamily="49" charset="-122"/>
              </a:defRPr>
            </a:lvl3pPr>
            <a:lvl4pPr marL="1600200" indent="-228600" eaLnBrk="0" hangingPunct="0">
              <a:defRPr sz="2000">
                <a:solidFill>
                  <a:schemeClr val="tx1"/>
                </a:solidFill>
                <a:latin typeface="Arial" panose="020B0604020202020204" pitchFamily="34" charset="0"/>
                <a:ea typeface="幼圆" panose="02010509060101010101" pitchFamily="49" charset="-122"/>
              </a:defRPr>
            </a:lvl4pPr>
            <a:lvl5pPr marL="2057400" indent="-228600" eaLnBrk="0" hangingPunct="0">
              <a:defRPr sz="2000">
                <a:solidFill>
                  <a:schemeClr val="tx1"/>
                </a:solidFill>
                <a:latin typeface="Arial" panose="020B0604020202020204" pitchFamily="34" charset="0"/>
                <a:ea typeface="幼圆" panose="02010509060101010101" pitchFamily="49" charset="-122"/>
              </a:defRPr>
            </a:lvl5pPr>
            <a:lvl6pPr marL="25146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6pPr>
            <a:lvl7pPr marL="29718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7pPr>
            <a:lvl8pPr marL="34290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8pPr>
            <a:lvl9pPr marL="38862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9pPr>
          </a:lstStyle>
          <a:p>
            <a:pPr eaLnBrk="1" hangingPunct="1">
              <a:lnSpc>
                <a:spcPct val="50000"/>
              </a:lnSpc>
              <a:spcBef>
                <a:spcPct val="50000"/>
              </a:spcBef>
              <a:defRPr/>
            </a:pPr>
            <a:r>
              <a:rPr lang="en-US" altLang="zh-CN" sz="1000">
                <a:solidFill>
                  <a:srgbClr val="FFFFFF"/>
                </a:solidFill>
                <a:ea typeface="宋体" panose="02010600030101010101" pitchFamily="2" charset="-122"/>
              </a:rPr>
              <a:t>BEST CLIENTS</a:t>
            </a:r>
          </a:p>
          <a:p>
            <a:pPr eaLnBrk="1" hangingPunct="1">
              <a:lnSpc>
                <a:spcPct val="50000"/>
              </a:lnSpc>
              <a:spcBef>
                <a:spcPct val="50000"/>
              </a:spcBef>
              <a:defRPr/>
            </a:pPr>
            <a:r>
              <a:rPr lang="en-US" altLang="zh-CN" sz="1000">
                <a:solidFill>
                  <a:srgbClr val="FFFFFF"/>
                </a:solidFill>
                <a:ea typeface="宋体" panose="02010600030101010101" pitchFamily="2" charset="-122"/>
              </a:rPr>
              <a:t>BEST SERVICE</a:t>
            </a:r>
          </a:p>
        </p:txBody>
      </p:sp>
      <p:sp>
        <p:nvSpPr>
          <p:cNvPr id="7176" name="Rectangle 38"/>
          <p:cNvSpPr>
            <a:spLocks noChangeArrowheads="1"/>
          </p:cNvSpPr>
          <p:nvPr/>
        </p:nvSpPr>
        <p:spPr bwMode="auto">
          <a:xfrm>
            <a:off x="-12700" y="6524625"/>
            <a:ext cx="2208213" cy="236538"/>
          </a:xfrm>
          <a:prstGeom prst="rect">
            <a:avLst/>
          </a:prstGeom>
          <a:noFill/>
          <a:ln w="9525">
            <a:noFill/>
            <a:miter lim="800000"/>
          </a:ln>
        </p:spPr>
        <p:txBody>
          <a:bodyPr/>
          <a:lstStyle/>
          <a:p>
            <a:pPr>
              <a:defRPr/>
            </a:pPr>
            <a:r>
              <a:rPr lang="en-US" altLang="zh-CN" sz="1200">
                <a:solidFill>
                  <a:srgbClr val="FFFFFF"/>
                </a:solidFill>
                <a:latin typeface="Verdana" panose="020B0604030504040204" pitchFamily="34" charset="0"/>
              </a:rPr>
              <a:t>www.rongke.com</a:t>
            </a:r>
          </a:p>
        </p:txBody>
      </p:sp>
    </p:spTree>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 id="2147483742" r:id="rId12"/>
    <p:sldLayoutId id="2147483743" r:id="rId13"/>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2pPr>
      <a:lvl3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3pPr>
      <a:lvl4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4pPr>
      <a:lvl5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5pPr>
      <a:lvl6pPr marL="4572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6pPr>
      <a:lvl7pPr marL="9144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7pPr>
      <a:lvl8pPr marL="13716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8pPr>
      <a:lvl9pPr marL="18288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9pPr>
    </p:titleStyle>
    <p:body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SBottomband"/>
          <p:cNvSpPr>
            <a:spLocks noChangeArrowheads="1"/>
          </p:cNvSpPr>
          <p:nvPr/>
        </p:nvSpPr>
        <p:spPr bwMode="invGray">
          <a:xfrm>
            <a:off x="0" y="6477000"/>
            <a:ext cx="8558213" cy="381000"/>
          </a:xfrm>
          <a:prstGeom prst="rect">
            <a:avLst/>
          </a:prstGeom>
          <a:solidFill>
            <a:srgbClr val="969696"/>
          </a:solidFill>
          <a:ln w="9525">
            <a:noFill/>
            <a:miter lim="800000"/>
          </a:ln>
        </p:spPr>
        <p:txBody>
          <a:bodyPr wrap="none" anchor="ctr"/>
          <a:lstStyle/>
          <a:p>
            <a:pPr algn="ctr" eaLnBrk="0" hangingPunct="0">
              <a:spcBef>
                <a:spcPct val="50000"/>
              </a:spcBef>
              <a:defRPr/>
            </a:pPr>
            <a:endParaRPr lang="zh-CN" altLang="en-US" sz="1200" baseline="-25000">
              <a:solidFill>
                <a:srgbClr val="777777"/>
              </a:solidFill>
            </a:endParaRPr>
          </a:p>
        </p:txBody>
      </p:sp>
      <p:pic>
        <p:nvPicPr>
          <p:cNvPr id="8195" name="Picture 7" descr="bottom"/>
          <p:cNvPicPr>
            <a:picLocks noChangeArrowheads="1"/>
          </p:cNvPicPr>
          <p:nvPr/>
        </p:nvPicPr>
        <p:blipFill>
          <a:blip r:embed="rId15"/>
          <a:srcRect/>
          <a:stretch>
            <a:fillRect/>
          </a:stretch>
        </p:blipFill>
        <p:spPr bwMode="auto">
          <a:xfrm>
            <a:off x="0" y="1588"/>
            <a:ext cx="9144000" cy="906462"/>
          </a:xfrm>
          <a:prstGeom prst="rect">
            <a:avLst/>
          </a:prstGeom>
          <a:noFill/>
          <a:ln w="9525">
            <a:noFill/>
            <a:miter lim="800000"/>
            <a:headEnd/>
            <a:tailEnd/>
          </a:ln>
        </p:spPr>
      </p:pic>
      <p:sp>
        <p:nvSpPr>
          <p:cNvPr id="8196" name="SBottomSquare"/>
          <p:cNvSpPr>
            <a:spLocks noChangeArrowheads="1"/>
          </p:cNvSpPr>
          <p:nvPr/>
        </p:nvSpPr>
        <p:spPr bwMode="invGray">
          <a:xfrm>
            <a:off x="8604250" y="6477000"/>
            <a:ext cx="539750" cy="381000"/>
          </a:xfrm>
          <a:prstGeom prst="rect">
            <a:avLst/>
          </a:prstGeom>
          <a:solidFill>
            <a:srgbClr val="6598FF"/>
          </a:solidFill>
          <a:ln w="9525">
            <a:noFill/>
            <a:miter lim="800000"/>
          </a:ln>
        </p:spPr>
        <p:txBody>
          <a:bodyPr wrap="none" anchor="ctr"/>
          <a:lstStyle/>
          <a:p>
            <a:pPr algn="ctr" eaLnBrk="0" hangingPunct="0">
              <a:defRPr/>
            </a:pPr>
            <a:endParaRPr lang="en-GB" altLang="zh-CN" sz="1400">
              <a:solidFill>
                <a:srgbClr val="FFFFFF"/>
              </a:solidFill>
            </a:endParaRPr>
          </a:p>
        </p:txBody>
      </p:sp>
      <p:sp>
        <p:nvSpPr>
          <p:cNvPr id="8197" name="SBottomSquare"/>
          <p:cNvSpPr>
            <a:spLocks noChangeArrowheads="1"/>
          </p:cNvSpPr>
          <p:nvPr/>
        </p:nvSpPr>
        <p:spPr bwMode="invGray">
          <a:xfrm>
            <a:off x="8604250" y="6477000"/>
            <a:ext cx="539750" cy="381000"/>
          </a:xfrm>
          <a:prstGeom prst="rect">
            <a:avLst/>
          </a:prstGeom>
          <a:solidFill>
            <a:srgbClr val="000066"/>
          </a:solidFill>
          <a:ln w="9525">
            <a:noFill/>
            <a:miter lim="800000"/>
          </a:ln>
        </p:spPr>
        <p:txBody>
          <a:bodyPr wrap="none" anchor="ctr"/>
          <a:lstStyle/>
          <a:p>
            <a:pPr algn="ctr" eaLnBrk="0" hangingPunct="0">
              <a:defRPr/>
            </a:pPr>
            <a:fld id="{B57F66C6-05BD-4207-A1CC-58C06293C038}" type="slidenum">
              <a:rPr lang="zh-CN" altLang="en-GB" sz="1000">
                <a:solidFill>
                  <a:srgbClr val="FFFFFF"/>
                </a:solidFill>
              </a:rPr>
              <a:t>‹#›</a:t>
            </a:fld>
            <a:endParaRPr lang="en-GB" altLang="zh-CN" sz="1000">
              <a:solidFill>
                <a:srgbClr val="FFFFFF"/>
              </a:solidFill>
            </a:endParaRPr>
          </a:p>
        </p:txBody>
      </p:sp>
      <p:pic>
        <p:nvPicPr>
          <p:cNvPr id="8198" name="Picture 35" descr="招牌设计"/>
          <p:cNvPicPr>
            <a:picLocks noChangeAspect="1" noChangeArrowheads="1"/>
          </p:cNvPicPr>
          <p:nvPr/>
        </p:nvPicPr>
        <p:blipFill>
          <a:blip r:embed="rId16"/>
          <a:srcRect/>
          <a:stretch>
            <a:fillRect/>
          </a:stretch>
        </p:blipFill>
        <p:spPr bwMode="auto">
          <a:xfrm>
            <a:off x="7124700" y="6540500"/>
            <a:ext cx="277813" cy="274638"/>
          </a:xfrm>
          <a:prstGeom prst="rect">
            <a:avLst/>
          </a:prstGeom>
          <a:noFill/>
          <a:ln w="9525">
            <a:noFill/>
            <a:miter lim="800000"/>
            <a:headEnd/>
            <a:tailEnd/>
          </a:ln>
        </p:spPr>
      </p:pic>
      <p:sp>
        <p:nvSpPr>
          <p:cNvPr id="1031" name="Text Box 36"/>
          <p:cNvSpPr txBox="1">
            <a:spLocks noChangeArrowheads="1"/>
          </p:cNvSpPr>
          <p:nvPr/>
        </p:nvSpPr>
        <p:spPr bwMode="auto">
          <a:xfrm>
            <a:off x="7378700" y="6532563"/>
            <a:ext cx="1752600" cy="320675"/>
          </a:xfrm>
          <a:prstGeom prst="rect">
            <a:avLst/>
          </a:prstGeom>
          <a:noFill/>
          <a:ln>
            <a:noFill/>
          </a:ln>
        </p:spPr>
        <p:txBody>
          <a:bodyPr>
            <a:spAutoFit/>
          </a:bodyPr>
          <a:lstStyle>
            <a:lvl1pPr eaLnBrk="0" hangingPunct="0">
              <a:defRPr sz="2000">
                <a:solidFill>
                  <a:schemeClr val="tx1"/>
                </a:solidFill>
                <a:latin typeface="Arial" panose="020B0604020202020204" pitchFamily="34" charset="0"/>
                <a:ea typeface="幼圆" panose="02010509060101010101" pitchFamily="49" charset="-122"/>
              </a:defRPr>
            </a:lvl1pPr>
            <a:lvl2pPr marL="742950" indent="-285750" eaLnBrk="0" hangingPunct="0">
              <a:defRPr sz="2000">
                <a:solidFill>
                  <a:schemeClr val="tx1"/>
                </a:solidFill>
                <a:latin typeface="Arial" panose="020B0604020202020204" pitchFamily="34" charset="0"/>
                <a:ea typeface="幼圆" panose="02010509060101010101" pitchFamily="49" charset="-122"/>
              </a:defRPr>
            </a:lvl2pPr>
            <a:lvl3pPr marL="1143000" indent="-228600" eaLnBrk="0" hangingPunct="0">
              <a:defRPr sz="2000">
                <a:solidFill>
                  <a:schemeClr val="tx1"/>
                </a:solidFill>
                <a:latin typeface="Arial" panose="020B0604020202020204" pitchFamily="34" charset="0"/>
                <a:ea typeface="幼圆" panose="02010509060101010101" pitchFamily="49" charset="-122"/>
              </a:defRPr>
            </a:lvl3pPr>
            <a:lvl4pPr marL="1600200" indent="-228600" eaLnBrk="0" hangingPunct="0">
              <a:defRPr sz="2000">
                <a:solidFill>
                  <a:schemeClr val="tx1"/>
                </a:solidFill>
                <a:latin typeface="Arial" panose="020B0604020202020204" pitchFamily="34" charset="0"/>
                <a:ea typeface="幼圆" panose="02010509060101010101" pitchFamily="49" charset="-122"/>
              </a:defRPr>
            </a:lvl4pPr>
            <a:lvl5pPr marL="2057400" indent="-228600" eaLnBrk="0" hangingPunct="0">
              <a:defRPr sz="2000">
                <a:solidFill>
                  <a:schemeClr val="tx1"/>
                </a:solidFill>
                <a:latin typeface="Arial" panose="020B0604020202020204" pitchFamily="34" charset="0"/>
                <a:ea typeface="幼圆" panose="02010509060101010101" pitchFamily="49" charset="-122"/>
              </a:defRPr>
            </a:lvl5pPr>
            <a:lvl6pPr marL="25146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6pPr>
            <a:lvl7pPr marL="29718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7pPr>
            <a:lvl8pPr marL="34290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8pPr>
            <a:lvl9pPr marL="38862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9pPr>
          </a:lstStyle>
          <a:p>
            <a:pPr eaLnBrk="1" hangingPunct="1">
              <a:lnSpc>
                <a:spcPct val="50000"/>
              </a:lnSpc>
              <a:spcBef>
                <a:spcPct val="50000"/>
              </a:spcBef>
              <a:defRPr/>
            </a:pPr>
            <a:r>
              <a:rPr lang="en-US" altLang="zh-CN" sz="1000">
                <a:solidFill>
                  <a:srgbClr val="FFFFFF"/>
                </a:solidFill>
                <a:ea typeface="宋体" panose="02010600030101010101" pitchFamily="2" charset="-122"/>
              </a:rPr>
              <a:t>BEST CLIENTS</a:t>
            </a:r>
          </a:p>
          <a:p>
            <a:pPr eaLnBrk="1" hangingPunct="1">
              <a:lnSpc>
                <a:spcPct val="50000"/>
              </a:lnSpc>
              <a:spcBef>
                <a:spcPct val="50000"/>
              </a:spcBef>
              <a:defRPr/>
            </a:pPr>
            <a:r>
              <a:rPr lang="en-US" altLang="zh-CN" sz="1000">
                <a:solidFill>
                  <a:srgbClr val="FFFFFF"/>
                </a:solidFill>
                <a:ea typeface="宋体" panose="02010600030101010101" pitchFamily="2" charset="-122"/>
              </a:rPr>
              <a:t>BEST SERVICE</a:t>
            </a:r>
          </a:p>
        </p:txBody>
      </p:sp>
      <p:sp>
        <p:nvSpPr>
          <p:cNvPr id="8200" name="Rectangle 38"/>
          <p:cNvSpPr>
            <a:spLocks noChangeArrowheads="1"/>
          </p:cNvSpPr>
          <p:nvPr/>
        </p:nvSpPr>
        <p:spPr bwMode="auto">
          <a:xfrm>
            <a:off x="-12700" y="6524625"/>
            <a:ext cx="2208213" cy="236538"/>
          </a:xfrm>
          <a:prstGeom prst="rect">
            <a:avLst/>
          </a:prstGeom>
          <a:noFill/>
          <a:ln w="9525">
            <a:noFill/>
            <a:miter lim="800000"/>
          </a:ln>
        </p:spPr>
        <p:txBody>
          <a:bodyPr/>
          <a:lstStyle/>
          <a:p>
            <a:pPr>
              <a:defRPr/>
            </a:pPr>
            <a:r>
              <a:rPr lang="en-US" altLang="zh-CN" sz="1200">
                <a:solidFill>
                  <a:srgbClr val="FFFFFF"/>
                </a:solidFill>
                <a:latin typeface="Verdana" panose="020B0604030504040204" pitchFamily="34" charset="0"/>
              </a:rPr>
              <a:t>www.rongke.com</a:t>
            </a:r>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 id="2147483756" r:id="rId12"/>
    <p:sldLayoutId id="2147483757" r:id="rId13"/>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2pPr>
      <a:lvl3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3pPr>
      <a:lvl4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4pPr>
      <a:lvl5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5pPr>
      <a:lvl6pPr marL="4572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6pPr>
      <a:lvl7pPr marL="9144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7pPr>
      <a:lvl8pPr marL="13716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8pPr>
      <a:lvl9pPr marL="18288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9pPr>
    </p:titleStyle>
    <p:body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3.xml"/><Relationship Id="rId1" Type="http://schemas.openxmlformats.org/officeDocument/2006/relationships/themeOverride" Target="../theme/themeOverride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hyperlink" Target="http://image.baidu.com/i?ct=503316480&amp;z=0&amp;tn=baiduimagedetail&amp;word=%D6%D0%D0%C5%D6%A4%C8%AF&amp;in=2474&amp;cl=2&amp;cm=1&amp;sc=0&amp;lm=-1&amp;pn=49&amp;rn=1&amp;di=1404247612&amp;ln=2000" TargetMode="External"/><Relationship Id="rId7" Type="http://schemas.openxmlformats.org/officeDocument/2006/relationships/image" Target="../media/image22.jpeg"/><Relationship Id="rId2" Type="http://schemas.openxmlformats.org/officeDocument/2006/relationships/notesSlide" Target="../notesSlides/notesSlide16.xml"/><Relationship Id="rId1" Type="http://schemas.openxmlformats.org/officeDocument/2006/relationships/slideLayout" Target="../slideLayouts/slideLayout83.xml"/><Relationship Id="rId6" Type="http://schemas.openxmlformats.org/officeDocument/2006/relationships/image" Target="../media/image21.jpeg"/><Relationship Id="rId5" Type="http://schemas.openxmlformats.org/officeDocument/2006/relationships/image" Target="../media/image20.png"/><Relationship Id="rId4" Type="http://schemas.openxmlformats.org/officeDocument/2006/relationships/image" Target="../media/image19.jpe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9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9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0.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0.xml"/></Relationships>
</file>

<file path=ppt/slides/_rels/slide27.xml.rels><?xml version="1.0" encoding="UTF-8" standalone="yes"?>
<Relationships xmlns="http://schemas.openxmlformats.org/package/2006/relationships"><Relationship Id="rId3" Type="http://schemas.openxmlformats.org/officeDocument/2006/relationships/image" Target="../media/image23.jpg"/><Relationship Id="rId2" Type="http://schemas.openxmlformats.org/officeDocument/2006/relationships/notesSlide" Target="../notesSlides/notesSlide20.xml"/><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0.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56.xml"/></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3.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70.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65.xml"/><Relationship Id="rId1" Type="http://schemas.openxmlformats.org/officeDocument/2006/relationships/themeOverride" Target="../theme/themeOverride1.xml"/><Relationship Id="rId4" Type="http://schemas.openxmlformats.org/officeDocument/2006/relationships/image" Target="../media/image12.png"/></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8.xml"/><Relationship Id="rId1" Type="http://schemas.openxmlformats.org/officeDocument/2006/relationships/slideLayout" Target="../slideLayouts/slideLayout7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a:extLst>
              <a:ext uri="{FF2B5EF4-FFF2-40B4-BE49-F238E27FC236}">
                <a16:creationId xmlns:a16="http://schemas.microsoft.com/office/drawing/2014/main" xmlns="" id="{2E428EFC-0691-4D37-94D8-7C8577263D54}"/>
              </a:ext>
            </a:extLst>
          </p:cNvPr>
          <p:cNvSpPr>
            <a:spLocks noChangeArrowheads="1"/>
          </p:cNvSpPr>
          <p:nvPr/>
        </p:nvSpPr>
        <p:spPr bwMode="gray">
          <a:xfrm>
            <a:off x="3059906" y="1556792"/>
            <a:ext cx="3024188" cy="622300"/>
          </a:xfrm>
          <a:prstGeom prst="rect">
            <a:avLst/>
          </a:prstGeom>
          <a:noFill/>
          <a:ln w="9525">
            <a:noFill/>
            <a:miter lim="800000"/>
          </a:ln>
        </p:spPr>
        <p:txBody>
          <a:bodyPr anchor="ctr"/>
          <a:lstStyle>
            <a:defPPr>
              <a:defRPr lang="en-US"/>
            </a:defPPr>
            <a:lvl1pPr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9pPr>
          </a:lstStyle>
          <a:p>
            <a:r>
              <a:rPr lang="en-US" altLang="zh-CN" sz="4000" b="1">
                <a:solidFill>
                  <a:srgbClr val="CC0000"/>
                </a:solidFill>
                <a:latin typeface="幼圆" panose="02010509060101010101" pitchFamily="49" charset="-122"/>
                <a:ea typeface="黑体" panose="02010609060101010101" pitchFamily="49" charset="-122"/>
              </a:rPr>
              <a:t>『</a:t>
            </a:r>
            <a:r>
              <a:rPr lang="zh-CN" altLang="en-US" sz="4000" b="1">
                <a:solidFill>
                  <a:srgbClr val="CC0000"/>
                </a:solidFill>
                <a:latin typeface="幼圆" panose="02010509060101010101" pitchFamily="49" charset="-122"/>
                <a:ea typeface="黑体" panose="02010609060101010101" pitchFamily="49" charset="-122"/>
              </a:rPr>
              <a:t>融客月报</a:t>
            </a:r>
            <a:r>
              <a:rPr lang="en-US" altLang="zh-CN" sz="4000" b="1">
                <a:solidFill>
                  <a:srgbClr val="CC0000"/>
                </a:solidFill>
                <a:latin typeface="幼圆" panose="02010509060101010101" pitchFamily="49" charset="-122"/>
                <a:ea typeface="黑体" panose="02010609060101010101" pitchFamily="49" charset="-122"/>
              </a:rPr>
              <a:t>』</a:t>
            </a:r>
            <a:endParaRPr lang="zh-CN" altLang="en-US" sz="4000" b="1">
              <a:solidFill>
                <a:srgbClr val="CC0000"/>
              </a:solidFill>
              <a:latin typeface="幼圆" panose="02010509060101010101" pitchFamily="49" charset="-122"/>
              <a:ea typeface="黑体" panose="02010609060101010101" pitchFamily="49" charset="-122"/>
            </a:endParaRPr>
          </a:p>
        </p:txBody>
      </p:sp>
      <p:sp>
        <p:nvSpPr>
          <p:cNvPr id="5" name="Text Box 6">
            <a:extLst>
              <a:ext uri="{FF2B5EF4-FFF2-40B4-BE49-F238E27FC236}">
                <a16:creationId xmlns:a16="http://schemas.microsoft.com/office/drawing/2014/main" xmlns="" id="{90CF714A-A069-4CF3-B772-1CF5777179F6}"/>
              </a:ext>
            </a:extLst>
          </p:cNvPr>
          <p:cNvSpPr txBox="1">
            <a:spLocks noChangeArrowheads="1"/>
          </p:cNvSpPr>
          <p:nvPr/>
        </p:nvSpPr>
        <p:spPr bwMode="gray">
          <a:xfrm>
            <a:off x="179512" y="2179092"/>
            <a:ext cx="8370614" cy="2492990"/>
          </a:xfrm>
          <a:prstGeom prst="rect">
            <a:avLst/>
          </a:prstGeom>
          <a:noFill/>
          <a:ln w="0" algn="ctr">
            <a:noFill/>
            <a:miter lim="800000"/>
          </a:ln>
        </p:spPr>
        <p:txBody>
          <a:bodyPr wrap="square">
            <a:spAutoFit/>
          </a:bodyPr>
          <a:lstStyle>
            <a:defPPr>
              <a:defRPr lang="en-US"/>
            </a:defPPr>
            <a:lvl1pPr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9pPr>
          </a:lstStyle>
          <a:p>
            <a:pPr eaLnBrk="0" hangingPunct="0">
              <a:lnSpc>
                <a:spcPct val="150000"/>
              </a:lnSpc>
              <a:spcBef>
                <a:spcPct val="50000"/>
              </a:spcBef>
            </a:pPr>
            <a:r>
              <a:rPr lang="en-US" altLang="zh-CN" sz="1600">
                <a:solidFill>
                  <a:srgbClr val="777777"/>
                </a:solidFill>
                <a:latin typeface="华文中宋" panose="02010600040101010101" pitchFamily="2" charset="-122"/>
                <a:ea typeface="华文中宋" panose="02010600040101010101" pitchFamily="2" charset="-122"/>
              </a:rPr>
              <a:t>                                                           </a:t>
            </a:r>
          </a:p>
          <a:p>
            <a:pPr eaLnBrk="0" hangingPunct="0">
              <a:lnSpc>
                <a:spcPct val="150000"/>
              </a:lnSpc>
              <a:spcBef>
                <a:spcPct val="50000"/>
              </a:spcBef>
            </a:pPr>
            <a:r>
              <a:rPr lang="en-US" altLang="zh-CN" sz="1800">
                <a:solidFill>
                  <a:srgbClr val="777777"/>
                </a:solidFill>
                <a:latin typeface="黑体" panose="02010609060101010101" pitchFamily="49" charset="-122"/>
                <a:ea typeface="黑体" panose="02010609060101010101" pitchFamily="49" charset="-122"/>
              </a:rPr>
              <a:t>                                     </a:t>
            </a:r>
            <a:r>
              <a:rPr lang="en-US" altLang="zh-CN" sz="1800">
                <a:solidFill>
                  <a:srgbClr val="000066"/>
                </a:solidFill>
                <a:latin typeface="黑体" panose="02010609060101010101" pitchFamily="49" charset="-122"/>
                <a:ea typeface="黑体" panose="02010609060101010101" pitchFamily="49" charset="-122"/>
              </a:rPr>
              <a:t>——</a:t>
            </a:r>
            <a:r>
              <a:rPr lang="zh-CN" altLang="en-US" sz="1800" b="1">
                <a:solidFill>
                  <a:srgbClr val="000066"/>
                </a:solidFill>
                <a:latin typeface="黑体" panose="02010609060101010101" pitchFamily="49" charset="-122"/>
                <a:ea typeface="黑体" panose="02010609060101010101" pitchFamily="49" charset="-122"/>
              </a:rPr>
              <a:t>私募股权投资市场（</a:t>
            </a:r>
            <a:r>
              <a:rPr lang="en-US" altLang="zh-CN" sz="1800" b="1">
                <a:solidFill>
                  <a:srgbClr val="000066"/>
                </a:solidFill>
                <a:latin typeface="黑体" panose="02010609060101010101" pitchFamily="49" charset="-122"/>
                <a:ea typeface="黑体" panose="02010609060101010101" pitchFamily="49" charset="-122"/>
              </a:rPr>
              <a:t>2018</a:t>
            </a:r>
            <a:r>
              <a:rPr lang="zh-CN" altLang="en-US" sz="1800" b="1">
                <a:solidFill>
                  <a:srgbClr val="000066"/>
                </a:solidFill>
                <a:latin typeface="黑体" panose="02010609060101010101" pitchFamily="49" charset="-122"/>
                <a:ea typeface="黑体" panose="02010609060101010101" pitchFamily="49" charset="-122"/>
              </a:rPr>
              <a:t>年</a:t>
            </a:r>
            <a:r>
              <a:rPr lang="en-US" altLang="zh-CN" sz="1800" b="1">
                <a:solidFill>
                  <a:srgbClr val="000066"/>
                </a:solidFill>
                <a:latin typeface="黑体" panose="02010609060101010101" pitchFamily="49" charset="-122"/>
                <a:ea typeface="黑体" panose="02010609060101010101" pitchFamily="49" charset="-122"/>
              </a:rPr>
              <a:t>10</a:t>
            </a:r>
            <a:r>
              <a:rPr lang="zh-CN" altLang="en-US" sz="1800" b="1">
                <a:solidFill>
                  <a:srgbClr val="000066"/>
                </a:solidFill>
                <a:latin typeface="黑体" panose="02010609060101010101" pitchFamily="49" charset="-122"/>
                <a:ea typeface="黑体" panose="02010609060101010101" pitchFamily="49" charset="-122"/>
              </a:rPr>
              <a:t>月）</a:t>
            </a:r>
            <a:endParaRPr lang="en-US" altLang="zh-CN" sz="1800">
              <a:solidFill>
                <a:srgbClr val="777777"/>
              </a:solidFill>
              <a:latin typeface="黑体" panose="02010609060101010101" pitchFamily="49" charset="-122"/>
              <a:ea typeface="黑体" panose="02010609060101010101" pitchFamily="49" charset="-122"/>
            </a:endParaRPr>
          </a:p>
          <a:p>
            <a:pPr eaLnBrk="0" hangingPunct="0">
              <a:lnSpc>
                <a:spcPct val="150000"/>
              </a:lnSpc>
              <a:spcBef>
                <a:spcPct val="50000"/>
              </a:spcBef>
            </a:pPr>
            <a:r>
              <a:rPr lang="en-US" altLang="zh-CN" sz="1800">
                <a:solidFill>
                  <a:srgbClr val="000066"/>
                </a:solidFill>
                <a:latin typeface="黑体" panose="02010609060101010101" pitchFamily="49" charset="-122"/>
                <a:ea typeface="黑体" panose="02010609060101010101" pitchFamily="49" charset="-122"/>
              </a:rPr>
              <a:t>                                     ——</a:t>
            </a:r>
            <a:r>
              <a:rPr lang="zh-CN" altLang="en-US" sz="1800" b="1">
                <a:solidFill>
                  <a:srgbClr val="000066"/>
                </a:solidFill>
                <a:latin typeface="黑体" panose="02010609060101010101" pitchFamily="49" charset="-122"/>
                <a:ea typeface="黑体" panose="02010609060101010101" pitchFamily="49" charset="-122"/>
              </a:rPr>
              <a:t>二级市场（</a:t>
            </a:r>
            <a:r>
              <a:rPr lang="en-US" altLang="zh-CN" sz="1800" b="1">
                <a:solidFill>
                  <a:srgbClr val="000066"/>
                </a:solidFill>
                <a:latin typeface="黑体" panose="02010609060101010101" pitchFamily="49" charset="-122"/>
                <a:ea typeface="黑体" panose="02010609060101010101" pitchFamily="49" charset="-122"/>
              </a:rPr>
              <a:t>2018</a:t>
            </a:r>
            <a:r>
              <a:rPr lang="zh-CN" altLang="en-US" sz="1800" b="1">
                <a:solidFill>
                  <a:srgbClr val="000066"/>
                </a:solidFill>
                <a:latin typeface="黑体" panose="02010609060101010101" pitchFamily="49" charset="-122"/>
                <a:ea typeface="黑体" panose="02010609060101010101" pitchFamily="49" charset="-122"/>
              </a:rPr>
              <a:t>年</a:t>
            </a:r>
            <a:r>
              <a:rPr lang="en-US" altLang="zh-CN" sz="1800" b="1">
                <a:solidFill>
                  <a:srgbClr val="000066"/>
                </a:solidFill>
                <a:latin typeface="黑体" panose="02010609060101010101" pitchFamily="49" charset="-122"/>
                <a:ea typeface="黑体" panose="02010609060101010101" pitchFamily="49" charset="-122"/>
              </a:rPr>
              <a:t>10</a:t>
            </a:r>
            <a:r>
              <a:rPr lang="zh-CN" altLang="en-US" sz="1800" b="1">
                <a:solidFill>
                  <a:srgbClr val="000066"/>
                </a:solidFill>
                <a:latin typeface="黑体" panose="02010609060101010101" pitchFamily="49" charset="-122"/>
                <a:ea typeface="黑体" panose="02010609060101010101" pitchFamily="49" charset="-122"/>
              </a:rPr>
              <a:t>月）</a:t>
            </a:r>
          </a:p>
          <a:p>
            <a:pPr eaLnBrk="0" hangingPunct="0">
              <a:spcBef>
                <a:spcPct val="50000"/>
              </a:spcBef>
            </a:pPr>
            <a:endParaRPr lang="zh-CN" altLang="en-US" sz="4000" b="1">
              <a:solidFill>
                <a:srgbClr val="000099"/>
              </a:solidFill>
              <a:ea typeface="幼圆" panose="02010509060101010101" pitchFamily="49" charset="-122"/>
            </a:endParaRPr>
          </a:p>
        </p:txBody>
      </p:sp>
    </p:spTree>
  </p:cSld>
  <p:clrMapOvr>
    <a:masterClrMapping/>
  </p:clrMapOvr>
  <p:transition>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white">
          <a:xfrm>
            <a:off x="455613" y="214313"/>
            <a:ext cx="8231187" cy="1144587"/>
          </a:xfrm>
          <a:prstGeom prst="rect">
            <a:avLst/>
          </a:prstGeom>
          <a:noFill/>
          <a:ln w="9525" algn="ctr">
            <a:noFill/>
            <a:miter lim="800000"/>
          </a:ln>
        </p:spPr>
        <p:txBody>
          <a:bodyPr/>
          <a:lstStyle/>
          <a:p>
            <a:r>
              <a:rPr lang="zh-CN" altLang="en-US" sz="2400" b="1">
                <a:solidFill>
                  <a:srgbClr val="000066"/>
                </a:solidFill>
                <a:latin typeface="幼圆" panose="02010509060101010101" pitchFamily="49" charset="-122"/>
                <a:ea typeface="幼圆" panose="02010509060101010101" pitchFamily="49" charset="-122"/>
              </a:rPr>
              <a:t>全市场解禁规模</a:t>
            </a:r>
          </a:p>
        </p:txBody>
      </p:sp>
      <p:sp>
        <p:nvSpPr>
          <p:cNvPr id="2" name="文本框 1">
            <a:extLst>
              <a:ext uri="{FF2B5EF4-FFF2-40B4-BE49-F238E27FC236}">
                <a16:creationId xmlns:a16="http://schemas.microsoft.com/office/drawing/2014/main" xmlns="" id="{340E6581-D6C9-4B9C-A6C1-E6F0B9A0CBEB}"/>
              </a:ext>
            </a:extLst>
          </p:cNvPr>
          <p:cNvSpPr txBox="1"/>
          <p:nvPr/>
        </p:nvSpPr>
        <p:spPr bwMode="auto">
          <a:xfrm>
            <a:off x="2627784" y="5661248"/>
            <a:ext cx="4338085" cy="461665"/>
          </a:xfrm>
          <a:prstGeom prst="rect">
            <a:avLst/>
          </a:prstGeom>
          <a:noFill/>
          <a:ln w="9525">
            <a:noFill/>
            <a:miter lim="800000"/>
          </a:ln>
        </p:spPr>
        <p:txBody>
          <a:bodyPr wrap="square" rtlCol="0">
            <a:spAutoFit/>
          </a:bodyPr>
          <a:lstStyle/>
          <a:p>
            <a:r>
              <a:rPr lang="en-US" altLang="zh-CN" b="1">
                <a:solidFill>
                  <a:srgbClr val="000066"/>
                </a:solidFill>
                <a:latin typeface="幼圆" panose="02010509060101010101" pitchFamily="49" charset="-122"/>
                <a:ea typeface="幼圆" panose="02010509060101010101" pitchFamily="49" charset="-122"/>
              </a:rPr>
              <a:t>10</a:t>
            </a:r>
            <a:r>
              <a:rPr lang="zh-CN" altLang="en-US" b="1">
                <a:solidFill>
                  <a:srgbClr val="000066"/>
                </a:solidFill>
                <a:latin typeface="幼圆" panose="02010509060101010101" pitchFamily="49" charset="-122"/>
                <a:ea typeface="幼圆" panose="02010509060101010101" pitchFamily="49" charset="-122"/>
              </a:rPr>
              <a:t>月市场解禁市值</a:t>
            </a:r>
            <a:r>
              <a:rPr lang="en-US" altLang="zh-CN" sz="2400" b="1">
                <a:solidFill>
                  <a:srgbClr val="FF0000"/>
                </a:solidFill>
                <a:latin typeface="幼圆" panose="02010509060101010101" pitchFamily="49" charset="-122"/>
                <a:ea typeface="幼圆" panose="02010509060101010101" pitchFamily="49" charset="-122"/>
              </a:rPr>
              <a:t>1489.27</a:t>
            </a:r>
            <a:r>
              <a:rPr lang="zh-CN" altLang="en-US" b="1">
                <a:solidFill>
                  <a:srgbClr val="000066"/>
                </a:solidFill>
                <a:latin typeface="幼圆" panose="02010509060101010101" pitchFamily="49" charset="-122"/>
                <a:ea typeface="幼圆" panose="02010509060101010101" pitchFamily="49" charset="-122"/>
              </a:rPr>
              <a:t>亿元</a:t>
            </a:r>
          </a:p>
        </p:txBody>
      </p:sp>
      <p:graphicFrame>
        <p:nvGraphicFramePr>
          <p:cNvPr id="7" name="图表 6">
            <a:extLst>
              <a:ext uri="{FF2B5EF4-FFF2-40B4-BE49-F238E27FC236}">
                <a16:creationId xmlns:a16="http://schemas.microsoft.com/office/drawing/2014/main" xmlns="" id="{271A1AFB-421E-48A6-85F7-7E0D50D6FA90}"/>
              </a:ext>
            </a:extLst>
          </p:cNvPr>
          <p:cNvGraphicFramePr>
            <a:graphicFrameLocks/>
          </p:cNvGraphicFramePr>
          <p:nvPr>
            <p:extLst>
              <p:ext uri="{D42A27DB-BD31-4B8C-83A1-F6EECF244321}">
                <p14:modId xmlns:p14="http://schemas.microsoft.com/office/powerpoint/2010/main" val="3081764330"/>
              </p:ext>
            </p:extLst>
          </p:nvPr>
        </p:nvGraphicFramePr>
        <p:xfrm>
          <a:off x="990376" y="1358900"/>
          <a:ext cx="6893198" cy="4135919"/>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white">
          <a:xfrm>
            <a:off x="455613" y="214313"/>
            <a:ext cx="8231187" cy="1144587"/>
          </a:xfrm>
          <a:prstGeom prst="rect">
            <a:avLst/>
          </a:prstGeom>
          <a:noFill/>
          <a:ln w="9525" algn="ctr">
            <a:noFill/>
            <a:miter lim="800000"/>
          </a:ln>
        </p:spPr>
        <p:txBody>
          <a:bodyPr/>
          <a:lstStyle/>
          <a:p>
            <a:r>
              <a:rPr lang="zh-CN" altLang="en-US" sz="2400" b="1">
                <a:solidFill>
                  <a:srgbClr val="000066"/>
                </a:solidFill>
                <a:latin typeface="幼圆" panose="02010509060101010101" pitchFamily="49" charset="-122"/>
                <a:ea typeface="幼圆" panose="02010509060101010101" pitchFamily="49" charset="-122"/>
              </a:rPr>
              <a:t>大宗交易统计及折价率</a:t>
            </a:r>
          </a:p>
        </p:txBody>
      </p:sp>
      <p:sp>
        <p:nvSpPr>
          <p:cNvPr id="7" name="文本框 6">
            <a:extLst>
              <a:ext uri="{FF2B5EF4-FFF2-40B4-BE49-F238E27FC236}">
                <a16:creationId xmlns:a16="http://schemas.microsoft.com/office/drawing/2014/main" xmlns="" id="{A8956FC1-C877-4EB8-B691-C84D3B8E543A}"/>
              </a:ext>
            </a:extLst>
          </p:cNvPr>
          <p:cNvSpPr txBox="1"/>
          <p:nvPr/>
        </p:nvSpPr>
        <p:spPr bwMode="auto">
          <a:xfrm>
            <a:off x="560259" y="5297432"/>
            <a:ext cx="1734770" cy="1077218"/>
          </a:xfrm>
          <a:prstGeom prst="rect">
            <a:avLst/>
          </a:prstGeom>
          <a:noFill/>
          <a:ln w="9525">
            <a:noFill/>
            <a:miter lim="800000"/>
          </a:ln>
        </p:spPr>
        <p:txBody>
          <a:bodyPr wrap="none" rtlCol="0">
            <a:spAutoFit/>
          </a:bodyPr>
          <a:lstStyle/>
          <a:p>
            <a:r>
              <a:rPr lang="en-US" altLang="zh-CN" b="1">
                <a:solidFill>
                  <a:srgbClr val="000066"/>
                </a:solidFill>
                <a:latin typeface="幼圆" panose="02010509060101010101" pitchFamily="49" charset="-122"/>
                <a:ea typeface="幼圆" panose="02010509060101010101" pitchFamily="49" charset="-122"/>
              </a:rPr>
              <a:t>10</a:t>
            </a:r>
            <a:r>
              <a:rPr lang="zh-CN" altLang="en-US" b="1">
                <a:solidFill>
                  <a:srgbClr val="000066"/>
                </a:solidFill>
                <a:latin typeface="幼圆" panose="02010509060101010101" pitchFamily="49" charset="-122"/>
                <a:ea typeface="幼圆" panose="02010509060101010101" pitchFamily="49" charset="-122"/>
              </a:rPr>
              <a:t>月大宗市场</a:t>
            </a:r>
            <a:endParaRPr lang="en-US" altLang="zh-CN" b="1">
              <a:solidFill>
                <a:srgbClr val="000066"/>
              </a:solidFill>
              <a:latin typeface="幼圆" panose="02010509060101010101" pitchFamily="49" charset="-122"/>
              <a:ea typeface="幼圆" panose="02010509060101010101" pitchFamily="49" charset="-122"/>
            </a:endParaRPr>
          </a:p>
          <a:p>
            <a:r>
              <a:rPr lang="zh-CN" altLang="en-US" b="1">
                <a:solidFill>
                  <a:srgbClr val="000066"/>
                </a:solidFill>
                <a:latin typeface="幼圆" panose="02010509060101010101" pitchFamily="49" charset="-122"/>
                <a:ea typeface="幼圆" panose="02010509060101010101" pitchFamily="49" charset="-122"/>
              </a:rPr>
              <a:t>总成交额</a:t>
            </a:r>
            <a:endParaRPr lang="en-US" altLang="zh-CN" b="1">
              <a:solidFill>
                <a:srgbClr val="000066"/>
              </a:solidFill>
              <a:latin typeface="幼圆" panose="02010509060101010101" pitchFamily="49" charset="-122"/>
              <a:ea typeface="幼圆" panose="02010509060101010101" pitchFamily="49" charset="-122"/>
            </a:endParaRPr>
          </a:p>
          <a:p>
            <a:r>
              <a:rPr lang="en-US" altLang="zh-CN" sz="2400" b="1">
                <a:solidFill>
                  <a:srgbClr val="FF0000"/>
                </a:solidFill>
                <a:latin typeface="幼圆" panose="02010509060101010101" pitchFamily="49" charset="-122"/>
                <a:ea typeface="幼圆" panose="02010509060101010101" pitchFamily="49" charset="-122"/>
              </a:rPr>
              <a:t>200.4</a:t>
            </a:r>
            <a:r>
              <a:rPr lang="zh-CN" altLang="en-US" b="1">
                <a:solidFill>
                  <a:srgbClr val="000066"/>
                </a:solidFill>
                <a:latin typeface="幼圆" panose="02010509060101010101" pitchFamily="49" charset="-122"/>
                <a:ea typeface="幼圆" panose="02010509060101010101" pitchFamily="49" charset="-122"/>
              </a:rPr>
              <a:t>亿元</a:t>
            </a:r>
          </a:p>
        </p:txBody>
      </p:sp>
      <p:sp>
        <p:nvSpPr>
          <p:cNvPr id="9" name="文本框 8">
            <a:extLst>
              <a:ext uri="{FF2B5EF4-FFF2-40B4-BE49-F238E27FC236}">
                <a16:creationId xmlns:a16="http://schemas.microsoft.com/office/drawing/2014/main" xmlns="" id="{89A51E5C-5B07-4692-8493-B9969CD369A4}"/>
              </a:ext>
            </a:extLst>
          </p:cNvPr>
          <p:cNvSpPr txBox="1"/>
          <p:nvPr/>
        </p:nvSpPr>
        <p:spPr bwMode="auto">
          <a:xfrm>
            <a:off x="2539394" y="5373550"/>
            <a:ext cx="1633781" cy="769441"/>
          </a:xfrm>
          <a:prstGeom prst="rect">
            <a:avLst/>
          </a:prstGeom>
          <a:noFill/>
          <a:ln w="9525">
            <a:noFill/>
            <a:miter lim="800000"/>
          </a:ln>
        </p:spPr>
        <p:txBody>
          <a:bodyPr wrap="none" rtlCol="0">
            <a:spAutoFit/>
          </a:bodyPr>
          <a:lstStyle/>
          <a:p>
            <a:r>
              <a:rPr lang="zh-CN" altLang="en-US" b="1">
                <a:solidFill>
                  <a:srgbClr val="000066"/>
                </a:solidFill>
                <a:latin typeface="幼圆" panose="02010509060101010101" pitchFamily="49" charset="-122"/>
                <a:ea typeface="幼圆" panose="02010509060101010101" pitchFamily="49" charset="-122"/>
              </a:rPr>
              <a:t>较上月</a:t>
            </a:r>
            <a:endParaRPr lang="en-US" altLang="zh-CN" b="1">
              <a:solidFill>
                <a:srgbClr val="000066"/>
              </a:solidFill>
              <a:latin typeface="幼圆" panose="02010509060101010101" pitchFamily="49" charset="-122"/>
              <a:ea typeface="幼圆" panose="02010509060101010101" pitchFamily="49" charset="-122"/>
            </a:endParaRPr>
          </a:p>
          <a:p>
            <a:r>
              <a:rPr lang="en-US" altLang="zh-CN" sz="2400" b="1">
                <a:solidFill>
                  <a:srgbClr val="000066"/>
                </a:solidFill>
                <a:latin typeface="幼圆" panose="02010509060101010101" pitchFamily="49" charset="-122"/>
                <a:ea typeface="幼圆" panose="02010509060101010101" pitchFamily="49" charset="-122"/>
              </a:rPr>
              <a:t>106.12</a:t>
            </a:r>
            <a:r>
              <a:rPr lang="zh-CN" altLang="en-US" b="1">
                <a:solidFill>
                  <a:srgbClr val="000066"/>
                </a:solidFill>
                <a:latin typeface="幼圆" panose="02010509060101010101" pitchFamily="49" charset="-122"/>
                <a:ea typeface="幼圆" panose="02010509060101010101" pitchFamily="49" charset="-122"/>
              </a:rPr>
              <a:t>亿元</a:t>
            </a:r>
          </a:p>
        </p:txBody>
      </p:sp>
      <p:sp>
        <p:nvSpPr>
          <p:cNvPr id="10" name="箭头: 上 9">
            <a:extLst>
              <a:ext uri="{FF2B5EF4-FFF2-40B4-BE49-F238E27FC236}">
                <a16:creationId xmlns:a16="http://schemas.microsoft.com/office/drawing/2014/main" xmlns="" id="{567DF40D-B3B9-412A-A336-038BA1F9D0EC}"/>
              </a:ext>
            </a:extLst>
          </p:cNvPr>
          <p:cNvSpPr/>
          <p:nvPr/>
        </p:nvSpPr>
        <p:spPr bwMode="auto">
          <a:xfrm rot="10800000">
            <a:off x="2259256" y="5566927"/>
            <a:ext cx="288032" cy="576064"/>
          </a:xfrm>
          <a:prstGeom prst="upArrow">
            <a:avLst/>
          </a:prstGeom>
          <a:solidFill>
            <a:srgbClr val="000066"/>
          </a:solidFill>
          <a:ln w="9525" cap="flat" cmpd="sng" algn="ctr">
            <a:solidFill>
              <a:srgbClr val="000066"/>
            </a:solidFill>
            <a:prstDash val="solid"/>
            <a:round/>
            <a:headEnd type="none" w="med" len="med"/>
            <a:tailEnd type="none" w="med" len="med"/>
          </a:ln>
        </p:spPr>
        <p:txBody>
          <a:bodyPr vert="horz" wrap="square" lIns="91440" tIns="45720" rIns="91440" bIns="45720" numCol="1" rtlCol="0" anchor="t" anchorCtr="0" compatLnSpc="1"/>
          <a:lstStyle/>
          <a:p>
            <a:pPr marL="0" marR="0" indent="0" algn="r" defTabSz="914400" rtl="0" eaLnBrk="1" fontAlgn="base" latinLnBrk="0" hangingPunct="1">
              <a:lnSpc>
                <a:spcPct val="100000"/>
              </a:lnSpc>
              <a:spcBef>
                <a:spcPct val="0"/>
              </a:spcBef>
              <a:spcAft>
                <a:spcPct val="0"/>
              </a:spcAft>
              <a:buClrTx/>
              <a:buSzTx/>
              <a:buFontTx/>
              <a:buNone/>
            </a:pPr>
            <a:endParaRPr kumimoji="0" lang="zh-CN" altLang="en-US" sz="1800" b="0" i="0" u="none" strike="noStrike" cap="none" normalizeH="0" baseline="0">
              <a:ln>
                <a:noFill/>
              </a:ln>
              <a:solidFill>
                <a:schemeClr val="tx1"/>
              </a:solidFill>
              <a:effectLst/>
              <a:latin typeface="Arial" panose="020B0604020202020204" pitchFamily="34" charset="0"/>
              <a:ea typeface="幼圆" panose="02010509060101010101" pitchFamily="49" charset="-122"/>
            </a:endParaRPr>
          </a:p>
        </p:txBody>
      </p:sp>
      <p:sp>
        <p:nvSpPr>
          <p:cNvPr id="11" name="文本框 10">
            <a:extLst>
              <a:ext uri="{FF2B5EF4-FFF2-40B4-BE49-F238E27FC236}">
                <a16:creationId xmlns:a16="http://schemas.microsoft.com/office/drawing/2014/main" xmlns="" id="{CB997EAD-0F26-42F9-BEAA-A9EF12D26726}"/>
              </a:ext>
            </a:extLst>
          </p:cNvPr>
          <p:cNvSpPr txBox="1"/>
          <p:nvPr/>
        </p:nvSpPr>
        <p:spPr bwMode="auto">
          <a:xfrm>
            <a:off x="5220072" y="5335411"/>
            <a:ext cx="1734770" cy="1077218"/>
          </a:xfrm>
          <a:prstGeom prst="rect">
            <a:avLst/>
          </a:prstGeom>
          <a:noFill/>
          <a:ln w="9525">
            <a:noFill/>
            <a:miter lim="800000"/>
          </a:ln>
        </p:spPr>
        <p:txBody>
          <a:bodyPr wrap="none" rtlCol="0">
            <a:spAutoFit/>
          </a:bodyPr>
          <a:lstStyle/>
          <a:p>
            <a:r>
              <a:rPr lang="en-US" altLang="zh-CN" b="1">
                <a:solidFill>
                  <a:srgbClr val="000066"/>
                </a:solidFill>
                <a:latin typeface="幼圆" panose="02010509060101010101" pitchFamily="49" charset="-122"/>
                <a:ea typeface="幼圆" panose="02010509060101010101" pitchFamily="49" charset="-122"/>
              </a:rPr>
              <a:t>10</a:t>
            </a:r>
            <a:r>
              <a:rPr lang="zh-CN" altLang="en-US" b="1">
                <a:solidFill>
                  <a:srgbClr val="000066"/>
                </a:solidFill>
                <a:latin typeface="幼圆" panose="02010509060101010101" pitchFamily="49" charset="-122"/>
                <a:ea typeface="幼圆" panose="02010509060101010101" pitchFamily="49" charset="-122"/>
              </a:rPr>
              <a:t>月大宗市场</a:t>
            </a:r>
            <a:endParaRPr lang="en-US" altLang="zh-CN" b="1">
              <a:solidFill>
                <a:srgbClr val="000066"/>
              </a:solidFill>
              <a:latin typeface="幼圆" panose="02010509060101010101" pitchFamily="49" charset="-122"/>
              <a:ea typeface="幼圆" panose="02010509060101010101" pitchFamily="49" charset="-122"/>
            </a:endParaRPr>
          </a:p>
          <a:p>
            <a:r>
              <a:rPr lang="zh-CN" altLang="en-US" b="1">
                <a:solidFill>
                  <a:srgbClr val="000066"/>
                </a:solidFill>
                <a:latin typeface="幼圆" panose="02010509060101010101" pitchFamily="49" charset="-122"/>
                <a:ea typeface="幼圆" panose="02010509060101010101" pitchFamily="49" charset="-122"/>
              </a:rPr>
              <a:t>平均折价率</a:t>
            </a:r>
            <a:endParaRPr lang="en-US" altLang="zh-CN" b="1">
              <a:solidFill>
                <a:srgbClr val="000066"/>
              </a:solidFill>
              <a:latin typeface="幼圆" panose="02010509060101010101" pitchFamily="49" charset="-122"/>
              <a:ea typeface="幼圆" panose="02010509060101010101" pitchFamily="49" charset="-122"/>
            </a:endParaRPr>
          </a:p>
          <a:p>
            <a:r>
              <a:rPr lang="en-US" altLang="zh-CN" sz="2400" b="1">
                <a:solidFill>
                  <a:srgbClr val="FF0000"/>
                </a:solidFill>
                <a:latin typeface="幼圆" panose="02010509060101010101" pitchFamily="49" charset="-122"/>
                <a:ea typeface="幼圆" panose="02010509060101010101" pitchFamily="49" charset="-122"/>
              </a:rPr>
              <a:t>4.76%</a:t>
            </a:r>
            <a:endParaRPr lang="zh-CN" altLang="en-US" sz="2400" b="1">
              <a:solidFill>
                <a:srgbClr val="FF0000"/>
              </a:solidFill>
              <a:latin typeface="幼圆" panose="02010509060101010101" pitchFamily="49" charset="-122"/>
              <a:ea typeface="幼圆" panose="02010509060101010101" pitchFamily="49" charset="-122"/>
            </a:endParaRPr>
          </a:p>
        </p:txBody>
      </p:sp>
      <p:sp>
        <p:nvSpPr>
          <p:cNvPr id="12" name="文本框 11">
            <a:extLst>
              <a:ext uri="{FF2B5EF4-FFF2-40B4-BE49-F238E27FC236}">
                <a16:creationId xmlns:a16="http://schemas.microsoft.com/office/drawing/2014/main" xmlns="" id="{E4088BF3-AF04-4CD6-A94E-22B6AE1F3C9B}"/>
              </a:ext>
            </a:extLst>
          </p:cNvPr>
          <p:cNvSpPr txBox="1"/>
          <p:nvPr/>
        </p:nvSpPr>
        <p:spPr bwMode="auto">
          <a:xfrm>
            <a:off x="7236296" y="5451320"/>
            <a:ext cx="962123" cy="769441"/>
          </a:xfrm>
          <a:prstGeom prst="rect">
            <a:avLst/>
          </a:prstGeom>
          <a:noFill/>
          <a:ln w="9525">
            <a:noFill/>
            <a:miter lim="800000"/>
          </a:ln>
        </p:spPr>
        <p:txBody>
          <a:bodyPr wrap="none" rtlCol="0">
            <a:spAutoFit/>
          </a:bodyPr>
          <a:lstStyle/>
          <a:p>
            <a:r>
              <a:rPr lang="zh-CN" altLang="en-US" b="1">
                <a:solidFill>
                  <a:srgbClr val="000066"/>
                </a:solidFill>
                <a:latin typeface="幼圆" panose="02010509060101010101" pitchFamily="49" charset="-122"/>
                <a:ea typeface="幼圆" panose="02010509060101010101" pitchFamily="49" charset="-122"/>
              </a:rPr>
              <a:t>较上月</a:t>
            </a:r>
            <a:endParaRPr lang="en-US" altLang="zh-CN" b="1">
              <a:solidFill>
                <a:srgbClr val="000066"/>
              </a:solidFill>
              <a:latin typeface="幼圆" panose="02010509060101010101" pitchFamily="49" charset="-122"/>
              <a:ea typeface="幼圆" panose="02010509060101010101" pitchFamily="49" charset="-122"/>
            </a:endParaRPr>
          </a:p>
          <a:p>
            <a:r>
              <a:rPr lang="en-US" altLang="zh-CN" sz="2400" b="1">
                <a:solidFill>
                  <a:srgbClr val="000066"/>
                </a:solidFill>
                <a:latin typeface="幼圆" panose="02010509060101010101" pitchFamily="49" charset="-122"/>
                <a:ea typeface="幼圆" panose="02010509060101010101" pitchFamily="49" charset="-122"/>
              </a:rPr>
              <a:t>0.21%</a:t>
            </a:r>
            <a:endParaRPr lang="zh-CN" altLang="en-US" sz="2400" b="1">
              <a:solidFill>
                <a:srgbClr val="000066"/>
              </a:solidFill>
              <a:latin typeface="幼圆" panose="02010509060101010101" pitchFamily="49" charset="-122"/>
              <a:ea typeface="幼圆" panose="02010509060101010101" pitchFamily="49" charset="-122"/>
            </a:endParaRPr>
          </a:p>
        </p:txBody>
      </p:sp>
      <p:sp>
        <p:nvSpPr>
          <p:cNvPr id="15" name="箭头: 上 14">
            <a:extLst>
              <a:ext uri="{FF2B5EF4-FFF2-40B4-BE49-F238E27FC236}">
                <a16:creationId xmlns:a16="http://schemas.microsoft.com/office/drawing/2014/main" xmlns="" id="{FC61938E-EB92-4E8E-BCF7-497F1015F4B7}"/>
              </a:ext>
            </a:extLst>
          </p:cNvPr>
          <p:cNvSpPr/>
          <p:nvPr/>
        </p:nvSpPr>
        <p:spPr bwMode="auto">
          <a:xfrm rot="10800000">
            <a:off x="6948264" y="5660265"/>
            <a:ext cx="288032" cy="576064"/>
          </a:xfrm>
          <a:prstGeom prst="upArrow">
            <a:avLst/>
          </a:prstGeom>
          <a:solidFill>
            <a:srgbClr val="000066"/>
          </a:solidFill>
          <a:ln w="9525" cap="flat" cmpd="sng" algn="ctr">
            <a:solidFill>
              <a:srgbClr val="000066"/>
            </a:solidFill>
            <a:prstDash val="solid"/>
            <a:round/>
            <a:headEnd type="none" w="med" len="med"/>
            <a:tailEnd type="none" w="med" len="med"/>
          </a:ln>
        </p:spPr>
        <p:txBody>
          <a:bodyPr vert="horz" wrap="square" lIns="91440" tIns="45720" rIns="91440" bIns="45720" numCol="1" rtlCol="0" anchor="t" anchorCtr="0" compatLnSpc="1"/>
          <a:lstStyle/>
          <a:p>
            <a:pPr marL="0" marR="0" indent="0" algn="r" defTabSz="914400" rtl="0" eaLnBrk="1" fontAlgn="base" latinLnBrk="0" hangingPunct="1">
              <a:lnSpc>
                <a:spcPct val="100000"/>
              </a:lnSpc>
              <a:spcBef>
                <a:spcPct val="0"/>
              </a:spcBef>
              <a:spcAft>
                <a:spcPct val="0"/>
              </a:spcAft>
              <a:buClrTx/>
              <a:buSzTx/>
              <a:buFontTx/>
              <a:buNone/>
            </a:pPr>
            <a:endParaRPr kumimoji="0" lang="zh-CN" altLang="en-US" sz="1800" b="0" i="0" u="none" strike="noStrike" cap="none" normalizeH="0" baseline="0">
              <a:ln>
                <a:noFill/>
              </a:ln>
              <a:solidFill>
                <a:schemeClr val="tx1"/>
              </a:solidFill>
              <a:effectLst/>
              <a:latin typeface="Arial" panose="020B0604020202020204" pitchFamily="34" charset="0"/>
              <a:ea typeface="幼圆" panose="02010509060101010101" pitchFamily="49" charset="-122"/>
            </a:endParaRPr>
          </a:p>
        </p:txBody>
      </p:sp>
      <p:pic>
        <p:nvPicPr>
          <p:cNvPr id="13" name="图片 12">
            <a:extLst>
              <a:ext uri="{FF2B5EF4-FFF2-40B4-BE49-F238E27FC236}">
                <a16:creationId xmlns:a16="http://schemas.microsoft.com/office/drawing/2014/main" xmlns="" id="{7274121F-F1E3-498C-9611-F62A428BD4BF}"/>
              </a:ext>
            </a:extLst>
          </p:cNvPr>
          <p:cNvPicPr/>
          <p:nvPr/>
        </p:nvPicPr>
        <p:blipFill>
          <a:blip r:embed="rId3">
            <a:extLst>
              <a:ext uri="{28A0092B-C50C-407E-A947-70E740481C1C}">
                <a14:useLocalDpi xmlns:a14="http://schemas.microsoft.com/office/drawing/2010/main" val="0"/>
              </a:ext>
            </a:extLst>
          </a:blip>
          <a:stretch>
            <a:fillRect/>
          </a:stretch>
        </p:blipFill>
        <p:spPr>
          <a:xfrm>
            <a:off x="323528" y="1124744"/>
            <a:ext cx="8136905" cy="3877371"/>
          </a:xfrm>
          <a:prstGeom prst="rect">
            <a:avLst/>
          </a:prstGeom>
        </p:spPr>
      </p:pic>
    </p:spTree>
  </p:cSld>
  <p:clrMapOvr>
    <a:masterClrMapping/>
  </p:clrMapOvr>
  <p:transition>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white">
          <a:xfrm>
            <a:off x="455613" y="142875"/>
            <a:ext cx="8231187" cy="1144588"/>
          </a:xfrm>
          <a:prstGeom prst="rect">
            <a:avLst/>
          </a:prstGeom>
          <a:noFill/>
          <a:ln w="9525" algn="ctr">
            <a:noFill/>
            <a:miter lim="800000"/>
          </a:ln>
        </p:spPr>
        <p:txBody>
          <a:bodyPr/>
          <a:lstStyle/>
          <a:p>
            <a:r>
              <a:rPr lang="zh-CN" altLang="en-US" sz="2400" b="1">
                <a:solidFill>
                  <a:srgbClr val="000066"/>
                </a:solidFill>
                <a:latin typeface="幼圆" panose="02010509060101010101" pitchFamily="49" charset="-122"/>
                <a:ea typeface="幼圆" panose="02010509060101010101" pitchFamily="49" charset="-122"/>
              </a:rPr>
              <a:t>融资融券余额</a:t>
            </a:r>
          </a:p>
        </p:txBody>
      </p:sp>
      <p:sp>
        <p:nvSpPr>
          <p:cNvPr id="6" name="文本框 5">
            <a:extLst>
              <a:ext uri="{FF2B5EF4-FFF2-40B4-BE49-F238E27FC236}">
                <a16:creationId xmlns:a16="http://schemas.microsoft.com/office/drawing/2014/main" xmlns="" id="{6394C8C2-76AE-4AE9-9780-DC48BA3D5073}"/>
              </a:ext>
            </a:extLst>
          </p:cNvPr>
          <p:cNvSpPr txBox="1"/>
          <p:nvPr/>
        </p:nvSpPr>
        <p:spPr bwMode="auto">
          <a:xfrm>
            <a:off x="1187624" y="5589240"/>
            <a:ext cx="2393869" cy="769441"/>
          </a:xfrm>
          <a:prstGeom prst="rect">
            <a:avLst/>
          </a:prstGeom>
          <a:noFill/>
          <a:ln w="9525">
            <a:noFill/>
            <a:miter lim="800000"/>
          </a:ln>
        </p:spPr>
        <p:txBody>
          <a:bodyPr wrap="square" rtlCol="0">
            <a:spAutoFit/>
          </a:bodyPr>
          <a:lstStyle/>
          <a:p>
            <a:r>
              <a:rPr lang="en-US" altLang="zh-CN" b="1">
                <a:solidFill>
                  <a:srgbClr val="000066"/>
                </a:solidFill>
                <a:latin typeface="幼圆" panose="02010509060101010101" pitchFamily="49" charset="-122"/>
                <a:ea typeface="幼圆" panose="02010509060101010101" pitchFamily="49" charset="-122"/>
              </a:rPr>
              <a:t>10</a:t>
            </a:r>
            <a:r>
              <a:rPr lang="zh-CN" altLang="en-US" b="1">
                <a:solidFill>
                  <a:srgbClr val="000066"/>
                </a:solidFill>
                <a:latin typeface="幼圆" panose="02010509060101010101" pitchFamily="49" charset="-122"/>
                <a:ea typeface="幼圆" panose="02010509060101010101" pitchFamily="49" charset="-122"/>
              </a:rPr>
              <a:t>月，沪深两融余额</a:t>
            </a:r>
            <a:r>
              <a:rPr lang="en-US" altLang="zh-CN" sz="2400" b="1">
                <a:solidFill>
                  <a:srgbClr val="FF0000"/>
                </a:solidFill>
                <a:latin typeface="幼圆" panose="02010509060101010101" pitchFamily="49" charset="-122"/>
                <a:ea typeface="幼圆" panose="02010509060101010101" pitchFamily="49" charset="-122"/>
              </a:rPr>
              <a:t>7701.93</a:t>
            </a:r>
            <a:r>
              <a:rPr lang="zh-CN" altLang="en-US" b="1">
                <a:solidFill>
                  <a:srgbClr val="000066"/>
                </a:solidFill>
                <a:latin typeface="幼圆" panose="02010509060101010101" pitchFamily="49" charset="-122"/>
                <a:ea typeface="幼圆" panose="02010509060101010101" pitchFamily="49" charset="-122"/>
              </a:rPr>
              <a:t>亿元</a:t>
            </a:r>
          </a:p>
        </p:txBody>
      </p:sp>
      <p:sp>
        <p:nvSpPr>
          <p:cNvPr id="8" name="文本框 7">
            <a:extLst>
              <a:ext uri="{FF2B5EF4-FFF2-40B4-BE49-F238E27FC236}">
                <a16:creationId xmlns:a16="http://schemas.microsoft.com/office/drawing/2014/main" xmlns="" id="{E8EAADBA-2FD0-4822-A8C6-C0A9CF92DD52}"/>
              </a:ext>
            </a:extLst>
          </p:cNvPr>
          <p:cNvSpPr txBox="1"/>
          <p:nvPr/>
        </p:nvSpPr>
        <p:spPr bwMode="auto">
          <a:xfrm>
            <a:off x="5724128" y="5569532"/>
            <a:ext cx="2393869" cy="769441"/>
          </a:xfrm>
          <a:prstGeom prst="rect">
            <a:avLst/>
          </a:prstGeom>
          <a:noFill/>
          <a:ln w="9525">
            <a:noFill/>
            <a:miter lim="800000"/>
          </a:ln>
        </p:spPr>
        <p:txBody>
          <a:bodyPr wrap="square" rtlCol="0">
            <a:spAutoFit/>
          </a:bodyPr>
          <a:lstStyle/>
          <a:p>
            <a:r>
              <a:rPr lang="zh-CN" altLang="en-US" b="1">
                <a:solidFill>
                  <a:srgbClr val="000066"/>
                </a:solidFill>
                <a:latin typeface="幼圆" panose="02010509060101010101" pitchFamily="49" charset="-122"/>
                <a:ea typeface="幼圆" panose="02010509060101010101" pitchFamily="49" charset="-122"/>
              </a:rPr>
              <a:t> 较上月</a:t>
            </a:r>
            <a:endParaRPr lang="en-US" altLang="zh-CN" b="1">
              <a:solidFill>
                <a:srgbClr val="000066"/>
              </a:solidFill>
              <a:latin typeface="幼圆" panose="02010509060101010101" pitchFamily="49" charset="-122"/>
              <a:ea typeface="幼圆" panose="02010509060101010101" pitchFamily="49" charset="-122"/>
            </a:endParaRPr>
          </a:p>
          <a:p>
            <a:r>
              <a:rPr lang="en-US" altLang="zh-CN" sz="2400" b="1">
                <a:solidFill>
                  <a:srgbClr val="000066"/>
                </a:solidFill>
                <a:latin typeface="幼圆" panose="02010509060101010101" pitchFamily="49" charset="-122"/>
                <a:ea typeface="幼圆" panose="02010509060101010101" pitchFamily="49" charset="-122"/>
              </a:rPr>
              <a:t> 6.39%</a:t>
            </a:r>
            <a:endParaRPr lang="zh-CN" altLang="en-US" b="1">
              <a:solidFill>
                <a:srgbClr val="000066"/>
              </a:solidFill>
              <a:latin typeface="幼圆" panose="02010509060101010101" pitchFamily="49" charset="-122"/>
              <a:ea typeface="幼圆" panose="02010509060101010101" pitchFamily="49" charset="-122"/>
            </a:endParaRPr>
          </a:p>
        </p:txBody>
      </p:sp>
      <p:sp>
        <p:nvSpPr>
          <p:cNvPr id="9" name="箭头: 上 8">
            <a:extLst>
              <a:ext uri="{FF2B5EF4-FFF2-40B4-BE49-F238E27FC236}">
                <a16:creationId xmlns:a16="http://schemas.microsoft.com/office/drawing/2014/main" xmlns="" id="{D0D8EEB2-A4F1-4AB8-A5AF-5D811720E6D5}"/>
              </a:ext>
            </a:extLst>
          </p:cNvPr>
          <p:cNvSpPr/>
          <p:nvPr/>
        </p:nvSpPr>
        <p:spPr bwMode="auto">
          <a:xfrm rot="10800000">
            <a:off x="5526860" y="5666220"/>
            <a:ext cx="288032" cy="576064"/>
          </a:xfrm>
          <a:prstGeom prst="upArrow">
            <a:avLst/>
          </a:prstGeom>
          <a:solidFill>
            <a:srgbClr val="000066"/>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r" defTabSz="914400" rtl="0" eaLnBrk="1" fontAlgn="base" latinLnBrk="0" hangingPunct="1">
              <a:lnSpc>
                <a:spcPct val="100000"/>
              </a:lnSpc>
              <a:spcBef>
                <a:spcPct val="0"/>
              </a:spcBef>
              <a:spcAft>
                <a:spcPct val="0"/>
              </a:spcAft>
              <a:buClrTx/>
              <a:buSzTx/>
              <a:buFontTx/>
              <a:buNone/>
            </a:pPr>
            <a:endParaRPr kumimoji="0" lang="zh-CN" altLang="en-US" sz="1800" b="0" i="0" u="none" strike="noStrike" cap="none" normalizeH="0" baseline="0">
              <a:ln>
                <a:noFill/>
              </a:ln>
              <a:solidFill>
                <a:schemeClr val="tx1"/>
              </a:solidFill>
              <a:effectLst/>
              <a:latin typeface="Arial" panose="020B0604020202020204" pitchFamily="34" charset="0"/>
              <a:ea typeface="幼圆" panose="02010509060101010101" pitchFamily="49" charset="-122"/>
            </a:endParaRPr>
          </a:p>
        </p:txBody>
      </p:sp>
      <p:pic>
        <p:nvPicPr>
          <p:cNvPr id="2" name="图片 1">
            <a:extLst>
              <a:ext uri="{FF2B5EF4-FFF2-40B4-BE49-F238E27FC236}">
                <a16:creationId xmlns:a16="http://schemas.microsoft.com/office/drawing/2014/main" xmlns="" id="{47E8375A-B1C5-46BD-8026-6A2C16C9DA37}"/>
              </a:ext>
            </a:extLst>
          </p:cNvPr>
          <p:cNvPicPr>
            <a:picLocks noChangeAspect="1"/>
          </p:cNvPicPr>
          <p:nvPr/>
        </p:nvPicPr>
        <p:blipFill>
          <a:blip r:embed="rId3"/>
          <a:stretch>
            <a:fillRect/>
          </a:stretch>
        </p:blipFill>
        <p:spPr>
          <a:xfrm>
            <a:off x="971600" y="1228033"/>
            <a:ext cx="6768752" cy="4244811"/>
          </a:xfrm>
          <a:prstGeom prst="rect">
            <a:avLst/>
          </a:prstGeom>
        </p:spPr>
      </p:pic>
    </p:spTree>
  </p:cSld>
  <p:clrMapOvr>
    <a:masterClrMapping/>
  </p:clrMapOvr>
  <p:transition>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xmlns="" id="{5745DDC8-A56B-4C25-9A28-9EEA8A28C53F}"/>
              </a:ext>
            </a:extLst>
          </p:cNvPr>
          <p:cNvSpPr>
            <a:spLocks noChangeArrowheads="1"/>
          </p:cNvSpPr>
          <p:nvPr/>
        </p:nvSpPr>
        <p:spPr bwMode="white">
          <a:xfrm>
            <a:off x="455613" y="142875"/>
            <a:ext cx="8231187" cy="1144588"/>
          </a:xfrm>
          <a:prstGeom prst="rect">
            <a:avLst/>
          </a:prstGeom>
          <a:noFill/>
          <a:ln w="9525" algn="ctr">
            <a:noFill/>
            <a:miter lim="800000"/>
          </a:ln>
        </p:spPr>
        <p:txBody>
          <a:bodyPr/>
          <a:lstStyle/>
          <a:p>
            <a:r>
              <a:rPr lang="zh-CN" altLang="en-US" sz="2400" b="1">
                <a:solidFill>
                  <a:srgbClr val="000066"/>
                </a:solidFill>
                <a:latin typeface="幼圆" panose="02010509060101010101" pitchFamily="49" charset="-122"/>
                <a:ea typeface="幼圆" panose="02010509060101010101" pitchFamily="49" charset="-122"/>
              </a:rPr>
              <a:t>商品期货主力合约概览</a:t>
            </a:r>
          </a:p>
        </p:txBody>
      </p:sp>
      <p:sp>
        <p:nvSpPr>
          <p:cNvPr id="4" name="文本框 3">
            <a:extLst>
              <a:ext uri="{FF2B5EF4-FFF2-40B4-BE49-F238E27FC236}">
                <a16:creationId xmlns:a16="http://schemas.microsoft.com/office/drawing/2014/main" xmlns="" id="{113A2785-CEE6-4440-A1D6-85D211AE5B91}"/>
              </a:ext>
            </a:extLst>
          </p:cNvPr>
          <p:cNvSpPr txBox="1"/>
          <p:nvPr/>
        </p:nvSpPr>
        <p:spPr bwMode="auto">
          <a:xfrm>
            <a:off x="899592" y="4973543"/>
            <a:ext cx="7704856" cy="1323439"/>
          </a:xfrm>
          <a:prstGeom prst="rect">
            <a:avLst/>
          </a:prstGeom>
          <a:noFill/>
          <a:ln w="9525">
            <a:noFill/>
            <a:miter lim="800000"/>
          </a:ln>
        </p:spPr>
        <p:txBody>
          <a:bodyPr wrap="square" rtlCol="0">
            <a:spAutoFit/>
          </a:bodyPr>
          <a:lstStyle/>
          <a:p>
            <a:r>
              <a:rPr lang="en-US" altLang="zh-CN" b="1">
                <a:solidFill>
                  <a:srgbClr val="000066"/>
                </a:solidFill>
                <a:latin typeface="幼圆" panose="02010509060101010101" pitchFamily="49" charset="-122"/>
                <a:ea typeface="幼圆" panose="02010509060101010101" pitchFamily="49" charset="-122"/>
              </a:rPr>
              <a:t>10</a:t>
            </a:r>
            <a:r>
              <a:rPr lang="zh-CN" altLang="en-US" b="1">
                <a:solidFill>
                  <a:srgbClr val="000066"/>
                </a:solidFill>
                <a:latin typeface="幼圆" panose="02010509060101010101" pitchFamily="49" charset="-122"/>
                <a:ea typeface="幼圆" panose="02010509060101010101" pitchFamily="49" charset="-122"/>
              </a:rPr>
              <a:t>月煤焦盘面价格出现分化，焦煤盘面一路上扬，一度冲破</a:t>
            </a:r>
            <a:r>
              <a:rPr lang="en-US" altLang="zh-CN" b="1">
                <a:solidFill>
                  <a:srgbClr val="000066"/>
                </a:solidFill>
                <a:latin typeface="幼圆" panose="02010509060101010101" pitchFamily="49" charset="-122"/>
                <a:ea typeface="幼圆" panose="02010509060101010101" pitchFamily="49" charset="-122"/>
              </a:rPr>
              <a:t>1400</a:t>
            </a:r>
            <a:r>
              <a:rPr lang="zh-CN" altLang="en-US" b="1">
                <a:solidFill>
                  <a:srgbClr val="000066"/>
                </a:solidFill>
                <a:latin typeface="幼圆" panose="02010509060101010101" pitchFamily="49" charset="-122"/>
                <a:ea typeface="幼圆" panose="02010509060101010101" pitchFamily="49" charset="-122"/>
              </a:rPr>
              <a:t>大关，焦炭盘面先涨后跌。进入</a:t>
            </a:r>
            <a:r>
              <a:rPr lang="en-US" altLang="zh-CN" b="1">
                <a:solidFill>
                  <a:srgbClr val="000066"/>
                </a:solidFill>
                <a:latin typeface="幼圆" panose="02010509060101010101" pitchFamily="49" charset="-122"/>
                <a:ea typeface="幼圆" panose="02010509060101010101" pitchFamily="49" charset="-122"/>
              </a:rPr>
              <a:t>11</a:t>
            </a:r>
            <a:r>
              <a:rPr lang="zh-CN" altLang="en-US" b="1">
                <a:solidFill>
                  <a:srgbClr val="000066"/>
                </a:solidFill>
                <a:latin typeface="幼圆" panose="02010509060101010101" pitchFamily="49" charset="-122"/>
                <a:ea typeface="幼圆" panose="02010509060101010101" pitchFamily="49" charset="-122"/>
              </a:rPr>
              <a:t>月，考虑到下游钢焦企业炼焦煤库存相对充裕，预计焦煤期货价格处于高位震荡；而焦炭价格在煤价上涨支撑炼焦成本的背景下，下行空间或将有限。</a:t>
            </a:r>
          </a:p>
        </p:txBody>
      </p:sp>
      <p:pic>
        <p:nvPicPr>
          <p:cNvPr id="3" name="图片 2">
            <a:extLst>
              <a:ext uri="{FF2B5EF4-FFF2-40B4-BE49-F238E27FC236}">
                <a16:creationId xmlns:a16="http://schemas.microsoft.com/office/drawing/2014/main" xmlns="" id="{9AF524A6-2799-4600-94C5-57D93D3F47C8}"/>
              </a:ext>
            </a:extLst>
          </p:cNvPr>
          <p:cNvPicPr>
            <a:picLocks noChangeAspect="1"/>
          </p:cNvPicPr>
          <p:nvPr/>
        </p:nvPicPr>
        <p:blipFill>
          <a:blip r:embed="rId2"/>
          <a:stretch>
            <a:fillRect/>
          </a:stretch>
        </p:blipFill>
        <p:spPr>
          <a:xfrm>
            <a:off x="899592" y="1391557"/>
            <a:ext cx="7480440" cy="3517697"/>
          </a:xfrm>
          <a:prstGeom prst="rect">
            <a:avLst/>
          </a:prstGeom>
        </p:spPr>
      </p:pic>
    </p:spTree>
    <p:extLst>
      <p:ext uri="{BB962C8B-B14F-4D97-AF65-F5344CB8AC3E}">
        <p14:creationId xmlns:p14="http://schemas.microsoft.com/office/powerpoint/2010/main" val="2253578817"/>
      </p:ext>
    </p:extLst>
  </p:cSld>
  <p:clrMapOvr>
    <a:masterClrMapping/>
  </p:clrMapOvr>
  <p:transition>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white">
          <a:xfrm>
            <a:off x="455613" y="142875"/>
            <a:ext cx="8231187" cy="1144588"/>
          </a:xfrm>
          <a:prstGeom prst="rect">
            <a:avLst/>
          </a:prstGeom>
          <a:noFill/>
          <a:ln w="9525" algn="ctr">
            <a:noFill/>
            <a:miter lim="800000"/>
          </a:ln>
        </p:spPr>
        <p:txBody>
          <a:bodyPr/>
          <a:lstStyle/>
          <a:p>
            <a:r>
              <a:rPr lang="zh-CN" altLang="en-US" sz="2400" b="1">
                <a:solidFill>
                  <a:srgbClr val="000066"/>
                </a:solidFill>
                <a:latin typeface="幼圆" panose="02010509060101010101" pitchFamily="49" charset="-122"/>
                <a:ea typeface="幼圆" panose="02010509060101010101" pitchFamily="49" charset="-122"/>
              </a:rPr>
              <a:t>本月两市市值前十</a:t>
            </a:r>
          </a:p>
        </p:txBody>
      </p:sp>
      <p:graphicFrame>
        <p:nvGraphicFramePr>
          <p:cNvPr id="5" name="表格 4"/>
          <p:cNvGraphicFramePr>
            <a:graphicFrameLocks noGrp="1"/>
          </p:cNvGraphicFramePr>
          <p:nvPr>
            <p:extLst>
              <p:ext uri="{D42A27DB-BD31-4B8C-83A1-F6EECF244321}">
                <p14:modId xmlns:p14="http://schemas.microsoft.com/office/powerpoint/2010/main" val="252503569"/>
              </p:ext>
            </p:extLst>
          </p:nvPr>
        </p:nvGraphicFramePr>
        <p:xfrm>
          <a:off x="1270" y="814705"/>
          <a:ext cx="9142095" cy="6083306"/>
        </p:xfrm>
        <a:graphic>
          <a:graphicData uri="http://schemas.openxmlformats.org/drawingml/2006/table">
            <a:tbl>
              <a:tblPr firstRow="1" bandRow="1">
                <a:tableStyleId>{72833802-FEF1-4C79-8D5D-14CF1EAF98D9}</a:tableStyleId>
              </a:tblPr>
              <a:tblGrid>
                <a:gridCol w="2349500">
                  <a:extLst>
                    <a:ext uri="{9D8B030D-6E8A-4147-A177-3AD203B41FA5}">
                      <a16:colId xmlns:a16="http://schemas.microsoft.com/office/drawing/2014/main" xmlns="" val="20000"/>
                    </a:ext>
                  </a:extLst>
                </a:gridCol>
                <a:gridCol w="2310765">
                  <a:extLst>
                    <a:ext uri="{9D8B030D-6E8A-4147-A177-3AD203B41FA5}">
                      <a16:colId xmlns:a16="http://schemas.microsoft.com/office/drawing/2014/main" xmlns="" val="20001"/>
                    </a:ext>
                  </a:extLst>
                </a:gridCol>
                <a:gridCol w="2142713">
                  <a:extLst>
                    <a:ext uri="{9D8B030D-6E8A-4147-A177-3AD203B41FA5}">
                      <a16:colId xmlns:a16="http://schemas.microsoft.com/office/drawing/2014/main" xmlns="" val="20002"/>
                    </a:ext>
                  </a:extLst>
                </a:gridCol>
                <a:gridCol w="2339117">
                  <a:extLst>
                    <a:ext uri="{9D8B030D-6E8A-4147-A177-3AD203B41FA5}">
                      <a16:colId xmlns:a16="http://schemas.microsoft.com/office/drawing/2014/main" xmlns="" val="20003"/>
                    </a:ext>
                  </a:extLst>
                </a:gridCol>
              </a:tblGrid>
              <a:tr h="857256">
                <a:tc>
                  <a:txBody>
                    <a:bodyPr/>
                    <a:lstStyle/>
                    <a:p>
                      <a:pPr algn="ctr"/>
                      <a:r>
                        <a:rPr lang="zh-CN" altLang="en-US"/>
                        <a:t>沪市</a:t>
                      </a:r>
                    </a:p>
                  </a:txBody>
                  <a:tcPr marL="9525" marR="9525" marT="9525" marB="0" anchor="ctr"/>
                </a:tc>
                <a:tc>
                  <a:txBody>
                    <a:bodyPr/>
                    <a:lstStyle/>
                    <a:p>
                      <a:pPr algn="ctr" fontAlgn="ctr"/>
                      <a:r>
                        <a:rPr lang="zh-CN" altLang="en-US" sz="1600" u="none" strike="noStrike">
                          <a:latin typeface="+mn-ea"/>
                          <a:ea typeface="+mn-ea"/>
                        </a:rPr>
                        <a:t>市值（亿）</a:t>
                      </a:r>
                      <a:endParaRPr lang="zh-CN" altLang="en-US" sz="1600" b="0" i="0" u="none" strike="noStrike">
                        <a:solidFill>
                          <a:srgbClr val="000000"/>
                        </a:solidFill>
                        <a:latin typeface="+mn-ea"/>
                        <a:ea typeface="+mn-ea"/>
                      </a:endParaRPr>
                    </a:p>
                  </a:txBody>
                  <a:tcPr marL="9525" marR="9525" marT="9525" marB="0" anchor="ctr"/>
                </a:tc>
                <a:tc>
                  <a:txBody>
                    <a:bodyPr/>
                    <a:lstStyle/>
                    <a:p>
                      <a:pPr algn="ctr" fontAlgn="ctr"/>
                      <a:r>
                        <a:rPr lang="zh-CN" altLang="en-US" sz="1600" b="1" i="0" u="none" strike="noStrike">
                          <a:solidFill>
                            <a:schemeClr val="bg1"/>
                          </a:solidFill>
                          <a:latin typeface="+mn-ea"/>
                          <a:ea typeface="+mn-ea"/>
                        </a:rPr>
                        <a:t>深市</a:t>
                      </a:r>
                    </a:p>
                  </a:txBody>
                  <a:tcPr marL="9525" marR="9525" marT="9525"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defRPr/>
                      </a:pPr>
                      <a:endParaRPr lang="en-US" altLang="zh-CN" sz="1600" u="none" strike="noStrike">
                        <a:latin typeface="+mn-ea"/>
                        <a:ea typeface="+mn-ea"/>
                      </a:endParaRPr>
                    </a:p>
                    <a:p>
                      <a:pPr marL="0" marR="0" indent="0" algn="ctr" defTabSz="914400" rtl="0" eaLnBrk="1" fontAlgn="ctr" latinLnBrk="0" hangingPunct="1">
                        <a:lnSpc>
                          <a:spcPct val="100000"/>
                        </a:lnSpc>
                        <a:spcBef>
                          <a:spcPts val="0"/>
                        </a:spcBef>
                        <a:spcAft>
                          <a:spcPts val="0"/>
                        </a:spcAft>
                        <a:buClrTx/>
                        <a:buSzTx/>
                        <a:buFontTx/>
                        <a:buNone/>
                        <a:defRPr/>
                      </a:pPr>
                      <a:r>
                        <a:rPr lang="zh-CN" altLang="en-US" sz="1600" u="none" strike="noStrike">
                          <a:latin typeface="+mn-ea"/>
                          <a:ea typeface="+mn-ea"/>
                        </a:rPr>
                        <a:t>市值（亿）</a:t>
                      </a:r>
                    </a:p>
                    <a:p>
                      <a:pPr algn="ctr" fontAlgn="ctr"/>
                      <a:endParaRPr lang="zh-CN" altLang="en-US" sz="1600" b="0" i="0" u="none" strike="noStrike">
                        <a:solidFill>
                          <a:srgbClr val="000000"/>
                        </a:solidFill>
                        <a:latin typeface="+mn-ea"/>
                        <a:ea typeface="+mn-ea"/>
                      </a:endParaRPr>
                    </a:p>
                  </a:txBody>
                  <a:tcPr marL="9525" marR="9525" marT="9525" marB="0" anchor="ctr"/>
                </a:tc>
                <a:extLst>
                  <a:ext uri="{0D108BD9-81ED-4DB2-BD59-A6C34878D82A}">
                    <a16:rowId xmlns:a16="http://schemas.microsoft.com/office/drawing/2014/main" xmlns="" val="10000"/>
                  </a:ext>
                </a:extLst>
              </a:tr>
              <a:tr h="495935">
                <a:tc>
                  <a:txBody>
                    <a:bodyPr/>
                    <a:lstStyle/>
                    <a:p>
                      <a:pPr algn="ctr" fontAlgn="b"/>
                      <a:r>
                        <a:rPr lang="en-US" sz="1800" b="1" i="0" u="none" strike="noStrike" kern="1200">
                          <a:solidFill>
                            <a:srgbClr val="000066"/>
                          </a:solidFill>
                          <a:effectLst/>
                          <a:latin typeface="幼圆" panose="02010509060101010101" pitchFamily="49" charset="-122"/>
                          <a:ea typeface="幼圆" panose="02010509060101010101" pitchFamily="49" charset="-122"/>
                          <a:cs typeface="+mn-cs"/>
                        </a:rPr>
                        <a:t>601398.SH</a:t>
                      </a:r>
                      <a:r>
                        <a:rPr lang="zh-CN" altLang="en-US" sz="1800" b="1" i="0" u="none" strike="noStrike" kern="1200">
                          <a:solidFill>
                            <a:srgbClr val="000066"/>
                          </a:solidFill>
                          <a:effectLst/>
                          <a:latin typeface="幼圆" panose="02010509060101010101" pitchFamily="49" charset="-122"/>
                          <a:ea typeface="幼圆" panose="02010509060101010101" pitchFamily="49" charset="-122"/>
                          <a:cs typeface="+mn-cs"/>
                        </a:rPr>
                        <a:t>工商银行</a:t>
                      </a:r>
                    </a:p>
                  </a:txBody>
                  <a:tcPr marL="6350" marR="6350" marT="6350" marB="0" anchor="ctr"/>
                </a:tc>
                <a:tc>
                  <a:txBody>
                    <a:bodyPr/>
                    <a:lstStyle/>
                    <a:p>
                      <a:pPr algn="ctr" fontAlgn="b"/>
                      <a:r>
                        <a:rPr lang="en-US" altLang="zh-CN" sz="1800" b="1" i="0" u="none" strike="noStrike" kern="1200">
                          <a:solidFill>
                            <a:srgbClr val="000066"/>
                          </a:solidFill>
                          <a:effectLst/>
                          <a:latin typeface="幼圆" panose="02010509060101010101" pitchFamily="49" charset="-122"/>
                          <a:ea typeface="幼圆" panose="02010509060101010101" pitchFamily="49" charset="-122"/>
                          <a:cs typeface="+mn-cs"/>
                        </a:rPr>
                        <a:t>20,065.67</a:t>
                      </a:r>
                    </a:p>
                  </a:txBody>
                  <a:tcPr marL="6350" marR="6350" marT="6350" marB="0" anchor="ctr"/>
                </a:tc>
                <a:tc>
                  <a:txBody>
                    <a:bodyPr/>
                    <a:lstStyle/>
                    <a:p>
                      <a:pPr algn="ctr" fontAlgn="b"/>
                      <a:r>
                        <a:rPr lang="en-US" sz="1800" b="1" i="0" u="none" strike="noStrike" kern="1200">
                          <a:solidFill>
                            <a:srgbClr val="000066"/>
                          </a:solidFill>
                          <a:effectLst/>
                          <a:latin typeface="幼圆" panose="02010509060101010101" pitchFamily="49" charset="-122"/>
                          <a:ea typeface="幼圆" panose="02010509060101010101" pitchFamily="49" charset="-122"/>
                          <a:cs typeface="+mn-cs"/>
                        </a:rPr>
                        <a:t>000002.SZ</a:t>
                      </a:r>
                      <a:r>
                        <a:rPr lang="zh-CN" altLang="en-US" sz="1800" b="1" i="0" u="none" strike="noStrike" kern="1200">
                          <a:solidFill>
                            <a:srgbClr val="000066"/>
                          </a:solidFill>
                          <a:effectLst/>
                          <a:latin typeface="幼圆" panose="02010509060101010101" pitchFamily="49" charset="-122"/>
                          <a:ea typeface="幼圆" panose="02010509060101010101" pitchFamily="49" charset="-122"/>
                          <a:cs typeface="+mn-cs"/>
                        </a:rPr>
                        <a:t>万科</a:t>
                      </a:r>
                      <a:r>
                        <a:rPr lang="en-US" sz="1800" b="1" i="0" u="none" strike="noStrike" kern="1200">
                          <a:solidFill>
                            <a:srgbClr val="000066"/>
                          </a:solidFill>
                          <a:effectLst/>
                          <a:latin typeface="幼圆" panose="02010509060101010101" pitchFamily="49" charset="-122"/>
                          <a:ea typeface="幼圆" panose="02010509060101010101" pitchFamily="49" charset="-122"/>
                          <a:cs typeface="+mn-cs"/>
                        </a:rPr>
                        <a:t>A</a:t>
                      </a:r>
                    </a:p>
                  </a:txBody>
                  <a:tcPr marL="6350" marR="6350" marT="6350" marB="0" anchor="ctr"/>
                </a:tc>
                <a:tc>
                  <a:txBody>
                    <a:bodyPr/>
                    <a:lstStyle/>
                    <a:p>
                      <a:pPr algn="ctr" fontAlgn="b"/>
                      <a:r>
                        <a:rPr lang="en-US" altLang="zh-CN" sz="1800" b="1" i="0" u="none" strike="noStrike" kern="1200">
                          <a:solidFill>
                            <a:srgbClr val="000066"/>
                          </a:solidFill>
                          <a:effectLst/>
                          <a:latin typeface="幼圆" panose="02010509060101010101" pitchFamily="49" charset="-122"/>
                          <a:ea typeface="幼圆" panose="02010509060101010101" pitchFamily="49" charset="-122"/>
                          <a:cs typeface="+mn-cs"/>
                        </a:rPr>
                        <a:t>2,674.79</a:t>
                      </a:r>
                    </a:p>
                  </a:txBody>
                  <a:tcPr marL="6350" marR="6350" marT="6350" marB="0" anchor="ctr"/>
                </a:tc>
                <a:extLst>
                  <a:ext uri="{0D108BD9-81ED-4DB2-BD59-A6C34878D82A}">
                    <a16:rowId xmlns:a16="http://schemas.microsoft.com/office/drawing/2014/main" xmlns="" val="10001"/>
                  </a:ext>
                </a:extLst>
              </a:tr>
              <a:tr h="494665">
                <a:tc>
                  <a:txBody>
                    <a:bodyPr/>
                    <a:lstStyle/>
                    <a:p>
                      <a:pPr algn="ctr" fontAlgn="b"/>
                      <a:r>
                        <a:rPr lang="en-US" sz="1800" b="1" i="0" u="none" strike="noStrike" kern="1200">
                          <a:solidFill>
                            <a:srgbClr val="000066"/>
                          </a:solidFill>
                          <a:effectLst/>
                          <a:latin typeface="幼圆" panose="02010509060101010101" pitchFamily="49" charset="-122"/>
                          <a:ea typeface="幼圆" panose="02010509060101010101" pitchFamily="49" charset="-122"/>
                          <a:cs typeface="+mn-cs"/>
                        </a:rPr>
                        <a:t>601939.SH</a:t>
                      </a:r>
                      <a:r>
                        <a:rPr lang="zh-CN" altLang="en-US" sz="1800" b="1" i="0" u="none" strike="noStrike" kern="1200">
                          <a:solidFill>
                            <a:srgbClr val="000066"/>
                          </a:solidFill>
                          <a:effectLst/>
                          <a:latin typeface="幼圆" panose="02010509060101010101" pitchFamily="49" charset="-122"/>
                          <a:ea typeface="幼圆" panose="02010509060101010101" pitchFamily="49" charset="-122"/>
                          <a:cs typeface="+mn-cs"/>
                        </a:rPr>
                        <a:t>建设银行</a:t>
                      </a:r>
                    </a:p>
                  </a:txBody>
                  <a:tcPr marL="6350" marR="6350" marT="6350" marB="0" anchor="ctr"/>
                </a:tc>
                <a:tc>
                  <a:txBody>
                    <a:bodyPr/>
                    <a:lstStyle/>
                    <a:p>
                      <a:pPr algn="ctr" fontAlgn="b"/>
                      <a:r>
                        <a:rPr lang="en-US" altLang="zh-CN" sz="1800" b="1" i="0" u="none" strike="noStrike" kern="1200">
                          <a:solidFill>
                            <a:srgbClr val="000066"/>
                          </a:solidFill>
                          <a:effectLst/>
                          <a:latin typeface="幼圆" panose="02010509060101010101" pitchFamily="49" charset="-122"/>
                          <a:ea typeface="幼圆" panose="02010509060101010101" pitchFamily="49" charset="-122"/>
                          <a:cs typeface="+mn-cs"/>
                        </a:rPr>
                        <a:t>17,875.78</a:t>
                      </a:r>
                    </a:p>
                  </a:txBody>
                  <a:tcPr marL="6350" marR="6350" marT="6350" marB="0" anchor="ctr"/>
                </a:tc>
                <a:tc>
                  <a:txBody>
                    <a:bodyPr/>
                    <a:lstStyle/>
                    <a:p>
                      <a:pPr algn="ctr" fontAlgn="b"/>
                      <a:r>
                        <a:rPr lang="en-US" sz="1800" b="1" i="0" u="none" strike="noStrike" kern="1200">
                          <a:solidFill>
                            <a:srgbClr val="000066"/>
                          </a:solidFill>
                          <a:effectLst/>
                          <a:latin typeface="幼圆" panose="02010509060101010101" pitchFamily="49" charset="-122"/>
                          <a:ea typeface="幼圆" panose="02010509060101010101" pitchFamily="49" charset="-122"/>
                          <a:cs typeface="+mn-cs"/>
                        </a:rPr>
                        <a:t>000333.SZ</a:t>
                      </a:r>
                      <a:r>
                        <a:rPr lang="zh-CN" altLang="en-US" sz="1800" b="1" i="0" u="none" strike="noStrike" kern="1200">
                          <a:solidFill>
                            <a:srgbClr val="000066"/>
                          </a:solidFill>
                          <a:effectLst/>
                          <a:latin typeface="幼圆" panose="02010509060101010101" pitchFamily="49" charset="-122"/>
                          <a:ea typeface="幼圆" panose="02010509060101010101" pitchFamily="49" charset="-122"/>
                          <a:cs typeface="+mn-cs"/>
                        </a:rPr>
                        <a:t>美的集团</a:t>
                      </a:r>
                    </a:p>
                  </a:txBody>
                  <a:tcPr marL="6350" marR="6350" marT="6350" marB="0" anchor="ctr"/>
                </a:tc>
                <a:tc>
                  <a:txBody>
                    <a:bodyPr/>
                    <a:lstStyle/>
                    <a:p>
                      <a:pPr algn="ctr" fontAlgn="b"/>
                      <a:r>
                        <a:rPr lang="en-US" altLang="zh-CN" sz="1800" b="1" i="0" u="none" strike="noStrike" kern="1200">
                          <a:solidFill>
                            <a:srgbClr val="000066"/>
                          </a:solidFill>
                          <a:effectLst/>
                          <a:latin typeface="幼圆" panose="02010509060101010101" pitchFamily="49" charset="-122"/>
                          <a:ea typeface="幼圆" panose="02010509060101010101" pitchFamily="49" charset="-122"/>
                          <a:cs typeface="+mn-cs"/>
                        </a:rPr>
                        <a:t>2,461.18</a:t>
                      </a:r>
                    </a:p>
                  </a:txBody>
                  <a:tcPr marL="6350" marR="6350" marT="6350" marB="0" anchor="ctr"/>
                </a:tc>
                <a:extLst>
                  <a:ext uri="{0D108BD9-81ED-4DB2-BD59-A6C34878D82A}">
                    <a16:rowId xmlns:a16="http://schemas.microsoft.com/office/drawing/2014/main" xmlns="" val="10002"/>
                  </a:ext>
                </a:extLst>
              </a:tr>
              <a:tr h="428625">
                <a:tc>
                  <a:txBody>
                    <a:bodyPr/>
                    <a:lstStyle/>
                    <a:p>
                      <a:pPr algn="ctr" fontAlgn="b"/>
                      <a:r>
                        <a:rPr lang="en-US" sz="1800" b="1" i="0" u="none" strike="noStrike" kern="1200">
                          <a:solidFill>
                            <a:srgbClr val="000066"/>
                          </a:solidFill>
                          <a:effectLst/>
                          <a:latin typeface="幼圆" panose="02010509060101010101" pitchFamily="49" charset="-122"/>
                          <a:ea typeface="幼圆" panose="02010509060101010101" pitchFamily="49" charset="-122"/>
                          <a:cs typeface="+mn-cs"/>
                        </a:rPr>
                        <a:t>601857.SH</a:t>
                      </a:r>
                      <a:r>
                        <a:rPr lang="zh-CN" altLang="en-US" sz="1800" b="1" i="0" u="none" strike="noStrike" kern="1200">
                          <a:solidFill>
                            <a:srgbClr val="000066"/>
                          </a:solidFill>
                          <a:effectLst/>
                          <a:latin typeface="幼圆" panose="02010509060101010101" pitchFamily="49" charset="-122"/>
                          <a:ea typeface="幼圆" panose="02010509060101010101" pitchFamily="49" charset="-122"/>
                          <a:cs typeface="+mn-cs"/>
                        </a:rPr>
                        <a:t>中国石油</a:t>
                      </a:r>
                    </a:p>
                  </a:txBody>
                  <a:tcPr marL="6350" marR="6350" marT="6350" marB="0" anchor="ctr"/>
                </a:tc>
                <a:tc>
                  <a:txBody>
                    <a:bodyPr/>
                    <a:lstStyle/>
                    <a:p>
                      <a:pPr algn="ctr" fontAlgn="b"/>
                      <a:r>
                        <a:rPr lang="en-US" altLang="zh-CN" sz="1800" b="1" i="0" u="none" strike="noStrike" kern="1200">
                          <a:solidFill>
                            <a:srgbClr val="000066"/>
                          </a:solidFill>
                          <a:effectLst/>
                          <a:latin typeface="幼圆" panose="02010509060101010101" pitchFamily="49" charset="-122"/>
                          <a:ea typeface="幼圆" panose="02010509060101010101" pitchFamily="49" charset="-122"/>
                          <a:cs typeface="+mn-cs"/>
                        </a:rPr>
                        <a:t>15,209.04</a:t>
                      </a:r>
                    </a:p>
                  </a:txBody>
                  <a:tcPr marL="6350" marR="6350" marT="6350" marB="0" anchor="ctr"/>
                </a:tc>
                <a:tc>
                  <a:txBody>
                    <a:bodyPr/>
                    <a:lstStyle/>
                    <a:p>
                      <a:pPr algn="ctr" fontAlgn="b"/>
                      <a:r>
                        <a:rPr lang="en-US" sz="1800" b="1" i="0" u="none" strike="noStrike" kern="1200">
                          <a:solidFill>
                            <a:srgbClr val="000066"/>
                          </a:solidFill>
                          <a:effectLst/>
                          <a:latin typeface="幼圆" panose="02010509060101010101" pitchFamily="49" charset="-122"/>
                          <a:ea typeface="幼圆" panose="02010509060101010101" pitchFamily="49" charset="-122"/>
                          <a:cs typeface="+mn-cs"/>
                        </a:rPr>
                        <a:t>000651.SZ</a:t>
                      </a:r>
                      <a:r>
                        <a:rPr lang="zh-CN" altLang="en-US" sz="1800" b="1" i="0" u="none" strike="noStrike" kern="1200">
                          <a:solidFill>
                            <a:srgbClr val="000066"/>
                          </a:solidFill>
                          <a:effectLst/>
                          <a:latin typeface="幼圆" panose="02010509060101010101" pitchFamily="49" charset="-122"/>
                          <a:ea typeface="幼圆" panose="02010509060101010101" pitchFamily="49" charset="-122"/>
                          <a:cs typeface="+mn-cs"/>
                        </a:rPr>
                        <a:t>格力电器</a:t>
                      </a:r>
                    </a:p>
                  </a:txBody>
                  <a:tcPr marL="6350" marR="6350" marT="6350" marB="0" anchor="ctr"/>
                </a:tc>
                <a:tc>
                  <a:txBody>
                    <a:bodyPr/>
                    <a:lstStyle/>
                    <a:p>
                      <a:pPr algn="ctr" fontAlgn="b"/>
                      <a:r>
                        <a:rPr lang="en-US" altLang="zh-CN" sz="1800" b="1" i="0" u="none" strike="noStrike" kern="1200">
                          <a:solidFill>
                            <a:srgbClr val="000066"/>
                          </a:solidFill>
                          <a:effectLst/>
                          <a:latin typeface="幼圆" panose="02010509060101010101" pitchFamily="49" charset="-122"/>
                          <a:ea typeface="幼圆" panose="02010509060101010101" pitchFamily="49" charset="-122"/>
                          <a:cs typeface="+mn-cs"/>
                        </a:rPr>
                        <a:t>2,289.59</a:t>
                      </a:r>
                    </a:p>
                  </a:txBody>
                  <a:tcPr marL="6350" marR="6350" marT="6350" marB="0" anchor="ctr"/>
                </a:tc>
                <a:extLst>
                  <a:ext uri="{0D108BD9-81ED-4DB2-BD59-A6C34878D82A}">
                    <a16:rowId xmlns:a16="http://schemas.microsoft.com/office/drawing/2014/main" xmlns="" val="10003"/>
                  </a:ext>
                </a:extLst>
              </a:tr>
              <a:tr h="481965">
                <a:tc>
                  <a:txBody>
                    <a:bodyPr/>
                    <a:lstStyle/>
                    <a:p>
                      <a:pPr algn="ctr" fontAlgn="b"/>
                      <a:r>
                        <a:rPr lang="en-US" sz="1800" b="1" i="0" u="none" strike="noStrike" kern="1200">
                          <a:solidFill>
                            <a:srgbClr val="000066"/>
                          </a:solidFill>
                          <a:effectLst/>
                          <a:latin typeface="幼圆" panose="02010509060101010101" pitchFamily="49" charset="-122"/>
                          <a:ea typeface="幼圆" panose="02010509060101010101" pitchFamily="49" charset="-122"/>
                          <a:cs typeface="+mn-cs"/>
                        </a:rPr>
                        <a:t>601288.SH</a:t>
                      </a:r>
                      <a:r>
                        <a:rPr lang="zh-CN" altLang="en-US" sz="1800" b="1" i="0" u="none" strike="noStrike" kern="1200">
                          <a:solidFill>
                            <a:srgbClr val="000066"/>
                          </a:solidFill>
                          <a:effectLst/>
                          <a:latin typeface="幼圆" panose="02010509060101010101" pitchFamily="49" charset="-122"/>
                          <a:ea typeface="幼圆" panose="02010509060101010101" pitchFamily="49" charset="-122"/>
                          <a:cs typeface="+mn-cs"/>
                        </a:rPr>
                        <a:t>农业银行</a:t>
                      </a:r>
                    </a:p>
                  </a:txBody>
                  <a:tcPr marL="6350" marR="6350" marT="6350" marB="0" anchor="ctr"/>
                </a:tc>
                <a:tc>
                  <a:txBody>
                    <a:bodyPr/>
                    <a:lstStyle/>
                    <a:p>
                      <a:pPr algn="ctr" fontAlgn="b"/>
                      <a:r>
                        <a:rPr lang="en-US" altLang="zh-CN" sz="1800" b="1" i="0" u="none" strike="noStrike" kern="1200">
                          <a:solidFill>
                            <a:srgbClr val="000066"/>
                          </a:solidFill>
                          <a:effectLst/>
                          <a:latin typeface="幼圆" panose="02010509060101010101" pitchFamily="49" charset="-122"/>
                          <a:ea typeface="幼圆" panose="02010509060101010101" pitchFamily="49" charset="-122"/>
                          <a:cs typeface="+mn-cs"/>
                        </a:rPr>
                        <a:t>13,544.34</a:t>
                      </a:r>
                    </a:p>
                  </a:txBody>
                  <a:tcPr marL="6350" marR="6350" marT="6350" marB="0" anchor="ctr"/>
                </a:tc>
                <a:tc>
                  <a:txBody>
                    <a:bodyPr/>
                    <a:lstStyle/>
                    <a:p>
                      <a:pPr algn="ctr" fontAlgn="b"/>
                      <a:r>
                        <a:rPr lang="en-US" sz="1800" b="1" i="0" u="none" strike="noStrike" kern="1200">
                          <a:solidFill>
                            <a:srgbClr val="000066"/>
                          </a:solidFill>
                          <a:effectLst/>
                          <a:latin typeface="幼圆" panose="02010509060101010101" pitchFamily="49" charset="-122"/>
                          <a:ea typeface="幼圆" panose="02010509060101010101" pitchFamily="49" charset="-122"/>
                          <a:cs typeface="+mn-cs"/>
                        </a:rPr>
                        <a:t>002415.SZ</a:t>
                      </a:r>
                      <a:r>
                        <a:rPr lang="zh-CN" altLang="en-US" sz="1800" b="1" i="0" u="none" strike="noStrike" kern="1200">
                          <a:solidFill>
                            <a:srgbClr val="000066"/>
                          </a:solidFill>
                          <a:effectLst/>
                          <a:latin typeface="幼圆" panose="02010509060101010101" pitchFamily="49" charset="-122"/>
                          <a:ea typeface="幼圆" panose="02010509060101010101" pitchFamily="49" charset="-122"/>
                          <a:cs typeface="+mn-cs"/>
                        </a:rPr>
                        <a:t>海康威视</a:t>
                      </a:r>
                    </a:p>
                  </a:txBody>
                  <a:tcPr marL="6350" marR="6350" marT="6350" marB="0" anchor="ctr"/>
                </a:tc>
                <a:tc>
                  <a:txBody>
                    <a:bodyPr/>
                    <a:lstStyle/>
                    <a:p>
                      <a:pPr algn="ctr" fontAlgn="b"/>
                      <a:r>
                        <a:rPr lang="en-US" altLang="zh-CN" sz="1800" b="1" i="0" u="none" strike="noStrike" kern="1200">
                          <a:solidFill>
                            <a:srgbClr val="000066"/>
                          </a:solidFill>
                          <a:effectLst/>
                          <a:latin typeface="幼圆" panose="02010509060101010101" pitchFamily="49" charset="-122"/>
                          <a:ea typeface="幼圆" panose="02010509060101010101" pitchFamily="49" charset="-122"/>
                          <a:cs typeface="+mn-cs"/>
                        </a:rPr>
                        <a:t>2,233.00</a:t>
                      </a:r>
                    </a:p>
                  </a:txBody>
                  <a:tcPr marL="6350" marR="6350" marT="6350" marB="0" anchor="ctr"/>
                </a:tc>
                <a:extLst>
                  <a:ext uri="{0D108BD9-81ED-4DB2-BD59-A6C34878D82A}">
                    <a16:rowId xmlns:a16="http://schemas.microsoft.com/office/drawing/2014/main" xmlns="" val="10004"/>
                  </a:ext>
                </a:extLst>
              </a:tr>
              <a:tr h="507365">
                <a:tc>
                  <a:txBody>
                    <a:bodyPr/>
                    <a:lstStyle/>
                    <a:p>
                      <a:pPr algn="ctr" fontAlgn="b"/>
                      <a:r>
                        <a:rPr lang="en-US" sz="1800" b="1" i="0" u="none" strike="noStrike" kern="1200">
                          <a:solidFill>
                            <a:srgbClr val="000066"/>
                          </a:solidFill>
                          <a:effectLst/>
                          <a:latin typeface="幼圆" panose="02010509060101010101" pitchFamily="49" charset="-122"/>
                          <a:ea typeface="幼圆" panose="02010509060101010101" pitchFamily="49" charset="-122"/>
                          <a:cs typeface="+mn-cs"/>
                        </a:rPr>
                        <a:t>601318.SH</a:t>
                      </a:r>
                      <a:r>
                        <a:rPr lang="zh-CN" altLang="en-US" sz="1800" b="1" i="0" u="none" strike="noStrike" kern="1200">
                          <a:solidFill>
                            <a:srgbClr val="000066"/>
                          </a:solidFill>
                          <a:effectLst/>
                          <a:latin typeface="幼圆" panose="02010509060101010101" pitchFamily="49" charset="-122"/>
                          <a:ea typeface="幼圆" panose="02010509060101010101" pitchFamily="49" charset="-122"/>
                          <a:cs typeface="+mn-cs"/>
                        </a:rPr>
                        <a:t>中国平安</a:t>
                      </a:r>
                    </a:p>
                  </a:txBody>
                  <a:tcPr marL="6350" marR="6350" marT="6350" marB="0" anchor="ctr"/>
                </a:tc>
                <a:tc>
                  <a:txBody>
                    <a:bodyPr/>
                    <a:lstStyle/>
                    <a:p>
                      <a:pPr algn="ctr" fontAlgn="b"/>
                      <a:r>
                        <a:rPr lang="en-US" altLang="zh-CN" sz="1800" b="1" i="0" u="none" strike="noStrike" kern="1200">
                          <a:solidFill>
                            <a:srgbClr val="000066"/>
                          </a:solidFill>
                          <a:effectLst/>
                          <a:latin typeface="幼圆" panose="02010509060101010101" pitchFamily="49" charset="-122"/>
                          <a:ea typeface="幼圆" panose="02010509060101010101" pitchFamily="49" charset="-122"/>
                          <a:cs typeface="+mn-cs"/>
                        </a:rPr>
                        <a:t>11,631.72</a:t>
                      </a:r>
                    </a:p>
                  </a:txBody>
                  <a:tcPr marL="6350" marR="6350" marT="6350" marB="0" anchor="ctr"/>
                </a:tc>
                <a:tc>
                  <a:txBody>
                    <a:bodyPr/>
                    <a:lstStyle/>
                    <a:p>
                      <a:pPr algn="ctr" fontAlgn="b"/>
                      <a:r>
                        <a:rPr lang="en-US" sz="1800" b="1" i="0" u="none" strike="noStrike" kern="1200">
                          <a:solidFill>
                            <a:srgbClr val="000066"/>
                          </a:solidFill>
                          <a:effectLst/>
                          <a:latin typeface="幼圆" panose="02010509060101010101" pitchFamily="49" charset="-122"/>
                          <a:ea typeface="幼圆" panose="02010509060101010101" pitchFamily="49" charset="-122"/>
                          <a:cs typeface="+mn-cs"/>
                        </a:rPr>
                        <a:t>000001.SZ</a:t>
                      </a:r>
                      <a:r>
                        <a:rPr lang="zh-CN" altLang="en-US" sz="1800" b="1" i="0" u="none" strike="noStrike" kern="1200">
                          <a:solidFill>
                            <a:srgbClr val="000066"/>
                          </a:solidFill>
                          <a:effectLst/>
                          <a:latin typeface="幼圆" panose="02010509060101010101" pitchFamily="49" charset="-122"/>
                          <a:ea typeface="幼圆" panose="02010509060101010101" pitchFamily="49" charset="-122"/>
                          <a:cs typeface="+mn-cs"/>
                        </a:rPr>
                        <a:t>平安银行</a:t>
                      </a:r>
                    </a:p>
                  </a:txBody>
                  <a:tcPr marL="6350" marR="6350" marT="6350" marB="0" anchor="ctr"/>
                </a:tc>
                <a:tc>
                  <a:txBody>
                    <a:bodyPr/>
                    <a:lstStyle/>
                    <a:p>
                      <a:pPr algn="ctr" fontAlgn="b"/>
                      <a:r>
                        <a:rPr lang="en-US" altLang="zh-CN" sz="1800" b="1" i="0" u="none" strike="noStrike" kern="1200">
                          <a:solidFill>
                            <a:srgbClr val="000066"/>
                          </a:solidFill>
                          <a:effectLst/>
                          <a:latin typeface="幼圆" panose="02010509060101010101" pitchFamily="49" charset="-122"/>
                          <a:ea typeface="幼圆" panose="02010509060101010101" pitchFamily="49" charset="-122"/>
                          <a:cs typeface="+mn-cs"/>
                        </a:rPr>
                        <a:t>1,873.29</a:t>
                      </a:r>
                    </a:p>
                  </a:txBody>
                  <a:tcPr marL="6350" marR="6350" marT="6350" marB="0" anchor="ctr"/>
                </a:tc>
                <a:extLst>
                  <a:ext uri="{0D108BD9-81ED-4DB2-BD59-A6C34878D82A}">
                    <a16:rowId xmlns:a16="http://schemas.microsoft.com/office/drawing/2014/main" xmlns="" val="10005"/>
                  </a:ext>
                </a:extLst>
              </a:tr>
              <a:tr h="499110">
                <a:tc>
                  <a:txBody>
                    <a:bodyPr/>
                    <a:lstStyle/>
                    <a:p>
                      <a:pPr algn="ctr" fontAlgn="b"/>
                      <a:r>
                        <a:rPr lang="en-US" sz="1800" b="1" i="0" u="none" strike="noStrike" kern="1200">
                          <a:solidFill>
                            <a:srgbClr val="000066"/>
                          </a:solidFill>
                          <a:effectLst/>
                          <a:latin typeface="幼圆" panose="02010509060101010101" pitchFamily="49" charset="-122"/>
                          <a:ea typeface="幼圆" panose="02010509060101010101" pitchFamily="49" charset="-122"/>
                          <a:cs typeface="+mn-cs"/>
                        </a:rPr>
                        <a:t>601988.SH</a:t>
                      </a:r>
                      <a:r>
                        <a:rPr lang="zh-CN" altLang="en-US" sz="1800" b="1" i="0" u="none" strike="noStrike" kern="1200">
                          <a:solidFill>
                            <a:srgbClr val="000066"/>
                          </a:solidFill>
                          <a:effectLst/>
                          <a:latin typeface="幼圆" panose="02010509060101010101" pitchFamily="49" charset="-122"/>
                          <a:ea typeface="幼圆" panose="02010509060101010101" pitchFamily="49" charset="-122"/>
                          <a:cs typeface="+mn-cs"/>
                        </a:rPr>
                        <a:t>中国银行</a:t>
                      </a:r>
                    </a:p>
                  </a:txBody>
                  <a:tcPr marL="6350" marR="6350" marT="6350" marB="0" anchor="ctr"/>
                </a:tc>
                <a:tc>
                  <a:txBody>
                    <a:bodyPr/>
                    <a:lstStyle/>
                    <a:p>
                      <a:pPr algn="ctr" fontAlgn="b"/>
                      <a:r>
                        <a:rPr lang="en-US" altLang="zh-CN" sz="1800" b="1" i="0" u="none" strike="noStrike" kern="1200">
                          <a:solidFill>
                            <a:srgbClr val="000066"/>
                          </a:solidFill>
                          <a:effectLst/>
                          <a:latin typeface="幼圆" panose="02010509060101010101" pitchFamily="49" charset="-122"/>
                          <a:ea typeface="幼圆" panose="02010509060101010101" pitchFamily="49" charset="-122"/>
                          <a:cs typeface="+mn-cs"/>
                        </a:rPr>
                        <a:t>10,951.23</a:t>
                      </a:r>
                    </a:p>
                  </a:txBody>
                  <a:tcPr marL="6350" marR="6350" marT="6350" marB="0" anchor="ctr"/>
                </a:tc>
                <a:tc>
                  <a:txBody>
                    <a:bodyPr/>
                    <a:lstStyle/>
                    <a:p>
                      <a:pPr algn="ctr" fontAlgn="b"/>
                      <a:r>
                        <a:rPr lang="en-US" sz="1800" b="1" i="0" u="none" strike="noStrike" kern="1200">
                          <a:solidFill>
                            <a:srgbClr val="000066"/>
                          </a:solidFill>
                          <a:effectLst/>
                          <a:latin typeface="幼圆" panose="02010509060101010101" pitchFamily="49" charset="-122"/>
                          <a:ea typeface="幼圆" panose="02010509060101010101" pitchFamily="49" charset="-122"/>
                          <a:cs typeface="+mn-cs"/>
                        </a:rPr>
                        <a:t>000858.SZ</a:t>
                      </a:r>
                      <a:r>
                        <a:rPr lang="zh-CN" altLang="en-US" sz="1800" b="1" i="0" u="none" strike="noStrike" kern="1200">
                          <a:solidFill>
                            <a:srgbClr val="000066"/>
                          </a:solidFill>
                          <a:effectLst/>
                          <a:latin typeface="幼圆" panose="02010509060101010101" pitchFamily="49" charset="-122"/>
                          <a:ea typeface="幼圆" panose="02010509060101010101" pitchFamily="49" charset="-122"/>
                          <a:cs typeface="+mn-cs"/>
                        </a:rPr>
                        <a:t>五粮液</a:t>
                      </a:r>
                    </a:p>
                  </a:txBody>
                  <a:tcPr marL="6350" marR="6350" marT="6350" marB="0" anchor="ctr"/>
                </a:tc>
                <a:tc>
                  <a:txBody>
                    <a:bodyPr/>
                    <a:lstStyle/>
                    <a:p>
                      <a:pPr algn="ctr" fontAlgn="b"/>
                      <a:r>
                        <a:rPr lang="en-US" altLang="zh-CN" sz="1800" b="1" i="0" u="none" strike="noStrike" kern="1200">
                          <a:solidFill>
                            <a:srgbClr val="000066"/>
                          </a:solidFill>
                          <a:effectLst/>
                          <a:latin typeface="幼圆" panose="02010509060101010101" pitchFamily="49" charset="-122"/>
                          <a:ea typeface="幼圆" panose="02010509060101010101" pitchFamily="49" charset="-122"/>
                          <a:cs typeface="+mn-cs"/>
                        </a:rPr>
                        <a:t>1,868.99</a:t>
                      </a:r>
                    </a:p>
                  </a:txBody>
                  <a:tcPr marL="6350" marR="6350" marT="6350" marB="0" anchor="ctr"/>
                </a:tc>
                <a:extLst>
                  <a:ext uri="{0D108BD9-81ED-4DB2-BD59-A6C34878D82A}">
                    <a16:rowId xmlns:a16="http://schemas.microsoft.com/office/drawing/2014/main" xmlns="" val="10006"/>
                  </a:ext>
                </a:extLst>
              </a:tr>
              <a:tr h="455295">
                <a:tc>
                  <a:txBody>
                    <a:bodyPr/>
                    <a:lstStyle/>
                    <a:p>
                      <a:pPr algn="ctr" fontAlgn="b"/>
                      <a:r>
                        <a:rPr lang="en-US" sz="1800" b="1" i="0" u="none" strike="noStrike" kern="1200">
                          <a:solidFill>
                            <a:srgbClr val="000066"/>
                          </a:solidFill>
                          <a:effectLst/>
                          <a:latin typeface="幼圆" panose="02010509060101010101" pitchFamily="49" charset="-122"/>
                          <a:ea typeface="幼圆" panose="02010509060101010101" pitchFamily="49" charset="-122"/>
                          <a:cs typeface="+mn-cs"/>
                        </a:rPr>
                        <a:t>600028.SH</a:t>
                      </a:r>
                      <a:r>
                        <a:rPr lang="zh-CN" altLang="en-US" sz="1800" b="1" i="0" u="none" strike="noStrike" kern="1200">
                          <a:solidFill>
                            <a:srgbClr val="000066"/>
                          </a:solidFill>
                          <a:effectLst/>
                          <a:latin typeface="幼圆" panose="02010509060101010101" pitchFamily="49" charset="-122"/>
                          <a:ea typeface="幼圆" panose="02010509060101010101" pitchFamily="49" charset="-122"/>
                          <a:cs typeface="+mn-cs"/>
                        </a:rPr>
                        <a:t>中国石化</a:t>
                      </a:r>
                    </a:p>
                  </a:txBody>
                  <a:tcPr marL="6350" marR="6350" marT="6350" marB="0" anchor="ctr"/>
                </a:tc>
                <a:tc>
                  <a:txBody>
                    <a:bodyPr/>
                    <a:lstStyle/>
                    <a:p>
                      <a:pPr algn="ctr" fontAlgn="b"/>
                      <a:r>
                        <a:rPr lang="en-US" altLang="zh-CN" sz="1800" b="1" i="0" u="none" strike="noStrike" kern="1200">
                          <a:solidFill>
                            <a:srgbClr val="000066"/>
                          </a:solidFill>
                          <a:effectLst/>
                          <a:latin typeface="幼圆" panose="02010509060101010101" pitchFamily="49" charset="-122"/>
                          <a:ea typeface="幼圆" panose="02010509060101010101" pitchFamily="49" charset="-122"/>
                          <a:cs typeface="+mn-cs"/>
                        </a:rPr>
                        <a:t>7,639.59</a:t>
                      </a:r>
                    </a:p>
                  </a:txBody>
                  <a:tcPr marL="6350" marR="6350" marT="6350" marB="0" anchor="ctr"/>
                </a:tc>
                <a:tc>
                  <a:txBody>
                    <a:bodyPr/>
                    <a:lstStyle/>
                    <a:p>
                      <a:pPr algn="ctr" fontAlgn="b"/>
                      <a:r>
                        <a:rPr lang="en-US" sz="1800" b="1" i="0" u="none" strike="noStrike" kern="1200">
                          <a:solidFill>
                            <a:srgbClr val="000066"/>
                          </a:solidFill>
                          <a:effectLst/>
                          <a:latin typeface="幼圆" panose="02010509060101010101" pitchFamily="49" charset="-122"/>
                          <a:ea typeface="幼圆" panose="02010509060101010101" pitchFamily="49" charset="-122"/>
                          <a:cs typeface="+mn-cs"/>
                        </a:rPr>
                        <a:t>002352.SZ</a:t>
                      </a:r>
                      <a:r>
                        <a:rPr lang="zh-CN" altLang="en-US" sz="1800" b="1" i="0" u="none" strike="noStrike" kern="1200">
                          <a:solidFill>
                            <a:srgbClr val="000066"/>
                          </a:solidFill>
                          <a:effectLst/>
                          <a:latin typeface="幼圆" panose="02010509060101010101" pitchFamily="49" charset="-122"/>
                          <a:ea typeface="幼圆" panose="02010509060101010101" pitchFamily="49" charset="-122"/>
                          <a:cs typeface="+mn-cs"/>
                        </a:rPr>
                        <a:t>顺丰控股</a:t>
                      </a:r>
                    </a:p>
                  </a:txBody>
                  <a:tcPr marL="6350" marR="6350" marT="6350" marB="0" anchor="ctr"/>
                </a:tc>
                <a:tc>
                  <a:txBody>
                    <a:bodyPr/>
                    <a:lstStyle/>
                    <a:p>
                      <a:pPr algn="ctr" fontAlgn="b"/>
                      <a:r>
                        <a:rPr lang="en-US" altLang="zh-CN" sz="1800" b="1" i="0" u="none" strike="noStrike" kern="1200">
                          <a:solidFill>
                            <a:srgbClr val="000066"/>
                          </a:solidFill>
                          <a:effectLst/>
                          <a:latin typeface="幼圆" panose="02010509060101010101" pitchFamily="49" charset="-122"/>
                          <a:ea typeface="幼圆" panose="02010509060101010101" pitchFamily="49" charset="-122"/>
                          <a:cs typeface="+mn-cs"/>
                        </a:rPr>
                        <a:t>1,665.88</a:t>
                      </a:r>
                    </a:p>
                  </a:txBody>
                  <a:tcPr marL="6350" marR="6350" marT="6350" marB="0" anchor="ctr"/>
                </a:tc>
                <a:extLst>
                  <a:ext uri="{0D108BD9-81ED-4DB2-BD59-A6C34878D82A}">
                    <a16:rowId xmlns:a16="http://schemas.microsoft.com/office/drawing/2014/main" xmlns="" val="10007"/>
                  </a:ext>
                </a:extLst>
              </a:tr>
              <a:tr h="561340">
                <a:tc>
                  <a:txBody>
                    <a:bodyPr/>
                    <a:lstStyle/>
                    <a:p>
                      <a:pPr algn="ctr" fontAlgn="b"/>
                      <a:r>
                        <a:rPr lang="en-US" sz="1800" b="1" i="0" u="none" strike="noStrike" kern="1200">
                          <a:solidFill>
                            <a:srgbClr val="000066"/>
                          </a:solidFill>
                          <a:effectLst/>
                          <a:latin typeface="幼圆" panose="02010509060101010101" pitchFamily="49" charset="-122"/>
                          <a:ea typeface="幼圆" panose="02010509060101010101" pitchFamily="49" charset="-122"/>
                          <a:cs typeface="+mn-cs"/>
                        </a:rPr>
                        <a:t>600036.SH</a:t>
                      </a:r>
                      <a:r>
                        <a:rPr lang="zh-CN" altLang="en-US" sz="1800" b="1" i="0" u="none" strike="noStrike" kern="1200">
                          <a:solidFill>
                            <a:srgbClr val="000066"/>
                          </a:solidFill>
                          <a:effectLst/>
                          <a:latin typeface="幼圆" panose="02010509060101010101" pitchFamily="49" charset="-122"/>
                          <a:ea typeface="幼圆" panose="02010509060101010101" pitchFamily="49" charset="-122"/>
                          <a:cs typeface="+mn-cs"/>
                        </a:rPr>
                        <a:t>招商银行</a:t>
                      </a:r>
                    </a:p>
                  </a:txBody>
                  <a:tcPr marL="6350" marR="6350" marT="6350" marB="0" anchor="ctr"/>
                </a:tc>
                <a:tc>
                  <a:txBody>
                    <a:bodyPr/>
                    <a:lstStyle/>
                    <a:p>
                      <a:pPr algn="ctr" fontAlgn="b"/>
                      <a:r>
                        <a:rPr lang="en-US" altLang="zh-CN" sz="1800" b="1" i="0" u="none" strike="noStrike" kern="1200">
                          <a:solidFill>
                            <a:srgbClr val="000066"/>
                          </a:solidFill>
                          <a:effectLst/>
                          <a:latin typeface="幼圆" panose="02010509060101010101" pitchFamily="49" charset="-122"/>
                          <a:ea typeface="幼圆" panose="02010509060101010101" pitchFamily="49" charset="-122"/>
                          <a:cs typeface="+mn-cs"/>
                        </a:rPr>
                        <a:t>7,291.06</a:t>
                      </a:r>
                    </a:p>
                  </a:txBody>
                  <a:tcPr marL="6350" marR="6350" marT="6350" marB="0" anchor="ctr"/>
                </a:tc>
                <a:tc>
                  <a:txBody>
                    <a:bodyPr/>
                    <a:lstStyle/>
                    <a:p>
                      <a:pPr algn="ctr" fontAlgn="b"/>
                      <a:r>
                        <a:rPr lang="en-US" sz="1800" b="1" i="0" u="none" strike="noStrike" kern="1200">
                          <a:solidFill>
                            <a:srgbClr val="000066"/>
                          </a:solidFill>
                          <a:effectLst/>
                          <a:latin typeface="幼圆" panose="02010509060101010101" pitchFamily="49" charset="-122"/>
                          <a:ea typeface="幼圆" panose="02010509060101010101" pitchFamily="49" charset="-122"/>
                          <a:cs typeface="+mn-cs"/>
                        </a:rPr>
                        <a:t>300750.SZ</a:t>
                      </a:r>
                      <a:r>
                        <a:rPr lang="zh-CN" altLang="en-US" sz="1800" b="1" i="0" u="none" strike="noStrike" kern="1200">
                          <a:solidFill>
                            <a:srgbClr val="000066"/>
                          </a:solidFill>
                          <a:effectLst/>
                          <a:latin typeface="幼圆" panose="02010509060101010101" pitchFamily="49" charset="-122"/>
                          <a:ea typeface="幼圆" panose="02010509060101010101" pitchFamily="49" charset="-122"/>
                          <a:cs typeface="+mn-cs"/>
                        </a:rPr>
                        <a:t>宁德时代</a:t>
                      </a:r>
                    </a:p>
                  </a:txBody>
                  <a:tcPr marL="6350" marR="6350" marT="6350" marB="0" anchor="ctr"/>
                </a:tc>
                <a:tc>
                  <a:txBody>
                    <a:bodyPr/>
                    <a:lstStyle/>
                    <a:p>
                      <a:pPr algn="ctr" fontAlgn="b"/>
                      <a:r>
                        <a:rPr lang="en-US" altLang="zh-CN" sz="1800" b="1" i="0" u="none" strike="noStrike" kern="1200">
                          <a:solidFill>
                            <a:srgbClr val="000066"/>
                          </a:solidFill>
                          <a:effectLst/>
                          <a:latin typeface="幼圆" panose="02010509060101010101" pitchFamily="49" charset="-122"/>
                          <a:ea typeface="幼圆" panose="02010509060101010101" pitchFamily="49" charset="-122"/>
                          <a:cs typeface="+mn-cs"/>
                        </a:rPr>
                        <a:t>1,635.29</a:t>
                      </a:r>
                    </a:p>
                  </a:txBody>
                  <a:tcPr marL="6350" marR="6350" marT="6350" marB="0" anchor="ctr"/>
                </a:tc>
                <a:extLst>
                  <a:ext uri="{0D108BD9-81ED-4DB2-BD59-A6C34878D82A}">
                    <a16:rowId xmlns:a16="http://schemas.microsoft.com/office/drawing/2014/main" xmlns="" val="10008"/>
                  </a:ext>
                </a:extLst>
              </a:tr>
              <a:tr h="443230">
                <a:tc>
                  <a:txBody>
                    <a:bodyPr/>
                    <a:lstStyle/>
                    <a:p>
                      <a:pPr algn="ctr" fontAlgn="b"/>
                      <a:r>
                        <a:rPr lang="en-US" sz="1800" b="1" i="0" u="none" strike="noStrike" kern="1200">
                          <a:solidFill>
                            <a:srgbClr val="000066"/>
                          </a:solidFill>
                          <a:effectLst/>
                          <a:latin typeface="幼圆" panose="02010509060101010101" pitchFamily="49" charset="-122"/>
                          <a:ea typeface="幼圆" panose="02010509060101010101" pitchFamily="49" charset="-122"/>
                          <a:cs typeface="+mn-cs"/>
                        </a:rPr>
                        <a:t>600519.SH</a:t>
                      </a:r>
                      <a:r>
                        <a:rPr lang="zh-CN" altLang="en-US" sz="1800" b="1" i="0" u="none" strike="noStrike" kern="1200">
                          <a:solidFill>
                            <a:srgbClr val="000066"/>
                          </a:solidFill>
                          <a:effectLst/>
                          <a:latin typeface="幼圆" panose="02010509060101010101" pitchFamily="49" charset="-122"/>
                          <a:ea typeface="幼圆" panose="02010509060101010101" pitchFamily="49" charset="-122"/>
                          <a:cs typeface="+mn-cs"/>
                        </a:rPr>
                        <a:t>贵州茅台</a:t>
                      </a:r>
                    </a:p>
                  </a:txBody>
                  <a:tcPr marL="6350" marR="6350" marT="6350" marB="0" anchor="ctr"/>
                </a:tc>
                <a:tc>
                  <a:txBody>
                    <a:bodyPr/>
                    <a:lstStyle/>
                    <a:p>
                      <a:pPr algn="ctr" fontAlgn="b"/>
                      <a:r>
                        <a:rPr lang="en-US" altLang="zh-CN" sz="1800" b="1" i="0" u="none" strike="noStrike" kern="1200">
                          <a:solidFill>
                            <a:srgbClr val="000066"/>
                          </a:solidFill>
                          <a:effectLst/>
                          <a:latin typeface="幼圆" panose="02010509060101010101" pitchFamily="49" charset="-122"/>
                          <a:ea typeface="幼圆" panose="02010509060101010101" pitchFamily="49" charset="-122"/>
                          <a:cs typeface="+mn-cs"/>
                        </a:rPr>
                        <a:t>6,895.27</a:t>
                      </a:r>
                    </a:p>
                  </a:txBody>
                  <a:tcPr marL="6350" marR="6350" marT="6350" marB="0" anchor="ctr"/>
                </a:tc>
                <a:tc>
                  <a:txBody>
                    <a:bodyPr/>
                    <a:lstStyle/>
                    <a:p>
                      <a:pPr algn="ctr" fontAlgn="b"/>
                      <a:r>
                        <a:rPr lang="en-US" sz="1800" b="1" i="0" u="none" strike="noStrike" kern="1200">
                          <a:solidFill>
                            <a:srgbClr val="000066"/>
                          </a:solidFill>
                          <a:effectLst/>
                          <a:latin typeface="幼圆" panose="02010509060101010101" pitchFamily="49" charset="-122"/>
                          <a:ea typeface="幼圆" panose="02010509060101010101" pitchFamily="49" charset="-122"/>
                          <a:cs typeface="+mn-cs"/>
                        </a:rPr>
                        <a:t>001979.SZ</a:t>
                      </a:r>
                      <a:r>
                        <a:rPr lang="zh-CN" altLang="en-US" sz="1800" b="1" i="0" u="none" strike="noStrike" kern="1200">
                          <a:solidFill>
                            <a:srgbClr val="000066"/>
                          </a:solidFill>
                          <a:effectLst/>
                          <a:latin typeface="幼圆" panose="02010509060101010101" pitchFamily="49" charset="-122"/>
                          <a:ea typeface="幼圆" panose="02010509060101010101" pitchFamily="49" charset="-122"/>
                          <a:cs typeface="+mn-cs"/>
                        </a:rPr>
                        <a:t>招商蛇口</a:t>
                      </a:r>
                    </a:p>
                  </a:txBody>
                  <a:tcPr marL="6350" marR="6350" marT="6350" marB="0" anchor="ctr"/>
                </a:tc>
                <a:tc>
                  <a:txBody>
                    <a:bodyPr/>
                    <a:lstStyle/>
                    <a:p>
                      <a:pPr algn="ctr" fontAlgn="b"/>
                      <a:r>
                        <a:rPr lang="en-US" altLang="zh-CN" sz="1800" b="1" i="0" u="none" strike="noStrike" kern="1200">
                          <a:solidFill>
                            <a:srgbClr val="000066"/>
                          </a:solidFill>
                          <a:effectLst/>
                          <a:latin typeface="幼圆" panose="02010509060101010101" pitchFamily="49" charset="-122"/>
                          <a:ea typeface="幼圆" panose="02010509060101010101" pitchFamily="49" charset="-122"/>
                          <a:cs typeface="+mn-cs"/>
                        </a:rPr>
                        <a:t>1,485.97</a:t>
                      </a:r>
                    </a:p>
                  </a:txBody>
                  <a:tcPr marL="6350" marR="6350" marT="6350" marB="0" anchor="ctr"/>
                </a:tc>
                <a:extLst>
                  <a:ext uri="{0D108BD9-81ED-4DB2-BD59-A6C34878D82A}">
                    <a16:rowId xmlns:a16="http://schemas.microsoft.com/office/drawing/2014/main" xmlns="" val="10009"/>
                  </a:ext>
                </a:extLst>
              </a:tr>
              <a:tr h="440055">
                <a:tc>
                  <a:txBody>
                    <a:bodyPr/>
                    <a:lstStyle/>
                    <a:p>
                      <a:pPr algn="ctr" fontAlgn="b"/>
                      <a:r>
                        <a:rPr lang="en-US" sz="1800" b="1" i="0" u="none" strike="noStrike" kern="1200">
                          <a:solidFill>
                            <a:srgbClr val="000066"/>
                          </a:solidFill>
                          <a:effectLst/>
                          <a:latin typeface="幼圆" panose="02010509060101010101" pitchFamily="49" charset="-122"/>
                          <a:ea typeface="幼圆" panose="02010509060101010101" pitchFamily="49" charset="-122"/>
                          <a:cs typeface="+mn-cs"/>
                        </a:rPr>
                        <a:t>601628.SH</a:t>
                      </a:r>
                      <a:r>
                        <a:rPr lang="zh-CN" altLang="en-US" sz="1800" b="1" i="0" u="none" strike="noStrike" kern="1200">
                          <a:solidFill>
                            <a:srgbClr val="000066"/>
                          </a:solidFill>
                          <a:effectLst/>
                          <a:latin typeface="幼圆" panose="02010509060101010101" pitchFamily="49" charset="-122"/>
                          <a:ea typeface="幼圆" panose="02010509060101010101" pitchFamily="49" charset="-122"/>
                          <a:cs typeface="+mn-cs"/>
                        </a:rPr>
                        <a:t>中国人寿</a:t>
                      </a:r>
                    </a:p>
                  </a:txBody>
                  <a:tcPr marL="6350" marR="6350" marT="6350" marB="0" anchor="ctr">
                    <a:lnB w="12700">
                      <a:solidFill>
                        <a:schemeClr val="accent2"/>
                      </a:solidFill>
                      <a:prstDash val="solid"/>
                    </a:lnB>
                  </a:tcPr>
                </a:tc>
                <a:tc>
                  <a:txBody>
                    <a:bodyPr/>
                    <a:lstStyle/>
                    <a:p>
                      <a:pPr algn="ctr" fontAlgn="b"/>
                      <a:r>
                        <a:rPr lang="en-US" altLang="zh-CN" sz="1800" b="1" i="0" u="none" strike="noStrike" kern="1200">
                          <a:solidFill>
                            <a:srgbClr val="000066"/>
                          </a:solidFill>
                          <a:effectLst/>
                          <a:latin typeface="幼圆" panose="02010509060101010101" pitchFamily="49" charset="-122"/>
                          <a:ea typeface="幼圆" panose="02010509060101010101" pitchFamily="49" charset="-122"/>
                          <a:cs typeface="+mn-cs"/>
                        </a:rPr>
                        <a:t>6,181.49</a:t>
                      </a:r>
                    </a:p>
                  </a:txBody>
                  <a:tcPr marL="6350" marR="6350" marT="6350" marB="0" anchor="ctr">
                    <a:lnB w="12700">
                      <a:solidFill>
                        <a:schemeClr val="accent2"/>
                      </a:solidFill>
                      <a:prstDash val="solid"/>
                    </a:lnB>
                  </a:tcPr>
                </a:tc>
                <a:tc>
                  <a:txBody>
                    <a:bodyPr/>
                    <a:lstStyle/>
                    <a:p>
                      <a:pPr algn="ctr" fontAlgn="b"/>
                      <a:r>
                        <a:rPr lang="en-US" sz="1800" b="1" i="0" u="none" strike="noStrike" kern="1200">
                          <a:solidFill>
                            <a:srgbClr val="000066"/>
                          </a:solidFill>
                          <a:effectLst/>
                          <a:latin typeface="幼圆" panose="02010509060101010101" pitchFamily="49" charset="-122"/>
                          <a:ea typeface="幼圆" panose="02010509060101010101" pitchFamily="49" charset="-122"/>
                          <a:cs typeface="+mn-cs"/>
                        </a:rPr>
                        <a:t>002304.SZ</a:t>
                      </a:r>
                      <a:r>
                        <a:rPr lang="zh-CN" altLang="en-US" sz="1800" b="1" i="0" u="none" strike="noStrike" kern="1200">
                          <a:solidFill>
                            <a:srgbClr val="000066"/>
                          </a:solidFill>
                          <a:effectLst/>
                          <a:latin typeface="幼圆" panose="02010509060101010101" pitchFamily="49" charset="-122"/>
                          <a:ea typeface="幼圆" panose="02010509060101010101" pitchFamily="49" charset="-122"/>
                          <a:cs typeface="+mn-cs"/>
                        </a:rPr>
                        <a:t>洋河股份</a:t>
                      </a:r>
                    </a:p>
                  </a:txBody>
                  <a:tcPr marL="6350" marR="6350" marT="6350" marB="0" anchor="ctr">
                    <a:lnB w="12700">
                      <a:solidFill>
                        <a:schemeClr val="accent2"/>
                      </a:solidFill>
                      <a:prstDash val="solid"/>
                    </a:lnB>
                  </a:tcPr>
                </a:tc>
                <a:tc>
                  <a:txBody>
                    <a:bodyPr/>
                    <a:lstStyle/>
                    <a:p>
                      <a:pPr algn="ctr" fontAlgn="b"/>
                      <a:r>
                        <a:rPr lang="en-US" altLang="zh-CN" sz="1800" b="1" i="0" u="none" strike="noStrike" kern="1200">
                          <a:solidFill>
                            <a:srgbClr val="000066"/>
                          </a:solidFill>
                          <a:effectLst/>
                          <a:latin typeface="幼圆" panose="02010509060101010101" pitchFamily="49" charset="-122"/>
                          <a:ea typeface="幼圆" panose="02010509060101010101" pitchFamily="49" charset="-122"/>
                          <a:cs typeface="+mn-cs"/>
                        </a:rPr>
                        <a:t>1,332.03</a:t>
                      </a:r>
                    </a:p>
                  </a:txBody>
                  <a:tcPr marL="6350" marR="6350" marT="6350" marB="0" anchor="ctr">
                    <a:lnB w="12700">
                      <a:solidFill>
                        <a:schemeClr val="accent2"/>
                      </a:solidFill>
                      <a:prstDash val="solid"/>
                    </a:lnB>
                  </a:tcPr>
                </a:tc>
                <a:extLst>
                  <a:ext uri="{0D108BD9-81ED-4DB2-BD59-A6C34878D82A}">
                    <a16:rowId xmlns:a16="http://schemas.microsoft.com/office/drawing/2014/main" xmlns="" val="10010"/>
                  </a:ext>
                </a:extLst>
              </a:tr>
              <a:tr h="418465">
                <a:tc>
                  <a:txBody>
                    <a:bodyPr/>
                    <a:lstStyle/>
                    <a:p>
                      <a:pPr>
                        <a:buNone/>
                      </a:pPr>
                      <a:endParaRPr lang="zh-CN" altLang="en-US"/>
                    </a:p>
                  </a:txBody>
                  <a:tcPr>
                    <a:lnL>
                      <a:noFill/>
                    </a:lnL>
                    <a:lnR>
                      <a:noFill/>
                    </a:lnR>
                    <a:lnT w="12700" cap="flat" cmpd="sng" algn="ctr">
                      <a:solidFill>
                        <a:schemeClr val="accent2"/>
                      </a:solidFill>
                      <a:prstDash val="solid"/>
                      <a:round/>
                      <a:headEnd type="none" w="med" len="med"/>
                      <a:tailEnd type="none" w="med" len="med"/>
                    </a:lnT>
                    <a:lnB>
                      <a:noFill/>
                    </a:lnB>
                    <a:lnTlToBr>
                      <a:noFill/>
                    </a:lnTlToBr>
                    <a:lnBlToTr>
                      <a:noFill/>
                    </a:lnBlToTr>
                  </a:tcPr>
                </a:tc>
                <a:tc>
                  <a:txBody>
                    <a:bodyPr/>
                    <a:lstStyle/>
                    <a:p>
                      <a:pPr algn="ctr">
                        <a:buNone/>
                      </a:pPr>
                      <a:endParaRPr lang="zh-CN" altLang="en-US"/>
                    </a:p>
                  </a:txBody>
                  <a:tcPr>
                    <a:lnL>
                      <a:noFill/>
                    </a:lnL>
                    <a:lnR>
                      <a:noFill/>
                    </a:lnR>
                    <a:lnT w="12700" cap="flat" cmpd="sng" algn="ctr">
                      <a:solidFill>
                        <a:schemeClr val="accent2"/>
                      </a:solidFill>
                      <a:prstDash val="solid"/>
                      <a:round/>
                      <a:headEnd type="none" w="med" len="med"/>
                      <a:tailEnd type="none" w="med" len="med"/>
                    </a:lnT>
                    <a:lnB>
                      <a:noFill/>
                    </a:lnB>
                    <a:lnTlToBr>
                      <a:noFill/>
                    </a:lnTlToBr>
                    <a:lnBlToTr>
                      <a:noFill/>
                    </a:lnBlToTr>
                  </a:tcPr>
                </a:tc>
                <a:tc>
                  <a:txBody>
                    <a:bodyPr/>
                    <a:lstStyle/>
                    <a:p>
                      <a:pPr algn="ctr">
                        <a:buNone/>
                      </a:pPr>
                      <a:endParaRPr lang="zh-CN" altLang="en-US" sz="1800" b="1" i="0" u="none" strike="noStrike" kern="1200">
                        <a:solidFill>
                          <a:srgbClr val="000066"/>
                        </a:solidFill>
                        <a:effectLst/>
                        <a:latin typeface="幼圆" panose="02010509060101010101" pitchFamily="49" charset="-122"/>
                        <a:ea typeface="幼圆" panose="02010509060101010101" pitchFamily="49" charset="-122"/>
                        <a:cs typeface="+mn-cs"/>
                      </a:endParaRPr>
                    </a:p>
                  </a:txBody>
                  <a:tcPr anchor="ctr">
                    <a:lnL>
                      <a:noFill/>
                    </a:lnL>
                    <a:lnR>
                      <a:noFill/>
                    </a:lnR>
                    <a:lnT w="12700" cap="flat" cmpd="sng" algn="ctr">
                      <a:solidFill>
                        <a:schemeClr val="accent2"/>
                      </a:solidFill>
                      <a:prstDash val="solid"/>
                      <a:round/>
                      <a:headEnd type="none" w="med" len="med"/>
                      <a:tailEnd type="none" w="med" len="med"/>
                    </a:lnT>
                    <a:lnB>
                      <a:noFill/>
                    </a:lnB>
                    <a:lnTlToBr>
                      <a:noFill/>
                    </a:lnTlToBr>
                    <a:lnBlToTr>
                      <a:noFill/>
                    </a:lnBlToTr>
                  </a:tcPr>
                </a:tc>
                <a:tc>
                  <a:txBody>
                    <a:bodyPr/>
                    <a:lstStyle/>
                    <a:p>
                      <a:pPr algn="ctr">
                        <a:buNone/>
                      </a:pPr>
                      <a:endParaRPr lang="zh-CN" altLang="en-US" sz="1800" b="1" i="0" u="none" strike="noStrike" kern="1200">
                        <a:solidFill>
                          <a:srgbClr val="000066"/>
                        </a:solidFill>
                        <a:effectLst/>
                        <a:latin typeface="幼圆" panose="02010509060101010101" pitchFamily="49" charset="-122"/>
                        <a:ea typeface="幼圆" panose="02010509060101010101" pitchFamily="49" charset="-122"/>
                        <a:cs typeface="+mn-cs"/>
                      </a:endParaRPr>
                    </a:p>
                  </a:txBody>
                  <a:tcPr anchor="ctr">
                    <a:lnL>
                      <a:noFill/>
                    </a:lnL>
                    <a:lnR>
                      <a:noFill/>
                    </a:lnR>
                    <a:lnT w="12700" cap="flat" cmpd="sng" algn="ctr">
                      <a:solidFill>
                        <a:schemeClr val="accent2"/>
                      </a:solidFill>
                      <a:prstDash val="solid"/>
                      <a:round/>
                      <a:headEnd type="none" w="med" len="med"/>
                      <a:tailEnd type="none" w="med" len="med"/>
                    </a:lnT>
                    <a:lnB>
                      <a:noFill/>
                    </a:lnB>
                    <a:lnTlToBr>
                      <a:noFill/>
                    </a:lnTlToBr>
                    <a:lnBlToTr>
                      <a:noFill/>
                    </a:lnBlToTr>
                  </a:tcPr>
                </a:tc>
                <a:extLst>
                  <a:ext uri="{0D108BD9-81ED-4DB2-BD59-A6C34878D82A}">
                    <a16:rowId xmlns:a16="http://schemas.microsoft.com/office/drawing/2014/main" xmlns="" val="10011"/>
                  </a:ext>
                </a:extLst>
              </a:tr>
            </a:tbl>
          </a:graphicData>
        </a:graphic>
      </p:graphicFrame>
    </p:spTree>
  </p:cSld>
  <p:clrMapOvr>
    <a:masterClrMapping/>
  </p:clrMapOvr>
  <p:transition>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white">
          <a:xfrm>
            <a:off x="455613" y="142875"/>
            <a:ext cx="8231187" cy="1144588"/>
          </a:xfrm>
          <a:prstGeom prst="rect">
            <a:avLst/>
          </a:prstGeom>
          <a:noFill/>
          <a:ln w="9525" algn="ctr">
            <a:noFill/>
            <a:miter lim="800000"/>
          </a:ln>
        </p:spPr>
        <p:txBody>
          <a:bodyPr/>
          <a:lstStyle/>
          <a:p>
            <a:r>
              <a:rPr lang="zh-CN" altLang="en-US" sz="2400" b="1">
                <a:solidFill>
                  <a:srgbClr val="000066"/>
                </a:solidFill>
                <a:latin typeface="幼圆" panose="02010509060101010101" pitchFamily="49" charset="-122"/>
                <a:ea typeface="幼圆" panose="02010509060101010101" pitchFamily="49" charset="-122"/>
              </a:rPr>
              <a:t>本月涨幅居前个股</a:t>
            </a:r>
            <a:r>
              <a:rPr lang="en-US" altLang="zh-CN" sz="2400" b="1">
                <a:solidFill>
                  <a:srgbClr val="000066"/>
                </a:solidFill>
                <a:latin typeface="幼圆" panose="02010509060101010101" pitchFamily="49" charset="-122"/>
                <a:ea typeface="幼圆" panose="02010509060101010101" pitchFamily="49" charset="-122"/>
              </a:rPr>
              <a:t>(</a:t>
            </a:r>
            <a:r>
              <a:rPr lang="zh-CN" altLang="zh-CN" sz="2400" b="1">
                <a:solidFill>
                  <a:srgbClr val="000066"/>
                </a:solidFill>
                <a:latin typeface="幼圆" panose="02010509060101010101" pitchFamily="49" charset="-122"/>
                <a:ea typeface="幼圆" panose="02010509060101010101" pitchFamily="49" charset="-122"/>
              </a:rPr>
              <a:t>去除发行不足一年新股</a:t>
            </a:r>
            <a:r>
              <a:rPr lang="en-US" altLang="zh-CN" sz="2400" b="1">
                <a:solidFill>
                  <a:srgbClr val="000066"/>
                </a:solidFill>
                <a:latin typeface="幼圆" panose="02010509060101010101" pitchFamily="49" charset="-122"/>
                <a:ea typeface="幼圆" panose="02010509060101010101" pitchFamily="49" charset="-122"/>
              </a:rPr>
              <a:t>)</a:t>
            </a:r>
          </a:p>
        </p:txBody>
      </p:sp>
      <p:graphicFrame>
        <p:nvGraphicFramePr>
          <p:cNvPr id="6" name="表格 5"/>
          <p:cNvGraphicFramePr>
            <a:graphicFrameLocks noGrp="1"/>
          </p:cNvGraphicFramePr>
          <p:nvPr>
            <p:extLst>
              <p:ext uri="{D42A27DB-BD31-4B8C-83A1-F6EECF244321}">
                <p14:modId xmlns:p14="http://schemas.microsoft.com/office/powerpoint/2010/main" val="371111542"/>
              </p:ext>
            </p:extLst>
          </p:nvPr>
        </p:nvGraphicFramePr>
        <p:xfrm>
          <a:off x="-811" y="908721"/>
          <a:ext cx="9144034" cy="6019891"/>
        </p:xfrm>
        <a:graphic>
          <a:graphicData uri="http://schemas.openxmlformats.org/drawingml/2006/table">
            <a:tbl>
              <a:tblPr/>
              <a:tblGrid>
                <a:gridCol w="1938794">
                  <a:extLst>
                    <a:ext uri="{9D8B030D-6E8A-4147-A177-3AD203B41FA5}">
                      <a16:colId xmlns:a16="http://schemas.microsoft.com/office/drawing/2014/main" xmlns="" val="20000"/>
                    </a:ext>
                  </a:extLst>
                </a:gridCol>
                <a:gridCol w="1736202">
                  <a:extLst>
                    <a:ext uri="{9D8B030D-6E8A-4147-A177-3AD203B41FA5}">
                      <a16:colId xmlns:a16="http://schemas.microsoft.com/office/drawing/2014/main" xmlns="" val="20001"/>
                    </a:ext>
                  </a:extLst>
                </a:gridCol>
                <a:gridCol w="1388963">
                  <a:extLst>
                    <a:ext uri="{9D8B030D-6E8A-4147-A177-3AD203B41FA5}">
                      <a16:colId xmlns:a16="http://schemas.microsoft.com/office/drawing/2014/main" xmlns="" val="20002"/>
                    </a:ext>
                  </a:extLst>
                </a:gridCol>
                <a:gridCol w="1435100">
                  <a:extLst>
                    <a:ext uri="{9D8B030D-6E8A-4147-A177-3AD203B41FA5}">
                      <a16:colId xmlns:a16="http://schemas.microsoft.com/office/drawing/2014/main" xmlns="" val="20003"/>
                    </a:ext>
                  </a:extLst>
                </a:gridCol>
                <a:gridCol w="2644975">
                  <a:extLst>
                    <a:ext uri="{9D8B030D-6E8A-4147-A177-3AD203B41FA5}">
                      <a16:colId xmlns:a16="http://schemas.microsoft.com/office/drawing/2014/main" xmlns="" val="20004"/>
                    </a:ext>
                  </a:extLst>
                </a:gridCol>
              </a:tblGrid>
              <a:tr h="718675">
                <a:tc>
                  <a:txBody>
                    <a:bodyPr/>
                    <a:lstStyle/>
                    <a:p>
                      <a:pPr algn="ctr" fontAlgn="t"/>
                      <a:endParaRPr lang="en-US" altLang="zh-CN" sz="1400" b="1" i="0" u="none" strike="noStrike" kern="1200">
                        <a:solidFill>
                          <a:schemeClr val="bg1"/>
                        </a:solidFill>
                        <a:latin typeface="+mn-ea"/>
                        <a:ea typeface="+mn-ea"/>
                        <a:cs typeface="+mn-cs"/>
                      </a:endParaRPr>
                    </a:p>
                    <a:p>
                      <a:pPr algn="ctr" fontAlgn="t"/>
                      <a:r>
                        <a:rPr lang="zh-CN" altLang="en-US" sz="1400" b="1" i="0" u="none" strike="noStrike" kern="1200">
                          <a:solidFill>
                            <a:schemeClr val="bg1"/>
                          </a:solidFill>
                          <a:latin typeface="+mn-ea"/>
                          <a:ea typeface="+mn-ea"/>
                          <a:cs typeface="+mn-cs"/>
                        </a:rPr>
                        <a:t>证券代码</a:t>
                      </a:r>
                    </a:p>
                  </a:txBody>
                  <a:tcPr marL="4682" marR="4682" marT="4682" marB="0">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algn="ctr" rtl="0" fontAlgn="t"/>
                      <a:endParaRPr lang="en-US" altLang="zh-CN" sz="1400" b="1" i="0" u="none" strike="noStrike" kern="1200">
                        <a:solidFill>
                          <a:schemeClr val="bg1"/>
                        </a:solidFill>
                        <a:latin typeface="+mn-ea"/>
                        <a:ea typeface="+mn-ea"/>
                        <a:cs typeface="+mn-cs"/>
                      </a:endParaRPr>
                    </a:p>
                    <a:p>
                      <a:pPr algn="ctr" rtl="0" fontAlgn="t"/>
                      <a:r>
                        <a:rPr lang="zh-CN" altLang="en-US" sz="1400" b="1" i="0" u="none" strike="noStrike" kern="1200">
                          <a:solidFill>
                            <a:schemeClr val="bg1"/>
                          </a:solidFill>
                          <a:latin typeface="+mn-ea"/>
                          <a:ea typeface="+mn-ea"/>
                          <a:cs typeface="+mn-cs"/>
                        </a:rPr>
                        <a:t>证券简称</a:t>
                      </a:r>
                    </a:p>
                  </a:txBody>
                  <a:tcPr marL="4682" marR="4682" marT="4682"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algn="ctr" rtl="0" fontAlgn="t"/>
                      <a:endParaRPr lang="en-US" altLang="zh-CN" sz="1400" b="1" i="0" u="none" strike="noStrike" kern="1200">
                        <a:solidFill>
                          <a:schemeClr val="bg1"/>
                        </a:solidFill>
                        <a:latin typeface="+mn-ea"/>
                        <a:ea typeface="+mn-ea"/>
                        <a:cs typeface="+mn-cs"/>
                      </a:endParaRPr>
                    </a:p>
                    <a:p>
                      <a:pPr algn="ctr" rtl="0" fontAlgn="t"/>
                      <a:r>
                        <a:rPr lang="zh-CN" altLang="en-US" sz="1400" b="1" i="0" u="none" strike="noStrike" kern="1200">
                          <a:solidFill>
                            <a:schemeClr val="bg1"/>
                          </a:solidFill>
                          <a:latin typeface="+mn-ea"/>
                          <a:ea typeface="+mn-ea"/>
                          <a:cs typeface="+mn-cs"/>
                        </a:rPr>
                        <a:t>月涨幅（</a:t>
                      </a:r>
                      <a:r>
                        <a:rPr lang="en-US" altLang="zh-CN" sz="1400" b="1" i="0" u="none" strike="noStrike" kern="1200">
                          <a:solidFill>
                            <a:schemeClr val="bg1"/>
                          </a:solidFill>
                          <a:latin typeface="+mn-ea"/>
                          <a:ea typeface="+mn-ea"/>
                          <a:cs typeface="+mn-cs"/>
                        </a:rPr>
                        <a:t>%</a:t>
                      </a:r>
                      <a:r>
                        <a:rPr lang="zh-CN" altLang="en-US" sz="1400" b="1" i="0" u="none" strike="noStrike" kern="1200">
                          <a:solidFill>
                            <a:schemeClr val="bg1"/>
                          </a:solidFill>
                          <a:latin typeface="+mn-ea"/>
                          <a:ea typeface="+mn-ea"/>
                          <a:cs typeface="+mn-cs"/>
                        </a:rPr>
                        <a:t>）</a:t>
                      </a:r>
                      <a:br>
                        <a:rPr lang="zh-CN" altLang="en-US" sz="1400" b="1" i="0" u="none" strike="noStrike" kern="1200">
                          <a:solidFill>
                            <a:schemeClr val="bg1"/>
                          </a:solidFill>
                          <a:latin typeface="+mn-ea"/>
                          <a:ea typeface="+mn-ea"/>
                          <a:cs typeface="+mn-cs"/>
                        </a:rPr>
                      </a:br>
                      <a:endParaRPr lang="zh-CN" altLang="en-US" sz="1400" b="1" i="0" u="none" strike="noStrike" kern="1200">
                        <a:solidFill>
                          <a:schemeClr val="bg1"/>
                        </a:solidFill>
                        <a:latin typeface="+mn-ea"/>
                        <a:ea typeface="+mn-ea"/>
                        <a:cs typeface="+mn-cs"/>
                      </a:endParaRPr>
                    </a:p>
                  </a:txBody>
                  <a:tcPr marL="4682" marR="4682" marT="4682"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algn="ctr" rtl="0" fontAlgn="t"/>
                      <a:endParaRPr lang="en-US" altLang="zh-CN" sz="1400" b="1" i="0" u="none" strike="noStrike" kern="1200">
                        <a:solidFill>
                          <a:schemeClr val="bg1"/>
                        </a:solidFill>
                        <a:latin typeface="+mn-ea"/>
                        <a:ea typeface="+mn-ea"/>
                        <a:cs typeface="+mn-cs"/>
                      </a:endParaRPr>
                    </a:p>
                    <a:p>
                      <a:pPr algn="ctr" rtl="0" fontAlgn="t"/>
                      <a:r>
                        <a:rPr lang="zh-CN" altLang="en-US" sz="1400" b="1" i="0" u="none" strike="noStrike" kern="1200">
                          <a:solidFill>
                            <a:schemeClr val="bg1"/>
                          </a:solidFill>
                          <a:latin typeface="+mn-ea"/>
                          <a:ea typeface="+mn-ea"/>
                          <a:cs typeface="+mn-cs"/>
                        </a:rPr>
                        <a:t>总市值（亿元）</a:t>
                      </a:r>
                    </a:p>
                  </a:txBody>
                  <a:tcPr marL="4682" marR="4682" marT="4682"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algn="ctr" rtl="0" fontAlgn="t"/>
                      <a:endParaRPr lang="en-US" altLang="zh-CN" sz="1400" b="1" i="0" u="none" strike="noStrike" kern="1200">
                        <a:solidFill>
                          <a:schemeClr val="bg1"/>
                        </a:solidFill>
                        <a:latin typeface="+mn-ea"/>
                        <a:ea typeface="+mn-ea"/>
                        <a:cs typeface="+mn-cs"/>
                      </a:endParaRPr>
                    </a:p>
                    <a:p>
                      <a:pPr algn="ctr" rtl="0" fontAlgn="t"/>
                      <a:r>
                        <a:rPr lang="zh-CN" altLang="en-US" sz="1400" b="1" i="0" u="none" strike="noStrike" kern="1200">
                          <a:solidFill>
                            <a:schemeClr val="bg1"/>
                          </a:solidFill>
                          <a:latin typeface="+mn-ea"/>
                          <a:ea typeface="+mn-ea"/>
                          <a:cs typeface="+mn-cs"/>
                        </a:rPr>
                        <a:t>行业</a:t>
                      </a:r>
                    </a:p>
                  </a:txBody>
                  <a:tcPr marL="4682" marR="4682" marT="4682" marB="0">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extLst>
                  <a:ext uri="{0D108BD9-81ED-4DB2-BD59-A6C34878D82A}">
                    <a16:rowId xmlns:a16="http://schemas.microsoft.com/office/drawing/2014/main" xmlns="" val="10000"/>
                  </a:ext>
                </a:extLst>
              </a:tr>
              <a:tr h="475283">
                <a:tc>
                  <a:txBody>
                    <a:bodyPr/>
                    <a:lstStyle/>
                    <a:p>
                      <a:pPr algn="ctr" fontAlgn="b"/>
                      <a:r>
                        <a:rPr lang="en-US" sz="1800" b="1" i="0" u="none" strike="noStrike" kern="1200">
                          <a:solidFill>
                            <a:srgbClr val="000066"/>
                          </a:solidFill>
                          <a:effectLst/>
                          <a:latin typeface="幼圆" panose="02010509060101010101" pitchFamily="49" charset="-122"/>
                          <a:ea typeface="幼圆" panose="02010509060101010101" pitchFamily="49" charset="-122"/>
                          <a:cs typeface="+mn-cs"/>
                        </a:rPr>
                        <a:t>000622.SZ</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a:solidFill>
                            <a:srgbClr val="000066"/>
                          </a:solidFill>
                          <a:effectLst/>
                          <a:latin typeface="幼圆" panose="02010509060101010101" pitchFamily="49" charset="-122"/>
                          <a:ea typeface="幼圆" panose="02010509060101010101" pitchFamily="49" charset="-122"/>
                          <a:cs typeface="+mn-cs"/>
                        </a:rPr>
                        <a:t>恒立实业</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a:solidFill>
                            <a:srgbClr val="000066"/>
                          </a:solidFill>
                          <a:effectLst/>
                          <a:latin typeface="幼圆" panose="02010509060101010101" pitchFamily="49" charset="-122"/>
                          <a:ea typeface="幼圆" panose="02010509060101010101" pitchFamily="49" charset="-122"/>
                          <a:cs typeface="+mn-cs"/>
                        </a:rPr>
                        <a:t>54.2945</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a:solidFill>
                            <a:srgbClr val="000066"/>
                          </a:solidFill>
                          <a:effectLst/>
                          <a:latin typeface="幼圆" panose="02010509060101010101" pitchFamily="49" charset="-122"/>
                          <a:ea typeface="幼圆" panose="02010509060101010101" pitchFamily="49" charset="-122"/>
                          <a:cs typeface="+mn-cs"/>
                        </a:rPr>
                        <a:t>21.3889</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a:solidFill>
                            <a:srgbClr val="000066"/>
                          </a:solidFill>
                          <a:effectLst/>
                          <a:latin typeface="幼圆" panose="02010509060101010101" pitchFamily="49" charset="-122"/>
                          <a:ea typeface="幼圆" panose="02010509060101010101" pitchFamily="49" charset="-122"/>
                          <a:cs typeface="+mn-cs"/>
                        </a:rPr>
                        <a:t>制造业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xmlns="" val="10001"/>
                  </a:ext>
                </a:extLst>
              </a:tr>
              <a:tr h="475276">
                <a:tc>
                  <a:txBody>
                    <a:bodyPr/>
                    <a:lstStyle/>
                    <a:p>
                      <a:pPr algn="ctr" fontAlgn="b"/>
                      <a:r>
                        <a:rPr lang="en-US" sz="1800" b="1" i="0" u="none" strike="noStrike" kern="1200">
                          <a:solidFill>
                            <a:srgbClr val="000066"/>
                          </a:solidFill>
                          <a:effectLst/>
                          <a:latin typeface="幼圆" panose="02010509060101010101" pitchFamily="49" charset="-122"/>
                          <a:ea typeface="幼圆" panose="02010509060101010101" pitchFamily="49" charset="-122"/>
                          <a:cs typeface="+mn-cs"/>
                        </a:rPr>
                        <a:t>000918.SZ</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a:solidFill>
                            <a:srgbClr val="000066"/>
                          </a:solidFill>
                          <a:effectLst/>
                          <a:latin typeface="幼圆" panose="02010509060101010101" pitchFamily="49" charset="-122"/>
                          <a:ea typeface="幼圆" panose="02010509060101010101" pitchFamily="49" charset="-122"/>
                          <a:cs typeface="+mn-cs"/>
                        </a:rPr>
                        <a:t>嘉凯城</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a:solidFill>
                            <a:srgbClr val="000066"/>
                          </a:solidFill>
                          <a:effectLst/>
                          <a:latin typeface="幼圆" panose="02010509060101010101" pitchFamily="49" charset="-122"/>
                          <a:ea typeface="幼圆" panose="02010509060101010101" pitchFamily="49" charset="-122"/>
                          <a:cs typeface="+mn-cs"/>
                        </a:rPr>
                        <a:t>46.3972</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a:solidFill>
                            <a:srgbClr val="000066"/>
                          </a:solidFill>
                          <a:effectLst/>
                          <a:latin typeface="幼圆" panose="02010509060101010101" pitchFamily="49" charset="-122"/>
                          <a:ea typeface="幼圆" panose="02010509060101010101" pitchFamily="49" charset="-122"/>
                          <a:cs typeface="+mn-cs"/>
                        </a:rPr>
                        <a:t>150.2892</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a:solidFill>
                            <a:srgbClr val="000066"/>
                          </a:solidFill>
                          <a:effectLst/>
                          <a:latin typeface="幼圆" panose="02010509060101010101" pitchFamily="49" charset="-122"/>
                          <a:ea typeface="幼圆" panose="02010509060101010101" pitchFamily="49" charset="-122"/>
                          <a:cs typeface="+mn-cs"/>
                        </a:rPr>
                        <a:t>房地产业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xmlns="" val="10002"/>
                  </a:ext>
                </a:extLst>
              </a:tr>
              <a:tr h="475276">
                <a:tc>
                  <a:txBody>
                    <a:bodyPr/>
                    <a:lstStyle/>
                    <a:p>
                      <a:pPr algn="ctr" fontAlgn="b"/>
                      <a:r>
                        <a:rPr lang="en-US" sz="1800" b="1" i="0" u="none" strike="noStrike" kern="1200">
                          <a:solidFill>
                            <a:srgbClr val="000066"/>
                          </a:solidFill>
                          <a:effectLst/>
                          <a:latin typeface="幼圆" panose="02010509060101010101" pitchFamily="49" charset="-122"/>
                          <a:ea typeface="幼圆" panose="02010509060101010101" pitchFamily="49" charset="-122"/>
                          <a:cs typeface="+mn-cs"/>
                        </a:rPr>
                        <a:t>000750.SZ</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a:solidFill>
                            <a:srgbClr val="000066"/>
                          </a:solidFill>
                          <a:effectLst/>
                          <a:latin typeface="幼圆" panose="02010509060101010101" pitchFamily="49" charset="-122"/>
                          <a:ea typeface="幼圆" panose="02010509060101010101" pitchFamily="49" charset="-122"/>
                          <a:cs typeface="+mn-cs"/>
                        </a:rPr>
                        <a:t>国海证券</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a:solidFill>
                            <a:srgbClr val="000066"/>
                          </a:solidFill>
                          <a:effectLst/>
                          <a:latin typeface="幼圆" panose="02010509060101010101" pitchFamily="49" charset="-122"/>
                          <a:ea typeface="幼圆" panose="02010509060101010101" pitchFamily="49" charset="-122"/>
                          <a:cs typeface="+mn-cs"/>
                        </a:rPr>
                        <a:t>39.9408</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a:solidFill>
                            <a:srgbClr val="000066"/>
                          </a:solidFill>
                          <a:effectLst/>
                          <a:latin typeface="幼圆" panose="02010509060101010101" pitchFamily="49" charset="-122"/>
                          <a:ea typeface="幼圆" panose="02010509060101010101" pitchFamily="49" charset="-122"/>
                          <a:cs typeface="+mn-cs"/>
                        </a:rPr>
                        <a:t>199.3951</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a:solidFill>
                            <a:srgbClr val="000066"/>
                          </a:solidFill>
                          <a:effectLst/>
                          <a:latin typeface="幼圆" panose="02010509060101010101" pitchFamily="49" charset="-122"/>
                          <a:ea typeface="幼圆" panose="02010509060101010101" pitchFamily="49" charset="-122"/>
                          <a:cs typeface="+mn-cs"/>
                        </a:rPr>
                        <a:t>金融业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xmlns="" val="10003"/>
                  </a:ext>
                </a:extLst>
              </a:tr>
              <a:tr h="475276">
                <a:tc>
                  <a:txBody>
                    <a:bodyPr/>
                    <a:lstStyle/>
                    <a:p>
                      <a:pPr algn="ctr" fontAlgn="b"/>
                      <a:r>
                        <a:rPr lang="en-US" sz="1800" b="1" i="0" u="none" strike="noStrike" kern="1200">
                          <a:solidFill>
                            <a:srgbClr val="000066"/>
                          </a:solidFill>
                          <a:effectLst/>
                          <a:latin typeface="幼圆" panose="02010509060101010101" pitchFamily="49" charset="-122"/>
                          <a:ea typeface="幼圆" panose="02010509060101010101" pitchFamily="49" charset="-122"/>
                          <a:cs typeface="+mn-cs"/>
                        </a:rPr>
                        <a:t>603718.SH</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a:solidFill>
                            <a:srgbClr val="000066"/>
                          </a:solidFill>
                          <a:effectLst/>
                          <a:latin typeface="幼圆" panose="02010509060101010101" pitchFamily="49" charset="-122"/>
                          <a:ea typeface="幼圆" panose="02010509060101010101" pitchFamily="49" charset="-122"/>
                          <a:cs typeface="+mn-cs"/>
                        </a:rPr>
                        <a:t>海利生物</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a:solidFill>
                            <a:srgbClr val="000066"/>
                          </a:solidFill>
                          <a:effectLst/>
                          <a:latin typeface="幼圆" panose="02010509060101010101" pitchFamily="49" charset="-122"/>
                          <a:ea typeface="幼圆" panose="02010509060101010101" pitchFamily="49" charset="-122"/>
                          <a:cs typeface="+mn-cs"/>
                        </a:rPr>
                        <a:t>37.4574</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a:solidFill>
                            <a:srgbClr val="000066"/>
                          </a:solidFill>
                          <a:effectLst/>
                          <a:latin typeface="幼圆" panose="02010509060101010101" pitchFamily="49" charset="-122"/>
                          <a:ea typeface="幼圆" panose="02010509060101010101" pitchFamily="49" charset="-122"/>
                          <a:cs typeface="+mn-cs"/>
                        </a:rPr>
                        <a:t>77.9884</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a:solidFill>
                            <a:srgbClr val="000066"/>
                          </a:solidFill>
                          <a:effectLst/>
                          <a:latin typeface="幼圆" panose="02010509060101010101" pitchFamily="49" charset="-122"/>
                          <a:ea typeface="幼圆" panose="02010509060101010101" pitchFamily="49" charset="-122"/>
                          <a:cs typeface="+mn-cs"/>
                        </a:rPr>
                        <a:t>制造业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xmlns="" val="10004"/>
                  </a:ext>
                </a:extLst>
              </a:tr>
              <a:tr h="475276">
                <a:tc>
                  <a:txBody>
                    <a:bodyPr/>
                    <a:lstStyle/>
                    <a:p>
                      <a:pPr algn="ctr" fontAlgn="b"/>
                      <a:r>
                        <a:rPr lang="en-US" sz="1800" b="1" i="0" u="none" strike="noStrike" kern="1200">
                          <a:solidFill>
                            <a:srgbClr val="000066"/>
                          </a:solidFill>
                          <a:effectLst/>
                          <a:latin typeface="幼圆" panose="02010509060101010101" pitchFamily="49" charset="-122"/>
                          <a:ea typeface="幼圆" panose="02010509060101010101" pitchFamily="49" charset="-122"/>
                          <a:cs typeface="+mn-cs"/>
                        </a:rPr>
                        <a:t>600695.SH</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a:solidFill>
                            <a:srgbClr val="000066"/>
                          </a:solidFill>
                          <a:effectLst/>
                          <a:latin typeface="幼圆" panose="02010509060101010101" pitchFamily="49" charset="-122"/>
                          <a:ea typeface="幼圆" panose="02010509060101010101" pitchFamily="49" charset="-122"/>
                          <a:cs typeface="+mn-cs"/>
                        </a:rPr>
                        <a:t>绿庭投资</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a:solidFill>
                            <a:srgbClr val="000066"/>
                          </a:solidFill>
                          <a:effectLst/>
                          <a:latin typeface="幼圆" panose="02010509060101010101" pitchFamily="49" charset="-122"/>
                          <a:ea typeface="幼圆" panose="02010509060101010101" pitchFamily="49" charset="-122"/>
                          <a:cs typeface="+mn-cs"/>
                        </a:rPr>
                        <a:t>33.3333</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a:solidFill>
                            <a:srgbClr val="000066"/>
                          </a:solidFill>
                          <a:effectLst/>
                          <a:latin typeface="幼圆" panose="02010509060101010101" pitchFamily="49" charset="-122"/>
                          <a:ea typeface="幼圆" panose="02010509060101010101" pitchFamily="49" charset="-122"/>
                          <a:cs typeface="+mn-cs"/>
                        </a:rPr>
                        <a:t>31.5743</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a:solidFill>
                            <a:srgbClr val="000066"/>
                          </a:solidFill>
                          <a:effectLst/>
                          <a:latin typeface="幼圆" panose="02010509060101010101" pitchFamily="49" charset="-122"/>
                          <a:ea typeface="幼圆" panose="02010509060101010101" pitchFamily="49" charset="-122"/>
                          <a:cs typeface="+mn-cs"/>
                        </a:rPr>
                        <a:t>金融业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xmlns="" val="10005"/>
                  </a:ext>
                </a:extLst>
              </a:tr>
              <a:tr h="477839">
                <a:tc>
                  <a:txBody>
                    <a:bodyPr/>
                    <a:lstStyle/>
                    <a:p>
                      <a:pPr algn="ctr" fontAlgn="b"/>
                      <a:r>
                        <a:rPr lang="en-US" sz="1800" b="1" i="0" u="none" strike="noStrike" kern="1200">
                          <a:solidFill>
                            <a:srgbClr val="000066"/>
                          </a:solidFill>
                          <a:effectLst/>
                          <a:latin typeface="幼圆" panose="02010509060101010101" pitchFamily="49" charset="-122"/>
                          <a:ea typeface="幼圆" panose="02010509060101010101" pitchFamily="49" charset="-122"/>
                          <a:cs typeface="+mn-cs"/>
                        </a:rPr>
                        <a:t>603089.SH</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a:solidFill>
                            <a:srgbClr val="000066"/>
                          </a:solidFill>
                          <a:effectLst/>
                          <a:latin typeface="幼圆" panose="02010509060101010101" pitchFamily="49" charset="-122"/>
                          <a:ea typeface="幼圆" panose="02010509060101010101" pitchFamily="49" charset="-122"/>
                          <a:cs typeface="+mn-cs"/>
                        </a:rPr>
                        <a:t>正裕工业</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a:solidFill>
                            <a:srgbClr val="000066"/>
                          </a:solidFill>
                          <a:effectLst/>
                          <a:latin typeface="幼圆" panose="02010509060101010101" pitchFamily="49" charset="-122"/>
                          <a:ea typeface="幼圆" panose="02010509060101010101" pitchFamily="49" charset="-122"/>
                          <a:cs typeface="+mn-cs"/>
                        </a:rPr>
                        <a:t>30.4509</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a:solidFill>
                            <a:srgbClr val="000066"/>
                          </a:solidFill>
                          <a:effectLst/>
                          <a:latin typeface="幼圆" panose="02010509060101010101" pitchFamily="49" charset="-122"/>
                          <a:ea typeface="幼圆" panose="02010509060101010101" pitchFamily="49" charset="-122"/>
                          <a:cs typeface="+mn-cs"/>
                        </a:rPr>
                        <a:t>22.5287</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a:solidFill>
                            <a:srgbClr val="000066"/>
                          </a:solidFill>
                          <a:effectLst/>
                          <a:latin typeface="幼圆" panose="02010509060101010101" pitchFamily="49" charset="-122"/>
                          <a:ea typeface="幼圆" panose="02010509060101010101" pitchFamily="49" charset="-122"/>
                          <a:cs typeface="+mn-cs"/>
                        </a:rPr>
                        <a:t>制造业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xmlns="" val="10006"/>
                  </a:ext>
                </a:extLst>
              </a:tr>
              <a:tr h="475276">
                <a:tc>
                  <a:txBody>
                    <a:bodyPr/>
                    <a:lstStyle/>
                    <a:p>
                      <a:pPr algn="ctr" fontAlgn="b"/>
                      <a:r>
                        <a:rPr lang="en-US" sz="1800" b="1" i="0" u="none" strike="noStrike" kern="1200">
                          <a:solidFill>
                            <a:srgbClr val="000066"/>
                          </a:solidFill>
                          <a:effectLst/>
                          <a:latin typeface="幼圆" panose="02010509060101010101" pitchFamily="49" charset="-122"/>
                          <a:ea typeface="幼圆" panose="02010509060101010101" pitchFamily="49" charset="-122"/>
                          <a:cs typeface="+mn-cs"/>
                        </a:rPr>
                        <a:t>600687.SH</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a:solidFill>
                            <a:srgbClr val="000066"/>
                          </a:solidFill>
                          <a:effectLst/>
                          <a:latin typeface="幼圆" panose="02010509060101010101" pitchFamily="49" charset="-122"/>
                          <a:ea typeface="幼圆" panose="02010509060101010101" pitchFamily="49" charset="-122"/>
                          <a:cs typeface="+mn-cs"/>
                        </a:rPr>
                        <a:t>刚泰控股</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a:solidFill>
                            <a:srgbClr val="000066"/>
                          </a:solidFill>
                          <a:effectLst/>
                          <a:latin typeface="幼圆" panose="02010509060101010101" pitchFamily="49" charset="-122"/>
                          <a:ea typeface="幼圆" panose="02010509060101010101" pitchFamily="49" charset="-122"/>
                          <a:cs typeface="+mn-cs"/>
                        </a:rPr>
                        <a:t>30</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a:solidFill>
                            <a:srgbClr val="000066"/>
                          </a:solidFill>
                          <a:effectLst/>
                          <a:latin typeface="幼圆" panose="02010509060101010101" pitchFamily="49" charset="-122"/>
                          <a:ea typeface="幼圆" panose="02010509060101010101" pitchFamily="49" charset="-122"/>
                          <a:cs typeface="+mn-cs"/>
                        </a:rPr>
                        <a:t>71.6072</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a:solidFill>
                            <a:srgbClr val="000066"/>
                          </a:solidFill>
                          <a:effectLst/>
                          <a:latin typeface="幼圆" panose="02010509060101010101" pitchFamily="49" charset="-122"/>
                          <a:ea typeface="幼圆" panose="02010509060101010101" pitchFamily="49" charset="-122"/>
                          <a:cs typeface="+mn-cs"/>
                        </a:rPr>
                        <a:t>制造业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xmlns="" val="10007"/>
                  </a:ext>
                </a:extLst>
              </a:tr>
              <a:tr h="475276">
                <a:tc>
                  <a:txBody>
                    <a:bodyPr/>
                    <a:lstStyle/>
                    <a:p>
                      <a:pPr algn="ctr" fontAlgn="b"/>
                      <a:r>
                        <a:rPr lang="en-US" sz="1800" b="1" i="0" u="none" strike="noStrike" kern="1200">
                          <a:solidFill>
                            <a:srgbClr val="000066"/>
                          </a:solidFill>
                          <a:effectLst/>
                          <a:latin typeface="幼圆" panose="02010509060101010101" pitchFamily="49" charset="-122"/>
                          <a:ea typeface="幼圆" panose="02010509060101010101" pitchFamily="49" charset="-122"/>
                          <a:cs typeface="+mn-cs"/>
                        </a:rPr>
                        <a:t>300538.SZ</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a:solidFill>
                            <a:srgbClr val="000066"/>
                          </a:solidFill>
                          <a:effectLst/>
                          <a:latin typeface="幼圆" panose="02010509060101010101" pitchFamily="49" charset="-122"/>
                          <a:ea typeface="幼圆" panose="02010509060101010101" pitchFamily="49" charset="-122"/>
                          <a:cs typeface="+mn-cs"/>
                        </a:rPr>
                        <a:t>同益股份</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a:solidFill>
                            <a:srgbClr val="000066"/>
                          </a:solidFill>
                          <a:effectLst/>
                          <a:latin typeface="幼圆" panose="02010509060101010101" pitchFamily="49" charset="-122"/>
                          <a:ea typeface="幼圆" panose="02010509060101010101" pitchFamily="49" charset="-122"/>
                          <a:cs typeface="+mn-cs"/>
                        </a:rPr>
                        <a:t>29.3377</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a:solidFill>
                            <a:srgbClr val="000066"/>
                          </a:solidFill>
                          <a:effectLst/>
                          <a:latin typeface="幼圆" panose="02010509060101010101" pitchFamily="49" charset="-122"/>
                          <a:ea typeface="幼圆" panose="02010509060101010101" pitchFamily="49" charset="-122"/>
                          <a:cs typeface="+mn-cs"/>
                        </a:rPr>
                        <a:t>19.9183</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a:solidFill>
                            <a:srgbClr val="000066"/>
                          </a:solidFill>
                          <a:effectLst/>
                          <a:latin typeface="幼圆" panose="02010509060101010101" pitchFamily="49" charset="-122"/>
                          <a:ea typeface="幼圆" panose="02010509060101010101" pitchFamily="49" charset="-122"/>
                          <a:cs typeface="+mn-cs"/>
                        </a:rPr>
                        <a:t>批发和零售业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xmlns="" val="10008"/>
                  </a:ext>
                </a:extLst>
              </a:tr>
              <a:tr h="475276">
                <a:tc>
                  <a:txBody>
                    <a:bodyPr/>
                    <a:lstStyle/>
                    <a:p>
                      <a:pPr algn="ctr" fontAlgn="b"/>
                      <a:r>
                        <a:rPr lang="en-US" sz="1800" b="1" i="0" u="none" strike="noStrike" kern="1200">
                          <a:solidFill>
                            <a:srgbClr val="000066"/>
                          </a:solidFill>
                          <a:effectLst/>
                          <a:latin typeface="幼圆" panose="02010509060101010101" pitchFamily="49" charset="-122"/>
                          <a:ea typeface="幼圆" panose="02010509060101010101" pitchFamily="49" charset="-122"/>
                          <a:cs typeface="+mn-cs"/>
                        </a:rPr>
                        <a:t>600156.SH</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a:solidFill>
                            <a:srgbClr val="000066"/>
                          </a:solidFill>
                          <a:effectLst/>
                          <a:latin typeface="幼圆" panose="02010509060101010101" pitchFamily="49" charset="-122"/>
                          <a:ea typeface="幼圆" panose="02010509060101010101" pitchFamily="49" charset="-122"/>
                          <a:cs typeface="+mn-cs"/>
                        </a:rPr>
                        <a:t>华升股份</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a:solidFill>
                            <a:srgbClr val="000066"/>
                          </a:solidFill>
                          <a:effectLst/>
                          <a:latin typeface="幼圆" panose="02010509060101010101" pitchFamily="49" charset="-122"/>
                          <a:ea typeface="幼圆" panose="02010509060101010101" pitchFamily="49" charset="-122"/>
                          <a:cs typeface="+mn-cs"/>
                        </a:rPr>
                        <a:t>29.2428</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a:solidFill>
                            <a:srgbClr val="000066"/>
                          </a:solidFill>
                          <a:effectLst/>
                          <a:latin typeface="幼圆" panose="02010509060101010101" pitchFamily="49" charset="-122"/>
                          <a:ea typeface="幼圆" panose="02010509060101010101" pitchFamily="49" charset="-122"/>
                          <a:cs typeface="+mn-cs"/>
                        </a:rPr>
                        <a:t>19.9045</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a:solidFill>
                            <a:srgbClr val="000066"/>
                          </a:solidFill>
                          <a:effectLst/>
                          <a:latin typeface="幼圆" panose="02010509060101010101" pitchFamily="49" charset="-122"/>
                          <a:ea typeface="幼圆" panose="02010509060101010101" pitchFamily="49" charset="-122"/>
                          <a:cs typeface="+mn-cs"/>
                        </a:rPr>
                        <a:t>制造业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xmlns="" val="10009"/>
                  </a:ext>
                </a:extLst>
              </a:tr>
              <a:tr h="545886">
                <a:tc>
                  <a:txBody>
                    <a:bodyPr/>
                    <a:lstStyle/>
                    <a:p>
                      <a:pPr algn="ctr" fontAlgn="b"/>
                      <a:r>
                        <a:rPr lang="en-US" sz="1800" b="1" i="0" u="none" strike="noStrike" kern="1200">
                          <a:solidFill>
                            <a:srgbClr val="000066"/>
                          </a:solidFill>
                          <a:effectLst/>
                          <a:latin typeface="幼圆" panose="02010509060101010101" pitchFamily="49" charset="-122"/>
                          <a:ea typeface="幼圆" panose="02010509060101010101" pitchFamily="49" charset="-122"/>
                          <a:cs typeface="+mn-cs"/>
                        </a:rPr>
                        <a:t>600766.SH</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12700">
                      <a:solidFill>
                        <a:schemeClr val="accent2"/>
                      </a:solidFill>
                      <a:prstDash val="solid"/>
                    </a:lnB>
                    <a:noFill/>
                  </a:tcPr>
                </a:tc>
                <a:tc>
                  <a:txBody>
                    <a:bodyPr/>
                    <a:lstStyle/>
                    <a:p>
                      <a:pPr algn="ctr" fontAlgn="b"/>
                      <a:r>
                        <a:rPr lang="zh-CN" altLang="en-US" sz="1800" b="1" i="0" u="none" strike="noStrike" kern="1200">
                          <a:solidFill>
                            <a:srgbClr val="000066"/>
                          </a:solidFill>
                          <a:effectLst/>
                          <a:latin typeface="幼圆" panose="02010509060101010101" pitchFamily="49" charset="-122"/>
                          <a:ea typeface="幼圆" panose="02010509060101010101" pitchFamily="49" charset="-122"/>
                          <a:cs typeface="+mn-cs"/>
                        </a:rPr>
                        <a:t>园城黄金</a:t>
                      </a:r>
                    </a:p>
                  </a:txBody>
                  <a:tcPr marL="6350" marR="6350" marT="6350" marB="0" anchor="ctr">
                    <a:lnL>
                      <a:noFill/>
                    </a:lnL>
                    <a:lnR>
                      <a:noFill/>
                    </a:lnR>
                    <a:lnT w="6350" cap="flat" cmpd="sng" algn="ctr">
                      <a:solidFill>
                        <a:srgbClr val="6094FD"/>
                      </a:solidFill>
                      <a:prstDash val="solid"/>
                      <a:round/>
                      <a:headEnd type="none" w="med" len="med"/>
                      <a:tailEnd type="none" w="med" len="med"/>
                    </a:lnT>
                    <a:lnB w="12700">
                      <a:solidFill>
                        <a:schemeClr val="accent2"/>
                      </a:solidFill>
                      <a:prstDash val="solid"/>
                    </a:lnB>
                    <a:noFill/>
                  </a:tcPr>
                </a:tc>
                <a:tc>
                  <a:txBody>
                    <a:bodyPr/>
                    <a:lstStyle/>
                    <a:p>
                      <a:pPr algn="ctr" fontAlgn="b"/>
                      <a:r>
                        <a:rPr lang="en-US" altLang="zh-CN" sz="1800" b="1" i="0" u="none" strike="noStrike" kern="1200">
                          <a:solidFill>
                            <a:srgbClr val="000066"/>
                          </a:solidFill>
                          <a:effectLst/>
                          <a:latin typeface="幼圆" panose="02010509060101010101" pitchFamily="49" charset="-122"/>
                          <a:ea typeface="幼圆" panose="02010509060101010101" pitchFamily="49" charset="-122"/>
                          <a:cs typeface="+mn-cs"/>
                        </a:rPr>
                        <a:t>28.3364</a:t>
                      </a:r>
                    </a:p>
                  </a:txBody>
                  <a:tcPr marL="6350" marR="6350" marT="6350" marB="0" anchor="ctr">
                    <a:lnL>
                      <a:noFill/>
                    </a:lnL>
                    <a:lnR>
                      <a:noFill/>
                    </a:lnR>
                    <a:lnT w="6350" cap="flat" cmpd="sng" algn="ctr">
                      <a:solidFill>
                        <a:srgbClr val="6094FD"/>
                      </a:solidFill>
                      <a:prstDash val="solid"/>
                      <a:round/>
                      <a:headEnd type="none" w="med" len="med"/>
                      <a:tailEnd type="none" w="med" len="med"/>
                    </a:lnT>
                    <a:lnB w="12700">
                      <a:solidFill>
                        <a:schemeClr val="accent2"/>
                      </a:solidFill>
                      <a:prstDash val="solid"/>
                    </a:lnB>
                    <a:noFill/>
                  </a:tcPr>
                </a:tc>
                <a:tc>
                  <a:txBody>
                    <a:bodyPr/>
                    <a:lstStyle/>
                    <a:p>
                      <a:pPr algn="ctr" fontAlgn="b"/>
                      <a:r>
                        <a:rPr lang="en-US" altLang="zh-CN" sz="1800" b="1" i="0" u="none" strike="noStrike" kern="1200">
                          <a:solidFill>
                            <a:srgbClr val="000066"/>
                          </a:solidFill>
                          <a:effectLst/>
                          <a:latin typeface="幼圆" panose="02010509060101010101" pitchFamily="49" charset="-122"/>
                          <a:ea typeface="幼圆" panose="02010509060101010101" pitchFamily="49" charset="-122"/>
                          <a:cs typeface="+mn-cs"/>
                        </a:rPr>
                        <a:t>15.7407</a:t>
                      </a:r>
                    </a:p>
                  </a:txBody>
                  <a:tcPr marL="6350" marR="6350" marT="6350" marB="0" anchor="ctr">
                    <a:lnL>
                      <a:noFill/>
                    </a:lnL>
                    <a:lnR>
                      <a:noFill/>
                    </a:lnR>
                    <a:lnT w="6350" cap="flat" cmpd="sng" algn="ctr">
                      <a:solidFill>
                        <a:srgbClr val="6094FD"/>
                      </a:solidFill>
                      <a:prstDash val="solid"/>
                      <a:round/>
                      <a:headEnd type="none" w="med" len="med"/>
                      <a:tailEnd type="none" w="med" len="med"/>
                    </a:lnT>
                    <a:lnB w="12700">
                      <a:solidFill>
                        <a:schemeClr val="accent2"/>
                      </a:solidFill>
                      <a:prstDash val="solid"/>
                    </a:lnB>
                    <a:noFill/>
                  </a:tcPr>
                </a:tc>
                <a:tc>
                  <a:txBody>
                    <a:bodyPr/>
                    <a:lstStyle/>
                    <a:p>
                      <a:pPr algn="ctr" fontAlgn="b"/>
                      <a:r>
                        <a:rPr lang="zh-CN" altLang="en-US" sz="1800" b="1" i="0" u="none" strike="noStrike" kern="1200">
                          <a:solidFill>
                            <a:srgbClr val="000066"/>
                          </a:solidFill>
                          <a:effectLst/>
                          <a:latin typeface="幼圆" panose="02010509060101010101" pitchFamily="49" charset="-122"/>
                          <a:ea typeface="幼圆" panose="02010509060101010101" pitchFamily="49" charset="-122"/>
                          <a:cs typeface="+mn-cs"/>
                        </a:rPr>
                        <a:t>采矿业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12700">
                      <a:solidFill>
                        <a:schemeClr val="accent2"/>
                      </a:solidFill>
                      <a:prstDash val="solid"/>
                    </a:lnB>
                    <a:noFill/>
                  </a:tcPr>
                </a:tc>
                <a:extLst>
                  <a:ext uri="{0D108BD9-81ED-4DB2-BD59-A6C34878D82A}">
                    <a16:rowId xmlns:a16="http://schemas.microsoft.com/office/drawing/2014/main" xmlns="" val="10010"/>
                  </a:ext>
                </a:extLst>
              </a:tr>
              <a:tr h="475276">
                <a:tc>
                  <a:txBody>
                    <a:bodyPr/>
                    <a:lstStyle/>
                    <a:p>
                      <a:pPr>
                        <a:buNone/>
                      </a:pPr>
                      <a:endParaRPr lang="zh-CN" altLang="en-US"/>
                    </a:p>
                  </a:txBody>
                  <a:tcPr>
                    <a:lnL>
                      <a:noFill/>
                    </a:lnL>
                    <a:lnR>
                      <a:noFill/>
                    </a:lnR>
                    <a:lnT w="12700" cap="flat" cmpd="sng" algn="ctr">
                      <a:solidFill>
                        <a:schemeClr val="accent2"/>
                      </a:solidFill>
                      <a:prstDash val="solid"/>
                      <a:round/>
                      <a:headEnd type="none" w="med" len="med"/>
                      <a:tailEnd type="none" w="med" len="med"/>
                    </a:lnT>
                    <a:lnB>
                      <a:noFill/>
                    </a:lnB>
                    <a:lnTlToBr>
                      <a:noFill/>
                    </a:lnTlToBr>
                    <a:lnBlToTr>
                      <a:noFill/>
                    </a:lnBlToTr>
                  </a:tcPr>
                </a:tc>
                <a:tc>
                  <a:txBody>
                    <a:bodyPr/>
                    <a:lstStyle/>
                    <a:p>
                      <a:pPr>
                        <a:buNone/>
                      </a:pPr>
                      <a:endParaRPr lang="zh-CN" altLang="en-US"/>
                    </a:p>
                  </a:txBody>
                  <a:tcPr>
                    <a:lnL>
                      <a:noFill/>
                    </a:lnL>
                    <a:lnR>
                      <a:noFill/>
                    </a:lnR>
                    <a:lnT w="12700" cap="flat" cmpd="sng" algn="ctr">
                      <a:solidFill>
                        <a:schemeClr val="accent2"/>
                      </a:solidFill>
                      <a:prstDash val="solid"/>
                      <a:round/>
                      <a:headEnd type="none" w="med" len="med"/>
                      <a:tailEnd type="none" w="med" len="med"/>
                    </a:lnT>
                    <a:lnB>
                      <a:noFill/>
                    </a:lnB>
                    <a:lnTlToBr>
                      <a:noFill/>
                    </a:lnTlToBr>
                    <a:lnBlToTr>
                      <a:noFill/>
                    </a:lnBlToTr>
                  </a:tcPr>
                </a:tc>
                <a:tc>
                  <a:txBody>
                    <a:bodyPr/>
                    <a:lstStyle/>
                    <a:p>
                      <a:pPr>
                        <a:buNone/>
                      </a:pPr>
                      <a:endParaRPr lang="zh-CN" altLang="en-US"/>
                    </a:p>
                  </a:txBody>
                  <a:tcPr>
                    <a:lnL>
                      <a:noFill/>
                    </a:lnL>
                    <a:lnR>
                      <a:noFill/>
                    </a:lnR>
                    <a:lnT w="12700" cap="flat" cmpd="sng" algn="ctr">
                      <a:solidFill>
                        <a:schemeClr val="accent2"/>
                      </a:solidFill>
                      <a:prstDash val="solid"/>
                      <a:round/>
                      <a:headEnd type="none" w="med" len="med"/>
                      <a:tailEnd type="none" w="med" len="med"/>
                    </a:lnT>
                    <a:lnB>
                      <a:noFill/>
                    </a:lnB>
                    <a:lnTlToBr>
                      <a:noFill/>
                    </a:lnTlToBr>
                    <a:lnBlToTr>
                      <a:noFill/>
                    </a:lnBlToTr>
                  </a:tcPr>
                </a:tc>
                <a:tc>
                  <a:txBody>
                    <a:bodyPr/>
                    <a:lstStyle/>
                    <a:p>
                      <a:pPr>
                        <a:buNone/>
                      </a:pPr>
                      <a:endParaRPr lang="zh-CN" altLang="en-US"/>
                    </a:p>
                  </a:txBody>
                  <a:tcPr>
                    <a:lnL>
                      <a:noFill/>
                    </a:lnL>
                    <a:lnR>
                      <a:noFill/>
                    </a:lnR>
                    <a:lnT w="12700" cap="flat" cmpd="sng" algn="ctr">
                      <a:solidFill>
                        <a:schemeClr val="accent2"/>
                      </a:solidFill>
                      <a:prstDash val="solid"/>
                      <a:round/>
                      <a:headEnd type="none" w="med" len="med"/>
                      <a:tailEnd type="none" w="med" len="med"/>
                    </a:lnT>
                    <a:lnB>
                      <a:noFill/>
                    </a:lnB>
                    <a:lnTlToBr>
                      <a:noFill/>
                    </a:lnTlToBr>
                    <a:lnBlToTr>
                      <a:noFill/>
                    </a:lnBlToTr>
                  </a:tcPr>
                </a:tc>
                <a:tc>
                  <a:txBody>
                    <a:bodyPr/>
                    <a:lstStyle/>
                    <a:p>
                      <a:pPr>
                        <a:buNone/>
                      </a:pPr>
                      <a:endParaRPr lang="zh-CN" altLang="en-US"/>
                    </a:p>
                  </a:txBody>
                  <a:tcPr>
                    <a:lnL>
                      <a:noFill/>
                    </a:lnL>
                    <a:lnR>
                      <a:noFill/>
                    </a:lnR>
                    <a:lnT w="12700" cap="flat" cmpd="sng" algn="ctr">
                      <a:solidFill>
                        <a:schemeClr val="accent2"/>
                      </a:solidFill>
                      <a:prstDash val="solid"/>
                      <a:round/>
                      <a:headEnd type="none" w="med" len="med"/>
                      <a:tailEnd type="none" w="med" len="med"/>
                    </a:lnT>
                    <a:lnB>
                      <a:noFill/>
                    </a:lnB>
                    <a:lnTlToBr>
                      <a:noFill/>
                    </a:lnTlToBr>
                    <a:lnBlToTr>
                      <a:noFill/>
                    </a:lnBlToTr>
                  </a:tcPr>
                </a:tc>
                <a:extLst>
                  <a:ext uri="{0D108BD9-81ED-4DB2-BD59-A6C34878D82A}">
                    <a16:rowId xmlns:a16="http://schemas.microsoft.com/office/drawing/2014/main" xmlns="" val="10011"/>
                  </a:ext>
                </a:extLst>
              </a:tr>
            </a:tbl>
          </a:graphicData>
        </a:graphic>
      </p:graphicFrame>
    </p:spTree>
  </p:cSld>
  <p:clrMapOvr>
    <a:masterClrMapping/>
  </p:clrMapOvr>
  <p:transition>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2"/>
          <p:cNvSpPr>
            <a:spLocks noChangeArrowheads="1"/>
          </p:cNvSpPr>
          <p:nvPr/>
        </p:nvSpPr>
        <p:spPr bwMode="white">
          <a:xfrm>
            <a:off x="468313" y="188913"/>
            <a:ext cx="8231187" cy="719137"/>
          </a:xfrm>
          <a:prstGeom prst="rect">
            <a:avLst/>
          </a:prstGeom>
          <a:noFill/>
          <a:ln w="9525" algn="ctr">
            <a:noFill/>
            <a:miter lim="800000"/>
          </a:ln>
        </p:spPr>
        <p:txBody>
          <a:bodyPr/>
          <a:lstStyle/>
          <a:p>
            <a:r>
              <a:rPr lang="zh-CN" altLang="en-US" sz="2400" b="1">
                <a:solidFill>
                  <a:srgbClr val="000066"/>
                </a:solidFill>
                <a:latin typeface="幼圆" panose="02010509060101010101" pitchFamily="49" charset="-122"/>
                <a:ea typeface="幼圆" panose="02010509060101010101" pitchFamily="49" charset="-122"/>
              </a:rPr>
              <a:t>本月涨幅居前个股</a:t>
            </a:r>
          </a:p>
        </p:txBody>
      </p:sp>
      <p:sp>
        <p:nvSpPr>
          <p:cNvPr id="2" name="Text Box 2"/>
          <p:cNvSpPr txBox="1">
            <a:spLocks noChangeArrowheads="1"/>
          </p:cNvSpPr>
          <p:nvPr/>
        </p:nvSpPr>
        <p:spPr bwMode="auto">
          <a:xfrm>
            <a:off x="214312" y="1052736"/>
            <a:ext cx="8715375" cy="4636847"/>
          </a:xfrm>
          <a:prstGeom prst="rect">
            <a:avLst/>
          </a:prstGeom>
          <a:noFill/>
          <a:ln w="9525" algn="ctr">
            <a:noFill/>
            <a:miter lim="800000"/>
          </a:ln>
        </p:spPr>
        <p:txBody>
          <a:bodyPr>
            <a:spAutoFit/>
          </a:bodyPr>
          <a:lstStyle/>
          <a:p>
            <a:pPr>
              <a:lnSpc>
                <a:spcPct val="150000"/>
              </a:lnSpc>
              <a:buClr>
                <a:srgbClr val="000798"/>
              </a:buClr>
              <a:defRPr/>
            </a:pPr>
            <a:endParaRPr lang="en-US" altLang="zh-CN" b="1">
              <a:solidFill>
                <a:srgbClr val="000066"/>
              </a:solidFill>
              <a:latin typeface="+mn-ea"/>
              <a:ea typeface="+mn-ea"/>
            </a:endParaRPr>
          </a:p>
          <a:p>
            <a:pPr>
              <a:lnSpc>
                <a:spcPct val="150000"/>
              </a:lnSpc>
              <a:buClr>
                <a:srgbClr val="000798"/>
              </a:buClr>
              <a:buFont typeface="Wingdings" panose="05000000000000000000" pitchFamily="2" charset="2"/>
              <a:buChar char="l"/>
              <a:defRPr/>
            </a:pPr>
            <a:r>
              <a:rPr lang="zh-CN" altLang="en-US" b="1">
                <a:solidFill>
                  <a:srgbClr val="000066"/>
                </a:solidFill>
                <a:latin typeface="幼圆" panose="02010509060101010101" pitchFamily="49" charset="-122"/>
                <a:ea typeface="幼圆" panose="02010509060101010101" pitchFamily="49" charset="-122"/>
              </a:rPr>
              <a:t>恒立实业</a:t>
            </a:r>
            <a:r>
              <a:rPr lang="zh-CN" altLang="en-US" b="1">
                <a:solidFill>
                  <a:schemeClr val="accent1">
                    <a:lumMod val="50000"/>
                  </a:schemeClr>
                </a:solidFill>
              </a:rPr>
              <a:t>（</a:t>
            </a:r>
            <a:r>
              <a:rPr lang="en-US" altLang="zh-CN" b="1">
                <a:solidFill>
                  <a:srgbClr val="000066"/>
                </a:solidFill>
                <a:latin typeface="幼圆" panose="02010509060101010101" pitchFamily="49" charset="-122"/>
                <a:ea typeface="幼圆" panose="02010509060101010101" pitchFamily="49" charset="-122"/>
              </a:rPr>
              <a:t>000622.SZ</a:t>
            </a:r>
            <a:r>
              <a:rPr lang="zh-CN" altLang="en-US" b="1">
                <a:solidFill>
                  <a:schemeClr val="accent1">
                    <a:lumMod val="50000"/>
                  </a:schemeClr>
                </a:solidFill>
              </a:rPr>
              <a:t>） </a:t>
            </a:r>
            <a:r>
              <a:rPr lang="zh-CN" altLang="en-US" b="1">
                <a:solidFill>
                  <a:schemeClr val="accent1">
                    <a:lumMod val="50000"/>
                  </a:schemeClr>
                </a:solidFill>
                <a:latin typeface="+mn-ea"/>
                <a:ea typeface="+mn-ea"/>
              </a:rPr>
              <a:t>：恒立实业发展集团股份有限公司是国内最早进入汽车空调行业的企业之一，主要从事生产、销售制冷空调设备，销售汽车；加工、销售机械设备；提供制冷空调设备安装、维修及本企业生产原料和产品的运输服务。之后公司加速战略转型，从单一的机械制造型，转变成为集汽车零部件、房地产经营、高新技术、投资管理、贸易等为一体的多元化发展的集团型公司。</a:t>
            </a:r>
            <a:endParaRPr lang="en-US" altLang="zh-CN" b="1">
              <a:solidFill>
                <a:schemeClr val="accent1">
                  <a:lumMod val="50000"/>
                </a:schemeClr>
              </a:solidFill>
              <a:latin typeface="+mn-ea"/>
              <a:ea typeface="+mn-ea"/>
            </a:endParaRPr>
          </a:p>
          <a:p>
            <a:pPr>
              <a:lnSpc>
                <a:spcPct val="150000"/>
              </a:lnSpc>
              <a:buClr>
                <a:srgbClr val="000798"/>
              </a:buClr>
              <a:defRPr/>
            </a:pPr>
            <a:endParaRPr lang="en-US" altLang="zh-CN" b="1">
              <a:solidFill>
                <a:schemeClr val="accent1">
                  <a:lumMod val="50000"/>
                </a:schemeClr>
              </a:solidFill>
              <a:latin typeface="+mn-ea"/>
              <a:ea typeface="+mn-ea"/>
            </a:endParaRPr>
          </a:p>
          <a:p>
            <a:pPr>
              <a:lnSpc>
                <a:spcPct val="150000"/>
              </a:lnSpc>
              <a:buClr>
                <a:srgbClr val="000798"/>
              </a:buClr>
              <a:buFont typeface="Wingdings" panose="05000000000000000000" pitchFamily="2" charset="2"/>
              <a:buChar char="l"/>
              <a:defRPr/>
            </a:pPr>
            <a:r>
              <a:rPr lang="zh-CN" altLang="en-US" b="1">
                <a:solidFill>
                  <a:schemeClr val="accent1">
                    <a:lumMod val="50000"/>
                  </a:schemeClr>
                </a:solidFill>
                <a:latin typeface="+mn-ea"/>
                <a:ea typeface="+mn-ea"/>
              </a:rPr>
              <a:t>在并购重组政策放松的背景下，壳资源概念股恒立实业受到游资热捧，</a:t>
            </a:r>
            <a:r>
              <a:rPr lang="en-US" altLang="zh-CN" b="1">
                <a:solidFill>
                  <a:schemeClr val="accent1">
                    <a:lumMod val="50000"/>
                  </a:schemeClr>
                </a:solidFill>
                <a:latin typeface="+mn-ea"/>
                <a:ea typeface="+mn-ea"/>
              </a:rPr>
              <a:t>10</a:t>
            </a:r>
            <a:r>
              <a:rPr lang="zh-CN" altLang="en-US" b="1">
                <a:solidFill>
                  <a:schemeClr val="accent1">
                    <a:lumMod val="50000"/>
                  </a:schemeClr>
                </a:solidFill>
                <a:latin typeface="+mn-ea"/>
                <a:ea typeface="+mn-ea"/>
              </a:rPr>
              <a:t>月</a:t>
            </a:r>
            <a:r>
              <a:rPr lang="en-US" altLang="zh-CN" b="1">
                <a:solidFill>
                  <a:schemeClr val="accent1">
                    <a:lumMod val="50000"/>
                  </a:schemeClr>
                </a:solidFill>
                <a:latin typeface="+mn-ea"/>
                <a:ea typeface="+mn-ea"/>
              </a:rPr>
              <a:t>22</a:t>
            </a:r>
            <a:r>
              <a:rPr lang="zh-CN" altLang="en-US" b="1">
                <a:solidFill>
                  <a:schemeClr val="accent1">
                    <a:lumMod val="50000"/>
                  </a:schemeClr>
                </a:solidFill>
                <a:latin typeface="+mn-ea"/>
                <a:ea typeface="+mn-ea"/>
              </a:rPr>
              <a:t>日至</a:t>
            </a:r>
            <a:r>
              <a:rPr lang="en-US" altLang="zh-CN" b="1">
                <a:solidFill>
                  <a:schemeClr val="accent1">
                    <a:lumMod val="50000"/>
                  </a:schemeClr>
                </a:solidFill>
                <a:latin typeface="+mn-ea"/>
                <a:ea typeface="+mn-ea"/>
              </a:rPr>
              <a:t>11</a:t>
            </a:r>
            <a:r>
              <a:rPr lang="zh-CN" altLang="en-US" b="1">
                <a:solidFill>
                  <a:schemeClr val="accent1">
                    <a:lumMod val="50000"/>
                  </a:schemeClr>
                </a:solidFill>
                <a:latin typeface="+mn-ea"/>
                <a:ea typeface="+mn-ea"/>
              </a:rPr>
              <a:t>月</a:t>
            </a:r>
            <a:r>
              <a:rPr lang="en-US" altLang="zh-CN" b="1">
                <a:solidFill>
                  <a:schemeClr val="accent1">
                    <a:lumMod val="50000"/>
                  </a:schemeClr>
                </a:solidFill>
                <a:latin typeface="+mn-ea"/>
                <a:ea typeface="+mn-ea"/>
              </a:rPr>
              <a:t>8</a:t>
            </a:r>
            <a:r>
              <a:rPr lang="zh-CN" altLang="en-US" b="1">
                <a:solidFill>
                  <a:schemeClr val="accent1">
                    <a:lumMod val="50000"/>
                  </a:schemeClr>
                </a:solidFill>
                <a:latin typeface="+mn-ea"/>
                <a:ea typeface="+mn-ea"/>
              </a:rPr>
              <a:t>日连续实现</a:t>
            </a:r>
            <a:r>
              <a:rPr lang="en-US" altLang="zh-CN" b="1">
                <a:solidFill>
                  <a:schemeClr val="accent1">
                    <a:lumMod val="50000"/>
                  </a:schemeClr>
                </a:solidFill>
                <a:latin typeface="+mn-ea"/>
                <a:ea typeface="+mn-ea"/>
              </a:rPr>
              <a:t>11</a:t>
            </a:r>
            <a:r>
              <a:rPr lang="zh-CN" altLang="en-US" b="1">
                <a:solidFill>
                  <a:schemeClr val="accent1">
                    <a:lumMod val="50000"/>
                  </a:schemeClr>
                </a:solidFill>
                <a:latin typeface="+mn-ea"/>
                <a:ea typeface="+mn-ea"/>
              </a:rPr>
              <a:t>个涨停板，成为</a:t>
            </a:r>
            <a:r>
              <a:rPr lang="en-US" altLang="zh-CN" b="1">
                <a:solidFill>
                  <a:schemeClr val="accent1">
                    <a:lumMod val="50000"/>
                  </a:schemeClr>
                </a:solidFill>
                <a:latin typeface="+mn-ea"/>
                <a:ea typeface="+mn-ea"/>
              </a:rPr>
              <a:t>A</a:t>
            </a:r>
            <a:r>
              <a:rPr lang="zh-CN" altLang="en-US" b="1">
                <a:solidFill>
                  <a:schemeClr val="accent1">
                    <a:lumMod val="50000"/>
                  </a:schemeClr>
                </a:solidFill>
                <a:latin typeface="+mn-ea"/>
                <a:ea typeface="+mn-ea"/>
              </a:rPr>
              <a:t>股新晋“妖王”。</a:t>
            </a:r>
          </a:p>
        </p:txBody>
      </p:sp>
    </p:spTree>
  </p:cSld>
  <p:clrMapOvr>
    <a:masterClrMapping/>
  </p:clrMapOvr>
  <p:transition>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xmlns="" id="{EAB08862-4DA7-4AB6-A6E5-68FEF2CE31DE}"/>
              </a:ext>
            </a:extLst>
          </p:cNvPr>
          <p:cNvSpPr>
            <a:spLocks noChangeArrowheads="1"/>
          </p:cNvSpPr>
          <p:nvPr/>
        </p:nvSpPr>
        <p:spPr bwMode="white">
          <a:xfrm>
            <a:off x="455613" y="142875"/>
            <a:ext cx="8231187" cy="1144588"/>
          </a:xfrm>
          <a:prstGeom prst="rect">
            <a:avLst/>
          </a:prstGeom>
          <a:noFill/>
          <a:ln w="9525" algn="ctr">
            <a:noFill/>
            <a:miter lim="800000"/>
          </a:ln>
        </p:spPr>
        <p:txBody>
          <a:bodyPr/>
          <a:lstStyle/>
          <a:p>
            <a:r>
              <a:rPr lang="zh-CN" altLang="en-US" sz="2400" b="1">
                <a:solidFill>
                  <a:srgbClr val="000066"/>
                </a:solidFill>
                <a:latin typeface="幼圆" panose="02010509060101010101" pitchFamily="49" charset="-122"/>
                <a:ea typeface="幼圆" panose="02010509060101010101" pitchFamily="49" charset="-122"/>
              </a:rPr>
              <a:t>上月涨幅居前个股的本月表现</a:t>
            </a:r>
            <a:endParaRPr lang="en-US" altLang="zh-CN" sz="2400" b="1">
              <a:solidFill>
                <a:srgbClr val="000066"/>
              </a:solidFill>
              <a:latin typeface="幼圆" panose="02010509060101010101" pitchFamily="49" charset="-122"/>
              <a:ea typeface="幼圆" panose="02010509060101010101" pitchFamily="49" charset="-122"/>
            </a:endParaRPr>
          </a:p>
        </p:txBody>
      </p:sp>
      <p:graphicFrame>
        <p:nvGraphicFramePr>
          <p:cNvPr id="5" name="表格 4">
            <a:extLst>
              <a:ext uri="{FF2B5EF4-FFF2-40B4-BE49-F238E27FC236}">
                <a16:creationId xmlns:a16="http://schemas.microsoft.com/office/drawing/2014/main" xmlns="" id="{BDD305F5-997A-49F2-8DBC-1332852DFE17}"/>
              </a:ext>
            </a:extLst>
          </p:cNvPr>
          <p:cNvGraphicFramePr>
            <a:graphicFrameLocks noGrp="1"/>
          </p:cNvGraphicFramePr>
          <p:nvPr>
            <p:extLst>
              <p:ext uri="{D42A27DB-BD31-4B8C-83A1-F6EECF244321}">
                <p14:modId xmlns:p14="http://schemas.microsoft.com/office/powerpoint/2010/main" val="919501297"/>
              </p:ext>
            </p:extLst>
          </p:nvPr>
        </p:nvGraphicFramePr>
        <p:xfrm>
          <a:off x="0" y="801442"/>
          <a:ext cx="9144034" cy="5716163"/>
        </p:xfrm>
        <a:graphic>
          <a:graphicData uri="http://schemas.openxmlformats.org/drawingml/2006/table">
            <a:tbl>
              <a:tblPr/>
              <a:tblGrid>
                <a:gridCol w="1938794">
                  <a:extLst>
                    <a:ext uri="{9D8B030D-6E8A-4147-A177-3AD203B41FA5}">
                      <a16:colId xmlns:a16="http://schemas.microsoft.com/office/drawing/2014/main" xmlns="" val="20000"/>
                    </a:ext>
                  </a:extLst>
                </a:gridCol>
                <a:gridCol w="1736202">
                  <a:extLst>
                    <a:ext uri="{9D8B030D-6E8A-4147-A177-3AD203B41FA5}">
                      <a16:colId xmlns:a16="http://schemas.microsoft.com/office/drawing/2014/main" xmlns="" val="20001"/>
                    </a:ext>
                  </a:extLst>
                </a:gridCol>
                <a:gridCol w="1388963">
                  <a:extLst>
                    <a:ext uri="{9D8B030D-6E8A-4147-A177-3AD203B41FA5}">
                      <a16:colId xmlns:a16="http://schemas.microsoft.com/office/drawing/2014/main" xmlns="" val="20002"/>
                    </a:ext>
                  </a:extLst>
                </a:gridCol>
                <a:gridCol w="1435100">
                  <a:extLst>
                    <a:ext uri="{9D8B030D-6E8A-4147-A177-3AD203B41FA5}">
                      <a16:colId xmlns:a16="http://schemas.microsoft.com/office/drawing/2014/main" xmlns="" val="20003"/>
                    </a:ext>
                  </a:extLst>
                </a:gridCol>
                <a:gridCol w="2644975">
                  <a:extLst>
                    <a:ext uri="{9D8B030D-6E8A-4147-A177-3AD203B41FA5}">
                      <a16:colId xmlns:a16="http://schemas.microsoft.com/office/drawing/2014/main" xmlns="" val="20004"/>
                    </a:ext>
                  </a:extLst>
                </a:gridCol>
              </a:tblGrid>
              <a:tr h="742030">
                <a:tc>
                  <a:txBody>
                    <a:bodyPr/>
                    <a:lstStyle/>
                    <a:p>
                      <a:pPr algn="ctr" fontAlgn="t"/>
                      <a:endParaRPr lang="en-US" altLang="zh-CN" sz="1400" b="1" i="0" u="none" strike="noStrike" kern="1200">
                        <a:solidFill>
                          <a:schemeClr val="bg1"/>
                        </a:solidFill>
                        <a:latin typeface="+mn-ea"/>
                        <a:ea typeface="+mn-ea"/>
                        <a:cs typeface="+mn-cs"/>
                      </a:endParaRPr>
                    </a:p>
                    <a:p>
                      <a:pPr algn="ctr" fontAlgn="t"/>
                      <a:r>
                        <a:rPr lang="zh-CN" altLang="en-US" sz="1400" b="1" i="0" u="none" strike="noStrike" kern="1200">
                          <a:solidFill>
                            <a:schemeClr val="bg1"/>
                          </a:solidFill>
                          <a:latin typeface="+mn-ea"/>
                          <a:ea typeface="+mn-ea"/>
                          <a:cs typeface="+mn-cs"/>
                        </a:rPr>
                        <a:t>证券代码</a:t>
                      </a:r>
                    </a:p>
                  </a:txBody>
                  <a:tcPr marL="4682" marR="4682" marT="4682" marB="0">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algn="ctr" rtl="0" fontAlgn="t"/>
                      <a:endParaRPr lang="en-US" altLang="zh-CN" sz="1400" b="1" i="0" u="none" strike="noStrike" kern="1200">
                        <a:solidFill>
                          <a:schemeClr val="bg1"/>
                        </a:solidFill>
                        <a:latin typeface="+mn-ea"/>
                        <a:ea typeface="+mn-ea"/>
                        <a:cs typeface="+mn-cs"/>
                      </a:endParaRPr>
                    </a:p>
                    <a:p>
                      <a:pPr algn="ctr" rtl="0" fontAlgn="t"/>
                      <a:r>
                        <a:rPr lang="zh-CN" altLang="en-US" sz="1400" b="1" i="0" u="none" strike="noStrike" kern="1200">
                          <a:solidFill>
                            <a:schemeClr val="bg1"/>
                          </a:solidFill>
                          <a:latin typeface="+mn-ea"/>
                          <a:ea typeface="+mn-ea"/>
                          <a:cs typeface="+mn-cs"/>
                        </a:rPr>
                        <a:t>证券简称</a:t>
                      </a:r>
                    </a:p>
                  </a:txBody>
                  <a:tcPr marL="4682" marR="4682" marT="4682"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algn="ctr" rtl="0" fontAlgn="t"/>
                      <a:endParaRPr lang="en-US" altLang="zh-CN" sz="1400" b="1" i="0" u="none" strike="noStrike" kern="1200">
                        <a:solidFill>
                          <a:schemeClr val="bg1"/>
                        </a:solidFill>
                        <a:latin typeface="+mn-ea"/>
                        <a:ea typeface="+mn-ea"/>
                        <a:cs typeface="+mn-cs"/>
                      </a:endParaRPr>
                    </a:p>
                    <a:p>
                      <a:pPr algn="ctr" rtl="0" fontAlgn="t"/>
                      <a:r>
                        <a:rPr lang="zh-CN" altLang="en-US" sz="1400" b="1" i="0" u="none" strike="noStrike" kern="1200">
                          <a:solidFill>
                            <a:schemeClr val="bg1"/>
                          </a:solidFill>
                          <a:latin typeface="+mn-ea"/>
                          <a:ea typeface="+mn-ea"/>
                          <a:cs typeface="+mn-cs"/>
                        </a:rPr>
                        <a:t>上月涨幅（</a:t>
                      </a:r>
                      <a:r>
                        <a:rPr lang="en-US" altLang="zh-CN" sz="1400" b="1" i="0" u="none" strike="noStrike" kern="1200">
                          <a:solidFill>
                            <a:schemeClr val="bg1"/>
                          </a:solidFill>
                          <a:latin typeface="+mn-ea"/>
                          <a:ea typeface="+mn-ea"/>
                          <a:cs typeface="+mn-cs"/>
                        </a:rPr>
                        <a:t>%</a:t>
                      </a:r>
                      <a:r>
                        <a:rPr lang="zh-CN" altLang="en-US" sz="1400" b="1" i="0" u="none" strike="noStrike" kern="1200">
                          <a:solidFill>
                            <a:schemeClr val="bg1"/>
                          </a:solidFill>
                          <a:latin typeface="+mn-ea"/>
                          <a:ea typeface="+mn-ea"/>
                          <a:cs typeface="+mn-cs"/>
                        </a:rPr>
                        <a:t>）</a:t>
                      </a:r>
                      <a:br>
                        <a:rPr lang="zh-CN" altLang="en-US" sz="1400" b="1" i="0" u="none" strike="noStrike" kern="1200">
                          <a:solidFill>
                            <a:schemeClr val="bg1"/>
                          </a:solidFill>
                          <a:latin typeface="+mn-ea"/>
                          <a:ea typeface="+mn-ea"/>
                          <a:cs typeface="+mn-cs"/>
                        </a:rPr>
                      </a:br>
                      <a:endParaRPr lang="zh-CN" altLang="en-US" sz="1400" b="1" i="0" u="none" strike="noStrike" kern="1200">
                        <a:solidFill>
                          <a:schemeClr val="bg1"/>
                        </a:solidFill>
                        <a:latin typeface="+mn-ea"/>
                        <a:ea typeface="+mn-ea"/>
                        <a:cs typeface="+mn-cs"/>
                      </a:endParaRPr>
                    </a:p>
                  </a:txBody>
                  <a:tcPr marL="4682" marR="4682" marT="4682"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algn="ctr" rtl="0" fontAlgn="t"/>
                      <a:endParaRPr lang="en-US" altLang="zh-CN" sz="1400" b="1" i="0" u="none" strike="noStrike" kern="1200">
                        <a:solidFill>
                          <a:schemeClr val="bg1"/>
                        </a:solidFill>
                        <a:latin typeface="+mn-ea"/>
                        <a:ea typeface="+mn-ea"/>
                        <a:cs typeface="+mn-cs"/>
                      </a:endParaRPr>
                    </a:p>
                    <a:p>
                      <a:pPr algn="ctr" rtl="0" fontAlgn="t"/>
                      <a:r>
                        <a:rPr lang="zh-CN" altLang="en-US" sz="1400" b="1" i="0" u="none" strike="noStrike" kern="1200">
                          <a:solidFill>
                            <a:schemeClr val="bg1"/>
                          </a:solidFill>
                          <a:latin typeface="+mn-ea"/>
                          <a:ea typeface="+mn-ea"/>
                          <a:cs typeface="+mn-cs"/>
                        </a:rPr>
                        <a:t>本月涨幅（</a:t>
                      </a:r>
                      <a:r>
                        <a:rPr lang="en-US" altLang="zh-CN" sz="1400" b="1" i="0" u="none" strike="noStrike" kern="1200">
                          <a:solidFill>
                            <a:schemeClr val="bg1"/>
                          </a:solidFill>
                          <a:latin typeface="+mn-ea"/>
                          <a:ea typeface="+mn-ea"/>
                          <a:cs typeface="+mn-cs"/>
                        </a:rPr>
                        <a:t>%</a:t>
                      </a:r>
                      <a:r>
                        <a:rPr lang="zh-CN" altLang="en-US" sz="1400" b="1" i="0" u="none" strike="noStrike" kern="1200">
                          <a:solidFill>
                            <a:schemeClr val="bg1"/>
                          </a:solidFill>
                          <a:latin typeface="+mn-ea"/>
                          <a:ea typeface="+mn-ea"/>
                          <a:cs typeface="+mn-cs"/>
                        </a:rPr>
                        <a:t>）</a:t>
                      </a:r>
                    </a:p>
                  </a:txBody>
                  <a:tcPr marL="4682" marR="4682" marT="4682"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algn="ctr" rtl="0" fontAlgn="t"/>
                      <a:endParaRPr lang="en-US" altLang="zh-CN" sz="1400" b="1" i="0" u="none" strike="noStrike" kern="1200">
                        <a:solidFill>
                          <a:schemeClr val="bg1"/>
                        </a:solidFill>
                        <a:latin typeface="+mn-ea"/>
                        <a:ea typeface="+mn-ea"/>
                        <a:cs typeface="+mn-cs"/>
                      </a:endParaRPr>
                    </a:p>
                    <a:p>
                      <a:pPr algn="ctr" rtl="0" fontAlgn="t"/>
                      <a:r>
                        <a:rPr lang="zh-CN" altLang="en-US" sz="1400" b="1" i="0" u="none" strike="noStrike" kern="1200">
                          <a:solidFill>
                            <a:schemeClr val="bg1"/>
                          </a:solidFill>
                          <a:latin typeface="+mn-ea"/>
                          <a:ea typeface="+mn-ea"/>
                          <a:cs typeface="+mn-cs"/>
                        </a:rPr>
                        <a:t>行业</a:t>
                      </a:r>
                    </a:p>
                  </a:txBody>
                  <a:tcPr marL="4682" marR="4682" marT="4682" marB="0">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extLst>
                  <a:ext uri="{0D108BD9-81ED-4DB2-BD59-A6C34878D82A}">
                    <a16:rowId xmlns:a16="http://schemas.microsoft.com/office/drawing/2014/main" xmlns="" val="10000"/>
                  </a:ext>
                </a:extLst>
              </a:tr>
              <a:tr h="490729">
                <a:tc>
                  <a:txBody>
                    <a:bodyPr/>
                    <a:lstStyle/>
                    <a:p>
                      <a:pPr marL="0" algn="ctr" defTabSz="914400" rtl="0" eaLnBrk="1" fontAlgn="b" latinLnBrk="0" hangingPunct="1"/>
                      <a:r>
                        <a:rPr lang="en-US" sz="1800" b="1" i="0" u="none" strike="noStrike" kern="1200">
                          <a:solidFill>
                            <a:srgbClr val="000066"/>
                          </a:solidFill>
                          <a:effectLst/>
                          <a:latin typeface="幼圆" panose="02010509060101010101" pitchFamily="49" charset="-122"/>
                          <a:ea typeface="幼圆" panose="02010509060101010101" pitchFamily="49" charset="-122"/>
                          <a:cs typeface="+mn-cs"/>
                        </a:rPr>
                        <a:t>300023.SZ</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b" latinLnBrk="0" hangingPunct="1"/>
                      <a:r>
                        <a:rPr lang="zh-CN" altLang="en-US" sz="1800" b="1" i="0" u="none" strike="noStrike" kern="1200">
                          <a:solidFill>
                            <a:srgbClr val="000066"/>
                          </a:solidFill>
                          <a:effectLst/>
                          <a:latin typeface="幼圆" panose="02010509060101010101" pitchFamily="49" charset="-122"/>
                          <a:ea typeface="幼圆" panose="02010509060101010101" pitchFamily="49" charset="-122"/>
                          <a:cs typeface="+mn-cs"/>
                        </a:rPr>
                        <a:t>宝德股份</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b" latinLnBrk="0" hangingPunct="1"/>
                      <a:r>
                        <a:rPr lang="en-US" altLang="zh-CN" sz="1800" b="1" i="0" u="none" strike="noStrike" kern="1200">
                          <a:solidFill>
                            <a:srgbClr val="000066"/>
                          </a:solidFill>
                          <a:effectLst/>
                          <a:latin typeface="幼圆" panose="02010509060101010101" pitchFamily="49" charset="-122"/>
                          <a:ea typeface="幼圆" panose="02010509060101010101" pitchFamily="49" charset="-122"/>
                          <a:cs typeface="+mn-cs"/>
                        </a:rPr>
                        <a:t>99.2126</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b" latinLnBrk="0" hangingPunct="1"/>
                      <a:r>
                        <a:rPr lang="en-US" altLang="zh-CN" sz="1800" b="1" i="0" u="none" strike="noStrike" kern="1200">
                          <a:solidFill>
                            <a:srgbClr val="000066"/>
                          </a:solidFill>
                          <a:effectLst/>
                          <a:latin typeface="幼圆" panose="02010509060101010101" pitchFamily="49" charset="-122"/>
                          <a:ea typeface="幼圆" panose="02010509060101010101" pitchFamily="49" charset="-122"/>
                          <a:cs typeface="+mn-cs"/>
                        </a:rPr>
                        <a:t>-29.3478</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b" latinLnBrk="0" hangingPunct="1"/>
                      <a:r>
                        <a:rPr lang="zh-CN" altLang="en-US" sz="1800" b="1" i="0" u="none" strike="noStrike" kern="1200">
                          <a:solidFill>
                            <a:srgbClr val="000066"/>
                          </a:solidFill>
                          <a:effectLst/>
                          <a:latin typeface="幼圆" panose="02010509060101010101" pitchFamily="49" charset="-122"/>
                          <a:ea typeface="幼圆" panose="02010509060101010101" pitchFamily="49" charset="-122"/>
                          <a:cs typeface="+mn-cs"/>
                        </a:rPr>
                        <a:t>租赁和商务服务业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xmlns="" val="10001"/>
                  </a:ext>
                </a:extLst>
              </a:tr>
              <a:tr h="490721">
                <a:tc>
                  <a:txBody>
                    <a:bodyPr/>
                    <a:lstStyle/>
                    <a:p>
                      <a:pPr marL="0" algn="ctr" defTabSz="914400" rtl="0" eaLnBrk="1" fontAlgn="b" latinLnBrk="0" hangingPunct="1"/>
                      <a:r>
                        <a:rPr lang="en-US" sz="1800" b="1" i="0" u="none" strike="noStrike" kern="1200">
                          <a:solidFill>
                            <a:srgbClr val="000066"/>
                          </a:solidFill>
                          <a:effectLst/>
                          <a:latin typeface="幼圆" panose="02010509060101010101" pitchFamily="49" charset="-122"/>
                          <a:ea typeface="幼圆" panose="02010509060101010101" pitchFamily="49" charset="-122"/>
                          <a:cs typeface="+mn-cs"/>
                        </a:rPr>
                        <a:t>002692.SZ</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b" latinLnBrk="0" hangingPunct="1"/>
                      <a:r>
                        <a:rPr lang="zh-CN" altLang="en-US" sz="1800" b="1" i="0" u="none" strike="noStrike" kern="1200">
                          <a:solidFill>
                            <a:srgbClr val="000066"/>
                          </a:solidFill>
                          <a:effectLst/>
                          <a:latin typeface="幼圆" panose="02010509060101010101" pitchFamily="49" charset="-122"/>
                          <a:ea typeface="幼圆" panose="02010509060101010101" pitchFamily="49" charset="-122"/>
                          <a:cs typeface="+mn-cs"/>
                        </a:rPr>
                        <a:t>睿康股份</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b" latinLnBrk="0" hangingPunct="1"/>
                      <a:r>
                        <a:rPr lang="en-US" altLang="zh-CN" sz="1800" b="1" i="0" u="none" strike="noStrike" kern="1200">
                          <a:solidFill>
                            <a:srgbClr val="000066"/>
                          </a:solidFill>
                          <a:effectLst/>
                          <a:latin typeface="幼圆" panose="02010509060101010101" pitchFamily="49" charset="-122"/>
                          <a:ea typeface="幼圆" panose="02010509060101010101" pitchFamily="49" charset="-122"/>
                          <a:cs typeface="+mn-cs"/>
                        </a:rPr>
                        <a:t>50.4644</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b" latinLnBrk="0" hangingPunct="1"/>
                      <a:r>
                        <a:rPr lang="en-US" altLang="zh-CN" sz="1800" b="1" i="0" u="none" strike="noStrike" kern="1200">
                          <a:solidFill>
                            <a:srgbClr val="000066"/>
                          </a:solidFill>
                          <a:effectLst/>
                          <a:latin typeface="幼圆" panose="02010509060101010101" pitchFamily="49" charset="-122"/>
                          <a:ea typeface="幼圆" panose="02010509060101010101" pitchFamily="49" charset="-122"/>
                          <a:cs typeface="+mn-cs"/>
                        </a:rPr>
                        <a:t>-20.3704</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b" latinLnBrk="0" hangingPunct="1"/>
                      <a:r>
                        <a:rPr lang="zh-CN" altLang="en-US" sz="1800" b="1" i="0" u="none" strike="noStrike" kern="1200">
                          <a:solidFill>
                            <a:srgbClr val="000066"/>
                          </a:solidFill>
                          <a:effectLst/>
                          <a:latin typeface="幼圆" panose="02010509060101010101" pitchFamily="49" charset="-122"/>
                          <a:ea typeface="幼圆" panose="02010509060101010101" pitchFamily="49" charset="-122"/>
                          <a:cs typeface="+mn-cs"/>
                        </a:rPr>
                        <a:t>制造业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xmlns="" val="10002"/>
                  </a:ext>
                </a:extLst>
              </a:tr>
              <a:tr h="490721">
                <a:tc>
                  <a:txBody>
                    <a:bodyPr/>
                    <a:lstStyle/>
                    <a:p>
                      <a:pPr marL="0" algn="ctr" defTabSz="914400" rtl="0" eaLnBrk="1" fontAlgn="b" latinLnBrk="0" hangingPunct="1"/>
                      <a:r>
                        <a:rPr lang="en-US" sz="1800" b="1" i="0" u="none" strike="noStrike" kern="1200">
                          <a:solidFill>
                            <a:srgbClr val="000066"/>
                          </a:solidFill>
                          <a:effectLst/>
                          <a:latin typeface="幼圆" panose="02010509060101010101" pitchFamily="49" charset="-122"/>
                          <a:ea typeface="幼圆" panose="02010509060101010101" pitchFamily="49" charset="-122"/>
                          <a:cs typeface="+mn-cs"/>
                        </a:rPr>
                        <a:t>600603.SH</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b" latinLnBrk="0" hangingPunct="1"/>
                      <a:r>
                        <a:rPr lang="zh-CN" altLang="en-US" sz="1800" b="1" i="0" u="none" strike="noStrike" kern="1200">
                          <a:solidFill>
                            <a:srgbClr val="000066"/>
                          </a:solidFill>
                          <a:effectLst/>
                          <a:latin typeface="幼圆" panose="02010509060101010101" pitchFamily="49" charset="-122"/>
                          <a:ea typeface="幼圆" panose="02010509060101010101" pitchFamily="49" charset="-122"/>
                          <a:cs typeface="+mn-cs"/>
                        </a:rPr>
                        <a:t>广汇物流</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b" latinLnBrk="0" hangingPunct="1"/>
                      <a:r>
                        <a:rPr lang="en-US" altLang="zh-CN" sz="1800" b="1" i="0" u="none" strike="noStrike" kern="1200">
                          <a:solidFill>
                            <a:srgbClr val="000066"/>
                          </a:solidFill>
                          <a:effectLst/>
                          <a:latin typeface="幼圆" panose="02010509060101010101" pitchFamily="49" charset="-122"/>
                          <a:ea typeface="幼圆" panose="02010509060101010101" pitchFamily="49" charset="-122"/>
                          <a:cs typeface="+mn-cs"/>
                        </a:rPr>
                        <a:t>46.5296</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b" latinLnBrk="0" hangingPunct="1"/>
                      <a:r>
                        <a:rPr lang="en-US" altLang="zh-CN" sz="1800" b="1" i="0" u="none" strike="noStrike" kern="1200">
                          <a:solidFill>
                            <a:srgbClr val="000066"/>
                          </a:solidFill>
                          <a:effectLst/>
                          <a:latin typeface="幼圆" panose="02010509060101010101" pitchFamily="49" charset="-122"/>
                          <a:ea typeface="幼圆" panose="02010509060101010101" pitchFamily="49" charset="-122"/>
                          <a:cs typeface="+mn-cs"/>
                        </a:rPr>
                        <a:t>-22.4561</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b" latinLnBrk="0" hangingPunct="1"/>
                      <a:r>
                        <a:rPr lang="zh-CN" altLang="en-US" sz="1800" b="1" i="0" u="none" strike="noStrike" kern="1200">
                          <a:solidFill>
                            <a:srgbClr val="000066"/>
                          </a:solidFill>
                          <a:effectLst/>
                          <a:latin typeface="幼圆" panose="02010509060101010101" pitchFamily="49" charset="-122"/>
                          <a:ea typeface="幼圆" panose="02010509060101010101" pitchFamily="49" charset="-122"/>
                          <a:cs typeface="+mn-cs"/>
                        </a:rPr>
                        <a:t>综合</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xmlns="" val="10003"/>
                  </a:ext>
                </a:extLst>
              </a:tr>
              <a:tr h="490721">
                <a:tc>
                  <a:txBody>
                    <a:bodyPr/>
                    <a:lstStyle/>
                    <a:p>
                      <a:pPr marL="0" algn="ctr" defTabSz="914400" rtl="0" eaLnBrk="1" fontAlgn="b" latinLnBrk="0" hangingPunct="1"/>
                      <a:r>
                        <a:rPr lang="en-US" sz="1800" b="1" i="0" u="none" strike="noStrike" kern="1200">
                          <a:solidFill>
                            <a:srgbClr val="000066"/>
                          </a:solidFill>
                          <a:effectLst/>
                          <a:latin typeface="幼圆" panose="02010509060101010101" pitchFamily="49" charset="-122"/>
                          <a:ea typeface="幼圆" panose="02010509060101010101" pitchFamily="49" charset="-122"/>
                          <a:cs typeface="+mn-cs"/>
                        </a:rPr>
                        <a:t>000629.SZ</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b" latinLnBrk="0" hangingPunct="1"/>
                      <a:r>
                        <a:rPr lang="zh-CN" altLang="en-US" sz="1800" b="1" i="0" u="none" strike="noStrike" kern="1200">
                          <a:solidFill>
                            <a:srgbClr val="000066"/>
                          </a:solidFill>
                          <a:effectLst/>
                          <a:latin typeface="幼圆" panose="02010509060101010101" pitchFamily="49" charset="-122"/>
                          <a:ea typeface="幼圆" panose="02010509060101010101" pitchFamily="49" charset="-122"/>
                          <a:cs typeface="+mn-cs"/>
                        </a:rPr>
                        <a:t>攀钢钒钛</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b" latinLnBrk="0" hangingPunct="1"/>
                      <a:r>
                        <a:rPr lang="en-US" altLang="zh-CN" sz="1800" b="1" i="0" u="none" strike="noStrike" kern="1200">
                          <a:solidFill>
                            <a:srgbClr val="000066"/>
                          </a:solidFill>
                          <a:effectLst/>
                          <a:latin typeface="幼圆" panose="02010509060101010101" pitchFamily="49" charset="-122"/>
                          <a:ea typeface="幼圆" panose="02010509060101010101" pitchFamily="49" charset="-122"/>
                          <a:cs typeface="+mn-cs"/>
                        </a:rPr>
                        <a:t>46.2046</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b" latinLnBrk="0" hangingPunct="1"/>
                      <a:r>
                        <a:rPr lang="en-US" altLang="zh-CN" sz="1800" b="1" i="0" u="none" strike="noStrike" kern="1200">
                          <a:solidFill>
                            <a:srgbClr val="000066"/>
                          </a:solidFill>
                          <a:effectLst/>
                          <a:latin typeface="幼圆" panose="02010509060101010101" pitchFamily="49" charset="-122"/>
                          <a:ea typeface="幼圆" panose="02010509060101010101" pitchFamily="49" charset="-122"/>
                          <a:cs typeface="+mn-cs"/>
                        </a:rPr>
                        <a:t>-11.5124</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b" latinLnBrk="0" hangingPunct="1"/>
                      <a:r>
                        <a:rPr lang="zh-CN" altLang="en-US" sz="1800" b="1" i="0" u="none" strike="noStrike" kern="1200">
                          <a:solidFill>
                            <a:srgbClr val="000066"/>
                          </a:solidFill>
                          <a:effectLst/>
                          <a:latin typeface="幼圆" panose="02010509060101010101" pitchFamily="49" charset="-122"/>
                          <a:ea typeface="幼圆" panose="02010509060101010101" pitchFamily="49" charset="-122"/>
                          <a:cs typeface="+mn-cs"/>
                        </a:rPr>
                        <a:t>制造业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xmlns="" val="10004"/>
                  </a:ext>
                </a:extLst>
              </a:tr>
              <a:tr h="490721">
                <a:tc>
                  <a:txBody>
                    <a:bodyPr/>
                    <a:lstStyle/>
                    <a:p>
                      <a:pPr marL="0" algn="ctr" defTabSz="914400" rtl="0" eaLnBrk="1" fontAlgn="b" latinLnBrk="0" hangingPunct="1"/>
                      <a:r>
                        <a:rPr lang="en-US" sz="1800" b="1" i="0" u="none" strike="noStrike" kern="1200">
                          <a:solidFill>
                            <a:srgbClr val="000066"/>
                          </a:solidFill>
                          <a:effectLst/>
                          <a:latin typeface="幼圆" panose="02010509060101010101" pitchFamily="49" charset="-122"/>
                          <a:ea typeface="幼圆" panose="02010509060101010101" pitchFamily="49" charset="-122"/>
                          <a:cs typeface="+mn-cs"/>
                        </a:rPr>
                        <a:t>600312.SH</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b" latinLnBrk="0" hangingPunct="1"/>
                      <a:r>
                        <a:rPr lang="zh-CN" altLang="en-US" sz="1800" b="1" i="0" u="none" strike="noStrike" kern="1200">
                          <a:solidFill>
                            <a:srgbClr val="000066"/>
                          </a:solidFill>
                          <a:effectLst/>
                          <a:latin typeface="幼圆" panose="02010509060101010101" pitchFamily="49" charset="-122"/>
                          <a:ea typeface="幼圆" panose="02010509060101010101" pitchFamily="49" charset="-122"/>
                          <a:cs typeface="+mn-cs"/>
                        </a:rPr>
                        <a:t>平高电气</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b" latinLnBrk="0" hangingPunct="1"/>
                      <a:r>
                        <a:rPr lang="en-US" altLang="zh-CN" sz="1800" b="1" i="0" u="none" strike="noStrike" kern="1200">
                          <a:solidFill>
                            <a:srgbClr val="000066"/>
                          </a:solidFill>
                          <a:effectLst/>
                          <a:latin typeface="幼圆" panose="02010509060101010101" pitchFamily="49" charset="-122"/>
                          <a:ea typeface="幼圆" panose="02010509060101010101" pitchFamily="49" charset="-122"/>
                          <a:cs typeface="+mn-cs"/>
                        </a:rPr>
                        <a:t>45.935</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b" latinLnBrk="0" hangingPunct="1"/>
                      <a:r>
                        <a:rPr lang="en-US" altLang="zh-CN" sz="1800" b="1" i="0" u="none" strike="noStrike" kern="1200">
                          <a:solidFill>
                            <a:srgbClr val="000066"/>
                          </a:solidFill>
                          <a:effectLst/>
                          <a:latin typeface="幼圆" panose="02010509060101010101" pitchFamily="49" charset="-122"/>
                          <a:ea typeface="幼圆" panose="02010509060101010101" pitchFamily="49" charset="-122"/>
                          <a:cs typeface="+mn-cs"/>
                        </a:rPr>
                        <a:t>4.1783</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b" latinLnBrk="0" hangingPunct="1"/>
                      <a:r>
                        <a:rPr lang="zh-CN" altLang="en-US" sz="1800" b="1" i="0" u="none" strike="noStrike" kern="1200">
                          <a:solidFill>
                            <a:srgbClr val="000066"/>
                          </a:solidFill>
                          <a:effectLst/>
                          <a:latin typeface="幼圆" panose="02010509060101010101" pitchFamily="49" charset="-122"/>
                          <a:ea typeface="幼圆" panose="02010509060101010101" pitchFamily="49" charset="-122"/>
                          <a:cs typeface="+mn-cs"/>
                        </a:rPr>
                        <a:t>制造业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xmlns="" val="10005"/>
                  </a:ext>
                </a:extLst>
              </a:tr>
              <a:tr h="493367">
                <a:tc>
                  <a:txBody>
                    <a:bodyPr/>
                    <a:lstStyle/>
                    <a:p>
                      <a:pPr marL="0" algn="ctr" defTabSz="914400" rtl="0" eaLnBrk="1" fontAlgn="b" latinLnBrk="0" hangingPunct="1"/>
                      <a:r>
                        <a:rPr lang="en-US" sz="1800" b="1" i="0" u="none" strike="noStrike" kern="1200">
                          <a:solidFill>
                            <a:srgbClr val="000066"/>
                          </a:solidFill>
                          <a:effectLst/>
                          <a:latin typeface="幼圆" panose="02010509060101010101" pitchFamily="49" charset="-122"/>
                          <a:ea typeface="幼圆" panose="02010509060101010101" pitchFamily="49" charset="-122"/>
                          <a:cs typeface="+mn-cs"/>
                        </a:rPr>
                        <a:t>002219.SZ</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b" latinLnBrk="0" hangingPunct="1"/>
                      <a:r>
                        <a:rPr lang="zh-CN" altLang="en-US" sz="1800" b="1" i="0" u="none" strike="noStrike" kern="1200">
                          <a:solidFill>
                            <a:srgbClr val="000066"/>
                          </a:solidFill>
                          <a:effectLst/>
                          <a:latin typeface="幼圆" panose="02010509060101010101" pitchFamily="49" charset="-122"/>
                          <a:ea typeface="幼圆" panose="02010509060101010101" pitchFamily="49" charset="-122"/>
                          <a:cs typeface="+mn-cs"/>
                        </a:rPr>
                        <a:t>恒康医疗</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b" latinLnBrk="0" hangingPunct="1"/>
                      <a:r>
                        <a:rPr lang="en-US" altLang="zh-CN" sz="1800" b="1" i="0" u="none" strike="noStrike" kern="1200">
                          <a:solidFill>
                            <a:srgbClr val="000066"/>
                          </a:solidFill>
                          <a:effectLst/>
                          <a:latin typeface="幼圆" panose="02010509060101010101" pitchFamily="49" charset="-122"/>
                          <a:ea typeface="幼圆" panose="02010509060101010101" pitchFamily="49" charset="-122"/>
                          <a:cs typeface="+mn-cs"/>
                        </a:rPr>
                        <a:t>45.3333</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b" latinLnBrk="0" hangingPunct="1"/>
                      <a:r>
                        <a:rPr lang="en-US" altLang="zh-CN" sz="1800" b="1" i="0" u="none" strike="noStrike" kern="1200">
                          <a:solidFill>
                            <a:srgbClr val="000066"/>
                          </a:solidFill>
                          <a:effectLst/>
                          <a:latin typeface="幼圆" panose="02010509060101010101" pitchFamily="49" charset="-122"/>
                          <a:ea typeface="幼圆" panose="02010509060101010101" pitchFamily="49" charset="-122"/>
                          <a:cs typeface="+mn-cs"/>
                        </a:rPr>
                        <a:t>-19.7248</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b" latinLnBrk="0" hangingPunct="1"/>
                      <a:r>
                        <a:rPr lang="zh-CN" altLang="en-US" sz="1800" b="1" i="0" u="none" strike="noStrike" kern="1200">
                          <a:solidFill>
                            <a:srgbClr val="000066"/>
                          </a:solidFill>
                          <a:effectLst/>
                          <a:latin typeface="幼圆" panose="02010509060101010101" pitchFamily="49" charset="-122"/>
                          <a:ea typeface="幼圆" panose="02010509060101010101" pitchFamily="49" charset="-122"/>
                          <a:cs typeface="+mn-cs"/>
                        </a:rPr>
                        <a:t>制造业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xmlns="" val="10006"/>
                  </a:ext>
                </a:extLst>
              </a:tr>
              <a:tr h="490721">
                <a:tc>
                  <a:txBody>
                    <a:bodyPr/>
                    <a:lstStyle/>
                    <a:p>
                      <a:pPr marL="0" algn="ctr" defTabSz="914400" rtl="0" eaLnBrk="1" fontAlgn="b" latinLnBrk="0" hangingPunct="1"/>
                      <a:r>
                        <a:rPr lang="en-US" sz="1800" b="1" i="0" u="none" strike="noStrike" kern="1200">
                          <a:solidFill>
                            <a:srgbClr val="000066"/>
                          </a:solidFill>
                          <a:effectLst/>
                          <a:latin typeface="幼圆" panose="02010509060101010101" pitchFamily="49" charset="-122"/>
                          <a:ea typeface="幼圆" panose="02010509060101010101" pitchFamily="49" charset="-122"/>
                          <a:cs typeface="+mn-cs"/>
                        </a:rPr>
                        <a:t>300265.SZ</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b" latinLnBrk="0" hangingPunct="1"/>
                      <a:r>
                        <a:rPr lang="zh-CN" altLang="en-US" sz="1800" b="1" i="0" u="none" strike="noStrike" kern="1200">
                          <a:solidFill>
                            <a:srgbClr val="000066"/>
                          </a:solidFill>
                          <a:effectLst/>
                          <a:latin typeface="幼圆" panose="02010509060101010101" pitchFamily="49" charset="-122"/>
                          <a:ea typeface="幼圆" panose="02010509060101010101" pitchFamily="49" charset="-122"/>
                          <a:cs typeface="+mn-cs"/>
                        </a:rPr>
                        <a:t>通光线缆</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b" latinLnBrk="0" hangingPunct="1"/>
                      <a:r>
                        <a:rPr lang="en-US" altLang="zh-CN" sz="1800" b="1" i="0" u="none" strike="noStrike" kern="1200">
                          <a:solidFill>
                            <a:srgbClr val="000066"/>
                          </a:solidFill>
                          <a:effectLst/>
                          <a:latin typeface="幼圆" panose="02010509060101010101" pitchFamily="49" charset="-122"/>
                          <a:ea typeface="幼圆" panose="02010509060101010101" pitchFamily="49" charset="-122"/>
                          <a:cs typeface="+mn-cs"/>
                        </a:rPr>
                        <a:t>42.8298</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b" latinLnBrk="0" hangingPunct="1"/>
                      <a:r>
                        <a:rPr lang="en-US" altLang="zh-CN" sz="1800" b="1" i="0" u="none" strike="noStrike" kern="1200">
                          <a:solidFill>
                            <a:srgbClr val="000066"/>
                          </a:solidFill>
                          <a:effectLst/>
                          <a:latin typeface="幼圆" panose="02010509060101010101" pitchFamily="49" charset="-122"/>
                          <a:ea typeface="幼圆" panose="02010509060101010101" pitchFamily="49" charset="-122"/>
                          <a:cs typeface="+mn-cs"/>
                        </a:rPr>
                        <a:t>-12.9853</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b" latinLnBrk="0" hangingPunct="1"/>
                      <a:r>
                        <a:rPr lang="zh-CN" altLang="en-US" sz="1800" b="1" i="0" u="none" strike="noStrike" kern="1200">
                          <a:solidFill>
                            <a:srgbClr val="000066"/>
                          </a:solidFill>
                          <a:effectLst/>
                          <a:latin typeface="幼圆" panose="02010509060101010101" pitchFamily="49" charset="-122"/>
                          <a:ea typeface="幼圆" panose="02010509060101010101" pitchFamily="49" charset="-122"/>
                          <a:cs typeface="+mn-cs"/>
                        </a:rPr>
                        <a:t>制造业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xmlns="" val="10007"/>
                  </a:ext>
                </a:extLst>
              </a:tr>
              <a:tr h="490721">
                <a:tc>
                  <a:txBody>
                    <a:bodyPr/>
                    <a:lstStyle/>
                    <a:p>
                      <a:pPr marL="0" algn="ctr" defTabSz="914400" rtl="0" eaLnBrk="1" fontAlgn="b" latinLnBrk="0" hangingPunct="1"/>
                      <a:r>
                        <a:rPr lang="en-US" sz="1800" b="1" i="0" u="none" strike="noStrike" kern="1200">
                          <a:solidFill>
                            <a:srgbClr val="000066"/>
                          </a:solidFill>
                          <a:effectLst/>
                          <a:latin typeface="幼圆" panose="02010509060101010101" pitchFamily="49" charset="-122"/>
                          <a:ea typeface="幼圆" panose="02010509060101010101" pitchFamily="49" charset="-122"/>
                          <a:cs typeface="+mn-cs"/>
                        </a:rPr>
                        <a:t>600856.SH</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b" latinLnBrk="0" hangingPunct="1"/>
                      <a:r>
                        <a:rPr lang="zh-CN" altLang="en-US" sz="1800" b="1" i="0" u="none" strike="noStrike" kern="1200">
                          <a:solidFill>
                            <a:srgbClr val="000066"/>
                          </a:solidFill>
                          <a:effectLst/>
                          <a:latin typeface="幼圆" panose="02010509060101010101" pitchFamily="49" charset="-122"/>
                          <a:ea typeface="幼圆" panose="02010509060101010101" pitchFamily="49" charset="-122"/>
                          <a:cs typeface="+mn-cs"/>
                        </a:rPr>
                        <a:t>中天能源</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b" latinLnBrk="0" hangingPunct="1"/>
                      <a:r>
                        <a:rPr lang="en-US" altLang="zh-CN" sz="1800" b="1" i="0" u="none" strike="noStrike" kern="1200">
                          <a:solidFill>
                            <a:srgbClr val="000066"/>
                          </a:solidFill>
                          <a:effectLst/>
                          <a:latin typeface="幼圆" panose="02010509060101010101" pitchFamily="49" charset="-122"/>
                          <a:ea typeface="幼圆" panose="02010509060101010101" pitchFamily="49" charset="-122"/>
                          <a:cs typeface="+mn-cs"/>
                        </a:rPr>
                        <a:t>36.2768</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b" latinLnBrk="0" hangingPunct="1"/>
                      <a:r>
                        <a:rPr lang="en-US" altLang="zh-CN" sz="1800" b="1" i="0" u="none" strike="noStrike" kern="1200">
                          <a:solidFill>
                            <a:srgbClr val="000066"/>
                          </a:solidFill>
                          <a:effectLst/>
                          <a:latin typeface="幼圆" panose="02010509060101010101" pitchFamily="49" charset="-122"/>
                          <a:ea typeface="幼圆" panose="02010509060101010101" pitchFamily="49" charset="-122"/>
                          <a:cs typeface="+mn-cs"/>
                        </a:rPr>
                        <a:t>-19.965</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b" latinLnBrk="0" hangingPunct="1"/>
                      <a:r>
                        <a:rPr lang="zh-CN" altLang="en-US" sz="1800" b="1" i="0" u="none" strike="noStrike" kern="1200">
                          <a:solidFill>
                            <a:srgbClr val="000066"/>
                          </a:solidFill>
                          <a:effectLst/>
                          <a:latin typeface="幼圆" panose="02010509060101010101" pitchFamily="49" charset="-122"/>
                          <a:ea typeface="幼圆" panose="02010509060101010101" pitchFamily="49" charset="-122"/>
                          <a:cs typeface="+mn-cs"/>
                        </a:rPr>
                        <a:t>电力、热力、燃气及水生产和供应业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xmlns="" val="10008"/>
                  </a:ext>
                </a:extLst>
              </a:tr>
              <a:tr h="490721">
                <a:tc>
                  <a:txBody>
                    <a:bodyPr/>
                    <a:lstStyle/>
                    <a:p>
                      <a:pPr marL="0" algn="ctr" defTabSz="914400" rtl="0" eaLnBrk="1" fontAlgn="b" latinLnBrk="0" hangingPunct="1"/>
                      <a:r>
                        <a:rPr lang="en-US" sz="1800" b="1" i="0" u="none" strike="noStrike" kern="1200">
                          <a:solidFill>
                            <a:srgbClr val="000066"/>
                          </a:solidFill>
                          <a:effectLst/>
                          <a:latin typeface="幼圆" panose="02010509060101010101" pitchFamily="49" charset="-122"/>
                          <a:ea typeface="幼圆" panose="02010509060101010101" pitchFamily="49" charset="-122"/>
                          <a:cs typeface="+mn-cs"/>
                        </a:rPr>
                        <a:t>002667.SZ</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b" latinLnBrk="0" hangingPunct="1"/>
                      <a:r>
                        <a:rPr lang="zh-CN" altLang="en-US" sz="1800" b="1" i="0" u="none" strike="noStrike" kern="1200">
                          <a:solidFill>
                            <a:srgbClr val="000066"/>
                          </a:solidFill>
                          <a:effectLst/>
                          <a:latin typeface="幼圆" panose="02010509060101010101" pitchFamily="49" charset="-122"/>
                          <a:ea typeface="幼圆" panose="02010509060101010101" pitchFamily="49" charset="-122"/>
                          <a:cs typeface="+mn-cs"/>
                        </a:rPr>
                        <a:t>鞍重股份</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b" latinLnBrk="0" hangingPunct="1"/>
                      <a:r>
                        <a:rPr lang="en-US" altLang="zh-CN" sz="1800" b="1" i="0" u="none" strike="noStrike" kern="1200">
                          <a:solidFill>
                            <a:srgbClr val="000066"/>
                          </a:solidFill>
                          <a:effectLst/>
                          <a:latin typeface="幼圆" panose="02010509060101010101" pitchFamily="49" charset="-122"/>
                          <a:ea typeface="幼圆" panose="02010509060101010101" pitchFamily="49" charset="-122"/>
                          <a:cs typeface="+mn-cs"/>
                        </a:rPr>
                        <a:t>36.1156</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b" latinLnBrk="0" hangingPunct="1"/>
                      <a:r>
                        <a:rPr lang="en-US" altLang="zh-CN" sz="1800" b="1" i="0" u="none" strike="noStrike" kern="1200">
                          <a:solidFill>
                            <a:srgbClr val="000066"/>
                          </a:solidFill>
                          <a:effectLst/>
                          <a:latin typeface="幼圆" panose="02010509060101010101" pitchFamily="49" charset="-122"/>
                          <a:ea typeface="幼圆" panose="02010509060101010101" pitchFamily="49" charset="-122"/>
                          <a:cs typeface="+mn-cs"/>
                        </a:rPr>
                        <a:t>-27.0047</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b" latinLnBrk="0" hangingPunct="1"/>
                      <a:r>
                        <a:rPr lang="zh-CN" altLang="en-US" sz="1800" b="1" i="0" u="none" strike="noStrike" kern="1200">
                          <a:solidFill>
                            <a:srgbClr val="000066"/>
                          </a:solidFill>
                          <a:effectLst/>
                          <a:latin typeface="幼圆" panose="02010509060101010101" pitchFamily="49" charset="-122"/>
                          <a:ea typeface="幼圆" panose="02010509060101010101" pitchFamily="49" charset="-122"/>
                          <a:cs typeface="+mn-cs"/>
                        </a:rPr>
                        <a:t>制造业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xmlns="" val="10009"/>
                  </a:ext>
                </a:extLst>
              </a:tr>
              <a:tr h="490721">
                <a:tc>
                  <a:txBody>
                    <a:bodyPr/>
                    <a:lstStyle/>
                    <a:p>
                      <a:pPr marL="0" algn="ctr" defTabSz="914400" rtl="0" eaLnBrk="1" fontAlgn="b" latinLnBrk="0" hangingPunct="1"/>
                      <a:r>
                        <a:rPr lang="en-US" sz="1800" b="1" i="0" u="none" strike="noStrike" kern="1200">
                          <a:solidFill>
                            <a:srgbClr val="000066"/>
                          </a:solidFill>
                          <a:effectLst/>
                          <a:latin typeface="幼圆" panose="02010509060101010101" pitchFamily="49" charset="-122"/>
                          <a:ea typeface="幼圆" panose="02010509060101010101" pitchFamily="49" charset="-122"/>
                          <a:cs typeface="+mn-cs"/>
                        </a:rPr>
                        <a:t>300411.SZ</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12700">
                      <a:solidFill>
                        <a:schemeClr val="accent2"/>
                      </a:solidFill>
                      <a:prstDash val="solid"/>
                    </a:lnB>
                    <a:noFill/>
                  </a:tcPr>
                </a:tc>
                <a:tc>
                  <a:txBody>
                    <a:bodyPr/>
                    <a:lstStyle/>
                    <a:p>
                      <a:pPr marL="0" algn="ctr" defTabSz="914400" rtl="0" eaLnBrk="1" fontAlgn="b" latinLnBrk="0" hangingPunct="1"/>
                      <a:r>
                        <a:rPr lang="zh-CN" altLang="en-US" sz="1800" b="1" i="0" u="none" strike="noStrike" kern="1200">
                          <a:solidFill>
                            <a:srgbClr val="000066"/>
                          </a:solidFill>
                          <a:effectLst/>
                          <a:latin typeface="幼圆" panose="02010509060101010101" pitchFamily="49" charset="-122"/>
                          <a:ea typeface="幼圆" panose="02010509060101010101" pitchFamily="49" charset="-122"/>
                          <a:cs typeface="+mn-cs"/>
                        </a:rPr>
                        <a:t>金盾股份</a:t>
                      </a:r>
                    </a:p>
                  </a:txBody>
                  <a:tcPr marL="6350" marR="6350" marT="6350" marB="0" anchor="ctr">
                    <a:lnL>
                      <a:noFill/>
                    </a:lnL>
                    <a:lnR>
                      <a:noFill/>
                    </a:lnR>
                    <a:lnT w="6350" cap="flat" cmpd="sng" algn="ctr">
                      <a:solidFill>
                        <a:srgbClr val="6094FD"/>
                      </a:solidFill>
                      <a:prstDash val="solid"/>
                      <a:round/>
                      <a:headEnd type="none" w="med" len="med"/>
                      <a:tailEnd type="none" w="med" len="med"/>
                    </a:lnT>
                    <a:lnB w="12700">
                      <a:solidFill>
                        <a:schemeClr val="accent2"/>
                      </a:solidFill>
                      <a:prstDash val="solid"/>
                    </a:lnB>
                    <a:noFill/>
                  </a:tcPr>
                </a:tc>
                <a:tc>
                  <a:txBody>
                    <a:bodyPr/>
                    <a:lstStyle/>
                    <a:p>
                      <a:pPr marL="0" algn="ctr" defTabSz="914400" rtl="0" eaLnBrk="1" fontAlgn="b" latinLnBrk="0" hangingPunct="1"/>
                      <a:r>
                        <a:rPr lang="en-US" altLang="zh-CN" sz="1800" b="1" i="0" u="none" strike="noStrike" kern="1200">
                          <a:solidFill>
                            <a:srgbClr val="000066"/>
                          </a:solidFill>
                          <a:effectLst/>
                          <a:latin typeface="幼圆" panose="02010509060101010101" pitchFamily="49" charset="-122"/>
                          <a:ea typeface="幼圆" panose="02010509060101010101" pitchFamily="49" charset="-122"/>
                          <a:cs typeface="+mn-cs"/>
                        </a:rPr>
                        <a:t>33.2842</a:t>
                      </a:r>
                    </a:p>
                  </a:txBody>
                  <a:tcPr marL="6350" marR="6350" marT="6350" marB="0" anchor="ctr">
                    <a:lnL>
                      <a:noFill/>
                    </a:lnL>
                    <a:lnR>
                      <a:noFill/>
                    </a:lnR>
                    <a:lnT w="6350" cap="flat" cmpd="sng" algn="ctr">
                      <a:solidFill>
                        <a:srgbClr val="6094FD"/>
                      </a:solidFill>
                      <a:prstDash val="solid"/>
                      <a:round/>
                      <a:headEnd type="none" w="med" len="med"/>
                      <a:tailEnd type="none" w="med" len="med"/>
                    </a:lnT>
                    <a:lnB w="12700">
                      <a:solidFill>
                        <a:schemeClr val="accent2"/>
                      </a:solidFill>
                      <a:prstDash val="solid"/>
                    </a:lnB>
                    <a:noFill/>
                  </a:tcPr>
                </a:tc>
                <a:tc>
                  <a:txBody>
                    <a:bodyPr/>
                    <a:lstStyle/>
                    <a:p>
                      <a:pPr marL="0" algn="ctr" defTabSz="914400" rtl="0" eaLnBrk="1" fontAlgn="b" latinLnBrk="0" hangingPunct="1"/>
                      <a:r>
                        <a:rPr lang="en-US" altLang="zh-CN" sz="1800" b="1" i="0" u="none" strike="noStrike" kern="1200">
                          <a:solidFill>
                            <a:srgbClr val="000066"/>
                          </a:solidFill>
                          <a:effectLst/>
                          <a:latin typeface="幼圆" panose="02010509060101010101" pitchFamily="49" charset="-122"/>
                          <a:ea typeface="幼圆" panose="02010509060101010101" pitchFamily="49" charset="-122"/>
                          <a:cs typeface="+mn-cs"/>
                        </a:rPr>
                        <a:t>-10.9392</a:t>
                      </a:r>
                    </a:p>
                  </a:txBody>
                  <a:tcPr marL="6350" marR="6350" marT="6350" marB="0" anchor="ctr">
                    <a:lnL>
                      <a:noFill/>
                    </a:lnL>
                    <a:lnR>
                      <a:noFill/>
                    </a:lnR>
                    <a:lnT w="6350" cap="flat" cmpd="sng" algn="ctr">
                      <a:solidFill>
                        <a:srgbClr val="6094FD"/>
                      </a:solidFill>
                      <a:prstDash val="solid"/>
                      <a:round/>
                      <a:headEnd type="none" w="med" len="med"/>
                      <a:tailEnd type="none" w="med" len="med"/>
                    </a:lnT>
                    <a:lnB w="12700">
                      <a:solidFill>
                        <a:schemeClr val="accent2"/>
                      </a:solidFill>
                      <a:prstDash val="solid"/>
                    </a:lnB>
                    <a:noFill/>
                  </a:tcPr>
                </a:tc>
                <a:tc>
                  <a:txBody>
                    <a:bodyPr/>
                    <a:lstStyle/>
                    <a:p>
                      <a:pPr marL="0" algn="ctr" defTabSz="914400" rtl="0" eaLnBrk="1" fontAlgn="b" latinLnBrk="0" hangingPunct="1"/>
                      <a:r>
                        <a:rPr lang="zh-CN" altLang="en-US" sz="1800" b="1" i="0" u="none" strike="noStrike" kern="1200">
                          <a:solidFill>
                            <a:srgbClr val="000066"/>
                          </a:solidFill>
                          <a:effectLst/>
                          <a:latin typeface="幼圆" panose="02010509060101010101" pitchFamily="49" charset="-122"/>
                          <a:ea typeface="幼圆" panose="02010509060101010101" pitchFamily="49" charset="-122"/>
                          <a:cs typeface="+mn-cs"/>
                        </a:rPr>
                        <a:t>制造业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12700">
                      <a:solidFill>
                        <a:schemeClr val="accent2"/>
                      </a:solidFill>
                      <a:prstDash val="solid"/>
                    </a:lnB>
                    <a:noFill/>
                  </a:tcPr>
                </a:tc>
                <a:extLst>
                  <a:ext uri="{0D108BD9-81ED-4DB2-BD59-A6C34878D82A}">
                    <a16:rowId xmlns:a16="http://schemas.microsoft.com/office/drawing/2014/main" xmlns="" val="10010"/>
                  </a:ext>
                </a:extLst>
              </a:tr>
            </a:tbl>
          </a:graphicData>
        </a:graphic>
      </p:graphicFrame>
    </p:spTree>
    <p:extLst>
      <p:ext uri="{BB962C8B-B14F-4D97-AF65-F5344CB8AC3E}">
        <p14:creationId xmlns:p14="http://schemas.microsoft.com/office/powerpoint/2010/main" val="2531376980"/>
      </p:ext>
    </p:extLst>
  </p:cSld>
  <p:clrMapOvr>
    <a:masterClrMapping/>
  </p:clrMapOvr>
  <p:transition>
    <p:wipe dir="r"/>
  </p:transition>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ChangeArrowheads="1"/>
          </p:cNvSpPr>
          <p:nvPr/>
        </p:nvSpPr>
        <p:spPr bwMode="white">
          <a:xfrm>
            <a:off x="455613" y="214313"/>
            <a:ext cx="8231187" cy="1144587"/>
          </a:xfrm>
          <a:prstGeom prst="rect">
            <a:avLst/>
          </a:prstGeom>
          <a:noFill/>
          <a:ln w="9525" algn="ctr">
            <a:noFill/>
            <a:miter lim="800000"/>
          </a:ln>
        </p:spPr>
        <p:txBody>
          <a:bodyPr/>
          <a:lstStyle/>
          <a:p>
            <a:r>
              <a:rPr lang="zh-CN" altLang="en-US" sz="2400" b="1">
                <a:solidFill>
                  <a:srgbClr val="000066"/>
                </a:solidFill>
                <a:latin typeface="幼圆" panose="02010509060101010101" pitchFamily="49" charset="-122"/>
                <a:ea typeface="幼圆" panose="02010509060101010101" pitchFamily="49" charset="-122"/>
              </a:rPr>
              <a:t>本月跌幅居前个股</a:t>
            </a:r>
          </a:p>
        </p:txBody>
      </p:sp>
      <p:graphicFrame>
        <p:nvGraphicFramePr>
          <p:cNvPr id="5" name="表格 4"/>
          <p:cNvGraphicFramePr>
            <a:graphicFrameLocks noGrp="1"/>
          </p:cNvGraphicFramePr>
          <p:nvPr>
            <p:extLst>
              <p:ext uri="{D42A27DB-BD31-4B8C-83A1-F6EECF244321}">
                <p14:modId xmlns:p14="http://schemas.microsoft.com/office/powerpoint/2010/main" val="4255720139"/>
              </p:ext>
            </p:extLst>
          </p:nvPr>
        </p:nvGraphicFramePr>
        <p:xfrm>
          <a:off x="0" y="786606"/>
          <a:ext cx="9144001" cy="6159340"/>
        </p:xfrm>
        <a:graphic>
          <a:graphicData uri="http://schemas.openxmlformats.org/drawingml/2006/table">
            <a:tbl>
              <a:tblPr/>
              <a:tblGrid>
                <a:gridCol w="2213532">
                  <a:extLst>
                    <a:ext uri="{9D8B030D-6E8A-4147-A177-3AD203B41FA5}">
                      <a16:colId xmlns:a16="http://schemas.microsoft.com/office/drawing/2014/main" xmlns="" val="20000"/>
                    </a:ext>
                  </a:extLst>
                </a:gridCol>
                <a:gridCol w="1870962">
                  <a:extLst>
                    <a:ext uri="{9D8B030D-6E8A-4147-A177-3AD203B41FA5}">
                      <a16:colId xmlns:a16="http://schemas.microsoft.com/office/drawing/2014/main" xmlns="" val="20001"/>
                    </a:ext>
                  </a:extLst>
                </a:gridCol>
                <a:gridCol w="1765555">
                  <a:extLst>
                    <a:ext uri="{9D8B030D-6E8A-4147-A177-3AD203B41FA5}">
                      <a16:colId xmlns:a16="http://schemas.microsoft.com/office/drawing/2014/main" xmlns="" val="20002"/>
                    </a:ext>
                  </a:extLst>
                </a:gridCol>
                <a:gridCol w="1264878">
                  <a:extLst>
                    <a:ext uri="{9D8B030D-6E8A-4147-A177-3AD203B41FA5}">
                      <a16:colId xmlns:a16="http://schemas.microsoft.com/office/drawing/2014/main" xmlns="" val="20003"/>
                    </a:ext>
                  </a:extLst>
                </a:gridCol>
                <a:gridCol w="2029074">
                  <a:extLst>
                    <a:ext uri="{9D8B030D-6E8A-4147-A177-3AD203B41FA5}">
                      <a16:colId xmlns:a16="http://schemas.microsoft.com/office/drawing/2014/main" xmlns="" val="20004"/>
                    </a:ext>
                  </a:extLst>
                </a:gridCol>
              </a:tblGrid>
              <a:tr h="578783">
                <a:tc>
                  <a:txBody>
                    <a:bodyPr/>
                    <a:lstStyle/>
                    <a:p>
                      <a:pPr marL="0" algn="ctr" defTabSz="914400" rtl="0" eaLnBrk="1" fontAlgn="t" latinLnBrk="0" hangingPunct="1"/>
                      <a:r>
                        <a:rPr lang="zh-CN" altLang="en-US" sz="1400" b="1" i="0" u="none" strike="noStrike" kern="1200">
                          <a:solidFill>
                            <a:schemeClr val="bg1"/>
                          </a:solidFill>
                          <a:latin typeface="+mn-ea"/>
                          <a:ea typeface="+mn-ea"/>
                          <a:cs typeface="+mn-cs"/>
                        </a:rPr>
                        <a:t>证券代码</a:t>
                      </a:r>
                    </a:p>
                  </a:txBody>
                  <a:tcPr marL="3746" marR="3746" marT="3746"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marL="0" algn="ctr" defTabSz="914400" rtl="0" eaLnBrk="1" fontAlgn="t" latinLnBrk="0" hangingPunct="1"/>
                      <a:r>
                        <a:rPr lang="zh-CN" altLang="en-US" sz="1400" b="1" i="0" u="none" strike="noStrike" kern="1200">
                          <a:solidFill>
                            <a:schemeClr val="bg1"/>
                          </a:solidFill>
                          <a:latin typeface="+mn-ea"/>
                          <a:ea typeface="+mn-ea"/>
                          <a:cs typeface="+mn-cs"/>
                        </a:rPr>
                        <a:t>上市公司</a:t>
                      </a:r>
                    </a:p>
                  </a:txBody>
                  <a:tcPr marL="3746" marR="3746" marT="3746"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marL="0" algn="ctr" defTabSz="914400" rtl="0" eaLnBrk="1" fontAlgn="t" latinLnBrk="0" hangingPunct="1"/>
                      <a:r>
                        <a:rPr lang="zh-CN" altLang="en-US" sz="1400" b="1" i="0" u="none" strike="noStrike" kern="1200">
                          <a:solidFill>
                            <a:schemeClr val="bg1"/>
                          </a:solidFill>
                          <a:latin typeface="+mn-ea"/>
                          <a:ea typeface="+mn-ea"/>
                          <a:cs typeface="+mn-cs"/>
                        </a:rPr>
                        <a:t>月跌幅%</a:t>
                      </a:r>
                    </a:p>
                  </a:txBody>
                  <a:tcPr marL="3746" marR="3746" marT="3746"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marL="0" algn="ctr" defTabSz="914400" rtl="0" eaLnBrk="1" fontAlgn="t" latinLnBrk="0" hangingPunct="1"/>
                      <a:r>
                        <a:rPr lang="zh-CN" altLang="en-US" sz="1400" b="1" i="0" u="none" strike="noStrike" kern="1200">
                          <a:solidFill>
                            <a:schemeClr val="bg1"/>
                          </a:solidFill>
                          <a:latin typeface="+mn-ea"/>
                          <a:ea typeface="+mn-ea"/>
                          <a:cs typeface="+mn-cs"/>
                        </a:rPr>
                        <a:t>总市值（亿元）</a:t>
                      </a:r>
                    </a:p>
                  </a:txBody>
                  <a:tcPr marL="3746" marR="3746" marT="3746"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marL="0" algn="ctr" defTabSz="914400" rtl="0" eaLnBrk="1" fontAlgn="t" latinLnBrk="0" hangingPunct="1"/>
                      <a:r>
                        <a:rPr lang="zh-CN" altLang="en-US" sz="1400" b="1" i="0" u="none" strike="noStrike" kern="1200">
                          <a:solidFill>
                            <a:schemeClr val="bg1"/>
                          </a:solidFill>
                          <a:latin typeface="+mn-ea"/>
                          <a:ea typeface="+mn-ea"/>
                          <a:cs typeface="+mn-cs"/>
                        </a:rPr>
                        <a:t>行业</a:t>
                      </a:r>
                    </a:p>
                  </a:txBody>
                  <a:tcPr marL="3746" marR="3746" marT="3746"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extLst>
                  <a:ext uri="{0D108BD9-81ED-4DB2-BD59-A6C34878D82A}">
                    <a16:rowId xmlns:a16="http://schemas.microsoft.com/office/drawing/2014/main" xmlns="" val="10000"/>
                  </a:ext>
                </a:extLst>
              </a:tr>
              <a:tr h="564515">
                <a:tc>
                  <a:txBody>
                    <a:bodyPr/>
                    <a:lstStyle/>
                    <a:p>
                      <a:pPr algn="ctr" fontAlgn="b"/>
                      <a:r>
                        <a:rPr lang="en-US" sz="1800" b="1" i="0" u="none" strike="noStrike" kern="1200">
                          <a:solidFill>
                            <a:srgbClr val="000066"/>
                          </a:solidFill>
                          <a:effectLst/>
                          <a:latin typeface="幼圆" panose="02010509060101010101" pitchFamily="49" charset="-122"/>
                          <a:ea typeface="幼圆" panose="02010509060101010101" pitchFamily="49" charset="-122"/>
                          <a:cs typeface="+mn-cs"/>
                        </a:rPr>
                        <a:t>000056.SZ</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a:solidFill>
                            <a:srgbClr val="000066"/>
                          </a:solidFill>
                          <a:effectLst/>
                          <a:latin typeface="幼圆" panose="02010509060101010101" pitchFamily="49" charset="-122"/>
                          <a:ea typeface="幼圆" panose="02010509060101010101" pitchFamily="49" charset="-122"/>
                          <a:cs typeface="+mn-cs"/>
                        </a:rPr>
                        <a:t>皇庭国际</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a:solidFill>
                            <a:srgbClr val="000066"/>
                          </a:solidFill>
                          <a:effectLst/>
                          <a:latin typeface="幼圆" panose="02010509060101010101" pitchFamily="49" charset="-122"/>
                          <a:ea typeface="幼圆" panose="02010509060101010101" pitchFamily="49" charset="-122"/>
                          <a:cs typeface="+mn-cs"/>
                        </a:rPr>
                        <a:t>-53.5541</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a:solidFill>
                            <a:srgbClr val="000066"/>
                          </a:solidFill>
                          <a:effectLst/>
                          <a:latin typeface="幼圆" panose="02010509060101010101" pitchFamily="49" charset="-122"/>
                          <a:ea typeface="幼圆" panose="02010509060101010101" pitchFamily="49" charset="-122"/>
                          <a:cs typeface="+mn-cs"/>
                        </a:rPr>
                        <a:t>67.5824</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a:solidFill>
                            <a:srgbClr val="000066"/>
                          </a:solidFill>
                          <a:effectLst/>
                          <a:latin typeface="幼圆" panose="02010509060101010101" pitchFamily="49" charset="-122"/>
                          <a:ea typeface="幼圆" panose="02010509060101010101" pitchFamily="49" charset="-122"/>
                          <a:cs typeface="+mn-cs"/>
                        </a:rPr>
                        <a:t>房地产业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xmlns="" val="10001"/>
                  </a:ext>
                </a:extLst>
              </a:tr>
              <a:tr h="479425">
                <a:tc>
                  <a:txBody>
                    <a:bodyPr/>
                    <a:lstStyle/>
                    <a:p>
                      <a:pPr algn="ctr" fontAlgn="b"/>
                      <a:r>
                        <a:rPr lang="en-US" sz="1800" b="1" i="0" u="none" strike="noStrike" kern="1200">
                          <a:solidFill>
                            <a:srgbClr val="000066"/>
                          </a:solidFill>
                          <a:effectLst/>
                          <a:latin typeface="幼圆" panose="02010509060101010101" pitchFamily="49" charset="-122"/>
                          <a:ea typeface="幼圆" panose="02010509060101010101" pitchFamily="49" charset="-122"/>
                          <a:cs typeface="+mn-cs"/>
                        </a:rPr>
                        <a:t>300168.SZ</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a:solidFill>
                            <a:srgbClr val="000066"/>
                          </a:solidFill>
                          <a:effectLst/>
                          <a:latin typeface="幼圆" panose="02010509060101010101" pitchFamily="49" charset="-122"/>
                          <a:ea typeface="幼圆" panose="02010509060101010101" pitchFamily="49" charset="-122"/>
                          <a:cs typeface="+mn-cs"/>
                        </a:rPr>
                        <a:t>万达信息</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a:solidFill>
                            <a:srgbClr val="000066"/>
                          </a:solidFill>
                          <a:effectLst/>
                          <a:latin typeface="幼圆" panose="02010509060101010101" pitchFamily="49" charset="-122"/>
                          <a:ea typeface="幼圆" panose="02010509060101010101" pitchFamily="49" charset="-122"/>
                          <a:cs typeface="+mn-cs"/>
                        </a:rPr>
                        <a:t>-47.9104</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a:solidFill>
                            <a:srgbClr val="000066"/>
                          </a:solidFill>
                          <a:effectLst/>
                          <a:latin typeface="幼圆" panose="02010509060101010101" pitchFamily="49" charset="-122"/>
                          <a:ea typeface="幼圆" panose="02010509060101010101" pitchFamily="49" charset="-122"/>
                          <a:cs typeface="+mn-cs"/>
                        </a:rPr>
                        <a:t>115.1124</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a:solidFill>
                            <a:srgbClr val="000066"/>
                          </a:solidFill>
                          <a:effectLst/>
                          <a:latin typeface="幼圆" panose="02010509060101010101" pitchFamily="49" charset="-122"/>
                          <a:ea typeface="幼圆" panose="02010509060101010101" pitchFamily="49" charset="-122"/>
                          <a:cs typeface="+mn-cs"/>
                        </a:rPr>
                        <a:t>信息传输、软件和信息技术服务业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xmlns="" val="10002"/>
                  </a:ext>
                </a:extLst>
              </a:tr>
              <a:tr h="531121">
                <a:tc>
                  <a:txBody>
                    <a:bodyPr/>
                    <a:lstStyle/>
                    <a:p>
                      <a:pPr algn="ctr" fontAlgn="b"/>
                      <a:r>
                        <a:rPr lang="en-US" sz="1800" b="1" i="0" u="none" strike="noStrike" kern="1200">
                          <a:solidFill>
                            <a:srgbClr val="000066"/>
                          </a:solidFill>
                          <a:effectLst/>
                          <a:latin typeface="幼圆" panose="02010509060101010101" pitchFamily="49" charset="-122"/>
                          <a:ea typeface="幼圆" panose="02010509060101010101" pitchFamily="49" charset="-122"/>
                          <a:cs typeface="+mn-cs"/>
                        </a:rPr>
                        <a:t>300518.SZ</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a:solidFill>
                            <a:srgbClr val="000066"/>
                          </a:solidFill>
                          <a:effectLst/>
                          <a:latin typeface="幼圆" panose="02010509060101010101" pitchFamily="49" charset="-122"/>
                          <a:ea typeface="幼圆" panose="02010509060101010101" pitchFamily="49" charset="-122"/>
                          <a:cs typeface="+mn-cs"/>
                        </a:rPr>
                        <a:t>盛讯达</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a:solidFill>
                            <a:srgbClr val="000066"/>
                          </a:solidFill>
                          <a:effectLst/>
                          <a:latin typeface="幼圆" panose="02010509060101010101" pitchFamily="49" charset="-122"/>
                          <a:ea typeface="幼圆" panose="02010509060101010101" pitchFamily="49" charset="-122"/>
                          <a:cs typeface="+mn-cs"/>
                        </a:rPr>
                        <a:t>-45.4342</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a:solidFill>
                            <a:srgbClr val="000066"/>
                          </a:solidFill>
                          <a:effectLst/>
                          <a:latin typeface="幼圆" panose="02010509060101010101" pitchFamily="49" charset="-122"/>
                          <a:ea typeface="幼圆" panose="02010509060101010101" pitchFamily="49" charset="-122"/>
                          <a:cs typeface="+mn-cs"/>
                        </a:rPr>
                        <a:t>24.9871</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a:solidFill>
                            <a:srgbClr val="000066"/>
                          </a:solidFill>
                          <a:effectLst/>
                          <a:latin typeface="幼圆" panose="02010509060101010101" pitchFamily="49" charset="-122"/>
                          <a:ea typeface="幼圆" panose="02010509060101010101" pitchFamily="49" charset="-122"/>
                          <a:cs typeface="+mn-cs"/>
                        </a:rPr>
                        <a:t>信息传输、软件和信息技术服务业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xmlns="" val="10003"/>
                  </a:ext>
                </a:extLst>
              </a:tr>
              <a:tr h="457603">
                <a:tc>
                  <a:txBody>
                    <a:bodyPr/>
                    <a:lstStyle/>
                    <a:p>
                      <a:pPr algn="ctr" fontAlgn="b"/>
                      <a:r>
                        <a:rPr lang="en-US" sz="1800" b="1" i="0" u="none" strike="noStrike" kern="1200">
                          <a:solidFill>
                            <a:srgbClr val="000066"/>
                          </a:solidFill>
                          <a:effectLst/>
                          <a:latin typeface="幼圆" panose="02010509060101010101" pitchFamily="49" charset="-122"/>
                          <a:ea typeface="幼圆" panose="02010509060101010101" pitchFamily="49" charset="-122"/>
                          <a:cs typeface="+mn-cs"/>
                        </a:rPr>
                        <a:t>600240.SH</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a:solidFill>
                            <a:srgbClr val="000066"/>
                          </a:solidFill>
                          <a:effectLst/>
                          <a:latin typeface="幼圆" panose="02010509060101010101" pitchFamily="49" charset="-122"/>
                          <a:ea typeface="幼圆" panose="02010509060101010101" pitchFamily="49" charset="-122"/>
                          <a:cs typeface="+mn-cs"/>
                        </a:rPr>
                        <a:t>华业资本</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a:solidFill>
                            <a:srgbClr val="000066"/>
                          </a:solidFill>
                          <a:effectLst/>
                          <a:latin typeface="幼圆" panose="02010509060101010101" pitchFamily="49" charset="-122"/>
                          <a:ea typeface="幼圆" panose="02010509060101010101" pitchFamily="49" charset="-122"/>
                          <a:cs typeface="+mn-cs"/>
                        </a:rPr>
                        <a:t>-45.0549</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a:solidFill>
                            <a:srgbClr val="000066"/>
                          </a:solidFill>
                          <a:effectLst/>
                          <a:latin typeface="幼圆" panose="02010509060101010101" pitchFamily="49" charset="-122"/>
                          <a:ea typeface="幼圆" panose="02010509060101010101" pitchFamily="49" charset="-122"/>
                          <a:cs typeface="+mn-cs"/>
                        </a:rPr>
                        <a:t>42.7276</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a:solidFill>
                            <a:srgbClr val="000066"/>
                          </a:solidFill>
                          <a:effectLst/>
                          <a:latin typeface="幼圆" panose="02010509060101010101" pitchFamily="49" charset="-122"/>
                          <a:ea typeface="幼圆" panose="02010509060101010101" pitchFamily="49" charset="-122"/>
                          <a:cs typeface="+mn-cs"/>
                        </a:rPr>
                        <a:t>房地产业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xmlns="" val="10004"/>
                  </a:ext>
                </a:extLst>
              </a:tr>
              <a:tr h="440070">
                <a:tc>
                  <a:txBody>
                    <a:bodyPr/>
                    <a:lstStyle/>
                    <a:p>
                      <a:pPr algn="ctr" fontAlgn="b"/>
                      <a:r>
                        <a:rPr lang="en-US" sz="1800" b="1" i="0" u="none" strike="noStrike" kern="1200">
                          <a:solidFill>
                            <a:srgbClr val="000066"/>
                          </a:solidFill>
                          <a:effectLst/>
                          <a:latin typeface="幼圆" panose="02010509060101010101" pitchFamily="49" charset="-122"/>
                          <a:ea typeface="幼圆" panose="02010509060101010101" pitchFamily="49" charset="-122"/>
                          <a:cs typeface="+mn-cs"/>
                        </a:rPr>
                        <a:t>300187.SZ</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a:solidFill>
                            <a:srgbClr val="000066"/>
                          </a:solidFill>
                          <a:effectLst/>
                          <a:latin typeface="幼圆" panose="02010509060101010101" pitchFamily="49" charset="-122"/>
                          <a:ea typeface="幼圆" panose="02010509060101010101" pitchFamily="49" charset="-122"/>
                          <a:cs typeface="+mn-cs"/>
                        </a:rPr>
                        <a:t>永清环保</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a:solidFill>
                            <a:srgbClr val="000066"/>
                          </a:solidFill>
                          <a:effectLst/>
                          <a:latin typeface="幼圆" panose="02010509060101010101" pitchFamily="49" charset="-122"/>
                          <a:ea typeface="幼圆" panose="02010509060101010101" pitchFamily="49" charset="-122"/>
                          <a:cs typeface="+mn-cs"/>
                        </a:rPr>
                        <a:t>-44.3488</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a:solidFill>
                            <a:srgbClr val="000066"/>
                          </a:solidFill>
                          <a:effectLst/>
                          <a:latin typeface="幼圆" panose="02010509060101010101" pitchFamily="49" charset="-122"/>
                          <a:ea typeface="幼圆" panose="02010509060101010101" pitchFamily="49" charset="-122"/>
                          <a:cs typeface="+mn-cs"/>
                        </a:rPr>
                        <a:t>33.5128</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a:solidFill>
                            <a:srgbClr val="000066"/>
                          </a:solidFill>
                          <a:effectLst/>
                          <a:latin typeface="幼圆" panose="02010509060101010101" pitchFamily="49" charset="-122"/>
                          <a:ea typeface="幼圆" panose="02010509060101010101" pitchFamily="49" charset="-122"/>
                          <a:cs typeface="+mn-cs"/>
                        </a:rPr>
                        <a:t>水利、环境和公共设施管理业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xmlns="" val="10005"/>
                  </a:ext>
                </a:extLst>
              </a:tr>
              <a:tr h="535699">
                <a:tc>
                  <a:txBody>
                    <a:bodyPr/>
                    <a:lstStyle/>
                    <a:p>
                      <a:pPr algn="ctr" fontAlgn="b"/>
                      <a:r>
                        <a:rPr lang="en-US" sz="1800" b="1" i="0" u="none" strike="noStrike" kern="1200">
                          <a:solidFill>
                            <a:srgbClr val="000066"/>
                          </a:solidFill>
                          <a:effectLst/>
                          <a:latin typeface="幼圆" panose="02010509060101010101" pitchFamily="49" charset="-122"/>
                          <a:ea typeface="幼圆" panose="02010509060101010101" pitchFamily="49" charset="-122"/>
                          <a:cs typeface="+mn-cs"/>
                        </a:rPr>
                        <a:t>600399.SH</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sz="1800" b="1" i="0" u="none" strike="noStrike" kern="1200">
                          <a:solidFill>
                            <a:srgbClr val="000066"/>
                          </a:solidFill>
                          <a:effectLst/>
                          <a:latin typeface="幼圆" panose="02010509060101010101" pitchFamily="49" charset="-122"/>
                          <a:ea typeface="幼圆" panose="02010509060101010101" pitchFamily="49" charset="-122"/>
                          <a:cs typeface="+mn-cs"/>
                        </a:rPr>
                        <a:t>*ST</a:t>
                      </a:r>
                      <a:r>
                        <a:rPr lang="zh-CN" altLang="en-US" sz="1800" b="1" i="0" u="none" strike="noStrike" kern="1200">
                          <a:solidFill>
                            <a:srgbClr val="000066"/>
                          </a:solidFill>
                          <a:effectLst/>
                          <a:latin typeface="幼圆" panose="02010509060101010101" pitchFamily="49" charset="-122"/>
                          <a:ea typeface="幼圆" panose="02010509060101010101" pitchFamily="49" charset="-122"/>
                          <a:cs typeface="+mn-cs"/>
                        </a:rPr>
                        <a:t>抚钢</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a:solidFill>
                            <a:srgbClr val="000066"/>
                          </a:solidFill>
                          <a:effectLst/>
                          <a:latin typeface="幼圆" panose="02010509060101010101" pitchFamily="49" charset="-122"/>
                          <a:ea typeface="幼圆" panose="02010509060101010101" pitchFamily="49" charset="-122"/>
                          <a:cs typeface="+mn-cs"/>
                        </a:rPr>
                        <a:t>-44.1315</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a:solidFill>
                            <a:srgbClr val="000066"/>
                          </a:solidFill>
                          <a:effectLst/>
                          <a:latin typeface="幼圆" panose="02010509060101010101" pitchFamily="49" charset="-122"/>
                          <a:ea typeface="幼圆" panose="02010509060101010101" pitchFamily="49" charset="-122"/>
                          <a:cs typeface="+mn-cs"/>
                        </a:rPr>
                        <a:t>30.94</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a:solidFill>
                            <a:srgbClr val="000066"/>
                          </a:solidFill>
                          <a:effectLst/>
                          <a:latin typeface="幼圆" panose="02010509060101010101" pitchFamily="49" charset="-122"/>
                          <a:ea typeface="幼圆" panose="02010509060101010101" pitchFamily="49" charset="-122"/>
                          <a:cs typeface="+mn-cs"/>
                        </a:rPr>
                        <a:t>制造业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xmlns="" val="10006"/>
                  </a:ext>
                </a:extLst>
              </a:tr>
              <a:tr h="492760">
                <a:tc>
                  <a:txBody>
                    <a:bodyPr/>
                    <a:lstStyle/>
                    <a:p>
                      <a:pPr algn="ctr" fontAlgn="b"/>
                      <a:r>
                        <a:rPr lang="en-US" sz="1800" b="1" i="0" u="none" strike="noStrike" kern="1200">
                          <a:solidFill>
                            <a:srgbClr val="000066"/>
                          </a:solidFill>
                          <a:effectLst/>
                          <a:latin typeface="幼圆" panose="02010509060101010101" pitchFamily="49" charset="-122"/>
                          <a:ea typeface="幼圆" panose="02010509060101010101" pitchFamily="49" charset="-122"/>
                          <a:cs typeface="+mn-cs"/>
                        </a:rPr>
                        <a:t>600521.SH</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a:solidFill>
                            <a:srgbClr val="000066"/>
                          </a:solidFill>
                          <a:effectLst/>
                          <a:latin typeface="幼圆" panose="02010509060101010101" pitchFamily="49" charset="-122"/>
                          <a:ea typeface="幼圆" panose="02010509060101010101" pitchFamily="49" charset="-122"/>
                          <a:cs typeface="+mn-cs"/>
                        </a:rPr>
                        <a:t>华海药业</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a:solidFill>
                            <a:srgbClr val="000066"/>
                          </a:solidFill>
                          <a:effectLst/>
                          <a:latin typeface="幼圆" panose="02010509060101010101" pitchFamily="49" charset="-122"/>
                          <a:ea typeface="幼圆" panose="02010509060101010101" pitchFamily="49" charset="-122"/>
                          <a:cs typeface="+mn-cs"/>
                        </a:rPr>
                        <a:t>-44.0841</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a:solidFill>
                            <a:srgbClr val="000066"/>
                          </a:solidFill>
                          <a:effectLst/>
                          <a:latin typeface="幼圆" panose="02010509060101010101" pitchFamily="49" charset="-122"/>
                          <a:ea typeface="幼圆" panose="02010509060101010101" pitchFamily="49" charset="-122"/>
                          <a:cs typeface="+mn-cs"/>
                        </a:rPr>
                        <a:t>153.1026</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a:solidFill>
                            <a:srgbClr val="000066"/>
                          </a:solidFill>
                          <a:effectLst/>
                          <a:latin typeface="幼圆" panose="02010509060101010101" pitchFamily="49" charset="-122"/>
                          <a:ea typeface="幼圆" panose="02010509060101010101" pitchFamily="49" charset="-122"/>
                          <a:cs typeface="+mn-cs"/>
                        </a:rPr>
                        <a:t>制造业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xmlns="" val="10007"/>
                  </a:ext>
                </a:extLst>
              </a:tr>
              <a:tr h="466090">
                <a:tc>
                  <a:txBody>
                    <a:bodyPr/>
                    <a:lstStyle/>
                    <a:p>
                      <a:pPr algn="ctr" fontAlgn="b"/>
                      <a:r>
                        <a:rPr lang="en-US" sz="1800" b="1" i="0" u="none" strike="noStrike" kern="1200">
                          <a:solidFill>
                            <a:srgbClr val="000066"/>
                          </a:solidFill>
                          <a:effectLst/>
                          <a:latin typeface="幼圆" panose="02010509060101010101" pitchFamily="49" charset="-122"/>
                          <a:ea typeface="幼圆" panose="02010509060101010101" pitchFamily="49" charset="-122"/>
                          <a:cs typeface="+mn-cs"/>
                        </a:rPr>
                        <a:t>600518.SH</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a:solidFill>
                            <a:srgbClr val="000066"/>
                          </a:solidFill>
                          <a:effectLst/>
                          <a:latin typeface="幼圆" panose="02010509060101010101" pitchFamily="49" charset="-122"/>
                          <a:ea typeface="幼圆" panose="02010509060101010101" pitchFamily="49" charset="-122"/>
                          <a:cs typeface="+mn-cs"/>
                        </a:rPr>
                        <a:t>康美药业</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a:solidFill>
                            <a:srgbClr val="000066"/>
                          </a:solidFill>
                          <a:effectLst/>
                          <a:latin typeface="幼圆" panose="02010509060101010101" pitchFamily="49" charset="-122"/>
                          <a:ea typeface="幼圆" panose="02010509060101010101" pitchFamily="49" charset="-122"/>
                          <a:cs typeface="+mn-cs"/>
                        </a:rPr>
                        <a:t>-43.5558</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a:solidFill>
                            <a:srgbClr val="000066"/>
                          </a:solidFill>
                          <a:effectLst/>
                          <a:latin typeface="幼圆" panose="02010509060101010101" pitchFamily="49" charset="-122"/>
                          <a:ea typeface="幼圆" panose="02010509060101010101" pitchFamily="49" charset="-122"/>
                          <a:cs typeface="+mn-cs"/>
                        </a:rPr>
                        <a:t>614.2719</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a:solidFill>
                            <a:srgbClr val="000066"/>
                          </a:solidFill>
                          <a:effectLst/>
                          <a:latin typeface="幼圆" panose="02010509060101010101" pitchFamily="49" charset="-122"/>
                          <a:ea typeface="幼圆" panose="02010509060101010101" pitchFamily="49" charset="-122"/>
                          <a:cs typeface="+mn-cs"/>
                        </a:rPr>
                        <a:t>制造业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xmlns="" val="10008"/>
                  </a:ext>
                </a:extLst>
              </a:tr>
              <a:tr h="466725">
                <a:tc>
                  <a:txBody>
                    <a:bodyPr/>
                    <a:lstStyle/>
                    <a:p>
                      <a:pPr algn="ctr" fontAlgn="b"/>
                      <a:r>
                        <a:rPr lang="en-US" sz="1800" b="1" i="0" u="none" strike="noStrike" kern="1200">
                          <a:solidFill>
                            <a:srgbClr val="000066"/>
                          </a:solidFill>
                          <a:effectLst/>
                          <a:latin typeface="幼圆" panose="02010509060101010101" pitchFamily="49" charset="-122"/>
                          <a:ea typeface="幼圆" panose="02010509060101010101" pitchFamily="49" charset="-122"/>
                          <a:cs typeface="+mn-cs"/>
                        </a:rPr>
                        <a:t>300042.SZ</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a:solidFill>
                            <a:srgbClr val="000066"/>
                          </a:solidFill>
                          <a:effectLst/>
                          <a:latin typeface="幼圆" panose="02010509060101010101" pitchFamily="49" charset="-122"/>
                          <a:ea typeface="幼圆" panose="02010509060101010101" pitchFamily="49" charset="-122"/>
                          <a:cs typeface="+mn-cs"/>
                        </a:rPr>
                        <a:t>朗科科技</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a:solidFill>
                            <a:srgbClr val="000066"/>
                          </a:solidFill>
                          <a:effectLst/>
                          <a:latin typeface="幼圆" panose="02010509060101010101" pitchFamily="49" charset="-122"/>
                          <a:ea typeface="幼圆" panose="02010509060101010101" pitchFamily="49" charset="-122"/>
                          <a:cs typeface="+mn-cs"/>
                        </a:rPr>
                        <a:t>-43.2231</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a:solidFill>
                            <a:srgbClr val="000066"/>
                          </a:solidFill>
                          <a:effectLst/>
                          <a:latin typeface="幼圆" panose="02010509060101010101" pitchFamily="49" charset="-122"/>
                          <a:ea typeface="幼圆" panose="02010509060101010101" pitchFamily="49" charset="-122"/>
                          <a:cs typeface="+mn-cs"/>
                        </a:rPr>
                        <a:t>18.3566</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a:solidFill>
                            <a:srgbClr val="000066"/>
                          </a:solidFill>
                          <a:effectLst/>
                          <a:latin typeface="幼圆" panose="02010509060101010101" pitchFamily="49" charset="-122"/>
                          <a:ea typeface="幼圆" panose="02010509060101010101" pitchFamily="49" charset="-122"/>
                          <a:cs typeface="+mn-cs"/>
                        </a:rPr>
                        <a:t>制造业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xmlns="" val="10009"/>
                  </a:ext>
                </a:extLst>
              </a:tr>
              <a:tr h="492125">
                <a:tc>
                  <a:txBody>
                    <a:bodyPr/>
                    <a:lstStyle/>
                    <a:p>
                      <a:pPr algn="ctr" fontAlgn="b"/>
                      <a:r>
                        <a:rPr lang="en-US" sz="1800" b="1" i="0" u="none" strike="noStrike" kern="1200">
                          <a:solidFill>
                            <a:srgbClr val="000066"/>
                          </a:solidFill>
                          <a:effectLst/>
                          <a:latin typeface="幼圆" panose="02010509060101010101" pitchFamily="49" charset="-122"/>
                          <a:ea typeface="幼圆" panose="02010509060101010101" pitchFamily="49" charset="-122"/>
                          <a:cs typeface="+mn-cs"/>
                        </a:rPr>
                        <a:t>002434.SZ</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12700">
                      <a:solidFill>
                        <a:schemeClr val="accent2"/>
                      </a:solidFill>
                      <a:prstDash val="solid"/>
                    </a:lnB>
                  </a:tcPr>
                </a:tc>
                <a:tc>
                  <a:txBody>
                    <a:bodyPr/>
                    <a:lstStyle/>
                    <a:p>
                      <a:pPr algn="ctr" fontAlgn="b"/>
                      <a:r>
                        <a:rPr lang="zh-CN" altLang="en-US" sz="1800" b="1" i="0" u="none" strike="noStrike" kern="1200">
                          <a:solidFill>
                            <a:srgbClr val="000066"/>
                          </a:solidFill>
                          <a:effectLst/>
                          <a:latin typeface="幼圆" panose="02010509060101010101" pitchFamily="49" charset="-122"/>
                          <a:ea typeface="幼圆" panose="02010509060101010101" pitchFamily="49" charset="-122"/>
                          <a:cs typeface="+mn-cs"/>
                        </a:rPr>
                        <a:t>万里扬</a:t>
                      </a:r>
                    </a:p>
                  </a:txBody>
                  <a:tcPr marL="6350" marR="6350" marT="6350" marB="0" anchor="ctr">
                    <a:lnL>
                      <a:noFill/>
                    </a:lnL>
                    <a:lnR>
                      <a:noFill/>
                    </a:lnR>
                    <a:lnT w="6350" cap="flat" cmpd="sng" algn="ctr">
                      <a:solidFill>
                        <a:srgbClr val="6094FD"/>
                      </a:solidFill>
                      <a:prstDash val="solid"/>
                      <a:round/>
                      <a:headEnd type="none" w="med" len="med"/>
                      <a:tailEnd type="none" w="med" len="med"/>
                    </a:lnT>
                    <a:lnB w="12700">
                      <a:solidFill>
                        <a:schemeClr val="accent2"/>
                      </a:solidFill>
                      <a:prstDash val="solid"/>
                    </a:lnB>
                  </a:tcPr>
                </a:tc>
                <a:tc>
                  <a:txBody>
                    <a:bodyPr/>
                    <a:lstStyle/>
                    <a:p>
                      <a:pPr algn="ctr" fontAlgn="b"/>
                      <a:r>
                        <a:rPr lang="en-US" altLang="zh-CN" sz="1800" b="1" i="0" u="none" strike="noStrike" kern="1200">
                          <a:solidFill>
                            <a:srgbClr val="000066"/>
                          </a:solidFill>
                          <a:effectLst/>
                          <a:latin typeface="幼圆" panose="02010509060101010101" pitchFamily="49" charset="-122"/>
                          <a:ea typeface="幼圆" panose="02010509060101010101" pitchFamily="49" charset="-122"/>
                          <a:cs typeface="+mn-cs"/>
                        </a:rPr>
                        <a:t>-41.5094</a:t>
                      </a:r>
                    </a:p>
                  </a:txBody>
                  <a:tcPr marL="6350" marR="6350" marT="6350" marB="0" anchor="ctr">
                    <a:lnL>
                      <a:noFill/>
                    </a:lnL>
                    <a:lnR>
                      <a:noFill/>
                    </a:lnR>
                    <a:lnT w="6350" cap="flat" cmpd="sng" algn="ctr">
                      <a:solidFill>
                        <a:srgbClr val="6094FD"/>
                      </a:solidFill>
                      <a:prstDash val="solid"/>
                      <a:round/>
                      <a:headEnd type="none" w="med" len="med"/>
                      <a:tailEnd type="none" w="med" len="med"/>
                    </a:lnT>
                    <a:lnB w="12700">
                      <a:solidFill>
                        <a:schemeClr val="accent2"/>
                      </a:solidFill>
                      <a:prstDash val="solid"/>
                    </a:lnB>
                  </a:tcPr>
                </a:tc>
                <a:tc>
                  <a:txBody>
                    <a:bodyPr/>
                    <a:lstStyle/>
                    <a:p>
                      <a:pPr algn="ctr" fontAlgn="b"/>
                      <a:r>
                        <a:rPr lang="en-US" altLang="zh-CN" sz="1800" b="1" i="0" u="none" strike="noStrike" kern="1200">
                          <a:solidFill>
                            <a:srgbClr val="000066"/>
                          </a:solidFill>
                          <a:effectLst/>
                          <a:latin typeface="幼圆" panose="02010509060101010101" pitchFamily="49" charset="-122"/>
                          <a:ea typeface="幼圆" panose="02010509060101010101" pitchFamily="49" charset="-122"/>
                          <a:cs typeface="+mn-cs"/>
                        </a:rPr>
                        <a:t>79.515</a:t>
                      </a:r>
                    </a:p>
                  </a:txBody>
                  <a:tcPr marL="6350" marR="6350" marT="6350" marB="0" anchor="ctr">
                    <a:lnL>
                      <a:noFill/>
                    </a:lnL>
                    <a:lnR>
                      <a:noFill/>
                    </a:lnR>
                    <a:lnT w="6350" cap="flat" cmpd="sng" algn="ctr">
                      <a:solidFill>
                        <a:srgbClr val="6094FD"/>
                      </a:solidFill>
                      <a:prstDash val="solid"/>
                      <a:round/>
                      <a:headEnd type="none" w="med" len="med"/>
                      <a:tailEnd type="none" w="med" len="med"/>
                    </a:lnT>
                    <a:lnB w="12700">
                      <a:solidFill>
                        <a:schemeClr val="accent2"/>
                      </a:solidFill>
                      <a:prstDash val="solid"/>
                    </a:lnB>
                  </a:tcPr>
                </a:tc>
                <a:tc>
                  <a:txBody>
                    <a:bodyPr/>
                    <a:lstStyle/>
                    <a:p>
                      <a:pPr algn="ctr" fontAlgn="b"/>
                      <a:r>
                        <a:rPr lang="zh-CN" altLang="en-US" sz="1800" b="1" i="0" u="none" strike="noStrike" kern="1200">
                          <a:solidFill>
                            <a:srgbClr val="000066"/>
                          </a:solidFill>
                          <a:effectLst/>
                          <a:latin typeface="幼圆" panose="02010509060101010101" pitchFamily="49" charset="-122"/>
                          <a:ea typeface="幼圆" panose="02010509060101010101" pitchFamily="49" charset="-122"/>
                          <a:cs typeface="+mn-cs"/>
                        </a:rPr>
                        <a:t>制造业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12700">
                      <a:solidFill>
                        <a:schemeClr val="accent2"/>
                      </a:solidFill>
                      <a:prstDash val="solid"/>
                    </a:lnB>
                  </a:tcPr>
                </a:tc>
                <a:extLst>
                  <a:ext uri="{0D108BD9-81ED-4DB2-BD59-A6C34878D82A}">
                    <a16:rowId xmlns:a16="http://schemas.microsoft.com/office/drawing/2014/main" xmlns="" val="10010"/>
                  </a:ext>
                </a:extLst>
              </a:tr>
              <a:tr h="440070">
                <a:tc>
                  <a:txBody>
                    <a:bodyPr/>
                    <a:lstStyle/>
                    <a:p>
                      <a:pPr>
                        <a:buNone/>
                      </a:pPr>
                      <a:endParaRPr lang="zh-CN" altLang="en-US"/>
                    </a:p>
                  </a:txBody>
                  <a:tcPr>
                    <a:lnL>
                      <a:noFill/>
                    </a:lnL>
                    <a:lnR>
                      <a:noFill/>
                    </a:lnR>
                    <a:lnT w="12700" cap="flat" cmpd="sng" algn="ctr">
                      <a:solidFill>
                        <a:schemeClr val="accent2"/>
                      </a:solidFill>
                      <a:prstDash val="solid"/>
                      <a:round/>
                      <a:headEnd type="none" w="med" len="med"/>
                      <a:tailEnd type="none" w="med" len="med"/>
                    </a:lnT>
                    <a:lnB>
                      <a:noFill/>
                    </a:lnB>
                    <a:lnTlToBr>
                      <a:noFill/>
                    </a:lnTlToBr>
                    <a:lnBlToTr>
                      <a:noFill/>
                    </a:lnBlToTr>
                  </a:tcPr>
                </a:tc>
                <a:tc>
                  <a:txBody>
                    <a:bodyPr/>
                    <a:lstStyle/>
                    <a:p>
                      <a:pPr>
                        <a:buNone/>
                      </a:pPr>
                      <a:endParaRPr lang="zh-CN" altLang="en-US"/>
                    </a:p>
                  </a:txBody>
                  <a:tcPr>
                    <a:lnL>
                      <a:noFill/>
                    </a:lnL>
                    <a:lnR>
                      <a:noFill/>
                    </a:lnR>
                    <a:lnT w="12700" cap="flat" cmpd="sng" algn="ctr">
                      <a:solidFill>
                        <a:schemeClr val="accent2"/>
                      </a:solidFill>
                      <a:prstDash val="solid"/>
                      <a:round/>
                      <a:headEnd type="none" w="med" len="med"/>
                      <a:tailEnd type="none" w="med" len="med"/>
                    </a:lnT>
                    <a:lnB>
                      <a:noFill/>
                    </a:lnB>
                    <a:lnTlToBr>
                      <a:noFill/>
                    </a:lnTlToBr>
                    <a:lnBlToTr>
                      <a:noFill/>
                    </a:lnBlToTr>
                  </a:tcPr>
                </a:tc>
                <a:tc>
                  <a:txBody>
                    <a:bodyPr/>
                    <a:lstStyle/>
                    <a:p>
                      <a:pPr>
                        <a:buNone/>
                      </a:pPr>
                      <a:endParaRPr lang="zh-CN" altLang="en-US"/>
                    </a:p>
                  </a:txBody>
                  <a:tcPr>
                    <a:lnL>
                      <a:noFill/>
                    </a:lnL>
                    <a:lnR>
                      <a:noFill/>
                    </a:lnR>
                    <a:lnT w="12700" cap="flat" cmpd="sng" algn="ctr">
                      <a:solidFill>
                        <a:schemeClr val="accent2"/>
                      </a:solidFill>
                      <a:prstDash val="solid"/>
                      <a:round/>
                      <a:headEnd type="none" w="med" len="med"/>
                      <a:tailEnd type="none" w="med" len="med"/>
                    </a:lnT>
                    <a:lnB>
                      <a:noFill/>
                    </a:lnB>
                    <a:lnTlToBr>
                      <a:noFill/>
                    </a:lnTlToBr>
                    <a:lnBlToTr>
                      <a:noFill/>
                    </a:lnBlToTr>
                  </a:tcPr>
                </a:tc>
                <a:tc>
                  <a:txBody>
                    <a:bodyPr/>
                    <a:lstStyle/>
                    <a:p>
                      <a:pPr>
                        <a:buNone/>
                      </a:pPr>
                      <a:endParaRPr lang="zh-CN" altLang="en-US"/>
                    </a:p>
                  </a:txBody>
                  <a:tcPr>
                    <a:lnL>
                      <a:noFill/>
                    </a:lnL>
                    <a:lnR>
                      <a:noFill/>
                    </a:lnR>
                    <a:lnT w="12700" cap="flat" cmpd="sng" algn="ctr">
                      <a:solidFill>
                        <a:schemeClr val="accent2"/>
                      </a:solidFill>
                      <a:prstDash val="solid"/>
                      <a:round/>
                      <a:headEnd type="none" w="med" len="med"/>
                      <a:tailEnd type="none" w="med" len="med"/>
                    </a:lnT>
                    <a:lnB>
                      <a:noFill/>
                    </a:lnB>
                    <a:lnTlToBr>
                      <a:noFill/>
                    </a:lnTlToBr>
                    <a:lnBlToTr>
                      <a:noFill/>
                    </a:lnBlToTr>
                  </a:tcPr>
                </a:tc>
                <a:tc>
                  <a:txBody>
                    <a:bodyPr/>
                    <a:lstStyle/>
                    <a:p>
                      <a:pPr>
                        <a:buNone/>
                      </a:pPr>
                      <a:endParaRPr lang="zh-CN" altLang="en-US"/>
                    </a:p>
                  </a:txBody>
                  <a:tcPr>
                    <a:lnL>
                      <a:noFill/>
                    </a:lnL>
                    <a:lnR>
                      <a:noFill/>
                    </a:lnR>
                    <a:lnT w="12700" cap="flat" cmpd="sng" algn="ctr">
                      <a:solidFill>
                        <a:schemeClr val="accent2"/>
                      </a:solidFill>
                      <a:prstDash val="solid"/>
                      <a:round/>
                      <a:headEnd type="none" w="med" len="med"/>
                      <a:tailEnd type="none" w="med" len="med"/>
                    </a:lnT>
                    <a:lnB>
                      <a:noFill/>
                    </a:lnB>
                    <a:lnTlToBr>
                      <a:noFill/>
                    </a:lnTlToBr>
                    <a:lnBlToTr>
                      <a:noFill/>
                    </a:lnBlToTr>
                  </a:tcPr>
                </a:tc>
                <a:extLst>
                  <a:ext uri="{0D108BD9-81ED-4DB2-BD59-A6C34878D82A}">
                    <a16:rowId xmlns:a16="http://schemas.microsoft.com/office/drawing/2014/main" xmlns="" val="10011"/>
                  </a:ext>
                </a:extLst>
              </a:tr>
            </a:tbl>
          </a:graphicData>
        </a:graphic>
      </p:graphicFrame>
    </p:spTree>
  </p:cSld>
  <p:clrMapOvr>
    <a:overrideClrMapping bg1="lt1" tx1="dk1" bg2="lt2" tx2="dk2" accent1="accent1" accent2="accent2" accent3="accent3" accent4="accent4" accent5="accent5" accent6="accent6" hlink="hlink" folHlink="folHlink"/>
  </p:clrMapOvr>
  <p:transition>
    <p:wipe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a:extLst>
              <a:ext uri="{FF2B5EF4-FFF2-40B4-BE49-F238E27FC236}">
                <a16:creationId xmlns:a16="http://schemas.microsoft.com/office/drawing/2014/main" xmlns="" id="{343C4FAD-AC0F-4495-9059-9516B6E3C2E8}"/>
              </a:ext>
            </a:extLst>
          </p:cNvPr>
          <p:cNvSpPr>
            <a:spLocks noChangeArrowheads="1"/>
          </p:cNvSpPr>
          <p:nvPr/>
        </p:nvSpPr>
        <p:spPr bwMode="white">
          <a:xfrm>
            <a:off x="455613" y="214313"/>
            <a:ext cx="8231187" cy="1144587"/>
          </a:xfrm>
          <a:prstGeom prst="rect">
            <a:avLst/>
          </a:prstGeom>
          <a:noFill/>
          <a:ln w="9525" algn="ctr">
            <a:noFill/>
            <a:miter lim="800000"/>
          </a:ln>
        </p:spPr>
        <p:txBody>
          <a:bodyPr/>
          <a:lstStyle/>
          <a:p>
            <a:r>
              <a:rPr lang="zh-CN" altLang="en-US" sz="2400" b="1">
                <a:solidFill>
                  <a:srgbClr val="000066"/>
                </a:solidFill>
                <a:latin typeface="幼圆" panose="02010509060101010101" pitchFamily="49" charset="-122"/>
                <a:ea typeface="幼圆" panose="02010509060101010101" pitchFamily="49" charset="-122"/>
              </a:rPr>
              <a:t>股权质押比例前十</a:t>
            </a:r>
          </a:p>
        </p:txBody>
      </p:sp>
      <p:graphicFrame>
        <p:nvGraphicFramePr>
          <p:cNvPr id="7" name="表格 6">
            <a:extLst>
              <a:ext uri="{FF2B5EF4-FFF2-40B4-BE49-F238E27FC236}">
                <a16:creationId xmlns:a16="http://schemas.microsoft.com/office/drawing/2014/main" xmlns="" id="{E29E769F-1AD5-4073-B780-7272B14ECAD7}"/>
              </a:ext>
            </a:extLst>
          </p:cNvPr>
          <p:cNvGraphicFramePr>
            <a:graphicFrameLocks noGrp="1"/>
          </p:cNvGraphicFramePr>
          <p:nvPr>
            <p:extLst>
              <p:ext uri="{D42A27DB-BD31-4B8C-83A1-F6EECF244321}">
                <p14:modId xmlns:p14="http://schemas.microsoft.com/office/powerpoint/2010/main" val="1710394292"/>
              </p:ext>
            </p:extLst>
          </p:nvPr>
        </p:nvGraphicFramePr>
        <p:xfrm>
          <a:off x="0" y="883266"/>
          <a:ext cx="9144001" cy="5964277"/>
        </p:xfrm>
        <a:graphic>
          <a:graphicData uri="http://schemas.openxmlformats.org/drawingml/2006/table">
            <a:tbl>
              <a:tblPr/>
              <a:tblGrid>
                <a:gridCol w="2213532">
                  <a:extLst>
                    <a:ext uri="{9D8B030D-6E8A-4147-A177-3AD203B41FA5}">
                      <a16:colId xmlns:a16="http://schemas.microsoft.com/office/drawing/2014/main" xmlns="" val="20000"/>
                    </a:ext>
                  </a:extLst>
                </a:gridCol>
                <a:gridCol w="1870962">
                  <a:extLst>
                    <a:ext uri="{9D8B030D-6E8A-4147-A177-3AD203B41FA5}">
                      <a16:colId xmlns:a16="http://schemas.microsoft.com/office/drawing/2014/main" xmlns="" val="20001"/>
                    </a:ext>
                  </a:extLst>
                </a:gridCol>
                <a:gridCol w="1765555">
                  <a:extLst>
                    <a:ext uri="{9D8B030D-6E8A-4147-A177-3AD203B41FA5}">
                      <a16:colId xmlns:a16="http://schemas.microsoft.com/office/drawing/2014/main" xmlns="" val="20002"/>
                    </a:ext>
                  </a:extLst>
                </a:gridCol>
                <a:gridCol w="1264878">
                  <a:extLst>
                    <a:ext uri="{9D8B030D-6E8A-4147-A177-3AD203B41FA5}">
                      <a16:colId xmlns:a16="http://schemas.microsoft.com/office/drawing/2014/main" xmlns="" val="20003"/>
                    </a:ext>
                  </a:extLst>
                </a:gridCol>
                <a:gridCol w="2029074">
                  <a:extLst>
                    <a:ext uri="{9D8B030D-6E8A-4147-A177-3AD203B41FA5}">
                      <a16:colId xmlns:a16="http://schemas.microsoft.com/office/drawing/2014/main" xmlns="" val="20004"/>
                    </a:ext>
                  </a:extLst>
                </a:gridCol>
              </a:tblGrid>
              <a:tr h="578783">
                <a:tc>
                  <a:txBody>
                    <a:bodyPr/>
                    <a:lstStyle/>
                    <a:p>
                      <a:pPr marL="0" algn="ctr" defTabSz="914400" rtl="0" eaLnBrk="1" fontAlgn="t" latinLnBrk="0" hangingPunct="1"/>
                      <a:r>
                        <a:rPr lang="zh-CN" altLang="en-US" sz="1400" b="1" i="0" u="none" strike="noStrike" kern="1200">
                          <a:solidFill>
                            <a:schemeClr val="bg1"/>
                          </a:solidFill>
                          <a:latin typeface="+mn-ea"/>
                          <a:ea typeface="+mn-ea"/>
                          <a:cs typeface="+mn-cs"/>
                        </a:rPr>
                        <a:t>证券代码</a:t>
                      </a:r>
                    </a:p>
                  </a:txBody>
                  <a:tcPr marL="3746" marR="3746" marT="3746"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marL="0" algn="ctr" defTabSz="914400" rtl="0" eaLnBrk="1" fontAlgn="t" latinLnBrk="0" hangingPunct="1"/>
                      <a:r>
                        <a:rPr lang="zh-CN" altLang="en-US" sz="1400" b="1" i="0" u="none" strike="noStrike" kern="1200">
                          <a:solidFill>
                            <a:schemeClr val="bg1"/>
                          </a:solidFill>
                          <a:latin typeface="+mn-ea"/>
                          <a:ea typeface="+mn-ea"/>
                          <a:cs typeface="+mn-cs"/>
                        </a:rPr>
                        <a:t>上市公司</a:t>
                      </a:r>
                    </a:p>
                  </a:txBody>
                  <a:tcPr marL="3746" marR="3746" marT="3746"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marL="0" algn="ctr" defTabSz="914400" rtl="0" eaLnBrk="1" fontAlgn="t" latinLnBrk="0" hangingPunct="1"/>
                      <a:r>
                        <a:rPr lang="zh-CN" altLang="en-US" sz="1400" b="1" i="0" u="none" strike="noStrike" kern="1200">
                          <a:solidFill>
                            <a:schemeClr val="bg1"/>
                          </a:solidFill>
                          <a:latin typeface="+mn-ea"/>
                          <a:ea typeface="+mn-ea"/>
                          <a:cs typeface="+mn-cs"/>
                        </a:rPr>
                        <a:t>质押比例%</a:t>
                      </a:r>
                    </a:p>
                  </a:txBody>
                  <a:tcPr marL="3746" marR="3746" marT="3746"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marL="0" algn="ctr" defTabSz="914400" rtl="0" eaLnBrk="1" fontAlgn="t" latinLnBrk="0" hangingPunct="1"/>
                      <a:r>
                        <a:rPr lang="zh-CN" altLang="en-US" sz="1400" b="1" i="0" u="none" strike="noStrike" kern="1200">
                          <a:solidFill>
                            <a:schemeClr val="bg1"/>
                          </a:solidFill>
                          <a:latin typeface="+mn-ea"/>
                          <a:ea typeface="+mn-ea"/>
                          <a:cs typeface="+mn-cs"/>
                        </a:rPr>
                        <a:t>总市值（亿元）</a:t>
                      </a:r>
                    </a:p>
                  </a:txBody>
                  <a:tcPr marL="3746" marR="3746" marT="3746"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marL="0" algn="ctr" defTabSz="914400" rtl="0" eaLnBrk="1" fontAlgn="t" latinLnBrk="0" hangingPunct="1"/>
                      <a:r>
                        <a:rPr lang="zh-CN" altLang="en-US" sz="1400" b="1" i="0" u="none" strike="noStrike" kern="1200">
                          <a:solidFill>
                            <a:schemeClr val="bg1"/>
                          </a:solidFill>
                          <a:latin typeface="+mn-ea"/>
                          <a:ea typeface="+mn-ea"/>
                          <a:cs typeface="+mn-cs"/>
                        </a:rPr>
                        <a:t>行业</a:t>
                      </a:r>
                    </a:p>
                  </a:txBody>
                  <a:tcPr marL="3746" marR="3746" marT="3746"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extLst>
                  <a:ext uri="{0D108BD9-81ED-4DB2-BD59-A6C34878D82A}">
                    <a16:rowId xmlns:a16="http://schemas.microsoft.com/office/drawing/2014/main" xmlns="" val="10000"/>
                  </a:ext>
                </a:extLst>
              </a:tr>
              <a:tr h="564515">
                <a:tc>
                  <a:txBody>
                    <a:bodyPr/>
                    <a:lstStyle/>
                    <a:p>
                      <a:pPr algn="ctr" fontAlgn="b"/>
                      <a:r>
                        <a:rPr lang="en-US" sz="1800" b="1" i="0" u="none" strike="noStrike" kern="1200">
                          <a:solidFill>
                            <a:srgbClr val="000066"/>
                          </a:solidFill>
                          <a:effectLst/>
                          <a:latin typeface="幼圆" panose="02010509060101010101" pitchFamily="49" charset="-122"/>
                          <a:ea typeface="幼圆" panose="02010509060101010101" pitchFamily="49" charset="-122"/>
                          <a:cs typeface="+mn-cs"/>
                        </a:rPr>
                        <a:t>000981.SZ</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a:solidFill>
                            <a:srgbClr val="000066"/>
                          </a:solidFill>
                          <a:effectLst/>
                          <a:latin typeface="幼圆" panose="02010509060101010101" pitchFamily="49" charset="-122"/>
                          <a:ea typeface="幼圆" panose="02010509060101010101" pitchFamily="49" charset="-122"/>
                          <a:cs typeface="+mn-cs"/>
                        </a:rPr>
                        <a:t>银亿股份</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a:solidFill>
                            <a:srgbClr val="000066"/>
                          </a:solidFill>
                          <a:effectLst/>
                          <a:latin typeface="幼圆" panose="02010509060101010101" pitchFamily="49" charset="-122"/>
                          <a:ea typeface="幼圆" panose="02010509060101010101" pitchFamily="49" charset="-122"/>
                          <a:cs typeface="+mn-cs"/>
                        </a:rPr>
                        <a:t>82.18</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a:solidFill>
                            <a:srgbClr val="000066"/>
                          </a:solidFill>
                          <a:effectLst/>
                          <a:latin typeface="幼圆" panose="02010509060101010101" pitchFamily="49" charset="-122"/>
                          <a:ea typeface="幼圆" panose="02010509060101010101" pitchFamily="49" charset="-122"/>
                          <a:cs typeface="+mn-cs"/>
                        </a:rPr>
                        <a:t>226.7758</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a:solidFill>
                            <a:srgbClr val="000066"/>
                          </a:solidFill>
                          <a:effectLst/>
                          <a:latin typeface="幼圆" panose="02010509060101010101" pitchFamily="49" charset="-122"/>
                          <a:ea typeface="幼圆" panose="02010509060101010101" pitchFamily="49" charset="-122"/>
                          <a:cs typeface="+mn-cs"/>
                        </a:rPr>
                        <a:t>制造业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xmlns="" val="10001"/>
                  </a:ext>
                </a:extLst>
              </a:tr>
              <a:tr h="479425">
                <a:tc>
                  <a:txBody>
                    <a:bodyPr/>
                    <a:lstStyle/>
                    <a:p>
                      <a:pPr algn="ctr" fontAlgn="b"/>
                      <a:r>
                        <a:rPr lang="en-US" sz="1800" b="1" i="0" u="none" strike="noStrike" kern="1200">
                          <a:solidFill>
                            <a:srgbClr val="000066"/>
                          </a:solidFill>
                          <a:effectLst/>
                          <a:latin typeface="幼圆" panose="02010509060101010101" pitchFamily="49" charset="-122"/>
                          <a:ea typeface="幼圆" panose="02010509060101010101" pitchFamily="49" charset="-122"/>
                          <a:cs typeface="+mn-cs"/>
                        </a:rPr>
                        <a:t>000408.SZ</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a:solidFill>
                            <a:srgbClr val="000066"/>
                          </a:solidFill>
                          <a:effectLst/>
                          <a:latin typeface="幼圆" panose="02010509060101010101" pitchFamily="49" charset="-122"/>
                          <a:ea typeface="幼圆" panose="02010509060101010101" pitchFamily="49" charset="-122"/>
                          <a:cs typeface="+mn-cs"/>
                        </a:rPr>
                        <a:t>藏格控股</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a:solidFill>
                            <a:srgbClr val="000066"/>
                          </a:solidFill>
                          <a:effectLst/>
                          <a:latin typeface="幼圆" panose="02010509060101010101" pitchFamily="49" charset="-122"/>
                          <a:ea typeface="幼圆" panose="02010509060101010101" pitchFamily="49" charset="-122"/>
                          <a:cs typeface="+mn-cs"/>
                        </a:rPr>
                        <a:t>77.96</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a:solidFill>
                            <a:srgbClr val="000066"/>
                          </a:solidFill>
                          <a:effectLst/>
                          <a:latin typeface="幼圆" panose="02010509060101010101" pitchFamily="49" charset="-122"/>
                          <a:ea typeface="幼圆" panose="02010509060101010101" pitchFamily="49" charset="-122"/>
                          <a:cs typeface="+mn-cs"/>
                        </a:rPr>
                        <a:t>218.5182</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a:solidFill>
                            <a:srgbClr val="000066"/>
                          </a:solidFill>
                          <a:effectLst/>
                          <a:latin typeface="幼圆" panose="02010509060101010101" pitchFamily="49" charset="-122"/>
                          <a:ea typeface="幼圆" panose="02010509060101010101" pitchFamily="49" charset="-122"/>
                          <a:cs typeface="+mn-cs"/>
                        </a:rPr>
                        <a:t>制造业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xmlns="" val="10002"/>
                  </a:ext>
                </a:extLst>
              </a:tr>
              <a:tr h="531121">
                <a:tc>
                  <a:txBody>
                    <a:bodyPr/>
                    <a:lstStyle/>
                    <a:p>
                      <a:pPr algn="ctr" fontAlgn="b"/>
                      <a:r>
                        <a:rPr lang="en-US" sz="1800" b="1" i="0" u="none" strike="noStrike" kern="1200">
                          <a:solidFill>
                            <a:srgbClr val="000066"/>
                          </a:solidFill>
                          <a:effectLst/>
                          <a:latin typeface="幼圆" panose="02010509060101010101" pitchFamily="49" charset="-122"/>
                          <a:ea typeface="幼圆" panose="02010509060101010101" pitchFamily="49" charset="-122"/>
                          <a:cs typeface="+mn-cs"/>
                        </a:rPr>
                        <a:t>603555.SH</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a:solidFill>
                            <a:srgbClr val="000066"/>
                          </a:solidFill>
                          <a:effectLst/>
                          <a:latin typeface="幼圆" panose="02010509060101010101" pitchFamily="49" charset="-122"/>
                          <a:ea typeface="幼圆" panose="02010509060101010101" pitchFamily="49" charset="-122"/>
                          <a:cs typeface="+mn-cs"/>
                        </a:rPr>
                        <a:t>贵人鸟</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a:solidFill>
                            <a:srgbClr val="000066"/>
                          </a:solidFill>
                          <a:effectLst/>
                          <a:latin typeface="幼圆" panose="02010509060101010101" pitchFamily="49" charset="-122"/>
                          <a:ea typeface="幼圆" panose="02010509060101010101" pitchFamily="49" charset="-122"/>
                          <a:cs typeface="+mn-cs"/>
                        </a:rPr>
                        <a:t>77.14</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a:solidFill>
                            <a:srgbClr val="000066"/>
                          </a:solidFill>
                          <a:effectLst/>
                          <a:latin typeface="幼圆" panose="02010509060101010101" pitchFamily="49" charset="-122"/>
                          <a:ea typeface="幼圆" panose="02010509060101010101" pitchFamily="49" charset="-122"/>
                          <a:cs typeface="+mn-cs"/>
                        </a:rPr>
                        <a:t>36.5218</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a:solidFill>
                            <a:srgbClr val="000066"/>
                          </a:solidFill>
                          <a:effectLst/>
                          <a:latin typeface="幼圆" panose="02010509060101010101" pitchFamily="49" charset="-122"/>
                          <a:ea typeface="幼圆" panose="02010509060101010101" pitchFamily="49" charset="-122"/>
                          <a:cs typeface="+mn-cs"/>
                        </a:rPr>
                        <a:t>制造业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xmlns="" val="10003"/>
                  </a:ext>
                </a:extLst>
              </a:tr>
              <a:tr h="457603">
                <a:tc>
                  <a:txBody>
                    <a:bodyPr/>
                    <a:lstStyle/>
                    <a:p>
                      <a:pPr algn="ctr" fontAlgn="b"/>
                      <a:r>
                        <a:rPr lang="en-US" sz="1800" b="1" i="0" u="none" strike="noStrike" kern="1200">
                          <a:solidFill>
                            <a:srgbClr val="000066"/>
                          </a:solidFill>
                          <a:effectLst/>
                          <a:latin typeface="幼圆" panose="02010509060101010101" pitchFamily="49" charset="-122"/>
                          <a:ea typeface="幼圆" panose="02010509060101010101" pitchFamily="49" charset="-122"/>
                          <a:cs typeface="+mn-cs"/>
                        </a:rPr>
                        <a:t>002143.SZ</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a:solidFill>
                            <a:srgbClr val="000066"/>
                          </a:solidFill>
                          <a:effectLst/>
                          <a:latin typeface="幼圆" panose="02010509060101010101" pitchFamily="49" charset="-122"/>
                          <a:ea typeface="幼圆" panose="02010509060101010101" pitchFamily="49" charset="-122"/>
                          <a:cs typeface="+mn-cs"/>
                        </a:rPr>
                        <a:t>印纪传媒</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a:solidFill>
                            <a:srgbClr val="000066"/>
                          </a:solidFill>
                          <a:effectLst/>
                          <a:latin typeface="幼圆" panose="02010509060101010101" pitchFamily="49" charset="-122"/>
                          <a:ea typeface="幼圆" panose="02010509060101010101" pitchFamily="49" charset="-122"/>
                          <a:cs typeface="+mn-cs"/>
                        </a:rPr>
                        <a:t>76.81</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a:solidFill>
                            <a:srgbClr val="000066"/>
                          </a:solidFill>
                          <a:effectLst/>
                          <a:latin typeface="幼圆" panose="02010509060101010101" pitchFamily="49" charset="-122"/>
                          <a:ea typeface="幼圆" panose="02010509060101010101" pitchFamily="49" charset="-122"/>
                          <a:cs typeface="+mn-cs"/>
                        </a:rPr>
                        <a:t>50.4403</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a:solidFill>
                            <a:srgbClr val="000066"/>
                          </a:solidFill>
                          <a:effectLst/>
                          <a:latin typeface="幼圆" panose="02010509060101010101" pitchFamily="49" charset="-122"/>
                          <a:ea typeface="幼圆" panose="02010509060101010101" pitchFamily="49" charset="-122"/>
                          <a:cs typeface="+mn-cs"/>
                        </a:rPr>
                        <a:t>租赁和商务服务业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xmlns="" val="10004"/>
                  </a:ext>
                </a:extLst>
              </a:tr>
              <a:tr h="440070">
                <a:tc>
                  <a:txBody>
                    <a:bodyPr/>
                    <a:lstStyle/>
                    <a:p>
                      <a:pPr algn="ctr" fontAlgn="b"/>
                      <a:r>
                        <a:rPr lang="en-US" sz="1800" b="1" i="0" u="none" strike="noStrike" kern="1200">
                          <a:solidFill>
                            <a:srgbClr val="000066"/>
                          </a:solidFill>
                          <a:effectLst/>
                          <a:latin typeface="幼圆" panose="02010509060101010101" pitchFamily="49" charset="-122"/>
                          <a:ea typeface="幼圆" panose="02010509060101010101" pitchFamily="49" charset="-122"/>
                          <a:cs typeface="+mn-cs"/>
                        </a:rPr>
                        <a:t>000723.SZ</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a:solidFill>
                            <a:srgbClr val="000066"/>
                          </a:solidFill>
                          <a:effectLst/>
                          <a:latin typeface="幼圆" panose="02010509060101010101" pitchFamily="49" charset="-122"/>
                          <a:ea typeface="幼圆" panose="02010509060101010101" pitchFamily="49" charset="-122"/>
                          <a:cs typeface="+mn-cs"/>
                        </a:rPr>
                        <a:t>美锦能源</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a:solidFill>
                            <a:srgbClr val="000066"/>
                          </a:solidFill>
                          <a:effectLst/>
                          <a:latin typeface="幼圆" panose="02010509060101010101" pitchFamily="49" charset="-122"/>
                          <a:ea typeface="幼圆" panose="02010509060101010101" pitchFamily="49" charset="-122"/>
                          <a:cs typeface="+mn-cs"/>
                        </a:rPr>
                        <a:t>75.88</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a:solidFill>
                            <a:srgbClr val="000066"/>
                          </a:solidFill>
                          <a:effectLst/>
                          <a:latin typeface="幼圆" panose="02010509060101010101" pitchFamily="49" charset="-122"/>
                          <a:ea typeface="幼圆" panose="02010509060101010101" pitchFamily="49" charset="-122"/>
                          <a:cs typeface="+mn-cs"/>
                        </a:rPr>
                        <a:t>147.8115</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a:solidFill>
                            <a:srgbClr val="000066"/>
                          </a:solidFill>
                          <a:effectLst/>
                          <a:latin typeface="幼圆" panose="02010509060101010101" pitchFamily="49" charset="-122"/>
                          <a:ea typeface="幼圆" panose="02010509060101010101" pitchFamily="49" charset="-122"/>
                          <a:cs typeface="+mn-cs"/>
                        </a:rPr>
                        <a:t>制造业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xmlns="" val="10005"/>
                  </a:ext>
                </a:extLst>
              </a:tr>
              <a:tr h="535699">
                <a:tc>
                  <a:txBody>
                    <a:bodyPr/>
                    <a:lstStyle/>
                    <a:p>
                      <a:pPr algn="ctr" fontAlgn="b"/>
                      <a:r>
                        <a:rPr lang="en-US" sz="1800" b="1" i="0" u="none" strike="noStrike" kern="1200">
                          <a:solidFill>
                            <a:srgbClr val="000066"/>
                          </a:solidFill>
                          <a:effectLst/>
                          <a:latin typeface="幼圆" panose="02010509060101010101" pitchFamily="49" charset="-122"/>
                          <a:ea typeface="幼圆" panose="02010509060101010101" pitchFamily="49" charset="-122"/>
                          <a:cs typeface="+mn-cs"/>
                        </a:rPr>
                        <a:t>601360.SH</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a:solidFill>
                            <a:srgbClr val="000066"/>
                          </a:solidFill>
                          <a:effectLst/>
                          <a:latin typeface="幼圆" panose="02010509060101010101" pitchFamily="49" charset="-122"/>
                          <a:ea typeface="幼圆" panose="02010509060101010101" pitchFamily="49" charset="-122"/>
                          <a:cs typeface="+mn-cs"/>
                        </a:rPr>
                        <a:t>三六零</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a:solidFill>
                            <a:srgbClr val="000066"/>
                          </a:solidFill>
                          <a:effectLst/>
                          <a:latin typeface="幼圆" panose="02010509060101010101" pitchFamily="49" charset="-122"/>
                          <a:ea typeface="幼圆" panose="02010509060101010101" pitchFamily="49" charset="-122"/>
                          <a:cs typeface="+mn-cs"/>
                        </a:rPr>
                        <a:t>75.74</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a:solidFill>
                            <a:srgbClr val="000066"/>
                          </a:solidFill>
                          <a:effectLst/>
                          <a:latin typeface="幼圆" panose="02010509060101010101" pitchFamily="49" charset="-122"/>
                          <a:ea typeface="幼圆" panose="02010509060101010101" pitchFamily="49" charset="-122"/>
                          <a:cs typeface="+mn-cs"/>
                        </a:rPr>
                        <a:t>1,467.80</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a:solidFill>
                            <a:srgbClr val="000066"/>
                          </a:solidFill>
                          <a:effectLst/>
                          <a:latin typeface="幼圆" panose="02010509060101010101" pitchFamily="49" charset="-122"/>
                          <a:ea typeface="幼圆" panose="02010509060101010101" pitchFamily="49" charset="-122"/>
                          <a:cs typeface="+mn-cs"/>
                        </a:rPr>
                        <a:t>信息传输、软件和信息技术服务业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xmlns="" val="10006"/>
                  </a:ext>
                </a:extLst>
              </a:tr>
              <a:tr h="492760">
                <a:tc>
                  <a:txBody>
                    <a:bodyPr/>
                    <a:lstStyle/>
                    <a:p>
                      <a:pPr algn="ctr" fontAlgn="b"/>
                      <a:r>
                        <a:rPr lang="en-US" sz="1800" b="1" i="0" u="none" strike="noStrike" kern="1200">
                          <a:solidFill>
                            <a:srgbClr val="000066"/>
                          </a:solidFill>
                          <a:effectLst/>
                          <a:latin typeface="幼圆" panose="02010509060101010101" pitchFamily="49" charset="-122"/>
                          <a:ea typeface="幼圆" panose="02010509060101010101" pitchFamily="49" charset="-122"/>
                          <a:cs typeface="+mn-cs"/>
                        </a:rPr>
                        <a:t>000567.SZ</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a:solidFill>
                            <a:srgbClr val="000066"/>
                          </a:solidFill>
                          <a:effectLst/>
                          <a:latin typeface="幼圆" panose="02010509060101010101" pitchFamily="49" charset="-122"/>
                          <a:ea typeface="幼圆" panose="02010509060101010101" pitchFamily="49" charset="-122"/>
                          <a:cs typeface="+mn-cs"/>
                        </a:rPr>
                        <a:t>海德股份</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a:solidFill>
                            <a:srgbClr val="000066"/>
                          </a:solidFill>
                          <a:effectLst/>
                          <a:latin typeface="幼圆" panose="02010509060101010101" pitchFamily="49" charset="-122"/>
                          <a:ea typeface="幼圆" panose="02010509060101010101" pitchFamily="49" charset="-122"/>
                          <a:cs typeface="+mn-cs"/>
                        </a:rPr>
                        <a:t>75.11</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a:solidFill>
                            <a:srgbClr val="000066"/>
                          </a:solidFill>
                          <a:effectLst/>
                          <a:latin typeface="幼圆" panose="02010509060101010101" pitchFamily="49" charset="-122"/>
                          <a:ea typeface="幼圆" panose="02010509060101010101" pitchFamily="49" charset="-122"/>
                          <a:cs typeface="+mn-cs"/>
                        </a:rPr>
                        <a:t>50.3626</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a:solidFill>
                            <a:srgbClr val="000066"/>
                          </a:solidFill>
                          <a:effectLst/>
                          <a:latin typeface="幼圆" panose="02010509060101010101" pitchFamily="49" charset="-122"/>
                          <a:ea typeface="幼圆" panose="02010509060101010101" pitchFamily="49" charset="-122"/>
                          <a:cs typeface="+mn-cs"/>
                        </a:rPr>
                        <a:t>金融业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xmlns="" val="10007"/>
                  </a:ext>
                </a:extLst>
              </a:tr>
              <a:tr h="466090">
                <a:tc>
                  <a:txBody>
                    <a:bodyPr/>
                    <a:lstStyle/>
                    <a:p>
                      <a:pPr algn="ctr" fontAlgn="b"/>
                      <a:r>
                        <a:rPr lang="en-US" sz="1800" b="1" i="0" u="none" strike="noStrike" kern="1200">
                          <a:solidFill>
                            <a:srgbClr val="000066"/>
                          </a:solidFill>
                          <a:effectLst/>
                          <a:latin typeface="幼圆" panose="02010509060101010101" pitchFamily="49" charset="-122"/>
                          <a:ea typeface="幼圆" panose="02010509060101010101" pitchFamily="49" charset="-122"/>
                          <a:cs typeface="+mn-cs"/>
                        </a:rPr>
                        <a:t>000564.SZ</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a:solidFill>
                            <a:srgbClr val="000066"/>
                          </a:solidFill>
                          <a:effectLst/>
                          <a:latin typeface="幼圆" panose="02010509060101010101" pitchFamily="49" charset="-122"/>
                          <a:ea typeface="幼圆" panose="02010509060101010101" pitchFamily="49" charset="-122"/>
                          <a:cs typeface="+mn-cs"/>
                        </a:rPr>
                        <a:t>供销大集</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a:solidFill>
                            <a:srgbClr val="000066"/>
                          </a:solidFill>
                          <a:effectLst/>
                          <a:latin typeface="幼圆" panose="02010509060101010101" pitchFamily="49" charset="-122"/>
                          <a:ea typeface="幼圆" panose="02010509060101010101" pitchFamily="49" charset="-122"/>
                          <a:cs typeface="+mn-cs"/>
                        </a:rPr>
                        <a:t>75.06</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a:solidFill>
                            <a:srgbClr val="000066"/>
                          </a:solidFill>
                          <a:effectLst/>
                          <a:latin typeface="幼圆" panose="02010509060101010101" pitchFamily="49" charset="-122"/>
                          <a:ea typeface="幼圆" panose="02010509060101010101" pitchFamily="49" charset="-122"/>
                          <a:cs typeface="+mn-cs"/>
                        </a:rPr>
                        <a:t>159.8082</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a:solidFill>
                            <a:srgbClr val="000066"/>
                          </a:solidFill>
                          <a:effectLst/>
                          <a:latin typeface="幼圆" panose="02010509060101010101" pitchFamily="49" charset="-122"/>
                          <a:ea typeface="幼圆" panose="02010509060101010101" pitchFamily="49" charset="-122"/>
                          <a:cs typeface="+mn-cs"/>
                        </a:rPr>
                        <a:t>批发和零售业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xmlns="" val="10008"/>
                  </a:ext>
                </a:extLst>
              </a:tr>
              <a:tr h="466725">
                <a:tc>
                  <a:txBody>
                    <a:bodyPr/>
                    <a:lstStyle/>
                    <a:p>
                      <a:pPr algn="ctr" fontAlgn="b"/>
                      <a:r>
                        <a:rPr lang="en-US" sz="1800" b="1" i="0" u="none" strike="noStrike" kern="1200">
                          <a:solidFill>
                            <a:srgbClr val="000066"/>
                          </a:solidFill>
                          <a:effectLst/>
                          <a:latin typeface="幼圆" panose="02010509060101010101" pitchFamily="49" charset="-122"/>
                          <a:ea typeface="幼圆" panose="02010509060101010101" pitchFamily="49" charset="-122"/>
                          <a:cs typeface="+mn-cs"/>
                        </a:rPr>
                        <a:t>002625.SZ</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a:solidFill>
                            <a:srgbClr val="000066"/>
                          </a:solidFill>
                          <a:effectLst/>
                          <a:latin typeface="幼圆" panose="02010509060101010101" pitchFamily="49" charset="-122"/>
                          <a:ea typeface="幼圆" panose="02010509060101010101" pitchFamily="49" charset="-122"/>
                          <a:cs typeface="+mn-cs"/>
                        </a:rPr>
                        <a:t>光启技术</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a:solidFill>
                            <a:srgbClr val="000066"/>
                          </a:solidFill>
                          <a:effectLst/>
                          <a:latin typeface="幼圆" panose="02010509060101010101" pitchFamily="49" charset="-122"/>
                          <a:ea typeface="幼圆" panose="02010509060101010101" pitchFamily="49" charset="-122"/>
                          <a:cs typeface="+mn-cs"/>
                        </a:rPr>
                        <a:t>74.05</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a:solidFill>
                            <a:srgbClr val="000066"/>
                          </a:solidFill>
                          <a:effectLst/>
                          <a:latin typeface="幼圆" panose="02010509060101010101" pitchFamily="49" charset="-122"/>
                          <a:ea typeface="幼圆" panose="02010509060101010101" pitchFamily="49" charset="-122"/>
                          <a:cs typeface="+mn-cs"/>
                        </a:rPr>
                        <a:t>159.8704</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a:solidFill>
                            <a:srgbClr val="000066"/>
                          </a:solidFill>
                          <a:effectLst/>
                          <a:latin typeface="幼圆" panose="02010509060101010101" pitchFamily="49" charset="-122"/>
                          <a:ea typeface="幼圆" panose="02010509060101010101" pitchFamily="49" charset="-122"/>
                          <a:cs typeface="+mn-cs"/>
                        </a:rPr>
                        <a:t>制造业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xmlns="" val="10009"/>
                  </a:ext>
                </a:extLst>
              </a:tr>
              <a:tr h="492125">
                <a:tc>
                  <a:txBody>
                    <a:bodyPr/>
                    <a:lstStyle/>
                    <a:p>
                      <a:pPr algn="ctr" fontAlgn="b"/>
                      <a:r>
                        <a:rPr lang="en-US" sz="1800" b="1" i="0" u="none" strike="noStrike" kern="1200">
                          <a:solidFill>
                            <a:srgbClr val="000066"/>
                          </a:solidFill>
                          <a:effectLst/>
                          <a:latin typeface="幼圆" panose="02010509060101010101" pitchFamily="49" charset="-122"/>
                          <a:ea typeface="幼圆" panose="02010509060101010101" pitchFamily="49" charset="-122"/>
                          <a:cs typeface="+mn-cs"/>
                        </a:rPr>
                        <a:t>600828.SH</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12700">
                      <a:solidFill>
                        <a:schemeClr val="accent2"/>
                      </a:solidFill>
                      <a:prstDash val="solid"/>
                    </a:lnB>
                  </a:tcPr>
                </a:tc>
                <a:tc>
                  <a:txBody>
                    <a:bodyPr/>
                    <a:lstStyle/>
                    <a:p>
                      <a:pPr algn="ctr" fontAlgn="b"/>
                      <a:r>
                        <a:rPr lang="zh-CN" altLang="en-US" sz="1800" b="1" i="0" u="none" strike="noStrike" kern="1200">
                          <a:solidFill>
                            <a:srgbClr val="000066"/>
                          </a:solidFill>
                          <a:effectLst/>
                          <a:latin typeface="幼圆" panose="02010509060101010101" pitchFamily="49" charset="-122"/>
                          <a:ea typeface="幼圆" panose="02010509060101010101" pitchFamily="49" charset="-122"/>
                          <a:cs typeface="+mn-cs"/>
                        </a:rPr>
                        <a:t>茂业商业</a:t>
                      </a:r>
                    </a:p>
                  </a:txBody>
                  <a:tcPr marL="6350" marR="6350" marT="6350" marB="0" anchor="ctr">
                    <a:lnL>
                      <a:noFill/>
                    </a:lnL>
                    <a:lnR>
                      <a:noFill/>
                    </a:lnR>
                    <a:lnT w="6350" cap="flat" cmpd="sng" algn="ctr">
                      <a:solidFill>
                        <a:srgbClr val="6094FD"/>
                      </a:solidFill>
                      <a:prstDash val="solid"/>
                      <a:round/>
                      <a:headEnd type="none" w="med" len="med"/>
                      <a:tailEnd type="none" w="med" len="med"/>
                    </a:lnT>
                    <a:lnB w="12700">
                      <a:solidFill>
                        <a:schemeClr val="accent2"/>
                      </a:solidFill>
                      <a:prstDash val="solid"/>
                    </a:lnB>
                  </a:tcPr>
                </a:tc>
                <a:tc>
                  <a:txBody>
                    <a:bodyPr/>
                    <a:lstStyle/>
                    <a:p>
                      <a:pPr algn="ctr" fontAlgn="b"/>
                      <a:r>
                        <a:rPr lang="en-US" altLang="zh-CN" sz="1800" b="1" i="0" u="none" strike="noStrike" kern="1200">
                          <a:solidFill>
                            <a:srgbClr val="000066"/>
                          </a:solidFill>
                          <a:effectLst/>
                          <a:latin typeface="幼圆" panose="02010509060101010101" pitchFamily="49" charset="-122"/>
                          <a:ea typeface="幼圆" panose="02010509060101010101" pitchFamily="49" charset="-122"/>
                          <a:cs typeface="+mn-cs"/>
                        </a:rPr>
                        <a:t>73.92</a:t>
                      </a:r>
                    </a:p>
                  </a:txBody>
                  <a:tcPr marL="6350" marR="6350" marT="6350" marB="0" anchor="ctr">
                    <a:lnL>
                      <a:noFill/>
                    </a:lnL>
                    <a:lnR>
                      <a:noFill/>
                    </a:lnR>
                    <a:lnT w="6350" cap="flat" cmpd="sng" algn="ctr">
                      <a:solidFill>
                        <a:srgbClr val="6094FD"/>
                      </a:solidFill>
                      <a:prstDash val="solid"/>
                      <a:round/>
                      <a:headEnd type="none" w="med" len="med"/>
                      <a:tailEnd type="none" w="med" len="med"/>
                    </a:lnT>
                    <a:lnB w="12700">
                      <a:solidFill>
                        <a:schemeClr val="accent2"/>
                      </a:solidFill>
                      <a:prstDash val="solid"/>
                    </a:lnB>
                  </a:tcPr>
                </a:tc>
                <a:tc>
                  <a:txBody>
                    <a:bodyPr/>
                    <a:lstStyle/>
                    <a:p>
                      <a:pPr algn="ctr" fontAlgn="b"/>
                      <a:r>
                        <a:rPr lang="en-US" altLang="zh-CN" sz="1800" b="1" i="0" u="none" strike="noStrike" kern="1200">
                          <a:solidFill>
                            <a:srgbClr val="000066"/>
                          </a:solidFill>
                          <a:effectLst/>
                          <a:latin typeface="幼圆" panose="02010509060101010101" pitchFamily="49" charset="-122"/>
                          <a:ea typeface="幼圆" panose="02010509060101010101" pitchFamily="49" charset="-122"/>
                          <a:cs typeface="+mn-cs"/>
                        </a:rPr>
                        <a:t>85.9063</a:t>
                      </a:r>
                    </a:p>
                  </a:txBody>
                  <a:tcPr marL="6350" marR="6350" marT="6350" marB="0" anchor="ctr">
                    <a:lnL>
                      <a:noFill/>
                    </a:lnL>
                    <a:lnR>
                      <a:noFill/>
                    </a:lnR>
                    <a:lnT w="6350" cap="flat" cmpd="sng" algn="ctr">
                      <a:solidFill>
                        <a:srgbClr val="6094FD"/>
                      </a:solidFill>
                      <a:prstDash val="solid"/>
                      <a:round/>
                      <a:headEnd type="none" w="med" len="med"/>
                      <a:tailEnd type="none" w="med" len="med"/>
                    </a:lnT>
                    <a:lnB w="12700">
                      <a:solidFill>
                        <a:schemeClr val="accent2"/>
                      </a:solidFill>
                      <a:prstDash val="solid"/>
                    </a:lnB>
                  </a:tcPr>
                </a:tc>
                <a:tc>
                  <a:txBody>
                    <a:bodyPr/>
                    <a:lstStyle/>
                    <a:p>
                      <a:pPr algn="ctr" fontAlgn="b"/>
                      <a:r>
                        <a:rPr lang="zh-CN" altLang="en-US" sz="1800" b="1" i="0" u="none" strike="noStrike" kern="1200">
                          <a:solidFill>
                            <a:srgbClr val="000066"/>
                          </a:solidFill>
                          <a:effectLst/>
                          <a:latin typeface="幼圆" panose="02010509060101010101" pitchFamily="49" charset="-122"/>
                          <a:ea typeface="幼圆" panose="02010509060101010101" pitchFamily="49" charset="-122"/>
                          <a:cs typeface="+mn-cs"/>
                        </a:rPr>
                        <a:t>批发和零售业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12700">
                      <a:solidFill>
                        <a:schemeClr val="accent2"/>
                      </a:solidFill>
                      <a:prstDash val="solid"/>
                    </a:lnB>
                  </a:tcPr>
                </a:tc>
                <a:extLst>
                  <a:ext uri="{0D108BD9-81ED-4DB2-BD59-A6C34878D82A}">
                    <a16:rowId xmlns:a16="http://schemas.microsoft.com/office/drawing/2014/main" xmlns="" val="10010"/>
                  </a:ext>
                </a:extLst>
              </a:tr>
              <a:tr h="440070">
                <a:tc>
                  <a:txBody>
                    <a:bodyPr/>
                    <a:lstStyle/>
                    <a:p>
                      <a:pPr>
                        <a:buNone/>
                      </a:pPr>
                      <a:endParaRPr lang="zh-CN" altLang="en-US"/>
                    </a:p>
                  </a:txBody>
                  <a:tcPr>
                    <a:lnL>
                      <a:noFill/>
                    </a:lnL>
                    <a:lnR>
                      <a:noFill/>
                    </a:lnR>
                    <a:lnT w="12700" cap="flat" cmpd="sng" algn="ctr">
                      <a:solidFill>
                        <a:schemeClr val="accent2"/>
                      </a:solidFill>
                      <a:prstDash val="solid"/>
                      <a:round/>
                      <a:headEnd type="none" w="med" len="med"/>
                      <a:tailEnd type="none" w="med" len="med"/>
                    </a:lnT>
                    <a:lnB>
                      <a:noFill/>
                    </a:lnB>
                    <a:lnTlToBr>
                      <a:noFill/>
                    </a:lnTlToBr>
                    <a:lnBlToTr>
                      <a:noFill/>
                    </a:lnBlToTr>
                  </a:tcPr>
                </a:tc>
                <a:tc>
                  <a:txBody>
                    <a:bodyPr/>
                    <a:lstStyle/>
                    <a:p>
                      <a:pPr>
                        <a:buNone/>
                      </a:pPr>
                      <a:endParaRPr lang="zh-CN" altLang="en-US"/>
                    </a:p>
                  </a:txBody>
                  <a:tcPr>
                    <a:lnL>
                      <a:noFill/>
                    </a:lnL>
                    <a:lnR>
                      <a:noFill/>
                    </a:lnR>
                    <a:lnT w="12700" cap="flat" cmpd="sng" algn="ctr">
                      <a:solidFill>
                        <a:schemeClr val="accent2"/>
                      </a:solidFill>
                      <a:prstDash val="solid"/>
                      <a:round/>
                      <a:headEnd type="none" w="med" len="med"/>
                      <a:tailEnd type="none" w="med" len="med"/>
                    </a:lnT>
                    <a:lnB>
                      <a:noFill/>
                    </a:lnB>
                    <a:lnTlToBr>
                      <a:noFill/>
                    </a:lnTlToBr>
                    <a:lnBlToTr>
                      <a:noFill/>
                    </a:lnBlToTr>
                  </a:tcPr>
                </a:tc>
                <a:tc>
                  <a:txBody>
                    <a:bodyPr/>
                    <a:lstStyle/>
                    <a:p>
                      <a:pPr>
                        <a:buNone/>
                      </a:pPr>
                      <a:endParaRPr lang="zh-CN" altLang="en-US"/>
                    </a:p>
                  </a:txBody>
                  <a:tcPr>
                    <a:lnL>
                      <a:noFill/>
                    </a:lnL>
                    <a:lnR>
                      <a:noFill/>
                    </a:lnR>
                    <a:lnT w="12700" cap="flat" cmpd="sng" algn="ctr">
                      <a:solidFill>
                        <a:schemeClr val="accent2"/>
                      </a:solidFill>
                      <a:prstDash val="solid"/>
                      <a:round/>
                      <a:headEnd type="none" w="med" len="med"/>
                      <a:tailEnd type="none" w="med" len="med"/>
                    </a:lnT>
                    <a:lnB>
                      <a:noFill/>
                    </a:lnB>
                    <a:lnTlToBr>
                      <a:noFill/>
                    </a:lnTlToBr>
                    <a:lnBlToTr>
                      <a:noFill/>
                    </a:lnBlToTr>
                  </a:tcPr>
                </a:tc>
                <a:tc>
                  <a:txBody>
                    <a:bodyPr/>
                    <a:lstStyle/>
                    <a:p>
                      <a:pPr>
                        <a:buNone/>
                      </a:pPr>
                      <a:endParaRPr lang="zh-CN" altLang="en-US"/>
                    </a:p>
                  </a:txBody>
                  <a:tcPr>
                    <a:lnL>
                      <a:noFill/>
                    </a:lnL>
                    <a:lnR>
                      <a:noFill/>
                    </a:lnR>
                    <a:lnT w="12700" cap="flat" cmpd="sng" algn="ctr">
                      <a:solidFill>
                        <a:schemeClr val="accent2"/>
                      </a:solidFill>
                      <a:prstDash val="solid"/>
                      <a:round/>
                      <a:headEnd type="none" w="med" len="med"/>
                      <a:tailEnd type="none" w="med" len="med"/>
                    </a:lnT>
                    <a:lnB>
                      <a:noFill/>
                    </a:lnB>
                    <a:lnTlToBr>
                      <a:noFill/>
                    </a:lnTlToBr>
                    <a:lnBlToTr>
                      <a:noFill/>
                    </a:lnBlToTr>
                  </a:tcPr>
                </a:tc>
                <a:tc>
                  <a:txBody>
                    <a:bodyPr/>
                    <a:lstStyle/>
                    <a:p>
                      <a:pPr>
                        <a:buNone/>
                      </a:pPr>
                      <a:endParaRPr lang="zh-CN" altLang="en-US"/>
                    </a:p>
                  </a:txBody>
                  <a:tcPr>
                    <a:lnL>
                      <a:noFill/>
                    </a:lnL>
                    <a:lnR>
                      <a:noFill/>
                    </a:lnR>
                    <a:lnT w="12700" cap="flat" cmpd="sng" algn="ctr">
                      <a:solidFill>
                        <a:schemeClr val="accent2"/>
                      </a:solidFill>
                      <a:prstDash val="solid"/>
                      <a:round/>
                      <a:headEnd type="none" w="med" len="med"/>
                      <a:tailEnd type="none" w="med" len="med"/>
                    </a:lnT>
                    <a:lnB>
                      <a:noFill/>
                    </a:lnB>
                    <a:lnTlToBr>
                      <a:noFill/>
                    </a:lnTlToBr>
                    <a:lnBlToTr>
                      <a:noFill/>
                    </a:lnBlToTr>
                  </a:tcPr>
                </a:tc>
                <a:extLst>
                  <a:ext uri="{0D108BD9-81ED-4DB2-BD59-A6C34878D82A}">
                    <a16:rowId xmlns:a16="http://schemas.microsoft.com/office/drawing/2014/main" xmlns="" val="10011"/>
                  </a:ext>
                </a:extLst>
              </a:tr>
            </a:tbl>
          </a:graphicData>
        </a:graphic>
      </p:graphicFrame>
    </p:spTree>
    <p:extLst>
      <p:ext uri="{BB962C8B-B14F-4D97-AF65-F5344CB8AC3E}">
        <p14:creationId xmlns:p14="http://schemas.microsoft.com/office/powerpoint/2010/main" val="3245075307"/>
      </p:ext>
    </p:extLst>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5"/>
          <p:cNvSpPr>
            <a:spLocks noChangeArrowheads="1"/>
          </p:cNvSpPr>
          <p:nvPr/>
        </p:nvSpPr>
        <p:spPr bwMode="gray">
          <a:xfrm>
            <a:off x="755650" y="1870075"/>
            <a:ext cx="3024188" cy="622300"/>
          </a:xfrm>
          <a:prstGeom prst="rect">
            <a:avLst/>
          </a:prstGeom>
          <a:noFill/>
          <a:ln w="9525">
            <a:noFill/>
            <a:miter lim="800000"/>
          </a:ln>
        </p:spPr>
        <p:txBody>
          <a:bodyPr anchor="ctr"/>
          <a:lstStyle/>
          <a:p>
            <a:r>
              <a:rPr lang="en-US" altLang="zh-CN" sz="3600" b="1">
                <a:solidFill>
                  <a:srgbClr val="CC0000"/>
                </a:solidFill>
                <a:latin typeface="幼圆" panose="02010509060101010101" pitchFamily="49" charset="-122"/>
                <a:ea typeface="黑体" panose="02010609060101010101" pitchFamily="49" charset="-122"/>
              </a:rPr>
              <a:t>『</a:t>
            </a:r>
            <a:r>
              <a:rPr lang="zh-CN" altLang="en-US" sz="3600" b="1">
                <a:solidFill>
                  <a:srgbClr val="CC0000"/>
                </a:solidFill>
                <a:latin typeface="幼圆" panose="02010509060101010101" pitchFamily="49" charset="-122"/>
                <a:ea typeface="黑体" panose="02010609060101010101" pitchFamily="49" charset="-122"/>
              </a:rPr>
              <a:t>融客月报</a:t>
            </a:r>
            <a:r>
              <a:rPr lang="en-US" altLang="zh-CN" sz="3600" b="1">
                <a:solidFill>
                  <a:srgbClr val="CC0000"/>
                </a:solidFill>
                <a:latin typeface="幼圆" panose="02010509060101010101" pitchFamily="49" charset="-122"/>
                <a:ea typeface="黑体" panose="02010609060101010101" pitchFamily="49" charset="-122"/>
              </a:rPr>
              <a:t>』</a:t>
            </a:r>
            <a:endParaRPr lang="zh-CN" altLang="en-US" sz="3600" b="1">
              <a:solidFill>
                <a:srgbClr val="CC0000"/>
              </a:solidFill>
              <a:latin typeface="幼圆" panose="02010509060101010101" pitchFamily="49" charset="-122"/>
              <a:ea typeface="黑体" panose="02010609060101010101" pitchFamily="49" charset="-122"/>
            </a:endParaRPr>
          </a:p>
        </p:txBody>
      </p:sp>
      <p:sp>
        <p:nvSpPr>
          <p:cNvPr id="12291" name="Text Box 6"/>
          <p:cNvSpPr txBox="1">
            <a:spLocks noChangeArrowheads="1"/>
          </p:cNvSpPr>
          <p:nvPr/>
        </p:nvSpPr>
        <p:spPr bwMode="gray">
          <a:xfrm>
            <a:off x="0" y="2565400"/>
            <a:ext cx="9396413" cy="1630045"/>
          </a:xfrm>
          <a:prstGeom prst="rect">
            <a:avLst/>
          </a:prstGeom>
          <a:noFill/>
          <a:ln w="0" algn="ctr">
            <a:noFill/>
            <a:miter lim="800000"/>
          </a:ln>
        </p:spPr>
        <p:txBody>
          <a:bodyPr>
            <a:spAutoFit/>
          </a:bodyPr>
          <a:lstStyle/>
          <a:p>
            <a:pPr eaLnBrk="0" hangingPunct="0">
              <a:spcBef>
                <a:spcPct val="50000"/>
              </a:spcBef>
            </a:pPr>
            <a:r>
              <a:rPr lang="en-US" altLang="zh-CN" sz="4000">
                <a:solidFill>
                  <a:srgbClr val="777777"/>
                </a:solidFill>
                <a:ea typeface="华文中宋" panose="02010600040101010101" pitchFamily="2" charset="-122"/>
              </a:rPr>
              <a:t>                      </a:t>
            </a:r>
            <a:r>
              <a:rPr lang="en-US" altLang="zh-CN" sz="3600">
                <a:solidFill>
                  <a:srgbClr val="000066"/>
                </a:solidFill>
                <a:latin typeface="华文中宋" panose="02010600040101010101" pitchFamily="2" charset="-122"/>
                <a:ea typeface="黑体" panose="02010609060101010101" pitchFamily="49" charset="-122"/>
              </a:rPr>
              <a:t>—— </a:t>
            </a:r>
            <a:r>
              <a:rPr lang="zh-CN" altLang="en-US" sz="3600" b="1">
                <a:solidFill>
                  <a:srgbClr val="000066"/>
                </a:solidFill>
                <a:ea typeface="黑体" panose="02010609060101010101" pitchFamily="49" charset="-122"/>
              </a:rPr>
              <a:t>二级市场</a:t>
            </a:r>
            <a:r>
              <a:rPr lang="zh-CN" altLang="en-US" sz="1800" b="1">
                <a:solidFill>
                  <a:srgbClr val="000066"/>
                </a:solidFill>
                <a:ea typeface="幼圆" panose="02010509060101010101" pitchFamily="49" charset="-122"/>
              </a:rPr>
              <a:t>（</a:t>
            </a:r>
            <a:r>
              <a:rPr lang="en-US" altLang="zh-CN" sz="1800" b="1">
                <a:solidFill>
                  <a:srgbClr val="000066"/>
                </a:solidFill>
                <a:ea typeface="幼圆" panose="02010509060101010101" pitchFamily="49" charset="-122"/>
              </a:rPr>
              <a:t>2018</a:t>
            </a:r>
            <a:r>
              <a:rPr lang="zh-CN" altLang="en-US" sz="1800" b="1">
                <a:solidFill>
                  <a:srgbClr val="000066"/>
                </a:solidFill>
                <a:ea typeface="幼圆" panose="02010509060101010101" pitchFamily="49" charset="-122"/>
              </a:rPr>
              <a:t>年</a:t>
            </a:r>
            <a:r>
              <a:rPr lang="en-US" altLang="zh-CN" sz="1800" b="1">
                <a:solidFill>
                  <a:srgbClr val="000066"/>
                </a:solidFill>
                <a:ea typeface="幼圆" panose="02010509060101010101" pitchFamily="49" charset="-122"/>
              </a:rPr>
              <a:t>10</a:t>
            </a:r>
            <a:r>
              <a:rPr lang="zh-CN" altLang="en-US" sz="1800" b="1">
                <a:solidFill>
                  <a:srgbClr val="000066"/>
                </a:solidFill>
                <a:ea typeface="幼圆" panose="02010509060101010101" pitchFamily="49" charset="-122"/>
              </a:rPr>
              <a:t>月）</a:t>
            </a:r>
            <a:endParaRPr lang="zh-CN" altLang="en-US" sz="3600" b="1">
              <a:solidFill>
                <a:srgbClr val="000066"/>
              </a:solidFill>
              <a:ea typeface="黑体" panose="02010609060101010101" pitchFamily="49" charset="-122"/>
            </a:endParaRPr>
          </a:p>
          <a:p>
            <a:pPr eaLnBrk="0" hangingPunct="0">
              <a:spcBef>
                <a:spcPct val="50000"/>
              </a:spcBef>
            </a:pPr>
            <a:endParaRPr lang="zh-CN" altLang="en-US" sz="4000" b="1">
              <a:solidFill>
                <a:srgbClr val="000099"/>
              </a:solidFill>
              <a:ea typeface="幼圆" panose="02010509060101010101" pitchFamily="49" charset="-122"/>
            </a:endParaRPr>
          </a:p>
        </p:txBody>
      </p:sp>
    </p:spTree>
    <p:extLst>
      <p:ext uri="{BB962C8B-B14F-4D97-AF65-F5344CB8AC3E}">
        <p14:creationId xmlns:p14="http://schemas.microsoft.com/office/powerpoint/2010/main" val="2282731814"/>
      </p:ext>
    </p:extLst>
  </p:cSld>
  <p:clrMapOvr>
    <a:masterClrMapping/>
  </p:clrMapOvr>
  <p:transition>
    <p:wipe dir="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xmlns="" id="{E3596D5A-3D6B-48B7-B58F-42048E5F5348}"/>
              </a:ext>
            </a:extLst>
          </p:cNvPr>
          <p:cNvSpPr>
            <a:spLocks noChangeArrowheads="1"/>
          </p:cNvSpPr>
          <p:nvPr/>
        </p:nvSpPr>
        <p:spPr bwMode="white">
          <a:xfrm>
            <a:off x="455613" y="214313"/>
            <a:ext cx="8231187" cy="1144587"/>
          </a:xfrm>
          <a:prstGeom prst="rect">
            <a:avLst/>
          </a:prstGeom>
          <a:noFill/>
          <a:ln w="9525" algn="ctr">
            <a:noFill/>
            <a:miter lim="800000"/>
          </a:ln>
        </p:spPr>
        <p:txBody>
          <a:bodyPr/>
          <a:lstStyle/>
          <a:p>
            <a:r>
              <a:rPr lang="zh-CN" altLang="en-US" sz="2400" b="1">
                <a:solidFill>
                  <a:srgbClr val="000066"/>
                </a:solidFill>
                <a:latin typeface="幼圆" panose="02010509060101010101" pitchFamily="49" charset="-122"/>
                <a:ea typeface="幼圆" panose="02010509060101010101" pitchFamily="49" charset="-122"/>
              </a:rPr>
              <a:t>第一大股东累计质押数占持股比例</a:t>
            </a:r>
          </a:p>
        </p:txBody>
      </p:sp>
      <p:sp>
        <p:nvSpPr>
          <p:cNvPr id="6" name="文本框 5">
            <a:extLst>
              <a:ext uri="{FF2B5EF4-FFF2-40B4-BE49-F238E27FC236}">
                <a16:creationId xmlns:a16="http://schemas.microsoft.com/office/drawing/2014/main" xmlns="" id="{491CA52B-5F68-4831-9BD0-BB226F7690DA}"/>
              </a:ext>
            </a:extLst>
          </p:cNvPr>
          <p:cNvSpPr txBox="1"/>
          <p:nvPr/>
        </p:nvSpPr>
        <p:spPr bwMode="auto">
          <a:xfrm>
            <a:off x="683568" y="4756455"/>
            <a:ext cx="7524836" cy="1631216"/>
          </a:xfrm>
          <a:prstGeom prst="rect">
            <a:avLst/>
          </a:prstGeom>
          <a:noFill/>
          <a:ln w="9525">
            <a:noFill/>
            <a:miter lim="800000"/>
          </a:ln>
        </p:spPr>
        <p:txBody>
          <a:bodyPr wrap="square" rtlCol="0">
            <a:spAutoFit/>
          </a:bodyPr>
          <a:lstStyle/>
          <a:p>
            <a:r>
              <a:rPr lang="zh-CN" altLang="en-US" b="1">
                <a:solidFill>
                  <a:srgbClr val="000066"/>
                </a:solidFill>
                <a:latin typeface="幼圆" panose="02010509060101010101" pitchFamily="49" charset="-122"/>
                <a:ea typeface="幼圆" panose="02010509060101010101" pitchFamily="49" charset="-122"/>
              </a:rPr>
              <a:t>国有控股企业中，</a:t>
            </a:r>
            <a:r>
              <a:rPr lang="en-US" altLang="zh-CN" b="1">
                <a:solidFill>
                  <a:srgbClr val="000066"/>
                </a:solidFill>
                <a:latin typeface="幼圆" panose="02010509060101010101" pitchFamily="49" charset="-122"/>
                <a:ea typeface="幼圆" panose="02010509060101010101" pitchFamily="49" charset="-122"/>
              </a:rPr>
              <a:t>10</a:t>
            </a:r>
            <a:r>
              <a:rPr lang="zh-CN" altLang="en-US" b="1">
                <a:solidFill>
                  <a:srgbClr val="000066"/>
                </a:solidFill>
                <a:latin typeface="幼圆" panose="02010509060101010101" pitchFamily="49" charset="-122"/>
                <a:ea typeface="幼圆" panose="02010509060101010101" pitchFamily="49" charset="-122"/>
              </a:rPr>
              <a:t>月第一大股东质押股比例较</a:t>
            </a:r>
            <a:r>
              <a:rPr lang="en-US" altLang="zh-CN" b="1">
                <a:solidFill>
                  <a:srgbClr val="000066"/>
                </a:solidFill>
                <a:latin typeface="幼圆" panose="02010509060101010101" pitchFamily="49" charset="-122"/>
                <a:ea typeface="幼圆" panose="02010509060101010101" pitchFamily="49" charset="-122"/>
              </a:rPr>
              <a:t>9</a:t>
            </a:r>
            <a:r>
              <a:rPr lang="zh-CN" altLang="en-US" b="1">
                <a:solidFill>
                  <a:srgbClr val="000066"/>
                </a:solidFill>
                <a:latin typeface="幼圆" panose="02010509060101010101" pitchFamily="49" charset="-122"/>
                <a:ea typeface="幼圆" panose="02010509060101010101" pitchFamily="49" charset="-122"/>
              </a:rPr>
              <a:t>月各有</a:t>
            </a:r>
            <a:r>
              <a:rPr lang="en-US" altLang="zh-CN" b="1">
                <a:solidFill>
                  <a:srgbClr val="000066"/>
                </a:solidFill>
                <a:latin typeface="幼圆" panose="02010509060101010101" pitchFamily="49" charset="-122"/>
                <a:ea typeface="幼圆" panose="02010509060101010101" pitchFamily="49" charset="-122"/>
              </a:rPr>
              <a:t>15</a:t>
            </a:r>
            <a:r>
              <a:rPr lang="zh-CN" altLang="en-US" b="1">
                <a:solidFill>
                  <a:srgbClr val="000066"/>
                </a:solidFill>
                <a:latin typeface="幼圆" panose="02010509060101010101" pitchFamily="49" charset="-122"/>
                <a:ea typeface="幼圆" panose="02010509060101010101" pitchFamily="49" charset="-122"/>
              </a:rPr>
              <a:t>家和</a:t>
            </a:r>
            <a:r>
              <a:rPr lang="en-US" altLang="zh-CN" b="1">
                <a:solidFill>
                  <a:srgbClr val="000066"/>
                </a:solidFill>
                <a:latin typeface="幼圆" panose="02010509060101010101" pitchFamily="49" charset="-122"/>
                <a:ea typeface="幼圆" panose="02010509060101010101" pitchFamily="49" charset="-122"/>
              </a:rPr>
              <a:t>14</a:t>
            </a:r>
            <a:r>
              <a:rPr lang="zh-CN" altLang="en-US" b="1">
                <a:solidFill>
                  <a:srgbClr val="000066"/>
                </a:solidFill>
                <a:latin typeface="幼圆" panose="02010509060101010101" pitchFamily="49" charset="-122"/>
                <a:ea typeface="幼圆" panose="02010509060101010101" pitchFamily="49" charset="-122"/>
              </a:rPr>
              <a:t>家产生上升和下降。变化幅度均在</a:t>
            </a:r>
            <a:r>
              <a:rPr lang="en-US" altLang="zh-CN" b="1">
                <a:solidFill>
                  <a:srgbClr val="000066"/>
                </a:solidFill>
                <a:latin typeface="幼圆" panose="02010509060101010101" pitchFamily="49" charset="-122"/>
                <a:ea typeface="幼圆" panose="02010509060101010101" pitchFamily="49" charset="-122"/>
              </a:rPr>
              <a:t>50%</a:t>
            </a:r>
            <a:r>
              <a:rPr lang="zh-CN" altLang="en-US" b="1">
                <a:solidFill>
                  <a:srgbClr val="000066"/>
                </a:solidFill>
                <a:latin typeface="幼圆" panose="02010509060101010101" pitchFamily="49" charset="-122"/>
                <a:ea typeface="幼圆" panose="02010509060101010101" pitchFamily="49" charset="-122"/>
              </a:rPr>
              <a:t>以下。非国有控股企业第一大股东更倾向于将所持股进行进一步质押，质押比例上升家数是下降家数的</a:t>
            </a:r>
            <a:r>
              <a:rPr lang="en-US" altLang="zh-CN" b="1">
                <a:solidFill>
                  <a:srgbClr val="000066"/>
                </a:solidFill>
                <a:latin typeface="幼圆" panose="02010509060101010101" pitchFamily="49" charset="-122"/>
                <a:ea typeface="幼圆" panose="02010509060101010101" pitchFamily="49" charset="-122"/>
              </a:rPr>
              <a:t>2</a:t>
            </a:r>
            <a:r>
              <a:rPr lang="zh-CN" altLang="en-US" b="1">
                <a:solidFill>
                  <a:srgbClr val="000066"/>
                </a:solidFill>
                <a:latin typeface="幼圆" panose="02010509060101010101" pitchFamily="49" charset="-122"/>
                <a:ea typeface="幼圆" panose="02010509060101010101" pitchFamily="49" charset="-122"/>
              </a:rPr>
              <a:t>倍以上，金发科技、全新好、佳云科技的第一大股东更是将所持股全数质押。</a:t>
            </a:r>
          </a:p>
        </p:txBody>
      </p:sp>
      <p:pic>
        <p:nvPicPr>
          <p:cNvPr id="2" name="图片 1">
            <a:extLst>
              <a:ext uri="{FF2B5EF4-FFF2-40B4-BE49-F238E27FC236}">
                <a16:creationId xmlns:a16="http://schemas.microsoft.com/office/drawing/2014/main" xmlns="" id="{AD829FDD-7E64-4CD5-93C6-6DC7D4C0DB10}"/>
              </a:ext>
            </a:extLst>
          </p:cNvPr>
          <p:cNvPicPr>
            <a:picLocks noChangeAspect="1"/>
          </p:cNvPicPr>
          <p:nvPr/>
        </p:nvPicPr>
        <p:blipFill>
          <a:blip r:embed="rId2"/>
          <a:stretch>
            <a:fillRect/>
          </a:stretch>
        </p:blipFill>
        <p:spPr>
          <a:xfrm>
            <a:off x="0" y="1331328"/>
            <a:ext cx="4445986" cy="3326928"/>
          </a:xfrm>
          <a:prstGeom prst="rect">
            <a:avLst/>
          </a:prstGeom>
        </p:spPr>
      </p:pic>
      <p:pic>
        <p:nvPicPr>
          <p:cNvPr id="4" name="图片 3">
            <a:extLst>
              <a:ext uri="{FF2B5EF4-FFF2-40B4-BE49-F238E27FC236}">
                <a16:creationId xmlns:a16="http://schemas.microsoft.com/office/drawing/2014/main" xmlns="" id="{95F4560D-EFCC-44D2-85E4-D6B9E9F033EE}"/>
              </a:ext>
            </a:extLst>
          </p:cNvPr>
          <p:cNvPicPr>
            <a:picLocks noChangeAspect="1"/>
          </p:cNvPicPr>
          <p:nvPr/>
        </p:nvPicPr>
        <p:blipFill>
          <a:blip r:embed="rId3"/>
          <a:stretch>
            <a:fillRect/>
          </a:stretch>
        </p:blipFill>
        <p:spPr>
          <a:xfrm>
            <a:off x="4543163" y="1348274"/>
            <a:ext cx="4599249" cy="3447477"/>
          </a:xfrm>
          <a:prstGeom prst="rect">
            <a:avLst/>
          </a:prstGeom>
        </p:spPr>
      </p:pic>
    </p:spTree>
    <p:extLst>
      <p:ext uri="{BB962C8B-B14F-4D97-AF65-F5344CB8AC3E}">
        <p14:creationId xmlns:p14="http://schemas.microsoft.com/office/powerpoint/2010/main" val="123317995"/>
      </p:ext>
    </p:extLst>
  </p:cSld>
  <p:clrMapOvr>
    <a:masterClrMapping/>
  </p:clrMapOvr>
  <p:transition>
    <p:wipe dir="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xmlns="" id="{1F230976-D5DC-4B7D-A017-9F8CD917E326}"/>
              </a:ext>
            </a:extLst>
          </p:cNvPr>
          <p:cNvSpPr>
            <a:spLocks noChangeArrowheads="1"/>
          </p:cNvSpPr>
          <p:nvPr/>
        </p:nvSpPr>
        <p:spPr bwMode="white">
          <a:xfrm>
            <a:off x="455613" y="214313"/>
            <a:ext cx="8231187" cy="1144587"/>
          </a:xfrm>
          <a:prstGeom prst="rect">
            <a:avLst/>
          </a:prstGeom>
          <a:noFill/>
          <a:ln w="9525" algn="ctr">
            <a:noFill/>
            <a:miter lim="800000"/>
          </a:ln>
        </p:spPr>
        <p:txBody>
          <a:bodyPr/>
          <a:lstStyle/>
          <a:p>
            <a:r>
              <a:rPr lang="zh-CN" altLang="en-US" sz="2400" b="1">
                <a:solidFill>
                  <a:srgbClr val="000066"/>
                </a:solidFill>
                <a:latin typeface="幼圆" panose="02010509060101010101" pitchFamily="49" charset="-122"/>
                <a:ea typeface="幼圆" panose="02010509060101010101" pitchFamily="49" charset="-122"/>
              </a:rPr>
              <a:t>本月质押股份触及平仓线情况</a:t>
            </a:r>
          </a:p>
        </p:txBody>
      </p:sp>
      <p:graphicFrame>
        <p:nvGraphicFramePr>
          <p:cNvPr id="7" name="表格 6">
            <a:extLst>
              <a:ext uri="{FF2B5EF4-FFF2-40B4-BE49-F238E27FC236}">
                <a16:creationId xmlns:a16="http://schemas.microsoft.com/office/drawing/2014/main" xmlns="" id="{428F3E4C-75D4-4991-9A82-07CBCA8DACEA}"/>
              </a:ext>
            </a:extLst>
          </p:cNvPr>
          <p:cNvGraphicFramePr>
            <a:graphicFrameLocks noGrp="1"/>
          </p:cNvGraphicFramePr>
          <p:nvPr>
            <p:extLst>
              <p:ext uri="{D42A27DB-BD31-4B8C-83A1-F6EECF244321}">
                <p14:modId xmlns:p14="http://schemas.microsoft.com/office/powerpoint/2010/main" val="496122571"/>
              </p:ext>
            </p:extLst>
          </p:nvPr>
        </p:nvGraphicFramePr>
        <p:xfrm>
          <a:off x="0" y="764705"/>
          <a:ext cx="9144000" cy="5760638"/>
        </p:xfrm>
        <a:graphic>
          <a:graphicData uri="http://schemas.openxmlformats.org/drawingml/2006/table">
            <a:tbl>
              <a:tblPr/>
              <a:tblGrid>
                <a:gridCol w="2213532">
                  <a:extLst>
                    <a:ext uri="{9D8B030D-6E8A-4147-A177-3AD203B41FA5}">
                      <a16:colId xmlns:a16="http://schemas.microsoft.com/office/drawing/2014/main" xmlns="" val="20000"/>
                    </a:ext>
                  </a:extLst>
                </a:gridCol>
                <a:gridCol w="1870962">
                  <a:extLst>
                    <a:ext uri="{9D8B030D-6E8A-4147-A177-3AD203B41FA5}">
                      <a16:colId xmlns:a16="http://schemas.microsoft.com/office/drawing/2014/main" xmlns="" val="20001"/>
                    </a:ext>
                  </a:extLst>
                </a:gridCol>
                <a:gridCol w="1424404">
                  <a:extLst>
                    <a:ext uri="{9D8B030D-6E8A-4147-A177-3AD203B41FA5}">
                      <a16:colId xmlns:a16="http://schemas.microsoft.com/office/drawing/2014/main" xmlns="" val="20002"/>
                    </a:ext>
                  </a:extLst>
                </a:gridCol>
                <a:gridCol w="1223342">
                  <a:extLst>
                    <a:ext uri="{9D8B030D-6E8A-4147-A177-3AD203B41FA5}">
                      <a16:colId xmlns:a16="http://schemas.microsoft.com/office/drawing/2014/main" xmlns="" val="20003"/>
                    </a:ext>
                  </a:extLst>
                </a:gridCol>
                <a:gridCol w="2411760">
                  <a:extLst>
                    <a:ext uri="{9D8B030D-6E8A-4147-A177-3AD203B41FA5}">
                      <a16:colId xmlns:a16="http://schemas.microsoft.com/office/drawing/2014/main" xmlns="" val="20004"/>
                    </a:ext>
                  </a:extLst>
                </a:gridCol>
              </a:tblGrid>
              <a:tr h="1271114">
                <a:tc>
                  <a:txBody>
                    <a:bodyPr/>
                    <a:lstStyle/>
                    <a:p>
                      <a:pPr marL="0" algn="ctr" defTabSz="914400" rtl="0" eaLnBrk="1" fontAlgn="t" latinLnBrk="0" hangingPunct="1"/>
                      <a:r>
                        <a:rPr lang="zh-CN" altLang="en-US" sz="1400" b="1" i="0" u="none" strike="noStrike" kern="1200">
                          <a:solidFill>
                            <a:schemeClr val="bg1"/>
                          </a:solidFill>
                          <a:latin typeface="+mn-ea"/>
                          <a:ea typeface="+mn-ea"/>
                          <a:cs typeface="+mn-cs"/>
                        </a:rPr>
                        <a:t>证券代码</a:t>
                      </a:r>
                    </a:p>
                  </a:txBody>
                  <a:tcPr marL="3746" marR="3746" marT="3746"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marL="0" algn="ctr" defTabSz="914400" rtl="0" eaLnBrk="1" fontAlgn="t" latinLnBrk="0" hangingPunct="1"/>
                      <a:r>
                        <a:rPr lang="zh-CN" altLang="en-US" sz="1400" b="1" i="0" u="none" strike="noStrike" kern="1200">
                          <a:solidFill>
                            <a:schemeClr val="bg1"/>
                          </a:solidFill>
                          <a:latin typeface="+mn-ea"/>
                          <a:ea typeface="+mn-ea"/>
                          <a:cs typeface="+mn-cs"/>
                        </a:rPr>
                        <a:t>上市公司</a:t>
                      </a:r>
                    </a:p>
                  </a:txBody>
                  <a:tcPr marL="3746" marR="3746" marT="3746"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marL="0" algn="ctr" defTabSz="914400" rtl="0" eaLnBrk="1" fontAlgn="t" latinLnBrk="0" hangingPunct="1"/>
                      <a:r>
                        <a:rPr lang="zh-CN" altLang="en-US" sz="1400" b="1" i="0" u="none" strike="noStrike" kern="1200">
                          <a:solidFill>
                            <a:schemeClr val="bg1"/>
                          </a:solidFill>
                          <a:latin typeface="+mn-ea"/>
                          <a:ea typeface="+mn-ea"/>
                          <a:cs typeface="+mn-cs"/>
                        </a:rPr>
                        <a:t>股东名称</a:t>
                      </a:r>
                    </a:p>
                  </a:txBody>
                  <a:tcPr marL="3746" marR="3746" marT="3746"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marL="0" algn="ctr" defTabSz="914400" rtl="0" eaLnBrk="1" fontAlgn="t" latinLnBrk="0" hangingPunct="1"/>
                      <a:r>
                        <a:rPr lang="zh-CN" altLang="en-US" sz="1400" b="1" i="0" u="none" strike="noStrike" kern="1200">
                          <a:solidFill>
                            <a:schemeClr val="bg1"/>
                          </a:solidFill>
                          <a:latin typeface="+mn-ea"/>
                          <a:ea typeface="+mn-ea"/>
                          <a:cs typeface="+mn-cs"/>
                        </a:rPr>
                        <a:t>触及平仓线质押份数</a:t>
                      </a:r>
                    </a:p>
                  </a:txBody>
                  <a:tcPr marL="3746" marR="3746" marT="3746"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marL="0" algn="ctr" defTabSz="914400" rtl="0" eaLnBrk="1" fontAlgn="t" latinLnBrk="0" hangingPunct="1"/>
                      <a:r>
                        <a:rPr lang="zh-CN" altLang="en-US" sz="1400" b="1" i="0" u="none" strike="noStrike" kern="1200">
                          <a:solidFill>
                            <a:schemeClr val="bg1"/>
                          </a:solidFill>
                          <a:latin typeface="+mn-ea"/>
                          <a:ea typeface="+mn-ea"/>
                          <a:cs typeface="+mn-cs"/>
                        </a:rPr>
                        <a:t>所持质押数占公司总股本比例</a:t>
                      </a:r>
                      <a:endParaRPr lang="en-US" altLang="zh-CN" sz="1400" b="1" i="0" u="none" strike="noStrike" kern="1200">
                        <a:solidFill>
                          <a:schemeClr val="bg1"/>
                        </a:solidFill>
                        <a:latin typeface="+mn-ea"/>
                        <a:ea typeface="+mn-ea"/>
                        <a:cs typeface="+mn-cs"/>
                      </a:endParaRPr>
                    </a:p>
                    <a:p>
                      <a:pPr marL="0" algn="ctr" defTabSz="914400" rtl="0" eaLnBrk="1" fontAlgn="t" latinLnBrk="0" hangingPunct="1"/>
                      <a:r>
                        <a:rPr lang="zh-CN" altLang="en-US" sz="1400" b="1" i="0" u="none" strike="noStrike" kern="1200">
                          <a:solidFill>
                            <a:schemeClr val="bg1"/>
                          </a:solidFill>
                          <a:latin typeface="+mn-ea"/>
                          <a:ea typeface="+mn-ea"/>
                          <a:cs typeface="+mn-cs"/>
                        </a:rPr>
                        <a:t>（所持股占总股本比例）</a:t>
                      </a:r>
                    </a:p>
                  </a:txBody>
                  <a:tcPr marL="3746" marR="3746" marT="3746"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extLst>
                  <a:ext uri="{0D108BD9-81ED-4DB2-BD59-A6C34878D82A}">
                    <a16:rowId xmlns:a16="http://schemas.microsoft.com/office/drawing/2014/main" xmlns="" val="10000"/>
                  </a:ext>
                </a:extLst>
              </a:tr>
              <a:tr h="1239780">
                <a:tc>
                  <a:txBody>
                    <a:bodyPr/>
                    <a:lstStyle/>
                    <a:p>
                      <a:pPr algn="ctr" fontAlgn="b"/>
                      <a:r>
                        <a:rPr lang="en-US" altLang="zh-CN" sz="1800" b="1" i="0" u="none" strike="noStrike" kern="1200">
                          <a:solidFill>
                            <a:srgbClr val="000066"/>
                          </a:solidFill>
                          <a:effectLst/>
                          <a:latin typeface="+mn-ea"/>
                          <a:ea typeface="+mn-ea"/>
                          <a:cs typeface="+mn-cs"/>
                        </a:rPr>
                        <a:t>002354.SZ</a:t>
                      </a:r>
                      <a:endParaRPr lang="en-GB" sz="1800" b="1" i="0" u="none" strike="noStrike" kern="1200">
                        <a:solidFill>
                          <a:srgbClr val="000066"/>
                        </a:solidFill>
                        <a:effectLst/>
                        <a:latin typeface="+mn-ea"/>
                        <a:ea typeface="+mn-ea"/>
                        <a:cs typeface="+mn-cs"/>
                      </a:endParaRP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a:solidFill>
                            <a:srgbClr val="000066"/>
                          </a:solidFill>
                          <a:effectLst/>
                          <a:latin typeface="+mn-ea"/>
                          <a:ea typeface="+mn-ea"/>
                          <a:cs typeface="+mn-cs"/>
                        </a:rPr>
                        <a:t>天神娱乐</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a:solidFill>
                            <a:srgbClr val="000066"/>
                          </a:solidFill>
                          <a:effectLst/>
                          <a:latin typeface="+mn-ea"/>
                          <a:ea typeface="+mn-ea"/>
                          <a:cs typeface="+mn-cs"/>
                        </a:rPr>
                        <a:t>石波涛</a:t>
                      </a:r>
                      <a:endParaRPr lang="en-US" altLang="zh-CN" sz="1800" b="1" i="0" u="none" strike="noStrike" kern="1200">
                        <a:solidFill>
                          <a:srgbClr val="000066"/>
                        </a:solidFill>
                        <a:effectLst/>
                        <a:latin typeface="+mn-ea"/>
                        <a:ea typeface="+mn-ea"/>
                        <a:cs typeface="+mn-cs"/>
                      </a:endParaRPr>
                    </a:p>
                    <a:p>
                      <a:pPr algn="ctr" fontAlgn="b"/>
                      <a:r>
                        <a:rPr lang="zh-CN" altLang="en-US" sz="1800" b="1" i="0" u="none" strike="noStrike" kern="1200">
                          <a:solidFill>
                            <a:srgbClr val="000066"/>
                          </a:solidFill>
                          <a:effectLst/>
                          <a:latin typeface="+mn-ea"/>
                          <a:ea typeface="+mn-ea"/>
                          <a:cs typeface="+mn-cs"/>
                        </a:rPr>
                        <a:t>（第二大股东）</a:t>
                      </a:r>
                      <a:endParaRPr lang="en-US" altLang="zh-CN" sz="1800" b="1" i="0" u="none" strike="noStrike" kern="1200">
                        <a:solidFill>
                          <a:srgbClr val="000066"/>
                        </a:solidFill>
                        <a:effectLst/>
                        <a:latin typeface="+mn-ea"/>
                        <a:ea typeface="+mn-ea"/>
                        <a:cs typeface="+mn-cs"/>
                      </a:endParaRP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a:solidFill>
                            <a:srgbClr val="000066"/>
                          </a:solidFill>
                          <a:effectLst/>
                          <a:latin typeface="+mn-ea"/>
                          <a:ea typeface="+mn-ea"/>
                          <a:cs typeface="+mn-cs"/>
                        </a:rPr>
                        <a:t>2245</a:t>
                      </a:r>
                      <a:r>
                        <a:rPr lang="zh-CN" altLang="en-US" sz="1800" b="1" i="0" u="none" strike="noStrike" kern="1200">
                          <a:solidFill>
                            <a:srgbClr val="000066"/>
                          </a:solidFill>
                          <a:effectLst/>
                          <a:latin typeface="+mn-ea"/>
                          <a:ea typeface="+mn-ea"/>
                          <a:cs typeface="+mn-cs"/>
                        </a:rPr>
                        <a:t>万股</a:t>
                      </a:r>
                      <a:endParaRPr lang="en-US" altLang="zh-CN" sz="1800" b="1" i="0" u="none" strike="noStrike" kern="1200">
                        <a:solidFill>
                          <a:srgbClr val="000066"/>
                        </a:solidFill>
                        <a:effectLst/>
                        <a:latin typeface="+mn-ea"/>
                        <a:ea typeface="+mn-ea"/>
                        <a:cs typeface="+mn-cs"/>
                      </a:endParaRP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a:solidFill>
                            <a:srgbClr val="000066"/>
                          </a:solidFill>
                          <a:effectLst/>
                          <a:latin typeface="+mn-ea"/>
                          <a:ea typeface="+mn-ea"/>
                          <a:cs typeface="+mn-cs"/>
                        </a:rPr>
                        <a:t>2.39%</a:t>
                      </a:r>
                    </a:p>
                    <a:p>
                      <a:pPr algn="ctr" fontAlgn="b"/>
                      <a:r>
                        <a:rPr lang="zh-CN" altLang="en-US" sz="1800" b="1" i="0" u="none" strike="noStrike" kern="1200">
                          <a:solidFill>
                            <a:srgbClr val="000066"/>
                          </a:solidFill>
                          <a:effectLst/>
                          <a:latin typeface="+mn-ea"/>
                          <a:ea typeface="+mn-ea"/>
                          <a:cs typeface="+mn-cs"/>
                        </a:rPr>
                        <a:t>（</a:t>
                      </a:r>
                      <a:r>
                        <a:rPr lang="en-US" altLang="zh-CN" sz="1800" b="1" i="0" u="none" strike="noStrike" kern="1200">
                          <a:solidFill>
                            <a:srgbClr val="000066"/>
                          </a:solidFill>
                          <a:effectLst/>
                          <a:latin typeface="+mn-ea"/>
                          <a:ea typeface="+mn-ea"/>
                          <a:cs typeface="+mn-cs"/>
                        </a:rPr>
                        <a:t>9.12%</a:t>
                      </a:r>
                      <a:r>
                        <a:rPr lang="zh-CN" altLang="en-US" sz="1800" b="1" i="0" u="none" strike="noStrike" kern="1200">
                          <a:solidFill>
                            <a:srgbClr val="000066"/>
                          </a:solidFill>
                          <a:effectLst/>
                          <a:latin typeface="+mn-ea"/>
                          <a:ea typeface="+mn-ea"/>
                          <a:cs typeface="+mn-cs"/>
                        </a:rPr>
                        <a:t>）</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xmlns="" val="10001"/>
                  </a:ext>
                </a:extLst>
              </a:tr>
              <a:tr h="1239780">
                <a:tc>
                  <a:txBody>
                    <a:bodyPr/>
                    <a:lstStyle/>
                    <a:p>
                      <a:pPr algn="ctr" fontAlgn="b"/>
                      <a:r>
                        <a:rPr lang="en-US" altLang="zh-CN" sz="1800" b="1" i="0" u="none" strike="noStrike" kern="1200">
                          <a:solidFill>
                            <a:srgbClr val="000066"/>
                          </a:solidFill>
                          <a:effectLst/>
                          <a:latin typeface="+mn-ea"/>
                          <a:ea typeface="+mn-ea"/>
                          <a:cs typeface="+mn-cs"/>
                        </a:rPr>
                        <a:t>300056.SZ</a:t>
                      </a:r>
                      <a:endParaRPr lang="en-GB" sz="1800" b="1" i="0" u="none" strike="noStrike" kern="1200">
                        <a:solidFill>
                          <a:srgbClr val="000066"/>
                        </a:solidFill>
                        <a:effectLst/>
                        <a:latin typeface="+mn-ea"/>
                        <a:ea typeface="+mn-ea"/>
                        <a:cs typeface="+mn-cs"/>
                      </a:endParaRP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a:solidFill>
                            <a:srgbClr val="000066"/>
                          </a:solidFill>
                          <a:effectLst/>
                          <a:latin typeface="+mn-ea"/>
                          <a:ea typeface="+mn-ea"/>
                          <a:cs typeface="+mn-cs"/>
                        </a:rPr>
                        <a:t>三维丝</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a:solidFill>
                            <a:srgbClr val="000066"/>
                          </a:solidFill>
                          <a:effectLst/>
                          <a:latin typeface="+mn-ea"/>
                          <a:ea typeface="+mn-ea"/>
                          <a:cs typeface="+mn-cs"/>
                        </a:rPr>
                        <a:t>罗红花</a:t>
                      </a:r>
                      <a:endParaRPr lang="en-US" altLang="zh-CN" sz="1800" b="1" i="0" u="none" strike="noStrike" kern="1200">
                        <a:solidFill>
                          <a:srgbClr val="000066"/>
                        </a:solidFill>
                        <a:effectLst/>
                        <a:latin typeface="+mn-ea"/>
                        <a:ea typeface="+mn-ea"/>
                        <a:cs typeface="+mn-cs"/>
                      </a:endParaRPr>
                    </a:p>
                    <a:p>
                      <a:pPr algn="ctr" fontAlgn="b"/>
                      <a:r>
                        <a:rPr lang="zh-CN" altLang="en-US" sz="1800" b="1" i="0" u="none" strike="noStrike" kern="1200">
                          <a:solidFill>
                            <a:srgbClr val="000066"/>
                          </a:solidFill>
                          <a:effectLst/>
                          <a:latin typeface="+mn-ea"/>
                          <a:ea typeface="+mn-ea"/>
                          <a:cs typeface="+mn-cs"/>
                        </a:rPr>
                        <a:t>（第一大股东）</a:t>
                      </a:r>
                      <a:endParaRPr lang="en-US" altLang="zh-CN" sz="1800" b="1" i="0" u="none" strike="noStrike" kern="1200">
                        <a:solidFill>
                          <a:srgbClr val="000066"/>
                        </a:solidFill>
                        <a:effectLst/>
                        <a:latin typeface="+mn-ea"/>
                        <a:ea typeface="+mn-ea"/>
                        <a:cs typeface="+mn-cs"/>
                      </a:endParaRP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a:solidFill>
                            <a:srgbClr val="000066"/>
                          </a:solidFill>
                          <a:effectLst/>
                          <a:latin typeface="+mn-ea"/>
                          <a:ea typeface="+mn-ea"/>
                          <a:cs typeface="+mn-cs"/>
                        </a:rPr>
                        <a:t>2921</a:t>
                      </a:r>
                      <a:r>
                        <a:rPr lang="zh-CN" altLang="en-US" sz="1800" b="1" i="0" u="none" strike="noStrike" kern="1200">
                          <a:solidFill>
                            <a:srgbClr val="000066"/>
                          </a:solidFill>
                          <a:effectLst/>
                          <a:latin typeface="+mn-ea"/>
                          <a:ea typeface="+mn-ea"/>
                          <a:cs typeface="+mn-cs"/>
                        </a:rPr>
                        <a:t>万股</a:t>
                      </a:r>
                      <a:endParaRPr lang="en-US" altLang="zh-CN" sz="1800" b="1" i="0" u="none" strike="noStrike" kern="1200">
                        <a:solidFill>
                          <a:srgbClr val="000066"/>
                        </a:solidFill>
                        <a:effectLst/>
                        <a:latin typeface="+mn-ea"/>
                        <a:ea typeface="+mn-ea"/>
                        <a:cs typeface="+mn-cs"/>
                      </a:endParaRP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a:solidFill>
                            <a:srgbClr val="000066"/>
                          </a:solidFill>
                          <a:effectLst/>
                          <a:latin typeface="+mn-ea"/>
                          <a:ea typeface="+mn-ea"/>
                          <a:cs typeface="+mn-cs"/>
                        </a:rPr>
                        <a:t>7.58%</a:t>
                      </a:r>
                    </a:p>
                    <a:p>
                      <a:pPr algn="ctr" fontAlgn="b"/>
                      <a:r>
                        <a:rPr lang="zh-CN" altLang="en-US" sz="1800" b="1" i="0" u="none" strike="noStrike" kern="1200">
                          <a:solidFill>
                            <a:srgbClr val="000066"/>
                          </a:solidFill>
                          <a:effectLst/>
                          <a:latin typeface="+mn-ea"/>
                          <a:ea typeface="+mn-ea"/>
                          <a:cs typeface="+mn-cs"/>
                        </a:rPr>
                        <a:t>（</a:t>
                      </a:r>
                      <a:r>
                        <a:rPr lang="en-US" altLang="zh-CN" sz="1800" b="1" i="0" u="none" strike="noStrike" kern="1200">
                          <a:solidFill>
                            <a:srgbClr val="000066"/>
                          </a:solidFill>
                          <a:effectLst/>
                          <a:latin typeface="+mn-ea"/>
                          <a:ea typeface="+mn-ea"/>
                          <a:cs typeface="+mn-cs"/>
                        </a:rPr>
                        <a:t>14.89%</a:t>
                      </a:r>
                      <a:r>
                        <a:rPr lang="zh-CN" altLang="en-US" sz="1800" b="1" i="0" u="none" strike="noStrike" kern="1200">
                          <a:solidFill>
                            <a:srgbClr val="000066"/>
                          </a:solidFill>
                          <a:effectLst/>
                          <a:latin typeface="+mn-ea"/>
                          <a:ea typeface="+mn-ea"/>
                          <a:cs typeface="+mn-cs"/>
                        </a:rPr>
                        <a:t>）</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xmlns="" val="2947176316"/>
                  </a:ext>
                </a:extLst>
              </a:tr>
              <a:tr h="1004982">
                <a:tc>
                  <a:txBody>
                    <a:bodyPr/>
                    <a:lstStyle/>
                    <a:p>
                      <a:pPr algn="ctr" fontAlgn="b"/>
                      <a:r>
                        <a:rPr lang="en-US" altLang="zh-CN" sz="1800" b="1" i="0" u="none" strike="noStrike" kern="1200">
                          <a:solidFill>
                            <a:srgbClr val="000066"/>
                          </a:solidFill>
                          <a:effectLst/>
                          <a:latin typeface="+mn-ea"/>
                          <a:ea typeface="+mn-ea"/>
                          <a:cs typeface="+mn-cs"/>
                        </a:rPr>
                        <a:t>300708</a:t>
                      </a:r>
                      <a:r>
                        <a:rPr lang="en-US" sz="1800" b="1" i="0" u="none" strike="noStrike" kern="1200">
                          <a:solidFill>
                            <a:srgbClr val="000066"/>
                          </a:solidFill>
                          <a:effectLst/>
                          <a:latin typeface="+mn-ea"/>
                          <a:ea typeface="+mn-ea"/>
                          <a:cs typeface="+mn-cs"/>
                        </a:rPr>
                        <a:t>.SZ</a:t>
                      </a:r>
                      <a:endParaRPr lang="en-GB" sz="1800" b="1" i="0" u="none" strike="noStrike" kern="1200">
                        <a:solidFill>
                          <a:srgbClr val="000066"/>
                        </a:solidFill>
                        <a:effectLst/>
                        <a:latin typeface="+mn-ea"/>
                        <a:ea typeface="+mn-ea"/>
                        <a:cs typeface="+mn-cs"/>
                      </a:endParaRP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a:solidFill>
                            <a:srgbClr val="000066"/>
                          </a:solidFill>
                          <a:effectLst/>
                          <a:latin typeface="+mn-ea"/>
                          <a:ea typeface="+mn-ea"/>
                          <a:cs typeface="+mn-cs"/>
                        </a:rPr>
                        <a:t>聚灿光电</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a:solidFill>
                            <a:srgbClr val="000066"/>
                          </a:solidFill>
                          <a:effectLst/>
                          <a:latin typeface="+mn-ea"/>
                          <a:ea typeface="+mn-ea"/>
                          <a:cs typeface="+mn-cs"/>
                        </a:rPr>
                        <a:t>潘华荣</a:t>
                      </a:r>
                      <a:endParaRPr lang="en-US" altLang="zh-CN" sz="1800" b="1" i="0" u="none" strike="noStrike" kern="1200">
                        <a:solidFill>
                          <a:srgbClr val="000066"/>
                        </a:solidFill>
                        <a:effectLst/>
                        <a:latin typeface="+mn-ea"/>
                        <a:ea typeface="+mn-ea"/>
                        <a:cs typeface="+mn-cs"/>
                      </a:endParaRPr>
                    </a:p>
                    <a:p>
                      <a:pPr algn="ctr" fontAlgn="b"/>
                      <a:r>
                        <a:rPr lang="zh-CN" altLang="en-US" sz="1800" b="1" i="0" u="none" strike="noStrike" kern="1200">
                          <a:solidFill>
                            <a:srgbClr val="000066"/>
                          </a:solidFill>
                          <a:effectLst/>
                          <a:latin typeface="+mn-ea"/>
                          <a:ea typeface="+mn-ea"/>
                          <a:cs typeface="+mn-cs"/>
                        </a:rPr>
                        <a:t>（第一大股东）</a:t>
                      </a:r>
                      <a:endParaRPr lang="en-US" altLang="zh-CN" sz="1800" b="1" i="0" u="none" strike="noStrike" kern="1200">
                        <a:solidFill>
                          <a:srgbClr val="000066"/>
                        </a:solidFill>
                        <a:effectLst/>
                        <a:latin typeface="+mn-ea"/>
                        <a:ea typeface="+mn-ea"/>
                        <a:cs typeface="+mn-cs"/>
                      </a:endParaRP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a:solidFill>
                            <a:srgbClr val="000066"/>
                          </a:solidFill>
                          <a:effectLst/>
                          <a:latin typeface="+mn-ea"/>
                          <a:ea typeface="+mn-ea"/>
                          <a:cs typeface="+mn-cs"/>
                        </a:rPr>
                        <a:t>3900</a:t>
                      </a:r>
                      <a:r>
                        <a:rPr lang="zh-CN" altLang="en-US" sz="1800" b="1" i="0" u="none" strike="noStrike" kern="1200">
                          <a:solidFill>
                            <a:srgbClr val="000066"/>
                          </a:solidFill>
                          <a:effectLst/>
                          <a:latin typeface="+mn-ea"/>
                          <a:ea typeface="+mn-ea"/>
                          <a:cs typeface="+mn-cs"/>
                        </a:rPr>
                        <a:t>万股</a:t>
                      </a:r>
                      <a:endParaRPr lang="en-US" altLang="zh-CN" sz="1800" b="1" i="0" u="none" strike="noStrike" kern="1200">
                        <a:solidFill>
                          <a:srgbClr val="000066"/>
                        </a:solidFill>
                        <a:effectLst/>
                        <a:latin typeface="+mn-ea"/>
                        <a:ea typeface="+mn-ea"/>
                        <a:cs typeface="+mn-cs"/>
                      </a:endParaRP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a:solidFill>
                            <a:srgbClr val="000066"/>
                          </a:solidFill>
                          <a:effectLst/>
                          <a:latin typeface="+mn-ea"/>
                          <a:ea typeface="+mn-ea"/>
                          <a:cs typeface="+mn-cs"/>
                        </a:rPr>
                        <a:t>15.16%</a:t>
                      </a:r>
                    </a:p>
                    <a:p>
                      <a:pPr algn="ctr" fontAlgn="b"/>
                      <a:r>
                        <a:rPr lang="zh-CN" altLang="en-US" sz="1800" b="1" i="0" u="none" strike="noStrike" kern="1200">
                          <a:solidFill>
                            <a:srgbClr val="000066"/>
                          </a:solidFill>
                          <a:effectLst/>
                          <a:latin typeface="+mn-ea"/>
                          <a:ea typeface="+mn-ea"/>
                          <a:cs typeface="+mn-cs"/>
                        </a:rPr>
                        <a:t>（</a:t>
                      </a:r>
                      <a:r>
                        <a:rPr lang="en-US" altLang="zh-CN" sz="1800" b="1" i="0" u="none" strike="noStrike" kern="1200">
                          <a:solidFill>
                            <a:srgbClr val="000066"/>
                          </a:solidFill>
                          <a:effectLst/>
                          <a:latin typeface="+mn-ea"/>
                          <a:ea typeface="+mn-ea"/>
                          <a:cs typeface="+mn-cs"/>
                        </a:rPr>
                        <a:t>29.09%</a:t>
                      </a:r>
                      <a:r>
                        <a:rPr lang="zh-CN" altLang="en-US" sz="1800" b="1" i="0" u="none" strike="noStrike" kern="1200">
                          <a:solidFill>
                            <a:srgbClr val="000066"/>
                          </a:solidFill>
                          <a:effectLst/>
                          <a:latin typeface="+mn-ea"/>
                          <a:ea typeface="+mn-ea"/>
                          <a:cs typeface="+mn-cs"/>
                        </a:rPr>
                        <a:t>）</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xmlns="" val="10004"/>
                  </a:ext>
                </a:extLst>
              </a:tr>
              <a:tr h="1004982">
                <a:tc>
                  <a:txBody>
                    <a:bodyPr/>
                    <a:lstStyle/>
                    <a:p>
                      <a:pPr algn="ctr" fontAlgn="b"/>
                      <a:r>
                        <a:rPr lang="en-US" altLang="zh-CN" sz="1800" b="1" i="0" u="none" strike="noStrike" kern="1200">
                          <a:solidFill>
                            <a:srgbClr val="000066"/>
                          </a:solidFill>
                          <a:effectLst/>
                          <a:latin typeface="+mn-ea"/>
                          <a:ea typeface="+mn-ea"/>
                          <a:cs typeface="+mn-cs"/>
                        </a:rPr>
                        <a:t>000571</a:t>
                      </a:r>
                      <a:r>
                        <a:rPr lang="en-GB" sz="1800" b="1" i="0" u="none" strike="noStrike" kern="1200">
                          <a:solidFill>
                            <a:srgbClr val="000066"/>
                          </a:solidFill>
                          <a:effectLst/>
                          <a:latin typeface="+mn-ea"/>
                          <a:ea typeface="+mn-ea"/>
                          <a:cs typeface="+mn-cs"/>
                        </a:rPr>
                        <a:t>.SZ</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a:solidFill>
                            <a:srgbClr val="000066"/>
                          </a:solidFill>
                          <a:effectLst/>
                          <a:latin typeface="+mn-ea"/>
                          <a:ea typeface="+mn-ea"/>
                          <a:cs typeface="+mn-cs"/>
                        </a:rPr>
                        <a:t>新大洲</a:t>
                      </a:r>
                      <a:r>
                        <a:rPr lang="en-US" altLang="zh-CN" sz="1800" b="1" i="0" u="none" strike="noStrike" kern="1200">
                          <a:solidFill>
                            <a:srgbClr val="000066"/>
                          </a:solidFill>
                          <a:effectLst/>
                          <a:latin typeface="+mn-ea"/>
                          <a:ea typeface="+mn-ea"/>
                          <a:cs typeface="+mn-cs"/>
                        </a:rPr>
                        <a:t>A</a:t>
                      </a:r>
                      <a:endParaRPr lang="zh-CN" altLang="en-US" sz="1800" b="1" i="0" u="none" strike="noStrike" kern="1200">
                        <a:solidFill>
                          <a:srgbClr val="000066"/>
                        </a:solidFill>
                        <a:effectLst/>
                        <a:latin typeface="+mn-ea"/>
                        <a:ea typeface="+mn-ea"/>
                        <a:cs typeface="+mn-cs"/>
                      </a:endParaRP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a:solidFill>
                            <a:srgbClr val="000066"/>
                          </a:solidFill>
                          <a:effectLst/>
                          <a:latin typeface="+mn-ea"/>
                          <a:ea typeface="+mn-ea"/>
                          <a:cs typeface="+mn-cs"/>
                        </a:rPr>
                        <a:t>尚衡冠通</a:t>
                      </a:r>
                      <a:endParaRPr lang="en-US" altLang="zh-CN" sz="1800" b="1" i="0" u="none" strike="noStrike" kern="1200">
                        <a:solidFill>
                          <a:srgbClr val="000066"/>
                        </a:solidFill>
                        <a:effectLst/>
                        <a:latin typeface="+mn-ea"/>
                        <a:ea typeface="+mn-ea"/>
                        <a:cs typeface="+mn-cs"/>
                      </a:endParaRPr>
                    </a:p>
                    <a:p>
                      <a:pPr algn="ctr" fontAlgn="b"/>
                      <a:r>
                        <a:rPr lang="zh-CN" altLang="en-US" sz="1800" b="1" i="0" u="none" strike="noStrike" kern="1200">
                          <a:solidFill>
                            <a:srgbClr val="000066"/>
                          </a:solidFill>
                          <a:effectLst/>
                          <a:latin typeface="+mn-ea"/>
                          <a:ea typeface="+mn-ea"/>
                          <a:cs typeface="+mn-cs"/>
                        </a:rPr>
                        <a:t>（第一大股东）</a:t>
                      </a:r>
                      <a:endParaRPr lang="en-US" altLang="zh-CN" sz="1800" b="1" i="0" u="none" strike="noStrike" kern="1200">
                        <a:solidFill>
                          <a:srgbClr val="000066"/>
                        </a:solidFill>
                        <a:effectLst/>
                        <a:latin typeface="+mn-ea"/>
                        <a:ea typeface="+mn-ea"/>
                        <a:cs typeface="+mn-cs"/>
                      </a:endParaRP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a:solidFill>
                            <a:srgbClr val="000066"/>
                          </a:solidFill>
                          <a:effectLst/>
                          <a:latin typeface="+mn-ea"/>
                          <a:ea typeface="+mn-ea"/>
                          <a:cs typeface="+mn-cs"/>
                        </a:rPr>
                        <a:t>4474</a:t>
                      </a:r>
                      <a:r>
                        <a:rPr lang="zh-CN" altLang="en-US" sz="1800" b="1" i="0" u="none" strike="noStrike" kern="1200">
                          <a:solidFill>
                            <a:srgbClr val="000066"/>
                          </a:solidFill>
                          <a:effectLst/>
                          <a:latin typeface="+mn-ea"/>
                          <a:ea typeface="+mn-ea"/>
                          <a:cs typeface="+mn-cs"/>
                        </a:rPr>
                        <a:t>万股</a:t>
                      </a:r>
                      <a:endParaRPr lang="en-US" altLang="zh-CN" sz="1800" b="1" i="0" u="none" strike="noStrike" kern="1200">
                        <a:solidFill>
                          <a:srgbClr val="000066"/>
                        </a:solidFill>
                        <a:effectLst/>
                        <a:latin typeface="+mn-ea"/>
                        <a:ea typeface="+mn-ea"/>
                        <a:cs typeface="+mn-cs"/>
                      </a:endParaRP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a:solidFill>
                            <a:srgbClr val="000066"/>
                          </a:solidFill>
                          <a:effectLst/>
                          <a:latin typeface="+mn-ea"/>
                          <a:ea typeface="+mn-ea"/>
                          <a:cs typeface="+mn-cs"/>
                        </a:rPr>
                        <a:t>5.50%</a:t>
                      </a:r>
                    </a:p>
                    <a:p>
                      <a:pPr algn="ctr" fontAlgn="b"/>
                      <a:r>
                        <a:rPr lang="zh-CN" altLang="en-US" sz="1800" b="1" i="0" u="none" strike="noStrike" kern="1200">
                          <a:solidFill>
                            <a:srgbClr val="000066"/>
                          </a:solidFill>
                          <a:effectLst/>
                          <a:latin typeface="+mn-ea"/>
                          <a:ea typeface="+mn-ea"/>
                          <a:cs typeface="+mn-cs"/>
                        </a:rPr>
                        <a:t>（</a:t>
                      </a:r>
                      <a:r>
                        <a:rPr lang="en-US" altLang="zh-CN" sz="1800" b="1" i="0" u="none" strike="noStrike" kern="1200">
                          <a:solidFill>
                            <a:srgbClr val="000066"/>
                          </a:solidFill>
                          <a:effectLst/>
                          <a:latin typeface="+mn-ea"/>
                          <a:ea typeface="+mn-ea"/>
                          <a:cs typeface="+mn-cs"/>
                        </a:rPr>
                        <a:t>10.99%</a:t>
                      </a:r>
                      <a:r>
                        <a:rPr lang="zh-CN" altLang="en-US" sz="1800" b="1" i="0" u="none" strike="noStrike" kern="1200">
                          <a:solidFill>
                            <a:srgbClr val="000066"/>
                          </a:solidFill>
                          <a:effectLst/>
                          <a:latin typeface="+mn-ea"/>
                          <a:ea typeface="+mn-ea"/>
                          <a:cs typeface="+mn-cs"/>
                        </a:rPr>
                        <a:t>）</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xmlns="" val="1317224259"/>
                  </a:ext>
                </a:extLst>
              </a:tr>
            </a:tbl>
          </a:graphicData>
        </a:graphic>
      </p:graphicFrame>
    </p:spTree>
    <p:extLst>
      <p:ext uri="{BB962C8B-B14F-4D97-AF65-F5344CB8AC3E}">
        <p14:creationId xmlns:p14="http://schemas.microsoft.com/office/powerpoint/2010/main" val="1616349852"/>
      </p:ext>
    </p:extLst>
  </p:cSld>
  <p:clrMapOvr>
    <a:masterClrMapping/>
  </p:clrMapOvr>
  <p:transition>
    <p:wipe dir="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6" name="Picture 15" descr="u=1027235771,1791002709&amp;fm=0&amp;gp=12">
            <a:hlinkClick r:id="rId3"/>
          </p:cNvPr>
          <p:cNvPicPr>
            <a:picLocks noChangeAspect="1" noChangeArrowheads="1"/>
          </p:cNvPicPr>
          <p:nvPr/>
        </p:nvPicPr>
        <p:blipFill>
          <a:blip r:embed="rId4"/>
          <a:srcRect/>
          <a:stretch>
            <a:fillRect/>
          </a:stretch>
        </p:blipFill>
        <p:spPr bwMode="auto">
          <a:xfrm>
            <a:off x="2483768" y="2867793"/>
            <a:ext cx="1333500" cy="619125"/>
          </a:xfrm>
          <a:prstGeom prst="rect">
            <a:avLst/>
          </a:prstGeom>
          <a:noFill/>
          <a:ln w="9525">
            <a:noFill/>
            <a:miter lim="800000"/>
            <a:headEnd/>
            <a:tailEnd/>
          </a:ln>
        </p:spPr>
      </p:pic>
      <p:sp>
        <p:nvSpPr>
          <p:cNvPr id="7" name="对话气泡: 圆角矩形 6">
            <a:extLst>
              <a:ext uri="{FF2B5EF4-FFF2-40B4-BE49-F238E27FC236}">
                <a16:creationId xmlns:a16="http://schemas.microsoft.com/office/drawing/2014/main" xmlns="" id="{C111F803-EF2D-458B-9D57-814AC402EF99}"/>
              </a:ext>
            </a:extLst>
          </p:cNvPr>
          <p:cNvSpPr/>
          <p:nvPr/>
        </p:nvSpPr>
        <p:spPr bwMode="auto">
          <a:xfrm>
            <a:off x="197986" y="1016740"/>
            <a:ext cx="4032448" cy="1723593"/>
          </a:xfrm>
          <a:prstGeom prst="wedgeRoundRectCallout">
            <a:avLst>
              <a:gd name="adj1" fmla="val 28961"/>
              <a:gd name="adj2" fmla="val 64688"/>
              <a:gd name="adj3" fmla="val 16667"/>
            </a:avLst>
          </a:prstGeom>
          <a:solidFill>
            <a:schemeClr val="bg1"/>
          </a:solidFill>
          <a:ln w="9525" cap="flat" cmpd="sng" algn="ctr">
            <a:solidFill>
              <a:srgbClr val="000066"/>
            </a:solidFill>
            <a:prstDash val="solid"/>
            <a:round/>
            <a:headEnd type="none" w="med" len="med"/>
            <a:tailEnd type="none" w="med" len="med"/>
          </a:ln>
        </p:spPr>
        <p:txBody>
          <a:bodyPr vert="horz" wrap="square" lIns="91440" tIns="45720" rIns="91440" bIns="45720" numCol="1" rtlCol="0" anchor="t" anchorCtr="0" compatLnSpc="1"/>
          <a:lstStyle/>
          <a:p>
            <a:pPr marL="0" marR="0" indent="0" algn="ctr" defTabSz="914400" rtl="0" eaLnBrk="1" fontAlgn="base" latinLnBrk="0" hangingPunct="1">
              <a:lnSpc>
                <a:spcPct val="100000"/>
              </a:lnSpc>
              <a:spcBef>
                <a:spcPct val="0"/>
              </a:spcBef>
              <a:spcAft>
                <a:spcPct val="0"/>
              </a:spcAft>
              <a:buClrTx/>
              <a:buSzTx/>
              <a:buFontTx/>
              <a:buNone/>
            </a:pPr>
            <a:endParaRPr kumimoji="0" lang="zh-CN" altLang="en-US" sz="2000" b="0" i="0" u="none" strike="noStrike" cap="none" normalizeH="0" baseline="0">
              <a:ln>
                <a:noFill/>
              </a:ln>
              <a:solidFill>
                <a:schemeClr val="tx1"/>
              </a:solidFill>
              <a:effectLst/>
              <a:latin typeface="Arial" panose="020B0604020202020204" pitchFamily="34" charset="0"/>
              <a:ea typeface="幼圆" panose="02010509060101010101" pitchFamily="49" charset="-122"/>
            </a:endParaRPr>
          </a:p>
        </p:txBody>
      </p:sp>
      <p:pic>
        <p:nvPicPr>
          <p:cNvPr id="28678" name="Picture 17" descr="cicc-allp-02-3"/>
          <p:cNvPicPr>
            <a:picLocks noChangeAspect="1" noChangeArrowheads="1"/>
          </p:cNvPicPr>
          <p:nvPr/>
        </p:nvPicPr>
        <p:blipFill>
          <a:blip r:embed="rId5"/>
          <a:srcRect/>
          <a:stretch>
            <a:fillRect/>
          </a:stretch>
        </p:blipFill>
        <p:spPr bwMode="auto">
          <a:xfrm>
            <a:off x="5000483" y="2969975"/>
            <a:ext cx="785495" cy="575945"/>
          </a:xfrm>
          <a:prstGeom prst="rect">
            <a:avLst/>
          </a:prstGeom>
          <a:noFill/>
          <a:ln w="9525">
            <a:noFill/>
            <a:miter lim="800000"/>
            <a:headEnd/>
            <a:tailEnd/>
          </a:ln>
        </p:spPr>
      </p:pic>
      <p:sp>
        <p:nvSpPr>
          <p:cNvPr id="28684" name="Rectangle 2"/>
          <p:cNvSpPr>
            <a:spLocks noChangeArrowheads="1"/>
          </p:cNvSpPr>
          <p:nvPr/>
        </p:nvSpPr>
        <p:spPr bwMode="white">
          <a:xfrm>
            <a:off x="456248" y="142875"/>
            <a:ext cx="8231187" cy="1144588"/>
          </a:xfrm>
          <a:prstGeom prst="rect">
            <a:avLst/>
          </a:prstGeom>
          <a:noFill/>
          <a:ln w="9525">
            <a:noFill/>
            <a:miter lim="800000"/>
          </a:ln>
        </p:spPr>
        <p:txBody>
          <a:bodyPr/>
          <a:lstStyle/>
          <a:p>
            <a:r>
              <a:rPr lang="zh-CN" altLang="en-US" sz="2400" b="1">
                <a:solidFill>
                  <a:srgbClr val="000066"/>
                </a:solidFill>
                <a:latin typeface="幼圆" panose="02010509060101010101" pitchFamily="49" charset="-122"/>
                <a:ea typeface="幼圆" panose="02010509060101010101" pitchFamily="49" charset="-122"/>
              </a:rPr>
              <a:t>主要券商观点</a:t>
            </a:r>
          </a:p>
        </p:txBody>
      </p:sp>
      <p:pic>
        <p:nvPicPr>
          <p:cNvPr id="4" name="图片 3" descr="233"/>
          <p:cNvPicPr>
            <a:picLocks noChangeAspect="1"/>
          </p:cNvPicPr>
          <p:nvPr/>
        </p:nvPicPr>
        <p:blipFill>
          <a:blip r:embed="rId6" cstate="print"/>
          <a:stretch>
            <a:fillRect/>
          </a:stretch>
        </p:blipFill>
        <p:spPr>
          <a:xfrm>
            <a:off x="4644008" y="3861048"/>
            <a:ext cx="1904214" cy="640140"/>
          </a:xfrm>
          <a:prstGeom prst="rect">
            <a:avLst/>
          </a:prstGeom>
        </p:spPr>
      </p:pic>
      <p:pic>
        <p:nvPicPr>
          <p:cNvPr id="5" name="图片 4" descr="gy"/>
          <p:cNvPicPr>
            <a:picLocks noChangeAspect="1"/>
          </p:cNvPicPr>
          <p:nvPr/>
        </p:nvPicPr>
        <p:blipFill>
          <a:blip r:embed="rId7"/>
          <a:stretch>
            <a:fillRect/>
          </a:stretch>
        </p:blipFill>
        <p:spPr>
          <a:xfrm>
            <a:off x="2214210" y="3910563"/>
            <a:ext cx="1872615" cy="473710"/>
          </a:xfrm>
          <a:prstGeom prst="rect">
            <a:avLst/>
          </a:prstGeom>
        </p:spPr>
      </p:pic>
      <p:sp>
        <p:nvSpPr>
          <p:cNvPr id="6" name="文本框 5">
            <a:extLst>
              <a:ext uri="{FF2B5EF4-FFF2-40B4-BE49-F238E27FC236}">
                <a16:creationId xmlns:a16="http://schemas.microsoft.com/office/drawing/2014/main" xmlns="" id="{D7CBAA7B-74D5-4B63-86AF-D8E8F4B2D70C}"/>
              </a:ext>
            </a:extLst>
          </p:cNvPr>
          <p:cNvSpPr txBox="1"/>
          <p:nvPr/>
        </p:nvSpPr>
        <p:spPr>
          <a:xfrm>
            <a:off x="442469" y="986007"/>
            <a:ext cx="3686952" cy="1754326"/>
          </a:xfrm>
          <a:prstGeom prst="rect">
            <a:avLst/>
          </a:prstGeom>
          <a:noFill/>
        </p:spPr>
        <p:txBody>
          <a:bodyPr wrap="square" rtlCol="0">
            <a:spAutoFit/>
          </a:bodyPr>
          <a:lstStyle/>
          <a:p>
            <a:r>
              <a:rPr lang="zh-CN" altLang="en-US" sz="1800" b="1">
                <a:solidFill>
                  <a:srgbClr val="000066"/>
                </a:solidFill>
                <a:latin typeface="+mn-ea"/>
                <a:ea typeface="+mn-ea"/>
              </a:rPr>
              <a:t>内外兼修，</a:t>
            </a:r>
            <a:r>
              <a:rPr lang="en-US" altLang="zh-CN" sz="1800" b="1">
                <a:solidFill>
                  <a:srgbClr val="000066"/>
                </a:solidFill>
                <a:latin typeface="+mn-ea"/>
                <a:ea typeface="+mn-ea"/>
              </a:rPr>
              <a:t>A</a:t>
            </a:r>
            <a:r>
              <a:rPr lang="zh-CN" altLang="en-US" sz="1800" b="1">
                <a:solidFill>
                  <a:srgbClr val="000066"/>
                </a:solidFill>
                <a:latin typeface="+mn-ea"/>
                <a:ea typeface="+mn-ea"/>
              </a:rPr>
              <a:t>股短期走出困境，反弹继续；要夯实“政策底”，以制度改革激发市场活力重估</a:t>
            </a:r>
            <a:r>
              <a:rPr lang="en-US" altLang="zh-CN" sz="1800" b="1">
                <a:solidFill>
                  <a:srgbClr val="000066"/>
                </a:solidFill>
                <a:latin typeface="+mn-ea"/>
                <a:ea typeface="+mn-ea"/>
              </a:rPr>
              <a:t>A</a:t>
            </a:r>
            <a:r>
              <a:rPr lang="zh-CN" altLang="en-US" sz="1800" b="1">
                <a:solidFill>
                  <a:srgbClr val="000066"/>
                </a:solidFill>
                <a:latin typeface="+mn-ea"/>
                <a:ea typeface="+mn-ea"/>
              </a:rPr>
              <a:t>股是关键；包括重新激活一级半市场、调动上市公司回购积极性、多方位引入长期资金等。</a:t>
            </a:r>
          </a:p>
        </p:txBody>
      </p:sp>
      <p:sp>
        <p:nvSpPr>
          <p:cNvPr id="37" name="对话气泡: 圆角矩形 36">
            <a:extLst>
              <a:ext uri="{FF2B5EF4-FFF2-40B4-BE49-F238E27FC236}">
                <a16:creationId xmlns:a16="http://schemas.microsoft.com/office/drawing/2014/main" xmlns="" id="{4D676A9D-75E8-4923-8127-CCAAF1560233}"/>
              </a:ext>
            </a:extLst>
          </p:cNvPr>
          <p:cNvSpPr/>
          <p:nvPr/>
        </p:nvSpPr>
        <p:spPr bwMode="auto">
          <a:xfrm>
            <a:off x="4742221" y="1016740"/>
            <a:ext cx="4032448" cy="1723593"/>
          </a:xfrm>
          <a:prstGeom prst="wedgeRoundRectCallout">
            <a:avLst>
              <a:gd name="adj1" fmla="val -33690"/>
              <a:gd name="adj2" fmla="val 60860"/>
              <a:gd name="adj3" fmla="val 16667"/>
            </a:avLst>
          </a:prstGeom>
          <a:solidFill>
            <a:schemeClr val="bg1"/>
          </a:solidFill>
          <a:ln w="9525" cap="flat" cmpd="sng" algn="ctr">
            <a:solidFill>
              <a:srgbClr val="000066"/>
            </a:solidFill>
            <a:prstDash val="solid"/>
            <a:round/>
            <a:headEnd type="none" w="med" len="med"/>
            <a:tailEnd type="none" w="med" len="med"/>
          </a:ln>
        </p:spPr>
        <p:txBody>
          <a:bodyPr vert="horz" wrap="square" lIns="91440" tIns="45720" rIns="91440" bIns="45720" numCol="1" rtlCol="0" anchor="t" anchorCtr="0" compatLnSpc="1"/>
          <a:lstStyle/>
          <a:p>
            <a:pPr marL="0" marR="0" indent="0" algn="ctr" defTabSz="914400" rtl="0" eaLnBrk="1" fontAlgn="base" latinLnBrk="0" hangingPunct="1">
              <a:lnSpc>
                <a:spcPct val="100000"/>
              </a:lnSpc>
              <a:spcBef>
                <a:spcPct val="0"/>
              </a:spcBef>
              <a:spcAft>
                <a:spcPct val="0"/>
              </a:spcAft>
              <a:buClrTx/>
              <a:buSzTx/>
              <a:buFontTx/>
              <a:buNone/>
            </a:pPr>
            <a:endParaRPr kumimoji="0" lang="zh-CN" altLang="en-US" sz="2000" b="0" i="0" u="none" strike="noStrike" cap="none" normalizeH="0" baseline="0">
              <a:ln>
                <a:noFill/>
              </a:ln>
              <a:solidFill>
                <a:schemeClr val="tx1"/>
              </a:solidFill>
              <a:effectLst/>
              <a:latin typeface="Arial" panose="020B0604020202020204" pitchFamily="34" charset="0"/>
              <a:ea typeface="幼圆" panose="02010509060101010101" pitchFamily="49" charset="-122"/>
            </a:endParaRPr>
          </a:p>
        </p:txBody>
      </p:sp>
      <p:sp>
        <p:nvSpPr>
          <p:cNvPr id="38" name="文本框 37">
            <a:extLst>
              <a:ext uri="{FF2B5EF4-FFF2-40B4-BE49-F238E27FC236}">
                <a16:creationId xmlns:a16="http://schemas.microsoft.com/office/drawing/2014/main" xmlns="" id="{AA001647-C370-4625-A8BB-ABA92BF4D979}"/>
              </a:ext>
            </a:extLst>
          </p:cNvPr>
          <p:cNvSpPr txBox="1"/>
          <p:nvPr/>
        </p:nvSpPr>
        <p:spPr>
          <a:xfrm>
            <a:off x="5000483" y="1096810"/>
            <a:ext cx="3686952" cy="1631216"/>
          </a:xfrm>
          <a:prstGeom prst="rect">
            <a:avLst/>
          </a:prstGeom>
          <a:noFill/>
        </p:spPr>
        <p:txBody>
          <a:bodyPr wrap="square" rtlCol="0">
            <a:spAutoFit/>
          </a:bodyPr>
          <a:lstStyle/>
          <a:p>
            <a:r>
              <a:rPr lang="zh-CN" altLang="en-US" b="1">
                <a:solidFill>
                  <a:srgbClr val="000066"/>
                </a:solidFill>
                <a:latin typeface="+mn-ea"/>
                <a:ea typeface="+mn-ea"/>
              </a:rPr>
              <a:t>近期政策调整力度加码缓解投资者悲观预期，带来了一定力度的市场反弹。短期增长仍面临压力，后续仍需进一步关注政策更积极的变化。</a:t>
            </a:r>
          </a:p>
        </p:txBody>
      </p:sp>
      <p:sp>
        <p:nvSpPr>
          <p:cNvPr id="39" name="对话气泡: 圆角矩形 38">
            <a:extLst>
              <a:ext uri="{FF2B5EF4-FFF2-40B4-BE49-F238E27FC236}">
                <a16:creationId xmlns:a16="http://schemas.microsoft.com/office/drawing/2014/main" xmlns="" id="{3495AF19-8E76-4B92-BB7B-6EAE37CC1F57}"/>
              </a:ext>
            </a:extLst>
          </p:cNvPr>
          <p:cNvSpPr/>
          <p:nvPr/>
        </p:nvSpPr>
        <p:spPr bwMode="auto">
          <a:xfrm>
            <a:off x="4742221" y="4516816"/>
            <a:ext cx="4032448" cy="1723593"/>
          </a:xfrm>
          <a:prstGeom prst="wedgeRoundRectCallout">
            <a:avLst>
              <a:gd name="adj1" fmla="val -29248"/>
              <a:gd name="adj2" fmla="val -60559"/>
              <a:gd name="adj3" fmla="val 16667"/>
            </a:avLst>
          </a:prstGeom>
          <a:solidFill>
            <a:schemeClr val="bg1"/>
          </a:solidFill>
          <a:ln w="9525" cap="flat" cmpd="sng" algn="ctr">
            <a:solidFill>
              <a:srgbClr val="000066"/>
            </a:solidFill>
            <a:prstDash val="solid"/>
            <a:round/>
            <a:headEnd type="none" w="med" len="med"/>
            <a:tailEnd type="none" w="med" len="med"/>
          </a:ln>
        </p:spPr>
        <p:txBody>
          <a:bodyPr vert="horz" wrap="square" lIns="91440" tIns="45720" rIns="91440" bIns="45720" numCol="1" rtlCol="0" anchor="t" anchorCtr="0" compatLnSpc="1"/>
          <a:lstStyle/>
          <a:p>
            <a:pPr marL="0" marR="0" indent="0" algn="ctr" defTabSz="914400" rtl="0" eaLnBrk="1" fontAlgn="base" latinLnBrk="0" hangingPunct="1">
              <a:lnSpc>
                <a:spcPct val="100000"/>
              </a:lnSpc>
              <a:spcBef>
                <a:spcPct val="0"/>
              </a:spcBef>
              <a:spcAft>
                <a:spcPct val="0"/>
              </a:spcAft>
              <a:buClrTx/>
              <a:buSzTx/>
              <a:buFontTx/>
              <a:buNone/>
            </a:pPr>
            <a:endParaRPr kumimoji="0" lang="zh-CN" altLang="en-US" sz="2000" b="0" i="0" u="none" strike="noStrike" cap="none" normalizeH="0" baseline="0">
              <a:ln>
                <a:noFill/>
              </a:ln>
              <a:solidFill>
                <a:schemeClr val="tx1"/>
              </a:solidFill>
              <a:effectLst/>
              <a:latin typeface="Arial" panose="020B0604020202020204" pitchFamily="34" charset="0"/>
              <a:ea typeface="幼圆" panose="02010509060101010101" pitchFamily="49" charset="-122"/>
            </a:endParaRPr>
          </a:p>
        </p:txBody>
      </p:sp>
      <p:sp>
        <p:nvSpPr>
          <p:cNvPr id="41" name="对话气泡: 圆角矩形 40">
            <a:extLst>
              <a:ext uri="{FF2B5EF4-FFF2-40B4-BE49-F238E27FC236}">
                <a16:creationId xmlns:a16="http://schemas.microsoft.com/office/drawing/2014/main" xmlns="" id="{F2E2216E-4C45-4DB7-A225-5999311B53DF}"/>
              </a:ext>
            </a:extLst>
          </p:cNvPr>
          <p:cNvSpPr/>
          <p:nvPr/>
        </p:nvSpPr>
        <p:spPr bwMode="auto">
          <a:xfrm>
            <a:off x="285220" y="4516816"/>
            <a:ext cx="4032448" cy="1723593"/>
          </a:xfrm>
          <a:prstGeom prst="wedgeRoundRectCallout">
            <a:avLst>
              <a:gd name="adj1" fmla="val 27091"/>
              <a:gd name="adj2" fmla="val -60558"/>
              <a:gd name="adj3" fmla="val 16667"/>
            </a:avLst>
          </a:prstGeom>
          <a:solidFill>
            <a:schemeClr val="bg1"/>
          </a:solidFill>
          <a:ln w="9525" cap="flat" cmpd="sng" algn="ctr">
            <a:solidFill>
              <a:srgbClr val="000066"/>
            </a:solidFill>
            <a:prstDash val="solid"/>
            <a:round/>
            <a:headEnd type="none" w="med" len="med"/>
            <a:tailEnd type="none" w="med" len="med"/>
          </a:ln>
        </p:spPr>
        <p:txBody>
          <a:bodyPr vert="horz" wrap="square" lIns="91440" tIns="45720" rIns="91440" bIns="45720" numCol="1" rtlCol="0" anchor="t" anchorCtr="0" compatLnSpc="1"/>
          <a:lstStyle/>
          <a:p>
            <a:pPr marL="0" marR="0" indent="0" algn="ctr" defTabSz="914400" rtl="0" eaLnBrk="1" fontAlgn="base" latinLnBrk="0" hangingPunct="1">
              <a:lnSpc>
                <a:spcPct val="100000"/>
              </a:lnSpc>
              <a:spcBef>
                <a:spcPct val="0"/>
              </a:spcBef>
              <a:spcAft>
                <a:spcPct val="0"/>
              </a:spcAft>
              <a:buClrTx/>
              <a:buSzTx/>
              <a:buFontTx/>
              <a:buNone/>
            </a:pPr>
            <a:endParaRPr kumimoji="0" lang="zh-CN" altLang="en-US" sz="2000" b="0" i="0" u="none" strike="noStrike" cap="none" normalizeH="0" baseline="0">
              <a:ln>
                <a:noFill/>
              </a:ln>
              <a:solidFill>
                <a:schemeClr val="tx1"/>
              </a:solidFill>
              <a:effectLst/>
              <a:latin typeface="Arial" panose="020B0604020202020204" pitchFamily="34" charset="0"/>
              <a:ea typeface="幼圆" panose="02010509060101010101" pitchFamily="49" charset="-122"/>
            </a:endParaRPr>
          </a:p>
        </p:txBody>
      </p:sp>
      <p:sp>
        <p:nvSpPr>
          <p:cNvPr id="42" name="文本框 41">
            <a:extLst>
              <a:ext uri="{FF2B5EF4-FFF2-40B4-BE49-F238E27FC236}">
                <a16:creationId xmlns:a16="http://schemas.microsoft.com/office/drawing/2014/main" xmlns="" id="{5328725A-9DE9-4782-8DA5-C4B14062FB2D}"/>
              </a:ext>
            </a:extLst>
          </p:cNvPr>
          <p:cNvSpPr txBox="1"/>
          <p:nvPr/>
        </p:nvSpPr>
        <p:spPr>
          <a:xfrm>
            <a:off x="4915288" y="4495877"/>
            <a:ext cx="3686952" cy="1631216"/>
          </a:xfrm>
          <a:prstGeom prst="rect">
            <a:avLst/>
          </a:prstGeom>
          <a:noFill/>
        </p:spPr>
        <p:txBody>
          <a:bodyPr wrap="square" rtlCol="0">
            <a:spAutoFit/>
          </a:bodyPr>
          <a:lstStyle/>
          <a:p>
            <a:r>
              <a:rPr lang="zh-CN" altLang="en-US" b="1">
                <a:solidFill>
                  <a:srgbClr val="000066"/>
                </a:solidFill>
                <a:latin typeface="+mn-ea"/>
                <a:ea typeface="+mn-ea"/>
              </a:rPr>
              <a:t>股市政策上，“政策底”不断夯实起到了稳定风险偏好的作用。当前反弹已在途中，讨论已兑现政策的影响不如展望未来政策可能变化的方向，</a:t>
            </a:r>
            <a:endParaRPr lang="zh-CN" altLang="en-US" b="1">
              <a:solidFill>
                <a:srgbClr val="FF0000"/>
              </a:solidFill>
              <a:latin typeface="+mn-ea"/>
              <a:ea typeface="+mn-ea"/>
            </a:endParaRPr>
          </a:p>
        </p:txBody>
      </p:sp>
      <p:sp>
        <p:nvSpPr>
          <p:cNvPr id="40" name="文本框 39">
            <a:extLst>
              <a:ext uri="{FF2B5EF4-FFF2-40B4-BE49-F238E27FC236}">
                <a16:creationId xmlns:a16="http://schemas.microsoft.com/office/drawing/2014/main" xmlns="" id="{F39F1F8D-6CA7-4FCF-B0C5-EB39426A7808}"/>
              </a:ext>
            </a:extLst>
          </p:cNvPr>
          <p:cNvSpPr txBox="1"/>
          <p:nvPr/>
        </p:nvSpPr>
        <p:spPr>
          <a:xfrm>
            <a:off x="456248" y="4516816"/>
            <a:ext cx="3772466" cy="1754326"/>
          </a:xfrm>
          <a:prstGeom prst="rect">
            <a:avLst/>
          </a:prstGeom>
          <a:noFill/>
        </p:spPr>
        <p:txBody>
          <a:bodyPr wrap="square" rtlCol="0">
            <a:spAutoFit/>
          </a:bodyPr>
          <a:lstStyle/>
          <a:p>
            <a:r>
              <a:rPr lang="zh-CN" altLang="en-US" sz="1800" b="1">
                <a:solidFill>
                  <a:srgbClr val="000066"/>
                </a:solidFill>
                <a:latin typeface="+mn-ea"/>
                <a:ea typeface="+mn-ea"/>
              </a:rPr>
              <a:t>市场局部问题放大，诱发恐慌，出现负反馈时，政府救助并明确向市场宣示有利于阻断风险扩散，恢复市场信心，解决不良资产问题。市场见底后，被救助企业迎困境反转投资机会。</a:t>
            </a:r>
          </a:p>
        </p:txBody>
      </p:sp>
    </p:spTree>
  </p:cSld>
  <p:clrMapOvr>
    <a:masterClrMapping/>
  </p:clrMapOvr>
  <p:transition>
    <p:wipe dir="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p:cNvSpPr>
            <a:spLocks noChangeArrowheads="1"/>
          </p:cNvSpPr>
          <p:nvPr/>
        </p:nvSpPr>
        <p:spPr bwMode="auto">
          <a:xfrm>
            <a:off x="285750" y="1214438"/>
            <a:ext cx="8402638" cy="5162550"/>
          </a:xfrm>
          <a:prstGeom prst="rect">
            <a:avLst/>
          </a:prstGeom>
          <a:noFill/>
          <a:ln w="9525">
            <a:noFill/>
            <a:miter lim="800000"/>
          </a:ln>
        </p:spPr>
        <p:txBody>
          <a:bodyPr/>
          <a:lstStyle/>
          <a:p>
            <a:pPr marL="342900" indent="-342900">
              <a:spcBef>
                <a:spcPct val="20000"/>
              </a:spcBef>
              <a:buClr>
                <a:srgbClr val="6699FF"/>
              </a:buClr>
              <a:defRPr/>
            </a:pPr>
            <a:r>
              <a:rPr lang="zh-CN" altLang="en-US" sz="1800" b="1">
                <a:solidFill>
                  <a:srgbClr val="000066"/>
                </a:solidFill>
                <a:latin typeface="+mn-ea"/>
                <a:ea typeface="+mn-ea"/>
              </a:rPr>
              <a:t>       </a:t>
            </a:r>
            <a:endParaRPr lang="en-US" altLang="zh-CN" sz="1800" b="1">
              <a:solidFill>
                <a:srgbClr val="000066"/>
              </a:solidFill>
              <a:latin typeface="+mn-ea"/>
              <a:ea typeface="+mn-ea"/>
            </a:endParaRPr>
          </a:p>
        </p:txBody>
      </p:sp>
      <p:sp>
        <p:nvSpPr>
          <p:cNvPr id="31747" name="Rectangle 2"/>
          <p:cNvSpPr>
            <a:spLocks noChangeArrowheads="1"/>
          </p:cNvSpPr>
          <p:nvPr/>
        </p:nvSpPr>
        <p:spPr bwMode="white">
          <a:xfrm>
            <a:off x="428625" y="214313"/>
            <a:ext cx="8231188" cy="708025"/>
          </a:xfrm>
          <a:prstGeom prst="rect">
            <a:avLst/>
          </a:prstGeom>
          <a:noFill/>
          <a:ln w="9525">
            <a:noFill/>
            <a:miter lim="800000"/>
          </a:ln>
        </p:spPr>
        <p:txBody>
          <a:bodyPr/>
          <a:lstStyle/>
          <a:p>
            <a:r>
              <a:rPr lang="zh-CN" altLang="en-US" sz="2400" b="1">
                <a:solidFill>
                  <a:srgbClr val="000066"/>
                </a:solidFill>
                <a:latin typeface="幼圆" panose="02010509060101010101" pitchFamily="49" charset="-122"/>
                <a:ea typeface="幼圆" panose="02010509060101010101" pitchFamily="49" charset="-122"/>
              </a:rPr>
              <a:t>宏观经济数据解读</a:t>
            </a:r>
          </a:p>
        </p:txBody>
      </p:sp>
      <p:sp>
        <p:nvSpPr>
          <p:cNvPr id="2" name="文本框 1"/>
          <p:cNvSpPr txBox="1"/>
          <p:nvPr/>
        </p:nvSpPr>
        <p:spPr>
          <a:xfrm>
            <a:off x="461897" y="1214438"/>
            <a:ext cx="8111490" cy="5078313"/>
          </a:xfrm>
          <a:prstGeom prst="rect">
            <a:avLst/>
          </a:prstGeom>
          <a:noFill/>
        </p:spPr>
        <p:txBody>
          <a:bodyPr wrap="square" rtlCol="0" anchor="t">
            <a:spAutoFit/>
          </a:bodyPr>
          <a:lstStyle/>
          <a:p>
            <a:pPr eaLnBrk="1" latinLnBrk="0" hangingPunct="1">
              <a:lnSpc>
                <a:spcPct val="170000"/>
              </a:lnSpc>
              <a:defRPr/>
            </a:pPr>
            <a:r>
              <a:rPr lang="zh-CN" altLang="en-US" b="1">
                <a:solidFill>
                  <a:srgbClr val="000066"/>
                </a:solidFill>
                <a:latin typeface="+mn-ea"/>
                <a:ea typeface="+mn-ea"/>
                <a:sym typeface="+mn-ea"/>
              </a:rPr>
              <a:t>   中国</a:t>
            </a:r>
            <a:r>
              <a:rPr lang="en-US" altLang="zh-CN" b="1">
                <a:solidFill>
                  <a:srgbClr val="000066"/>
                </a:solidFill>
                <a:latin typeface="+mn-ea"/>
                <a:ea typeface="+mn-ea"/>
                <a:sym typeface="+mn-ea"/>
              </a:rPr>
              <a:t>10</a:t>
            </a:r>
            <a:r>
              <a:rPr lang="zh-CN" altLang="en-US" b="1">
                <a:solidFill>
                  <a:srgbClr val="000066"/>
                </a:solidFill>
                <a:latin typeface="+mn-ea"/>
                <a:ea typeface="+mn-ea"/>
                <a:sym typeface="+mn-ea"/>
              </a:rPr>
              <a:t>月官方制造业</a:t>
            </a:r>
            <a:r>
              <a:rPr lang="en-US" altLang="zh-CN" b="1">
                <a:solidFill>
                  <a:srgbClr val="000066"/>
                </a:solidFill>
                <a:latin typeface="+mn-ea"/>
                <a:ea typeface="+mn-ea"/>
                <a:sym typeface="+mn-ea"/>
              </a:rPr>
              <a:t>PMI</a:t>
            </a:r>
            <a:r>
              <a:rPr lang="zh-CN" altLang="en-US" b="1">
                <a:solidFill>
                  <a:srgbClr val="000066"/>
                </a:solidFill>
                <a:latin typeface="+mn-ea"/>
                <a:ea typeface="+mn-ea"/>
                <a:sym typeface="+mn-ea"/>
              </a:rPr>
              <a:t>为</a:t>
            </a:r>
            <a:r>
              <a:rPr lang="en-US" altLang="zh-CN" b="1">
                <a:solidFill>
                  <a:srgbClr val="000066"/>
                </a:solidFill>
                <a:latin typeface="+mn-ea"/>
                <a:ea typeface="+mn-ea"/>
                <a:sym typeface="+mn-ea"/>
              </a:rPr>
              <a:t>50.2%</a:t>
            </a:r>
            <a:r>
              <a:rPr lang="zh-CN" altLang="en-US" b="1">
                <a:solidFill>
                  <a:srgbClr val="000066"/>
                </a:solidFill>
                <a:latin typeface="+mn-ea"/>
                <a:ea typeface="+mn-ea"/>
                <a:sym typeface="+mn-ea"/>
              </a:rPr>
              <a:t>，较上月回落</a:t>
            </a:r>
            <a:r>
              <a:rPr lang="en-US" altLang="zh-CN" b="1">
                <a:solidFill>
                  <a:srgbClr val="000066"/>
                </a:solidFill>
                <a:latin typeface="+mn-ea"/>
                <a:ea typeface="+mn-ea"/>
                <a:sym typeface="+mn-ea"/>
              </a:rPr>
              <a:t>0.6</a:t>
            </a:r>
            <a:r>
              <a:rPr lang="zh-CN" altLang="en-US" b="1">
                <a:solidFill>
                  <a:srgbClr val="000066"/>
                </a:solidFill>
                <a:latin typeface="+mn-ea"/>
                <a:ea typeface="+mn-ea"/>
                <a:sym typeface="+mn-ea"/>
              </a:rPr>
              <a:t>个百分点，整体制造业仍运行在景气区间，但已创下年内最低值，新订单和原材料库存指数分别回落</a:t>
            </a:r>
            <a:r>
              <a:rPr lang="en-US" altLang="zh-CN" b="1">
                <a:solidFill>
                  <a:srgbClr val="000066"/>
                </a:solidFill>
                <a:latin typeface="+mn-ea"/>
                <a:ea typeface="+mn-ea"/>
                <a:sym typeface="+mn-ea"/>
              </a:rPr>
              <a:t>1.2</a:t>
            </a:r>
            <a:r>
              <a:rPr lang="zh-CN" altLang="en-US" b="1">
                <a:solidFill>
                  <a:srgbClr val="000066"/>
                </a:solidFill>
                <a:latin typeface="+mn-ea"/>
                <a:ea typeface="+mn-ea"/>
                <a:sym typeface="+mn-ea"/>
              </a:rPr>
              <a:t>和</a:t>
            </a:r>
            <a:r>
              <a:rPr lang="en-US" altLang="zh-CN" b="1">
                <a:solidFill>
                  <a:srgbClr val="000066"/>
                </a:solidFill>
                <a:latin typeface="+mn-ea"/>
                <a:ea typeface="+mn-ea"/>
                <a:sym typeface="+mn-ea"/>
              </a:rPr>
              <a:t>0.6</a:t>
            </a:r>
            <a:r>
              <a:rPr lang="zh-CN" altLang="en-US" b="1">
                <a:solidFill>
                  <a:srgbClr val="000066"/>
                </a:solidFill>
                <a:latin typeface="+mn-ea"/>
                <a:ea typeface="+mn-ea"/>
                <a:sym typeface="+mn-ea"/>
              </a:rPr>
              <a:t>个百分点，预示未来制造业下行压力仍较大。财新中国制造业</a:t>
            </a:r>
            <a:r>
              <a:rPr lang="en-US" altLang="zh-CN" b="1">
                <a:solidFill>
                  <a:srgbClr val="000066"/>
                </a:solidFill>
                <a:latin typeface="+mn-ea"/>
                <a:ea typeface="+mn-ea"/>
                <a:sym typeface="+mn-ea"/>
              </a:rPr>
              <a:t>PMI</a:t>
            </a:r>
            <a:r>
              <a:rPr lang="zh-CN" altLang="en-US" b="1">
                <a:solidFill>
                  <a:srgbClr val="000066"/>
                </a:solidFill>
                <a:latin typeface="+mn-ea"/>
                <a:ea typeface="+mn-ea"/>
                <a:sym typeface="+mn-ea"/>
              </a:rPr>
              <a:t>为</a:t>
            </a:r>
            <a:r>
              <a:rPr lang="en-US" altLang="zh-CN" b="1">
                <a:solidFill>
                  <a:srgbClr val="000066"/>
                </a:solidFill>
                <a:latin typeface="+mn-ea"/>
                <a:ea typeface="+mn-ea"/>
                <a:sym typeface="+mn-ea"/>
              </a:rPr>
              <a:t>50.1%</a:t>
            </a:r>
            <a:r>
              <a:rPr lang="zh-CN" altLang="en-US" b="1">
                <a:solidFill>
                  <a:srgbClr val="000066"/>
                </a:solidFill>
                <a:latin typeface="+mn-ea"/>
                <a:ea typeface="+mn-ea"/>
                <a:sym typeface="+mn-ea"/>
              </a:rPr>
              <a:t>，较上月上涨</a:t>
            </a:r>
            <a:r>
              <a:rPr lang="en-US" altLang="zh-CN" b="1">
                <a:solidFill>
                  <a:srgbClr val="000066"/>
                </a:solidFill>
                <a:latin typeface="+mn-ea"/>
                <a:ea typeface="+mn-ea"/>
                <a:sym typeface="+mn-ea"/>
              </a:rPr>
              <a:t>0.1</a:t>
            </a:r>
            <a:r>
              <a:rPr lang="zh-CN" altLang="en-US" b="1">
                <a:solidFill>
                  <a:srgbClr val="000066"/>
                </a:solidFill>
                <a:latin typeface="+mn-ea"/>
                <a:ea typeface="+mn-ea"/>
                <a:sym typeface="+mn-ea"/>
              </a:rPr>
              <a:t>个百分点，但产出指数回落</a:t>
            </a:r>
            <a:r>
              <a:rPr lang="en-US" altLang="zh-CN" b="1">
                <a:solidFill>
                  <a:srgbClr val="000066"/>
                </a:solidFill>
                <a:latin typeface="+mn-ea"/>
                <a:ea typeface="+mn-ea"/>
                <a:sym typeface="+mn-ea"/>
              </a:rPr>
              <a:t>1.6</a:t>
            </a:r>
            <a:r>
              <a:rPr lang="zh-CN" altLang="en-US" b="1">
                <a:solidFill>
                  <a:srgbClr val="000066"/>
                </a:solidFill>
                <a:latin typeface="+mn-ea"/>
                <a:ea typeface="+mn-ea"/>
                <a:sym typeface="+mn-ea"/>
              </a:rPr>
              <a:t>个百分点，降至近两年半低点，</a:t>
            </a:r>
            <a:r>
              <a:rPr lang="zh-CN" altLang="en-US" b="1">
                <a:solidFill>
                  <a:srgbClr val="FF0000"/>
                </a:solidFill>
                <a:latin typeface="+mn-ea"/>
                <a:ea typeface="+mn-ea"/>
                <a:sym typeface="+mn-ea"/>
              </a:rPr>
              <a:t>制造业扩张力度仍较不容乐观。</a:t>
            </a:r>
            <a:endParaRPr lang="en-US" altLang="zh-CN" b="1">
              <a:solidFill>
                <a:srgbClr val="FF0000"/>
              </a:solidFill>
              <a:latin typeface="+mn-ea"/>
              <a:ea typeface="+mn-ea"/>
              <a:sym typeface="+mn-ea"/>
            </a:endParaRPr>
          </a:p>
          <a:p>
            <a:pPr eaLnBrk="1" latinLnBrk="0" hangingPunct="1">
              <a:lnSpc>
                <a:spcPct val="170000"/>
              </a:lnSpc>
              <a:defRPr/>
            </a:pPr>
            <a:r>
              <a:rPr lang="en-US" altLang="zh-CN" b="1">
                <a:solidFill>
                  <a:srgbClr val="000066"/>
                </a:solidFill>
                <a:latin typeface="+mn-ea"/>
                <a:ea typeface="+mn-ea"/>
                <a:sym typeface="+mn-ea"/>
              </a:rPr>
              <a:t>    10</a:t>
            </a:r>
            <a:r>
              <a:rPr lang="zh-CN" altLang="en-US" b="1">
                <a:solidFill>
                  <a:srgbClr val="000066"/>
                </a:solidFill>
                <a:latin typeface="+mn-ea"/>
                <a:ea typeface="+mn-ea"/>
                <a:sym typeface="+mn-ea"/>
              </a:rPr>
              <a:t>月CPI同比上涨</a:t>
            </a:r>
            <a:r>
              <a:rPr lang="en-US" altLang="zh-CN" b="1">
                <a:solidFill>
                  <a:srgbClr val="000066"/>
                </a:solidFill>
                <a:latin typeface="+mn-ea"/>
                <a:ea typeface="+mn-ea"/>
                <a:sym typeface="+mn-ea"/>
              </a:rPr>
              <a:t>2.5</a:t>
            </a:r>
            <a:r>
              <a:rPr lang="zh-CN" altLang="en-US" b="1">
                <a:solidFill>
                  <a:srgbClr val="000066"/>
                </a:solidFill>
                <a:latin typeface="+mn-ea"/>
                <a:ea typeface="+mn-ea"/>
                <a:sym typeface="+mn-ea"/>
              </a:rPr>
              <a:t>%，较上月持平，连续</a:t>
            </a:r>
            <a:r>
              <a:rPr lang="en-US" altLang="zh-CN" b="1">
                <a:solidFill>
                  <a:srgbClr val="000066"/>
                </a:solidFill>
                <a:latin typeface="+mn-ea"/>
                <a:ea typeface="+mn-ea"/>
                <a:sym typeface="+mn-ea"/>
              </a:rPr>
              <a:t>4</a:t>
            </a:r>
            <a:r>
              <a:rPr lang="zh-CN" altLang="en-US" b="1">
                <a:solidFill>
                  <a:srgbClr val="000066"/>
                </a:solidFill>
                <a:latin typeface="+mn-ea"/>
                <a:ea typeface="+mn-ea"/>
                <a:sym typeface="+mn-ea"/>
              </a:rPr>
              <a:t>个月处于“</a:t>
            </a:r>
            <a:r>
              <a:rPr lang="en-US" altLang="zh-CN" b="1">
                <a:solidFill>
                  <a:srgbClr val="000066"/>
                </a:solidFill>
                <a:latin typeface="+mn-ea"/>
                <a:ea typeface="+mn-ea"/>
                <a:sym typeface="+mn-ea"/>
              </a:rPr>
              <a:t>2”</a:t>
            </a:r>
            <a:r>
              <a:rPr lang="zh-CN" altLang="en-US" b="1">
                <a:solidFill>
                  <a:srgbClr val="000066"/>
                </a:solidFill>
                <a:latin typeface="+mn-ea"/>
                <a:ea typeface="+mn-ea"/>
                <a:sym typeface="+mn-ea"/>
              </a:rPr>
              <a:t>时代，鲜菜价格同比增速的回落，减弱了对</a:t>
            </a:r>
            <a:r>
              <a:rPr lang="en-US" altLang="zh-CN" b="1">
                <a:solidFill>
                  <a:srgbClr val="000066"/>
                </a:solidFill>
                <a:latin typeface="+mn-ea"/>
                <a:ea typeface="+mn-ea"/>
                <a:sym typeface="+mn-ea"/>
              </a:rPr>
              <a:t>CPI</a:t>
            </a:r>
            <a:r>
              <a:rPr lang="zh-CN" altLang="en-US" b="1">
                <a:solidFill>
                  <a:srgbClr val="000066"/>
                </a:solidFill>
                <a:latin typeface="+mn-ea"/>
                <a:ea typeface="+mn-ea"/>
                <a:sym typeface="+mn-ea"/>
              </a:rPr>
              <a:t>的推动作用。</a:t>
            </a:r>
            <a:r>
              <a:rPr lang="zh-CN" altLang="zh-CN" b="1">
                <a:solidFill>
                  <a:srgbClr val="000066"/>
                </a:solidFill>
                <a:latin typeface="+mn-ea"/>
                <a:ea typeface="+mn-ea"/>
                <a:sym typeface="+mn-ea"/>
              </a:rPr>
              <a:t>PPI同比上涨</a:t>
            </a:r>
            <a:r>
              <a:rPr lang="en-US" altLang="zh-CN" b="1">
                <a:solidFill>
                  <a:srgbClr val="000066"/>
                </a:solidFill>
                <a:latin typeface="+mn-ea"/>
                <a:ea typeface="+mn-ea"/>
                <a:sym typeface="+mn-ea"/>
              </a:rPr>
              <a:t>3.3</a:t>
            </a:r>
            <a:r>
              <a:rPr lang="zh-CN" altLang="zh-CN" b="1">
                <a:solidFill>
                  <a:srgbClr val="000066"/>
                </a:solidFill>
                <a:latin typeface="+mn-ea"/>
                <a:ea typeface="+mn-ea"/>
                <a:sym typeface="+mn-ea"/>
              </a:rPr>
              <a:t>%</a:t>
            </a:r>
            <a:r>
              <a:rPr lang="zh-CN" altLang="en-US" b="1">
                <a:solidFill>
                  <a:srgbClr val="000066"/>
                </a:solidFill>
                <a:latin typeface="+mn-ea"/>
                <a:ea typeface="+mn-ea"/>
                <a:sym typeface="+mn-ea"/>
              </a:rPr>
              <a:t>，较上月回落</a:t>
            </a:r>
            <a:r>
              <a:rPr lang="en-US" altLang="zh-CN" b="1">
                <a:solidFill>
                  <a:srgbClr val="000066"/>
                </a:solidFill>
                <a:latin typeface="+mn-ea"/>
                <a:ea typeface="+mn-ea"/>
                <a:sym typeface="+mn-ea"/>
              </a:rPr>
              <a:t>0.3</a:t>
            </a:r>
            <a:r>
              <a:rPr lang="zh-CN" altLang="en-US" b="1">
                <a:solidFill>
                  <a:srgbClr val="000066"/>
                </a:solidFill>
                <a:latin typeface="+mn-ea"/>
                <a:ea typeface="+mn-ea"/>
                <a:sym typeface="+mn-ea"/>
              </a:rPr>
              <a:t>个百分点，当前政府补短板政策主要着力于基建投资，</a:t>
            </a:r>
            <a:r>
              <a:rPr lang="zh-CN" altLang="en-US" b="1">
                <a:solidFill>
                  <a:srgbClr val="FF0000"/>
                </a:solidFill>
                <a:latin typeface="+mn-ea"/>
                <a:ea typeface="+mn-ea"/>
                <a:sym typeface="+mn-ea"/>
              </a:rPr>
              <a:t>或将对相关工业品带来一定程度的拉升。</a:t>
            </a:r>
            <a:endParaRPr lang="zh-CN" altLang="en-US" sz="1800" b="1">
              <a:solidFill>
                <a:srgbClr val="FF0000"/>
              </a:solidFill>
              <a:latin typeface="+mn-ea"/>
              <a:ea typeface="+mn-ea"/>
            </a:endParaRPr>
          </a:p>
          <a:p>
            <a:pPr>
              <a:defRPr/>
            </a:pPr>
            <a:endParaRPr lang="zh-CN" altLang="en-US" sz="1800" b="1">
              <a:solidFill>
                <a:srgbClr val="FF0000"/>
              </a:solidFill>
              <a:latin typeface="+mn-ea"/>
              <a:ea typeface="+mn-ea"/>
            </a:endParaRPr>
          </a:p>
        </p:txBody>
      </p:sp>
    </p:spTree>
  </p:cSld>
  <p:clrMapOvr>
    <a:masterClrMapping/>
  </p:clrMapOvr>
  <p:transition>
    <p:wipe dir="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p:cNvSpPr>
            <a:spLocks noChangeArrowheads="1"/>
          </p:cNvSpPr>
          <p:nvPr/>
        </p:nvSpPr>
        <p:spPr bwMode="auto">
          <a:xfrm>
            <a:off x="71438" y="1071563"/>
            <a:ext cx="8929687" cy="3071812"/>
          </a:xfrm>
          <a:prstGeom prst="rect">
            <a:avLst/>
          </a:prstGeom>
          <a:noFill/>
          <a:ln w="9525">
            <a:noFill/>
            <a:miter lim="800000"/>
          </a:ln>
        </p:spPr>
        <p:txBody>
          <a:bodyPr/>
          <a:lstStyle/>
          <a:p>
            <a:pPr marL="342900" indent="-342900">
              <a:lnSpc>
                <a:spcPct val="135000"/>
              </a:lnSpc>
              <a:spcBef>
                <a:spcPct val="20000"/>
              </a:spcBef>
              <a:buClr>
                <a:srgbClr val="6699FF"/>
              </a:buClr>
              <a:buFont typeface="Wingdings" panose="05000000000000000000" pitchFamily="2" charset="2"/>
              <a:buChar char="n"/>
              <a:defRPr/>
            </a:pPr>
            <a:endParaRPr lang="en-US" altLang="zh-CN" sz="1800" b="1">
              <a:solidFill>
                <a:srgbClr val="000066"/>
              </a:solidFill>
              <a:latin typeface="+mn-ea"/>
            </a:endParaRPr>
          </a:p>
          <a:p>
            <a:pPr marL="342900" indent="-342900">
              <a:lnSpc>
                <a:spcPct val="135000"/>
              </a:lnSpc>
              <a:spcBef>
                <a:spcPct val="20000"/>
              </a:spcBef>
              <a:buClr>
                <a:srgbClr val="6699FF"/>
              </a:buClr>
              <a:buFont typeface="Wingdings" panose="05000000000000000000" pitchFamily="2" charset="2"/>
              <a:buChar char="n"/>
              <a:defRPr/>
            </a:pPr>
            <a:endParaRPr lang="en-US" altLang="zh-CN" sz="1800" b="1">
              <a:solidFill>
                <a:srgbClr val="000066"/>
              </a:solidFill>
              <a:latin typeface="+mn-ea"/>
            </a:endParaRPr>
          </a:p>
          <a:p>
            <a:pPr marL="342900" indent="-342900">
              <a:lnSpc>
                <a:spcPct val="135000"/>
              </a:lnSpc>
              <a:spcBef>
                <a:spcPct val="20000"/>
              </a:spcBef>
              <a:buClr>
                <a:srgbClr val="6699FF"/>
              </a:buClr>
              <a:defRPr/>
            </a:pPr>
            <a:endParaRPr lang="en-US" altLang="zh-CN" sz="1800" b="1">
              <a:solidFill>
                <a:srgbClr val="000066"/>
              </a:solidFill>
              <a:latin typeface="+mn-ea"/>
            </a:endParaRPr>
          </a:p>
          <a:p>
            <a:pPr marL="342900" indent="-342900">
              <a:lnSpc>
                <a:spcPct val="135000"/>
              </a:lnSpc>
              <a:spcBef>
                <a:spcPct val="20000"/>
              </a:spcBef>
              <a:buClr>
                <a:srgbClr val="6699FF"/>
              </a:buClr>
              <a:defRPr/>
            </a:pPr>
            <a:endParaRPr lang="en-US" altLang="zh-CN" sz="1800" b="1">
              <a:solidFill>
                <a:srgbClr val="000066"/>
              </a:solidFill>
              <a:latin typeface="+mn-ea"/>
            </a:endParaRPr>
          </a:p>
          <a:p>
            <a:pPr marL="342900" indent="-342900">
              <a:lnSpc>
                <a:spcPct val="135000"/>
              </a:lnSpc>
              <a:spcBef>
                <a:spcPct val="20000"/>
              </a:spcBef>
              <a:buClr>
                <a:srgbClr val="6699FF"/>
              </a:buClr>
              <a:defRPr/>
            </a:pPr>
            <a:endParaRPr lang="en-US" altLang="zh-CN" sz="1800" b="1">
              <a:solidFill>
                <a:srgbClr val="000066"/>
              </a:solidFill>
              <a:latin typeface="+mn-ea"/>
            </a:endParaRPr>
          </a:p>
          <a:p>
            <a:pPr marL="342900" indent="-342900">
              <a:lnSpc>
                <a:spcPct val="135000"/>
              </a:lnSpc>
              <a:spcBef>
                <a:spcPct val="20000"/>
              </a:spcBef>
              <a:buClr>
                <a:srgbClr val="6699FF"/>
              </a:buClr>
              <a:defRPr/>
            </a:pPr>
            <a:endParaRPr lang="en-US" altLang="zh-CN" sz="1800" b="1">
              <a:solidFill>
                <a:srgbClr val="000066"/>
              </a:solidFill>
              <a:latin typeface="+mn-ea"/>
            </a:endParaRPr>
          </a:p>
          <a:p>
            <a:pPr marL="342900" indent="-342900">
              <a:lnSpc>
                <a:spcPct val="135000"/>
              </a:lnSpc>
              <a:spcBef>
                <a:spcPct val="20000"/>
              </a:spcBef>
              <a:buClr>
                <a:srgbClr val="6699FF"/>
              </a:buClr>
              <a:defRPr/>
            </a:pPr>
            <a:endParaRPr lang="en-US" altLang="zh-CN" sz="1800" b="1">
              <a:solidFill>
                <a:srgbClr val="000066"/>
              </a:solidFill>
              <a:latin typeface="+mn-ea"/>
            </a:endParaRPr>
          </a:p>
          <a:p>
            <a:pPr marL="342900" indent="-342900">
              <a:lnSpc>
                <a:spcPct val="135000"/>
              </a:lnSpc>
              <a:spcBef>
                <a:spcPct val="20000"/>
              </a:spcBef>
              <a:buClr>
                <a:srgbClr val="6699FF"/>
              </a:buClr>
              <a:defRPr/>
            </a:pPr>
            <a:r>
              <a:rPr lang="zh-CN" altLang="en-US" sz="1800" b="1">
                <a:solidFill>
                  <a:srgbClr val="000066"/>
                </a:solidFill>
                <a:latin typeface="+mn-ea"/>
              </a:rPr>
              <a:t>    </a:t>
            </a:r>
            <a:endParaRPr lang="en-US" altLang="zh-CN" sz="1800" b="1">
              <a:solidFill>
                <a:srgbClr val="000066"/>
              </a:solidFill>
              <a:latin typeface="+mn-ea"/>
              <a:ea typeface="+mn-ea"/>
            </a:endParaRPr>
          </a:p>
          <a:p>
            <a:pPr marL="0" indent="0">
              <a:lnSpc>
                <a:spcPct val="135000"/>
              </a:lnSpc>
              <a:spcBef>
                <a:spcPct val="20000"/>
              </a:spcBef>
              <a:buClr>
                <a:srgbClr val="6699FF"/>
              </a:buClr>
              <a:buFont typeface="Wingdings" panose="05000000000000000000" pitchFamily="2" charset="2"/>
              <a:buNone/>
              <a:defRPr/>
            </a:pPr>
            <a:endParaRPr lang="en-US" altLang="zh-CN" sz="1800" b="1">
              <a:solidFill>
                <a:srgbClr val="000066"/>
              </a:solidFill>
              <a:ea typeface="幼圆" panose="02010509060101010101" pitchFamily="49" charset="-122"/>
            </a:endParaRPr>
          </a:p>
          <a:p>
            <a:pPr marL="342900" indent="-342900">
              <a:lnSpc>
                <a:spcPct val="135000"/>
              </a:lnSpc>
              <a:spcBef>
                <a:spcPct val="20000"/>
              </a:spcBef>
              <a:buClr>
                <a:srgbClr val="6699FF"/>
              </a:buClr>
              <a:defRPr/>
            </a:pPr>
            <a:endParaRPr lang="en-US" altLang="zh-CN" sz="1600" b="1">
              <a:solidFill>
                <a:srgbClr val="000066"/>
              </a:solidFill>
              <a:ea typeface="幼圆" panose="02010509060101010101" pitchFamily="49" charset="-122"/>
            </a:endParaRPr>
          </a:p>
          <a:p>
            <a:pPr>
              <a:defRPr/>
            </a:pPr>
            <a:endParaRPr lang="zh-CN" altLang="en-US" sz="1800"/>
          </a:p>
          <a:p>
            <a:pPr>
              <a:defRPr/>
            </a:pPr>
            <a:r>
              <a:rPr lang="zh-CN" altLang="en-US" sz="1800"/>
              <a:t> </a:t>
            </a:r>
          </a:p>
        </p:txBody>
      </p:sp>
      <p:sp>
        <p:nvSpPr>
          <p:cNvPr id="32771" name="Rectangle 2"/>
          <p:cNvSpPr>
            <a:spLocks noChangeArrowheads="1"/>
          </p:cNvSpPr>
          <p:nvPr/>
        </p:nvSpPr>
        <p:spPr bwMode="white">
          <a:xfrm>
            <a:off x="428625" y="214313"/>
            <a:ext cx="8231188" cy="708025"/>
          </a:xfrm>
          <a:prstGeom prst="rect">
            <a:avLst/>
          </a:prstGeom>
          <a:noFill/>
          <a:ln w="9525">
            <a:noFill/>
            <a:miter lim="800000"/>
          </a:ln>
        </p:spPr>
        <p:txBody>
          <a:bodyPr/>
          <a:lstStyle/>
          <a:p>
            <a:r>
              <a:rPr lang="zh-CN" altLang="en-US" sz="2400" b="1">
                <a:solidFill>
                  <a:srgbClr val="000066"/>
                </a:solidFill>
                <a:uFillTx/>
                <a:latin typeface="幼圆" panose="02010509060101010101" pitchFamily="49" charset="-122"/>
                <a:ea typeface="幼圆" panose="02010509060101010101" pitchFamily="49" charset="-122"/>
              </a:rPr>
              <a:t>展望</a:t>
            </a:r>
          </a:p>
        </p:txBody>
      </p:sp>
      <p:sp>
        <p:nvSpPr>
          <p:cNvPr id="6" name="矩形 5"/>
          <p:cNvSpPr/>
          <p:nvPr/>
        </p:nvSpPr>
        <p:spPr>
          <a:xfrm>
            <a:off x="214313" y="1285875"/>
            <a:ext cx="8501062" cy="369888"/>
          </a:xfrm>
          <a:prstGeom prst="rect">
            <a:avLst/>
          </a:prstGeom>
        </p:spPr>
        <p:txBody>
          <a:bodyPr>
            <a:spAutoFit/>
          </a:bodyPr>
          <a:lstStyle/>
          <a:p>
            <a:pPr>
              <a:defRPr/>
            </a:pPr>
            <a:r>
              <a:rPr lang="zh-CN" altLang="en-US" sz="1800" b="1">
                <a:solidFill>
                  <a:srgbClr val="000066"/>
                </a:solidFill>
                <a:latin typeface="+mn-ea"/>
                <a:ea typeface="+mn-ea"/>
              </a:rPr>
              <a:t>   </a:t>
            </a:r>
          </a:p>
        </p:txBody>
      </p:sp>
      <p:sp>
        <p:nvSpPr>
          <p:cNvPr id="34842" name="Rectangle 26"/>
          <p:cNvSpPr>
            <a:spLocks noChangeArrowheads="1"/>
          </p:cNvSpPr>
          <p:nvPr/>
        </p:nvSpPr>
        <p:spPr bwMode="auto">
          <a:xfrm>
            <a:off x="214948" y="922338"/>
            <a:ext cx="8444865" cy="5237011"/>
          </a:xfrm>
          <a:prstGeom prst="rect">
            <a:avLst/>
          </a:prstGeom>
          <a:noFill/>
          <a:ln w="9525">
            <a:noFill/>
            <a:miter lim="800000"/>
          </a:ln>
          <a:effectLst/>
        </p:spPr>
        <p:txBody>
          <a:bodyPr wrap="square" anchor="ctr">
            <a:spAutoFit/>
          </a:bodyPr>
          <a:lstStyle/>
          <a:p>
            <a:pPr eaLnBrk="1" latinLnBrk="0" hangingPunct="1">
              <a:lnSpc>
                <a:spcPct val="170000"/>
              </a:lnSpc>
              <a:defRPr/>
            </a:pPr>
            <a:r>
              <a:rPr lang="en-US" altLang="zh-CN" b="1">
                <a:solidFill>
                  <a:srgbClr val="000066"/>
                </a:solidFill>
                <a:latin typeface="幼圆" panose="02010509060101010101" pitchFamily="49" charset="-122"/>
                <a:ea typeface="幼圆" panose="02010509060101010101" pitchFamily="49" charset="-122"/>
                <a:sym typeface="+mn-ea"/>
              </a:rPr>
              <a:t>    10</a:t>
            </a:r>
            <a:r>
              <a:rPr lang="zh-CN" altLang="en-US" b="1">
                <a:solidFill>
                  <a:srgbClr val="000066"/>
                </a:solidFill>
                <a:latin typeface="幼圆" panose="02010509060101010101" pitchFamily="49" charset="-122"/>
                <a:ea typeface="幼圆" panose="02010509060101010101" pitchFamily="49" charset="-122"/>
                <a:sym typeface="+mn-ea"/>
              </a:rPr>
              <a:t>月</a:t>
            </a:r>
            <a:r>
              <a:rPr lang="en-US" altLang="zh-CN" b="1">
                <a:solidFill>
                  <a:srgbClr val="000066"/>
                </a:solidFill>
                <a:latin typeface="幼圆" panose="02010509060101010101" pitchFamily="49" charset="-122"/>
                <a:ea typeface="幼圆" panose="02010509060101010101" pitchFamily="49" charset="-122"/>
                <a:sym typeface="+mn-ea"/>
              </a:rPr>
              <a:t>11</a:t>
            </a:r>
            <a:r>
              <a:rPr lang="zh-CN" altLang="en-US" b="1">
                <a:solidFill>
                  <a:srgbClr val="000066"/>
                </a:solidFill>
                <a:latin typeface="幼圆" panose="02010509060101010101" pitchFamily="49" charset="-122"/>
                <a:ea typeface="幼圆" panose="02010509060101010101" pitchFamily="49" charset="-122"/>
                <a:sym typeface="+mn-ea"/>
              </a:rPr>
              <a:t>日，受隔夜欧美股市大跌的影响，市场周四再度上演千股跌停，沪指击穿</a:t>
            </a:r>
            <a:r>
              <a:rPr lang="en-US" altLang="zh-CN" b="1">
                <a:solidFill>
                  <a:srgbClr val="000066"/>
                </a:solidFill>
                <a:latin typeface="幼圆" panose="02010509060101010101" pitchFamily="49" charset="-122"/>
                <a:ea typeface="幼圆" panose="02010509060101010101" pitchFamily="49" charset="-122"/>
                <a:sym typeface="+mn-ea"/>
              </a:rPr>
              <a:t>2638</a:t>
            </a:r>
            <a:r>
              <a:rPr lang="zh-CN" altLang="en-US" b="1">
                <a:solidFill>
                  <a:srgbClr val="000066"/>
                </a:solidFill>
                <a:latin typeface="幼圆" panose="02010509060101010101" pitchFamily="49" charset="-122"/>
                <a:ea typeface="幼圆" panose="02010509060101010101" pitchFamily="49" charset="-122"/>
                <a:sym typeface="+mn-ea"/>
              </a:rPr>
              <a:t>熔断底，并失守</a:t>
            </a:r>
            <a:r>
              <a:rPr lang="en-US" altLang="zh-CN" b="1">
                <a:solidFill>
                  <a:srgbClr val="000066"/>
                </a:solidFill>
                <a:latin typeface="幼圆" panose="02010509060101010101" pitchFamily="49" charset="-122"/>
                <a:ea typeface="幼圆" panose="02010509060101010101" pitchFamily="49" charset="-122"/>
                <a:sym typeface="+mn-ea"/>
              </a:rPr>
              <a:t>2600</a:t>
            </a:r>
            <a:r>
              <a:rPr lang="zh-CN" altLang="en-US" b="1">
                <a:solidFill>
                  <a:srgbClr val="000066"/>
                </a:solidFill>
                <a:latin typeface="幼圆" panose="02010509060101010101" pitchFamily="49" charset="-122"/>
                <a:ea typeface="幼圆" panose="02010509060101010101" pitchFamily="49" charset="-122"/>
                <a:sym typeface="+mn-ea"/>
              </a:rPr>
              <a:t>点大关。</a:t>
            </a:r>
            <a:r>
              <a:rPr lang="en-US" altLang="zh-CN" b="1">
                <a:solidFill>
                  <a:srgbClr val="000066"/>
                </a:solidFill>
                <a:latin typeface="幼圆" panose="02010509060101010101" pitchFamily="49" charset="-122"/>
                <a:ea typeface="幼圆" panose="02010509060101010101" pitchFamily="49" charset="-122"/>
                <a:sym typeface="+mn-ea"/>
              </a:rPr>
              <a:t>10</a:t>
            </a:r>
            <a:r>
              <a:rPr lang="zh-CN" altLang="en-US" b="1">
                <a:solidFill>
                  <a:srgbClr val="000066"/>
                </a:solidFill>
                <a:latin typeface="幼圆" panose="02010509060101010101" pitchFamily="49" charset="-122"/>
                <a:ea typeface="幼圆" panose="02010509060101010101" pitchFamily="49" charset="-122"/>
                <a:sym typeface="+mn-ea"/>
              </a:rPr>
              <a:t>月下旬伴随高层的密集讲话和利好政策的陆续出台，市场出现一定程度的反弹。月末沪指收报</a:t>
            </a:r>
            <a:r>
              <a:rPr lang="en-US" altLang="zh-CN" b="1">
                <a:solidFill>
                  <a:srgbClr val="000066"/>
                </a:solidFill>
                <a:latin typeface="幼圆" panose="02010509060101010101" pitchFamily="49" charset="-122"/>
                <a:ea typeface="幼圆" panose="02010509060101010101" pitchFamily="49" charset="-122"/>
                <a:sym typeface="+mn-ea"/>
              </a:rPr>
              <a:t>2602.78</a:t>
            </a:r>
            <a:r>
              <a:rPr lang="zh-CN" altLang="en-US" b="1">
                <a:solidFill>
                  <a:srgbClr val="000066"/>
                </a:solidFill>
                <a:latin typeface="幼圆" panose="02010509060101010101" pitchFamily="49" charset="-122"/>
                <a:ea typeface="幼圆" panose="02010509060101010101" pitchFamily="49" charset="-122"/>
                <a:sym typeface="+mn-ea"/>
              </a:rPr>
              <a:t>点，下跌</a:t>
            </a:r>
            <a:r>
              <a:rPr lang="en-US" altLang="zh-CN" b="1">
                <a:solidFill>
                  <a:srgbClr val="000066"/>
                </a:solidFill>
                <a:latin typeface="幼圆" panose="02010509060101010101" pitchFamily="49" charset="-122"/>
                <a:ea typeface="幼圆" panose="02010509060101010101" pitchFamily="49" charset="-122"/>
                <a:sym typeface="+mn-ea"/>
              </a:rPr>
              <a:t>7.75%</a:t>
            </a:r>
            <a:r>
              <a:rPr lang="zh-CN" altLang="en-US" b="1">
                <a:solidFill>
                  <a:srgbClr val="000066"/>
                </a:solidFill>
                <a:latin typeface="幼圆" panose="02010509060101010101" pitchFamily="49" charset="-122"/>
                <a:ea typeface="幼圆" panose="02010509060101010101" pitchFamily="49" charset="-122"/>
                <a:sym typeface="+mn-ea"/>
              </a:rPr>
              <a:t>；深成指收报</a:t>
            </a:r>
            <a:r>
              <a:rPr lang="en-US" altLang="zh-CN" b="1">
                <a:solidFill>
                  <a:srgbClr val="000066"/>
                </a:solidFill>
                <a:latin typeface="幼圆" panose="02010509060101010101" pitchFamily="49" charset="-122"/>
                <a:ea typeface="幼圆" panose="02010509060101010101" pitchFamily="49" charset="-122"/>
                <a:sym typeface="+mn-ea"/>
              </a:rPr>
              <a:t>7482.83</a:t>
            </a:r>
            <a:r>
              <a:rPr lang="zh-CN" altLang="en-US" b="1">
                <a:solidFill>
                  <a:srgbClr val="000066"/>
                </a:solidFill>
                <a:latin typeface="幼圆" panose="02010509060101010101" pitchFamily="49" charset="-122"/>
                <a:ea typeface="幼圆" panose="02010509060101010101" pitchFamily="49" charset="-122"/>
                <a:sym typeface="+mn-ea"/>
              </a:rPr>
              <a:t>点，跌幅</a:t>
            </a:r>
            <a:r>
              <a:rPr lang="en-US" altLang="zh-CN" b="1">
                <a:solidFill>
                  <a:srgbClr val="000066"/>
                </a:solidFill>
                <a:latin typeface="幼圆" panose="02010509060101010101" pitchFamily="49" charset="-122"/>
                <a:ea typeface="幼圆" panose="02010509060101010101" pitchFamily="49" charset="-122"/>
                <a:sym typeface="+mn-ea"/>
              </a:rPr>
              <a:t>10.93%</a:t>
            </a:r>
            <a:r>
              <a:rPr lang="zh-CN" altLang="en-US" b="1">
                <a:solidFill>
                  <a:srgbClr val="000066"/>
                </a:solidFill>
                <a:latin typeface="幼圆" panose="02010509060101010101" pitchFamily="49" charset="-122"/>
                <a:ea typeface="幼圆" panose="02010509060101010101" pitchFamily="49" charset="-122"/>
                <a:sym typeface="+mn-ea"/>
              </a:rPr>
              <a:t>；中小板指收报</a:t>
            </a:r>
            <a:r>
              <a:rPr lang="en-US" altLang="zh-CN" b="1">
                <a:solidFill>
                  <a:srgbClr val="000066"/>
                </a:solidFill>
                <a:latin typeface="幼圆" panose="02010509060101010101" pitchFamily="49" charset="-122"/>
                <a:ea typeface="幼圆" panose="02010509060101010101" pitchFamily="49" charset="-122"/>
                <a:sym typeface="+mn-ea"/>
              </a:rPr>
              <a:t>4999.83</a:t>
            </a:r>
            <a:r>
              <a:rPr lang="zh-CN" altLang="en-US" b="1">
                <a:solidFill>
                  <a:srgbClr val="000066"/>
                </a:solidFill>
                <a:latin typeface="幼圆" panose="02010509060101010101" pitchFamily="49" charset="-122"/>
                <a:ea typeface="幼圆" panose="02010509060101010101" pitchFamily="49" charset="-122"/>
                <a:sym typeface="+mn-ea"/>
              </a:rPr>
              <a:t>点，跌幅</a:t>
            </a:r>
            <a:r>
              <a:rPr lang="en-US" altLang="zh-CN" b="1">
                <a:solidFill>
                  <a:srgbClr val="000066"/>
                </a:solidFill>
                <a:latin typeface="幼圆" panose="02010509060101010101" pitchFamily="49" charset="-122"/>
                <a:ea typeface="幼圆" panose="02010509060101010101" pitchFamily="49" charset="-122"/>
                <a:sym typeface="+mn-ea"/>
              </a:rPr>
              <a:t>13.06%</a:t>
            </a:r>
            <a:r>
              <a:rPr lang="zh-CN" altLang="en-US" b="1">
                <a:solidFill>
                  <a:srgbClr val="000066"/>
                </a:solidFill>
                <a:latin typeface="幼圆" panose="02010509060101010101" pitchFamily="49" charset="-122"/>
                <a:ea typeface="幼圆" panose="02010509060101010101" pitchFamily="49" charset="-122"/>
                <a:sym typeface="+mn-ea"/>
              </a:rPr>
              <a:t>；创业板指收报</a:t>
            </a:r>
            <a:r>
              <a:rPr lang="en-US" altLang="zh-CN" b="1">
                <a:solidFill>
                  <a:srgbClr val="000066"/>
                </a:solidFill>
                <a:latin typeface="幼圆" panose="02010509060101010101" pitchFamily="49" charset="-122"/>
                <a:ea typeface="幼圆" panose="02010509060101010101" pitchFamily="49" charset="-122"/>
                <a:sym typeface="+mn-ea"/>
              </a:rPr>
              <a:t>1275.57</a:t>
            </a:r>
            <a:r>
              <a:rPr lang="zh-CN" altLang="en-US" b="1">
                <a:solidFill>
                  <a:srgbClr val="000066"/>
                </a:solidFill>
                <a:latin typeface="幼圆" panose="02010509060101010101" pitchFamily="49" charset="-122"/>
                <a:ea typeface="幼圆" panose="02010509060101010101" pitchFamily="49" charset="-122"/>
                <a:sym typeface="+mn-ea"/>
              </a:rPr>
              <a:t>点，跌幅</a:t>
            </a:r>
            <a:r>
              <a:rPr lang="en-US" altLang="zh-CN" b="1">
                <a:solidFill>
                  <a:srgbClr val="000066"/>
                </a:solidFill>
                <a:latin typeface="幼圆" panose="02010509060101010101" pitchFamily="49" charset="-122"/>
                <a:ea typeface="幼圆" panose="02010509060101010101" pitchFamily="49" charset="-122"/>
                <a:sym typeface="+mn-ea"/>
              </a:rPr>
              <a:t>9.62%%</a:t>
            </a:r>
            <a:r>
              <a:rPr lang="zh-CN" altLang="en-US" b="1">
                <a:solidFill>
                  <a:srgbClr val="000066"/>
                </a:solidFill>
                <a:latin typeface="幼圆" panose="02010509060101010101" pitchFamily="49" charset="-122"/>
                <a:ea typeface="幼圆" panose="02010509060101010101" pitchFamily="49" charset="-122"/>
                <a:sym typeface="+mn-ea"/>
              </a:rPr>
              <a:t>。</a:t>
            </a:r>
            <a:endParaRPr lang="en-US" altLang="zh-CN" b="1">
              <a:solidFill>
                <a:srgbClr val="000066"/>
              </a:solidFill>
              <a:latin typeface="幼圆" panose="02010509060101010101" pitchFamily="49" charset="-122"/>
              <a:ea typeface="幼圆" panose="02010509060101010101" pitchFamily="49" charset="-122"/>
              <a:sym typeface="+mn-ea"/>
            </a:endParaRPr>
          </a:p>
          <a:p>
            <a:pPr eaLnBrk="1" latinLnBrk="0" hangingPunct="1">
              <a:lnSpc>
                <a:spcPct val="170000"/>
              </a:lnSpc>
              <a:defRPr/>
            </a:pPr>
            <a:r>
              <a:rPr lang="zh-CN" altLang="en-US" b="1">
                <a:solidFill>
                  <a:srgbClr val="000066"/>
                </a:solidFill>
                <a:latin typeface="幼圆" panose="02010509060101010101" pitchFamily="49" charset="-122"/>
                <a:ea typeface="幼圆" panose="02010509060101010101" pitchFamily="49" charset="-122"/>
                <a:sym typeface="+mn-ea"/>
              </a:rPr>
              <a:t>    本轮政策密集出台的一个主要目的是为了解除上市公司大面积的股权质押问题，包括国资驰援、专项基金疏解、股份回购放松等措施，在一定程度上提振了市场信心。但指数在</a:t>
            </a:r>
            <a:r>
              <a:rPr lang="en-US" altLang="zh-CN" b="1">
                <a:solidFill>
                  <a:srgbClr val="000066"/>
                </a:solidFill>
                <a:latin typeface="幼圆" panose="02010509060101010101" pitchFamily="49" charset="-122"/>
                <a:ea typeface="幼圆" panose="02010509060101010101" pitchFamily="49" charset="-122"/>
                <a:sym typeface="+mn-ea"/>
              </a:rPr>
              <a:t>10</a:t>
            </a:r>
            <a:r>
              <a:rPr lang="zh-CN" altLang="en-US" b="1">
                <a:solidFill>
                  <a:srgbClr val="000066"/>
                </a:solidFill>
                <a:latin typeface="幼圆" panose="02010509060101010101" pitchFamily="49" charset="-122"/>
                <a:ea typeface="幼圆" panose="02010509060101010101" pitchFamily="49" charset="-122"/>
                <a:sym typeface="+mn-ea"/>
              </a:rPr>
              <a:t>月下旬的上升主要依靠银行等权重股的拉动，势必难以持久，</a:t>
            </a:r>
            <a:r>
              <a:rPr lang="zh-CN" altLang="en-US" b="1">
                <a:solidFill>
                  <a:srgbClr val="FF0000"/>
                </a:solidFill>
                <a:latin typeface="幼圆" panose="02010509060101010101" pitchFamily="49" charset="-122"/>
                <a:ea typeface="幼圆" panose="02010509060101010101" pitchFamily="49" charset="-122"/>
                <a:sym typeface="+mn-ea"/>
              </a:rPr>
              <a:t>持续的反弹需要依靠明显扩大的成交量支撑，预计市场短期仍将以震荡为主，投资者尚需静待市场转机。</a:t>
            </a:r>
            <a:endParaRPr lang="en-US" altLang="zh-CN" b="1">
              <a:solidFill>
                <a:srgbClr val="FF0000"/>
              </a:solidFill>
              <a:latin typeface="幼圆" panose="02010509060101010101" pitchFamily="49" charset="-122"/>
              <a:ea typeface="幼圆" panose="02010509060101010101" pitchFamily="49" charset="-122"/>
              <a:sym typeface="+mn-ea"/>
            </a:endParaRPr>
          </a:p>
        </p:txBody>
      </p:sp>
    </p:spTree>
  </p:cSld>
  <p:clrMapOvr>
    <a:masterClrMapping/>
  </p:clrMapOvr>
  <p:transition>
    <p:wipe dir="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23850" y="260350"/>
            <a:ext cx="5167313" cy="430213"/>
          </a:xfrm>
          <a:prstGeom prst="rect">
            <a:avLst/>
          </a:prstGeom>
        </p:spPr>
        <p:txBody>
          <a:bodyPr>
            <a:spAutoFit/>
          </a:bodyPr>
          <a:lstStyle/>
          <a:p>
            <a:pPr fontAlgn="auto">
              <a:spcBef>
                <a:spcPts val="0"/>
              </a:spcBef>
              <a:spcAft>
                <a:spcPts val="0"/>
              </a:spcAft>
              <a:defRPr/>
            </a:pPr>
            <a:r>
              <a:rPr lang="en-US" altLang="zh-CN" sz="2200" b="1" kern="0">
                <a:solidFill>
                  <a:srgbClr val="000066"/>
                </a:solidFill>
                <a:latin typeface="Times New Roman" panose="02020603050405020304"/>
                <a:ea typeface="幼圆" panose="02010509060101010101" pitchFamily="49" charset="-122"/>
              </a:rPr>
              <a:t>Pre-IPO</a:t>
            </a:r>
            <a:r>
              <a:rPr lang="zh-CN" altLang="en-US" sz="2200" b="1" kern="0">
                <a:solidFill>
                  <a:srgbClr val="000066"/>
                </a:solidFill>
                <a:latin typeface="Times New Roman" panose="02020603050405020304"/>
                <a:ea typeface="幼圆" panose="02010509060101010101" pitchFamily="49" charset="-122"/>
              </a:rPr>
              <a:t>财务顾问及财务投资</a:t>
            </a:r>
            <a:endParaRPr lang="zh-CN" altLang="en-US" sz="2200" kern="0">
              <a:solidFill>
                <a:sysClr val="windowText" lastClr="000000"/>
              </a:solidFill>
              <a:latin typeface="Arial" panose="020B0604020202020204" pitchFamily="34" charset="0"/>
              <a:ea typeface="宋体" panose="02010600030101010101" pitchFamily="2" charset="-122"/>
            </a:endParaRPr>
          </a:p>
        </p:txBody>
      </p:sp>
      <p:sp>
        <p:nvSpPr>
          <p:cNvPr id="34819" name="矩形 3"/>
          <p:cNvSpPr>
            <a:spLocks noChangeArrowheads="1"/>
          </p:cNvSpPr>
          <p:nvPr/>
        </p:nvSpPr>
        <p:spPr bwMode="auto">
          <a:xfrm>
            <a:off x="221095" y="1340768"/>
            <a:ext cx="8382000" cy="4461510"/>
          </a:xfrm>
          <a:prstGeom prst="rect">
            <a:avLst/>
          </a:prstGeom>
          <a:noFill/>
          <a:ln w="9525">
            <a:noFill/>
            <a:miter lim="800000"/>
          </a:ln>
        </p:spPr>
        <p:txBody>
          <a:bodyPr>
            <a:spAutoFit/>
          </a:bodyPr>
          <a:lstStyle/>
          <a:p>
            <a:pPr marL="342900" indent="-342900">
              <a:lnSpc>
                <a:spcPct val="150000"/>
              </a:lnSpc>
              <a:spcBef>
                <a:spcPct val="20000"/>
              </a:spcBef>
            </a:pPr>
            <a:r>
              <a:rPr lang="zh-CN" altLang="en-US" sz="2400">
                <a:solidFill>
                  <a:srgbClr val="0058B0"/>
                </a:solidFill>
                <a:latin typeface="Times New Roman" panose="02020603050405020304" pitchFamily="18" charset="0"/>
                <a:ea typeface="幼圆" panose="02010509060101010101" pitchFamily="49" charset="-122"/>
              </a:rPr>
              <a:t>           </a:t>
            </a:r>
            <a:r>
              <a:rPr lang="zh-CN" altLang="en-US">
                <a:solidFill>
                  <a:srgbClr val="0058B0"/>
                </a:solidFill>
                <a:latin typeface="Times New Roman" panose="02020603050405020304" pitchFamily="18" charset="0"/>
                <a:ea typeface="幼圆" panose="02010509060101010101" pitchFamily="49" charset="-122"/>
              </a:rPr>
              <a:t>我们的财务顾问团队依托自身专业背景及资源整合优势，根据客户需要，站在客户的角度为客户的投融资、资本运作、资产及债务重组、财务管理、发展战略等活动提供的咨询、分析、方案设计等服务。包括的项目有：投资顾问、融资顾问、资本运作顾问、资产管理与债务管理顾问、企业战略咨询顾问、企业常年财务顾问等。</a:t>
            </a:r>
          </a:p>
          <a:p>
            <a:pPr marL="342900" indent="-342900">
              <a:lnSpc>
                <a:spcPct val="150000"/>
              </a:lnSpc>
              <a:spcBef>
                <a:spcPct val="20000"/>
              </a:spcBef>
            </a:pPr>
            <a:endParaRPr lang="zh-CN" altLang="en-US">
              <a:solidFill>
                <a:srgbClr val="0058B0"/>
              </a:solidFill>
              <a:latin typeface="Times New Roman" panose="02020603050405020304" pitchFamily="18" charset="0"/>
              <a:ea typeface="幼圆" panose="02010509060101010101" pitchFamily="49" charset="-122"/>
            </a:endParaRPr>
          </a:p>
          <a:p>
            <a:pPr marL="342900" indent="-342900">
              <a:lnSpc>
                <a:spcPct val="150000"/>
              </a:lnSpc>
              <a:spcBef>
                <a:spcPct val="20000"/>
              </a:spcBef>
            </a:pPr>
            <a:r>
              <a:rPr lang="zh-CN" altLang="en-US">
                <a:solidFill>
                  <a:srgbClr val="0058B0"/>
                </a:solidFill>
                <a:latin typeface="Times New Roman" panose="02020603050405020304" pitchFamily="18" charset="0"/>
                <a:ea typeface="幼圆" panose="02010509060101010101" pitchFamily="49" charset="-122"/>
              </a:rPr>
              <a:t>             我们的投资团队依托自身专业背景和独特判断，根据行业发展和市场趋势，对目标企业和目标项目，进行各种形式的专业投资。财务投资包括：股权投资、固定收益投资等。</a:t>
            </a:r>
          </a:p>
        </p:txBody>
      </p:sp>
    </p:spTree>
  </p:cSld>
  <p:clrMapOvr>
    <a:masterClrMapping/>
  </p:clrMapOvr>
  <p:transition>
    <p:wipe dir="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50825" y="260350"/>
            <a:ext cx="7850188" cy="430213"/>
          </a:xfrm>
          <a:prstGeom prst="rect">
            <a:avLst/>
          </a:prstGeom>
        </p:spPr>
        <p:txBody>
          <a:bodyPr>
            <a:spAutoFit/>
          </a:bodyPr>
          <a:lstStyle/>
          <a:p>
            <a:pPr fontAlgn="auto">
              <a:spcBef>
                <a:spcPts val="0"/>
              </a:spcBef>
              <a:spcAft>
                <a:spcPts val="0"/>
              </a:spcAft>
              <a:defRPr/>
            </a:pPr>
            <a:r>
              <a:rPr lang="en-US" altLang="zh-CN" sz="2200" b="1" kern="0">
                <a:solidFill>
                  <a:srgbClr val="000066"/>
                </a:solidFill>
                <a:latin typeface="Times New Roman" panose="02020603050405020304"/>
                <a:ea typeface="幼圆" panose="02010509060101010101" pitchFamily="49" charset="-122"/>
              </a:rPr>
              <a:t>Post-IPO</a:t>
            </a:r>
            <a:r>
              <a:rPr lang="zh-CN" altLang="en-US" sz="2200" b="1" kern="0">
                <a:solidFill>
                  <a:srgbClr val="000066"/>
                </a:solidFill>
                <a:latin typeface="Times New Roman" panose="02020603050405020304"/>
                <a:ea typeface="幼圆" panose="02010509060101010101" pitchFamily="49" charset="-122"/>
              </a:rPr>
              <a:t>财务顾问及财务投资</a:t>
            </a:r>
            <a:endParaRPr lang="zh-CN" altLang="en-US" sz="2200" kern="0">
              <a:solidFill>
                <a:sysClr val="windowText" lastClr="000000"/>
              </a:solidFill>
              <a:latin typeface="Arial" panose="020B0604020202020204" pitchFamily="34" charset="0"/>
              <a:ea typeface="宋体" panose="02010600030101010101" pitchFamily="2" charset="-122"/>
            </a:endParaRPr>
          </a:p>
        </p:txBody>
      </p:sp>
      <p:sp>
        <p:nvSpPr>
          <p:cNvPr id="4" name="内容占位符 2"/>
          <p:cNvSpPr txBox="1"/>
          <p:nvPr/>
        </p:nvSpPr>
        <p:spPr>
          <a:xfrm>
            <a:off x="533400" y="1165860"/>
            <a:ext cx="8077200" cy="4525963"/>
          </a:xfrm>
          <a:prstGeom prst="rect">
            <a:avLst/>
          </a:prstGeom>
        </p:spPr>
        <p:txBody>
          <a:bodyPr/>
          <a:lst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9pPr>
          </a:lstStyle>
          <a:p>
            <a:pPr marL="0" indent="0" eaLnBrk="1" hangingPunct="1">
              <a:lnSpc>
                <a:spcPct val="150000"/>
              </a:lnSpc>
              <a:buFontTx/>
              <a:buNone/>
              <a:defRPr/>
            </a:pPr>
            <a:r>
              <a:rPr lang="zh-CN" altLang="en-US" sz="1800">
                <a:solidFill>
                  <a:srgbClr val="0058B0"/>
                </a:solidFill>
              </a:rPr>
              <a:t>    上市对于企业和股东仅是发展的一个里程碑，对接资本市场后，企业和股东需要适应更高的监管要求、更完善的公司治理、更复杂的资本运作。我们针对此类需求，整合了服务资源，将财务顾问和财务投资作为载体，致力为客户提供定制化的市值管理服务。</a:t>
            </a:r>
          </a:p>
          <a:p>
            <a:pPr marL="0" indent="0" eaLnBrk="1" hangingPunct="1">
              <a:lnSpc>
                <a:spcPct val="150000"/>
              </a:lnSpc>
              <a:buFontTx/>
              <a:buNone/>
              <a:defRPr/>
            </a:pPr>
            <a:r>
              <a:rPr lang="zh-CN" altLang="en-US" sz="1800">
                <a:solidFill>
                  <a:srgbClr val="0058B0"/>
                </a:solidFill>
              </a:rPr>
              <a:t>    我们的财务顾问团队依托自身专业背景及资源整合优势，根据上市公司及其股东的需要，提供投融资、资本运作、资产及债务重组、财务管理、发展战略等活动提供的咨询、分析、方案设计等服务。包括的服务有：上市公司再融资、股权激励、并购、股权融资、市值维护、战略投资等。</a:t>
            </a:r>
          </a:p>
          <a:p>
            <a:pPr marL="0" indent="0" eaLnBrk="1" hangingPunct="1">
              <a:lnSpc>
                <a:spcPct val="150000"/>
              </a:lnSpc>
              <a:buFontTx/>
              <a:buNone/>
              <a:defRPr/>
            </a:pPr>
            <a:r>
              <a:rPr lang="zh-CN" altLang="en-US" sz="1800">
                <a:solidFill>
                  <a:srgbClr val="0058B0"/>
                </a:solidFill>
              </a:rPr>
              <a:t>    我们的投资团队依托自身专业背景和独特判断，根据市值管理的各项需求，设计投资结构，进行各种形式的市值管理投资。包括：并购投资、再融资投资、战略投资、固定收益投资等。</a:t>
            </a:r>
          </a:p>
          <a:p>
            <a:pPr marL="0" indent="0" eaLnBrk="1" hangingPunct="1">
              <a:buFontTx/>
              <a:buNone/>
              <a:defRPr/>
            </a:pPr>
            <a:endParaRPr lang="zh-CN" altLang="en-US" kern="0"/>
          </a:p>
        </p:txBody>
      </p:sp>
    </p:spTree>
  </p:cSld>
  <p:clrMapOvr>
    <a:masterClrMapping/>
  </p:clrMapOvr>
  <p:transition>
    <p:wipe dir="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标题 1"/>
          <p:cNvSpPr>
            <a:spLocks noGrp="1"/>
          </p:cNvSpPr>
          <p:nvPr>
            <p:ph type="title"/>
          </p:nvPr>
        </p:nvSpPr>
        <p:spPr bwMode="auto">
          <a:xfrm>
            <a:off x="457200" y="214313"/>
            <a:ext cx="8229600" cy="1143000"/>
          </a:xfrm>
          <a:noFill/>
          <a:ln>
            <a:noFill/>
            <a:miter lim="800000"/>
          </a:ln>
        </p:spPr>
        <p:txBody>
          <a:bodyPr vert="horz" wrap="square" lIns="91440" tIns="45720" rIns="91440" bIns="45720" numCol="1" anchor="t" anchorCtr="0" compatLnSpc="1"/>
          <a:lstStyle/>
          <a:p>
            <a:r>
              <a:rPr kumimoji="1" lang="zh-CN" altLang="en-US" sz="2400">
                <a:solidFill>
                  <a:srgbClr val="000066"/>
                </a:solidFill>
                <a:latin typeface="Arial" panose="020B0604020202020204" pitchFamily="34" charset="0"/>
              </a:rPr>
              <a:t>联系我们</a:t>
            </a:r>
          </a:p>
        </p:txBody>
      </p:sp>
      <p:sp>
        <p:nvSpPr>
          <p:cNvPr id="37891" name="矩形 2"/>
          <p:cNvSpPr>
            <a:spLocks noChangeArrowheads="1"/>
          </p:cNvSpPr>
          <p:nvPr/>
        </p:nvSpPr>
        <p:spPr bwMode="auto">
          <a:xfrm>
            <a:off x="1390967" y="1484784"/>
            <a:ext cx="6362065" cy="3122714"/>
          </a:xfrm>
          <a:prstGeom prst="rect">
            <a:avLst/>
          </a:prstGeom>
          <a:noFill/>
          <a:ln w="9525">
            <a:noFill/>
            <a:miter lim="800000"/>
          </a:ln>
        </p:spPr>
        <p:txBody>
          <a:bodyPr wrap="square">
            <a:spAutoFit/>
          </a:bodyPr>
          <a:lstStyle/>
          <a:p>
            <a:pPr>
              <a:lnSpc>
                <a:spcPct val="150000"/>
              </a:lnSpc>
            </a:pPr>
            <a:r>
              <a:rPr lang="zh-CN" altLang="en-US" sz="2400" b="1">
                <a:latin typeface="黑体" panose="02010609060101010101" pitchFamily="49" charset="-122"/>
                <a:ea typeface="黑体" panose="02010609060101010101" pitchFamily="49" charset="-122"/>
              </a:rPr>
              <a:t>联系我们</a:t>
            </a:r>
            <a:endParaRPr lang="en-US" altLang="zh-CN" sz="2400" b="1">
              <a:latin typeface="黑体" panose="02010609060101010101" pitchFamily="49" charset="-122"/>
              <a:ea typeface="黑体" panose="02010609060101010101" pitchFamily="49" charset="-122"/>
            </a:endParaRPr>
          </a:p>
          <a:p>
            <a:pPr>
              <a:lnSpc>
                <a:spcPct val="150000"/>
              </a:lnSpc>
            </a:pPr>
            <a:r>
              <a:rPr lang="zh-CN" altLang="en-US" b="1">
                <a:latin typeface="黑体" panose="02010609060101010101" pitchFamily="49" charset="-122"/>
                <a:ea typeface="黑体" panose="02010609060101010101" pitchFamily="49" charset="-122"/>
              </a:rPr>
              <a:t>    公司地址：上海市东湖路</a:t>
            </a:r>
            <a:r>
              <a:rPr lang="en-US" altLang="zh-CN" b="1">
                <a:latin typeface="黑体" panose="02010609060101010101" pitchFamily="49" charset="-122"/>
                <a:ea typeface="黑体" panose="02010609060101010101" pitchFamily="49" charset="-122"/>
              </a:rPr>
              <a:t>70</a:t>
            </a:r>
            <a:r>
              <a:rPr lang="zh-CN" altLang="en-US" b="1">
                <a:latin typeface="黑体" panose="02010609060101010101" pitchFamily="49" charset="-122"/>
                <a:ea typeface="黑体" panose="02010609060101010101" pitchFamily="49" charset="-122"/>
              </a:rPr>
              <a:t>号东湖宾馆</a:t>
            </a:r>
            <a:r>
              <a:rPr lang="en-US" altLang="zh-CN" b="1">
                <a:latin typeface="黑体" panose="02010609060101010101" pitchFamily="49" charset="-122"/>
                <a:ea typeface="黑体" panose="02010609060101010101" pitchFamily="49" charset="-122"/>
              </a:rPr>
              <a:t>3</a:t>
            </a:r>
            <a:r>
              <a:rPr lang="zh-CN" altLang="en-US" b="1">
                <a:latin typeface="黑体" panose="02010609060101010101" pitchFamily="49" charset="-122"/>
                <a:ea typeface="黑体" panose="02010609060101010101" pitchFamily="49" charset="-122"/>
              </a:rPr>
              <a:t>号楼</a:t>
            </a:r>
            <a:r>
              <a:rPr lang="en-US" altLang="zh-CN" b="1">
                <a:latin typeface="黑体" panose="02010609060101010101" pitchFamily="49" charset="-122"/>
                <a:ea typeface="黑体" panose="02010609060101010101" pitchFamily="49" charset="-122"/>
              </a:rPr>
              <a:t>3</a:t>
            </a:r>
            <a:r>
              <a:rPr lang="zh-CN" altLang="en-US" sz="2400" b="1">
                <a:latin typeface="黑体" panose="02010609060101010101" pitchFamily="49" charset="-122"/>
                <a:ea typeface="黑体" panose="02010609060101010101" pitchFamily="49" charset="-122"/>
              </a:rPr>
              <a:t>楼</a:t>
            </a:r>
          </a:p>
          <a:p>
            <a:pPr>
              <a:lnSpc>
                <a:spcPct val="150000"/>
              </a:lnSpc>
            </a:pPr>
            <a:r>
              <a:rPr lang="zh-CN" altLang="en-US" b="1">
                <a:latin typeface="黑体" panose="02010609060101010101" pitchFamily="49" charset="-122"/>
                <a:ea typeface="黑体" panose="02010609060101010101" pitchFamily="49" charset="-122"/>
              </a:rPr>
              <a:t>    公司电话：</a:t>
            </a:r>
            <a:r>
              <a:rPr lang="en-US" altLang="zh-CN" b="1">
                <a:latin typeface="黑体" panose="02010609060101010101" pitchFamily="49" charset="-122"/>
                <a:ea typeface="黑体" panose="02010609060101010101" pitchFamily="49" charset="-122"/>
              </a:rPr>
              <a:t>8621</a:t>
            </a:r>
            <a:r>
              <a:rPr lang="en-US" altLang="zh-CN" b="1">
                <a:latin typeface="Times New Roman" panose="02020603050405020304" pitchFamily="18" charset="0"/>
                <a:ea typeface="黑体" panose="02010609060101010101" pitchFamily="49" charset="-122"/>
                <a:cs typeface="Times New Roman" panose="02020603050405020304" pitchFamily="18" charset="0"/>
              </a:rPr>
              <a:t>-</a:t>
            </a:r>
            <a:r>
              <a:rPr lang="en-US" altLang="zh-CN" b="1">
                <a:latin typeface="黑体" panose="02010609060101010101" pitchFamily="49" charset="-122"/>
                <a:ea typeface="黑体" panose="02010609060101010101" pitchFamily="49" charset="-122"/>
              </a:rPr>
              <a:t>54668032</a:t>
            </a:r>
            <a:r>
              <a:rPr lang="en-US" altLang="zh-CN" b="1">
                <a:latin typeface="Times New Roman" panose="02020603050405020304" pitchFamily="18" charset="0"/>
                <a:ea typeface="黑体" panose="02010609060101010101" pitchFamily="49" charset="-122"/>
                <a:cs typeface="Times New Roman" panose="02020603050405020304" pitchFamily="18" charset="0"/>
              </a:rPr>
              <a:t>-</a:t>
            </a:r>
            <a:r>
              <a:rPr lang="en-US" altLang="zh-CN" b="1">
                <a:latin typeface="黑体" panose="02010609060101010101" pitchFamily="49" charset="-122"/>
                <a:ea typeface="黑体" panose="02010609060101010101" pitchFamily="49" charset="-122"/>
              </a:rPr>
              <a:t>602</a:t>
            </a:r>
          </a:p>
          <a:p>
            <a:pPr>
              <a:lnSpc>
                <a:spcPct val="150000"/>
              </a:lnSpc>
            </a:pPr>
            <a:r>
              <a:rPr lang="zh-CN" altLang="en-US" b="1">
                <a:latin typeface="黑体" panose="02010609060101010101" pitchFamily="49" charset="-122"/>
                <a:ea typeface="黑体" panose="02010609060101010101" pitchFamily="49" charset="-122"/>
              </a:rPr>
              <a:t>    公司电话：</a:t>
            </a:r>
            <a:r>
              <a:rPr lang="en-US" altLang="zh-CN" b="1">
                <a:latin typeface="黑体" panose="02010609060101010101" pitchFamily="49" charset="-122"/>
                <a:ea typeface="黑体" panose="02010609060101010101" pitchFamily="49" charset="-122"/>
              </a:rPr>
              <a:t>8621</a:t>
            </a:r>
            <a:r>
              <a:rPr lang="en-US" altLang="zh-CN" b="1">
                <a:latin typeface="Times New Roman" panose="02020603050405020304" pitchFamily="18" charset="0"/>
                <a:ea typeface="黑体" panose="02010609060101010101" pitchFamily="49" charset="-122"/>
                <a:cs typeface="Times New Roman" panose="02020603050405020304" pitchFamily="18" charset="0"/>
              </a:rPr>
              <a:t>-</a:t>
            </a:r>
            <a:r>
              <a:rPr lang="en-US" altLang="zh-CN" b="1">
                <a:latin typeface="黑体" panose="02010609060101010101" pitchFamily="49" charset="-122"/>
                <a:ea typeface="黑体" panose="02010609060101010101" pitchFamily="49" charset="-122"/>
              </a:rPr>
              <a:t>54669508</a:t>
            </a:r>
          </a:p>
          <a:p>
            <a:pPr>
              <a:lnSpc>
                <a:spcPct val="150000"/>
              </a:lnSpc>
            </a:pPr>
            <a:r>
              <a:rPr lang="zh-CN" altLang="en-US" b="1">
                <a:latin typeface="黑体" panose="02010609060101010101" pitchFamily="49" charset="-122"/>
                <a:ea typeface="黑体" panose="02010609060101010101" pitchFamily="49" charset="-122"/>
              </a:rPr>
              <a:t>    网址：</a:t>
            </a:r>
            <a:r>
              <a:rPr lang="en-US" altLang="zh-CN" b="1">
                <a:latin typeface="黑体" panose="02010609060101010101" pitchFamily="49" charset="-122"/>
                <a:ea typeface="黑体" panose="02010609060101010101" pitchFamily="49" charset="-122"/>
              </a:rPr>
              <a:t>http://www.rongke.com</a:t>
            </a:r>
          </a:p>
          <a:p>
            <a:pPr>
              <a:lnSpc>
                <a:spcPct val="150000"/>
              </a:lnSpc>
            </a:pPr>
            <a:endParaRPr lang="en-US" altLang="zh-CN" sz="1400" b="1">
              <a:solidFill>
                <a:srgbClr val="000066"/>
              </a:solidFill>
              <a:latin typeface="幼圆" panose="02010509060101010101" pitchFamily="49" charset="-122"/>
              <a:ea typeface="幼圆" panose="02010509060101010101" pitchFamily="49" charset="-122"/>
            </a:endParaRPr>
          </a:p>
          <a:p>
            <a:pPr>
              <a:lnSpc>
                <a:spcPct val="150000"/>
              </a:lnSpc>
            </a:pPr>
            <a:endParaRPr lang="zh-CN" altLang="zh-CN" sz="1100" b="1">
              <a:solidFill>
                <a:srgbClr val="000066"/>
              </a:solidFill>
              <a:latin typeface="幼圆" panose="02010509060101010101" pitchFamily="49" charset="-122"/>
              <a:ea typeface="幼圆" panose="02010509060101010101" pitchFamily="49" charset="-122"/>
            </a:endParaRPr>
          </a:p>
        </p:txBody>
      </p:sp>
      <p:grpSp>
        <p:nvGrpSpPr>
          <p:cNvPr id="5" name="组合 4">
            <a:extLst>
              <a:ext uri="{FF2B5EF4-FFF2-40B4-BE49-F238E27FC236}">
                <a16:creationId xmlns:a16="http://schemas.microsoft.com/office/drawing/2014/main" xmlns="" id="{E23F2DBB-C0CC-42F4-99EF-8E393CBFD59C}"/>
              </a:ext>
            </a:extLst>
          </p:cNvPr>
          <p:cNvGrpSpPr/>
          <p:nvPr/>
        </p:nvGrpSpPr>
        <p:grpSpPr>
          <a:xfrm>
            <a:off x="2195736" y="4221088"/>
            <a:ext cx="3528392" cy="1224136"/>
            <a:chOff x="1763688" y="4293096"/>
            <a:chExt cx="3528392" cy="1224136"/>
          </a:xfrm>
        </p:grpSpPr>
        <p:pic>
          <p:nvPicPr>
            <p:cNvPr id="3" name="图片 2">
              <a:extLst>
                <a:ext uri="{FF2B5EF4-FFF2-40B4-BE49-F238E27FC236}">
                  <a16:creationId xmlns:a16="http://schemas.microsoft.com/office/drawing/2014/main" xmlns="" id="{CD75CBBC-3D93-4D21-9CDF-1831DA2FEC0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63688" y="4293096"/>
              <a:ext cx="1224136" cy="1224136"/>
            </a:xfrm>
            <a:prstGeom prst="rect">
              <a:avLst/>
            </a:prstGeom>
            <a:ln>
              <a:noFill/>
            </a:ln>
          </p:spPr>
        </p:pic>
        <p:sp>
          <p:nvSpPr>
            <p:cNvPr id="4" name="文本框 3">
              <a:extLst>
                <a:ext uri="{FF2B5EF4-FFF2-40B4-BE49-F238E27FC236}">
                  <a16:creationId xmlns:a16="http://schemas.microsoft.com/office/drawing/2014/main" xmlns="" id="{44FF356C-0886-40C1-91DD-87BB47EA2251}"/>
                </a:ext>
              </a:extLst>
            </p:cNvPr>
            <p:cNvSpPr txBox="1"/>
            <p:nvPr/>
          </p:nvSpPr>
          <p:spPr>
            <a:xfrm>
              <a:off x="2123728" y="4607498"/>
              <a:ext cx="3168352" cy="461665"/>
            </a:xfrm>
            <a:prstGeom prst="rect">
              <a:avLst/>
            </a:prstGeom>
            <a:noFill/>
            <a:ln>
              <a:noFill/>
            </a:ln>
          </p:spPr>
          <p:txBody>
            <a:bodyPr wrap="square" rtlCol="0">
              <a:spAutoFit/>
            </a:bodyPr>
            <a:lstStyle/>
            <a:p>
              <a:pPr algn="ctr"/>
              <a:r>
                <a:rPr lang="zh-CN" altLang="en-US" sz="1200" b="1">
                  <a:latin typeface="黑体" panose="02010609060101010101" pitchFamily="49" charset="-122"/>
                  <a:ea typeface="黑体" panose="02010609060101010101" pitchFamily="49" charset="-122"/>
                </a:rPr>
                <a:t>融客市值管理公众号</a:t>
              </a:r>
              <a:endParaRPr lang="en-US" altLang="zh-CN" sz="1200" b="1">
                <a:latin typeface="黑体" panose="02010609060101010101" pitchFamily="49" charset="-122"/>
                <a:ea typeface="黑体" panose="02010609060101010101" pitchFamily="49" charset="-122"/>
              </a:endParaRPr>
            </a:p>
            <a:p>
              <a:pPr algn="ctr"/>
              <a:r>
                <a:rPr lang="en-US" altLang="zh-CN" sz="1200" b="1" err="1">
                  <a:latin typeface="Times New Roman" panose="02020603050405020304" pitchFamily="18" charset="0"/>
                  <a:ea typeface="黑体" panose="02010609060101010101" pitchFamily="49" charset="-122"/>
                  <a:cs typeface="Times New Roman" panose="02020603050405020304" pitchFamily="18" charset="0"/>
                </a:rPr>
                <a:t>rongkechina</a:t>
              </a:r>
              <a:endParaRPr lang="zh-CN" altLang="en-US" sz="1200" b="1">
                <a:latin typeface="Times New Roman" panose="02020603050405020304" pitchFamily="18" charset="0"/>
                <a:ea typeface="黑体" panose="02010609060101010101" pitchFamily="49" charset="-122"/>
                <a:cs typeface="Times New Roman" panose="02020603050405020304" pitchFamily="18" charset="0"/>
              </a:endParaRPr>
            </a:p>
          </p:txBody>
        </p:sp>
      </p:grpSp>
      <p:sp>
        <p:nvSpPr>
          <p:cNvPr id="12" name="文本框 11">
            <a:extLst>
              <a:ext uri="{FF2B5EF4-FFF2-40B4-BE49-F238E27FC236}">
                <a16:creationId xmlns:a16="http://schemas.microsoft.com/office/drawing/2014/main" xmlns="" id="{2617D069-E0DE-4B3F-9607-4F8452B33C66}"/>
              </a:ext>
            </a:extLst>
          </p:cNvPr>
          <p:cNvSpPr txBox="1"/>
          <p:nvPr/>
        </p:nvSpPr>
        <p:spPr>
          <a:xfrm rot="16200000">
            <a:off x="-642941" y="4192449"/>
            <a:ext cx="2600392" cy="307777"/>
          </a:xfrm>
          <a:prstGeom prst="rect">
            <a:avLst/>
          </a:prstGeom>
          <a:noFill/>
          <a:ln>
            <a:noFill/>
          </a:ln>
        </p:spPr>
        <p:txBody>
          <a:bodyPr wrap="none" rtlCol="0">
            <a:spAutoFit/>
          </a:bodyPr>
          <a:lstStyle/>
          <a:p>
            <a:r>
              <a:rPr lang="zh-CN" altLang="en-US" sz="1400">
                <a:solidFill>
                  <a:schemeClr val="tx2">
                    <a:lumMod val="75000"/>
                  </a:schemeClr>
                </a:solidFill>
              </a:rPr>
              <a:t>融客市值管理</a:t>
            </a:r>
            <a:r>
              <a:rPr lang="en-US" altLang="zh-CN" sz="1400">
                <a:solidFill>
                  <a:schemeClr val="tx2">
                    <a:lumMod val="75000"/>
                  </a:schemeClr>
                </a:solidFill>
              </a:rPr>
              <a:t>RONGKECHINA</a:t>
            </a:r>
            <a:endParaRPr lang="zh-CN" altLang="en-US" sz="1400">
              <a:solidFill>
                <a:schemeClr val="tx2">
                  <a:lumMod val="75000"/>
                </a:schemeClr>
              </a:solidFill>
            </a:endParaRPr>
          </a:p>
        </p:txBody>
      </p:sp>
      <p:cxnSp>
        <p:nvCxnSpPr>
          <p:cNvPr id="14" name="直接连接符 13">
            <a:extLst>
              <a:ext uri="{FF2B5EF4-FFF2-40B4-BE49-F238E27FC236}">
                <a16:creationId xmlns:a16="http://schemas.microsoft.com/office/drawing/2014/main" xmlns="" id="{E49A433E-F6A1-462B-A368-0BA9A435F279}"/>
              </a:ext>
            </a:extLst>
          </p:cNvPr>
          <p:cNvCxnSpPr/>
          <p:nvPr/>
        </p:nvCxnSpPr>
        <p:spPr bwMode="auto">
          <a:xfrm>
            <a:off x="811144" y="2924944"/>
            <a:ext cx="0" cy="2808312"/>
          </a:xfrm>
          <a:prstGeom prst="line">
            <a:avLst/>
          </a:prstGeom>
          <a:ln>
            <a:solidFill>
              <a:srgbClr val="000066"/>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9" name="直接连接符 18">
            <a:extLst>
              <a:ext uri="{FF2B5EF4-FFF2-40B4-BE49-F238E27FC236}">
                <a16:creationId xmlns:a16="http://schemas.microsoft.com/office/drawing/2014/main" xmlns="" id="{96DA9B5E-AC7F-486D-A53E-96FEA614DBFD}"/>
              </a:ext>
            </a:extLst>
          </p:cNvPr>
          <p:cNvCxnSpPr/>
          <p:nvPr/>
        </p:nvCxnSpPr>
        <p:spPr bwMode="auto">
          <a:xfrm>
            <a:off x="834043" y="2924944"/>
            <a:ext cx="0" cy="2808312"/>
          </a:xfrm>
          <a:prstGeom prst="line">
            <a:avLst/>
          </a:prstGeom>
          <a:ln>
            <a:solidFill>
              <a:srgbClr val="000066"/>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椭圆 1">
            <a:extLst>
              <a:ext uri="{FF2B5EF4-FFF2-40B4-BE49-F238E27FC236}">
                <a16:creationId xmlns:a16="http://schemas.microsoft.com/office/drawing/2014/main" xmlns="" id="{108FF581-AC87-41CE-B057-BA3D4C77138E}"/>
              </a:ext>
            </a:extLst>
          </p:cNvPr>
          <p:cNvSpPr/>
          <p:nvPr/>
        </p:nvSpPr>
        <p:spPr bwMode="auto">
          <a:xfrm>
            <a:off x="2195736" y="1945818"/>
            <a:ext cx="1008112" cy="648072"/>
          </a:xfrm>
          <a:prstGeom prst="ellipse">
            <a:avLst/>
          </a:prstGeom>
          <a:solidFill>
            <a:srgbClr val="000066"/>
          </a:solidFill>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vert="horz" wrap="square" lIns="91440" tIns="45720" rIns="91440" bIns="45720" numCol="1" rtlCol="0" anchor="t" anchorCtr="0" compatLnSpc="1"/>
          <a:lstStyle/>
          <a:p>
            <a:pPr marL="0" marR="0" indent="0" algn="ctr" defTabSz="914400" rtl="0" eaLnBrk="1" fontAlgn="base" latinLnBrk="0" hangingPunct="1">
              <a:lnSpc>
                <a:spcPct val="100000"/>
              </a:lnSpc>
              <a:spcBef>
                <a:spcPct val="0"/>
              </a:spcBef>
              <a:spcAft>
                <a:spcPct val="0"/>
              </a:spcAft>
              <a:buClrTx/>
              <a:buSzTx/>
              <a:buFontTx/>
              <a:buNone/>
            </a:pPr>
            <a:endParaRPr kumimoji="0" lang="zh-CN" altLang="en-US" sz="2000" b="1" i="0" u="none" strike="noStrike" cap="none" normalizeH="0" baseline="0">
              <a:ln>
                <a:noFill/>
              </a:ln>
              <a:solidFill>
                <a:srgbClr val="000066"/>
              </a:solidFill>
              <a:effectLst/>
              <a:latin typeface="+mn-ea"/>
              <a:ea typeface="+mn-ea"/>
            </a:endParaRPr>
          </a:p>
        </p:txBody>
      </p:sp>
      <p:sp>
        <p:nvSpPr>
          <p:cNvPr id="3" name="文本框 2">
            <a:extLst>
              <a:ext uri="{FF2B5EF4-FFF2-40B4-BE49-F238E27FC236}">
                <a16:creationId xmlns:a16="http://schemas.microsoft.com/office/drawing/2014/main" xmlns="" id="{AE2A6DE1-2B6F-4949-A210-5150B2070ACA}"/>
              </a:ext>
            </a:extLst>
          </p:cNvPr>
          <p:cNvSpPr txBox="1"/>
          <p:nvPr/>
        </p:nvSpPr>
        <p:spPr>
          <a:xfrm>
            <a:off x="2339752" y="2069799"/>
            <a:ext cx="720080" cy="400110"/>
          </a:xfrm>
          <a:prstGeom prst="rect">
            <a:avLst/>
          </a:prstGeom>
          <a:noFill/>
        </p:spPr>
        <p:txBody>
          <a:bodyPr wrap="square" rtlCol="0">
            <a:spAutoFit/>
          </a:bodyPr>
          <a:lstStyle/>
          <a:p>
            <a:r>
              <a:rPr lang="zh-CN" altLang="en-US" b="1">
                <a:solidFill>
                  <a:schemeClr val="bg1"/>
                </a:solidFill>
                <a:latin typeface="+mn-ea"/>
                <a:ea typeface="+mn-ea"/>
              </a:rPr>
              <a:t>宏观</a:t>
            </a:r>
          </a:p>
        </p:txBody>
      </p:sp>
      <p:sp>
        <p:nvSpPr>
          <p:cNvPr id="6" name="椭圆 5">
            <a:extLst>
              <a:ext uri="{FF2B5EF4-FFF2-40B4-BE49-F238E27FC236}">
                <a16:creationId xmlns:a16="http://schemas.microsoft.com/office/drawing/2014/main" xmlns="" id="{6539445C-3220-411F-A775-2659D6DA6F83}"/>
              </a:ext>
            </a:extLst>
          </p:cNvPr>
          <p:cNvSpPr/>
          <p:nvPr/>
        </p:nvSpPr>
        <p:spPr bwMode="auto">
          <a:xfrm>
            <a:off x="2195736" y="3004506"/>
            <a:ext cx="1008112" cy="648072"/>
          </a:xfrm>
          <a:prstGeom prst="ellipse">
            <a:avLst/>
          </a:prstGeom>
          <a:solidFill>
            <a:srgbClr val="000066"/>
          </a:solidFill>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vert="horz" wrap="square" lIns="91440" tIns="45720" rIns="91440" bIns="45720" numCol="1" rtlCol="0" anchor="t" anchorCtr="0" compatLnSpc="1"/>
          <a:lstStyle/>
          <a:p>
            <a:pPr marL="0" marR="0" indent="0" algn="ctr" defTabSz="914400" rtl="0" eaLnBrk="1" fontAlgn="base" latinLnBrk="0" hangingPunct="1">
              <a:lnSpc>
                <a:spcPct val="100000"/>
              </a:lnSpc>
              <a:spcBef>
                <a:spcPct val="0"/>
              </a:spcBef>
              <a:spcAft>
                <a:spcPct val="0"/>
              </a:spcAft>
              <a:buClrTx/>
              <a:buSzTx/>
              <a:buFontTx/>
              <a:buNone/>
            </a:pPr>
            <a:endParaRPr kumimoji="0" lang="zh-CN" altLang="en-US" sz="2000" b="1" i="0" u="none" strike="noStrike" cap="none" normalizeH="0" baseline="0">
              <a:ln>
                <a:noFill/>
              </a:ln>
              <a:solidFill>
                <a:srgbClr val="000066"/>
              </a:solidFill>
              <a:effectLst/>
              <a:latin typeface="+mn-ea"/>
              <a:ea typeface="+mn-ea"/>
            </a:endParaRPr>
          </a:p>
        </p:txBody>
      </p:sp>
      <p:sp>
        <p:nvSpPr>
          <p:cNvPr id="7" name="文本框 6">
            <a:extLst>
              <a:ext uri="{FF2B5EF4-FFF2-40B4-BE49-F238E27FC236}">
                <a16:creationId xmlns:a16="http://schemas.microsoft.com/office/drawing/2014/main" xmlns="" id="{70371CB9-A794-428B-8D23-1690A9B14F46}"/>
              </a:ext>
            </a:extLst>
          </p:cNvPr>
          <p:cNvSpPr txBox="1"/>
          <p:nvPr/>
        </p:nvSpPr>
        <p:spPr>
          <a:xfrm>
            <a:off x="2339752" y="3128487"/>
            <a:ext cx="720080" cy="400110"/>
          </a:xfrm>
          <a:prstGeom prst="rect">
            <a:avLst/>
          </a:prstGeom>
          <a:noFill/>
        </p:spPr>
        <p:txBody>
          <a:bodyPr wrap="square" rtlCol="0">
            <a:spAutoFit/>
          </a:bodyPr>
          <a:lstStyle/>
          <a:p>
            <a:r>
              <a:rPr lang="zh-CN" altLang="en-US" b="1">
                <a:solidFill>
                  <a:schemeClr val="bg1"/>
                </a:solidFill>
                <a:latin typeface="+mn-ea"/>
                <a:ea typeface="+mn-ea"/>
              </a:rPr>
              <a:t>市场</a:t>
            </a:r>
          </a:p>
        </p:txBody>
      </p:sp>
      <p:sp>
        <p:nvSpPr>
          <p:cNvPr id="8" name="椭圆 7">
            <a:extLst>
              <a:ext uri="{FF2B5EF4-FFF2-40B4-BE49-F238E27FC236}">
                <a16:creationId xmlns:a16="http://schemas.microsoft.com/office/drawing/2014/main" xmlns="" id="{C8BC29C7-0CBF-4557-BF6C-58276034EF02}"/>
              </a:ext>
            </a:extLst>
          </p:cNvPr>
          <p:cNvSpPr/>
          <p:nvPr/>
        </p:nvSpPr>
        <p:spPr bwMode="auto">
          <a:xfrm>
            <a:off x="2195736" y="4005064"/>
            <a:ext cx="1008112" cy="648072"/>
          </a:xfrm>
          <a:prstGeom prst="ellipse">
            <a:avLst/>
          </a:prstGeom>
          <a:solidFill>
            <a:srgbClr val="000066"/>
          </a:solidFill>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vert="horz" wrap="square" lIns="91440" tIns="45720" rIns="91440" bIns="45720" numCol="1" rtlCol="0" anchor="t" anchorCtr="0" compatLnSpc="1"/>
          <a:lstStyle/>
          <a:p>
            <a:pPr marL="0" marR="0" indent="0" algn="ctr" defTabSz="914400" rtl="0" eaLnBrk="1" fontAlgn="base" latinLnBrk="0" hangingPunct="1">
              <a:lnSpc>
                <a:spcPct val="100000"/>
              </a:lnSpc>
              <a:spcBef>
                <a:spcPct val="0"/>
              </a:spcBef>
              <a:spcAft>
                <a:spcPct val="0"/>
              </a:spcAft>
              <a:buClrTx/>
              <a:buSzTx/>
              <a:buFontTx/>
              <a:buNone/>
            </a:pPr>
            <a:endParaRPr kumimoji="0" lang="zh-CN" altLang="en-US" sz="2000" b="1" i="0" u="none" strike="noStrike" cap="none" normalizeH="0" baseline="0">
              <a:ln>
                <a:noFill/>
              </a:ln>
              <a:solidFill>
                <a:srgbClr val="000066"/>
              </a:solidFill>
              <a:effectLst/>
              <a:latin typeface="+mn-ea"/>
              <a:ea typeface="+mn-ea"/>
            </a:endParaRPr>
          </a:p>
        </p:txBody>
      </p:sp>
      <p:sp>
        <p:nvSpPr>
          <p:cNvPr id="9" name="文本框 8">
            <a:extLst>
              <a:ext uri="{FF2B5EF4-FFF2-40B4-BE49-F238E27FC236}">
                <a16:creationId xmlns:a16="http://schemas.microsoft.com/office/drawing/2014/main" xmlns="" id="{6A0F5180-C375-4405-8953-6A844DD190BD}"/>
              </a:ext>
            </a:extLst>
          </p:cNvPr>
          <p:cNvSpPr txBox="1"/>
          <p:nvPr/>
        </p:nvSpPr>
        <p:spPr>
          <a:xfrm>
            <a:off x="2339752" y="4115952"/>
            <a:ext cx="720080" cy="400110"/>
          </a:xfrm>
          <a:prstGeom prst="rect">
            <a:avLst/>
          </a:prstGeom>
          <a:noFill/>
        </p:spPr>
        <p:txBody>
          <a:bodyPr wrap="square" rtlCol="0">
            <a:spAutoFit/>
          </a:bodyPr>
          <a:lstStyle/>
          <a:p>
            <a:r>
              <a:rPr lang="zh-CN" altLang="en-US" b="1">
                <a:solidFill>
                  <a:schemeClr val="bg1"/>
                </a:solidFill>
                <a:latin typeface="+mn-ea"/>
                <a:ea typeface="+mn-ea"/>
              </a:rPr>
              <a:t>展望</a:t>
            </a:r>
          </a:p>
        </p:txBody>
      </p:sp>
      <p:sp>
        <p:nvSpPr>
          <p:cNvPr id="11" name="文本框 10">
            <a:extLst>
              <a:ext uri="{FF2B5EF4-FFF2-40B4-BE49-F238E27FC236}">
                <a16:creationId xmlns:a16="http://schemas.microsoft.com/office/drawing/2014/main" xmlns="" id="{5EFBE04E-EDD4-45EE-832A-F64243F2AD70}"/>
              </a:ext>
            </a:extLst>
          </p:cNvPr>
          <p:cNvSpPr txBox="1"/>
          <p:nvPr/>
        </p:nvSpPr>
        <p:spPr>
          <a:xfrm>
            <a:off x="2346092" y="5144685"/>
            <a:ext cx="720080" cy="400110"/>
          </a:xfrm>
          <a:prstGeom prst="rect">
            <a:avLst/>
          </a:prstGeom>
          <a:noFill/>
        </p:spPr>
        <p:txBody>
          <a:bodyPr wrap="square" rtlCol="0">
            <a:spAutoFit/>
          </a:bodyPr>
          <a:lstStyle/>
          <a:p>
            <a:r>
              <a:rPr lang="zh-CN" altLang="en-US" b="1">
                <a:solidFill>
                  <a:schemeClr val="bg1"/>
                </a:solidFill>
                <a:latin typeface="+mn-ea"/>
                <a:ea typeface="+mn-ea"/>
              </a:rPr>
              <a:t>业务</a:t>
            </a:r>
          </a:p>
        </p:txBody>
      </p:sp>
      <p:sp>
        <p:nvSpPr>
          <p:cNvPr id="5" name="文本框 4">
            <a:extLst>
              <a:ext uri="{FF2B5EF4-FFF2-40B4-BE49-F238E27FC236}">
                <a16:creationId xmlns:a16="http://schemas.microsoft.com/office/drawing/2014/main" xmlns="" id="{89152060-B9BE-4CC0-8CC2-A0F181116F45}"/>
              </a:ext>
            </a:extLst>
          </p:cNvPr>
          <p:cNvSpPr txBox="1"/>
          <p:nvPr/>
        </p:nvSpPr>
        <p:spPr>
          <a:xfrm>
            <a:off x="3370917" y="2089834"/>
            <a:ext cx="3528392" cy="400110"/>
          </a:xfrm>
          <a:prstGeom prst="rect">
            <a:avLst/>
          </a:prstGeom>
          <a:noFill/>
        </p:spPr>
        <p:txBody>
          <a:bodyPr wrap="square" rtlCol="0">
            <a:spAutoFit/>
          </a:bodyPr>
          <a:lstStyle/>
          <a:p>
            <a:r>
              <a:rPr lang="zh-CN" altLang="en-US" b="1">
                <a:solidFill>
                  <a:srgbClr val="000066"/>
                </a:solidFill>
                <a:latin typeface="+mn-ea"/>
                <a:ea typeface="+mn-ea"/>
              </a:rPr>
              <a:t>制造业扩张力度仍较不容乐观</a:t>
            </a:r>
          </a:p>
        </p:txBody>
      </p:sp>
      <p:sp>
        <p:nvSpPr>
          <p:cNvPr id="14" name="文本框 13">
            <a:extLst>
              <a:ext uri="{FF2B5EF4-FFF2-40B4-BE49-F238E27FC236}">
                <a16:creationId xmlns:a16="http://schemas.microsoft.com/office/drawing/2014/main" xmlns="" id="{2EAC5418-455D-493D-9BB1-2DF43C40E674}"/>
              </a:ext>
            </a:extLst>
          </p:cNvPr>
          <p:cNvSpPr txBox="1"/>
          <p:nvPr/>
        </p:nvSpPr>
        <p:spPr>
          <a:xfrm>
            <a:off x="3383194" y="3128487"/>
            <a:ext cx="3528392" cy="400110"/>
          </a:xfrm>
          <a:prstGeom prst="rect">
            <a:avLst/>
          </a:prstGeom>
          <a:noFill/>
        </p:spPr>
        <p:txBody>
          <a:bodyPr wrap="square" rtlCol="0">
            <a:spAutoFit/>
          </a:bodyPr>
          <a:lstStyle/>
          <a:p>
            <a:r>
              <a:rPr lang="zh-CN" altLang="en-US" b="1">
                <a:solidFill>
                  <a:srgbClr val="000066"/>
                </a:solidFill>
                <a:latin typeface="+mn-ea"/>
                <a:ea typeface="+mn-ea"/>
              </a:rPr>
              <a:t>市场再度上演千股跌停</a:t>
            </a:r>
          </a:p>
        </p:txBody>
      </p:sp>
      <p:sp>
        <p:nvSpPr>
          <p:cNvPr id="15" name="文本框 14">
            <a:extLst>
              <a:ext uri="{FF2B5EF4-FFF2-40B4-BE49-F238E27FC236}">
                <a16:creationId xmlns:a16="http://schemas.microsoft.com/office/drawing/2014/main" xmlns="" id="{F7833C00-B6D3-40E6-BCA9-DD2EF0267E28}"/>
              </a:ext>
            </a:extLst>
          </p:cNvPr>
          <p:cNvSpPr txBox="1"/>
          <p:nvPr/>
        </p:nvSpPr>
        <p:spPr>
          <a:xfrm>
            <a:off x="3347864" y="4149080"/>
            <a:ext cx="4896544" cy="400110"/>
          </a:xfrm>
          <a:prstGeom prst="rect">
            <a:avLst/>
          </a:prstGeom>
          <a:noFill/>
        </p:spPr>
        <p:txBody>
          <a:bodyPr wrap="square" rtlCol="0">
            <a:spAutoFit/>
          </a:bodyPr>
          <a:lstStyle/>
          <a:p>
            <a:r>
              <a:rPr lang="zh-CN" altLang="en-US" b="1">
                <a:solidFill>
                  <a:srgbClr val="000066"/>
                </a:solidFill>
                <a:latin typeface="幼圆" panose="02010509060101010101" pitchFamily="49" charset="-122"/>
                <a:ea typeface="幼圆" panose="02010509060101010101" pitchFamily="49" charset="-122"/>
              </a:rPr>
              <a:t>持续的反弹需依靠明显扩大的成交量支撑</a:t>
            </a:r>
          </a:p>
        </p:txBody>
      </p:sp>
    </p:spTree>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1"/>
          <p:cNvSpPr>
            <a:spLocks noGrp="1"/>
          </p:cNvSpPr>
          <p:nvPr>
            <p:ph type="title"/>
          </p:nvPr>
        </p:nvSpPr>
        <p:spPr bwMode="auto">
          <a:xfrm>
            <a:off x="452438" y="260350"/>
            <a:ext cx="8229600" cy="596900"/>
          </a:xfrm>
          <a:noFill/>
          <a:ln>
            <a:miter lim="800000"/>
          </a:ln>
        </p:spPr>
        <p:txBody>
          <a:bodyPr vert="horz" wrap="square" lIns="91440" tIns="45720" rIns="91440" bIns="45720" numCol="1" anchor="t" anchorCtr="0" compatLnSpc="1"/>
          <a:lstStyle/>
          <a:p>
            <a:r>
              <a:rPr kumimoji="1" lang="en-US" altLang="zh-CN" sz="2400">
                <a:solidFill>
                  <a:srgbClr val="000066"/>
                </a:solidFill>
                <a:latin typeface="Arial" panose="020B0604020202020204" pitchFamily="34" charset="0"/>
              </a:rPr>
              <a:t>CPI</a:t>
            </a:r>
            <a:r>
              <a:rPr kumimoji="1" lang="zh-CN" altLang="en-US" sz="2400">
                <a:solidFill>
                  <a:srgbClr val="000066"/>
                </a:solidFill>
                <a:latin typeface="Arial" panose="020B0604020202020204" pitchFamily="34" charset="0"/>
              </a:rPr>
              <a:t>、</a:t>
            </a:r>
            <a:r>
              <a:rPr kumimoji="1" lang="en-US" altLang="zh-CN" sz="2400">
                <a:solidFill>
                  <a:srgbClr val="000066"/>
                </a:solidFill>
                <a:latin typeface="Arial" panose="020B0604020202020204" pitchFamily="34" charset="0"/>
              </a:rPr>
              <a:t>PPI</a:t>
            </a:r>
          </a:p>
        </p:txBody>
      </p:sp>
      <p:sp>
        <p:nvSpPr>
          <p:cNvPr id="6" name="文本框 5">
            <a:extLst>
              <a:ext uri="{FF2B5EF4-FFF2-40B4-BE49-F238E27FC236}">
                <a16:creationId xmlns:a16="http://schemas.microsoft.com/office/drawing/2014/main" xmlns="" id="{B764D00D-BD49-45EB-B695-DC2F54C61DDD}"/>
              </a:ext>
            </a:extLst>
          </p:cNvPr>
          <p:cNvSpPr txBox="1"/>
          <p:nvPr/>
        </p:nvSpPr>
        <p:spPr>
          <a:xfrm>
            <a:off x="542268" y="5397318"/>
            <a:ext cx="1725475" cy="707886"/>
          </a:xfrm>
          <a:prstGeom prst="rect">
            <a:avLst/>
          </a:prstGeom>
          <a:noFill/>
        </p:spPr>
        <p:txBody>
          <a:bodyPr wrap="square" rtlCol="0">
            <a:spAutoFit/>
          </a:bodyPr>
          <a:lstStyle/>
          <a:p>
            <a:r>
              <a:rPr lang="en-US" altLang="zh-CN" sz="1600" b="1">
                <a:solidFill>
                  <a:srgbClr val="000066"/>
                </a:solidFill>
                <a:latin typeface="+mn-ea"/>
                <a:ea typeface="+mn-ea"/>
              </a:rPr>
              <a:t>10</a:t>
            </a:r>
            <a:r>
              <a:rPr lang="zh-CN" altLang="en-US" sz="1600" b="1">
                <a:solidFill>
                  <a:srgbClr val="000066"/>
                </a:solidFill>
                <a:latin typeface="+mn-ea"/>
                <a:ea typeface="+mn-ea"/>
              </a:rPr>
              <a:t>月</a:t>
            </a:r>
            <a:r>
              <a:rPr lang="en-GB" altLang="zh-CN" sz="1600" b="1">
                <a:solidFill>
                  <a:srgbClr val="000066"/>
                </a:solidFill>
                <a:latin typeface="+mn-ea"/>
                <a:ea typeface="+mn-ea"/>
              </a:rPr>
              <a:t>CPI</a:t>
            </a:r>
            <a:r>
              <a:rPr lang="zh-CN" altLang="en-US" sz="1600" b="1">
                <a:solidFill>
                  <a:srgbClr val="000066"/>
                </a:solidFill>
                <a:latin typeface="+mn-ea"/>
                <a:ea typeface="+mn-ea"/>
              </a:rPr>
              <a:t>同比上涨</a:t>
            </a:r>
            <a:r>
              <a:rPr lang="en-US" altLang="zh-CN" sz="2400" b="1">
                <a:solidFill>
                  <a:srgbClr val="FF0000"/>
                </a:solidFill>
                <a:latin typeface="+mn-ea"/>
                <a:ea typeface="+mn-ea"/>
              </a:rPr>
              <a:t>2.5%</a:t>
            </a:r>
            <a:r>
              <a:rPr lang="zh-CN" altLang="en-US" sz="1600" b="1">
                <a:solidFill>
                  <a:srgbClr val="000066"/>
                </a:solidFill>
                <a:latin typeface="+mn-ea"/>
                <a:ea typeface="+mn-ea"/>
              </a:rPr>
              <a:t>，较上月</a:t>
            </a:r>
            <a:endParaRPr lang="en-US" altLang="zh-CN" sz="1600" b="1">
              <a:solidFill>
                <a:srgbClr val="000066"/>
              </a:solidFill>
              <a:latin typeface="+mn-ea"/>
              <a:ea typeface="+mn-ea"/>
            </a:endParaRPr>
          </a:p>
        </p:txBody>
      </p:sp>
      <p:sp>
        <p:nvSpPr>
          <p:cNvPr id="8" name="文本框 7">
            <a:extLst>
              <a:ext uri="{FF2B5EF4-FFF2-40B4-BE49-F238E27FC236}">
                <a16:creationId xmlns:a16="http://schemas.microsoft.com/office/drawing/2014/main" xmlns="" id="{D0E15A36-735B-48C1-A799-881FC92719BC}"/>
              </a:ext>
            </a:extLst>
          </p:cNvPr>
          <p:cNvSpPr txBox="1"/>
          <p:nvPr/>
        </p:nvSpPr>
        <p:spPr>
          <a:xfrm>
            <a:off x="2267743" y="5517232"/>
            <a:ext cx="803425" cy="461665"/>
          </a:xfrm>
          <a:prstGeom prst="rect">
            <a:avLst/>
          </a:prstGeom>
          <a:noFill/>
        </p:spPr>
        <p:txBody>
          <a:bodyPr wrap="none" rtlCol="0">
            <a:spAutoFit/>
          </a:bodyPr>
          <a:lstStyle/>
          <a:p>
            <a:r>
              <a:rPr lang="zh-CN" altLang="en-US" sz="2400" b="1">
                <a:solidFill>
                  <a:srgbClr val="FF0000"/>
                </a:solidFill>
                <a:latin typeface="+mn-ea"/>
                <a:ea typeface="+mn-ea"/>
              </a:rPr>
              <a:t>持平</a:t>
            </a:r>
          </a:p>
        </p:txBody>
      </p:sp>
      <p:sp>
        <p:nvSpPr>
          <p:cNvPr id="9" name="文本框 8">
            <a:extLst>
              <a:ext uri="{FF2B5EF4-FFF2-40B4-BE49-F238E27FC236}">
                <a16:creationId xmlns:a16="http://schemas.microsoft.com/office/drawing/2014/main" xmlns="" id="{E6FF9C3F-5CE9-4400-8B30-34D17215519E}"/>
              </a:ext>
            </a:extLst>
          </p:cNvPr>
          <p:cNvSpPr txBox="1"/>
          <p:nvPr/>
        </p:nvSpPr>
        <p:spPr>
          <a:xfrm>
            <a:off x="5279162" y="5446286"/>
            <a:ext cx="1725475" cy="707886"/>
          </a:xfrm>
          <a:prstGeom prst="rect">
            <a:avLst/>
          </a:prstGeom>
          <a:noFill/>
        </p:spPr>
        <p:txBody>
          <a:bodyPr wrap="square" rtlCol="0">
            <a:spAutoFit/>
          </a:bodyPr>
          <a:lstStyle/>
          <a:p>
            <a:r>
              <a:rPr lang="en-GB" altLang="zh-CN" sz="1600" b="1">
                <a:solidFill>
                  <a:srgbClr val="000066"/>
                </a:solidFill>
                <a:latin typeface="+mn-ea"/>
              </a:rPr>
              <a:t>PPI</a:t>
            </a:r>
            <a:r>
              <a:rPr lang="zh-CN" altLang="en-US" sz="1600" b="1">
                <a:solidFill>
                  <a:srgbClr val="000066"/>
                </a:solidFill>
                <a:latin typeface="+mn-ea"/>
              </a:rPr>
              <a:t>同比上涨</a:t>
            </a:r>
            <a:r>
              <a:rPr lang="en-US" altLang="zh-CN" sz="2400" b="1">
                <a:solidFill>
                  <a:srgbClr val="FF0000"/>
                </a:solidFill>
                <a:latin typeface="+mn-ea"/>
              </a:rPr>
              <a:t>3.3%</a:t>
            </a:r>
            <a:r>
              <a:rPr lang="zh-CN" altLang="en-US" sz="1600" b="1">
                <a:solidFill>
                  <a:srgbClr val="000066"/>
                </a:solidFill>
                <a:latin typeface="+mn-ea"/>
              </a:rPr>
              <a:t>，较上月</a:t>
            </a:r>
            <a:endParaRPr lang="en-US" altLang="zh-CN" sz="1600" b="1">
              <a:solidFill>
                <a:srgbClr val="000066"/>
              </a:solidFill>
              <a:latin typeface="+mn-ea"/>
            </a:endParaRPr>
          </a:p>
        </p:txBody>
      </p:sp>
      <p:sp>
        <p:nvSpPr>
          <p:cNvPr id="10" name="箭头: 上 9">
            <a:extLst>
              <a:ext uri="{FF2B5EF4-FFF2-40B4-BE49-F238E27FC236}">
                <a16:creationId xmlns:a16="http://schemas.microsoft.com/office/drawing/2014/main" xmlns="" id="{6CF24ADA-75C2-4612-8373-F0D246EFA584}"/>
              </a:ext>
            </a:extLst>
          </p:cNvPr>
          <p:cNvSpPr/>
          <p:nvPr/>
        </p:nvSpPr>
        <p:spPr bwMode="auto">
          <a:xfrm rot="10800000">
            <a:off x="7086126" y="5640047"/>
            <a:ext cx="288032" cy="576064"/>
          </a:xfrm>
          <a:prstGeom prst="upArrow">
            <a:avLst/>
          </a:prstGeom>
          <a:solidFill>
            <a:srgbClr val="000066"/>
          </a:solidFill>
          <a:ln w="9525" cap="flat" cmpd="sng" algn="ctr">
            <a:solidFill>
              <a:srgbClr val="000066"/>
            </a:solidFill>
            <a:prstDash val="solid"/>
            <a:round/>
            <a:headEnd type="none" w="med" len="med"/>
            <a:tailEnd type="none" w="med" len="med"/>
          </a:ln>
        </p:spPr>
        <p:txBody>
          <a:bodyPr vert="horz" wrap="square" lIns="91440" tIns="45720" rIns="91440" bIns="45720" numCol="1" rtlCol="0" anchor="t" anchorCtr="0" compatLnSpc="1"/>
          <a:lstStyle/>
          <a:p>
            <a:pPr marL="0" marR="0" indent="0" algn="r" defTabSz="914400" rtl="0" eaLnBrk="1" fontAlgn="base" latinLnBrk="0" hangingPunct="1">
              <a:lnSpc>
                <a:spcPct val="100000"/>
              </a:lnSpc>
              <a:spcBef>
                <a:spcPct val="0"/>
              </a:spcBef>
              <a:spcAft>
                <a:spcPct val="0"/>
              </a:spcAft>
              <a:buClrTx/>
              <a:buSzTx/>
              <a:buFontTx/>
              <a:buNone/>
            </a:pPr>
            <a:endParaRPr kumimoji="0" lang="zh-CN" altLang="en-US" sz="1800" b="0" i="0" u="none" strike="noStrike" cap="none" normalizeH="0" baseline="0">
              <a:ln>
                <a:noFill/>
              </a:ln>
              <a:solidFill>
                <a:schemeClr val="tx1"/>
              </a:solidFill>
              <a:effectLst/>
              <a:latin typeface="Arial" panose="020B0604020202020204" pitchFamily="34" charset="0"/>
              <a:ea typeface="幼圆" panose="02010509060101010101" pitchFamily="49" charset="-122"/>
            </a:endParaRPr>
          </a:p>
        </p:txBody>
      </p:sp>
      <p:sp>
        <p:nvSpPr>
          <p:cNvPr id="11" name="文本框 10">
            <a:extLst>
              <a:ext uri="{FF2B5EF4-FFF2-40B4-BE49-F238E27FC236}">
                <a16:creationId xmlns:a16="http://schemas.microsoft.com/office/drawing/2014/main" xmlns="" id="{C964CC13-3406-408D-BF90-8B392FB5E7DD}"/>
              </a:ext>
            </a:extLst>
          </p:cNvPr>
          <p:cNvSpPr txBox="1"/>
          <p:nvPr/>
        </p:nvSpPr>
        <p:spPr>
          <a:xfrm>
            <a:off x="7424861" y="5621064"/>
            <a:ext cx="806631" cy="461665"/>
          </a:xfrm>
          <a:prstGeom prst="rect">
            <a:avLst/>
          </a:prstGeom>
          <a:noFill/>
        </p:spPr>
        <p:txBody>
          <a:bodyPr wrap="none" rtlCol="0">
            <a:spAutoFit/>
          </a:bodyPr>
          <a:lstStyle/>
          <a:p>
            <a:r>
              <a:rPr lang="en-US" altLang="zh-CN" sz="2400" b="1">
                <a:solidFill>
                  <a:srgbClr val="000066"/>
                </a:solidFill>
                <a:latin typeface="+mn-ea"/>
                <a:ea typeface="+mn-ea"/>
              </a:rPr>
              <a:t>0.3%</a:t>
            </a:r>
            <a:endParaRPr lang="zh-CN" altLang="en-US" sz="2400" b="1">
              <a:solidFill>
                <a:srgbClr val="000066"/>
              </a:solidFill>
              <a:latin typeface="+mn-ea"/>
              <a:ea typeface="+mn-ea"/>
            </a:endParaRPr>
          </a:p>
        </p:txBody>
      </p:sp>
      <p:pic>
        <p:nvPicPr>
          <p:cNvPr id="2" name="图片 1">
            <a:extLst>
              <a:ext uri="{FF2B5EF4-FFF2-40B4-BE49-F238E27FC236}">
                <a16:creationId xmlns:a16="http://schemas.microsoft.com/office/drawing/2014/main" xmlns="" id="{BC559194-9DDE-45ED-B669-2D24EFF5DAEA}"/>
              </a:ext>
            </a:extLst>
          </p:cNvPr>
          <p:cNvPicPr>
            <a:picLocks noChangeAspect="1"/>
          </p:cNvPicPr>
          <p:nvPr/>
        </p:nvPicPr>
        <p:blipFill>
          <a:blip r:embed="rId3"/>
          <a:stretch>
            <a:fillRect/>
          </a:stretch>
        </p:blipFill>
        <p:spPr>
          <a:xfrm>
            <a:off x="1259632" y="1340768"/>
            <a:ext cx="6479363" cy="3887618"/>
          </a:xfrm>
          <a:prstGeom prst="rect">
            <a:avLst/>
          </a:prstGeom>
        </p:spPr>
      </p:pic>
    </p:spTree>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标题 1"/>
          <p:cNvSpPr>
            <a:spLocks noGrp="1"/>
          </p:cNvSpPr>
          <p:nvPr>
            <p:ph type="title"/>
          </p:nvPr>
        </p:nvSpPr>
        <p:spPr bwMode="auto">
          <a:noFill/>
          <a:ln>
            <a:miter lim="800000"/>
          </a:ln>
        </p:spPr>
        <p:txBody>
          <a:bodyPr vert="horz" wrap="square" lIns="91440" tIns="45720" rIns="91440" bIns="45720" numCol="1" anchor="t" anchorCtr="0" compatLnSpc="1"/>
          <a:lstStyle/>
          <a:p>
            <a:r>
              <a:rPr kumimoji="1" lang="en-US" altLang="zh-CN" sz="2400">
                <a:solidFill>
                  <a:schemeClr val="tx2">
                    <a:lumMod val="75000"/>
                  </a:schemeClr>
                </a:solidFill>
                <a:latin typeface="Arial" panose="020B0604020202020204" pitchFamily="34" charset="0"/>
              </a:rPr>
              <a:t>PMI</a:t>
            </a:r>
            <a:endParaRPr kumimoji="1" lang="zh-CN" altLang="en-US" sz="2400">
              <a:solidFill>
                <a:schemeClr val="tx2">
                  <a:lumMod val="75000"/>
                </a:schemeClr>
              </a:solidFill>
              <a:latin typeface="Arial" panose="020B0604020202020204" pitchFamily="34" charset="0"/>
            </a:endParaRPr>
          </a:p>
        </p:txBody>
      </p:sp>
      <p:sp>
        <p:nvSpPr>
          <p:cNvPr id="4" name="文本框 3">
            <a:extLst>
              <a:ext uri="{FF2B5EF4-FFF2-40B4-BE49-F238E27FC236}">
                <a16:creationId xmlns:a16="http://schemas.microsoft.com/office/drawing/2014/main" xmlns="" id="{7DD487CA-39EA-4182-9465-1981E526F767}"/>
              </a:ext>
            </a:extLst>
          </p:cNvPr>
          <p:cNvSpPr txBox="1"/>
          <p:nvPr/>
        </p:nvSpPr>
        <p:spPr>
          <a:xfrm>
            <a:off x="539552" y="5397318"/>
            <a:ext cx="1584176" cy="954107"/>
          </a:xfrm>
          <a:prstGeom prst="rect">
            <a:avLst/>
          </a:prstGeom>
          <a:noFill/>
        </p:spPr>
        <p:txBody>
          <a:bodyPr wrap="square" rtlCol="0">
            <a:spAutoFit/>
          </a:bodyPr>
          <a:lstStyle/>
          <a:p>
            <a:r>
              <a:rPr lang="en-US" altLang="zh-CN" sz="1600" b="1">
                <a:solidFill>
                  <a:srgbClr val="000066"/>
                </a:solidFill>
                <a:latin typeface="+mn-ea"/>
                <a:ea typeface="+mn-ea"/>
              </a:rPr>
              <a:t>10</a:t>
            </a:r>
            <a:r>
              <a:rPr lang="zh-CN" altLang="en-US" sz="1600" b="1">
                <a:solidFill>
                  <a:srgbClr val="000066"/>
                </a:solidFill>
                <a:latin typeface="+mn-ea"/>
                <a:ea typeface="+mn-ea"/>
              </a:rPr>
              <a:t>月制造业</a:t>
            </a:r>
            <a:r>
              <a:rPr lang="en-US" altLang="zh-CN" sz="1600" b="1">
                <a:solidFill>
                  <a:srgbClr val="000066"/>
                </a:solidFill>
                <a:latin typeface="+mn-ea"/>
                <a:ea typeface="+mn-ea"/>
              </a:rPr>
              <a:t>PMI</a:t>
            </a:r>
            <a:r>
              <a:rPr lang="zh-CN" altLang="en-US" sz="1600" b="1">
                <a:solidFill>
                  <a:srgbClr val="000066"/>
                </a:solidFill>
                <a:latin typeface="+mn-ea"/>
                <a:ea typeface="+mn-ea"/>
              </a:rPr>
              <a:t>为</a:t>
            </a:r>
            <a:r>
              <a:rPr lang="en-US" altLang="zh-CN" sz="2400" b="1">
                <a:solidFill>
                  <a:srgbClr val="FF0000"/>
                </a:solidFill>
                <a:latin typeface="+mn-ea"/>
                <a:ea typeface="+mn-ea"/>
              </a:rPr>
              <a:t>50.2%</a:t>
            </a:r>
            <a:r>
              <a:rPr lang="zh-CN" altLang="en-US" sz="1600" b="1">
                <a:solidFill>
                  <a:srgbClr val="000066"/>
                </a:solidFill>
                <a:latin typeface="+mn-ea"/>
                <a:ea typeface="+mn-ea"/>
              </a:rPr>
              <a:t>，较上月</a:t>
            </a:r>
            <a:endParaRPr lang="en-US" altLang="zh-CN" sz="1600" b="1">
              <a:solidFill>
                <a:srgbClr val="000066"/>
              </a:solidFill>
              <a:latin typeface="+mn-ea"/>
              <a:ea typeface="+mn-ea"/>
            </a:endParaRPr>
          </a:p>
        </p:txBody>
      </p:sp>
      <p:sp>
        <p:nvSpPr>
          <p:cNvPr id="5" name="箭头: 上 4">
            <a:extLst>
              <a:ext uri="{FF2B5EF4-FFF2-40B4-BE49-F238E27FC236}">
                <a16:creationId xmlns:a16="http://schemas.microsoft.com/office/drawing/2014/main" xmlns="" id="{73A86F5A-F614-462C-9282-6CC5D43082CC}"/>
              </a:ext>
            </a:extLst>
          </p:cNvPr>
          <p:cNvSpPr/>
          <p:nvPr/>
        </p:nvSpPr>
        <p:spPr bwMode="auto">
          <a:xfrm rot="10800000">
            <a:off x="2267744" y="5627971"/>
            <a:ext cx="288032" cy="576064"/>
          </a:xfrm>
          <a:prstGeom prst="upArrow">
            <a:avLst/>
          </a:prstGeom>
          <a:solidFill>
            <a:srgbClr val="000066"/>
          </a:solidFill>
          <a:ln w="9525" cap="flat" cmpd="sng" algn="ctr">
            <a:solidFill>
              <a:srgbClr val="000066"/>
            </a:solidFill>
            <a:prstDash val="solid"/>
            <a:round/>
            <a:headEnd type="none" w="med" len="med"/>
            <a:tailEnd type="none" w="med" len="med"/>
          </a:ln>
        </p:spPr>
        <p:txBody>
          <a:bodyPr vert="horz" wrap="square" lIns="91440" tIns="45720" rIns="91440" bIns="45720" numCol="1" rtlCol="0" anchor="t" anchorCtr="0" compatLnSpc="1"/>
          <a:lstStyle/>
          <a:p>
            <a:pPr marL="0" marR="0" indent="0" algn="r" defTabSz="914400" rtl="0" eaLnBrk="1" fontAlgn="base" latinLnBrk="0" hangingPunct="1">
              <a:lnSpc>
                <a:spcPct val="100000"/>
              </a:lnSpc>
              <a:spcBef>
                <a:spcPct val="0"/>
              </a:spcBef>
              <a:spcAft>
                <a:spcPct val="0"/>
              </a:spcAft>
              <a:buClrTx/>
              <a:buSzTx/>
              <a:buFontTx/>
              <a:buNone/>
            </a:pPr>
            <a:endParaRPr kumimoji="0" lang="zh-CN" altLang="en-US" sz="1800" b="0" i="0" u="none" strike="noStrike" cap="none" normalizeH="0" baseline="0">
              <a:ln>
                <a:noFill/>
              </a:ln>
              <a:solidFill>
                <a:srgbClr val="000066"/>
              </a:solidFill>
              <a:effectLst/>
              <a:latin typeface="Arial" panose="020B0604020202020204" pitchFamily="34" charset="0"/>
              <a:ea typeface="幼圆" panose="02010509060101010101" pitchFamily="49" charset="-122"/>
            </a:endParaRPr>
          </a:p>
        </p:txBody>
      </p:sp>
      <p:sp>
        <p:nvSpPr>
          <p:cNvPr id="6" name="文本框 5">
            <a:extLst>
              <a:ext uri="{FF2B5EF4-FFF2-40B4-BE49-F238E27FC236}">
                <a16:creationId xmlns:a16="http://schemas.microsoft.com/office/drawing/2014/main" xmlns="" id="{94F114BE-D5DA-4995-8AA3-E394FF46BBDD}"/>
              </a:ext>
            </a:extLst>
          </p:cNvPr>
          <p:cNvSpPr txBox="1"/>
          <p:nvPr/>
        </p:nvSpPr>
        <p:spPr>
          <a:xfrm>
            <a:off x="2555776" y="5685170"/>
            <a:ext cx="806631" cy="461665"/>
          </a:xfrm>
          <a:prstGeom prst="rect">
            <a:avLst/>
          </a:prstGeom>
          <a:noFill/>
        </p:spPr>
        <p:txBody>
          <a:bodyPr wrap="none" rtlCol="0">
            <a:spAutoFit/>
          </a:bodyPr>
          <a:lstStyle/>
          <a:p>
            <a:r>
              <a:rPr lang="en-US" altLang="zh-CN" sz="2400" b="1">
                <a:solidFill>
                  <a:srgbClr val="000066"/>
                </a:solidFill>
                <a:latin typeface="+mn-ea"/>
                <a:ea typeface="+mn-ea"/>
              </a:rPr>
              <a:t>0.6%</a:t>
            </a:r>
            <a:endParaRPr lang="zh-CN" altLang="en-US" sz="2400" b="1">
              <a:solidFill>
                <a:srgbClr val="000066"/>
              </a:solidFill>
              <a:latin typeface="+mn-ea"/>
              <a:ea typeface="+mn-ea"/>
            </a:endParaRPr>
          </a:p>
        </p:txBody>
      </p:sp>
      <p:sp>
        <p:nvSpPr>
          <p:cNvPr id="9" name="文本框 8">
            <a:extLst>
              <a:ext uri="{FF2B5EF4-FFF2-40B4-BE49-F238E27FC236}">
                <a16:creationId xmlns:a16="http://schemas.microsoft.com/office/drawing/2014/main" xmlns="" id="{BA729E48-E999-4B96-B439-DC8961825D80}"/>
              </a:ext>
            </a:extLst>
          </p:cNvPr>
          <p:cNvSpPr txBox="1"/>
          <p:nvPr/>
        </p:nvSpPr>
        <p:spPr>
          <a:xfrm>
            <a:off x="5420461" y="5446286"/>
            <a:ext cx="1584176" cy="954107"/>
          </a:xfrm>
          <a:prstGeom prst="rect">
            <a:avLst/>
          </a:prstGeom>
          <a:noFill/>
        </p:spPr>
        <p:txBody>
          <a:bodyPr wrap="square" rtlCol="0">
            <a:spAutoFit/>
          </a:bodyPr>
          <a:lstStyle/>
          <a:p>
            <a:r>
              <a:rPr lang="zh-CN" altLang="en-US" sz="1600" b="1">
                <a:solidFill>
                  <a:srgbClr val="000066"/>
                </a:solidFill>
                <a:latin typeface="+mn-ea"/>
                <a:ea typeface="+mn-ea"/>
              </a:rPr>
              <a:t>财新中国</a:t>
            </a:r>
            <a:r>
              <a:rPr lang="en-US" altLang="zh-CN" sz="1600" b="1">
                <a:solidFill>
                  <a:srgbClr val="000066"/>
                </a:solidFill>
                <a:latin typeface="+mn-ea"/>
                <a:ea typeface="+mn-ea"/>
              </a:rPr>
              <a:t>PMI</a:t>
            </a:r>
            <a:r>
              <a:rPr lang="zh-CN" altLang="en-US" sz="1600" b="1">
                <a:solidFill>
                  <a:srgbClr val="000066"/>
                </a:solidFill>
                <a:latin typeface="+mn-ea"/>
                <a:ea typeface="+mn-ea"/>
              </a:rPr>
              <a:t>为</a:t>
            </a:r>
            <a:r>
              <a:rPr lang="en-US" altLang="zh-CN" sz="2400" b="1">
                <a:solidFill>
                  <a:srgbClr val="FF0000"/>
                </a:solidFill>
                <a:latin typeface="+mn-ea"/>
                <a:ea typeface="+mn-ea"/>
              </a:rPr>
              <a:t>50.1%</a:t>
            </a:r>
            <a:r>
              <a:rPr lang="zh-CN" altLang="en-US" sz="1600" b="1">
                <a:solidFill>
                  <a:srgbClr val="000066"/>
                </a:solidFill>
                <a:latin typeface="+mn-ea"/>
                <a:ea typeface="+mn-ea"/>
              </a:rPr>
              <a:t>，较上月</a:t>
            </a:r>
            <a:endParaRPr lang="en-US" altLang="zh-CN" sz="1600" b="1">
              <a:solidFill>
                <a:srgbClr val="000066"/>
              </a:solidFill>
              <a:latin typeface="+mn-ea"/>
              <a:ea typeface="+mn-ea"/>
            </a:endParaRPr>
          </a:p>
        </p:txBody>
      </p:sp>
      <p:sp>
        <p:nvSpPr>
          <p:cNvPr id="10" name="箭头: 上 9">
            <a:extLst>
              <a:ext uri="{FF2B5EF4-FFF2-40B4-BE49-F238E27FC236}">
                <a16:creationId xmlns:a16="http://schemas.microsoft.com/office/drawing/2014/main" xmlns="" id="{D165FCA1-BBE5-4E49-AF4A-D7637FA0AFE0}"/>
              </a:ext>
            </a:extLst>
          </p:cNvPr>
          <p:cNvSpPr/>
          <p:nvPr/>
        </p:nvSpPr>
        <p:spPr bwMode="auto">
          <a:xfrm>
            <a:off x="7020113" y="5627970"/>
            <a:ext cx="288032" cy="576064"/>
          </a:xfrm>
          <a:prstGeom prst="upArrow">
            <a:avLst/>
          </a:prstGeom>
          <a:solidFill>
            <a:srgbClr val="FF0000"/>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r" defTabSz="914400" rtl="0" eaLnBrk="1" fontAlgn="base" latinLnBrk="0" hangingPunct="1">
              <a:lnSpc>
                <a:spcPct val="100000"/>
              </a:lnSpc>
              <a:spcBef>
                <a:spcPct val="0"/>
              </a:spcBef>
              <a:spcAft>
                <a:spcPct val="0"/>
              </a:spcAft>
              <a:buClrTx/>
              <a:buSzTx/>
              <a:buFontTx/>
              <a:buNone/>
            </a:pPr>
            <a:endParaRPr kumimoji="0" lang="zh-CN" altLang="en-US" sz="1800" b="0" i="0" u="none" strike="noStrike" cap="none" normalizeH="0" baseline="0">
              <a:ln>
                <a:noFill/>
              </a:ln>
              <a:solidFill>
                <a:srgbClr val="FF0000"/>
              </a:solidFill>
              <a:effectLst/>
              <a:latin typeface="Arial" panose="020B0604020202020204" pitchFamily="34" charset="0"/>
              <a:ea typeface="幼圆" panose="02010509060101010101" pitchFamily="49" charset="-122"/>
            </a:endParaRPr>
          </a:p>
        </p:txBody>
      </p:sp>
      <p:sp>
        <p:nvSpPr>
          <p:cNvPr id="11" name="文本框 10">
            <a:extLst>
              <a:ext uri="{FF2B5EF4-FFF2-40B4-BE49-F238E27FC236}">
                <a16:creationId xmlns:a16="http://schemas.microsoft.com/office/drawing/2014/main" xmlns="" id="{1E230AE5-300F-4FA4-A108-37AB31FAE59F}"/>
              </a:ext>
            </a:extLst>
          </p:cNvPr>
          <p:cNvSpPr txBox="1"/>
          <p:nvPr/>
        </p:nvSpPr>
        <p:spPr>
          <a:xfrm>
            <a:off x="7319338" y="5742370"/>
            <a:ext cx="806631" cy="461665"/>
          </a:xfrm>
          <a:prstGeom prst="rect">
            <a:avLst/>
          </a:prstGeom>
          <a:noFill/>
        </p:spPr>
        <p:txBody>
          <a:bodyPr wrap="none" rtlCol="0">
            <a:spAutoFit/>
          </a:bodyPr>
          <a:lstStyle/>
          <a:p>
            <a:r>
              <a:rPr lang="en-US" altLang="zh-CN" sz="2400" b="1">
                <a:solidFill>
                  <a:srgbClr val="FF0000"/>
                </a:solidFill>
                <a:latin typeface="+mn-ea"/>
                <a:ea typeface="+mn-ea"/>
              </a:rPr>
              <a:t>0.1%</a:t>
            </a:r>
            <a:endParaRPr lang="zh-CN" altLang="en-US" sz="2400" b="1">
              <a:solidFill>
                <a:srgbClr val="FF0000"/>
              </a:solidFill>
              <a:latin typeface="+mn-ea"/>
              <a:ea typeface="+mn-ea"/>
            </a:endParaRPr>
          </a:p>
        </p:txBody>
      </p:sp>
      <p:pic>
        <p:nvPicPr>
          <p:cNvPr id="7" name="图片 6">
            <a:extLst>
              <a:ext uri="{FF2B5EF4-FFF2-40B4-BE49-F238E27FC236}">
                <a16:creationId xmlns:a16="http://schemas.microsoft.com/office/drawing/2014/main" xmlns="" id="{3FF3FB20-5304-460A-96D8-8B3469C1D5BF}"/>
              </a:ext>
            </a:extLst>
          </p:cNvPr>
          <p:cNvPicPr>
            <a:picLocks noChangeAspect="1"/>
          </p:cNvPicPr>
          <p:nvPr/>
        </p:nvPicPr>
        <p:blipFill>
          <a:blip r:embed="rId3"/>
          <a:stretch>
            <a:fillRect/>
          </a:stretch>
        </p:blipFill>
        <p:spPr>
          <a:xfrm>
            <a:off x="1187624" y="1417637"/>
            <a:ext cx="6480720" cy="3888433"/>
          </a:xfrm>
          <a:prstGeom prst="rect">
            <a:avLst/>
          </a:prstGeom>
        </p:spPr>
      </p:pic>
    </p:spTree>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标题 1"/>
          <p:cNvSpPr>
            <a:spLocks noGrp="1"/>
          </p:cNvSpPr>
          <p:nvPr>
            <p:ph type="title"/>
          </p:nvPr>
        </p:nvSpPr>
        <p:spPr bwMode="auto">
          <a:xfrm>
            <a:off x="457200" y="214313"/>
            <a:ext cx="8229600" cy="706437"/>
          </a:xfrm>
          <a:noFill/>
          <a:ln>
            <a:miter lim="800000"/>
          </a:ln>
        </p:spPr>
        <p:txBody>
          <a:bodyPr vert="horz" wrap="square" lIns="91440" tIns="45720" rIns="91440" bIns="45720" numCol="1" anchor="t" anchorCtr="0" compatLnSpc="1"/>
          <a:lstStyle/>
          <a:p>
            <a:r>
              <a:rPr kumimoji="1" lang="zh-CN" altLang="en-US" sz="2400">
                <a:solidFill>
                  <a:srgbClr val="000066"/>
                </a:solidFill>
                <a:latin typeface="Arial" panose="020B0604020202020204" pitchFamily="34" charset="0"/>
              </a:rPr>
              <a:t>央行公开市场操作</a:t>
            </a:r>
          </a:p>
        </p:txBody>
      </p:sp>
      <p:sp>
        <p:nvSpPr>
          <p:cNvPr id="4" name="文本框 3">
            <a:extLst>
              <a:ext uri="{FF2B5EF4-FFF2-40B4-BE49-F238E27FC236}">
                <a16:creationId xmlns:a16="http://schemas.microsoft.com/office/drawing/2014/main" xmlns="" id="{A232B574-0761-4A2D-BACC-04582125216B}"/>
              </a:ext>
            </a:extLst>
          </p:cNvPr>
          <p:cNvSpPr txBox="1"/>
          <p:nvPr/>
        </p:nvSpPr>
        <p:spPr>
          <a:xfrm>
            <a:off x="241233" y="5461405"/>
            <a:ext cx="2318157" cy="769441"/>
          </a:xfrm>
          <a:prstGeom prst="rect">
            <a:avLst/>
          </a:prstGeom>
          <a:noFill/>
        </p:spPr>
        <p:txBody>
          <a:bodyPr wrap="square" rtlCol="0">
            <a:spAutoFit/>
          </a:bodyPr>
          <a:lstStyle/>
          <a:p>
            <a:r>
              <a:rPr lang="en-US" altLang="zh-CN" b="1">
                <a:solidFill>
                  <a:srgbClr val="000066"/>
                </a:solidFill>
                <a:latin typeface="+mn-ea"/>
                <a:ea typeface="+mn-ea"/>
              </a:rPr>
              <a:t>10</a:t>
            </a:r>
            <a:r>
              <a:rPr lang="zh-CN" altLang="en-US" b="1">
                <a:solidFill>
                  <a:srgbClr val="000066"/>
                </a:solidFill>
                <a:latin typeface="+mn-ea"/>
                <a:ea typeface="+mn-ea"/>
              </a:rPr>
              <a:t>月，央行累计</a:t>
            </a:r>
            <a:endParaRPr lang="en-US" altLang="zh-CN" b="1">
              <a:solidFill>
                <a:srgbClr val="000066"/>
              </a:solidFill>
              <a:latin typeface="+mn-ea"/>
              <a:ea typeface="+mn-ea"/>
            </a:endParaRPr>
          </a:p>
          <a:p>
            <a:r>
              <a:rPr lang="zh-CN" altLang="en-US" b="1">
                <a:solidFill>
                  <a:srgbClr val="000066"/>
                </a:solidFill>
                <a:latin typeface="+mn-ea"/>
                <a:ea typeface="+mn-ea"/>
              </a:rPr>
              <a:t>净回笼</a:t>
            </a:r>
            <a:r>
              <a:rPr lang="en-US" altLang="zh-CN" sz="2400" b="1">
                <a:solidFill>
                  <a:srgbClr val="FF0000"/>
                </a:solidFill>
                <a:latin typeface="+mn-ea"/>
                <a:ea typeface="+mn-ea"/>
              </a:rPr>
              <a:t>6045</a:t>
            </a:r>
            <a:r>
              <a:rPr lang="zh-CN" altLang="en-US" b="1">
                <a:solidFill>
                  <a:srgbClr val="000066"/>
                </a:solidFill>
                <a:latin typeface="+mn-ea"/>
                <a:ea typeface="+mn-ea"/>
              </a:rPr>
              <a:t>亿元</a:t>
            </a:r>
            <a:endParaRPr lang="en-US" altLang="zh-CN" sz="2400" b="1">
              <a:solidFill>
                <a:srgbClr val="000066"/>
              </a:solidFill>
              <a:latin typeface="+mn-ea"/>
              <a:ea typeface="+mn-ea"/>
            </a:endParaRPr>
          </a:p>
        </p:txBody>
      </p:sp>
      <p:sp>
        <p:nvSpPr>
          <p:cNvPr id="5" name="文本框 4">
            <a:extLst>
              <a:ext uri="{FF2B5EF4-FFF2-40B4-BE49-F238E27FC236}">
                <a16:creationId xmlns:a16="http://schemas.microsoft.com/office/drawing/2014/main" xmlns="" id="{960695CD-D12B-4E66-B92F-0C1380BB760F}"/>
              </a:ext>
            </a:extLst>
          </p:cNvPr>
          <p:cNvSpPr txBox="1"/>
          <p:nvPr/>
        </p:nvSpPr>
        <p:spPr>
          <a:xfrm>
            <a:off x="2987823" y="5461405"/>
            <a:ext cx="5040561" cy="969496"/>
          </a:xfrm>
          <a:prstGeom prst="rect">
            <a:avLst/>
          </a:prstGeom>
          <a:noFill/>
        </p:spPr>
        <p:txBody>
          <a:bodyPr wrap="square" rtlCol="0">
            <a:spAutoFit/>
          </a:bodyPr>
          <a:lstStyle/>
          <a:p>
            <a:r>
              <a:rPr lang="en-US" altLang="zh-CN" sz="1900" b="1">
                <a:solidFill>
                  <a:srgbClr val="000066"/>
                </a:solidFill>
                <a:latin typeface="+mn-ea"/>
                <a:ea typeface="+mn-ea"/>
              </a:rPr>
              <a:t>10</a:t>
            </a:r>
            <a:r>
              <a:rPr lang="zh-CN" altLang="en-US" sz="1900" b="1">
                <a:solidFill>
                  <a:srgbClr val="000066"/>
                </a:solidFill>
                <a:latin typeface="+mn-ea"/>
                <a:ea typeface="+mn-ea"/>
              </a:rPr>
              <a:t>月以来，平稳跨季后资金面较为宽松，叠加资金面无大扰动，整体表现平稳，央行公开市场操作较少，流动性维持合理充裕水平</a:t>
            </a:r>
          </a:p>
        </p:txBody>
      </p:sp>
      <p:pic>
        <p:nvPicPr>
          <p:cNvPr id="3" name="图片 2">
            <a:extLst>
              <a:ext uri="{FF2B5EF4-FFF2-40B4-BE49-F238E27FC236}">
                <a16:creationId xmlns:a16="http://schemas.microsoft.com/office/drawing/2014/main" xmlns="" id="{9D0CE7F5-8F35-4910-BFCD-67CD19716D27}"/>
              </a:ext>
            </a:extLst>
          </p:cNvPr>
          <p:cNvPicPr>
            <a:picLocks noChangeAspect="1"/>
          </p:cNvPicPr>
          <p:nvPr/>
        </p:nvPicPr>
        <p:blipFill>
          <a:blip r:embed="rId2"/>
          <a:stretch>
            <a:fillRect/>
          </a:stretch>
        </p:blipFill>
        <p:spPr>
          <a:xfrm>
            <a:off x="683568" y="1057420"/>
            <a:ext cx="7169517" cy="4224894"/>
          </a:xfrm>
          <a:prstGeom prst="rect">
            <a:avLst/>
          </a:prstGeom>
        </p:spPr>
      </p:pic>
    </p:spTree>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white">
          <a:xfrm>
            <a:off x="428625" y="214313"/>
            <a:ext cx="8231188" cy="1144587"/>
          </a:xfrm>
          <a:prstGeom prst="rect">
            <a:avLst/>
          </a:prstGeom>
          <a:noFill/>
          <a:ln w="9525" algn="ctr">
            <a:noFill/>
            <a:miter lim="800000"/>
          </a:ln>
        </p:spPr>
        <p:txBody>
          <a:bodyPr/>
          <a:lstStyle/>
          <a:p>
            <a:r>
              <a:rPr lang="zh-CN" altLang="en-US" sz="2400" b="1">
                <a:solidFill>
                  <a:srgbClr val="000066"/>
                </a:solidFill>
                <a:latin typeface="幼圆" panose="02010509060101010101" pitchFamily="49" charset="-122"/>
                <a:ea typeface="幼圆" panose="02010509060101010101" pitchFamily="49" charset="-122"/>
              </a:rPr>
              <a:t>市场概况</a:t>
            </a:r>
          </a:p>
        </p:txBody>
      </p:sp>
      <p:sp>
        <p:nvSpPr>
          <p:cNvPr id="4" name="文本框 3">
            <a:extLst>
              <a:ext uri="{FF2B5EF4-FFF2-40B4-BE49-F238E27FC236}">
                <a16:creationId xmlns:a16="http://schemas.microsoft.com/office/drawing/2014/main" xmlns="" id="{98CA16E9-4241-443A-A1E9-6875F03B996A}"/>
              </a:ext>
            </a:extLst>
          </p:cNvPr>
          <p:cNvSpPr txBox="1"/>
          <p:nvPr/>
        </p:nvSpPr>
        <p:spPr>
          <a:xfrm>
            <a:off x="-53836" y="1298104"/>
            <a:ext cx="1210588" cy="400110"/>
          </a:xfrm>
          <a:prstGeom prst="rect">
            <a:avLst/>
          </a:prstGeom>
          <a:noFill/>
        </p:spPr>
        <p:txBody>
          <a:bodyPr wrap="none" rtlCol="0">
            <a:spAutoFit/>
          </a:bodyPr>
          <a:lstStyle/>
          <a:p>
            <a:r>
              <a:rPr lang="zh-CN" altLang="en-US" b="1">
                <a:solidFill>
                  <a:srgbClr val="000066"/>
                </a:solidFill>
                <a:latin typeface="幼圆" panose="02010509060101010101" pitchFamily="49" charset="-122"/>
                <a:ea typeface="幼圆" panose="02010509060101010101" pitchFamily="49" charset="-122"/>
              </a:rPr>
              <a:t>上证综指</a:t>
            </a:r>
          </a:p>
        </p:txBody>
      </p:sp>
      <p:sp>
        <p:nvSpPr>
          <p:cNvPr id="8" name="文本框 7">
            <a:extLst>
              <a:ext uri="{FF2B5EF4-FFF2-40B4-BE49-F238E27FC236}">
                <a16:creationId xmlns:a16="http://schemas.microsoft.com/office/drawing/2014/main" xmlns="" id="{7AC07E53-C46F-4958-B014-BE820BB57652}"/>
              </a:ext>
            </a:extLst>
          </p:cNvPr>
          <p:cNvSpPr txBox="1"/>
          <p:nvPr/>
        </p:nvSpPr>
        <p:spPr>
          <a:xfrm>
            <a:off x="211541" y="1715913"/>
            <a:ext cx="833883" cy="400110"/>
          </a:xfrm>
          <a:prstGeom prst="rect">
            <a:avLst/>
          </a:prstGeom>
          <a:noFill/>
        </p:spPr>
        <p:txBody>
          <a:bodyPr wrap="none" rtlCol="0">
            <a:spAutoFit/>
          </a:bodyPr>
          <a:lstStyle/>
          <a:p>
            <a:r>
              <a:rPr lang="en-US" altLang="zh-CN" b="1">
                <a:solidFill>
                  <a:srgbClr val="000066"/>
                </a:solidFill>
                <a:latin typeface="+mn-ea"/>
                <a:ea typeface="+mn-ea"/>
              </a:rPr>
              <a:t>7.75%</a:t>
            </a:r>
            <a:endParaRPr lang="zh-CN" altLang="en-US" b="1">
              <a:solidFill>
                <a:srgbClr val="000066"/>
              </a:solidFill>
              <a:latin typeface="+mn-ea"/>
              <a:ea typeface="+mn-ea"/>
            </a:endParaRPr>
          </a:p>
        </p:txBody>
      </p:sp>
      <p:sp>
        <p:nvSpPr>
          <p:cNvPr id="9" name="文本框 8">
            <a:extLst>
              <a:ext uri="{FF2B5EF4-FFF2-40B4-BE49-F238E27FC236}">
                <a16:creationId xmlns:a16="http://schemas.microsoft.com/office/drawing/2014/main" xmlns="" id="{173EF40F-BAB4-4775-A02A-E1D46917F528}"/>
              </a:ext>
            </a:extLst>
          </p:cNvPr>
          <p:cNvSpPr txBox="1"/>
          <p:nvPr/>
        </p:nvSpPr>
        <p:spPr>
          <a:xfrm>
            <a:off x="-53836" y="4825804"/>
            <a:ext cx="1210588" cy="400110"/>
          </a:xfrm>
          <a:prstGeom prst="rect">
            <a:avLst/>
          </a:prstGeom>
          <a:noFill/>
        </p:spPr>
        <p:txBody>
          <a:bodyPr wrap="none" rtlCol="0">
            <a:spAutoFit/>
          </a:bodyPr>
          <a:lstStyle/>
          <a:p>
            <a:r>
              <a:rPr lang="zh-CN" altLang="en-US" b="1">
                <a:solidFill>
                  <a:srgbClr val="000066"/>
                </a:solidFill>
                <a:latin typeface="+mn-ea"/>
                <a:ea typeface="+mn-ea"/>
              </a:rPr>
              <a:t>中小板指</a:t>
            </a:r>
          </a:p>
        </p:txBody>
      </p:sp>
      <p:sp>
        <p:nvSpPr>
          <p:cNvPr id="11" name="文本框 10">
            <a:extLst>
              <a:ext uri="{FF2B5EF4-FFF2-40B4-BE49-F238E27FC236}">
                <a16:creationId xmlns:a16="http://schemas.microsoft.com/office/drawing/2014/main" xmlns="" id="{B6211026-610A-48B1-8FD8-2FDE01D671A9}"/>
              </a:ext>
            </a:extLst>
          </p:cNvPr>
          <p:cNvSpPr txBox="1"/>
          <p:nvPr/>
        </p:nvSpPr>
        <p:spPr>
          <a:xfrm>
            <a:off x="222652" y="5298163"/>
            <a:ext cx="963725" cy="400110"/>
          </a:xfrm>
          <a:prstGeom prst="rect">
            <a:avLst/>
          </a:prstGeom>
          <a:noFill/>
        </p:spPr>
        <p:txBody>
          <a:bodyPr wrap="none" rtlCol="0">
            <a:spAutoFit/>
          </a:bodyPr>
          <a:lstStyle/>
          <a:p>
            <a:r>
              <a:rPr lang="en-US" altLang="zh-CN" b="1">
                <a:solidFill>
                  <a:srgbClr val="000066"/>
                </a:solidFill>
                <a:latin typeface="+mn-ea"/>
                <a:ea typeface="+mn-ea"/>
              </a:rPr>
              <a:t>13.06%</a:t>
            </a:r>
            <a:endParaRPr lang="zh-CN" altLang="en-US" b="1">
              <a:solidFill>
                <a:srgbClr val="000066"/>
              </a:solidFill>
              <a:latin typeface="+mn-ea"/>
              <a:ea typeface="+mn-ea"/>
            </a:endParaRPr>
          </a:p>
        </p:txBody>
      </p:sp>
      <p:sp>
        <p:nvSpPr>
          <p:cNvPr id="15" name="文本框 14">
            <a:extLst>
              <a:ext uri="{FF2B5EF4-FFF2-40B4-BE49-F238E27FC236}">
                <a16:creationId xmlns:a16="http://schemas.microsoft.com/office/drawing/2014/main" xmlns="" id="{C0931FA3-AAF1-41CB-B2D6-B286AA5D2B56}"/>
              </a:ext>
            </a:extLst>
          </p:cNvPr>
          <p:cNvSpPr txBox="1"/>
          <p:nvPr/>
        </p:nvSpPr>
        <p:spPr>
          <a:xfrm>
            <a:off x="7867540" y="1432031"/>
            <a:ext cx="1210588" cy="400110"/>
          </a:xfrm>
          <a:prstGeom prst="rect">
            <a:avLst/>
          </a:prstGeom>
          <a:noFill/>
        </p:spPr>
        <p:txBody>
          <a:bodyPr wrap="none" rtlCol="0">
            <a:spAutoFit/>
          </a:bodyPr>
          <a:lstStyle/>
          <a:p>
            <a:r>
              <a:rPr lang="zh-CN" altLang="en-US" b="1">
                <a:solidFill>
                  <a:srgbClr val="000066"/>
                </a:solidFill>
                <a:latin typeface="幼圆" panose="02010509060101010101" pitchFamily="49" charset="-122"/>
                <a:ea typeface="幼圆" panose="02010509060101010101" pitchFamily="49" charset="-122"/>
              </a:rPr>
              <a:t>深证成指</a:t>
            </a:r>
          </a:p>
        </p:txBody>
      </p:sp>
      <p:sp>
        <p:nvSpPr>
          <p:cNvPr id="16" name="箭头: 上 15">
            <a:extLst>
              <a:ext uri="{FF2B5EF4-FFF2-40B4-BE49-F238E27FC236}">
                <a16:creationId xmlns:a16="http://schemas.microsoft.com/office/drawing/2014/main" xmlns="" id="{38225682-8E61-477E-AD33-7A3FADD7920E}"/>
              </a:ext>
            </a:extLst>
          </p:cNvPr>
          <p:cNvSpPr/>
          <p:nvPr/>
        </p:nvSpPr>
        <p:spPr bwMode="auto">
          <a:xfrm rot="10800000">
            <a:off x="7953170" y="1821345"/>
            <a:ext cx="288032" cy="576064"/>
          </a:xfrm>
          <a:prstGeom prst="upArrow">
            <a:avLst/>
          </a:prstGeom>
          <a:solidFill>
            <a:srgbClr val="000066"/>
          </a:solidFill>
          <a:ln w="9525" cap="flat" cmpd="sng" algn="ctr">
            <a:solidFill>
              <a:srgbClr val="000066"/>
            </a:solidFill>
            <a:prstDash val="solid"/>
            <a:round/>
            <a:headEnd type="none" w="med" len="med"/>
            <a:tailEnd type="none" w="med" len="med"/>
          </a:ln>
        </p:spPr>
        <p:txBody>
          <a:bodyPr vert="horz" wrap="square" lIns="91440" tIns="45720" rIns="91440" bIns="45720" numCol="1" rtlCol="0" anchor="t" anchorCtr="0" compatLnSpc="1"/>
          <a:lstStyle/>
          <a:p>
            <a:pPr marL="0" marR="0" indent="0" algn="r" defTabSz="914400" rtl="0" eaLnBrk="1" fontAlgn="base" latinLnBrk="0" hangingPunct="1">
              <a:lnSpc>
                <a:spcPct val="100000"/>
              </a:lnSpc>
              <a:spcBef>
                <a:spcPct val="0"/>
              </a:spcBef>
              <a:spcAft>
                <a:spcPct val="0"/>
              </a:spcAft>
              <a:buClrTx/>
              <a:buSzTx/>
              <a:buFontTx/>
              <a:buNone/>
            </a:pPr>
            <a:endParaRPr kumimoji="0" lang="zh-CN" altLang="en-US" sz="1800" b="0" i="0" u="none" strike="noStrike" cap="none" normalizeH="0" baseline="0">
              <a:ln>
                <a:noFill/>
              </a:ln>
              <a:solidFill>
                <a:schemeClr val="tx1"/>
              </a:solidFill>
              <a:effectLst/>
              <a:latin typeface="Arial" panose="020B0604020202020204" pitchFamily="34" charset="0"/>
              <a:ea typeface="幼圆" panose="02010509060101010101" pitchFamily="49" charset="-122"/>
            </a:endParaRPr>
          </a:p>
        </p:txBody>
      </p:sp>
      <p:sp>
        <p:nvSpPr>
          <p:cNvPr id="17" name="文本框 16">
            <a:extLst>
              <a:ext uri="{FF2B5EF4-FFF2-40B4-BE49-F238E27FC236}">
                <a16:creationId xmlns:a16="http://schemas.microsoft.com/office/drawing/2014/main" xmlns="" id="{9001E856-0ABB-48A4-8568-8A3D752EBB60}"/>
              </a:ext>
            </a:extLst>
          </p:cNvPr>
          <p:cNvSpPr txBox="1"/>
          <p:nvPr/>
        </p:nvSpPr>
        <p:spPr>
          <a:xfrm>
            <a:off x="8151114" y="1849840"/>
            <a:ext cx="963725" cy="400110"/>
          </a:xfrm>
          <a:prstGeom prst="rect">
            <a:avLst/>
          </a:prstGeom>
          <a:noFill/>
        </p:spPr>
        <p:txBody>
          <a:bodyPr wrap="none" rtlCol="0">
            <a:spAutoFit/>
          </a:bodyPr>
          <a:lstStyle/>
          <a:p>
            <a:r>
              <a:rPr lang="en-US" altLang="zh-CN" b="1">
                <a:solidFill>
                  <a:srgbClr val="000066"/>
                </a:solidFill>
                <a:latin typeface="+mn-ea"/>
                <a:ea typeface="+mn-ea"/>
              </a:rPr>
              <a:t>10.93%</a:t>
            </a:r>
            <a:endParaRPr lang="zh-CN" altLang="en-US" b="1">
              <a:solidFill>
                <a:srgbClr val="000066"/>
              </a:solidFill>
              <a:latin typeface="+mn-ea"/>
              <a:ea typeface="+mn-ea"/>
            </a:endParaRPr>
          </a:p>
        </p:txBody>
      </p:sp>
      <p:sp>
        <p:nvSpPr>
          <p:cNvPr id="18" name="文本框 17">
            <a:extLst>
              <a:ext uri="{FF2B5EF4-FFF2-40B4-BE49-F238E27FC236}">
                <a16:creationId xmlns:a16="http://schemas.microsoft.com/office/drawing/2014/main" xmlns="" id="{332542B2-8C0D-4A14-B3C0-5AD96888776A}"/>
              </a:ext>
            </a:extLst>
          </p:cNvPr>
          <p:cNvSpPr txBox="1"/>
          <p:nvPr/>
        </p:nvSpPr>
        <p:spPr>
          <a:xfrm>
            <a:off x="7953170" y="4825804"/>
            <a:ext cx="1210588" cy="400110"/>
          </a:xfrm>
          <a:prstGeom prst="rect">
            <a:avLst/>
          </a:prstGeom>
          <a:noFill/>
        </p:spPr>
        <p:txBody>
          <a:bodyPr wrap="none" rtlCol="0">
            <a:spAutoFit/>
          </a:bodyPr>
          <a:lstStyle/>
          <a:p>
            <a:r>
              <a:rPr lang="zh-CN" altLang="en-US" b="1">
                <a:solidFill>
                  <a:srgbClr val="000066"/>
                </a:solidFill>
                <a:latin typeface="幼圆" panose="02010509060101010101" pitchFamily="49" charset="-122"/>
                <a:ea typeface="幼圆" panose="02010509060101010101" pitchFamily="49" charset="-122"/>
              </a:rPr>
              <a:t>创业板指</a:t>
            </a:r>
          </a:p>
        </p:txBody>
      </p:sp>
      <p:sp>
        <p:nvSpPr>
          <p:cNvPr id="19" name="箭头: 上 18">
            <a:extLst>
              <a:ext uri="{FF2B5EF4-FFF2-40B4-BE49-F238E27FC236}">
                <a16:creationId xmlns:a16="http://schemas.microsoft.com/office/drawing/2014/main" xmlns="" id="{AC202E13-207F-447D-BCD1-0559B449198B}"/>
              </a:ext>
            </a:extLst>
          </p:cNvPr>
          <p:cNvSpPr/>
          <p:nvPr/>
        </p:nvSpPr>
        <p:spPr bwMode="auto">
          <a:xfrm rot="10800000">
            <a:off x="8038799" y="5210186"/>
            <a:ext cx="288032" cy="576064"/>
          </a:xfrm>
          <a:prstGeom prst="upArrow">
            <a:avLst/>
          </a:prstGeom>
          <a:solidFill>
            <a:srgbClr val="000066"/>
          </a:solidFill>
          <a:ln w="9525" cap="flat" cmpd="sng" algn="ctr">
            <a:solidFill>
              <a:srgbClr val="000066"/>
            </a:solidFill>
            <a:prstDash val="solid"/>
            <a:round/>
            <a:headEnd type="none" w="med" len="med"/>
            <a:tailEnd type="none" w="med" len="med"/>
          </a:ln>
        </p:spPr>
        <p:txBody>
          <a:bodyPr vert="horz" wrap="square" lIns="91440" tIns="45720" rIns="91440" bIns="45720" numCol="1" rtlCol="0" anchor="t" anchorCtr="0" compatLnSpc="1"/>
          <a:lstStyle/>
          <a:p>
            <a:pPr marL="0" marR="0" indent="0" algn="r" defTabSz="914400" rtl="0" eaLnBrk="1" fontAlgn="base" latinLnBrk="0" hangingPunct="1">
              <a:lnSpc>
                <a:spcPct val="100000"/>
              </a:lnSpc>
              <a:spcBef>
                <a:spcPct val="0"/>
              </a:spcBef>
              <a:spcAft>
                <a:spcPct val="0"/>
              </a:spcAft>
              <a:buClrTx/>
              <a:buSzTx/>
              <a:buFontTx/>
              <a:buNone/>
            </a:pPr>
            <a:endParaRPr kumimoji="0" lang="zh-CN" altLang="en-US" sz="1800" b="0" i="0" u="none" strike="noStrike" cap="none" normalizeH="0" baseline="0">
              <a:ln>
                <a:noFill/>
              </a:ln>
              <a:solidFill>
                <a:schemeClr val="tx1"/>
              </a:solidFill>
              <a:effectLst/>
              <a:latin typeface="Arial" panose="020B0604020202020204" pitchFamily="34" charset="0"/>
              <a:ea typeface="幼圆" panose="02010509060101010101" pitchFamily="49" charset="-122"/>
            </a:endParaRPr>
          </a:p>
        </p:txBody>
      </p:sp>
      <p:sp>
        <p:nvSpPr>
          <p:cNvPr id="20" name="文本框 19">
            <a:extLst>
              <a:ext uri="{FF2B5EF4-FFF2-40B4-BE49-F238E27FC236}">
                <a16:creationId xmlns:a16="http://schemas.microsoft.com/office/drawing/2014/main" xmlns="" id="{34D9E8B0-FDD6-4502-BCD7-AABEA83A4C97}"/>
              </a:ext>
            </a:extLst>
          </p:cNvPr>
          <p:cNvSpPr txBox="1"/>
          <p:nvPr/>
        </p:nvSpPr>
        <p:spPr>
          <a:xfrm>
            <a:off x="8229658" y="5298163"/>
            <a:ext cx="833883" cy="400110"/>
          </a:xfrm>
          <a:prstGeom prst="rect">
            <a:avLst/>
          </a:prstGeom>
          <a:noFill/>
        </p:spPr>
        <p:txBody>
          <a:bodyPr wrap="none" rtlCol="0">
            <a:spAutoFit/>
          </a:bodyPr>
          <a:lstStyle/>
          <a:p>
            <a:r>
              <a:rPr lang="en-US" altLang="zh-CN" b="1">
                <a:solidFill>
                  <a:srgbClr val="000066"/>
                </a:solidFill>
                <a:latin typeface="+mn-ea"/>
                <a:ea typeface="+mn-ea"/>
              </a:rPr>
              <a:t>9.62%</a:t>
            </a:r>
            <a:endParaRPr lang="zh-CN" altLang="en-US" b="1">
              <a:solidFill>
                <a:srgbClr val="000066"/>
              </a:solidFill>
              <a:latin typeface="+mn-ea"/>
              <a:ea typeface="+mn-ea"/>
            </a:endParaRPr>
          </a:p>
        </p:txBody>
      </p:sp>
      <p:sp>
        <p:nvSpPr>
          <p:cNvPr id="5" name="文本框 4">
            <a:extLst>
              <a:ext uri="{FF2B5EF4-FFF2-40B4-BE49-F238E27FC236}">
                <a16:creationId xmlns:a16="http://schemas.microsoft.com/office/drawing/2014/main" xmlns="" id="{F3449907-9503-4790-9BA1-4958CA326D67}"/>
              </a:ext>
            </a:extLst>
          </p:cNvPr>
          <p:cNvSpPr txBox="1"/>
          <p:nvPr/>
        </p:nvSpPr>
        <p:spPr>
          <a:xfrm>
            <a:off x="1080843" y="5085184"/>
            <a:ext cx="6678881" cy="1323439"/>
          </a:xfrm>
          <a:prstGeom prst="rect">
            <a:avLst/>
          </a:prstGeom>
          <a:noFill/>
        </p:spPr>
        <p:txBody>
          <a:bodyPr wrap="square" rtlCol="0">
            <a:spAutoFit/>
          </a:bodyPr>
          <a:lstStyle/>
          <a:p>
            <a:r>
              <a:rPr lang="en-US" altLang="zh-CN" b="1">
                <a:solidFill>
                  <a:srgbClr val="000066"/>
                </a:solidFill>
                <a:latin typeface="+mn-ea"/>
              </a:rPr>
              <a:t>10</a:t>
            </a:r>
            <a:r>
              <a:rPr lang="zh-CN" altLang="en-US" b="1">
                <a:solidFill>
                  <a:srgbClr val="000066"/>
                </a:solidFill>
                <a:latin typeface="+mn-ea"/>
              </a:rPr>
              <a:t>月</a:t>
            </a:r>
            <a:r>
              <a:rPr lang="en-US" altLang="zh-CN" b="1">
                <a:solidFill>
                  <a:srgbClr val="000066"/>
                </a:solidFill>
                <a:latin typeface="+mn-ea"/>
              </a:rPr>
              <a:t>11</a:t>
            </a:r>
            <a:r>
              <a:rPr lang="zh-CN" altLang="en-US" b="1">
                <a:solidFill>
                  <a:srgbClr val="000066"/>
                </a:solidFill>
                <a:latin typeface="+mn-ea"/>
              </a:rPr>
              <a:t>日，受隔夜欧美股市大跌的影响，市场再度上演千股跌停，沪指击穿</a:t>
            </a:r>
            <a:r>
              <a:rPr lang="en-US" altLang="zh-CN" b="1">
                <a:solidFill>
                  <a:srgbClr val="000066"/>
                </a:solidFill>
                <a:latin typeface="+mn-ea"/>
              </a:rPr>
              <a:t>2638</a:t>
            </a:r>
            <a:r>
              <a:rPr lang="zh-CN" altLang="en-US" b="1">
                <a:solidFill>
                  <a:srgbClr val="000066"/>
                </a:solidFill>
                <a:latin typeface="+mn-ea"/>
              </a:rPr>
              <a:t>熔断底，并失守</a:t>
            </a:r>
            <a:r>
              <a:rPr lang="en-US" altLang="zh-CN" b="1">
                <a:solidFill>
                  <a:srgbClr val="000066"/>
                </a:solidFill>
                <a:latin typeface="+mn-ea"/>
              </a:rPr>
              <a:t>2600</a:t>
            </a:r>
            <a:r>
              <a:rPr lang="zh-CN" altLang="en-US" b="1">
                <a:solidFill>
                  <a:srgbClr val="000066"/>
                </a:solidFill>
                <a:latin typeface="+mn-ea"/>
              </a:rPr>
              <a:t>点大关。</a:t>
            </a:r>
            <a:r>
              <a:rPr lang="en-US" altLang="zh-CN" b="1">
                <a:solidFill>
                  <a:srgbClr val="000066"/>
                </a:solidFill>
                <a:latin typeface="+mn-ea"/>
              </a:rPr>
              <a:t>10</a:t>
            </a:r>
            <a:r>
              <a:rPr lang="zh-CN" altLang="en-US" b="1">
                <a:solidFill>
                  <a:srgbClr val="000066"/>
                </a:solidFill>
                <a:latin typeface="+mn-ea"/>
              </a:rPr>
              <a:t>月下旬伴随高层的密集讲话和利好政策的陆续出台，市场出现一定程度的反弹。</a:t>
            </a:r>
            <a:endParaRPr lang="zh-CN" altLang="en-US" b="1">
              <a:solidFill>
                <a:srgbClr val="000066"/>
              </a:solidFill>
              <a:latin typeface="+mn-ea"/>
              <a:ea typeface="+mn-ea"/>
            </a:endParaRPr>
          </a:p>
        </p:txBody>
      </p:sp>
      <p:sp>
        <p:nvSpPr>
          <p:cNvPr id="23" name="文本框 22">
            <a:extLst>
              <a:ext uri="{FF2B5EF4-FFF2-40B4-BE49-F238E27FC236}">
                <a16:creationId xmlns:a16="http://schemas.microsoft.com/office/drawing/2014/main" xmlns="" id="{B1DE2939-1B1F-436C-94BD-8ACFA196125E}"/>
              </a:ext>
            </a:extLst>
          </p:cNvPr>
          <p:cNvSpPr txBox="1"/>
          <p:nvPr/>
        </p:nvSpPr>
        <p:spPr>
          <a:xfrm>
            <a:off x="161072" y="1098049"/>
            <a:ext cx="720080" cy="400110"/>
          </a:xfrm>
          <a:prstGeom prst="rect">
            <a:avLst/>
          </a:prstGeom>
          <a:noFill/>
        </p:spPr>
        <p:txBody>
          <a:bodyPr wrap="square" rtlCol="0">
            <a:spAutoFit/>
          </a:bodyPr>
          <a:lstStyle/>
          <a:p>
            <a:r>
              <a:rPr lang="zh-CN" altLang="en-US" b="1">
                <a:solidFill>
                  <a:schemeClr val="bg1"/>
                </a:solidFill>
                <a:latin typeface="+mn-ea"/>
                <a:ea typeface="+mn-ea"/>
              </a:rPr>
              <a:t>市场</a:t>
            </a:r>
          </a:p>
        </p:txBody>
      </p:sp>
      <p:sp>
        <p:nvSpPr>
          <p:cNvPr id="22" name="箭头: 上 21">
            <a:extLst>
              <a:ext uri="{FF2B5EF4-FFF2-40B4-BE49-F238E27FC236}">
                <a16:creationId xmlns:a16="http://schemas.microsoft.com/office/drawing/2014/main" xmlns="" id="{25DF3A25-B7F5-4AAA-9B73-2D8B381CE2D5}"/>
              </a:ext>
            </a:extLst>
          </p:cNvPr>
          <p:cNvSpPr/>
          <p:nvPr/>
        </p:nvSpPr>
        <p:spPr bwMode="auto">
          <a:xfrm rot="10800000">
            <a:off x="35547" y="5210186"/>
            <a:ext cx="288032" cy="576064"/>
          </a:xfrm>
          <a:prstGeom prst="upArrow">
            <a:avLst/>
          </a:prstGeom>
          <a:solidFill>
            <a:srgbClr val="000066"/>
          </a:solidFill>
          <a:ln w="9525" cap="flat" cmpd="sng" algn="ctr">
            <a:solidFill>
              <a:srgbClr val="000066"/>
            </a:solidFill>
            <a:prstDash val="solid"/>
            <a:round/>
            <a:headEnd type="none" w="med" len="med"/>
            <a:tailEnd type="none" w="med" len="med"/>
          </a:ln>
        </p:spPr>
        <p:txBody>
          <a:bodyPr vert="horz" wrap="square" lIns="91440" tIns="45720" rIns="91440" bIns="45720" numCol="1" rtlCol="0" anchor="t" anchorCtr="0" compatLnSpc="1"/>
          <a:lstStyle/>
          <a:p>
            <a:pPr marL="0" marR="0" indent="0" algn="r" defTabSz="914400" rtl="0" eaLnBrk="1" fontAlgn="base" latinLnBrk="0" hangingPunct="1">
              <a:lnSpc>
                <a:spcPct val="100000"/>
              </a:lnSpc>
              <a:spcBef>
                <a:spcPct val="0"/>
              </a:spcBef>
              <a:spcAft>
                <a:spcPct val="0"/>
              </a:spcAft>
              <a:buClrTx/>
              <a:buSzTx/>
              <a:buFontTx/>
              <a:buNone/>
            </a:pPr>
            <a:endParaRPr kumimoji="0" lang="zh-CN" altLang="en-US" sz="1800" b="0" i="0" u="none" strike="noStrike" cap="none" normalizeH="0" baseline="0">
              <a:ln>
                <a:noFill/>
              </a:ln>
              <a:solidFill>
                <a:schemeClr val="tx1"/>
              </a:solidFill>
              <a:effectLst/>
              <a:latin typeface="Arial" panose="020B0604020202020204" pitchFamily="34" charset="0"/>
              <a:ea typeface="幼圆" panose="02010509060101010101" pitchFamily="49" charset="-122"/>
            </a:endParaRPr>
          </a:p>
        </p:txBody>
      </p:sp>
      <p:sp>
        <p:nvSpPr>
          <p:cNvPr id="24" name="箭头: 上 23">
            <a:extLst>
              <a:ext uri="{FF2B5EF4-FFF2-40B4-BE49-F238E27FC236}">
                <a16:creationId xmlns:a16="http://schemas.microsoft.com/office/drawing/2014/main" xmlns="" id="{BC57843D-E424-4851-B3FA-1F43F24127E0}"/>
              </a:ext>
            </a:extLst>
          </p:cNvPr>
          <p:cNvSpPr/>
          <p:nvPr/>
        </p:nvSpPr>
        <p:spPr bwMode="auto">
          <a:xfrm rot="10800000">
            <a:off x="35547" y="1698407"/>
            <a:ext cx="288032" cy="576064"/>
          </a:xfrm>
          <a:prstGeom prst="upArrow">
            <a:avLst/>
          </a:prstGeom>
          <a:solidFill>
            <a:srgbClr val="000066"/>
          </a:solidFill>
          <a:ln w="9525" cap="flat" cmpd="sng" algn="ctr">
            <a:solidFill>
              <a:srgbClr val="000066"/>
            </a:solidFill>
            <a:prstDash val="solid"/>
            <a:round/>
            <a:headEnd type="none" w="med" len="med"/>
            <a:tailEnd type="none" w="med" len="med"/>
          </a:ln>
        </p:spPr>
        <p:txBody>
          <a:bodyPr vert="horz" wrap="square" lIns="91440" tIns="45720" rIns="91440" bIns="45720" numCol="1" rtlCol="0" anchor="t" anchorCtr="0" compatLnSpc="1"/>
          <a:lstStyle/>
          <a:p>
            <a:pPr marL="0" marR="0" indent="0" algn="r" defTabSz="914400" rtl="0" eaLnBrk="1" fontAlgn="base" latinLnBrk="0" hangingPunct="1">
              <a:lnSpc>
                <a:spcPct val="100000"/>
              </a:lnSpc>
              <a:spcBef>
                <a:spcPct val="0"/>
              </a:spcBef>
              <a:spcAft>
                <a:spcPct val="0"/>
              </a:spcAft>
              <a:buClrTx/>
              <a:buSzTx/>
              <a:buFontTx/>
              <a:buNone/>
            </a:pPr>
            <a:endParaRPr kumimoji="0" lang="zh-CN" altLang="en-US" sz="1800" b="0" i="0" u="none" strike="noStrike" cap="none" normalizeH="0" baseline="0">
              <a:ln>
                <a:noFill/>
              </a:ln>
              <a:solidFill>
                <a:srgbClr val="000066"/>
              </a:solidFill>
              <a:effectLst/>
              <a:latin typeface="Arial" panose="020B0604020202020204" pitchFamily="34" charset="0"/>
              <a:ea typeface="幼圆" panose="02010509060101010101" pitchFamily="49" charset="-122"/>
            </a:endParaRPr>
          </a:p>
        </p:txBody>
      </p:sp>
      <p:pic>
        <p:nvPicPr>
          <p:cNvPr id="2" name="图片 1">
            <a:extLst>
              <a:ext uri="{FF2B5EF4-FFF2-40B4-BE49-F238E27FC236}">
                <a16:creationId xmlns:a16="http://schemas.microsoft.com/office/drawing/2014/main" xmlns="" id="{A1984011-D9A4-4E64-BEAC-840BD2B38275}"/>
              </a:ext>
            </a:extLst>
          </p:cNvPr>
          <p:cNvPicPr>
            <a:picLocks noChangeAspect="1"/>
          </p:cNvPicPr>
          <p:nvPr/>
        </p:nvPicPr>
        <p:blipFill>
          <a:blip r:embed="rId3"/>
          <a:stretch>
            <a:fillRect/>
          </a:stretch>
        </p:blipFill>
        <p:spPr>
          <a:xfrm>
            <a:off x="1080843" y="1411188"/>
            <a:ext cx="6442377" cy="3673996"/>
          </a:xfrm>
          <a:prstGeom prst="rect">
            <a:avLst/>
          </a:prstGeom>
        </p:spPr>
      </p:pic>
    </p:spTree>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图片 1">
            <a:extLst>
              <a:ext uri="{FF2B5EF4-FFF2-40B4-BE49-F238E27FC236}">
                <a16:creationId xmlns:a16="http://schemas.microsoft.com/office/drawing/2014/main" xmlns="" id="{3D3C489C-DC3B-428A-AE1C-636E5208282D}"/>
              </a:ext>
            </a:extLst>
          </p:cNvPr>
          <p:cNvPicPr>
            <a:picLocks noChangeAspect="1"/>
          </p:cNvPicPr>
          <p:nvPr/>
        </p:nvPicPr>
        <p:blipFill>
          <a:blip r:embed="rId4"/>
          <a:stretch>
            <a:fillRect/>
          </a:stretch>
        </p:blipFill>
        <p:spPr>
          <a:xfrm>
            <a:off x="683568" y="1127868"/>
            <a:ext cx="7316094" cy="5054480"/>
          </a:xfrm>
          <a:prstGeom prst="rect">
            <a:avLst/>
          </a:prstGeom>
        </p:spPr>
      </p:pic>
      <p:sp>
        <p:nvSpPr>
          <p:cNvPr id="19458" name="Rectangle 2"/>
          <p:cNvSpPr>
            <a:spLocks noGrp="1" noChangeArrowheads="1"/>
          </p:cNvSpPr>
          <p:nvPr>
            <p:ph type="title"/>
          </p:nvPr>
        </p:nvSpPr>
        <p:spPr bwMode="auto">
          <a:xfrm>
            <a:off x="468313" y="188913"/>
            <a:ext cx="8229600" cy="1143000"/>
          </a:xfrm>
          <a:noFill/>
          <a:ln>
            <a:miter lim="800000"/>
          </a:ln>
        </p:spPr>
        <p:txBody>
          <a:bodyPr vert="horz" wrap="square" lIns="91440" tIns="45720" rIns="91440" bIns="45720" numCol="1" anchor="t" anchorCtr="0" compatLnSpc="1"/>
          <a:lstStyle/>
          <a:p>
            <a:r>
              <a:rPr lang="zh-CN" altLang="en-US" sz="2400">
                <a:solidFill>
                  <a:srgbClr val="000066"/>
                </a:solidFill>
              </a:rPr>
              <a:t>上证</a:t>
            </a:r>
            <a:r>
              <a:rPr lang="en-US" altLang="zh-CN" sz="2400">
                <a:solidFill>
                  <a:srgbClr val="000066"/>
                </a:solidFill>
              </a:rPr>
              <a:t>50</a:t>
            </a:r>
            <a:r>
              <a:rPr lang="zh-CN" altLang="en-US" sz="2400">
                <a:solidFill>
                  <a:srgbClr val="000066"/>
                </a:solidFill>
              </a:rPr>
              <a:t>股指期货</a:t>
            </a:r>
          </a:p>
        </p:txBody>
      </p:sp>
      <p:sp>
        <p:nvSpPr>
          <p:cNvPr id="11" name="文本框 10">
            <a:extLst>
              <a:ext uri="{FF2B5EF4-FFF2-40B4-BE49-F238E27FC236}">
                <a16:creationId xmlns:a16="http://schemas.microsoft.com/office/drawing/2014/main" xmlns="" id="{29DFC1AC-E350-4462-ABF8-C1EC9F4B7CF1}"/>
              </a:ext>
            </a:extLst>
          </p:cNvPr>
          <p:cNvSpPr txBox="1"/>
          <p:nvPr/>
        </p:nvSpPr>
        <p:spPr>
          <a:xfrm>
            <a:off x="7524328" y="4806658"/>
            <a:ext cx="1597791" cy="707886"/>
          </a:xfrm>
          <a:prstGeom prst="rect">
            <a:avLst/>
          </a:prstGeom>
          <a:noFill/>
        </p:spPr>
        <p:txBody>
          <a:bodyPr wrap="square" rtlCol="0">
            <a:spAutoFit/>
          </a:bodyPr>
          <a:lstStyle/>
          <a:p>
            <a:r>
              <a:rPr lang="zh-CN" altLang="en-US" b="1">
                <a:solidFill>
                  <a:srgbClr val="000066"/>
                </a:solidFill>
                <a:latin typeface="+mn-ea"/>
                <a:ea typeface="+mn-ea"/>
              </a:rPr>
              <a:t>极速上升后震荡回落</a:t>
            </a:r>
            <a:endParaRPr lang="en-US" altLang="zh-CN" b="1">
              <a:solidFill>
                <a:srgbClr val="000066"/>
              </a:solidFill>
              <a:latin typeface="+mn-ea"/>
              <a:ea typeface="+mn-ea"/>
            </a:endParaRPr>
          </a:p>
        </p:txBody>
      </p:sp>
      <p:cxnSp>
        <p:nvCxnSpPr>
          <p:cNvPr id="12" name="直接箭头连接符 11">
            <a:extLst>
              <a:ext uri="{FF2B5EF4-FFF2-40B4-BE49-F238E27FC236}">
                <a16:creationId xmlns:a16="http://schemas.microsoft.com/office/drawing/2014/main" xmlns="" id="{131775A4-6B5B-4215-A2A9-DEADBAF63486}"/>
              </a:ext>
            </a:extLst>
          </p:cNvPr>
          <p:cNvCxnSpPr>
            <a:cxnSpLocks/>
          </p:cNvCxnSpPr>
          <p:nvPr/>
        </p:nvCxnSpPr>
        <p:spPr bwMode="auto">
          <a:xfrm>
            <a:off x="5796136" y="3230184"/>
            <a:ext cx="2027321" cy="1576474"/>
          </a:xfrm>
          <a:prstGeom prst="straightConnector1">
            <a:avLst/>
          </a:prstGeom>
          <a:ln>
            <a:headEnd type="none" w="med" len="med"/>
            <a:tailEnd type="triangle"/>
          </a:ln>
        </p:spPr>
        <p:style>
          <a:lnRef idx="2">
            <a:schemeClr val="accent1"/>
          </a:lnRef>
          <a:fillRef idx="0">
            <a:schemeClr val="accent1"/>
          </a:fillRef>
          <a:effectRef idx="1">
            <a:schemeClr val="accent1"/>
          </a:effectRef>
          <a:fontRef idx="minor">
            <a:schemeClr val="tx1"/>
          </a:fontRef>
        </p:style>
      </p:cxnSp>
      <p:sp>
        <p:nvSpPr>
          <p:cNvPr id="9" name="文本框 8">
            <a:extLst>
              <a:ext uri="{FF2B5EF4-FFF2-40B4-BE49-F238E27FC236}">
                <a16:creationId xmlns:a16="http://schemas.microsoft.com/office/drawing/2014/main" xmlns="" id="{BFC8078E-AD54-4079-9B29-4CFF8F2A0786}"/>
              </a:ext>
            </a:extLst>
          </p:cNvPr>
          <p:cNvSpPr txBox="1"/>
          <p:nvPr/>
        </p:nvSpPr>
        <p:spPr>
          <a:xfrm>
            <a:off x="1773090" y="1787858"/>
            <a:ext cx="1421356" cy="400110"/>
          </a:xfrm>
          <a:prstGeom prst="rect">
            <a:avLst/>
          </a:prstGeom>
          <a:noFill/>
        </p:spPr>
        <p:txBody>
          <a:bodyPr wrap="square" rtlCol="0">
            <a:spAutoFit/>
          </a:bodyPr>
          <a:lstStyle/>
          <a:p>
            <a:r>
              <a:rPr lang="zh-CN" altLang="en-US" b="1">
                <a:solidFill>
                  <a:srgbClr val="000066"/>
                </a:solidFill>
                <a:latin typeface="+mn-ea"/>
                <a:ea typeface="+mn-ea"/>
              </a:rPr>
              <a:t>低位震荡</a:t>
            </a:r>
            <a:endParaRPr lang="en-US" altLang="zh-CN" b="1">
              <a:solidFill>
                <a:srgbClr val="000066"/>
              </a:solidFill>
              <a:latin typeface="+mn-ea"/>
              <a:ea typeface="+mn-ea"/>
            </a:endParaRPr>
          </a:p>
        </p:txBody>
      </p:sp>
      <p:cxnSp>
        <p:nvCxnSpPr>
          <p:cNvPr id="10" name="直接箭头连接符 9">
            <a:extLst>
              <a:ext uri="{FF2B5EF4-FFF2-40B4-BE49-F238E27FC236}">
                <a16:creationId xmlns:a16="http://schemas.microsoft.com/office/drawing/2014/main" xmlns="" id="{9FCDA80C-C82E-4DD4-9AB4-F2CF26749039}"/>
              </a:ext>
            </a:extLst>
          </p:cNvPr>
          <p:cNvCxnSpPr>
            <a:cxnSpLocks/>
          </p:cNvCxnSpPr>
          <p:nvPr/>
        </p:nvCxnSpPr>
        <p:spPr bwMode="auto">
          <a:xfrm flipH="1" flipV="1">
            <a:off x="2663789" y="2270868"/>
            <a:ext cx="972108" cy="1384240"/>
          </a:xfrm>
          <a:prstGeom prst="straightConnector1">
            <a:avLst/>
          </a:prstGeom>
          <a:ln>
            <a:headEnd type="none" w="med" len="med"/>
            <a:tailEnd type="triangle"/>
          </a:ln>
        </p:spPr>
        <p:style>
          <a:lnRef idx="2">
            <a:schemeClr val="accent1"/>
          </a:lnRef>
          <a:fillRef idx="0">
            <a:schemeClr val="accent1"/>
          </a:fillRef>
          <a:effectRef idx="1">
            <a:schemeClr val="accent1"/>
          </a:effectRef>
          <a:fontRef idx="minor">
            <a:schemeClr val="tx1"/>
          </a:fontRef>
        </p:style>
      </p:cxnSp>
    </p:spTree>
  </p:cSld>
  <p:clrMapOvr>
    <a:overrideClrMapping bg1="lt1" tx1="dk1" bg2="lt2" tx2="dk2" accent1="accent1" accent2="accent2" accent3="accent3" accent4="accent4" accent5="accent5" accent6="accent6" hlink="hlink" folHlink="folHlink"/>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a:extLst>
              <a:ext uri="{FF2B5EF4-FFF2-40B4-BE49-F238E27FC236}">
                <a16:creationId xmlns:a16="http://schemas.microsoft.com/office/drawing/2014/main" xmlns="" id="{AE349D20-2B94-4716-A5CC-2DE784355F8D}"/>
              </a:ext>
            </a:extLst>
          </p:cNvPr>
          <p:cNvPicPr>
            <a:picLocks noChangeAspect="1"/>
          </p:cNvPicPr>
          <p:nvPr/>
        </p:nvPicPr>
        <p:blipFill>
          <a:blip r:embed="rId3"/>
          <a:stretch>
            <a:fillRect/>
          </a:stretch>
        </p:blipFill>
        <p:spPr>
          <a:xfrm>
            <a:off x="899592" y="1083324"/>
            <a:ext cx="7005722" cy="4203434"/>
          </a:xfrm>
          <a:prstGeom prst="rect">
            <a:avLst/>
          </a:prstGeom>
        </p:spPr>
      </p:pic>
      <p:sp>
        <p:nvSpPr>
          <p:cNvPr id="14" name="文本框 13">
            <a:extLst>
              <a:ext uri="{FF2B5EF4-FFF2-40B4-BE49-F238E27FC236}">
                <a16:creationId xmlns:a16="http://schemas.microsoft.com/office/drawing/2014/main" xmlns="" id="{69433A96-7730-4926-AD9D-3ACFBB9A974B}"/>
              </a:ext>
            </a:extLst>
          </p:cNvPr>
          <p:cNvSpPr txBox="1"/>
          <p:nvPr/>
        </p:nvSpPr>
        <p:spPr>
          <a:xfrm>
            <a:off x="5791224" y="5411884"/>
            <a:ext cx="1763688" cy="707886"/>
          </a:xfrm>
          <a:prstGeom prst="rect">
            <a:avLst/>
          </a:prstGeom>
          <a:noFill/>
        </p:spPr>
        <p:txBody>
          <a:bodyPr wrap="square" rtlCol="0">
            <a:spAutoFit/>
          </a:bodyPr>
          <a:lstStyle/>
          <a:p>
            <a:r>
              <a:rPr lang="zh-CN" altLang="en-US" b="1">
                <a:solidFill>
                  <a:srgbClr val="000066"/>
                </a:solidFill>
                <a:latin typeface="+mn-ea"/>
                <a:ea typeface="+mn-ea"/>
              </a:rPr>
              <a:t>  较上月</a:t>
            </a:r>
            <a:endParaRPr lang="en-US" altLang="zh-CN" b="1">
              <a:solidFill>
                <a:srgbClr val="000066"/>
              </a:solidFill>
              <a:latin typeface="+mn-ea"/>
              <a:ea typeface="+mn-ea"/>
            </a:endParaRPr>
          </a:p>
          <a:p>
            <a:r>
              <a:rPr lang="en-US" altLang="zh-CN" b="1">
                <a:solidFill>
                  <a:srgbClr val="000066"/>
                </a:solidFill>
              </a:rPr>
              <a:t>     </a:t>
            </a:r>
            <a:r>
              <a:rPr lang="en-US" altLang="zh-CN" b="1">
                <a:solidFill>
                  <a:srgbClr val="000066"/>
                </a:solidFill>
                <a:latin typeface="+mn-ea"/>
                <a:ea typeface="+mn-ea"/>
              </a:rPr>
              <a:t>8.14%</a:t>
            </a:r>
          </a:p>
        </p:txBody>
      </p:sp>
      <p:sp>
        <p:nvSpPr>
          <p:cNvPr id="21506" name="Rectangle 2"/>
          <p:cNvSpPr>
            <a:spLocks noChangeArrowheads="1"/>
          </p:cNvSpPr>
          <p:nvPr/>
        </p:nvSpPr>
        <p:spPr bwMode="white">
          <a:xfrm>
            <a:off x="455613" y="214313"/>
            <a:ext cx="8231187" cy="1144587"/>
          </a:xfrm>
          <a:prstGeom prst="rect">
            <a:avLst/>
          </a:prstGeom>
          <a:noFill/>
          <a:ln w="9525" algn="ctr">
            <a:noFill/>
            <a:miter lim="800000"/>
          </a:ln>
        </p:spPr>
        <p:txBody>
          <a:bodyPr/>
          <a:lstStyle/>
          <a:p>
            <a:r>
              <a:rPr lang="zh-CN" altLang="en-US" sz="2400" b="1">
                <a:solidFill>
                  <a:srgbClr val="000066"/>
                </a:solidFill>
                <a:latin typeface="幼圆" panose="02010509060101010101" pitchFamily="49" charset="-122"/>
                <a:ea typeface="幼圆" panose="02010509060101010101" pitchFamily="49" charset="-122"/>
              </a:rPr>
              <a:t>沪深市值统计</a:t>
            </a:r>
          </a:p>
        </p:txBody>
      </p:sp>
      <p:sp>
        <p:nvSpPr>
          <p:cNvPr id="4" name="文本框 3">
            <a:extLst>
              <a:ext uri="{FF2B5EF4-FFF2-40B4-BE49-F238E27FC236}">
                <a16:creationId xmlns:a16="http://schemas.microsoft.com/office/drawing/2014/main" xmlns="" id="{9ADABFAE-AB45-497C-A21E-2AB4379BFFF8}"/>
              </a:ext>
            </a:extLst>
          </p:cNvPr>
          <p:cNvSpPr txBox="1"/>
          <p:nvPr/>
        </p:nvSpPr>
        <p:spPr>
          <a:xfrm>
            <a:off x="1331641" y="5327719"/>
            <a:ext cx="2045448" cy="769441"/>
          </a:xfrm>
          <a:prstGeom prst="rect">
            <a:avLst/>
          </a:prstGeom>
          <a:noFill/>
        </p:spPr>
        <p:txBody>
          <a:bodyPr wrap="square" rtlCol="0">
            <a:spAutoFit/>
          </a:bodyPr>
          <a:lstStyle/>
          <a:p>
            <a:r>
              <a:rPr lang="en-US" altLang="zh-CN" b="1">
                <a:solidFill>
                  <a:srgbClr val="000066"/>
                </a:solidFill>
                <a:latin typeface="+mn-ea"/>
                <a:ea typeface="+mn-ea"/>
              </a:rPr>
              <a:t>10</a:t>
            </a:r>
            <a:r>
              <a:rPr lang="zh-CN" altLang="en-US" b="1">
                <a:solidFill>
                  <a:srgbClr val="000066"/>
                </a:solidFill>
                <a:latin typeface="+mn-ea"/>
                <a:ea typeface="+mn-ea"/>
              </a:rPr>
              <a:t>月，</a:t>
            </a:r>
            <a:r>
              <a:rPr lang="en-US" altLang="zh-CN" b="1">
                <a:solidFill>
                  <a:srgbClr val="000066"/>
                </a:solidFill>
                <a:latin typeface="+mn-ea"/>
                <a:ea typeface="+mn-ea"/>
              </a:rPr>
              <a:t>A</a:t>
            </a:r>
            <a:r>
              <a:rPr lang="zh-CN" altLang="en-US" b="1">
                <a:solidFill>
                  <a:srgbClr val="000066"/>
                </a:solidFill>
                <a:latin typeface="+mn-ea"/>
                <a:ea typeface="+mn-ea"/>
              </a:rPr>
              <a:t>股总市值近</a:t>
            </a:r>
            <a:r>
              <a:rPr lang="en-US" altLang="zh-CN" sz="2400" b="1">
                <a:solidFill>
                  <a:srgbClr val="FF0000"/>
                </a:solidFill>
                <a:latin typeface="+mn-ea"/>
                <a:ea typeface="+mn-ea"/>
              </a:rPr>
              <a:t>48.99</a:t>
            </a:r>
            <a:r>
              <a:rPr lang="zh-CN" altLang="en-US" b="1">
                <a:solidFill>
                  <a:srgbClr val="000066"/>
                </a:solidFill>
                <a:latin typeface="+mn-ea"/>
                <a:ea typeface="+mn-ea"/>
              </a:rPr>
              <a:t>万亿</a:t>
            </a:r>
            <a:endParaRPr lang="en-US" altLang="zh-CN" b="1">
              <a:solidFill>
                <a:srgbClr val="000066"/>
              </a:solidFill>
              <a:latin typeface="+mn-ea"/>
              <a:ea typeface="+mn-ea"/>
            </a:endParaRPr>
          </a:p>
        </p:txBody>
      </p:sp>
      <p:sp>
        <p:nvSpPr>
          <p:cNvPr id="7" name="文本框 6">
            <a:extLst>
              <a:ext uri="{FF2B5EF4-FFF2-40B4-BE49-F238E27FC236}">
                <a16:creationId xmlns:a16="http://schemas.microsoft.com/office/drawing/2014/main" xmlns="" id="{3FE936E9-817C-42E1-9C3B-6B8AB7FBF2C2}"/>
              </a:ext>
            </a:extLst>
          </p:cNvPr>
          <p:cNvSpPr txBox="1"/>
          <p:nvPr/>
        </p:nvSpPr>
        <p:spPr>
          <a:xfrm>
            <a:off x="7740352" y="2800321"/>
            <a:ext cx="1763688" cy="769441"/>
          </a:xfrm>
          <a:prstGeom prst="rect">
            <a:avLst/>
          </a:prstGeom>
          <a:noFill/>
        </p:spPr>
        <p:txBody>
          <a:bodyPr wrap="square" rtlCol="0">
            <a:spAutoFit/>
          </a:bodyPr>
          <a:lstStyle/>
          <a:p>
            <a:r>
              <a:rPr lang="zh-CN" altLang="en-US" b="1">
                <a:solidFill>
                  <a:srgbClr val="000066"/>
                </a:solidFill>
                <a:latin typeface="+mn-ea"/>
                <a:ea typeface="+mn-ea"/>
              </a:rPr>
              <a:t>   深市</a:t>
            </a:r>
            <a:endParaRPr lang="en-US" altLang="zh-CN" b="1">
              <a:solidFill>
                <a:srgbClr val="000066"/>
              </a:solidFill>
              <a:latin typeface="+mn-ea"/>
              <a:ea typeface="+mn-ea"/>
            </a:endParaRPr>
          </a:p>
          <a:p>
            <a:r>
              <a:rPr lang="en-US" altLang="zh-CN" sz="2400" b="1">
                <a:solidFill>
                  <a:srgbClr val="FF0000"/>
                </a:solidFill>
                <a:latin typeface="+mn-ea"/>
                <a:ea typeface="+mn-ea"/>
              </a:rPr>
              <a:t>16.95</a:t>
            </a:r>
            <a:r>
              <a:rPr lang="zh-CN" altLang="en-US" b="1">
                <a:solidFill>
                  <a:srgbClr val="000066"/>
                </a:solidFill>
                <a:latin typeface="+mn-ea"/>
                <a:ea typeface="+mn-ea"/>
              </a:rPr>
              <a:t>万亿</a:t>
            </a:r>
          </a:p>
        </p:txBody>
      </p:sp>
      <p:sp>
        <p:nvSpPr>
          <p:cNvPr id="8" name="文本框 7">
            <a:extLst>
              <a:ext uri="{FF2B5EF4-FFF2-40B4-BE49-F238E27FC236}">
                <a16:creationId xmlns:a16="http://schemas.microsoft.com/office/drawing/2014/main" xmlns="" id="{9E73745B-6AB2-4180-9838-C858227F15C3}"/>
              </a:ext>
            </a:extLst>
          </p:cNvPr>
          <p:cNvSpPr txBox="1"/>
          <p:nvPr/>
        </p:nvSpPr>
        <p:spPr>
          <a:xfrm>
            <a:off x="7737040" y="1764124"/>
            <a:ext cx="1872208" cy="769441"/>
          </a:xfrm>
          <a:prstGeom prst="rect">
            <a:avLst/>
          </a:prstGeom>
          <a:noFill/>
        </p:spPr>
        <p:txBody>
          <a:bodyPr wrap="square" rtlCol="0">
            <a:spAutoFit/>
          </a:bodyPr>
          <a:lstStyle/>
          <a:p>
            <a:r>
              <a:rPr lang="zh-CN" altLang="en-US" b="1">
                <a:solidFill>
                  <a:srgbClr val="000066"/>
                </a:solidFill>
                <a:latin typeface="+mn-ea"/>
                <a:ea typeface="+mn-ea"/>
              </a:rPr>
              <a:t>   沪市</a:t>
            </a:r>
            <a:endParaRPr lang="en-US" altLang="zh-CN" b="1">
              <a:solidFill>
                <a:srgbClr val="000066"/>
              </a:solidFill>
              <a:latin typeface="+mn-ea"/>
              <a:ea typeface="+mn-ea"/>
            </a:endParaRPr>
          </a:p>
          <a:p>
            <a:r>
              <a:rPr lang="en-US" altLang="zh-CN" sz="2400" b="1">
                <a:solidFill>
                  <a:srgbClr val="FF0000"/>
                </a:solidFill>
                <a:latin typeface="+mn-ea"/>
                <a:ea typeface="+mn-ea"/>
              </a:rPr>
              <a:t>32.04</a:t>
            </a:r>
            <a:r>
              <a:rPr lang="zh-CN" altLang="en-US" b="1">
                <a:solidFill>
                  <a:srgbClr val="000066"/>
                </a:solidFill>
                <a:latin typeface="+mn-ea"/>
                <a:ea typeface="+mn-ea"/>
              </a:rPr>
              <a:t>万亿</a:t>
            </a:r>
            <a:endParaRPr lang="zh-CN" altLang="en-US"/>
          </a:p>
        </p:txBody>
      </p:sp>
      <p:cxnSp>
        <p:nvCxnSpPr>
          <p:cNvPr id="6" name="直接箭头连接符 5">
            <a:extLst>
              <a:ext uri="{FF2B5EF4-FFF2-40B4-BE49-F238E27FC236}">
                <a16:creationId xmlns:a16="http://schemas.microsoft.com/office/drawing/2014/main" xmlns="" id="{7733E283-296E-421C-B7DB-3B4BB424BB60}"/>
              </a:ext>
            </a:extLst>
          </p:cNvPr>
          <p:cNvCxnSpPr>
            <a:cxnSpLocks/>
          </p:cNvCxnSpPr>
          <p:nvPr/>
        </p:nvCxnSpPr>
        <p:spPr bwMode="auto">
          <a:xfrm flipV="1">
            <a:off x="7340294" y="2262536"/>
            <a:ext cx="421004" cy="239637"/>
          </a:xfrm>
          <a:prstGeom prst="straightConnector1">
            <a:avLst/>
          </a:prstGeom>
          <a:ln>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11" name="直接箭头连接符 10">
            <a:extLst>
              <a:ext uri="{FF2B5EF4-FFF2-40B4-BE49-F238E27FC236}">
                <a16:creationId xmlns:a16="http://schemas.microsoft.com/office/drawing/2014/main" xmlns="" id="{6F412C78-2749-4AE1-A55E-5C0ACDC392B4}"/>
              </a:ext>
            </a:extLst>
          </p:cNvPr>
          <p:cNvCxnSpPr>
            <a:cxnSpLocks/>
          </p:cNvCxnSpPr>
          <p:nvPr/>
        </p:nvCxnSpPr>
        <p:spPr bwMode="auto">
          <a:xfrm>
            <a:off x="7389021" y="2986127"/>
            <a:ext cx="351331" cy="144626"/>
          </a:xfrm>
          <a:prstGeom prst="straightConnector1">
            <a:avLst/>
          </a:prstGeom>
          <a:ln>
            <a:headEnd type="none" w="med" len="med"/>
            <a:tailEnd type="triangle"/>
          </a:ln>
        </p:spPr>
        <p:style>
          <a:lnRef idx="1">
            <a:schemeClr val="accent1"/>
          </a:lnRef>
          <a:fillRef idx="0">
            <a:schemeClr val="accent1"/>
          </a:fillRef>
          <a:effectRef idx="0">
            <a:schemeClr val="accent1"/>
          </a:effectRef>
          <a:fontRef idx="minor">
            <a:schemeClr val="tx1"/>
          </a:fontRef>
        </p:style>
      </p:cxnSp>
      <p:sp>
        <p:nvSpPr>
          <p:cNvPr id="10" name="箭头: 下 9">
            <a:extLst>
              <a:ext uri="{FF2B5EF4-FFF2-40B4-BE49-F238E27FC236}">
                <a16:creationId xmlns:a16="http://schemas.microsoft.com/office/drawing/2014/main" xmlns="" id="{6AC36FFC-0E28-4ED8-8A5B-6A0D04776B43}"/>
              </a:ext>
            </a:extLst>
          </p:cNvPr>
          <p:cNvSpPr/>
          <p:nvPr/>
        </p:nvSpPr>
        <p:spPr bwMode="auto">
          <a:xfrm>
            <a:off x="5868144" y="5689019"/>
            <a:ext cx="216024" cy="495409"/>
          </a:xfrm>
          <a:prstGeom prst="downArrow">
            <a:avLst/>
          </a:prstGeom>
          <a:solidFill>
            <a:srgbClr val="000066"/>
          </a:solidFill>
          <a:ln w="9525" cap="flat" cmpd="sng" algn="ctr">
            <a:solidFill>
              <a:srgbClr val="000066"/>
            </a:solidFill>
            <a:prstDash val="solid"/>
            <a:round/>
            <a:headEnd type="none" w="med" len="med"/>
            <a:tailEnd type="none" w="med" len="med"/>
          </a:ln>
        </p:spPr>
        <p:txBody>
          <a:bodyPr vert="horz" wrap="square" lIns="91440" tIns="45720" rIns="91440" bIns="45720" numCol="1" rtlCol="0" anchor="t" anchorCtr="0" compatLnSpc="1"/>
          <a:lstStyle/>
          <a:p>
            <a:pPr marL="0" marR="0" indent="0" algn="ctr" defTabSz="914400" rtl="0" eaLnBrk="1" fontAlgn="base" latinLnBrk="0" hangingPunct="1">
              <a:lnSpc>
                <a:spcPct val="100000"/>
              </a:lnSpc>
              <a:spcBef>
                <a:spcPct val="0"/>
              </a:spcBef>
              <a:spcAft>
                <a:spcPct val="0"/>
              </a:spcAft>
              <a:buClrTx/>
              <a:buSzTx/>
              <a:buFontTx/>
              <a:buNone/>
            </a:pPr>
            <a:endParaRPr kumimoji="0" lang="zh-CN" altLang="en-US" sz="2000" b="0" i="0" u="none" strike="noStrike" cap="none" normalizeH="0" baseline="0">
              <a:ln>
                <a:noFill/>
              </a:ln>
              <a:solidFill>
                <a:schemeClr val="tx1"/>
              </a:solidFill>
              <a:effectLst/>
              <a:latin typeface="Arial" panose="020B0604020202020204" pitchFamily="34" charset="0"/>
              <a:ea typeface="幼圆" panose="02010509060101010101" pitchFamily="49" charset="-122"/>
            </a:endParaRPr>
          </a:p>
        </p:txBody>
      </p:sp>
    </p:spTree>
  </p:cSld>
  <p:clrMapOvr>
    <a:masterClrMapping/>
  </p:clrMapOvr>
  <p:transition>
    <p:wipe dir="r"/>
  </p:transition>
</p:sld>
</file>

<file path=ppt/theme/theme1.xml><?xml version="1.0" encoding="utf-8"?>
<a:theme xmlns:a="http://schemas.openxmlformats.org/drawingml/2006/main" name="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lnDef>
    <a:txDef>
      <a:spPr bwMode="auto">
        <a:noFill/>
        <a:ln w="9525">
          <a:solidFill>
            <a:schemeClr val="accent1"/>
          </a:solidFill>
          <a:miter lim="800000"/>
        </a:ln>
      </a:spPr>
      <a:bodyPr>
        <a:spAutoFit/>
      </a:bodyPr>
      <a:lstStyle>
        <a:defPPr>
          <a:defRPr sz="1300" b="1" dirty="0" smtClean="0">
            <a:solidFill>
              <a:srgbClr val="000066"/>
            </a:solidFill>
            <a:latin typeface="幼圆" panose="02010509060101010101" pitchFamily="49" charset="-122"/>
            <a:ea typeface="幼圆" panose="02010509060101010101" pitchFamily="49" charset="-122"/>
          </a:defRPr>
        </a:defPPr>
      </a:lstStyle>
    </a:tx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10.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融客投资PPT模板">
  <a:themeElements>
    <a:clrScheme name="融客投资PPT模板 1">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投资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lnDef>
  </a:objectDefaults>
  <a:extraClrSchemeLst>
    <a:extraClrScheme>
      <a:clrScheme name="融客投资PPT模板 1">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clrMap bg1="lt1" tx1="dk1" bg2="lt2" tx2="dk2" accent1="accent1" accent2="accent2" accent3="accent3" accent4="accent4" accent5="accent5" accent6="accent6" hlink="hlink" folHlink="folHlink"/>
    </a:extraClrScheme>
    <a:extraClrScheme>
      <a:clrScheme name="融客投资PPT模板 2">
        <a:dk1>
          <a:srgbClr val="000000"/>
        </a:dk1>
        <a:lt1>
          <a:srgbClr val="FFFFFF"/>
        </a:lt1>
        <a:dk2>
          <a:srgbClr val="094332"/>
        </a:dk2>
        <a:lt2>
          <a:srgbClr val="B2B2B2"/>
        </a:lt2>
        <a:accent1>
          <a:srgbClr val="0D6531"/>
        </a:accent1>
        <a:accent2>
          <a:srgbClr val="39AF6E"/>
        </a:accent2>
        <a:accent3>
          <a:srgbClr val="FFFFFF"/>
        </a:accent3>
        <a:accent4>
          <a:srgbClr val="000000"/>
        </a:accent4>
        <a:accent5>
          <a:srgbClr val="AAB8AD"/>
        </a:accent5>
        <a:accent6>
          <a:srgbClr val="339E63"/>
        </a:accent6>
        <a:hlink>
          <a:srgbClr val="93E1A0"/>
        </a:hlink>
        <a:folHlink>
          <a:srgbClr val="1D834B"/>
        </a:folHlink>
      </a:clrScheme>
      <a:clrMap bg1="lt1" tx1="dk1" bg2="lt2" tx2="dk2" accent1="accent1" accent2="accent2" accent3="accent3" accent4="accent4" accent5="accent5" accent6="accent6" hlink="hlink" folHlink="folHlink"/>
    </a:extraClrScheme>
    <a:extraClrScheme>
      <a:clrScheme name="融客投资PPT模板 3">
        <a:dk1>
          <a:srgbClr val="000000"/>
        </a:dk1>
        <a:lt1>
          <a:srgbClr val="FFFFFF"/>
        </a:lt1>
        <a:dk2>
          <a:srgbClr val="275CA3"/>
        </a:dk2>
        <a:lt2>
          <a:srgbClr val="C0C0C0"/>
        </a:lt2>
        <a:accent1>
          <a:srgbClr val="529EBC"/>
        </a:accent1>
        <a:accent2>
          <a:srgbClr val="55BEE3"/>
        </a:accent2>
        <a:accent3>
          <a:srgbClr val="FFFFFF"/>
        </a:accent3>
        <a:accent4>
          <a:srgbClr val="000000"/>
        </a:accent4>
        <a:accent5>
          <a:srgbClr val="B3CCDA"/>
        </a:accent5>
        <a:accent6>
          <a:srgbClr val="4CACCE"/>
        </a:accent6>
        <a:hlink>
          <a:srgbClr val="9FD4F1"/>
        </a:hlink>
        <a:folHlink>
          <a:srgbClr val="0099C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1_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r"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r"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3_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r"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r"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5.xml><?xml version="1.0" encoding="utf-8"?>
<a:theme xmlns:a="http://schemas.openxmlformats.org/drawingml/2006/main" name="2_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r"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r"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6.xml><?xml version="1.0" encoding="utf-8"?>
<a:theme xmlns:a="http://schemas.openxmlformats.org/drawingml/2006/main" name="5_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7.xml><?xml version="1.0" encoding="utf-8"?>
<a:theme xmlns:a="http://schemas.openxmlformats.org/drawingml/2006/main" name="7_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8.xml><?xml version="1.0" encoding="utf-8"?>
<a:theme xmlns:a="http://schemas.openxmlformats.org/drawingml/2006/main" name="8_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9.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Override1.xml><?xml version="1.0" encoding="utf-8"?>
<a:themeOverride xmlns:a="http://schemas.openxmlformats.org/drawingml/2006/main">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themeOverride>
</file>

<file path=ppt/theme/themeOverride2.xml><?xml version="1.0" encoding="utf-8"?>
<a:themeOverride xmlns:a="http://schemas.openxmlformats.org/drawingml/2006/main">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themeOverride>
</file>

<file path=docProps/app.xml><?xml version="1.0" encoding="utf-8"?>
<Properties xmlns="http://schemas.openxmlformats.org/officeDocument/2006/extended-properties" xmlns:vt="http://schemas.openxmlformats.org/officeDocument/2006/docPropsVTypes">
  <TotalTime>4460</TotalTime>
  <Words>2290</Words>
  <Application>Microsoft Office PowerPoint</Application>
  <PresentationFormat>全屏显示(4:3)</PresentationFormat>
  <Paragraphs>452</Paragraphs>
  <Slides>27</Slides>
  <Notes>20</Notes>
  <HiddenSlides>0</HiddenSlides>
  <MMClips>0</MMClips>
  <ScaleCrop>false</ScaleCrop>
  <HeadingPairs>
    <vt:vector size="4" baseType="variant">
      <vt:variant>
        <vt:lpstr>主题</vt:lpstr>
      </vt:variant>
      <vt:variant>
        <vt:i4>8</vt:i4>
      </vt:variant>
      <vt:variant>
        <vt:lpstr>幻灯片标题</vt:lpstr>
      </vt:variant>
      <vt:variant>
        <vt:i4>27</vt:i4>
      </vt:variant>
    </vt:vector>
  </HeadingPairs>
  <TitlesOfParts>
    <vt:vector size="35" baseType="lpstr">
      <vt:lpstr>融客PPT模板</vt:lpstr>
      <vt:lpstr>融客投资PPT模板</vt:lpstr>
      <vt:lpstr>1_融客PPT模板</vt:lpstr>
      <vt:lpstr>3_融客PPT模板</vt:lpstr>
      <vt:lpstr>2_融客PPT模板</vt:lpstr>
      <vt:lpstr>5_融客PPT模板</vt:lpstr>
      <vt:lpstr>7_融客PPT模板</vt:lpstr>
      <vt:lpstr>8_融客PPT模板</vt:lpstr>
      <vt:lpstr>PowerPoint 演示文稿</vt:lpstr>
      <vt:lpstr>PowerPoint 演示文稿</vt:lpstr>
      <vt:lpstr>PowerPoint 演示文稿</vt:lpstr>
      <vt:lpstr>CPI、PPI</vt:lpstr>
      <vt:lpstr>PMI</vt:lpstr>
      <vt:lpstr>央行公开市场操作</vt:lpstr>
      <vt:lpstr>PowerPoint 演示文稿</vt:lpstr>
      <vt:lpstr>上证50股指期货</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联系我们</vt:lpstr>
    </vt:vector>
  </TitlesOfParts>
  <Company>Lenovo (Beijing) Limited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Lenovo User</dc:creator>
  <cp:lastModifiedBy>Grace</cp:lastModifiedBy>
  <cp:revision>4488</cp:revision>
  <dcterms:created xsi:type="dcterms:W3CDTF">2007-11-30T05:47:00Z</dcterms:created>
  <dcterms:modified xsi:type="dcterms:W3CDTF">2018-11-12T02:41:00Z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2052-10.1.0.7224</vt:lpwstr>
  </property>
</Properties>
</file>