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75" r:id="rId13"/>
    <p:sldId id="264" r:id="rId14"/>
    <p:sldId id="265" r:id="rId15"/>
    <p:sldId id="276" r:id="rId16"/>
    <p:sldId id="277" r:id="rId17"/>
    <p:sldId id="266" r:id="rId18"/>
    <p:sldId id="267" r:id="rId19"/>
    <p:sldId id="271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7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F:\&#26376;&#25253;\IPO\IPO&#21450;&#19978;&#24066;&#36864;&#20986;&#24773;&#20917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defRPr>
            </a:pPr>
            <a:r>
              <a:rPr lang="en-US" altLang="zh-CN" sz="1400">
                <a:latin typeface="华文新魏" panose="02010800040101010101" pitchFamily="2" charset="-122"/>
                <a:ea typeface="华文新魏" panose="02010800040101010101" pitchFamily="2" charset="-122"/>
              </a:rPr>
              <a:t>2017</a:t>
            </a:r>
            <a:r>
              <a:rPr lang="zh-CN" altLang="en-US" sz="1400">
                <a:latin typeface="华文新魏" panose="02010800040101010101" pitchFamily="2" charset="-122"/>
                <a:ea typeface="华文新魏" panose="02010800040101010101" pitchFamily="2" charset="-122"/>
              </a:rPr>
              <a:t>年</a:t>
            </a:r>
            <a:r>
              <a:rPr lang="en-US" altLang="zh-CN" sz="1400">
                <a:latin typeface="华文新魏" panose="02010800040101010101" pitchFamily="2" charset="-122"/>
                <a:ea typeface="华文新魏" panose="02010800040101010101" pitchFamily="2" charset="-122"/>
              </a:rPr>
              <a:t>11</a:t>
            </a:r>
            <a:r>
              <a:rPr lang="zh-CN" altLang="en-US" sz="1400">
                <a:latin typeface="华文新魏" panose="02010800040101010101" pitchFamily="2" charset="-122"/>
                <a:ea typeface="华文新魏" panose="02010800040101010101" pitchFamily="2" charset="-122"/>
              </a:rPr>
              <a:t>月</a:t>
            </a:r>
            <a:r>
              <a:rPr lang="en-US" altLang="zh-CN" sz="1400">
                <a:latin typeface="华文新魏" panose="02010800040101010101" pitchFamily="2" charset="-122"/>
                <a:ea typeface="华文新魏" panose="02010800040101010101" pitchFamily="2" charset="-122"/>
              </a:rPr>
              <a:t>-2018</a:t>
            </a:r>
            <a:r>
              <a:rPr lang="zh-CN" altLang="en-US" sz="1400">
                <a:latin typeface="华文新魏" panose="02010800040101010101" pitchFamily="2" charset="-122"/>
                <a:ea typeface="华文新魏" panose="02010800040101010101" pitchFamily="2" charset="-122"/>
              </a:rPr>
              <a:t>年</a:t>
            </a:r>
            <a:r>
              <a:rPr lang="en-US" altLang="zh-CN" sz="1400">
                <a:latin typeface="华文新魏" panose="02010800040101010101" pitchFamily="2" charset="-122"/>
                <a:ea typeface="华文新魏" panose="02010800040101010101" pitchFamily="2" charset="-122"/>
              </a:rPr>
              <a:t>11</a:t>
            </a:r>
            <a:r>
              <a:rPr lang="zh-CN" altLang="en-US" sz="1400">
                <a:latin typeface="华文新魏" panose="02010800040101010101" pitchFamily="2" charset="-122"/>
                <a:ea typeface="华文新魏" panose="02010800040101010101" pitchFamily="2" charset="-122"/>
              </a:rPr>
              <a:t>月基金募集情况一览</a:t>
            </a:r>
          </a:p>
        </c:rich>
      </c:tx>
      <c:layout>
        <c:manualLayout>
          <c:xMode val="edge"/>
          <c:yMode val="edge"/>
          <c:x val="0.24281437125748503"/>
          <c:y val="2.42424242424242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数据汇总!$C$1</c:f>
              <c:strCache>
                <c:ptCount val="1"/>
                <c:pt idx="0">
                  <c:v>募集金额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FB-481F-BDAF-B53D96283B0E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FB-481F-BDAF-B53D96283B0E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FB-481F-BDAF-B53D96283B0E}"/>
                </c:ext>
              </c:extLst>
            </c:dLbl>
            <c:numFmt formatCode="0.0_);[Red]\(0.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zh-CN" altLang="en-US" sz="1000" b="1" i="0" u="none" strike="noStrike" kern="1200" baseline="0">
                    <a:solidFill>
                      <a:srgbClr val="002060"/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数据汇总!$A$2:$A$14</c:f>
              <c:numCache>
                <c:formatCode>yyyy"年"m"月"</c:formatCode>
                <c:ptCount val="13"/>
                <c:pt idx="0">
                  <c:v>43405</c:v>
                </c:pt>
                <c:pt idx="1">
                  <c:v>43374</c:v>
                </c:pt>
                <c:pt idx="2">
                  <c:v>43344</c:v>
                </c:pt>
                <c:pt idx="3">
                  <c:v>43313</c:v>
                </c:pt>
                <c:pt idx="4">
                  <c:v>43282</c:v>
                </c:pt>
                <c:pt idx="5">
                  <c:v>43252</c:v>
                </c:pt>
                <c:pt idx="6">
                  <c:v>43221</c:v>
                </c:pt>
                <c:pt idx="7">
                  <c:v>43191</c:v>
                </c:pt>
                <c:pt idx="8">
                  <c:v>43160</c:v>
                </c:pt>
                <c:pt idx="9">
                  <c:v>43132</c:v>
                </c:pt>
                <c:pt idx="10">
                  <c:v>43101</c:v>
                </c:pt>
                <c:pt idx="11">
                  <c:v>43100</c:v>
                </c:pt>
                <c:pt idx="12">
                  <c:v>43069</c:v>
                </c:pt>
              </c:numCache>
            </c:numRef>
          </c:cat>
          <c:val>
            <c:numRef>
              <c:f>数据汇总!$C$2:$C$14</c:f>
              <c:numCache>
                <c:formatCode>General</c:formatCode>
                <c:ptCount val="13"/>
                <c:pt idx="0">
                  <c:v>436.42</c:v>
                </c:pt>
                <c:pt idx="1">
                  <c:v>132.1</c:v>
                </c:pt>
                <c:pt idx="2" formatCode="0.00">
                  <c:v>83.59</c:v>
                </c:pt>
                <c:pt idx="3" formatCode="0.00">
                  <c:v>121.59399999999999</c:v>
                </c:pt>
                <c:pt idx="4">
                  <c:v>281.11</c:v>
                </c:pt>
                <c:pt idx="5">
                  <c:v>455.71</c:v>
                </c:pt>
                <c:pt idx="6">
                  <c:v>299.52</c:v>
                </c:pt>
                <c:pt idx="7">
                  <c:v>626.38</c:v>
                </c:pt>
                <c:pt idx="8">
                  <c:v>276.45</c:v>
                </c:pt>
                <c:pt idx="9">
                  <c:v>395.95</c:v>
                </c:pt>
                <c:pt idx="10">
                  <c:v>270.73</c:v>
                </c:pt>
                <c:pt idx="11">
                  <c:v>1733.88</c:v>
                </c:pt>
                <c:pt idx="12">
                  <c:v>1325.07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FB-481F-BDAF-B53D96283B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9"/>
        <c:axId val="1265280696"/>
        <c:axId val="1265275776"/>
      </c:barChart>
      <c:lineChart>
        <c:grouping val="standard"/>
        <c:varyColors val="0"/>
        <c:ser>
          <c:idx val="0"/>
          <c:order val="0"/>
          <c:tx>
            <c:strRef>
              <c:f>数据汇总!$B$1</c:f>
              <c:strCache>
                <c:ptCount val="1"/>
                <c:pt idx="0">
                  <c:v>募集事件次数</c:v>
                </c:pt>
              </c:strCache>
            </c:strRef>
          </c:tx>
          <c:spPr>
            <a:ln w="1905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数据汇总!$A$2:$A$14</c:f>
              <c:numCache>
                <c:formatCode>yyyy"年"m"月"</c:formatCode>
                <c:ptCount val="13"/>
                <c:pt idx="0">
                  <c:v>43405</c:v>
                </c:pt>
                <c:pt idx="1">
                  <c:v>43374</c:v>
                </c:pt>
                <c:pt idx="2">
                  <c:v>43344</c:v>
                </c:pt>
                <c:pt idx="3">
                  <c:v>43313</c:v>
                </c:pt>
                <c:pt idx="4">
                  <c:v>43282</c:v>
                </c:pt>
                <c:pt idx="5">
                  <c:v>43252</c:v>
                </c:pt>
                <c:pt idx="6">
                  <c:v>43221</c:v>
                </c:pt>
                <c:pt idx="7">
                  <c:v>43191</c:v>
                </c:pt>
                <c:pt idx="8">
                  <c:v>43160</c:v>
                </c:pt>
                <c:pt idx="9">
                  <c:v>43132</c:v>
                </c:pt>
                <c:pt idx="10">
                  <c:v>43101</c:v>
                </c:pt>
                <c:pt idx="11">
                  <c:v>43100</c:v>
                </c:pt>
                <c:pt idx="12">
                  <c:v>43069</c:v>
                </c:pt>
              </c:numCache>
            </c:numRef>
          </c:cat>
          <c:val>
            <c:numRef>
              <c:f>数据汇总!$B$2:$B$14</c:f>
              <c:numCache>
                <c:formatCode>General</c:formatCode>
                <c:ptCount val="13"/>
                <c:pt idx="0">
                  <c:v>29</c:v>
                </c:pt>
                <c:pt idx="1">
                  <c:v>21</c:v>
                </c:pt>
                <c:pt idx="2">
                  <c:v>23</c:v>
                </c:pt>
                <c:pt idx="3">
                  <c:v>30</c:v>
                </c:pt>
                <c:pt idx="4">
                  <c:v>61</c:v>
                </c:pt>
                <c:pt idx="5">
                  <c:v>54</c:v>
                </c:pt>
                <c:pt idx="6">
                  <c:v>25</c:v>
                </c:pt>
                <c:pt idx="7">
                  <c:v>59</c:v>
                </c:pt>
                <c:pt idx="8">
                  <c:v>40</c:v>
                </c:pt>
                <c:pt idx="9">
                  <c:v>35</c:v>
                </c:pt>
                <c:pt idx="10">
                  <c:v>75</c:v>
                </c:pt>
                <c:pt idx="11">
                  <c:v>92</c:v>
                </c:pt>
                <c:pt idx="12">
                  <c:v>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0FB-481F-BDAF-B53D96283B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3220136"/>
        <c:axId val="1563220464"/>
      </c:lineChart>
      <c:dateAx>
        <c:axId val="1563220136"/>
        <c:scaling>
          <c:orientation val="minMax"/>
        </c:scaling>
        <c:delete val="0"/>
        <c:axPos val="b"/>
        <c:numFmt formatCode="yyyy&quot;年&quot;m&quot;月&quot;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alpha val="9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63220464"/>
        <c:crosses val="autoZero"/>
        <c:auto val="1"/>
        <c:lblOffset val="100"/>
        <c:baseTimeUnit val="months"/>
      </c:dateAx>
      <c:valAx>
        <c:axId val="1563220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63220136"/>
        <c:crosses val="autoZero"/>
        <c:crossBetween val="between"/>
      </c:valAx>
      <c:valAx>
        <c:axId val="1265275776"/>
        <c:scaling>
          <c:orientation val="minMax"/>
          <c:max val="40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65280696"/>
        <c:crosses val="max"/>
        <c:crossBetween val="between"/>
      </c:valAx>
      <c:dateAx>
        <c:axId val="1265280696"/>
        <c:scaling>
          <c:orientation val="minMax"/>
        </c:scaling>
        <c:delete val="1"/>
        <c:axPos val="b"/>
        <c:numFmt formatCode="yyyy&quot;年&quot;m&quot;月&quot;" sourceLinked="1"/>
        <c:majorTickMark val="out"/>
        <c:minorTickMark val="none"/>
        <c:tickLblPos val="nextTo"/>
        <c:crossAx val="1265275776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7245508982035926"/>
          <c:y val="7.6202020202020188E-2"/>
          <c:w val="0.16766467065868262"/>
          <c:h val="0.1363645907897876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defRPr>
            </a:pPr>
            <a:r>
              <a:rPr lang="en-US" altLang="zh-CN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2017</a:t>
            </a:r>
            <a:r>
              <a:rPr lang="zh-CN" altLang="en-US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年</a:t>
            </a:r>
            <a:r>
              <a:rPr lang="en-US" altLang="zh-CN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11</a:t>
            </a:r>
            <a:r>
              <a:rPr lang="zh-CN" altLang="en-US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月</a:t>
            </a:r>
            <a:r>
              <a:rPr lang="en-US" altLang="zh-CN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-2018</a:t>
            </a:r>
            <a:r>
              <a:rPr lang="zh-CN" altLang="en-US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年</a:t>
            </a:r>
            <a:r>
              <a:rPr lang="en-US" altLang="zh-CN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11</a:t>
            </a:r>
            <a:r>
              <a:rPr lang="zh-CN" altLang="en-US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月</a:t>
            </a:r>
            <a:r>
              <a:rPr lang="en-US" altLang="zh-CN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A</a:t>
            </a:r>
            <a:r>
              <a:rPr lang="zh-CN" altLang="en-US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股</a:t>
            </a:r>
            <a:r>
              <a:rPr lang="en-US" altLang="zh-CN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IPO</a:t>
            </a:r>
            <a:r>
              <a:rPr lang="zh-CN" altLang="en-US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情况及退出基金数量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cs"/>
            </a:defRPr>
          </a:pPr>
          <a:endParaRPr lang="zh-CN"/>
        </a:p>
      </c:txPr>
    </c:title>
    <c:autoTitleDeleted val="0"/>
    <c:plotArea>
      <c:layout/>
      <c:areaChart>
        <c:grouping val="standard"/>
        <c:varyColors val="0"/>
        <c:ser>
          <c:idx val="1"/>
          <c:order val="1"/>
          <c:tx>
            <c:strRef>
              <c:f>数据汇总!$C$1</c:f>
              <c:strCache>
                <c:ptCount val="1"/>
                <c:pt idx="0">
                  <c:v>募集资金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cat>
            <c:numRef>
              <c:f>数据汇总!$A$2:$A$14</c:f>
              <c:numCache>
                <c:formatCode>yyyy"年"m"月"</c:formatCode>
                <c:ptCount val="13"/>
                <c:pt idx="0">
                  <c:v>43405</c:v>
                </c:pt>
                <c:pt idx="1">
                  <c:v>43374</c:v>
                </c:pt>
                <c:pt idx="2">
                  <c:v>43344</c:v>
                </c:pt>
                <c:pt idx="3">
                  <c:v>43313</c:v>
                </c:pt>
                <c:pt idx="4">
                  <c:v>43282</c:v>
                </c:pt>
                <c:pt idx="5">
                  <c:v>43252</c:v>
                </c:pt>
                <c:pt idx="6">
                  <c:v>43221</c:v>
                </c:pt>
                <c:pt idx="7">
                  <c:v>43192</c:v>
                </c:pt>
                <c:pt idx="8">
                  <c:v>43160</c:v>
                </c:pt>
                <c:pt idx="9">
                  <c:v>43159</c:v>
                </c:pt>
                <c:pt idx="10">
                  <c:v>43130</c:v>
                </c:pt>
                <c:pt idx="11">
                  <c:v>43070</c:v>
                </c:pt>
                <c:pt idx="12">
                  <c:v>43069</c:v>
                </c:pt>
              </c:numCache>
            </c:numRef>
          </c:cat>
          <c:val>
            <c:numRef>
              <c:f>数据汇总!$C$2:$C$14</c:f>
              <c:numCache>
                <c:formatCode>General</c:formatCode>
                <c:ptCount val="13"/>
                <c:pt idx="0">
                  <c:v>96.77</c:v>
                </c:pt>
                <c:pt idx="1">
                  <c:v>98.71</c:v>
                </c:pt>
                <c:pt idx="2">
                  <c:v>111.85</c:v>
                </c:pt>
                <c:pt idx="3">
                  <c:v>48.02</c:v>
                </c:pt>
                <c:pt idx="4">
                  <c:v>56.37</c:v>
                </c:pt>
                <c:pt idx="5">
                  <c:v>404.02</c:v>
                </c:pt>
                <c:pt idx="6">
                  <c:v>62.81</c:v>
                </c:pt>
                <c:pt idx="7">
                  <c:v>57.68</c:v>
                </c:pt>
                <c:pt idx="8">
                  <c:v>117.5</c:v>
                </c:pt>
                <c:pt idx="9">
                  <c:v>143.71</c:v>
                </c:pt>
                <c:pt idx="10">
                  <c:v>212.12</c:v>
                </c:pt>
                <c:pt idx="11">
                  <c:v>151.16999999999999</c:v>
                </c:pt>
                <c:pt idx="12">
                  <c:v>222.49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A6-4392-9298-00141745FD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1323792"/>
        <c:axId val="751325104"/>
      </c:areaChart>
      <c:lineChart>
        <c:grouping val="standard"/>
        <c:varyColors val="0"/>
        <c:ser>
          <c:idx val="0"/>
          <c:order val="0"/>
          <c:tx>
            <c:strRef>
              <c:f>数据汇总!$B$1</c:f>
              <c:strCache>
                <c:ptCount val="1"/>
                <c:pt idx="0">
                  <c:v>IPO数量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数据汇总!$A$2:$A$14</c:f>
              <c:numCache>
                <c:formatCode>yyyy"年"m"月"</c:formatCode>
                <c:ptCount val="13"/>
                <c:pt idx="0">
                  <c:v>43405</c:v>
                </c:pt>
                <c:pt idx="1">
                  <c:v>43374</c:v>
                </c:pt>
                <c:pt idx="2">
                  <c:v>43344</c:v>
                </c:pt>
                <c:pt idx="3">
                  <c:v>43313</c:v>
                </c:pt>
                <c:pt idx="4">
                  <c:v>43282</c:v>
                </c:pt>
                <c:pt idx="5">
                  <c:v>43252</c:v>
                </c:pt>
                <c:pt idx="6">
                  <c:v>43221</c:v>
                </c:pt>
                <c:pt idx="7">
                  <c:v>43192</c:v>
                </c:pt>
                <c:pt idx="8">
                  <c:v>43160</c:v>
                </c:pt>
                <c:pt idx="9">
                  <c:v>43159</c:v>
                </c:pt>
                <c:pt idx="10">
                  <c:v>43130</c:v>
                </c:pt>
                <c:pt idx="11">
                  <c:v>43070</c:v>
                </c:pt>
                <c:pt idx="12">
                  <c:v>43069</c:v>
                </c:pt>
              </c:numCache>
            </c:numRef>
          </c:cat>
          <c:val>
            <c:numRef>
              <c:f>数据汇总!$B$2:$B$14</c:f>
              <c:numCache>
                <c:formatCode>General</c:formatCode>
                <c:ptCount val="13"/>
                <c:pt idx="0">
                  <c:v>9</c:v>
                </c:pt>
                <c:pt idx="1">
                  <c:v>5</c:v>
                </c:pt>
                <c:pt idx="2">
                  <c:v>8</c:v>
                </c:pt>
                <c:pt idx="3">
                  <c:v>6</c:v>
                </c:pt>
                <c:pt idx="4">
                  <c:v>6</c:v>
                </c:pt>
                <c:pt idx="5">
                  <c:v>9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12</c:v>
                </c:pt>
                <c:pt idx="10">
                  <c:v>18</c:v>
                </c:pt>
                <c:pt idx="11">
                  <c:v>24</c:v>
                </c:pt>
                <c:pt idx="12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9A6-4392-9298-00141745FDB6}"/>
            </c:ext>
          </c:extLst>
        </c:ser>
        <c:ser>
          <c:idx val="2"/>
          <c:order val="2"/>
          <c:tx>
            <c:strRef>
              <c:f>数据汇总!$D$1</c:f>
              <c:strCache>
                <c:ptCount val="1"/>
                <c:pt idx="0">
                  <c:v>退出基金数量</c:v>
                </c:pt>
              </c:strCache>
            </c:strRef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3.82281284606866E-2"/>
                  <c:y val="-3.43793881825196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A6-4392-9298-00141745FD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数据汇总!$A$2:$A$14</c:f>
              <c:numCache>
                <c:formatCode>yyyy"年"m"月"</c:formatCode>
                <c:ptCount val="13"/>
                <c:pt idx="0">
                  <c:v>43405</c:v>
                </c:pt>
                <c:pt idx="1">
                  <c:v>43374</c:v>
                </c:pt>
                <c:pt idx="2">
                  <c:v>43344</c:v>
                </c:pt>
                <c:pt idx="3">
                  <c:v>43313</c:v>
                </c:pt>
                <c:pt idx="4">
                  <c:v>43282</c:v>
                </c:pt>
                <c:pt idx="5">
                  <c:v>43252</c:v>
                </c:pt>
                <c:pt idx="6">
                  <c:v>43221</c:v>
                </c:pt>
                <c:pt idx="7">
                  <c:v>43192</c:v>
                </c:pt>
                <c:pt idx="8">
                  <c:v>43160</c:v>
                </c:pt>
                <c:pt idx="9">
                  <c:v>43159</c:v>
                </c:pt>
                <c:pt idx="10">
                  <c:v>43130</c:v>
                </c:pt>
                <c:pt idx="11">
                  <c:v>43070</c:v>
                </c:pt>
                <c:pt idx="12">
                  <c:v>43069</c:v>
                </c:pt>
              </c:numCache>
            </c:numRef>
          </c:cat>
          <c:val>
            <c:numRef>
              <c:f>数据汇总!$D$2:$D$14</c:f>
              <c:numCache>
                <c:formatCode>General</c:formatCode>
                <c:ptCount val="13"/>
                <c:pt idx="0">
                  <c:v>6</c:v>
                </c:pt>
                <c:pt idx="1">
                  <c:v>38</c:v>
                </c:pt>
                <c:pt idx="2">
                  <c:v>10</c:v>
                </c:pt>
                <c:pt idx="3">
                  <c:v>13</c:v>
                </c:pt>
                <c:pt idx="4">
                  <c:v>7</c:v>
                </c:pt>
                <c:pt idx="5">
                  <c:v>45</c:v>
                </c:pt>
                <c:pt idx="6">
                  <c:v>39</c:v>
                </c:pt>
                <c:pt idx="7">
                  <c:v>23</c:v>
                </c:pt>
                <c:pt idx="8">
                  <c:v>17</c:v>
                </c:pt>
                <c:pt idx="9">
                  <c:v>12</c:v>
                </c:pt>
                <c:pt idx="10">
                  <c:v>44</c:v>
                </c:pt>
                <c:pt idx="11">
                  <c:v>30</c:v>
                </c:pt>
                <c:pt idx="12">
                  <c:v>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9A6-4392-9298-00141745FD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4309336"/>
        <c:axId val="754306056"/>
      </c:lineChart>
      <c:dateAx>
        <c:axId val="751323792"/>
        <c:scaling>
          <c:orientation val="minMax"/>
        </c:scaling>
        <c:delete val="0"/>
        <c:axPos val="b"/>
        <c:numFmt formatCode="yyyy&quot;年&quot;m&quot;月&quot;" sourceLinked="1"/>
        <c:majorTickMark val="cross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51325104"/>
        <c:crosses val="autoZero"/>
        <c:auto val="1"/>
        <c:lblOffset val="100"/>
        <c:baseTimeUnit val="months"/>
      </c:dateAx>
      <c:valAx>
        <c:axId val="751325104"/>
        <c:scaling>
          <c:orientation val="minMax"/>
          <c:max val="8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51323792"/>
        <c:crosses val="autoZero"/>
        <c:crossBetween val="between"/>
      </c:valAx>
      <c:valAx>
        <c:axId val="754306056"/>
        <c:scaling>
          <c:orientation val="minMax"/>
          <c:max val="110"/>
          <c:min val="-8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54309336"/>
        <c:crosses val="max"/>
        <c:crossBetween val="between"/>
      </c:valAx>
      <c:dateAx>
        <c:axId val="754309336"/>
        <c:scaling>
          <c:orientation val="minMax"/>
        </c:scaling>
        <c:delete val="1"/>
        <c:axPos val="b"/>
        <c:numFmt formatCode="yyyy&quot;年&quot;m&quot;月&quot;" sourceLinked="1"/>
        <c:majorTickMark val="out"/>
        <c:minorTickMark val="none"/>
        <c:tickLblPos val="nextTo"/>
        <c:crossAx val="754306056"/>
        <c:crosses val="autoZero"/>
        <c:auto val="1"/>
        <c:lblOffset val="100"/>
        <c:baseTimeUnit val="days"/>
        <c:majorUnit val="1"/>
        <c:minorUnit val="1"/>
      </c:date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4750830564784054"/>
          <c:y val="9.704233502830005E-2"/>
          <c:w val="0.19933554817275748"/>
          <c:h val="0.2063670880919403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altLang="zh-CN" b="1">
                <a:solidFill>
                  <a:schemeClr val="tx1"/>
                </a:solidFill>
              </a:rPr>
              <a:t>2017.11-2018.11</a:t>
            </a:r>
            <a:r>
              <a:rPr lang="zh-CN" altLang="en-US" b="1">
                <a:solidFill>
                  <a:schemeClr val="tx1"/>
                </a:solidFill>
              </a:rPr>
              <a:t>其他退出事件统计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5.6166687424177429E-2"/>
          <c:y val="0.19125632147843469"/>
          <c:w val="0.91805709699292859"/>
          <c:h val="0.63006660245282264"/>
        </c:manualLayout>
      </c:layout>
      <c:lineChart>
        <c:grouping val="standard"/>
        <c:varyColors val="0"/>
        <c:ser>
          <c:idx val="0"/>
          <c:order val="0"/>
          <c:tx>
            <c:strRef>
              <c:f>数据汇总!$C$1</c:f>
              <c:strCache>
                <c:ptCount val="1"/>
                <c:pt idx="0">
                  <c:v>M&amp;A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layout>
                <c:manualLayout>
                  <c:x val="-1.8746338605741066E-2"/>
                  <c:y val="-4.350191065872168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altLang="zh-CN" sz="1050" b="1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57-4585-AACD-7F12138B55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数据汇总!$A$2:$A$14</c:f>
              <c:numCache>
                <c:formatCode>mmm\-yy</c:formatCode>
                <c:ptCount val="13"/>
                <c:pt idx="0">
                  <c:v>43405</c:v>
                </c:pt>
                <c:pt idx="1">
                  <c:v>43374</c:v>
                </c:pt>
                <c:pt idx="2">
                  <c:v>43344</c:v>
                </c:pt>
                <c:pt idx="3">
                  <c:v>43313</c:v>
                </c:pt>
                <c:pt idx="4">
                  <c:v>43282</c:v>
                </c:pt>
                <c:pt idx="5">
                  <c:v>43252</c:v>
                </c:pt>
                <c:pt idx="6">
                  <c:v>43221</c:v>
                </c:pt>
                <c:pt idx="7">
                  <c:v>43191</c:v>
                </c:pt>
                <c:pt idx="8">
                  <c:v>43160</c:v>
                </c:pt>
                <c:pt idx="9">
                  <c:v>43132</c:v>
                </c:pt>
                <c:pt idx="10">
                  <c:v>43101</c:v>
                </c:pt>
                <c:pt idx="11">
                  <c:v>43070</c:v>
                </c:pt>
                <c:pt idx="12">
                  <c:v>43040</c:v>
                </c:pt>
              </c:numCache>
            </c:numRef>
          </c:cat>
          <c:val>
            <c:numRef>
              <c:f>数据汇总!$C$2:$C$14</c:f>
              <c:numCache>
                <c:formatCode>General</c:formatCode>
                <c:ptCount val="13"/>
                <c:pt idx="0">
                  <c:v>35</c:v>
                </c:pt>
                <c:pt idx="1">
                  <c:v>29</c:v>
                </c:pt>
                <c:pt idx="2">
                  <c:v>38</c:v>
                </c:pt>
                <c:pt idx="3">
                  <c:v>45</c:v>
                </c:pt>
                <c:pt idx="4">
                  <c:v>32</c:v>
                </c:pt>
                <c:pt idx="5">
                  <c:v>57</c:v>
                </c:pt>
                <c:pt idx="6">
                  <c:v>34</c:v>
                </c:pt>
                <c:pt idx="7">
                  <c:v>49</c:v>
                </c:pt>
                <c:pt idx="8">
                  <c:v>18</c:v>
                </c:pt>
                <c:pt idx="9">
                  <c:v>25</c:v>
                </c:pt>
                <c:pt idx="10">
                  <c:v>31</c:v>
                </c:pt>
                <c:pt idx="11">
                  <c:v>54</c:v>
                </c:pt>
                <c:pt idx="12">
                  <c:v>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C57-4585-AACD-7F12138B5543}"/>
            </c:ext>
          </c:extLst>
        </c:ser>
        <c:ser>
          <c:idx val="1"/>
          <c:order val="1"/>
          <c:tx>
            <c:strRef>
              <c:f>数据汇总!$D$1</c:f>
              <c:strCache>
                <c:ptCount val="1"/>
                <c:pt idx="0">
                  <c:v>股权转让</c:v>
                </c:pt>
              </c:strCache>
            </c:strRef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layout>
                <c:manualLayout>
                  <c:x val="-2.3432923257176334E-2"/>
                  <c:y val="-4.7852101724593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57-4585-AACD-7F12138B55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数据汇总!$A$2:$A$14</c:f>
              <c:numCache>
                <c:formatCode>mmm\-yy</c:formatCode>
                <c:ptCount val="13"/>
                <c:pt idx="0">
                  <c:v>43405</c:v>
                </c:pt>
                <c:pt idx="1">
                  <c:v>43374</c:v>
                </c:pt>
                <c:pt idx="2">
                  <c:v>43344</c:v>
                </c:pt>
                <c:pt idx="3">
                  <c:v>43313</c:v>
                </c:pt>
                <c:pt idx="4">
                  <c:v>43282</c:v>
                </c:pt>
                <c:pt idx="5">
                  <c:v>43252</c:v>
                </c:pt>
                <c:pt idx="6">
                  <c:v>43221</c:v>
                </c:pt>
                <c:pt idx="7">
                  <c:v>43191</c:v>
                </c:pt>
                <c:pt idx="8">
                  <c:v>43160</c:v>
                </c:pt>
                <c:pt idx="9">
                  <c:v>43132</c:v>
                </c:pt>
                <c:pt idx="10">
                  <c:v>43101</c:v>
                </c:pt>
                <c:pt idx="11">
                  <c:v>43070</c:v>
                </c:pt>
                <c:pt idx="12">
                  <c:v>43040</c:v>
                </c:pt>
              </c:numCache>
            </c:numRef>
          </c:cat>
          <c:val>
            <c:numRef>
              <c:f>数据汇总!$D$2:$D$14</c:f>
              <c:numCache>
                <c:formatCode>General</c:formatCode>
                <c:ptCount val="13"/>
                <c:pt idx="0">
                  <c:v>25</c:v>
                </c:pt>
                <c:pt idx="1">
                  <c:v>8</c:v>
                </c:pt>
                <c:pt idx="2">
                  <c:v>40</c:v>
                </c:pt>
                <c:pt idx="3">
                  <c:v>18</c:v>
                </c:pt>
                <c:pt idx="4">
                  <c:v>3</c:v>
                </c:pt>
                <c:pt idx="5">
                  <c:v>8</c:v>
                </c:pt>
                <c:pt idx="6">
                  <c:v>9</c:v>
                </c:pt>
                <c:pt idx="7">
                  <c:v>6</c:v>
                </c:pt>
                <c:pt idx="8">
                  <c:v>0</c:v>
                </c:pt>
                <c:pt idx="9">
                  <c:v>15</c:v>
                </c:pt>
                <c:pt idx="10">
                  <c:v>9</c:v>
                </c:pt>
                <c:pt idx="11">
                  <c:v>7</c:v>
                </c:pt>
                <c:pt idx="12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C57-4585-AACD-7F12138B55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4899040"/>
        <c:axId val="884898384"/>
      </c:lineChart>
      <c:dateAx>
        <c:axId val="88489904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84898384"/>
        <c:crosses val="autoZero"/>
        <c:auto val="1"/>
        <c:lblOffset val="100"/>
        <c:baseTimeUnit val="months"/>
      </c:dateAx>
      <c:valAx>
        <c:axId val="884898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84899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418738958157469"/>
          <c:y val="0.12165326442448"/>
          <c:w val="0.30693845167420852"/>
          <c:h val="7.8664128255963875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en-US" altLang="zh-CN" sz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2017.12-2018.11</a:t>
            </a:r>
            <a:r>
              <a:rPr lang="zh-CN" altLang="en-US" sz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新三板新挂牌及摘牌情况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8.6900481189851275E-2"/>
          <c:y val="0.12195630475767993"/>
          <c:w val="0.88254396325459317"/>
          <c:h val="0.692953805010458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'2017年9月摘牌公司情况一览'!$J$1</c:f>
              <c:strCache>
                <c:ptCount val="1"/>
                <c:pt idx="0">
                  <c:v>挂牌家数</c:v>
                </c:pt>
              </c:strCache>
            </c:strRef>
          </c:tx>
          <c:spPr>
            <a:solidFill>
              <a:srgbClr val="0070C0">
                <a:alpha val="7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BB-4AA4-A8F3-A825D4F53026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BB-4AA4-A8F3-A825D4F53026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BB-4AA4-A8F3-A825D4F53026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BB-4AA4-A8F3-A825D4F53026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BB-4AA4-A8F3-A825D4F53026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BB-4AA4-A8F3-A825D4F53026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BB-4AA4-A8F3-A825D4F53026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FBB-4AA4-A8F3-A825D4F53026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FBB-4AA4-A8F3-A825D4F53026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FBB-4AA4-A8F3-A825D4F53026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FBB-4AA4-A8F3-A825D4F530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'2017年9月摘牌公司情况一览'!$I$2:$I$13</c:f>
              <c:numCache>
                <c:formatCode>yyyy"年"m"月"</c:formatCode>
                <c:ptCount val="12"/>
                <c:pt idx="0">
                  <c:v>43405</c:v>
                </c:pt>
                <c:pt idx="1">
                  <c:v>43374</c:v>
                </c:pt>
                <c:pt idx="2">
                  <c:v>43344</c:v>
                </c:pt>
                <c:pt idx="3">
                  <c:v>43313</c:v>
                </c:pt>
                <c:pt idx="4">
                  <c:v>43282</c:v>
                </c:pt>
                <c:pt idx="5">
                  <c:v>43252</c:v>
                </c:pt>
                <c:pt idx="6">
                  <c:v>43221</c:v>
                </c:pt>
                <c:pt idx="7">
                  <c:v>43220</c:v>
                </c:pt>
                <c:pt idx="8">
                  <c:v>43190</c:v>
                </c:pt>
                <c:pt idx="9">
                  <c:v>43159</c:v>
                </c:pt>
                <c:pt idx="10">
                  <c:v>43131</c:v>
                </c:pt>
                <c:pt idx="11">
                  <c:v>43070</c:v>
                </c:pt>
              </c:numCache>
            </c:numRef>
          </c:cat>
          <c:val>
            <c:numRef>
              <c:f>'2017年9月摘牌公司情况一览'!$J$2:$J$13</c:f>
              <c:numCache>
                <c:formatCode>General</c:formatCode>
                <c:ptCount val="12"/>
                <c:pt idx="0">
                  <c:v>29</c:v>
                </c:pt>
                <c:pt idx="1">
                  <c:v>38</c:v>
                </c:pt>
                <c:pt idx="2">
                  <c:v>32</c:v>
                </c:pt>
                <c:pt idx="3">
                  <c:v>59</c:v>
                </c:pt>
                <c:pt idx="4">
                  <c:v>52</c:v>
                </c:pt>
                <c:pt idx="5">
                  <c:v>35</c:v>
                </c:pt>
                <c:pt idx="6">
                  <c:v>36</c:v>
                </c:pt>
                <c:pt idx="7">
                  <c:v>22</c:v>
                </c:pt>
                <c:pt idx="8">
                  <c:v>55</c:v>
                </c:pt>
                <c:pt idx="9">
                  <c:v>88</c:v>
                </c:pt>
                <c:pt idx="10">
                  <c:v>85</c:v>
                </c:pt>
                <c:pt idx="11">
                  <c:v>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FBB-4AA4-A8F3-A825D4F53026}"/>
            </c:ext>
          </c:extLst>
        </c:ser>
        <c:ser>
          <c:idx val="1"/>
          <c:order val="1"/>
          <c:tx>
            <c:strRef>
              <c:f>'2017年9月摘牌公司情况一览'!$K$1</c:f>
              <c:strCache>
                <c:ptCount val="1"/>
                <c:pt idx="0">
                  <c:v>摘牌家数</c:v>
                </c:pt>
              </c:strCache>
            </c:strRef>
          </c:tx>
          <c:spPr>
            <a:solidFill>
              <a:srgbClr val="FF0000">
                <a:alpha val="70000"/>
              </a:srgbClr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FBB-4AA4-A8F3-A825D4F53026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FBB-4AA4-A8F3-A825D4F53026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FBB-4AA4-A8F3-A825D4F53026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FBB-4AA4-A8F3-A825D4F53026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FBB-4AA4-A8F3-A825D4F53026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FBB-4AA4-A8F3-A825D4F53026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FBB-4AA4-A8F3-A825D4F53026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FBB-4AA4-A8F3-A825D4F53026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FBB-4AA4-A8F3-A825D4F53026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FBB-4AA4-A8F3-A825D4F53026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FBB-4AA4-A8F3-A825D4F530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zh-CN" altLang="en-US" sz="1100" b="0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'2017年9月摘牌公司情况一览'!$I$2:$I$13</c:f>
              <c:numCache>
                <c:formatCode>yyyy"年"m"月"</c:formatCode>
                <c:ptCount val="12"/>
                <c:pt idx="0">
                  <c:v>43405</c:v>
                </c:pt>
                <c:pt idx="1">
                  <c:v>43374</c:v>
                </c:pt>
                <c:pt idx="2">
                  <c:v>43344</c:v>
                </c:pt>
                <c:pt idx="3">
                  <c:v>43313</c:v>
                </c:pt>
                <c:pt idx="4">
                  <c:v>43282</c:v>
                </c:pt>
                <c:pt idx="5">
                  <c:v>43252</c:v>
                </c:pt>
                <c:pt idx="6">
                  <c:v>43221</c:v>
                </c:pt>
                <c:pt idx="7">
                  <c:v>43220</c:v>
                </c:pt>
                <c:pt idx="8">
                  <c:v>43190</c:v>
                </c:pt>
                <c:pt idx="9">
                  <c:v>43159</c:v>
                </c:pt>
                <c:pt idx="10">
                  <c:v>43131</c:v>
                </c:pt>
                <c:pt idx="11">
                  <c:v>43070</c:v>
                </c:pt>
              </c:numCache>
            </c:numRef>
          </c:cat>
          <c:val>
            <c:numRef>
              <c:f>'2017年9月摘牌公司情况一览'!$K$2:$K$13</c:f>
              <c:numCache>
                <c:formatCode>General</c:formatCode>
                <c:ptCount val="12"/>
                <c:pt idx="0">
                  <c:v>-135</c:v>
                </c:pt>
                <c:pt idx="1">
                  <c:v>-92</c:v>
                </c:pt>
                <c:pt idx="2">
                  <c:v>-78</c:v>
                </c:pt>
                <c:pt idx="3">
                  <c:v>-175</c:v>
                </c:pt>
                <c:pt idx="4">
                  <c:v>-187</c:v>
                </c:pt>
                <c:pt idx="5">
                  <c:v>-101</c:v>
                </c:pt>
                <c:pt idx="6">
                  <c:v>-109</c:v>
                </c:pt>
                <c:pt idx="7">
                  <c:v>-199</c:v>
                </c:pt>
                <c:pt idx="8">
                  <c:v>-126</c:v>
                </c:pt>
                <c:pt idx="9">
                  <c:v>-64</c:v>
                </c:pt>
                <c:pt idx="10">
                  <c:v>-109</c:v>
                </c:pt>
                <c:pt idx="11">
                  <c:v>-130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4FBB-4AA4-A8F3-A825D4F530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277029968"/>
        <c:axId val="1277032920"/>
      </c:barChart>
      <c:dateAx>
        <c:axId val="1277029968"/>
        <c:scaling>
          <c:orientation val="minMax"/>
        </c:scaling>
        <c:delete val="0"/>
        <c:axPos val="b"/>
        <c:numFmt formatCode="yyyy&quot;年&quot;m&quot;月&quot;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77032920"/>
        <c:crossesAt val="0"/>
        <c:auto val="1"/>
        <c:lblOffset val="100"/>
        <c:baseTimeUnit val="months"/>
      </c:dateAx>
      <c:valAx>
        <c:axId val="1277032920"/>
        <c:scaling>
          <c:orientation val="minMax"/>
          <c:max val="200"/>
          <c:min val="-2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7702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047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442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456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80419836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64753013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5554294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49488315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67042351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83863086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434008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9147906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109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48594732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9184637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51286849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140541107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56535498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67603617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8795374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84724863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46848327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809048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7887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00573813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59356164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5012875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60224404"/>
      </p:ext>
    </p:extLst>
  </p:cSld>
  <p:clrMapOvr>
    <a:masterClrMapping/>
  </p:clrMapOvr>
  <p:transition>
    <p:wipe dir="r"/>
  </p:transition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29622351"/>
      </p:ext>
    </p:extLst>
  </p:cSld>
  <p:clrMapOvr>
    <a:masterClrMapping/>
  </p:clrMapOvr>
  <p:transition>
    <p:wipe dir="r"/>
  </p:transition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02A13C-92B8-4B19-AAF1-9CADDA403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55EC114-B401-4B96-94BD-51541CDFC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281CF9-4774-4977-B940-25EAA471D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EF24F3-250C-4116-A3D7-D58D3C680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6EA8C1-4F04-4252-AE4C-07D5F2578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5367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D58C5B-B0E8-4070-9DE1-E1D2259CE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1BE746-7DC8-4802-972D-D2805D1A8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E32592-5194-49FE-9898-FBEF0F945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B66476-D248-4877-A193-C56728D8C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CEDC65-6D3C-4746-A19E-C5A28DE54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1812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9618EF-4683-4794-80BE-50F32A3E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4483A3-B48B-4748-98A6-7FA4FE6D2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8F173E-218E-41EE-B69B-3A179BD17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B776E4-2EC6-4E8F-B897-A770CC9B0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D01EBF-A072-49DC-AF5E-8375B5DAE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7985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17C392-791D-4E1A-873B-3D03D3956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22C5A9-C3B7-4695-82D3-53FCC99A2B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201A269-F63F-4367-88FF-9912609AC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7127075-A73C-4C67-BC46-2882F004D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D025DA4-7385-4F98-91B1-F0A4D8CF4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7DD259-D745-4D31-A12D-D08BEEF37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90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0BD98F-7FCF-4000-A0C1-48941F6A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C0C35E6-09F1-4D46-8CD4-23684CA31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8882589-E258-40B2-8A61-C7BC59CBB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3DE7430-5693-4FF6-9FB6-46DD09716A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A0469C9-DA25-4389-B603-FC116E5B80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AF814D3-0752-4917-9735-899113FB9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2018/12/10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365383A-7AA4-499B-ACB8-93FCB7140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8E35A33-1401-49A2-9285-4C9CBEE07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194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2018/12/10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5934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DD7E49-52C3-4A5C-9BA0-3627FEFA9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A71563B-E9F0-432F-A577-CE3042B8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2018/12/10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DD14A65-7335-414E-A9BD-A5A65EDF5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CDE0605-DA30-4964-8A99-0F3276845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08872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66A845A-48B2-4333-BC4D-B3F3AE8F0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2018/12/10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2CA20DD-59C9-40E5-A155-D14D8A478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0CE1A21-6C25-4098-A4AD-5D3ADA45A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1328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90740E-E4E5-41A2-85B8-9F277C5BC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B018A5-58EC-4849-B994-4DD451AA2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D61978D-1899-4471-86FD-25D80DE12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AE3179-C84B-4136-BF94-47E7A1C23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025F24F-229D-4C57-8D16-4E48C7AD3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0A368F-D1AB-483C-B440-23DB8DF47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2429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187C55-E441-418D-875F-A02E416B5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5CBE0B9-AF76-46E8-A04E-FEBB7431C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C016651-67F0-4ED0-BC8F-4C841BB23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0154E58-8AD1-4A87-8BB1-1017D1620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259169A-3082-423F-A9BA-AAC68AC91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57571EB-F690-43DE-965D-1D9CEA16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41372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0B1601-3732-4DE8-982C-C41B19B27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A8E5A97-5ABE-47F5-A917-A259AB33E6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057A26-240C-42EC-B0FD-110A4C0CF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E82661-977F-452A-9D60-C2F20FC4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25BBC2-5E62-41DD-9849-1877A636B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0426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8AF6F01-3A35-46B3-A08E-E4E07C6ACC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0183AB6-8661-4066-8EC1-ABD54E94F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C4295F-086C-4EEF-A534-43AD68D25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8CDF86-486F-431F-9933-3E50B66DD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C72D36-AA0D-4799-B44E-D58E3B52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386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2018/12/10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967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2018/12/10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85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2018/12/10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507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2018/12/10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945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2018/12/10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771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F3E94-B1DE-4DB0-B817-89FF325CCA67}" type="datetimeFigureOut">
              <a:rPr lang="zh-CN" altLang="en-US" smtClean="0"/>
              <a:t>2018/12/10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78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3" descr="rkk">
            <a:extLst>
              <a:ext uri="{FF2B5EF4-FFF2-40B4-BE49-F238E27FC236}">
                <a16:creationId xmlns:a16="http://schemas.microsoft.com/office/drawing/2014/main" id="{7210308E-57E1-4078-A461-B732F8008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181477"/>
            <a:ext cx="7239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5" descr="top">
            <a:extLst>
              <a:ext uri="{FF2B5EF4-FFF2-40B4-BE49-F238E27FC236}">
                <a16:creationId xmlns:a16="http://schemas.microsoft.com/office/drawing/2014/main" id="{F3DBE01D-6A44-4617-8723-A39FCEEA0377}"/>
              </a:ext>
            </a:extLst>
          </p:cNvPr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6" descr="bottom">
            <a:extLst>
              <a:ext uri="{FF2B5EF4-FFF2-40B4-BE49-F238E27FC236}">
                <a16:creationId xmlns:a16="http://schemas.microsoft.com/office/drawing/2014/main" id="{B962190F-7AD1-40CA-AD84-015351443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4500"/>
            <a:ext cx="914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37">
            <a:extLst>
              <a:ext uri="{FF2B5EF4-FFF2-40B4-BE49-F238E27FC236}">
                <a16:creationId xmlns:a16="http://schemas.microsoft.com/office/drawing/2014/main" id="{BFE20F04-1E3D-45C9-A554-ADF831A69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0839" y="4637088"/>
            <a:ext cx="4319587" cy="25391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sz="1050" dirty="0">
                <a:solidFill>
                  <a:srgbClr val="777777"/>
                </a:solidFill>
                <a:ea typeface="宋体" panose="02010600030101010101" pitchFamily="2" charset="-122"/>
              </a:rPr>
              <a:t>RONGKE INVESTMENT MANAGEMENT CO., LTD</a:t>
            </a:r>
          </a:p>
        </p:txBody>
      </p:sp>
      <p:sp>
        <p:nvSpPr>
          <p:cNvPr id="4102" name="Text Box 38">
            <a:extLst>
              <a:ext uri="{FF2B5EF4-FFF2-40B4-BE49-F238E27FC236}">
                <a16:creationId xmlns:a16="http://schemas.microsoft.com/office/drawing/2014/main" id="{CAFC8323-BCDC-4207-9EDD-6C77835D0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76" y="4098927"/>
            <a:ext cx="4321175" cy="39241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1950">
                <a:solidFill>
                  <a:srgbClr val="777777"/>
                </a:solidFill>
                <a:ea typeface="黑体" panose="02010609060101010101" pitchFamily="49" charset="-122"/>
              </a:rPr>
              <a:t>上海融客投资管理有限公司</a:t>
            </a:r>
          </a:p>
        </p:txBody>
      </p:sp>
      <p:sp>
        <p:nvSpPr>
          <p:cNvPr id="4103" name="Rectangle 41">
            <a:extLst>
              <a:ext uri="{FF2B5EF4-FFF2-40B4-BE49-F238E27FC236}">
                <a16:creationId xmlns:a16="http://schemas.microsoft.com/office/drawing/2014/main" id="{FEE4954A-3584-4C3D-858F-B2DE22DC9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6" y="6577015"/>
            <a:ext cx="2208213" cy="2365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900" dirty="0">
                <a:solidFill>
                  <a:schemeClr val="bg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www.rongke.com</a:t>
            </a:r>
          </a:p>
        </p:txBody>
      </p:sp>
    </p:spTree>
    <p:extLst>
      <p:ext uri="{BB962C8B-B14F-4D97-AF65-F5344CB8AC3E}">
        <p14:creationId xmlns:p14="http://schemas.microsoft.com/office/powerpoint/2010/main" val="32178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 kern="1200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3429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6858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0287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3716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100" kern="1200">
          <a:solidFill>
            <a:srgbClr val="777777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100" kern="1200">
          <a:solidFill>
            <a:srgbClr val="777777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1500" kern="1200">
          <a:solidFill>
            <a:srgbClr val="777777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500" kern="1200">
          <a:solidFill>
            <a:srgbClr val="777777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Bottomband">
            <a:extLst>
              <a:ext uri="{FF2B5EF4-FFF2-40B4-BE49-F238E27FC236}">
                <a16:creationId xmlns:a16="http://schemas.microsoft.com/office/drawing/2014/main" id="{D323C17D-048F-4D85-B66B-3210C4AAD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477000"/>
            <a:ext cx="8558213" cy="3810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900" b="0" i="0" u="none" strike="noStrike" kern="1200" cap="none" spc="0" normalizeH="0" baseline="-25000" noProof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27" name="Picture 7" descr="bottom">
            <a:extLst>
              <a:ext uri="{FF2B5EF4-FFF2-40B4-BE49-F238E27FC236}">
                <a16:creationId xmlns:a16="http://schemas.microsoft.com/office/drawing/2014/main" id="{65A12F98-B520-480D-98DA-F71BEF36188D}"/>
              </a:ext>
            </a:extLst>
          </p:cNvPr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SBottomSquare">
            <a:extLst>
              <a:ext uri="{FF2B5EF4-FFF2-40B4-BE49-F238E27FC236}">
                <a16:creationId xmlns:a16="http://schemas.microsoft.com/office/drawing/2014/main" id="{CCE2D4C0-2E17-424E-BCF8-923AE5618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250" y="6477000"/>
            <a:ext cx="539750" cy="381000"/>
          </a:xfrm>
          <a:prstGeom prst="rect">
            <a:avLst/>
          </a:prstGeom>
          <a:solidFill>
            <a:srgbClr val="6598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SBottomSquare">
            <a:extLst>
              <a:ext uri="{FF2B5EF4-FFF2-40B4-BE49-F238E27FC236}">
                <a16:creationId xmlns:a16="http://schemas.microsoft.com/office/drawing/2014/main" id="{3711C9EE-CB85-47FC-A6C0-8106D8E2A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250" y="6477000"/>
            <a:ext cx="539750" cy="381000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A614356D-AF49-4C37-8ADA-81BDD80874FE}" type="slidenum">
              <a:rPr kumimoji="0" lang="zh-CN" alt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zh-CN" altLang="en-US" sz="7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30" name="Picture 35" descr="招牌设计">
            <a:extLst>
              <a:ext uri="{FF2B5EF4-FFF2-40B4-BE49-F238E27FC236}">
                <a16:creationId xmlns:a16="http://schemas.microsoft.com/office/drawing/2014/main" id="{09C3719F-B65C-4655-98A2-5173B8669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1" y="654050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36">
            <a:extLst>
              <a:ext uri="{FF2B5EF4-FFF2-40B4-BE49-F238E27FC236}">
                <a16:creationId xmlns:a16="http://schemas.microsoft.com/office/drawing/2014/main" id="{DEF7BABA-D81E-4B5E-ABA9-03C75EFB4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700" y="6532565"/>
            <a:ext cx="1370013" cy="26545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BEST CLIENTS</a:t>
            </a:r>
          </a:p>
          <a:p>
            <a:pPr marL="0" marR="0" lvl="0" indent="0" algn="l" defTabSz="685800" rtl="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BEST SERVICE</a:t>
            </a:r>
          </a:p>
        </p:txBody>
      </p:sp>
      <p:sp>
        <p:nvSpPr>
          <p:cNvPr id="1032" name="Rectangle 38">
            <a:extLst>
              <a:ext uri="{FF2B5EF4-FFF2-40B4-BE49-F238E27FC236}">
                <a16:creationId xmlns:a16="http://schemas.microsoft.com/office/drawing/2014/main" id="{872BF5CA-A01B-4F30-97C4-45343DC77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524625"/>
            <a:ext cx="2195513" cy="2365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www.rongke.com</a:t>
            </a:r>
          </a:p>
        </p:txBody>
      </p:sp>
    </p:spTree>
    <p:extLst>
      <p:ext uri="{BB962C8B-B14F-4D97-AF65-F5344CB8AC3E}">
        <p14:creationId xmlns:p14="http://schemas.microsoft.com/office/powerpoint/2010/main" val="407848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>
    <p:wipe dir="r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 kern="1200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3429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6858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0287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3716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777777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100" kern="1200">
          <a:solidFill>
            <a:srgbClr val="777777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1800" kern="1200">
          <a:solidFill>
            <a:srgbClr val="777777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1500" kern="1200">
          <a:solidFill>
            <a:srgbClr val="777777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1500" kern="1200">
          <a:solidFill>
            <a:srgbClr val="777777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2682751-A040-4F63-8BC1-EBB72EE8B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26AC0E-487B-4E74-AA2A-9B560D035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B65178-3217-457D-A8E1-A1A34443B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F3E94-B1DE-4DB0-B817-89FF325CCA67}" type="datetimeFigureOut">
              <a:rPr lang="zh-CN" altLang="en-US" smtClean="0"/>
              <a:t>2018/12/10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75A923-6D6D-466C-BE92-3B63A3A47C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718106-4EAB-474B-8B29-1FEECB16A4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92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C57C238F-25BF-466E-843D-39C2435E6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737" y="2221925"/>
            <a:ext cx="36734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『</a:t>
            </a:r>
            <a:r>
              <a:rPr lang="zh-CN" altLang="en-US" sz="2800" dirty="0">
                <a:solidFill>
                  <a:srgbClr val="CC0000"/>
                </a:solidFill>
                <a:ea typeface="黑体" panose="02010609060101010101" pitchFamily="49" charset="-122"/>
              </a:rPr>
              <a:t>融客</a:t>
            </a:r>
            <a:r>
              <a:rPr lang="zh-CN" altLang="en-US" sz="2800" dirty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月报</a:t>
            </a:r>
            <a:r>
              <a:rPr lang="en-US" altLang="zh-CN" sz="2800" dirty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』</a:t>
            </a:r>
            <a:endParaRPr lang="zh-CN" altLang="en-US" sz="2800" dirty="0">
              <a:solidFill>
                <a:srgbClr val="CC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769498CF-6B8F-4F58-A4D7-F87940CFF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30" y="2844225"/>
            <a:ext cx="70564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zh-CN" sz="3200" b="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——</a:t>
            </a:r>
            <a:r>
              <a:rPr lang="zh-CN" alt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私募股权投资市场</a:t>
            </a:r>
            <a:r>
              <a:rPr lang="zh-CN" altLang="en-US" sz="160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160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2018</a:t>
            </a:r>
            <a:r>
              <a:rPr lang="zh-CN" altLang="en-US" sz="160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年</a:t>
            </a:r>
            <a:r>
              <a:rPr lang="en-US" altLang="zh-CN" sz="160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11</a:t>
            </a:r>
            <a:r>
              <a:rPr lang="zh-CN" altLang="en-US" sz="160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月）</a:t>
            </a:r>
          </a:p>
        </p:txBody>
      </p:sp>
    </p:spTree>
    <p:extLst>
      <p:ext uri="{BB962C8B-B14F-4D97-AF65-F5344CB8AC3E}">
        <p14:creationId xmlns:p14="http://schemas.microsoft.com/office/powerpoint/2010/main" val="3869487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15359268-F0F8-492B-A19B-46ACD703637B}"/>
              </a:ext>
            </a:extLst>
          </p:cNvPr>
          <p:cNvGrpSpPr/>
          <p:nvPr/>
        </p:nvGrpSpPr>
        <p:grpSpPr>
          <a:xfrm>
            <a:off x="1363599" y="1008356"/>
            <a:ext cx="2468118" cy="369870"/>
            <a:chOff x="7155444" y="740531"/>
            <a:chExt cx="3098165" cy="36987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0ACB53F9-0272-4182-A959-95C768F4E89B}"/>
                </a:ext>
              </a:extLst>
            </p:cNvPr>
            <p:cNvSpPr/>
            <p:nvPr/>
          </p:nvSpPr>
          <p:spPr>
            <a:xfrm>
              <a:off x="7155444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股、港股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IPO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情况</a:t>
              </a:r>
            </a:p>
          </p:txBody>
        </p:sp>
        <p:sp>
          <p:nvSpPr>
            <p:cNvPr id="4" name="等腰三角形 3">
              <a:extLst>
                <a:ext uri="{FF2B5EF4-FFF2-40B4-BE49-F238E27FC236}">
                  <a16:creationId xmlns:a16="http://schemas.microsoft.com/office/drawing/2014/main" id="{AAC4873F-232B-4338-A120-8A6BD7DA0BF2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C55F945F-3654-44D1-B2A2-EDF530A304F2}"/>
              </a:ext>
            </a:extLst>
          </p:cNvPr>
          <p:cNvSpPr txBox="1"/>
          <p:nvPr/>
        </p:nvSpPr>
        <p:spPr>
          <a:xfrm>
            <a:off x="1363599" y="5161941"/>
            <a:ext cx="6086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股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IPO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保持较慢节奏，本月有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9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家企业成功上市交易，募集资金达到了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96.77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亿，上市退出基金仅有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支，创下了近年来最低；港股共有</a:t>
            </a:r>
            <a:r>
              <a:rPr lang="en-US" altLang="zh-CN" sz="2400" u="sng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家企业上市，共募集资金</a:t>
            </a:r>
            <a:r>
              <a:rPr lang="en-US" altLang="zh-CN" sz="2400" u="sng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56.73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亿港元。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546EA82-DEEE-4A23-9640-604693F84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798"/>
                </a:solidFill>
                <a:effectLst/>
                <a:uLnTx/>
                <a:uFillTx/>
                <a:latin typeface="Arial" panose="020B0604020202020204" pitchFamily="34" charset="0"/>
                <a:ea typeface="幼圆"/>
                <a:cs typeface="+mj-cs"/>
              </a:rPr>
              <a:t>IPO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798"/>
                </a:solidFill>
                <a:effectLst/>
                <a:uLnTx/>
                <a:uFillTx/>
                <a:latin typeface="Arial" panose="020B0604020202020204" pitchFamily="34" charset="0"/>
                <a:ea typeface="幼圆"/>
                <a:cs typeface="+mj-cs"/>
              </a:rPr>
              <a:t>及退出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80E7593C-FC0E-4516-9574-BE531A8DEF84}"/>
              </a:ext>
            </a:extLst>
          </p:cNvPr>
          <p:cNvGrpSpPr/>
          <p:nvPr/>
        </p:nvGrpSpPr>
        <p:grpSpPr>
          <a:xfrm>
            <a:off x="1704975" y="1759744"/>
            <a:ext cx="5734050" cy="3338512"/>
            <a:chOff x="0" y="0"/>
            <a:chExt cx="5734050" cy="3338512"/>
          </a:xfrm>
        </p:grpSpPr>
        <p:graphicFrame>
          <p:nvGraphicFramePr>
            <p:cNvPr id="23" name="图表 22">
              <a:extLst>
                <a:ext uri="{FF2B5EF4-FFF2-40B4-BE49-F238E27FC236}">
                  <a16:creationId xmlns:a16="http://schemas.microsoft.com/office/drawing/2014/main" id="{486697DF-0DCF-4B6E-B9FB-6B820ACE3856}"/>
                </a:ext>
              </a:extLst>
            </p:cNvPr>
            <p:cNvGraphicFramePr/>
            <p:nvPr/>
          </p:nvGraphicFramePr>
          <p:xfrm>
            <a:off x="0" y="0"/>
            <a:ext cx="5734050" cy="33385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FBF63F4-8E29-4CF5-B384-B8E4D2843BAC}"/>
                </a:ext>
              </a:extLst>
            </p:cNvPr>
            <p:cNvSpPr/>
            <p:nvPr/>
          </p:nvSpPr>
          <p:spPr>
            <a:xfrm>
              <a:off x="5438775" y="276225"/>
              <a:ext cx="247650" cy="2447925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3538940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5EABE0D-2A39-479F-BAC8-67910BE33B4A}"/>
              </a:ext>
            </a:extLst>
          </p:cNvPr>
          <p:cNvSpPr txBox="1"/>
          <p:nvPr/>
        </p:nvSpPr>
        <p:spPr>
          <a:xfrm>
            <a:off x="1218438" y="5023059"/>
            <a:ext cx="6471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本月有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个基金产品因标的通过其他方式实现退出，其中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产品通过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M&amp;A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途径完成退出，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产品通过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股权转让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方式退出。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FD4C0E0-9D7A-49E0-8750-CE6D3EC40070}"/>
              </a:ext>
            </a:extLst>
          </p:cNvPr>
          <p:cNvGrpSpPr/>
          <p:nvPr/>
        </p:nvGrpSpPr>
        <p:grpSpPr>
          <a:xfrm>
            <a:off x="1218438" y="1074260"/>
            <a:ext cx="2468118" cy="369870"/>
            <a:chOff x="7155444" y="740531"/>
            <a:chExt cx="3098165" cy="36987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745728EB-1932-42D2-BB95-C04F2A8CE4E2}"/>
                </a:ext>
              </a:extLst>
            </p:cNvPr>
            <p:cNvSpPr/>
            <p:nvPr/>
          </p:nvSpPr>
          <p:spPr>
            <a:xfrm>
              <a:off x="7155444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基金退出情况情况</a:t>
              </a:r>
            </a:p>
          </p:txBody>
        </p:sp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32027C38-7474-4F34-A204-BB914F1267A7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03DF9D2D-AE5A-4AB7-B9C0-43EE079DF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798"/>
                </a:solidFill>
                <a:effectLst/>
                <a:uLnTx/>
                <a:uFillTx/>
                <a:latin typeface="Arial" panose="020B0604020202020204" pitchFamily="34" charset="0"/>
                <a:ea typeface="幼圆"/>
                <a:cs typeface="+mj-cs"/>
              </a:rPr>
              <a:t>IPO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798"/>
                </a:solidFill>
                <a:effectLst/>
                <a:uLnTx/>
                <a:uFillTx/>
                <a:latin typeface="Arial" panose="020B0604020202020204" pitchFamily="34" charset="0"/>
                <a:ea typeface="幼圆"/>
                <a:cs typeface="+mj-cs"/>
              </a:rPr>
              <a:t>及退出</a:t>
            </a:r>
          </a:p>
        </p:txBody>
      </p:sp>
      <p:graphicFrame>
        <p:nvGraphicFramePr>
          <p:cNvPr id="9" name="图表 8">
            <a:extLst>
              <a:ext uri="{FF2B5EF4-FFF2-40B4-BE49-F238E27FC236}">
                <a16:creationId xmlns:a16="http://schemas.microsoft.com/office/drawing/2014/main" id="{590C5DA7-2CC6-4645-A692-535B08343BB7}"/>
              </a:ext>
            </a:extLst>
          </p:cNvPr>
          <p:cNvGraphicFramePr>
            <a:graphicFrameLocks/>
          </p:cNvGraphicFramePr>
          <p:nvPr/>
        </p:nvGraphicFramePr>
        <p:xfrm>
          <a:off x="1862137" y="1969294"/>
          <a:ext cx="5419725" cy="2919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4444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2455FD19-DA76-436C-8EFA-1FA1564C643D}"/>
              </a:ext>
            </a:extLst>
          </p:cNvPr>
          <p:cNvGrpSpPr/>
          <p:nvPr/>
        </p:nvGrpSpPr>
        <p:grpSpPr>
          <a:xfrm>
            <a:off x="330414" y="1100636"/>
            <a:ext cx="2975493" cy="369870"/>
            <a:chOff x="7155444" y="740531"/>
            <a:chExt cx="3098165" cy="36987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F80D0CF8-A912-4577-8742-593D720E685A}"/>
                </a:ext>
              </a:extLst>
            </p:cNvPr>
            <p:cNvSpPr/>
            <p:nvPr/>
          </p:nvSpPr>
          <p:spPr>
            <a:xfrm>
              <a:off x="7155444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上市公司并购非上市公司</a:t>
              </a:r>
            </a:p>
          </p:txBody>
        </p:sp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1AE23381-DA79-48F2-8786-4B57B714772F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Rectangle 2">
            <a:extLst>
              <a:ext uri="{FF2B5EF4-FFF2-40B4-BE49-F238E27FC236}">
                <a16:creationId xmlns:a16="http://schemas.microsoft.com/office/drawing/2014/main" id="{C031BE98-A4CB-4D70-B7E2-7A08C11CB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798"/>
                </a:solidFill>
                <a:effectLst/>
                <a:uLnTx/>
                <a:uFillTx/>
                <a:latin typeface="Arial" panose="020B0604020202020204" pitchFamily="34" charset="0"/>
                <a:ea typeface="幼圆"/>
                <a:cs typeface="+mj-cs"/>
              </a:rPr>
              <a:t>并购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4F5AB08-A461-41C5-BB26-0815777B6AAE}"/>
              </a:ext>
            </a:extLst>
          </p:cNvPr>
          <p:cNvSpPr txBox="1"/>
          <p:nvPr/>
        </p:nvSpPr>
        <p:spPr>
          <a:xfrm>
            <a:off x="880213" y="4647117"/>
            <a:ext cx="7535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本月共发生上市公司对非上市公司的并购事件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158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起，涉及规模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1434.78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亿元人民币，其中，董事会预案的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家，进行中的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家，达成转让意向的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19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家，签署转让协议的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18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家，股东大会通过的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家。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C0C4D964-8BBA-49A5-95CC-93284D84D8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839485"/>
              </p:ext>
            </p:extLst>
          </p:nvPr>
        </p:nvGraphicFramePr>
        <p:xfrm>
          <a:off x="2476500" y="2130633"/>
          <a:ext cx="4191000" cy="2333625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414837645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4113602434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3335913110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交易状态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数量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金额总计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02769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董事会预案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1282.83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0846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进行中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17.17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407575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达成转让意向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20.89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927886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签署转让协议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91.08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379764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股东大会通过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22.82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904376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合计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1434.78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241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0439944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EA3B061A-F4CD-48FE-949B-A9F6089DE5E0}"/>
              </a:ext>
            </a:extLst>
          </p:cNvPr>
          <p:cNvSpPr/>
          <p:nvPr/>
        </p:nvSpPr>
        <p:spPr>
          <a:xfrm>
            <a:off x="180943" y="995448"/>
            <a:ext cx="3617333" cy="369869"/>
          </a:xfrm>
          <a:prstGeom prst="rect">
            <a:avLst/>
          </a:prstGeom>
          <a:solidFill>
            <a:srgbClr val="00B0F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上市公司并购非上市公司金额前五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B6A5E715-0E53-4375-A3BA-BD8FFDF780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367229"/>
              </p:ext>
            </p:extLst>
          </p:nvPr>
        </p:nvGraphicFramePr>
        <p:xfrm>
          <a:off x="628649" y="1808529"/>
          <a:ext cx="7886701" cy="4321448"/>
        </p:xfrm>
        <a:graphic>
          <a:graphicData uri="http://schemas.openxmlformats.org/drawingml/2006/table">
            <a:tbl>
              <a:tblPr/>
              <a:tblGrid>
                <a:gridCol w="1414760">
                  <a:extLst>
                    <a:ext uri="{9D8B030D-6E8A-4147-A177-3AD203B41FA5}">
                      <a16:colId xmlns:a16="http://schemas.microsoft.com/office/drawing/2014/main" val="485568489"/>
                    </a:ext>
                  </a:extLst>
                </a:gridCol>
                <a:gridCol w="1414760">
                  <a:extLst>
                    <a:ext uri="{9D8B030D-6E8A-4147-A177-3AD203B41FA5}">
                      <a16:colId xmlns:a16="http://schemas.microsoft.com/office/drawing/2014/main" val="495368510"/>
                    </a:ext>
                  </a:extLst>
                </a:gridCol>
                <a:gridCol w="2227661">
                  <a:extLst>
                    <a:ext uri="{9D8B030D-6E8A-4147-A177-3AD203B41FA5}">
                      <a16:colId xmlns:a16="http://schemas.microsoft.com/office/drawing/2014/main" val="2784219036"/>
                    </a:ext>
                  </a:extLst>
                </a:gridCol>
                <a:gridCol w="1414760">
                  <a:extLst>
                    <a:ext uri="{9D8B030D-6E8A-4147-A177-3AD203B41FA5}">
                      <a16:colId xmlns:a16="http://schemas.microsoft.com/office/drawing/2014/main" val="3163578153"/>
                    </a:ext>
                  </a:extLst>
                </a:gridCol>
                <a:gridCol w="1414760">
                  <a:extLst>
                    <a:ext uri="{9D8B030D-6E8A-4147-A177-3AD203B41FA5}">
                      <a16:colId xmlns:a16="http://schemas.microsoft.com/office/drawing/2014/main" val="671545478"/>
                    </a:ext>
                  </a:extLst>
                </a:gridCol>
              </a:tblGrid>
              <a:tr h="65071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日期</a:t>
                      </a:r>
                    </a:p>
                  </a:txBody>
                  <a:tcPr marL="5862" marR="5862" marT="58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A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标的企业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A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购买方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A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金额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A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进行状态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841795"/>
                  </a:ext>
                </a:extLst>
              </a:tr>
              <a:tr h="6507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2018-11-02</a:t>
                      </a:r>
                    </a:p>
                  </a:txBody>
                  <a:tcPr marL="5862" marR="5862" marT="58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白药控股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100%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股权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云南白药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(000538.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SZ)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5,081,300.00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董事会预案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1397012"/>
                  </a:ext>
                </a:extLst>
              </a:tr>
              <a:tr h="6507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2018-11-06</a:t>
                      </a:r>
                    </a:p>
                  </a:txBody>
                  <a:tcPr marL="5862" marR="5862" marT="58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开封炭素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100%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股权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易成新能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(300080.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SZ)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700,000.00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董事会预案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533414"/>
                  </a:ext>
                </a:extLst>
              </a:tr>
              <a:tr h="6507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2018-11-05</a:t>
                      </a:r>
                    </a:p>
                  </a:txBody>
                  <a:tcPr marL="5862" marR="5862" marT="58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国睿防务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100%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股权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;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国睿信维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95%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股权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;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国睿安泰信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59%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股权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国睿科技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(600562.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SH,600562.SHN)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685,555.23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董事会预案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1659465"/>
                  </a:ext>
                </a:extLst>
              </a:tr>
              <a:tr h="6507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2018-11-19</a:t>
                      </a:r>
                    </a:p>
                  </a:txBody>
                  <a:tcPr marL="5862" marR="5862" marT="58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西飞民机部分股权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中航飞机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(000768.SZ)﹔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陕西航空产业发展集团有限公司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﹔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西安工业投资集团有限公司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﹔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航空工业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﹔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西飞集团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672,200.00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董事会预案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0007736"/>
                  </a:ext>
                </a:extLst>
              </a:tr>
              <a:tr h="6507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2018-11-19</a:t>
                      </a:r>
                    </a:p>
                  </a:txBody>
                  <a:tcPr marL="5862" marR="5862" marT="58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东风小康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50%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股权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小康股份(601127.SHN,601127.SH)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483,000.00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董事会预案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7928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881651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9B192C6C-C867-4A40-BD67-F10C5AAB7ABD}"/>
              </a:ext>
            </a:extLst>
          </p:cNvPr>
          <p:cNvGrpSpPr/>
          <p:nvPr/>
        </p:nvGrpSpPr>
        <p:grpSpPr>
          <a:xfrm>
            <a:off x="1337607" y="958527"/>
            <a:ext cx="2482389" cy="369870"/>
            <a:chOff x="7155445" y="740531"/>
            <a:chExt cx="3098164" cy="36987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3D998EF2-C2E1-47F6-A49E-03E08AD1E6E9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新三板市场概况</a:t>
              </a:r>
            </a:p>
          </p:txBody>
        </p:sp>
        <p:sp>
          <p:nvSpPr>
            <p:cNvPr id="4" name="等腰三角形 3">
              <a:extLst>
                <a:ext uri="{FF2B5EF4-FFF2-40B4-BE49-F238E27FC236}">
                  <a16:creationId xmlns:a16="http://schemas.microsoft.com/office/drawing/2014/main" id="{3E45F51D-D3B3-4534-BF36-2EA891BD3E86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A0CA3F26-CEE2-44B9-931A-95143DC64952}"/>
              </a:ext>
            </a:extLst>
          </p:cNvPr>
          <p:cNvGrpSpPr/>
          <p:nvPr/>
        </p:nvGrpSpPr>
        <p:grpSpPr>
          <a:xfrm>
            <a:off x="1317406" y="1484903"/>
            <a:ext cx="1193916" cy="940284"/>
            <a:chOff x="393862" y="1328632"/>
            <a:chExt cx="1193916" cy="838019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13478204-CE06-4728-AFC8-400537D2C8E5}"/>
                </a:ext>
              </a:extLst>
            </p:cNvPr>
            <p:cNvGrpSpPr/>
            <p:nvPr/>
          </p:nvGrpSpPr>
          <p:grpSpPr>
            <a:xfrm>
              <a:off x="393862" y="1328632"/>
              <a:ext cx="1193916" cy="667395"/>
              <a:chOff x="517989" y="1205342"/>
              <a:chExt cx="1193916" cy="667395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B61FB0A-0FCC-4961-92CC-07B45FE21899}"/>
                  </a:ext>
                </a:extLst>
              </p:cNvPr>
              <p:cNvSpPr txBox="1"/>
              <p:nvPr/>
            </p:nvSpPr>
            <p:spPr>
              <a:xfrm>
                <a:off x="539468" y="1205342"/>
                <a:ext cx="103105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挂牌企业总数</a:t>
                </a:r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201B6FA-510C-4E91-9D74-D6338F17BF33}"/>
                  </a:ext>
                </a:extLst>
              </p:cNvPr>
              <p:cNvSpPr txBox="1"/>
              <p:nvPr/>
            </p:nvSpPr>
            <p:spPr>
              <a:xfrm>
                <a:off x="1386175" y="1608745"/>
                <a:ext cx="32573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1100"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CN" altLang="en-US" dirty="0"/>
                  <a:t>家</a:t>
                </a: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BDC0793-0BF1-4BE1-8BD2-98B467366E0A}"/>
                  </a:ext>
                </a:extLst>
              </p:cNvPr>
              <p:cNvSpPr txBox="1"/>
              <p:nvPr/>
            </p:nvSpPr>
            <p:spPr>
              <a:xfrm>
                <a:off x="517989" y="1461282"/>
                <a:ext cx="954107" cy="411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FF0000"/>
                    </a:solidFill>
                  </a:rPr>
                  <a:t>10786</a:t>
                </a:r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E13DFBB9-9F73-4410-9816-C0F3E6124772}"/>
                </a:ext>
              </a:extLst>
            </p:cNvPr>
            <p:cNvSpPr txBox="1"/>
            <p:nvPr/>
          </p:nvSpPr>
          <p:spPr>
            <a:xfrm>
              <a:off x="930867" y="1892348"/>
              <a:ext cx="542136" cy="2743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-106</a:t>
              </a:r>
              <a:endParaRPr lang="zh-CN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9322C8B-9E29-4006-A6BF-E2473C8BE5AA}"/>
              </a:ext>
            </a:extLst>
          </p:cNvPr>
          <p:cNvGrpSpPr/>
          <p:nvPr/>
        </p:nvGrpSpPr>
        <p:grpSpPr>
          <a:xfrm>
            <a:off x="2842503" y="1480603"/>
            <a:ext cx="1995494" cy="982143"/>
            <a:chOff x="1918959" y="1157696"/>
            <a:chExt cx="1995494" cy="982143"/>
          </a:xfrm>
        </p:grpSpPr>
        <p:sp>
          <p:nvSpPr>
            <p:cNvPr id="12" name="矩形: 对角圆角 11">
              <a:extLst>
                <a:ext uri="{FF2B5EF4-FFF2-40B4-BE49-F238E27FC236}">
                  <a16:creationId xmlns:a16="http://schemas.microsoft.com/office/drawing/2014/main" id="{2EA4BD2D-7BB0-44D6-BB4F-D686B1F19CD4}"/>
                </a:ext>
              </a:extLst>
            </p:cNvPr>
            <p:cNvSpPr/>
            <p:nvPr/>
          </p:nvSpPr>
          <p:spPr>
            <a:xfrm>
              <a:off x="1918959" y="1419307"/>
              <a:ext cx="953847" cy="679755"/>
            </a:xfrm>
            <a:prstGeom prst="round2DiagRect">
              <a:avLst/>
            </a:prstGeom>
            <a:solidFill>
              <a:srgbClr val="C0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9865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矩形: 对角圆角 12">
              <a:extLst>
                <a:ext uri="{FF2B5EF4-FFF2-40B4-BE49-F238E27FC236}">
                  <a16:creationId xmlns:a16="http://schemas.microsoft.com/office/drawing/2014/main" id="{E9BFC642-B02F-42CE-A0F3-81D4EB4EBB6A}"/>
                </a:ext>
              </a:extLst>
            </p:cNvPr>
            <p:cNvSpPr/>
            <p:nvPr/>
          </p:nvSpPr>
          <p:spPr>
            <a:xfrm>
              <a:off x="2896452" y="1392157"/>
              <a:ext cx="976905" cy="706905"/>
            </a:xfrm>
            <a:prstGeom prst="round2DiagRect">
              <a:avLst/>
            </a:prstGeom>
            <a:solidFill>
              <a:srgbClr val="00B0F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921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2DE025C8-D2B4-4351-A37A-480E4C6B5A8C}"/>
                </a:ext>
              </a:extLst>
            </p:cNvPr>
            <p:cNvSpPr txBox="1"/>
            <p:nvPr/>
          </p:nvSpPr>
          <p:spPr>
            <a:xfrm>
              <a:off x="2389259" y="1157696"/>
              <a:ext cx="103105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1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市场分层分布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EEEA569F-67A2-498A-856B-0A5CE250ECD9}"/>
                </a:ext>
              </a:extLst>
            </p:cNvPr>
            <p:cNvSpPr txBox="1"/>
            <p:nvPr/>
          </p:nvSpPr>
          <p:spPr>
            <a:xfrm>
              <a:off x="3422010" y="1862840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11FF2029-8C62-4408-85B5-64D88780B96D}"/>
                </a:ext>
              </a:extLst>
            </p:cNvPr>
            <p:cNvSpPr txBox="1"/>
            <p:nvPr/>
          </p:nvSpPr>
          <p:spPr>
            <a:xfrm>
              <a:off x="2452878" y="1850444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基础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1F8690C-DFC1-48B1-B5C9-0E1C5146E26A}"/>
              </a:ext>
            </a:extLst>
          </p:cNvPr>
          <p:cNvGrpSpPr/>
          <p:nvPr/>
        </p:nvGrpSpPr>
        <p:grpSpPr>
          <a:xfrm>
            <a:off x="4905833" y="1480603"/>
            <a:ext cx="2337227" cy="1147417"/>
            <a:chOff x="3982289" y="1324332"/>
            <a:chExt cx="2337227" cy="1147417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82F2CDC7-694B-45B4-8DD1-03C4F3F11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2289" y="1450528"/>
              <a:ext cx="1591763" cy="1021221"/>
            </a:xfrm>
            <a:prstGeom prst="rect">
              <a:avLst/>
            </a:prstGeom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53EF8AFA-2673-4F46-9D90-32E6F887CC3A}"/>
                </a:ext>
              </a:extLst>
            </p:cNvPr>
            <p:cNvSpPr txBox="1"/>
            <p:nvPr/>
          </p:nvSpPr>
          <p:spPr>
            <a:xfrm>
              <a:off x="4292366" y="1324332"/>
              <a:ext cx="103105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1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转让方式分布</a:t>
              </a:r>
            </a:p>
          </p:txBody>
        </p:sp>
        <p:sp>
          <p:nvSpPr>
            <p:cNvPr id="20" name="箭头: 五边形 19">
              <a:extLst>
                <a:ext uri="{FF2B5EF4-FFF2-40B4-BE49-F238E27FC236}">
                  <a16:creationId xmlns:a16="http://schemas.microsoft.com/office/drawing/2014/main" id="{8977503A-81E5-4EE0-BAD3-4FC57B6ABD46}"/>
                </a:ext>
              </a:extLst>
            </p:cNvPr>
            <p:cNvSpPr/>
            <p:nvPr/>
          </p:nvSpPr>
          <p:spPr>
            <a:xfrm>
              <a:off x="5237162" y="2012243"/>
              <a:ext cx="184935" cy="59010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箭头: 五边形 20">
              <a:extLst>
                <a:ext uri="{FF2B5EF4-FFF2-40B4-BE49-F238E27FC236}">
                  <a16:creationId xmlns:a16="http://schemas.microsoft.com/office/drawing/2014/main" id="{B55E46EF-1D74-4D0E-9874-088BAE698402}"/>
                </a:ext>
              </a:extLst>
            </p:cNvPr>
            <p:cNvSpPr/>
            <p:nvPr/>
          </p:nvSpPr>
          <p:spPr>
            <a:xfrm>
              <a:off x="5237161" y="2197449"/>
              <a:ext cx="184935" cy="59010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093A9964-54BB-48DB-B87D-D0B7A10E58AE}"/>
                </a:ext>
              </a:extLst>
            </p:cNvPr>
            <p:cNvSpPr txBox="1"/>
            <p:nvPr/>
          </p:nvSpPr>
          <p:spPr>
            <a:xfrm>
              <a:off x="5375874" y="1948986"/>
              <a:ext cx="94128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集合竞价：</a:t>
              </a:r>
              <a:r>
                <a:rPr lang="en-US" altLang="zh-CN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9679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2CA1821D-F91B-4631-A240-00FCA50082A3}"/>
                </a:ext>
              </a:extLst>
            </p:cNvPr>
            <p:cNvSpPr txBox="1"/>
            <p:nvPr/>
          </p:nvSpPr>
          <p:spPr>
            <a:xfrm>
              <a:off x="5378233" y="2100079"/>
              <a:ext cx="94128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做市方式：</a:t>
              </a:r>
              <a:r>
                <a:rPr lang="en-US" altLang="zh-CN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1107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Rectangle 2">
            <a:extLst>
              <a:ext uri="{FF2B5EF4-FFF2-40B4-BE49-F238E27FC236}">
                <a16:creationId xmlns:a16="http://schemas.microsoft.com/office/drawing/2014/main" id="{FB4E71C6-B436-4442-9C65-9EE676C1F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0798"/>
                </a:solidFill>
                <a:latin typeface="Arial" panose="020B0604020202020204" pitchFamily="34" charset="0"/>
                <a:ea typeface="幼圆"/>
              </a:rPr>
              <a:t>新三板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798"/>
              </a:solidFill>
              <a:effectLst/>
              <a:uLnTx/>
              <a:uFillTx/>
              <a:latin typeface="Arial" panose="020B0604020202020204" pitchFamily="34" charset="0"/>
              <a:ea typeface="幼圆"/>
              <a:cs typeface="+mj-cs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DDCE5CB-BE7D-4CB2-9CC9-4CDD644C1426}"/>
              </a:ext>
            </a:extLst>
          </p:cNvPr>
          <p:cNvSpPr txBox="1"/>
          <p:nvPr/>
        </p:nvSpPr>
        <p:spPr>
          <a:xfrm>
            <a:off x="703972" y="5572050"/>
            <a:ext cx="7736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本月新三板挂牌企业总数净减少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106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家；按市场分布，基础层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9865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家，创新层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921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家；按转让方式分布，竞价交易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9679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家，做市交易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1107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家。</a:t>
            </a: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BCEC8235-C03E-43FD-8FE7-54972DA7A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415" y="2644443"/>
            <a:ext cx="5867167" cy="29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08445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1C21C4A-679A-41B3-8EB9-4C82392B6C2C}"/>
              </a:ext>
            </a:extLst>
          </p:cNvPr>
          <p:cNvGrpSpPr/>
          <p:nvPr/>
        </p:nvGrpSpPr>
        <p:grpSpPr>
          <a:xfrm>
            <a:off x="1337607" y="958527"/>
            <a:ext cx="2482389" cy="369870"/>
            <a:chOff x="7155445" y="740531"/>
            <a:chExt cx="3098164" cy="36987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1189DE31-5A7F-4E03-87C1-36039B7EFF3C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新三板摘挂牌概况</a:t>
              </a:r>
            </a:p>
          </p:txBody>
        </p:sp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id="{CF3E3996-F9F9-48C2-8F1B-E5A05551C903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DC503CDB-B2D2-4BA3-A46B-E9F47464B1AE}"/>
              </a:ext>
            </a:extLst>
          </p:cNvPr>
          <p:cNvSpPr txBox="1"/>
          <p:nvPr/>
        </p:nvSpPr>
        <p:spPr>
          <a:xfrm>
            <a:off x="1337607" y="5153748"/>
            <a:ext cx="608652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本月新三板挂牌企业总数继续减少，摘牌家数保持高位，截止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日，挂牌企业总数为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10786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家，净减少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106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家。本月新增挂牌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29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家，摘牌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135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家。其中，转板摘牌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家。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6EE0B21-EBD8-4AD1-9859-EE8367586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0798"/>
                </a:solidFill>
                <a:latin typeface="Arial" panose="020B0604020202020204" pitchFamily="34" charset="0"/>
                <a:ea typeface="幼圆"/>
              </a:rPr>
              <a:t>新三板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798"/>
              </a:solidFill>
              <a:effectLst/>
              <a:uLnTx/>
              <a:uFillTx/>
              <a:latin typeface="Arial" panose="020B0604020202020204" pitchFamily="34" charset="0"/>
              <a:ea typeface="幼圆"/>
              <a:cs typeface="+mj-cs"/>
            </a:endParaRPr>
          </a:p>
        </p:txBody>
      </p:sp>
      <p:graphicFrame>
        <p:nvGraphicFramePr>
          <p:cNvPr id="12" name="图表 11">
            <a:extLst>
              <a:ext uri="{FF2B5EF4-FFF2-40B4-BE49-F238E27FC236}">
                <a16:creationId xmlns:a16="http://schemas.microsoft.com/office/drawing/2014/main" id="{3C484993-8DF3-4859-A5A1-A9B5EEA707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4567870"/>
              </p:ext>
            </p:extLst>
          </p:nvPr>
        </p:nvGraphicFramePr>
        <p:xfrm>
          <a:off x="1757363" y="1328396"/>
          <a:ext cx="5629274" cy="3867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9329840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676AEDD-5A1C-45E5-801D-7E79DB6AF837}"/>
              </a:ext>
            </a:extLst>
          </p:cNvPr>
          <p:cNvSpPr txBox="1"/>
          <p:nvPr/>
        </p:nvSpPr>
        <p:spPr>
          <a:xfrm>
            <a:off x="215945" y="124690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079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本月小结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1D5931A-7BD1-4077-A0C8-2A1351F278EF}"/>
              </a:ext>
            </a:extLst>
          </p:cNvPr>
          <p:cNvSpPr txBox="1"/>
          <p:nvPr/>
        </p:nvSpPr>
        <p:spPr>
          <a:xfrm>
            <a:off x="689628" y="1469073"/>
            <a:ext cx="7165403" cy="2627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  过往的数据显示，往年年末及年中的两月是募投的高峰时段。但从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11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月的数据来看，尽管募集规模及数量都有所回升，但规模的增长主要来自于新设立的战略新兴板投资基金，去掉这个因素，本月募集总量不到百亿，与去年千亿的规模相去甚远，因此，募集市场的冬天远未过去。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投资方面，数量上与上月持平，但与往年也不可同日而语，最近的两个月战略投资的大幅缩水是规模总量明显下降的重要原因。投资标的上也还是以汽车、教育、零售、人工智能等旧有领域为主，近期没有新的明星企业出现，募投市场短期来看依旧会保持低迷冷清的状态。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3683D24-73C1-491E-8F46-039A91C5012C}"/>
              </a:ext>
            </a:extLst>
          </p:cNvPr>
          <p:cNvGrpSpPr/>
          <p:nvPr/>
        </p:nvGrpSpPr>
        <p:grpSpPr>
          <a:xfrm>
            <a:off x="215945" y="1099204"/>
            <a:ext cx="4102055" cy="369870"/>
            <a:chOff x="7155445" y="740531"/>
            <a:chExt cx="3098164" cy="36987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03BCF44F-8AF2-49C2-A6B7-6E090D9CD36F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临近年末，募投市场没有本质起色</a:t>
              </a:r>
            </a:p>
          </p:txBody>
        </p:sp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157AF9C2-79B1-49F0-94A4-B5428F014F3C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D50DC76B-ABA5-4EB4-B3D9-E3256F090918}"/>
              </a:ext>
            </a:extLst>
          </p:cNvPr>
          <p:cNvGrpSpPr/>
          <p:nvPr/>
        </p:nvGrpSpPr>
        <p:grpSpPr>
          <a:xfrm>
            <a:off x="215946" y="4224028"/>
            <a:ext cx="4889454" cy="369870"/>
            <a:chOff x="7155445" y="740531"/>
            <a:chExt cx="3098164" cy="36987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3C76060-2502-40B5-B0B0-BEB987A8A05C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股市场低节奏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IPO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持续，期待战略新兴板</a:t>
              </a:r>
            </a:p>
          </p:txBody>
        </p:sp>
        <p:sp>
          <p:nvSpPr>
            <p:cNvPr id="9" name="等腰三角形 8">
              <a:extLst>
                <a:ext uri="{FF2B5EF4-FFF2-40B4-BE49-F238E27FC236}">
                  <a16:creationId xmlns:a16="http://schemas.microsoft.com/office/drawing/2014/main" id="{F234CBA6-896A-4DBC-807A-D8A07E018EF3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195A0C80-6DDC-431C-AB86-24836CDDFE16}"/>
              </a:ext>
            </a:extLst>
          </p:cNvPr>
          <p:cNvSpPr txBox="1"/>
          <p:nvPr/>
        </p:nvSpPr>
        <p:spPr>
          <a:xfrm>
            <a:off x="689628" y="4721658"/>
            <a:ext cx="7165403" cy="1011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  本月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股有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家公司新上市，数量上温和上升，但是上市退出的基金数量反而仅有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家，创下了近年来的新低。随着战略新兴板的轮廓逐渐清晰，市场对其的期待也日益提升，在成功推出后预计将为一大笔投资企业及资金“解困”。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0579252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8197D0F-18D0-4CCA-8F4C-912B60F9B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89" y="998191"/>
            <a:ext cx="78501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dirty="0">
                <a:solidFill>
                  <a:srgbClr val="000066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财务顾问及财务投资</a:t>
            </a:r>
            <a:endParaRPr lang="zh-CN" altLang="en-US" sz="2200" b="0" dirty="0">
              <a:solidFill>
                <a:srgbClr val="000000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65A770-5DA3-4955-87CB-7CFCD8EFE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10700"/>
            <a:ext cx="8077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上市对于企业和股东仅是发展的一个里程碑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对接资本市场后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企业和股东需要适应更高的监管要求、更完善的公司治理、更复杂的资本运作。我们针对此类需求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整合了服务资源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将财务顾问和财务投资作为载体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致力为客户提供定制化的市值管理服务。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endParaRPr lang="zh-CN" altLang="en-US" sz="1600" b="0" dirty="0">
              <a:solidFill>
                <a:srgbClr val="0058B0"/>
              </a:solidFill>
              <a:ea typeface="幼圆" panose="020105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我们的财务顾问团队依托自身专业背景及资源整合优势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根据上市公司及其股东的需要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提供投融资、资本运作、资产及债务重组、财务管理、发展战略等活动提供的咨询、分析、方案设计等服务。包括的服务有：上市公司再融资、股权激励、并购、股权融资、市值维护、战略投资等。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endParaRPr lang="zh-CN" altLang="en-US" sz="1600" b="0" dirty="0">
              <a:solidFill>
                <a:srgbClr val="0058B0"/>
              </a:solidFill>
              <a:ea typeface="幼圆" panose="020105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我们的投资团队依托自身专业背景和独特判断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根据市值管理的各项需求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设计投资结构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进行各种形式的市值管理投资。其中包括：并购投资、再融资投资、战略投资、固定收益投资等。</a:t>
            </a:r>
          </a:p>
        </p:txBody>
      </p:sp>
      <p:sp>
        <p:nvSpPr>
          <p:cNvPr id="4" name="矩形 2">
            <a:extLst>
              <a:ext uri="{FF2B5EF4-FFF2-40B4-BE49-F238E27FC236}">
                <a16:creationId xmlns:a16="http://schemas.microsoft.com/office/drawing/2014/main" id="{88FF1F1B-7DA4-47DA-BEB6-6DD22F3D4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55" y="99752"/>
            <a:ext cx="2031325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lvl1pPr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9pPr>
          </a:lstStyle>
          <a:p>
            <a:r>
              <a:rPr lang="zh-CN" altLang="en-US" sz="2400" b="0" dirty="0">
                <a:solidFill>
                  <a:srgbClr val="00079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公司主要业务</a:t>
            </a:r>
          </a:p>
        </p:txBody>
      </p:sp>
    </p:spTree>
    <p:extLst>
      <p:ext uri="{BB962C8B-B14F-4D97-AF65-F5344CB8AC3E}">
        <p14:creationId xmlns:p14="http://schemas.microsoft.com/office/powerpoint/2010/main" val="175107700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rongkeLogo.jpg">
            <a:extLst>
              <a:ext uri="{FF2B5EF4-FFF2-40B4-BE49-F238E27FC236}">
                <a16:creationId xmlns:a16="http://schemas.microsoft.com/office/drawing/2014/main" id="{D4B2D0EA-E803-43AE-93CB-E2A73BCD9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0687"/>
            <a:ext cx="5000625" cy="29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B319BC0F-AF1B-4053-AD77-0E509670F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803" y="1370459"/>
            <a:ext cx="6072188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编制人：陆韩骏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联系人：陆韩骏</a:t>
            </a:r>
            <a:endParaRPr lang="en-US" altLang="zh-CN" sz="1400" dirty="0">
              <a:solidFill>
                <a:srgbClr val="0070C0"/>
              </a:solidFill>
              <a:ea typeface="幼圆" panose="020105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职务：项目经理</a:t>
            </a:r>
            <a:endParaRPr lang="en-US" altLang="zh-CN" sz="1400" dirty="0">
              <a:solidFill>
                <a:srgbClr val="0070C0"/>
              </a:solidFill>
              <a:ea typeface="幼圆" panose="020105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公司地址：上海市东湖路</a:t>
            </a:r>
            <a:r>
              <a:rPr lang="en-US" altLang="zh-CN" sz="1400" dirty="0">
                <a:solidFill>
                  <a:srgbClr val="0070C0"/>
                </a:solidFill>
                <a:ea typeface="幼圆" panose="02010509060101010101" pitchFamily="49" charset="-122"/>
              </a:rPr>
              <a:t>70</a:t>
            </a: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号东湖宾馆</a:t>
            </a:r>
            <a:r>
              <a:rPr lang="en-US" altLang="zh-CN" sz="1400" dirty="0">
                <a:solidFill>
                  <a:srgbClr val="0070C0"/>
                </a:solidFill>
                <a:ea typeface="幼圆" panose="02010509060101010101" pitchFamily="49" charset="-122"/>
              </a:rPr>
              <a:t>3</a:t>
            </a: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号楼</a:t>
            </a:r>
            <a:r>
              <a:rPr lang="en-US" altLang="zh-CN" sz="1400" dirty="0">
                <a:solidFill>
                  <a:srgbClr val="0070C0"/>
                </a:solidFill>
                <a:ea typeface="幼圆" panose="02010509060101010101" pitchFamily="49" charset="-122"/>
              </a:rPr>
              <a:t>3</a:t>
            </a: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楼</a:t>
            </a:r>
            <a:endParaRPr lang="en-US" altLang="zh-CN" sz="1400" dirty="0">
              <a:solidFill>
                <a:srgbClr val="0070C0"/>
              </a:solidFill>
              <a:ea typeface="幼圆" panose="020105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公司电话：</a:t>
            </a:r>
            <a:r>
              <a:rPr lang="en-US" altLang="zh-CN" sz="1400" dirty="0">
                <a:solidFill>
                  <a:srgbClr val="0070C0"/>
                </a:solidFill>
                <a:ea typeface="幼圆" panose="02010509060101010101" pitchFamily="49" charset="-122"/>
              </a:rPr>
              <a:t>8621—54668032—605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公司传真：</a:t>
            </a:r>
            <a:r>
              <a:rPr lang="en-US" altLang="zh-CN" sz="1400" dirty="0">
                <a:solidFill>
                  <a:srgbClr val="0070C0"/>
                </a:solidFill>
                <a:ea typeface="幼圆" panose="02010509060101010101" pitchFamily="49" charset="-122"/>
              </a:rPr>
              <a:t>8621—54669508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网址：</a:t>
            </a:r>
            <a:r>
              <a:rPr lang="en-US" altLang="zh-CN" sz="1400" dirty="0">
                <a:solidFill>
                  <a:srgbClr val="0070C0"/>
                </a:solidFill>
                <a:ea typeface="幼圆" panose="02010509060101010101" pitchFamily="49" charset="-122"/>
              </a:rPr>
              <a:t>http://www.rongke.com</a:t>
            </a:r>
          </a:p>
          <a:p>
            <a:pPr eaLnBrk="1" hangingPunct="1">
              <a:lnSpc>
                <a:spcPct val="150000"/>
              </a:lnSpc>
            </a:pPr>
            <a:endParaRPr lang="en-US" altLang="zh-CN" sz="1400" dirty="0">
              <a:solidFill>
                <a:srgbClr val="0070C0"/>
              </a:solidFill>
              <a:ea typeface="幼圆" panose="020105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zh-CN" sz="1100" dirty="0">
              <a:solidFill>
                <a:srgbClr val="0070C0"/>
              </a:solidFill>
              <a:ea typeface="幼圆" panose="02010509060101010101" pitchFamily="49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7BC1C1A-FD48-4C65-B424-7BD6ED2A496D}"/>
              </a:ext>
            </a:extLst>
          </p:cNvPr>
          <p:cNvSpPr txBox="1"/>
          <p:nvPr/>
        </p:nvSpPr>
        <p:spPr>
          <a:xfrm>
            <a:off x="397803" y="908794"/>
            <a:ext cx="1415772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buFont typeface="Arial" panose="020B0604020202020204" pitchFamily="34" charset="0"/>
              <a:defRPr sz="2400" b="0">
                <a:solidFill>
                  <a:srgbClr val="00079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marL="742950" indent="-285750">
              <a:buFont typeface="Arial" panose="020B0604020202020204" pitchFamily="34" charset="0"/>
              <a:defRPr b="1">
                <a:latin typeface="幼圆" panose="02010509060101010101" pitchFamily="49" charset="-122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b="1">
                <a:latin typeface="幼圆" panose="02010509060101010101" pitchFamily="49" charset="-122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b="1">
                <a:latin typeface="幼圆" panose="02010509060101010101" pitchFamily="49" charset="-122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b="1">
                <a:latin typeface="幼圆" panose="020105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latin typeface="幼圆" panose="020105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latin typeface="幼圆" panose="020105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latin typeface="幼圆" panose="020105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latin typeface="幼圆" panose="02010509060101010101" pitchFamily="49" charset="-122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联系我们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ADC0165-AA59-4EA8-A0B2-2BE9880E2CB3}"/>
              </a:ext>
            </a:extLst>
          </p:cNvPr>
          <p:cNvSpPr txBox="1"/>
          <p:nvPr/>
        </p:nvSpPr>
        <p:spPr>
          <a:xfrm flipH="1">
            <a:off x="4749204" y="2315570"/>
            <a:ext cx="800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声明：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18F4CC5-AC8A-4AFF-97D1-235619546D00}"/>
              </a:ext>
            </a:extLst>
          </p:cNvPr>
          <p:cNvSpPr txBox="1"/>
          <p:nvPr/>
        </p:nvSpPr>
        <p:spPr>
          <a:xfrm>
            <a:off x="4749204" y="3005250"/>
            <a:ext cx="3745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   本</a:t>
            </a:r>
            <a:r>
              <a:rPr lang="en-US" altLang="zh-CN" b="1" dirty="0"/>
              <a:t>PPT</a:t>
            </a:r>
            <a:r>
              <a:rPr lang="zh-CN" altLang="en-US" b="1" dirty="0"/>
              <a:t>内所有数据均来源于万得</a:t>
            </a:r>
            <a:r>
              <a:rPr lang="en-US" altLang="zh-CN" b="1" dirty="0"/>
              <a:t>wind</a:t>
            </a:r>
            <a:r>
              <a:rPr lang="zh-CN" altLang="en-US" b="1" dirty="0"/>
              <a:t>金融数据客户端。</a:t>
            </a:r>
          </a:p>
        </p:txBody>
      </p:sp>
    </p:spTree>
    <p:extLst>
      <p:ext uri="{BB962C8B-B14F-4D97-AF65-F5344CB8AC3E}">
        <p14:creationId xmlns:p14="http://schemas.microsoft.com/office/powerpoint/2010/main" val="107806869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7D6EE1C6-7EBC-465B-AE94-30DF34FFF258}"/>
              </a:ext>
            </a:extLst>
          </p:cNvPr>
          <p:cNvSpPr/>
          <p:nvPr/>
        </p:nvSpPr>
        <p:spPr>
          <a:xfrm>
            <a:off x="2822452" y="1199917"/>
            <a:ext cx="766302" cy="766302"/>
          </a:xfrm>
          <a:prstGeom prst="ellipse">
            <a:avLst/>
          </a:prstGeom>
          <a:noFill/>
          <a:ln w="152400">
            <a:solidFill>
              <a:srgbClr val="0070C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accent5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募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B6C0594D-E4DC-4867-ACD9-AC9FDDBDF537}"/>
              </a:ext>
            </a:extLst>
          </p:cNvPr>
          <p:cNvSpPr/>
          <p:nvPr/>
        </p:nvSpPr>
        <p:spPr>
          <a:xfrm>
            <a:off x="2822451" y="2229942"/>
            <a:ext cx="766302" cy="766302"/>
          </a:xfrm>
          <a:prstGeom prst="ellipse">
            <a:avLst/>
          </a:prstGeom>
          <a:noFill/>
          <a:ln w="152400">
            <a:solidFill>
              <a:srgbClr val="0070C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accent5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投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8948C89F-0E6D-4C5D-81C4-2E3CCB640C2C}"/>
              </a:ext>
            </a:extLst>
          </p:cNvPr>
          <p:cNvSpPr/>
          <p:nvPr/>
        </p:nvSpPr>
        <p:spPr>
          <a:xfrm>
            <a:off x="2822449" y="3302018"/>
            <a:ext cx="766302" cy="766302"/>
          </a:xfrm>
          <a:prstGeom prst="ellipse">
            <a:avLst/>
          </a:prstGeom>
          <a:noFill/>
          <a:ln w="152400">
            <a:solidFill>
              <a:srgbClr val="0070C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IPO</a:t>
            </a:r>
            <a:endParaRPr lang="zh-CN" altLang="en-US" sz="1600" dirty="0">
              <a:solidFill>
                <a:schemeClr val="accent5">
                  <a:lumMod val="7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5CD12AA-A70E-45E0-A09D-6EFF5BE33BA7}"/>
              </a:ext>
            </a:extLst>
          </p:cNvPr>
          <p:cNvSpPr txBox="1"/>
          <p:nvPr/>
        </p:nvSpPr>
        <p:spPr>
          <a:xfrm>
            <a:off x="3891820" y="1199917"/>
            <a:ext cx="2195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募集市场稍有回暖，依旧不及去年同期。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09E7999-5DE9-4E62-8354-AD157F094374}"/>
              </a:ext>
            </a:extLst>
          </p:cNvPr>
          <p:cNvSpPr txBox="1"/>
          <p:nvPr/>
        </p:nvSpPr>
        <p:spPr>
          <a:xfrm>
            <a:off x="3891820" y="2328016"/>
            <a:ext cx="2106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投资市场维持清淡，金额缩水较为明显。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9DF9CBF-44CD-45B6-9CBD-19FBCACC7ADD}"/>
              </a:ext>
            </a:extLst>
          </p:cNvPr>
          <p:cNvSpPr txBox="1"/>
          <p:nvPr/>
        </p:nvSpPr>
        <p:spPr>
          <a:xfrm>
            <a:off x="3891820" y="3336135"/>
            <a:ext cx="227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IPO</a:t>
            </a:r>
            <a:r>
              <a:rPr lang="zh-CN" altLang="en-US" dirty="0"/>
              <a:t>保持缓慢节奏，退出企业创出新低。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285E841F-3602-4AB6-8EF8-7C91753DB5A6}"/>
              </a:ext>
            </a:extLst>
          </p:cNvPr>
          <p:cNvSpPr/>
          <p:nvPr/>
        </p:nvSpPr>
        <p:spPr>
          <a:xfrm>
            <a:off x="2822449" y="5404119"/>
            <a:ext cx="766302" cy="766302"/>
          </a:xfrm>
          <a:prstGeom prst="ellipse">
            <a:avLst/>
          </a:prstGeom>
          <a:noFill/>
          <a:ln w="152400">
            <a:solidFill>
              <a:srgbClr val="0070C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新三板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FB283D0-622D-415F-8F2B-161011CA3B59}"/>
              </a:ext>
            </a:extLst>
          </p:cNvPr>
          <p:cNvSpPr txBox="1"/>
          <p:nvPr/>
        </p:nvSpPr>
        <p:spPr>
          <a:xfrm>
            <a:off x="3891820" y="5502193"/>
            <a:ext cx="227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新三板再摘牌高潮，科创板呼之欲出。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1593A9DB-4FD5-4307-BA88-82CDCDF7B570}"/>
              </a:ext>
            </a:extLst>
          </p:cNvPr>
          <p:cNvSpPr/>
          <p:nvPr/>
        </p:nvSpPr>
        <p:spPr>
          <a:xfrm>
            <a:off x="2822449" y="4349570"/>
            <a:ext cx="766302" cy="766302"/>
          </a:xfrm>
          <a:prstGeom prst="ellipse">
            <a:avLst/>
          </a:prstGeom>
          <a:noFill/>
          <a:ln w="152400">
            <a:solidFill>
              <a:srgbClr val="0070C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accent5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并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856A96F-9A4B-4F78-9446-BEC44CA32557}"/>
              </a:ext>
            </a:extLst>
          </p:cNvPr>
          <p:cNvSpPr txBox="1"/>
          <p:nvPr/>
        </p:nvSpPr>
        <p:spPr>
          <a:xfrm>
            <a:off x="3865443" y="4409555"/>
            <a:ext cx="2394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并购市场保持较为稳定的活跃程度。</a:t>
            </a:r>
          </a:p>
        </p:txBody>
      </p:sp>
    </p:spTree>
    <p:extLst>
      <p:ext uri="{BB962C8B-B14F-4D97-AF65-F5344CB8AC3E}">
        <p14:creationId xmlns:p14="http://schemas.microsoft.com/office/powerpoint/2010/main" val="3514739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下 2">
            <a:extLst>
              <a:ext uri="{FF2B5EF4-FFF2-40B4-BE49-F238E27FC236}">
                <a16:creationId xmlns:a16="http://schemas.microsoft.com/office/drawing/2014/main" id="{CFB6DA05-94BA-443E-A6FE-4462F654B786}"/>
              </a:ext>
            </a:extLst>
          </p:cNvPr>
          <p:cNvSpPr/>
          <p:nvPr/>
        </p:nvSpPr>
        <p:spPr>
          <a:xfrm rot="10800000">
            <a:off x="1461323" y="4649369"/>
            <a:ext cx="702923" cy="1509372"/>
          </a:xfrm>
          <a:prstGeom prst="downArrow">
            <a:avLst/>
          </a:prstGeom>
          <a:solidFill>
            <a:srgbClr val="FF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990AC4D-A159-44AF-8FF0-7AB2982D65C6}"/>
              </a:ext>
            </a:extLst>
          </p:cNvPr>
          <p:cNvSpPr txBox="1"/>
          <p:nvPr/>
        </p:nvSpPr>
        <p:spPr>
          <a:xfrm>
            <a:off x="3571437" y="4541886"/>
            <a:ext cx="42888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本月共发生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29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起基金募集事件，共募集资金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436.42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亿，本月事件数量降幅有所回升，规模受战略新兴基金募集影响环比大幅上升，但同比数据依旧不及去年，具体数据方面，事件数量同比减少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55.4%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，规模同比减少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67.1%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5B9FC9D-2ADF-4502-A883-7037D5F85BE4}"/>
              </a:ext>
            </a:extLst>
          </p:cNvPr>
          <p:cNvSpPr txBox="1"/>
          <p:nvPr/>
        </p:nvSpPr>
        <p:spPr>
          <a:xfrm>
            <a:off x="2244749" y="4771693"/>
            <a:ext cx="1620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+38.1%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BFB81D4-2433-4C0C-AFE0-0DDF8F9F3751}"/>
              </a:ext>
            </a:extLst>
          </p:cNvPr>
          <p:cNvSpPr txBox="1"/>
          <p:nvPr/>
        </p:nvSpPr>
        <p:spPr>
          <a:xfrm>
            <a:off x="2265235" y="5465217"/>
            <a:ext cx="1409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z="2400" dirty="0">
                <a:solidFill>
                  <a:srgbClr val="FF0000"/>
                </a:solidFill>
              </a:rPr>
              <a:t>+230.4%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A8AA4E6-CA6C-40CC-B35F-26F7BD7EE4FB}"/>
              </a:ext>
            </a:extLst>
          </p:cNvPr>
          <p:cNvSpPr txBox="1"/>
          <p:nvPr/>
        </p:nvSpPr>
        <p:spPr>
          <a:xfrm>
            <a:off x="2244749" y="5157440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募集事件数量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4EED94C-C403-45E4-A2E1-C79F760161C9}"/>
              </a:ext>
            </a:extLst>
          </p:cNvPr>
          <p:cNvSpPr txBox="1"/>
          <p:nvPr/>
        </p:nvSpPr>
        <p:spPr>
          <a:xfrm>
            <a:off x="2244749" y="5850964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400"/>
            </a:lvl1pPr>
          </a:lstStyle>
          <a:p>
            <a:r>
              <a:rPr lang="zh-CN" altLang="en-US" dirty="0"/>
              <a:t>募集事件规模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2164D974-02B7-4EC6-9273-2669A403EFC0}"/>
              </a:ext>
            </a:extLst>
          </p:cNvPr>
          <p:cNvGrpSpPr/>
          <p:nvPr/>
        </p:nvGrpSpPr>
        <p:grpSpPr>
          <a:xfrm>
            <a:off x="1477021" y="4107073"/>
            <a:ext cx="4502674" cy="369870"/>
            <a:chOff x="7155445" y="740531"/>
            <a:chExt cx="3098164" cy="369870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3A5F7518-96B5-44A9-9034-E179CA8C2750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年末环比数据回暖，同比依旧不及去年</a:t>
              </a:r>
            </a:p>
          </p:txBody>
        </p:sp>
        <p:sp>
          <p:nvSpPr>
            <p:cNvPr id="11" name="等腰三角形 10">
              <a:extLst>
                <a:ext uri="{FF2B5EF4-FFF2-40B4-BE49-F238E27FC236}">
                  <a16:creationId xmlns:a16="http://schemas.microsoft.com/office/drawing/2014/main" id="{9B32B8FC-BE3D-4717-A775-63EE15789B2F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Rectangle 2">
            <a:extLst>
              <a:ext uri="{FF2B5EF4-FFF2-40B4-BE49-F238E27FC236}">
                <a16:creationId xmlns:a16="http://schemas.microsoft.com/office/drawing/2014/main" id="{E432048B-F459-4924-BB64-1CFE8924D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0798"/>
                </a:solidFill>
                <a:latin typeface="Arial" panose="020B0604020202020204" pitchFamily="34" charset="0"/>
                <a:ea typeface="幼圆"/>
              </a:rPr>
              <a:t>募集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798"/>
              </a:solidFill>
              <a:effectLst/>
              <a:uLnTx/>
              <a:uFillTx/>
              <a:latin typeface="Arial" panose="020B0604020202020204" pitchFamily="34" charset="0"/>
              <a:ea typeface="幼圆"/>
              <a:cs typeface="+mj-cs"/>
            </a:endParaRPr>
          </a:p>
        </p:txBody>
      </p:sp>
      <p:graphicFrame>
        <p:nvGraphicFramePr>
          <p:cNvPr id="17" name="图表 16">
            <a:extLst>
              <a:ext uri="{FF2B5EF4-FFF2-40B4-BE49-F238E27FC236}">
                <a16:creationId xmlns:a16="http://schemas.microsoft.com/office/drawing/2014/main" id="{F3ABA38B-CF81-487E-AEA6-7F34BF1A3A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3272480"/>
              </p:ext>
            </p:extLst>
          </p:nvPr>
        </p:nvGraphicFramePr>
        <p:xfrm>
          <a:off x="1390650" y="1010643"/>
          <a:ext cx="6362700" cy="3143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4478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75515EE7-682F-4655-97CD-B141671A78B9}"/>
              </a:ext>
            </a:extLst>
          </p:cNvPr>
          <p:cNvSpPr txBox="1"/>
          <p:nvPr/>
        </p:nvSpPr>
        <p:spPr>
          <a:xfrm>
            <a:off x="765894" y="4626284"/>
            <a:ext cx="743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本月创业投资基金募集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起，共募集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7.50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亿；成长基金募集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起，共募集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398.92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亿；并购基金募集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起，共募集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亿；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3CCC65A3-FE33-4B9D-8BDE-ED554235274C}"/>
              </a:ext>
            </a:extLst>
          </p:cNvPr>
          <p:cNvGrpSpPr/>
          <p:nvPr/>
        </p:nvGrpSpPr>
        <p:grpSpPr>
          <a:xfrm>
            <a:off x="765894" y="4110314"/>
            <a:ext cx="4389638" cy="369870"/>
            <a:chOff x="7155445" y="740531"/>
            <a:chExt cx="3098164" cy="36987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FEF3E50B-A09D-4AFB-AD3D-8476E584A61D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受战兴产品影响，成长基金金额上升</a:t>
              </a:r>
            </a:p>
          </p:txBody>
        </p:sp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33FA0AF2-434F-42C7-AEC3-25E2BC72B838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7AA7E87C-C50C-4D12-8A6B-10A141B69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0798"/>
                </a:solidFill>
                <a:latin typeface="Arial" panose="020B0604020202020204" pitchFamily="34" charset="0"/>
                <a:ea typeface="幼圆"/>
              </a:rPr>
              <a:t>募集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798"/>
              </a:solidFill>
              <a:effectLst/>
              <a:uLnTx/>
              <a:uFillTx/>
              <a:latin typeface="Arial" panose="020B0604020202020204" pitchFamily="34" charset="0"/>
              <a:ea typeface="幼圆"/>
              <a:cs typeface="+mj-cs"/>
            </a:endParaRPr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EC105964-3F88-4C29-B082-509B2B2B07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622703"/>
              </p:ext>
            </p:extLst>
          </p:nvPr>
        </p:nvGraphicFramePr>
        <p:xfrm>
          <a:off x="1344740" y="1194928"/>
          <a:ext cx="6210300" cy="2628900"/>
        </p:xfrm>
        <a:graphic>
          <a:graphicData uri="http://schemas.openxmlformats.org/drawingml/2006/table">
            <a:tbl>
              <a:tblPr/>
              <a:tblGrid>
                <a:gridCol w="2594780">
                  <a:extLst>
                    <a:ext uri="{9D8B030D-6E8A-4147-A177-3AD203B41FA5}">
                      <a16:colId xmlns:a16="http://schemas.microsoft.com/office/drawing/2014/main" val="3172429171"/>
                    </a:ext>
                  </a:extLst>
                </a:gridCol>
                <a:gridCol w="1345088">
                  <a:extLst>
                    <a:ext uri="{9D8B030D-6E8A-4147-A177-3AD203B41FA5}">
                      <a16:colId xmlns:a16="http://schemas.microsoft.com/office/drawing/2014/main" val="541217922"/>
                    </a:ext>
                  </a:extLst>
                </a:gridCol>
                <a:gridCol w="2270432">
                  <a:extLst>
                    <a:ext uri="{9D8B030D-6E8A-4147-A177-3AD203B41FA5}">
                      <a16:colId xmlns:a16="http://schemas.microsoft.com/office/drawing/2014/main" val="786024144"/>
                    </a:ext>
                  </a:extLst>
                </a:gridCol>
              </a:tblGrid>
              <a:tr h="43815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2018</a:t>
                      </a:r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年</a:t>
                      </a:r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11</a:t>
                      </a:r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月募集基金的数量及规模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825202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类型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募资金额（人民币 亿元）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801079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Venture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7.50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071054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Growth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398.92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375473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Buyout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30.00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9312283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436.42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098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841612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C4144B8-337F-4075-990E-BCE74012F915}"/>
              </a:ext>
            </a:extLst>
          </p:cNvPr>
          <p:cNvGrpSpPr/>
          <p:nvPr/>
        </p:nvGrpSpPr>
        <p:grpSpPr>
          <a:xfrm>
            <a:off x="95588" y="976571"/>
            <a:ext cx="3309349" cy="369870"/>
            <a:chOff x="7155445" y="740531"/>
            <a:chExt cx="3098164" cy="36987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862EE2C6-44B4-4AC0-989C-D718BD3E9F39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投资市场规模大降</a:t>
              </a:r>
            </a:p>
          </p:txBody>
        </p:sp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B6C65461-38AC-4007-BA6B-E44D2815E8A3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C5A32A79-8EC2-4F3E-A80A-0357DD5EFB53}"/>
              </a:ext>
            </a:extLst>
          </p:cNvPr>
          <p:cNvSpPr txBox="1"/>
          <p:nvPr/>
        </p:nvSpPr>
        <p:spPr>
          <a:xfrm>
            <a:off x="1039376" y="5140239"/>
            <a:ext cx="7065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本月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PEVC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市场共发生投资案例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276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起，融资总额达到人民币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319.24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亿元。分行业来看，本月依旧集中在互联网及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，互联网发生案例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97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期，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发生案例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78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起，分别融资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94.16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亿元及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82.96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亿元，其余行业分散较广，个别行业合并统计。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E0DD5F40-C236-44D4-9C81-7B16717EE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798"/>
                </a:solidFill>
                <a:effectLst/>
                <a:uLnTx/>
                <a:uFillTx/>
                <a:latin typeface="Arial" panose="020B0604020202020204" pitchFamily="34" charset="0"/>
                <a:ea typeface="幼圆"/>
                <a:cs typeface="+mj-cs"/>
              </a:rPr>
              <a:t>投资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0CC312B1-906A-4D27-A50E-FD51EC8FB4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479810"/>
              </p:ext>
            </p:extLst>
          </p:nvPr>
        </p:nvGraphicFramePr>
        <p:xfrm>
          <a:off x="2279650" y="1511213"/>
          <a:ext cx="4584700" cy="3629025"/>
        </p:xfrm>
        <a:graphic>
          <a:graphicData uri="http://schemas.openxmlformats.org/drawingml/2006/table">
            <a:tbl>
              <a:tblPr/>
              <a:tblGrid>
                <a:gridCol w="1791941">
                  <a:extLst>
                    <a:ext uri="{9D8B030D-6E8A-4147-A177-3AD203B41FA5}">
                      <a16:colId xmlns:a16="http://schemas.microsoft.com/office/drawing/2014/main" val="2100516606"/>
                    </a:ext>
                  </a:extLst>
                </a:gridCol>
                <a:gridCol w="1000818">
                  <a:extLst>
                    <a:ext uri="{9D8B030D-6E8A-4147-A177-3AD203B41FA5}">
                      <a16:colId xmlns:a16="http://schemas.microsoft.com/office/drawing/2014/main" val="459878606"/>
                    </a:ext>
                  </a:extLst>
                </a:gridCol>
                <a:gridCol w="1791941">
                  <a:extLst>
                    <a:ext uri="{9D8B030D-6E8A-4147-A177-3AD203B41FA5}">
                      <a16:colId xmlns:a16="http://schemas.microsoft.com/office/drawing/2014/main" val="3674550951"/>
                    </a:ext>
                  </a:extLst>
                </a:gridCol>
              </a:tblGrid>
              <a:tr h="23812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2018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年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11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月中国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PEVC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案例行业分布及规模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01955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行业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案例数量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融资金额（人民币 亿元）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684437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信息科技咨询与其它服务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94.16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200617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互联网软件与服务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82.96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00007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现代服务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32.82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64970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半导体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1.71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75384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医疗保健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5.57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7000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生物制药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6.10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10210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其他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10.67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01473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消费零售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7.63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70183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传媒广告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21.01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51429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金融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43402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汽车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35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食品饮料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40287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应用软件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79132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合计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319.24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770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11416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21CA58C-DF27-4274-9D2A-74F19E1FE0D1}"/>
              </a:ext>
            </a:extLst>
          </p:cNvPr>
          <p:cNvSpPr txBox="1"/>
          <p:nvPr/>
        </p:nvSpPr>
        <p:spPr>
          <a:xfrm>
            <a:off x="931462" y="4938973"/>
            <a:ext cx="7281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按融资轮次来看，本月融资事件数量最多的是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轮，共发生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83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起案例，共融资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63.24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亿元。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AD30A20-2836-4CB6-B121-89724D9F8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798"/>
                </a:solidFill>
                <a:effectLst/>
                <a:uLnTx/>
                <a:uFillTx/>
                <a:latin typeface="Arial" panose="020B0604020202020204" pitchFamily="34" charset="0"/>
                <a:ea typeface="幼圆"/>
                <a:cs typeface="+mj-cs"/>
              </a:rPr>
              <a:t>投资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EFF8CB5-DE3E-4EB9-BB51-42C99FDE9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78" y="1051554"/>
            <a:ext cx="6279424" cy="381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60258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7EA317F1-5CB3-4E34-8C48-F711D7F2C54E}"/>
              </a:ext>
            </a:extLst>
          </p:cNvPr>
          <p:cNvGrpSpPr/>
          <p:nvPr/>
        </p:nvGrpSpPr>
        <p:grpSpPr>
          <a:xfrm>
            <a:off x="280227" y="1066804"/>
            <a:ext cx="3797998" cy="369870"/>
            <a:chOff x="7155445" y="740531"/>
            <a:chExt cx="3098164" cy="36987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3FCD023E-E4ED-4152-844D-911868C59CD0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分行业融资案例及金额分布情况</a:t>
              </a:r>
            </a:p>
          </p:txBody>
        </p:sp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69BF597C-0FA5-40E4-B397-8AEAE5EC31F9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D15B6156-81F7-4969-8DDF-A1A353075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798"/>
                </a:solidFill>
                <a:effectLst/>
                <a:uLnTx/>
                <a:uFillTx/>
                <a:latin typeface="Arial" panose="020B0604020202020204" pitchFamily="34" charset="0"/>
                <a:ea typeface="幼圆"/>
                <a:cs typeface="+mj-cs"/>
              </a:rPr>
              <a:t>投资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354B483-32BA-4670-86E3-855F0969B3A6}"/>
              </a:ext>
            </a:extLst>
          </p:cNvPr>
          <p:cNvSpPr txBox="1"/>
          <p:nvPr/>
        </p:nvSpPr>
        <p:spPr>
          <a:xfrm>
            <a:off x="495757" y="5189215"/>
            <a:ext cx="8068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本月的融资结构及规模结构来看，本月投资金额相较过往较为分散，案例数量分布保持以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互联网为主的结构。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95F5A1E-4842-4F23-8190-8C805BCA0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17" y="1980445"/>
            <a:ext cx="3730807" cy="289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C0D0301-F43D-4AF6-8BCA-EEF5F8876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874" y="2003162"/>
            <a:ext cx="3452690" cy="268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1431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5B7CC29-2E8C-4A43-9311-BD4B993B79FB}"/>
              </a:ext>
            </a:extLst>
          </p:cNvPr>
          <p:cNvGrpSpPr/>
          <p:nvPr/>
        </p:nvGrpSpPr>
        <p:grpSpPr>
          <a:xfrm>
            <a:off x="741451" y="947054"/>
            <a:ext cx="2338550" cy="369870"/>
            <a:chOff x="7155445" y="740531"/>
            <a:chExt cx="3098164" cy="36987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050F3980-F90D-49E0-BEF0-BDF3A88D47F6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重要投资事件</a:t>
              </a:r>
            </a:p>
          </p:txBody>
        </p:sp>
        <p:sp>
          <p:nvSpPr>
            <p:cNvPr id="4" name="等腰三角形 3">
              <a:extLst>
                <a:ext uri="{FF2B5EF4-FFF2-40B4-BE49-F238E27FC236}">
                  <a16:creationId xmlns:a16="http://schemas.microsoft.com/office/drawing/2014/main" id="{A6E43E9C-9EE8-4DD6-81DA-BBC14A3B7786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DB9CD423-53FE-455A-8317-B0B0782ACAB2}"/>
              </a:ext>
            </a:extLst>
          </p:cNvPr>
          <p:cNvGrpSpPr/>
          <p:nvPr/>
        </p:nvGrpSpPr>
        <p:grpSpPr>
          <a:xfrm>
            <a:off x="727494" y="1377868"/>
            <a:ext cx="2784296" cy="318498"/>
            <a:chOff x="5691883" y="1387012"/>
            <a:chExt cx="2784296" cy="318498"/>
          </a:xfrm>
        </p:grpSpPr>
        <p:sp>
          <p:nvSpPr>
            <p:cNvPr id="6" name="平行四边形 5">
              <a:extLst>
                <a:ext uri="{FF2B5EF4-FFF2-40B4-BE49-F238E27FC236}">
                  <a16:creationId xmlns:a16="http://schemas.microsoft.com/office/drawing/2014/main" id="{2CEB7EC8-9631-4BD3-9714-B509A437E1D3}"/>
                </a:ext>
              </a:extLst>
            </p:cNvPr>
            <p:cNvSpPr/>
            <p:nvPr/>
          </p:nvSpPr>
          <p:spPr>
            <a:xfrm>
              <a:off x="5691883" y="1387012"/>
              <a:ext cx="534256" cy="318498"/>
            </a:xfrm>
            <a:prstGeom prst="parallelogram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平行四边形 6">
              <a:extLst>
                <a:ext uri="{FF2B5EF4-FFF2-40B4-BE49-F238E27FC236}">
                  <a16:creationId xmlns:a16="http://schemas.microsoft.com/office/drawing/2014/main" id="{8A4277F2-AF71-4F8C-B0C2-56BEA718FE0E}"/>
                </a:ext>
              </a:extLst>
            </p:cNvPr>
            <p:cNvSpPr/>
            <p:nvPr/>
          </p:nvSpPr>
          <p:spPr>
            <a:xfrm>
              <a:off x="6249270" y="1387012"/>
              <a:ext cx="2226909" cy="318498"/>
            </a:xfrm>
            <a:prstGeom prst="parallelogram">
              <a:avLst/>
            </a:prstGeom>
            <a:solidFill>
              <a:srgbClr val="0070C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融资规模前列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02F60303-130F-4064-8514-6D13E03A8590}"/>
              </a:ext>
            </a:extLst>
          </p:cNvPr>
          <p:cNvGrpSpPr/>
          <p:nvPr/>
        </p:nvGrpSpPr>
        <p:grpSpPr>
          <a:xfrm>
            <a:off x="719079" y="4637988"/>
            <a:ext cx="2532102" cy="318498"/>
            <a:chOff x="5691883" y="1387012"/>
            <a:chExt cx="2784298" cy="318498"/>
          </a:xfrm>
        </p:grpSpPr>
        <p:sp>
          <p:nvSpPr>
            <p:cNvPr id="9" name="平行四边形 8">
              <a:extLst>
                <a:ext uri="{FF2B5EF4-FFF2-40B4-BE49-F238E27FC236}">
                  <a16:creationId xmlns:a16="http://schemas.microsoft.com/office/drawing/2014/main" id="{B74CB736-31E5-4A61-8A0C-FAAE0B5BE94E}"/>
                </a:ext>
              </a:extLst>
            </p:cNvPr>
            <p:cNvSpPr/>
            <p:nvPr/>
          </p:nvSpPr>
          <p:spPr>
            <a:xfrm>
              <a:off x="5691883" y="1387012"/>
              <a:ext cx="534256" cy="318498"/>
            </a:xfrm>
            <a:prstGeom prst="parallelogram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平行四边形 9">
              <a:extLst>
                <a:ext uri="{FF2B5EF4-FFF2-40B4-BE49-F238E27FC236}">
                  <a16:creationId xmlns:a16="http://schemas.microsoft.com/office/drawing/2014/main" id="{2F4E75E6-ED9C-4DDC-9F00-BF924BACA7A9}"/>
                </a:ext>
              </a:extLst>
            </p:cNvPr>
            <p:cNvSpPr/>
            <p:nvPr/>
          </p:nvSpPr>
          <p:spPr>
            <a:xfrm>
              <a:off x="6249271" y="1387012"/>
              <a:ext cx="2226910" cy="318498"/>
            </a:xfrm>
            <a:prstGeom prst="parallelogram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市场关注</a:t>
              </a: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C16A60F6-287C-42D1-BA0F-B5F9701EFDA3}"/>
              </a:ext>
            </a:extLst>
          </p:cNvPr>
          <p:cNvSpPr txBox="1"/>
          <p:nvPr/>
        </p:nvSpPr>
        <p:spPr>
          <a:xfrm>
            <a:off x="1198863" y="3738860"/>
            <a:ext cx="5063217" cy="800219"/>
          </a:xfrm>
          <a:prstGeom prst="rect">
            <a:avLst/>
          </a:prstGeom>
          <a:noFill/>
          <a:ln w="1905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零跑科技：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是一家创新型的智能电动汽车企业，公司业务范围涵盖智能电动汽车整车设计、研发制造、智能驾驶、电机电控、电池系统开发，以及基于云计算的车联网解决方案。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箭头: 五边形 11">
            <a:extLst>
              <a:ext uri="{FF2B5EF4-FFF2-40B4-BE49-F238E27FC236}">
                <a16:creationId xmlns:a16="http://schemas.microsoft.com/office/drawing/2014/main" id="{02D91159-3D3A-4827-A64F-A1C4D2E0AD24}"/>
              </a:ext>
            </a:extLst>
          </p:cNvPr>
          <p:cNvSpPr/>
          <p:nvPr/>
        </p:nvSpPr>
        <p:spPr>
          <a:xfrm>
            <a:off x="725862" y="1826382"/>
            <a:ext cx="431515" cy="285442"/>
          </a:xfrm>
          <a:prstGeom prst="homePlate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箭头: 五边形 12">
            <a:extLst>
              <a:ext uri="{FF2B5EF4-FFF2-40B4-BE49-F238E27FC236}">
                <a16:creationId xmlns:a16="http://schemas.microsoft.com/office/drawing/2014/main" id="{77CC2351-4474-4416-9A6E-7A7A0B6FCCEF}"/>
              </a:ext>
            </a:extLst>
          </p:cNvPr>
          <p:cNvSpPr/>
          <p:nvPr/>
        </p:nvSpPr>
        <p:spPr>
          <a:xfrm>
            <a:off x="727494" y="2844972"/>
            <a:ext cx="431515" cy="285442"/>
          </a:xfrm>
          <a:prstGeom prst="homePlate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箭头: 五边形 13">
            <a:extLst>
              <a:ext uri="{FF2B5EF4-FFF2-40B4-BE49-F238E27FC236}">
                <a16:creationId xmlns:a16="http://schemas.microsoft.com/office/drawing/2014/main" id="{D08E505E-E13D-4DDA-81CB-F54E54D5273B}"/>
              </a:ext>
            </a:extLst>
          </p:cNvPr>
          <p:cNvSpPr/>
          <p:nvPr/>
        </p:nvSpPr>
        <p:spPr>
          <a:xfrm>
            <a:off x="719914" y="3814203"/>
            <a:ext cx="431515" cy="285442"/>
          </a:xfrm>
          <a:prstGeom prst="homePlate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箭头: 五边形 14">
            <a:extLst>
              <a:ext uri="{FF2B5EF4-FFF2-40B4-BE49-F238E27FC236}">
                <a16:creationId xmlns:a16="http://schemas.microsoft.com/office/drawing/2014/main" id="{93CDE78F-AFAC-4D3D-AA70-0D3F47C3E01B}"/>
              </a:ext>
            </a:extLst>
          </p:cNvPr>
          <p:cNvSpPr/>
          <p:nvPr/>
        </p:nvSpPr>
        <p:spPr>
          <a:xfrm>
            <a:off x="746253" y="5179265"/>
            <a:ext cx="431515" cy="285442"/>
          </a:xfrm>
          <a:prstGeom prst="homePlate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09D03E4-BA1D-4C4B-BE5A-9D4D63B3E482}"/>
              </a:ext>
            </a:extLst>
          </p:cNvPr>
          <p:cNvSpPr txBox="1"/>
          <p:nvPr/>
        </p:nvSpPr>
        <p:spPr>
          <a:xfrm>
            <a:off x="1256221" y="5110801"/>
            <a:ext cx="5093613" cy="800219"/>
          </a:xfrm>
          <a:prstGeom prst="rect">
            <a:avLst/>
          </a:prstGeom>
          <a:noFill/>
          <a:ln w="1905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VIP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陪练</a:t>
            </a:r>
            <a:r>
              <a:rPr lang="zh-CN" altLang="en-US" dirty="0"/>
              <a:t>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“互联网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音乐教育”，通过在线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陪练的方式解决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5-16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青少年的练琴问题等问题。目前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VIP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陪练提供的学科类别有钢琴、小提琴、手风琴、古筝四种课程。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D83896C-AA62-4F2F-BEDA-8CE95DF5C9A4}"/>
              </a:ext>
            </a:extLst>
          </p:cNvPr>
          <p:cNvSpPr txBox="1"/>
          <p:nvPr/>
        </p:nvSpPr>
        <p:spPr>
          <a:xfrm>
            <a:off x="1208577" y="1763633"/>
            <a:ext cx="5034623" cy="1015663"/>
          </a:xfrm>
          <a:prstGeom prst="rect">
            <a:avLst/>
          </a:prstGeom>
          <a:noFill/>
          <a:ln w="1905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AiBee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智能：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致力于搭建算法与数据闭环，打磨极致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技术。从行业用户的痛点和核心价值出发，融合计算机视觉、语音识别、自然语言理解、大数据分析等多模态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技术，提供完整的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解决方案，切实帮助传统行业实现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赋能升级。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BA78919-6D7C-4E76-99FA-D8B676660160}"/>
              </a:ext>
            </a:extLst>
          </p:cNvPr>
          <p:cNvSpPr txBox="1"/>
          <p:nvPr/>
        </p:nvSpPr>
        <p:spPr>
          <a:xfrm>
            <a:off x="1172966" y="2779296"/>
            <a:ext cx="5075158" cy="1015663"/>
          </a:xfrm>
          <a:prstGeom prst="rect">
            <a:avLst/>
          </a:prstGeom>
          <a:noFill/>
          <a:ln w="1905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小区乐：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一个专注于给社区提供高性价比产品及服务的邻里社交电商平台，是“社区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社群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社交”的新型模式，是人与人集合模式的新融合，基于邻居这个特殊人群展开的新型零售业务。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A460B12-C4AF-4840-9B98-9F369DDCC9AC}"/>
              </a:ext>
            </a:extLst>
          </p:cNvPr>
          <p:cNvSpPr txBox="1"/>
          <p:nvPr/>
        </p:nvSpPr>
        <p:spPr>
          <a:xfrm>
            <a:off x="6264841" y="13778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融资规模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C0864F6-C388-4FF3-B753-5EF9AD00DCA5}"/>
              </a:ext>
            </a:extLst>
          </p:cNvPr>
          <p:cNvSpPr txBox="1"/>
          <p:nvPr/>
        </p:nvSpPr>
        <p:spPr>
          <a:xfrm>
            <a:off x="6350601" y="1953397"/>
            <a:ext cx="123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0.6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亿美元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AF2ED2C-C0CC-4863-96F5-96F8D7138B67}"/>
              </a:ext>
            </a:extLst>
          </p:cNvPr>
          <p:cNvSpPr txBox="1"/>
          <p:nvPr/>
        </p:nvSpPr>
        <p:spPr>
          <a:xfrm>
            <a:off x="6349836" y="2967334"/>
            <a:ext cx="1766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1.08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亿人民币元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1DAC58A-D651-43D4-9896-9B484679BCC5}"/>
              </a:ext>
            </a:extLst>
          </p:cNvPr>
          <p:cNvSpPr txBox="1"/>
          <p:nvPr/>
        </p:nvSpPr>
        <p:spPr>
          <a:xfrm>
            <a:off x="6478076" y="3925832"/>
            <a:ext cx="1510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亿人民币元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D1099B5-67DA-4F97-904E-73E63AE94C83}"/>
              </a:ext>
            </a:extLst>
          </p:cNvPr>
          <p:cNvSpPr txBox="1"/>
          <p:nvPr/>
        </p:nvSpPr>
        <p:spPr>
          <a:xfrm>
            <a:off x="6657612" y="5249299"/>
            <a:ext cx="1151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亿美元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9DBDD66-7B8E-47A7-970C-7B36A625FE9A}"/>
              </a:ext>
            </a:extLst>
          </p:cNvPr>
          <p:cNvSpPr txBox="1"/>
          <p:nvPr/>
        </p:nvSpPr>
        <p:spPr>
          <a:xfrm>
            <a:off x="8096128" y="196910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1832E6A-3D87-46D3-B658-81FAB633494C}"/>
              </a:ext>
            </a:extLst>
          </p:cNvPr>
          <p:cNvSpPr txBox="1"/>
          <p:nvPr/>
        </p:nvSpPr>
        <p:spPr>
          <a:xfrm>
            <a:off x="8087311" y="528007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7990EBC-AC2D-40D2-A26A-6953C72EC25C}"/>
              </a:ext>
            </a:extLst>
          </p:cNvPr>
          <p:cNvSpPr txBox="1"/>
          <p:nvPr/>
        </p:nvSpPr>
        <p:spPr>
          <a:xfrm>
            <a:off x="8112457" y="395692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401FAD4-9E0F-47D2-9484-47C7DA808EB3}"/>
              </a:ext>
            </a:extLst>
          </p:cNvPr>
          <p:cNvSpPr txBox="1"/>
          <p:nvPr/>
        </p:nvSpPr>
        <p:spPr>
          <a:xfrm>
            <a:off x="7859119" y="13778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融资轮次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5388FC1-D4B3-4D0B-BBF7-57384EC21CF5}"/>
              </a:ext>
            </a:extLst>
          </p:cNvPr>
          <p:cNvSpPr txBox="1"/>
          <p:nvPr/>
        </p:nvSpPr>
        <p:spPr>
          <a:xfrm>
            <a:off x="8112457" y="296733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40607526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878C99D2-FFBC-48AE-84EF-AF85720C6635}"/>
              </a:ext>
            </a:extLst>
          </p:cNvPr>
          <p:cNvGrpSpPr/>
          <p:nvPr/>
        </p:nvGrpSpPr>
        <p:grpSpPr>
          <a:xfrm>
            <a:off x="72882" y="1001730"/>
            <a:ext cx="2269542" cy="369870"/>
            <a:chOff x="7155445" y="740531"/>
            <a:chExt cx="3098164" cy="36987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A3D53F5C-9178-42FB-A022-6124C7C0E142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其他主要融资事件</a:t>
              </a:r>
            </a:p>
          </p:txBody>
        </p:sp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043A4E8A-2EB6-4C89-A3A1-54314289207A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16E571B2-73F5-49CA-9645-672CD509108D}"/>
              </a:ext>
            </a:extLst>
          </p:cNvPr>
          <p:cNvSpPr txBox="1"/>
          <p:nvPr/>
        </p:nvSpPr>
        <p:spPr>
          <a:xfrm>
            <a:off x="385010" y="5482897"/>
            <a:ext cx="2078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传媒领域后入者，百度入股</a:t>
            </a: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53CE0C11-458A-4E34-88B5-4823B906C20E}"/>
              </a:ext>
            </a:extLst>
          </p:cNvPr>
          <p:cNvGrpSpPr/>
          <p:nvPr/>
        </p:nvGrpSpPr>
        <p:grpSpPr>
          <a:xfrm>
            <a:off x="837542" y="4535436"/>
            <a:ext cx="2123312" cy="523220"/>
            <a:chOff x="667798" y="3899210"/>
            <a:chExt cx="1660506" cy="523220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D02C42BE-AE6C-47BB-A4EB-AAA85420BB39}"/>
                </a:ext>
              </a:extLst>
            </p:cNvPr>
            <p:cNvSpPr txBox="1"/>
            <p:nvPr/>
          </p:nvSpPr>
          <p:spPr>
            <a:xfrm>
              <a:off x="667798" y="3899210"/>
              <a:ext cx="11492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社区化联合办公空间</a:t>
              </a:r>
            </a:p>
          </p:txBody>
        </p:sp>
        <p:cxnSp>
          <p:nvCxnSpPr>
            <p:cNvPr id="36" name="直接箭头连接符 35">
              <a:extLst>
                <a:ext uri="{FF2B5EF4-FFF2-40B4-BE49-F238E27FC236}">
                  <a16:creationId xmlns:a16="http://schemas.microsoft.com/office/drawing/2014/main" id="{3EBF6817-093B-4FB2-A65A-0403C6C35532}"/>
                </a:ext>
              </a:extLst>
            </p:cNvPr>
            <p:cNvCxnSpPr>
              <a:cxnSpLocks/>
              <a:stCxn id="35" idx="3"/>
            </p:cNvCxnSpPr>
            <p:nvPr/>
          </p:nvCxnSpPr>
          <p:spPr bwMode="auto">
            <a:xfrm>
              <a:off x="1817013" y="4160820"/>
              <a:ext cx="511291" cy="1626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</p:spPr>
        </p:cxn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914DB9CC-E9DC-4F93-8A05-43E06D3FFBE0}"/>
              </a:ext>
            </a:extLst>
          </p:cNvPr>
          <p:cNvGrpSpPr/>
          <p:nvPr/>
        </p:nvGrpSpPr>
        <p:grpSpPr>
          <a:xfrm>
            <a:off x="985098" y="2232517"/>
            <a:ext cx="2030218" cy="261610"/>
            <a:chOff x="1326933" y="3886764"/>
            <a:chExt cx="973476" cy="261610"/>
          </a:xfrm>
        </p:grpSpPr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7170C0F0-C433-4058-9BFE-27C8C2ACD692}"/>
                </a:ext>
              </a:extLst>
            </p:cNvPr>
            <p:cNvSpPr txBox="1"/>
            <p:nvPr/>
          </p:nvSpPr>
          <p:spPr>
            <a:xfrm>
              <a:off x="1326933" y="3886764"/>
              <a:ext cx="72003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3D</a:t>
              </a:r>
              <a:r>
                <a:rPr lang="zh-CN" altLang="en-US" sz="11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打印领域人工智能</a:t>
              </a:r>
            </a:p>
          </p:txBody>
        </p:sp>
        <p:cxnSp>
          <p:nvCxnSpPr>
            <p:cNvPr id="51" name="直接箭头连接符 50">
              <a:extLst>
                <a:ext uri="{FF2B5EF4-FFF2-40B4-BE49-F238E27FC236}">
                  <a16:creationId xmlns:a16="http://schemas.microsoft.com/office/drawing/2014/main" id="{90C5D4D4-405F-46CB-877D-EEA7BDF8E913}"/>
                </a:ext>
              </a:extLst>
            </p:cNvPr>
            <p:cNvCxnSpPr>
              <a:cxnSpLocks/>
              <a:stCxn id="50" idx="3"/>
            </p:cNvCxnSpPr>
            <p:nvPr/>
          </p:nvCxnSpPr>
          <p:spPr bwMode="auto">
            <a:xfrm>
              <a:off x="2046968" y="4017569"/>
              <a:ext cx="253441" cy="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</p:spPr>
        </p:cxn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A4A01CDF-9D9B-438C-BC56-793FAA97EDAF}"/>
              </a:ext>
            </a:extLst>
          </p:cNvPr>
          <p:cNvGrpSpPr/>
          <p:nvPr/>
        </p:nvGrpSpPr>
        <p:grpSpPr>
          <a:xfrm>
            <a:off x="683517" y="3144575"/>
            <a:ext cx="2322053" cy="523220"/>
            <a:chOff x="970062" y="3886764"/>
            <a:chExt cx="1134159" cy="523220"/>
          </a:xfrm>
        </p:grpSpPr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A9B0C143-D638-4D05-A6EE-70D9EB4D4028}"/>
                </a:ext>
              </a:extLst>
            </p:cNvPr>
            <p:cNvSpPr txBox="1"/>
            <p:nvPr/>
          </p:nvSpPr>
          <p:spPr>
            <a:xfrm>
              <a:off x="970062" y="3886764"/>
              <a:ext cx="7415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运载火箭及航天器，中国“</a:t>
              </a:r>
              <a:r>
                <a:rPr lang="en-US" altLang="zh-CN" sz="1400" b="1" dirty="0" err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SpceX</a:t>
              </a:r>
              <a:r>
                <a:rPr lang="zh-CN" altLang="en-US" sz="1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”</a:t>
              </a:r>
            </a:p>
          </p:txBody>
        </p:sp>
        <p:cxnSp>
          <p:nvCxnSpPr>
            <p:cNvPr id="66" name="直接箭头连接符 65">
              <a:extLst>
                <a:ext uri="{FF2B5EF4-FFF2-40B4-BE49-F238E27FC236}">
                  <a16:creationId xmlns:a16="http://schemas.microsoft.com/office/drawing/2014/main" id="{4FAA6D95-250C-4687-80FD-CFF909F4863F}"/>
                </a:ext>
              </a:extLst>
            </p:cNvPr>
            <p:cNvCxnSpPr>
              <a:cxnSpLocks/>
              <a:stCxn id="65" idx="3"/>
            </p:cNvCxnSpPr>
            <p:nvPr/>
          </p:nvCxnSpPr>
          <p:spPr bwMode="auto">
            <a:xfrm flipV="1">
              <a:off x="1711625" y="4040654"/>
              <a:ext cx="392596" cy="10772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</p:spPr>
        </p:cxn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F88D4E4A-EAA7-4B4C-8F36-A384E1FE05D5}"/>
              </a:ext>
            </a:extLst>
          </p:cNvPr>
          <p:cNvGrpSpPr/>
          <p:nvPr/>
        </p:nvGrpSpPr>
        <p:grpSpPr>
          <a:xfrm>
            <a:off x="804459" y="4278190"/>
            <a:ext cx="2140976" cy="307777"/>
            <a:chOff x="1279952" y="3920273"/>
            <a:chExt cx="1017031" cy="307777"/>
          </a:xfrm>
        </p:grpSpPr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03D7F36C-70CB-4117-8CA5-E67722CD3987}"/>
                </a:ext>
              </a:extLst>
            </p:cNvPr>
            <p:cNvSpPr txBox="1"/>
            <p:nvPr/>
          </p:nvSpPr>
          <p:spPr>
            <a:xfrm>
              <a:off x="1279952" y="3920273"/>
              <a:ext cx="7305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新能源汽车企业</a:t>
              </a:r>
            </a:p>
          </p:txBody>
        </p:sp>
        <p:cxnSp>
          <p:nvCxnSpPr>
            <p:cNvPr id="79" name="直接箭头连接符 78">
              <a:extLst>
                <a:ext uri="{FF2B5EF4-FFF2-40B4-BE49-F238E27FC236}">
                  <a16:creationId xmlns:a16="http://schemas.microsoft.com/office/drawing/2014/main" id="{B4E16C77-E152-4FE2-820E-4A1D6D5BAF8E}"/>
                </a:ext>
              </a:extLst>
            </p:cNvPr>
            <p:cNvCxnSpPr>
              <a:cxnSpLocks/>
              <a:stCxn id="78" idx="3"/>
            </p:cNvCxnSpPr>
            <p:nvPr/>
          </p:nvCxnSpPr>
          <p:spPr bwMode="auto">
            <a:xfrm>
              <a:off x="2010534" y="4074162"/>
              <a:ext cx="286449" cy="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</p:spPr>
        </p:cxnSp>
      </p:grpSp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id="{850DE0ED-85BB-4401-B06A-635293744116}"/>
              </a:ext>
            </a:extLst>
          </p:cNvPr>
          <p:cNvCxnSpPr>
            <a:cxnSpLocks/>
            <a:stCxn id="29" idx="3"/>
          </p:cNvCxnSpPr>
          <p:nvPr/>
        </p:nvCxnSpPr>
        <p:spPr bwMode="auto">
          <a:xfrm>
            <a:off x="2463631" y="5621397"/>
            <a:ext cx="546969" cy="153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>
                <a:alpha val="85000"/>
              </a:srgbClr>
            </a:solidFill>
            <a:prstDash val="solid"/>
            <a:round/>
            <a:headEnd type="none" w="med" len="med"/>
            <a:tailEnd type="triangle"/>
          </a:ln>
        </p:spPr>
      </p:cxn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63B0B125-AE54-47B1-A079-6F5D891E9239}"/>
              </a:ext>
            </a:extLst>
          </p:cNvPr>
          <p:cNvGrpSpPr/>
          <p:nvPr/>
        </p:nvGrpSpPr>
        <p:grpSpPr>
          <a:xfrm>
            <a:off x="804459" y="3881158"/>
            <a:ext cx="2314168" cy="307777"/>
            <a:chOff x="565071" y="3886764"/>
            <a:chExt cx="1766758" cy="307777"/>
          </a:xfrm>
        </p:grpSpPr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CB0CA9B8-4EF2-4732-B7A8-83EA7B51C214}"/>
                </a:ext>
              </a:extLst>
            </p:cNvPr>
            <p:cNvSpPr txBox="1"/>
            <p:nvPr/>
          </p:nvSpPr>
          <p:spPr>
            <a:xfrm>
              <a:off x="565071" y="3886764"/>
              <a:ext cx="12666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城市配送物流服务</a:t>
              </a:r>
            </a:p>
          </p:txBody>
        </p:sp>
        <p:cxnSp>
          <p:nvCxnSpPr>
            <p:cNvPr id="73" name="直接箭头连接符 72">
              <a:extLst>
                <a:ext uri="{FF2B5EF4-FFF2-40B4-BE49-F238E27FC236}">
                  <a16:creationId xmlns:a16="http://schemas.microsoft.com/office/drawing/2014/main" id="{05E5154E-0FC9-4245-876B-897F02C2BC1E}"/>
                </a:ext>
              </a:extLst>
            </p:cNvPr>
            <p:cNvCxnSpPr>
              <a:cxnSpLocks/>
              <a:stCxn id="72" idx="3"/>
              <a:endCxn id="3" idx="1"/>
            </p:cNvCxnSpPr>
            <p:nvPr/>
          </p:nvCxnSpPr>
          <p:spPr bwMode="auto">
            <a:xfrm flipV="1">
              <a:off x="1831770" y="3913442"/>
              <a:ext cx="500059" cy="12721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</p:spPr>
        </p:cxnSp>
      </p:grp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4E39DEE1-60F5-4002-9DCC-9440AE05CB97}"/>
              </a:ext>
            </a:extLst>
          </p:cNvPr>
          <p:cNvGrpSpPr/>
          <p:nvPr/>
        </p:nvGrpSpPr>
        <p:grpSpPr>
          <a:xfrm>
            <a:off x="568453" y="1671104"/>
            <a:ext cx="2446863" cy="307777"/>
            <a:chOff x="946246" y="3886764"/>
            <a:chExt cx="1753226" cy="307777"/>
          </a:xfrm>
        </p:grpSpPr>
        <p:sp>
          <p:nvSpPr>
            <p:cNvPr id="81" name="文本框 80">
              <a:extLst>
                <a:ext uri="{FF2B5EF4-FFF2-40B4-BE49-F238E27FC236}">
                  <a16:creationId xmlns:a16="http://schemas.microsoft.com/office/drawing/2014/main" id="{6A1A5715-F2A6-41A1-B7EC-4AD90134C0A7}"/>
                </a:ext>
              </a:extLst>
            </p:cNvPr>
            <p:cNvSpPr txBox="1"/>
            <p:nvPr/>
          </p:nvSpPr>
          <p:spPr>
            <a:xfrm>
              <a:off x="946246" y="3886764"/>
              <a:ext cx="15243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香港居住空间租赁企业</a:t>
              </a:r>
            </a:p>
          </p:txBody>
        </p:sp>
        <p:cxnSp>
          <p:nvCxnSpPr>
            <p:cNvPr id="85" name="直接箭头连接符 84">
              <a:extLst>
                <a:ext uri="{FF2B5EF4-FFF2-40B4-BE49-F238E27FC236}">
                  <a16:creationId xmlns:a16="http://schemas.microsoft.com/office/drawing/2014/main" id="{B241A961-21C0-4071-9393-FC24386D3462}"/>
                </a:ext>
              </a:extLst>
            </p:cNvPr>
            <p:cNvCxnSpPr>
              <a:cxnSpLocks/>
              <a:stCxn id="81" idx="3"/>
            </p:cNvCxnSpPr>
            <p:nvPr/>
          </p:nvCxnSpPr>
          <p:spPr bwMode="auto">
            <a:xfrm>
              <a:off x="2470639" y="4040653"/>
              <a:ext cx="228833" cy="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</p:spPr>
        </p:cxn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323F1C2F-52F9-4FF0-A095-F8CAC128253D}"/>
              </a:ext>
            </a:extLst>
          </p:cNvPr>
          <p:cNvGrpSpPr/>
          <p:nvPr/>
        </p:nvGrpSpPr>
        <p:grpSpPr>
          <a:xfrm>
            <a:off x="619721" y="2518792"/>
            <a:ext cx="2383951" cy="338554"/>
            <a:chOff x="959228" y="3886764"/>
            <a:chExt cx="1213163" cy="338554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04062649-DF4A-4A32-BC2C-B8717E41EFD3}"/>
                </a:ext>
              </a:extLst>
            </p:cNvPr>
            <p:cNvSpPr txBox="1"/>
            <p:nvPr/>
          </p:nvSpPr>
          <p:spPr>
            <a:xfrm>
              <a:off x="959228" y="3886764"/>
              <a:ext cx="8659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人工智能车联网</a:t>
              </a:r>
            </a:p>
          </p:txBody>
        </p:sp>
        <p:cxnSp>
          <p:nvCxnSpPr>
            <p:cNvPr id="45" name="直接箭头连接符 44">
              <a:extLst>
                <a:ext uri="{FF2B5EF4-FFF2-40B4-BE49-F238E27FC236}">
                  <a16:creationId xmlns:a16="http://schemas.microsoft.com/office/drawing/2014/main" id="{8A94EFDC-E1EC-403E-A339-E2EEEE4411E3}"/>
                </a:ext>
              </a:extLst>
            </p:cNvPr>
            <p:cNvCxnSpPr>
              <a:cxnSpLocks/>
              <a:stCxn id="44" idx="3"/>
            </p:cNvCxnSpPr>
            <p:nvPr/>
          </p:nvCxnSpPr>
          <p:spPr bwMode="auto">
            <a:xfrm>
              <a:off x="1825188" y="4056041"/>
              <a:ext cx="347203" cy="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</p:spPr>
        </p:cxn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1F2B396D-D9F0-41DD-847E-4B23EA5E19B8}"/>
              </a:ext>
            </a:extLst>
          </p:cNvPr>
          <p:cNvGrpSpPr/>
          <p:nvPr/>
        </p:nvGrpSpPr>
        <p:grpSpPr>
          <a:xfrm>
            <a:off x="835260" y="2825695"/>
            <a:ext cx="2003746" cy="307777"/>
            <a:chOff x="857958" y="3886764"/>
            <a:chExt cx="1354251" cy="307777"/>
          </a:xfrm>
        </p:grpSpPr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F39701AA-D076-4A65-A986-10A4DD57A00D}"/>
                </a:ext>
              </a:extLst>
            </p:cNvPr>
            <p:cNvSpPr txBox="1"/>
            <p:nvPr/>
          </p:nvSpPr>
          <p:spPr>
            <a:xfrm>
              <a:off x="857958" y="3886764"/>
              <a:ext cx="10110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智能物流机器人</a:t>
              </a:r>
            </a:p>
          </p:txBody>
        </p:sp>
        <p:cxnSp>
          <p:nvCxnSpPr>
            <p:cNvPr id="55" name="直接箭头连接符 54">
              <a:extLst>
                <a:ext uri="{FF2B5EF4-FFF2-40B4-BE49-F238E27FC236}">
                  <a16:creationId xmlns:a16="http://schemas.microsoft.com/office/drawing/2014/main" id="{A1E80E02-6C1C-407D-B5CF-AD76A0C1520C}"/>
                </a:ext>
              </a:extLst>
            </p:cNvPr>
            <p:cNvCxnSpPr>
              <a:cxnSpLocks/>
              <a:stCxn id="54" idx="3"/>
            </p:cNvCxnSpPr>
            <p:nvPr/>
          </p:nvCxnSpPr>
          <p:spPr bwMode="auto">
            <a:xfrm>
              <a:off x="1869013" y="4040653"/>
              <a:ext cx="343196" cy="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</p:spPr>
        </p:cxnSp>
      </p:grpSp>
      <p:sp>
        <p:nvSpPr>
          <p:cNvPr id="75" name="文本框 74">
            <a:extLst>
              <a:ext uri="{FF2B5EF4-FFF2-40B4-BE49-F238E27FC236}">
                <a16:creationId xmlns:a16="http://schemas.microsoft.com/office/drawing/2014/main" id="{5B9B038C-63BA-43DE-AF88-AA5E893D40E4}"/>
              </a:ext>
            </a:extLst>
          </p:cNvPr>
          <p:cNvSpPr txBox="1"/>
          <p:nvPr/>
        </p:nvSpPr>
        <p:spPr>
          <a:xfrm>
            <a:off x="1203158" y="5814767"/>
            <a:ext cx="1271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三六一度童装</a:t>
            </a:r>
          </a:p>
        </p:txBody>
      </p:sp>
      <p:cxnSp>
        <p:nvCxnSpPr>
          <p:cNvPr id="76" name="直接箭头连接符 75">
            <a:extLst>
              <a:ext uri="{FF2B5EF4-FFF2-40B4-BE49-F238E27FC236}">
                <a16:creationId xmlns:a16="http://schemas.microsoft.com/office/drawing/2014/main" id="{54073800-9567-415C-9789-7CC71F135580}"/>
              </a:ext>
            </a:extLst>
          </p:cNvPr>
          <p:cNvCxnSpPr>
            <a:cxnSpLocks/>
            <a:stCxn id="75" idx="3"/>
          </p:cNvCxnSpPr>
          <p:nvPr/>
        </p:nvCxnSpPr>
        <p:spPr bwMode="auto">
          <a:xfrm>
            <a:off x="2474727" y="5968656"/>
            <a:ext cx="535873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>
                <a:alpha val="85000"/>
              </a:srgbClr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82" name="文本框 81">
            <a:extLst>
              <a:ext uri="{FF2B5EF4-FFF2-40B4-BE49-F238E27FC236}">
                <a16:creationId xmlns:a16="http://schemas.microsoft.com/office/drawing/2014/main" id="{6610AEDF-4DCE-453A-B420-3E0DA64363A4}"/>
              </a:ext>
            </a:extLst>
          </p:cNvPr>
          <p:cNvSpPr txBox="1"/>
          <p:nvPr/>
        </p:nvSpPr>
        <p:spPr>
          <a:xfrm>
            <a:off x="286271" y="5170106"/>
            <a:ext cx="2461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覆盖中小学教育的在线做题软件</a:t>
            </a:r>
          </a:p>
        </p:txBody>
      </p:sp>
      <p:cxnSp>
        <p:nvCxnSpPr>
          <p:cNvPr id="83" name="直接箭头连接符 82">
            <a:extLst>
              <a:ext uri="{FF2B5EF4-FFF2-40B4-BE49-F238E27FC236}">
                <a16:creationId xmlns:a16="http://schemas.microsoft.com/office/drawing/2014/main" id="{809FEB65-1FEC-4016-946A-AFCAB0072B63}"/>
              </a:ext>
            </a:extLst>
          </p:cNvPr>
          <p:cNvCxnSpPr>
            <a:cxnSpLocks/>
            <a:stCxn id="82" idx="3"/>
          </p:cNvCxnSpPr>
          <p:nvPr/>
        </p:nvCxnSpPr>
        <p:spPr bwMode="auto">
          <a:xfrm>
            <a:off x="2747604" y="5308606"/>
            <a:ext cx="319367" cy="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>
                <a:alpha val="85000"/>
              </a:srgbClr>
            </a:solidFill>
            <a:prstDash val="solid"/>
            <a:round/>
            <a:headEnd type="none" w="med" len="med"/>
            <a:tailEnd type="triangle"/>
          </a:ln>
        </p:spPr>
      </p:cxn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2C6F61B1-7B50-419A-A28C-1B576297A7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479498"/>
              </p:ext>
            </p:extLst>
          </p:nvPr>
        </p:nvGraphicFramePr>
        <p:xfrm>
          <a:off x="3118627" y="1507433"/>
          <a:ext cx="5315510" cy="4800806"/>
        </p:xfrm>
        <a:graphic>
          <a:graphicData uri="http://schemas.openxmlformats.org/drawingml/2006/table">
            <a:tbl>
              <a:tblPr/>
              <a:tblGrid>
                <a:gridCol w="1175642">
                  <a:extLst>
                    <a:ext uri="{9D8B030D-6E8A-4147-A177-3AD203B41FA5}">
                      <a16:colId xmlns:a16="http://schemas.microsoft.com/office/drawing/2014/main" val="675019730"/>
                    </a:ext>
                  </a:extLst>
                </a:gridCol>
                <a:gridCol w="1487136">
                  <a:extLst>
                    <a:ext uri="{9D8B030D-6E8A-4147-A177-3AD203B41FA5}">
                      <a16:colId xmlns:a16="http://schemas.microsoft.com/office/drawing/2014/main" val="659185855"/>
                    </a:ext>
                  </a:extLst>
                </a:gridCol>
                <a:gridCol w="819935">
                  <a:extLst>
                    <a:ext uri="{9D8B030D-6E8A-4147-A177-3AD203B41FA5}">
                      <a16:colId xmlns:a16="http://schemas.microsoft.com/office/drawing/2014/main" val="849725064"/>
                    </a:ext>
                  </a:extLst>
                </a:gridCol>
                <a:gridCol w="755627">
                  <a:extLst>
                    <a:ext uri="{9D8B030D-6E8A-4147-A177-3AD203B41FA5}">
                      <a16:colId xmlns:a16="http://schemas.microsoft.com/office/drawing/2014/main" val="3159546351"/>
                    </a:ext>
                  </a:extLst>
                </a:gridCol>
                <a:gridCol w="1077170">
                  <a:extLst>
                    <a:ext uri="{9D8B030D-6E8A-4147-A177-3AD203B41FA5}">
                      <a16:colId xmlns:a16="http://schemas.microsoft.com/office/drawing/2014/main" val="3152247280"/>
                    </a:ext>
                  </a:extLst>
                </a:gridCol>
              </a:tblGrid>
              <a:tr h="14064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D0D0D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融资企业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D0D0D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行业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D0D0D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投资金额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D0D0D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币种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D0D0D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轮次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419394"/>
                  </a:ext>
                </a:extLst>
              </a:tr>
              <a:tr h="2917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Weave Co-Living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互联网软件服务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181000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美元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Angel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898467"/>
                  </a:ext>
                </a:extLst>
              </a:tr>
              <a:tr h="2917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沙粮农业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食品饮料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4250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人民币元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Angel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846189"/>
                  </a:ext>
                </a:extLst>
              </a:tr>
              <a:tr h="2917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黑格科技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医疗保健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32500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人民币元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A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334160"/>
                  </a:ext>
                </a:extLst>
              </a:tr>
              <a:tr h="2917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中交兴路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信息科技咨询与其它服务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70000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人民币元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A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605929"/>
                  </a:ext>
                </a:extLst>
              </a:tr>
              <a:tr h="2917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极智嘉科技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Geek+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信息科技咨询与其它服务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15000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美元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B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707057"/>
                  </a:ext>
                </a:extLst>
              </a:tr>
              <a:tr h="2917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蓝箭空间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其他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30000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人民币元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B+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481820"/>
                  </a:ext>
                </a:extLst>
              </a:tr>
              <a:tr h="2917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高顿网校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现代服务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80000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人民币元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C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1434005"/>
                  </a:ext>
                </a:extLst>
              </a:tr>
              <a:tr h="2917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驹马物流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信息科技咨询与其它服务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150000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人民币元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C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599088"/>
                  </a:ext>
                </a:extLst>
              </a:tr>
              <a:tr h="2917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中和农信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金融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60000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人民币元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C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4103212"/>
                  </a:ext>
                </a:extLst>
              </a:tr>
              <a:tr h="2917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威马汽车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汽车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300000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人民币元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D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993655"/>
                  </a:ext>
                </a:extLst>
              </a:tr>
              <a:tr h="2917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优客工场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信息科技咨询与其它服务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20000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美元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D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699607"/>
                  </a:ext>
                </a:extLst>
              </a:tr>
              <a:tr h="2917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百分点科技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信息科技咨询与其它服务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50000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人民币元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E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222868"/>
                  </a:ext>
                </a:extLst>
              </a:tr>
              <a:tr h="2917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猿题库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现代服务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25000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美元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F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400361"/>
                  </a:ext>
                </a:extLst>
              </a:tr>
              <a:tr h="2917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新潮传媒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传媒广告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210000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人民币元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Strategy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949717"/>
                  </a:ext>
                </a:extLst>
              </a:tr>
              <a:tr h="2917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诸暨三六一度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互联网软件服务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50000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人民币元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Strategy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764179"/>
                  </a:ext>
                </a:extLst>
              </a:tr>
              <a:tr h="260451">
                <a:tc>
                  <a:txBody>
                    <a:bodyPr/>
                    <a:lstStyle/>
                    <a:p>
                      <a:pPr algn="l" fontAlgn="ctr"/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单位：万元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964055"/>
                  </a:ext>
                </a:extLst>
              </a:tr>
            </a:tbl>
          </a:graphicData>
        </a:graphic>
      </p:graphicFrame>
      <p:grpSp>
        <p:nvGrpSpPr>
          <p:cNvPr id="67" name="组合 66">
            <a:extLst>
              <a:ext uri="{FF2B5EF4-FFF2-40B4-BE49-F238E27FC236}">
                <a16:creationId xmlns:a16="http://schemas.microsoft.com/office/drawing/2014/main" id="{A803BC88-2BAD-41AA-91C3-73F4EDC57136}"/>
              </a:ext>
            </a:extLst>
          </p:cNvPr>
          <p:cNvGrpSpPr/>
          <p:nvPr/>
        </p:nvGrpSpPr>
        <p:grpSpPr>
          <a:xfrm>
            <a:off x="685336" y="3594817"/>
            <a:ext cx="2314168" cy="307777"/>
            <a:chOff x="565071" y="3886764"/>
            <a:chExt cx="1766758" cy="307777"/>
          </a:xfrm>
        </p:grpSpPr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1E8366C0-9487-4B80-9D59-55FBF0F49507}"/>
                </a:ext>
              </a:extLst>
            </p:cNvPr>
            <p:cNvSpPr txBox="1"/>
            <p:nvPr/>
          </p:nvSpPr>
          <p:spPr>
            <a:xfrm>
              <a:off x="565071" y="3886764"/>
              <a:ext cx="12666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知名线上教育品牌</a:t>
              </a:r>
            </a:p>
          </p:txBody>
        </p:sp>
        <p:cxnSp>
          <p:nvCxnSpPr>
            <p:cNvPr id="69" name="直接箭头连接符 68">
              <a:extLst>
                <a:ext uri="{FF2B5EF4-FFF2-40B4-BE49-F238E27FC236}">
                  <a16:creationId xmlns:a16="http://schemas.microsoft.com/office/drawing/2014/main" id="{FE78EBBD-4BB9-4AB4-A13A-0C20A505D3B5}"/>
                </a:ext>
              </a:extLst>
            </p:cNvPr>
            <p:cNvCxnSpPr>
              <a:cxnSpLocks/>
              <a:stCxn id="68" idx="3"/>
            </p:cNvCxnSpPr>
            <p:nvPr/>
          </p:nvCxnSpPr>
          <p:spPr bwMode="auto">
            <a:xfrm flipV="1">
              <a:off x="1831770" y="3913442"/>
              <a:ext cx="500059" cy="12721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</p:spPr>
        </p:cxnSp>
      </p:grpSp>
    </p:spTree>
    <p:extLst>
      <p:ext uri="{BB962C8B-B14F-4D97-AF65-F5344CB8AC3E}">
        <p14:creationId xmlns:p14="http://schemas.microsoft.com/office/powerpoint/2010/main" val="644889104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融客投资PPT模板">
  <a:themeElements>
    <a:clrScheme name="1_融客投资PPT模板 1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1_融客投资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1_融客投资PPT模板 1">
        <a:dk1>
          <a:srgbClr val="000000"/>
        </a:dk1>
        <a:lt1>
          <a:srgbClr val="FFFFFF"/>
        </a:lt1>
        <a:dk2>
          <a:srgbClr val="000798"/>
        </a:dk2>
        <a:lt2>
          <a:srgbClr val="B2B2B2"/>
        </a:lt2>
        <a:accent1>
          <a:srgbClr val="1B33E7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BADF1"/>
        </a:accent5>
        <a:accent6>
          <a:srgbClr val="5C8AE7"/>
        </a:accent6>
        <a:hlink>
          <a:srgbClr val="99CCFF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融客投资PPT模板 2">
        <a:dk1>
          <a:srgbClr val="000000"/>
        </a:dk1>
        <a:lt1>
          <a:srgbClr val="FFFFFF"/>
        </a:lt1>
        <a:dk2>
          <a:srgbClr val="094332"/>
        </a:dk2>
        <a:lt2>
          <a:srgbClr val="B2B2B2"/>
        </a:lt2>
        <a:accent1>
          <a:srgbClr val="0D6531"/>
        </a:accent1>
        <a:accent2>
          <a:srgbClr val="39AF6E"/>
        </a:accent2>
        <a:accent3>
          <a:srgbClr val="FFFFFF"/>
        </a:accent3>
        <a:accent4>
          <a:srgbClr val="000000"/>
        </a:accent4>
        <a:accent5>
          <a:srgbClr val="AAB8AD"/>
        </a:accent5>
        <a:accent6>
          <a:srgbClr val="339E63"/>
        </a:accent6>
        <a:hlink>
          <a:srgbClr val="93E1A0"/>
        </a:hlink>
        <a:folHlink>
          <a:srgbClr val="1D83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融客投资PPT模板 3">
        <a:dk1>
          <a:srgbClr val="000000"/>
        </a:dk1>
        <a:lt1>
          <a:srgbClr val="FFFFFF"/>
        </a:lt1>
        <a:dk2>
          <a:srgbClr val="275CA3"/>
        </a:dk2>
        <a:lt2>
          <a:srgbClr val="C0C0C0"/>
        </a:lt2>
        <a:accent1>
          <a:srgbClr val="529EBC"/>
        </a:accent1>
        <a:accent2>
          <a:srgbClr val="55BEE3"/>
        </a:accent2>
        <a:accent3>
          <a:srgbClr val="FFFFFF"/>
        </a:accent3>
        <a:accent4>
          <a:srgbClr val="000000"/>
        </a:accent4>
        <a:accent5>
          <a:srgbClr val="B3CCDA"/>
        </a:accent5>
        <a:accent6>
          <a:srgbClr val="4CACCE"/>
        </a:accent6>
        <a:hlink>
          <a:srgbClr val="9FD4F1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1_融客投资PPT模板 1">
    <a:dk1>
      <a:srgbClr val="000000"/>
    </a:dk1>
    <a:lt1>
      <a:srgbClr val="FFFFFF"/>
    </a:lt1>
    <a:dk2>
      <a:srgbClr val="000798"/>
    </a:dk2>
    <a:lt2>
      <a:srgbClr val="B2B2B2"/>
    </a:lt2>
    <a:accent1>
      <a:srgbClr val="1B33E7"/>
    </a:accent1>
    <a:accent2>
      <a:srgbClr val="6699FF"/>
    </a:accent2>
    <a:accent3>
      <a:srgbClr val="FFFFFF"/>
    </a:accent3>
    <a:accent4>
      <a:srgbClr val="000000"/>
    </a:accent4>
    <a:accent5>
      <a:srgbClr val="ABADF1"/>
    </a:accent5>
    <a:accent6>
      <a:srgbClr val="5C8AE7"/>
    </a:accent6>
    <a:hlink>
      <a:srgbClr val="99CCFF"/>
    </a:hlink>
    <a:folHlink>
      <a:srgbClr val="3366CC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7704</TotalTime>
  <Words>1968</Words>
  <Application>Microsoft Office PowerPoint</Application>
  <PresentationFormat>全屏显示(4:3)</PresentationFormat>
  <Paragraphs>341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18</vt:i4>
      </vt:variant>
    </vt:vector>
  </HeadingPairs>
  <TitlesOfParts>
    <vt:vector size="39" baseType="lpstr">
      <vt:lpstr>Microsoft YaHei UI</vt:lpstr>
      <vt:lpstr>等线</vt:lpstr>
      <vt:lpstr>等线 Light</vt:lpstr>
      <vt:lpstr>黑体</vt:lpstr>
      <vt:lpstr>华文新魏</vt:lpstr>
      <vt:lpstr>楷体</vt:lpstr>
      <vt:lpstr>宋体</vt:lpstr>
      <vt:lpstr>微软雅黑</vt:lpstr>
      <vt:lpstr>幼圆</vt:lpstr>
      <vt:lpstr>Arial</vt:lpstr>
      <vt:lpstr>Calibri</vt:lpstr>
      <vt:lpstr>Calibri Light</vt:lpstr>
      <vt:lpstr>Copperplate Gothic Bold</vt:lpstr>
      <vt:lpstr>Courier New</vt:lpstr>
      <vt:lpstr>Times New Roman</vt:lpstr>
      <vt:lpstr>Verdana</vt:lpstr>
      <vt:lpstr>Wingdings</vt:lpstr>
      <vt:lpstr>Office 主题​​</vt:lpstr>
      <vt:lpstr>1_融客投资PPT模板</vt:lpstr>
      <vt:lpstr>融客PPT模板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SYN GE</dc:creator>
  <cp:lastModifiedBy>SYN GE</cp:lastModifiedBy>
  <cp:revision>288</cp:revision>
  <dcterms:created xsi:type="dcterms:W3CDTF">2018-03-11T13:30:51Z</dcterms:created>
  <dcterms:modified xsi:type="dcterms:W3CDTF">2018-12-10T02:41:59Z</dcterms:modified>
</cp:coreProperties>
</file>