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62" r:id="rId2"/>
    <p:sldMasterId id="2147483674" r:id="rId3"/>
    <p:sldMasterId id="2147483688" r:id="rId4"/>
    <p:sldMasterId id="2147483702" r:id="rId5"/>
    <p:sldMasterId id="2147483716" r:id="rId6"/>
    <p:sldMasterId id="2147483730" r:id="rId7"/>
    <p:sldMasterId id="2147483744" r:id="rId8"/>
  </p:sldMasterIdLst>
  <p:notesMasterIdLst>
    <p:notesMasterId r:id="rId35"/>
  </p:notesMasterIdLst>
  <p:handoutMasterIdLst>
    <p:handoutMasterId r:id="rId36"/>
  </p:handoutMasterIdLst>
  <p:sldIdLst>
    <p:sldId id="256" r:id="rId9"/>
    <p:sldId id="450" r:id="rId10"/>
    <p:sldId id="378" r:id="rId11"/>
    <p:sldId id="442" r:id="rId12"/>
    <p:sldId id="436" r:id="rId13"/>
    <p:sldId id="405" r:id="rId14"/>
    <p:sldId id="416" r:id="rId15"/>
    <p:sldId id="439" r:id="rId16"/>
    <p:sldId id="437" r:id="rId17"/>
    <p:sldId id="400" r:id="rId18"/>
    <p:sldId id="396" r:id="rId19"/>
    <p:sldId id="430" r:id="rId20"/>
    <p:sldId id="452" r:id="rId21"/>
    <p:sldId id="372" r:id="rId22"/>
    <p:sldId id="320" r:id="rId23"/>
    <p:sldId id="443" r:id="rId24"/>
    <p:sldId id="447" r:id="rId25"/>
    <p:sldId id="364" r:id="rId26"/>
    <p:sldId id="449" r:id="rId27"/>
    <p:sldId id="451" r:id="rId28"/>
    <p:sldId id="441" r:id="rId29"/>
    <p:sldId id="445" r:id="rId30"/>
    <p:sldId id="446" r:id="rId31"/>
    <p:sldId id="423" r:id="rId32"/>
    <p:sldId id="425" r:id="rId33"/>
    <p:sldId id="390" r:id="rId34"/>
  </p:sldIdLst>
  <p:sldSz cx="9144000" cy="6858000" type="screen4x3"/>
  <p:notesSz cx="6797675" cy="9929813"/>
  <p:defaultTex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77">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0000"/>
    <a:srgbClr val="2343E7"/>
    <a:srgbClr val="33CC33"/>
    <a:srgbClr val="CC0000"/>
    <a:srgbClr val="FF9900"/>
    <a:srgbClr val="C0C0C0"/>
    <a:srgbClr val="00FF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15" autoAdjust="0"/>
    <p:restoredTop sz="86372" autoAdjust="0"/>
  </p:normalViewPr>
  <p:slideViewPr>
    <p:cSldViewPr>
      <p:cViewPr varScale="1">
        <p:scale>
          <a:sx n="81" d="100"/>
          <a:sy n="81" d="100"/>
        </p:scale>
        <p:origin x="-660" y="-56"/>
      </p:cViewPr>
      <p:guideLst>
        <p:guide orient="horz" pos="2160"/>
        <p:guide pos="287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32431;&#30495;&#21892;&#33391;\Desktop\&#34701;&#23458;\&#34701;&#23458;\&#26376;&#25253;\2018%2011\&#32479;&#35745;&#2227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开始流通市值(亿元)</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Pt>
            <c:idx val="10"/>
            <c:invertIfNegative val="0"/>
            <c:bubble3D val="0"/>
            <c:spPr>
              <a:solidFill>
                <a:srgbClr val="FF0000"/>
              </a:solidFill>
              <a:ln>
                <a:solidFill>
                  <a:srgbClr val="FF0000"/>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33A9-4C32-8F75-F56B7816B35F}"/>
              </c:ext>
            </c:extLst>
          </c:dPt>
          <c:dLbls>
            <c:dLbl>
              <c:idx val="10"/>
              <c:tx>
                <c:rich>
                  <a:bodyPr/>
                  <a:lstStyle/>
                  <a:p>
                    <a:fld id="{2318D6ED-B3BF-4583-AC3D-923237B51F8C}" type="VALUE">
                      <a:rPr lang="en-US" altLang="zh-CN" smtClean="0"/>
                      <a:pPr/>
                      <a:t>[值]</a:t>
                    </a:fld>
                    <a:endParaRPr lang="zh-CN" altLang="en-US"/>
                  </a:p>
                  <a:p>
                    <a:r>
                      <a:rPr lang="zh-CN" altLang="en-US"/>
                      <a:t>亿元</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33A9-4C32-8F75-F56B7816B35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yyyy"年"m"月"</c:formatCode>
                <c:ptCount val="12"/>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numCache>
            </c:numRef>
          </c:cat>
          <c:val>
            <c:numRef>
              <c:f>Sheet1!$B$2:$B$13</c:f>
              <c:numCache>
                <c:formatCode>0.00_ </c:formatCode>
                <c:ptCount val="12"/>
                <c:pt idx="0">
                  <c:v>4370.466179</c:v>
                </c:pt>
                <c:pt idx="1">
                  <c:v>2868.4940260000003</c:v>
                </c:pt>
                <c:pt idx="2">
                  <c:v>2810.9941280000003</c:v>
                </c:pt>
                <c:pt idx="3">
                  <c:v>2226.918345</c:v>
                </c:pt>
                <c:pt idx="4">
                  <c:v>2838.9465920000002</c:v>
                </c:pt>
                <c:pt idx="5">
                  <c:v>3515.696715</c:v>
                </c:pt>
                <c:pt idx="6">
                  <c:v>2595.4554539999999</c:v>
                </c:pt>
                <c:pt idx="7">
                  <c:v>1363.4729830000001</c:v>
                </c:pt>
                <c:pt idx="8">
                  <c:v>1382.849078</c:v>
                </c:pt>
                <c:pt idx="9">
                  <c:v>1489.2682589999999</c:v>
                </c:pt>
                <c:pt idx="10">
                  <c:v>1413.712172</c:v>
                </c:pt>
                <c:pt idx="11">
                  <c:v>3841.9637869999997</c:v>
                </c:pt>
              </c:numCache>
            </c:numRef>
          </c:val>
          <c:extLst xmlns:c16r2="http://schemas.microsoft.com/office/drawing/2015/06/chart">
            <c:ext xmlns:c16="http://schemas.microsoft.com/office/drawing/2014/chart" uri="{C3380CC4-5D6E-409C-BE32-E72D297353CC}">
              <c16:uniqueId val="{00000000-33A9-4C32-8F75-F56B7816B35F}"/>
            </c:ext>
          </c:extLst>
        </c:ser>
        <c:dLbls>
          <c:showLegendKey val="0"/>
          <c:showVal val="0"/>
          <c:showCatName val="0"/>
          <c:showSerName val="0"/>
          <c:showPercent val="0"/>
          <c:showBubbleSize val="0"/>
        </c:dLbls>
        <c:gapWidth val="100"/>
        <c:overlap val="-24"/>
        <c:axId val="200254976"/>
        <c:axId val="200256512"/>
      </c:barChart>
      <c:dateAx>
        <c:axId val="200254976"/>
        <c:scaling>
          <c:orientation val="minMax"/>
        </c:scaling>
        <c:delete val="0"/>
        <c:axPos val="b"/>
        <c:numFmt formatCode="yyyy&quot;年&quot;m&quot;月&quot;"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0256512"/>
        <c:crosses val="autoZero"/>
        <c:auto val="1"/>
        <c:lblOffset val="100"/>
        <c:baseTimeUnit val="months"/>
      </c:dateAx>
      <c:valAx>
        <c:axId val="200256512"/>
        <c:scaling>
          <c:orientation val="minMax"/>
        </c:scaling>
        <c:delete val="0"/>
        <c:axPos val="l"/>
        <c:majorGridlines>
          <c:spPr>
            <a:ln w="9525" cap="flat" cmpd="sng" algn="ctr">
              <a:no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02549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112643" name="Rectangle 3"/>
          <p:cNvSpPr>
            <a:spLocks noGrp="1" noChangeArrowheads="1"/>
          </p:cNvSpPr>
          <p:nvPr>
            <p:ph type="dt" sz="quarter"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endParaRPr lang="en-US" altLang="zh-CN"/>
          </a:p>
        </p:txBody>
      </p:sp>
      <p:sp>
        <p:nvSpPr>
          <p:cNvPr id="112644" name="Rectangle 4"/>
          <p:cNvSpPr>
            <a:spLocks noGrp="1" noChangeArrowheads="1"/>
          </p:cNvSpPr>
          <p:nvPr>
            <p:ph type="ftr" sz="quarter" idx="2"/>
          </p:nvPr>
        </p:nvSpPr>
        <p:spPr bwMode="auto">
          <a:xfrm>
            <a:off x="0" y="9431338"/>
            <a:ext cx="2946400" cy="496887"/>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ea typeface="宋体" panose="02010600030101010101" pitchFamily="2" charset="-122"/>
              </a:defRPr>
            </a:lvl1pPr>
          </a:lstStyle>
          <a:p>
            <a:pPr>
              <a:defRPr/>
            </a:pPr>
            <a:endParaRPr lang="en-US" altLang="zh-CN"/>
          </a:p>
        </p:txBody>
      </p:sp>
      <p:sp>
        <p:nvSpPr>
          <p:cNvPr id="112645" name="Rectangle 5"/>
          <p:cNvSpPr>
            <a:spLocks noGrp="1" noChangeArrowheads="1"/>
          </p:cNvSpPr>
          <p:nvPr>
            <p:ph type="sldNum" sz="quarter" idx="3"/>
          </p:nvPr>
        </p:nvSpPr>
        <p:spPr bwMode="auto">
          <a:xfrm>
            <a:off x="3849688" y="9431338"/>
            <a:ext cx="2946400" cy="496887"/>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ea typeface="宋体" panose="02010600030101010101" pitchFamily="2" charset="-122"/>
              </a:defRPr>
            </a:lvl1pPr>
          </a:lstStyle>
          <a:p>
            <a:pPr>
              <a:defRPr/>
            </a:pPr>
            <a:fld id="{C215BADB-7DCD-49BC-AB0D-9367CFBA6A16}" type="slidenum">
              <a:rPr lang="zh-CN" altLang="en-US"/>
              <a:t>‹#›</a:t>
            </a:fld>
            <a:endParaRPr lang="en-US" altLang="zh-CN"/>
          </a:p>
        </p:txBody>
      </p:sp>
    </p:spTree>
    <p:extLst>
      <p:ext uri="{BB962C8B-B14F-4D97-AF65-F5344CB8AC3E}">
        <p14:creationId xmlns:p14="http://schemas.microsoft.com/office/powerpoint/2010/main" val="3181868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118787" name="Rectangle 3"/>
          <p:cNvSpPr>
            <a:spLocks noGrp="1" noChangeArrowheads="1"/>
          </p:cNvSpPr>
          <p:nvPr>
            <p:ph type="dt"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endParaRPr lang="en-US" altLang="zh-CN"/>
          </a:p>
        </p:txBody>
      </p:sp>
      <p:sp>
        <p:nvSpPr>
          <p:cNvPr id="38916" name="Rectangle 4"/>
          <p:cNvSpPr>
            <a:spLocks noGrp="1" noRot="1" noChangeAspect="1" noChangeArrowheads="1" noTextEdit="1"/>
          </p:cNvSpPr>
          <p:nvPr>
            <p:ph type="sldImg" idx="2"/>
          </p:nvPr>
        </p:nvSpPr>
        <p:spPr bwMode="auto">
          <a:xfrm>
            <a:off x="917575" y="744538"/>
            <a:ext cx="4965700" cy="3724275"/>
          </a:xfrm>
          <a:prstGeom prst="rect">
            <a:avLst/>
          </a:prstGeom>
          <a:noFill/>
          <a:ln w="9525">
            <a:solidFill>
              <a:srgbClr val="000000"/>
            </a:solidFill>
            <a:miter lim="800000"/>
          </a:ln>
        </p:spPr>
      </p:sp>
      <p:sp>
        <p:nvSpPr>
          <p:cNvPr id="118789" name="Rectangle 5"/>
          <p:cNvSpPr>
            <a:spLocks noGrp="1" noChangeArrowheads="1"/>
          </p:cNvSpPr>
          <p:nvPr>
            <p:ph type="body" sz="quarter" idx="3"/>
          </p:nvPr>
        </p:nvSpPr>
        <p:spPr bwMode="auto">
          <a:xfrm>
            <a:off x="679450" y="4716463"/>
            <a:ext cx="5438775" cy="4468812"/>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18790" name="Rectangle 6"/>
          <p:cNvSpPr>
            <a:spLocks noGrp="1" noChangeArrowheads="1"/>
          </p:cNvSpPr>
          <p:nvPr>
            <p:ph type="ftr" sz="quarter" idx="4"/>
          </p:nvPr>
        </p:nvSpPr>
        <p:spPr bwMode="auto">
          <a:xfrm>
            <a:off x="0" y="9431338"/>
            <a:ext cx="2946400" cy="496887"/>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ea typeface="宋体" panose="02010600030101010101" pitchFamily="2" charset="-122"/>
              </a:defRPr>
            </a:lvl1pPr>
          </a:lstStyle>
          <a:p>
            <a:pPr>
              <a:defRPr/>
            </a:pPr>
            <a:endParaRPr lang="en-US" altLang="zh-CN"/>
          </a:p>
        </p:txBody>
      </p:sp>
      <p:sp>
        <p:nvSpPr>
          <p:cNvPr id="118791" name="Rectangle 7"/>
          <p:cNvSpPr>
            <a:spLocks noGrp="1" noChangeArrowheads="1"/>
          </p:cNvSpPr>
          <p:nvPr>
            <p:ph type="sldNum" sz="quarter" idx="5"/>
          </p:nvPr>
        </p:nvSpPr>
        <p:spPr bwMode="auto">
          <a:xfrm>
            <a:off x="3849688" y="9431338"/>
            <a:ext cx="2946400" cy="496887"/>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ea typeface="宋体" panose="02010600030101010101" pitchFamily="2" charset="-122"/>
              </a:defRPr>
            </a:lvl1pPr>
          </a:lstStyle>
          <a:p>
            <a:pPr>
              <a:defRPr/>
            </a:pPr>
            <a:fld id="{CBB07F69-7155-447B-AE34-68A3E3683DC8}" type="slidenum">
              <a:rPr lang="zh-CN" altLang="en-US"/>
              <a:t>‹#›</a:t>
            </a:fld>
            <a:endParaRPr lang="en-US" altLang="zh-CN"/>
          </a:p>
        </p:txBody>
      </p:sp>
    </p:spTree>
    <p:extLst>
      <p:ext uri="{BB962C8B-B14F-4D97-AF65-F5344CB8AC3E}">
        <p14:creationId xmlns:p14="http://schemas.microsoft.com/office/powerpoint/2010/main" val="177540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2357406-4E3C-4C33-9D93-C975F75BA8E2}" type="slidenum">
              <a:rPr lang="zh-CN" altLang="en-US" smtClean="0">
                <a:latin typeface="Arial" panose="020B0604020202020204" pitchFamily="34" charset="0"/>
              </a:rPr>
              <a:t>1</a:t>
            </a:fld>
            <a:endParaRPr lang="en-US" altLang="zh-CN">
              <a:latin typeface="Arial" panose="020B0604020202020204" pitchFamily="34" charset="0"/>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0180" name="灯片编号占位符 3"/>
          <p:cNvSpPr>
            <a:spLocks noGrp="1"/>
          </p:cNvSpPr>
          <p:nvPr>
            <p:ph type="sldNum" sz="quarter" idx="5"/>
          </p:nvPr>
        </p:nvSpPr>
        <p:spPr>
          <a:noFill/>
        </p:spPr>
        <p:txBody>
          <a:bodyPr/>
          <a:lstStyle/>
          <a:p>
            <a:fld id="{D30BF4F9-9AEE-448D-B3EC-3F52BE76B531}" type="slidenum">
              <a:rPr lang="zh-CN" altLang="en-US" smtClean="0">
                <a:latin typeface="Arial" panose="020B0604020202020204" pitchFamily="34" charset="0"/>
              </a:rPr>
              <a:t>11</a:t>
            </a:fld>
            <a:endParaRPr lang="en-US" altLang="zh-CN">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1204" name="灯片编号占位符 3"/>
          <p:cNvSpPr>
            <a:spLocks noGrp="1"/>
          </p:cNvSpPr>
          <p:nvPr>
            <p:ph type="sldNum" sz="quarter" idx="5"/>
          </p:nvPr>
        </p:nvSpPr>
        <p:spPr>
          <a:noFill/>
        </p:spPr>
        <p:txBody>
          <a:bodyPr/>
          <a:lstStyle/>
          <a:p>
            <a:fld id="{FA7FD96F-1CBF-4627-98CC-F89080831901}" type="slidenum">
              <a:rPr lang="zh-CN" altLang="en-US" smtClean="0">
                <a:latin typeface="Arial" panose="020B0604020202020204" pitchFamily="34" charset="0"/>
              </a:rPr>
              <a:t>12</a:t>
            </a:fld>
            <a:endParaRPr lang="en-US" altLang="zh-CN">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2228" name="灯片编号占位符 3"/>
          <p:cNvSpPr>
            <a:spLocks noGrp="1"/>
          </p:cNvSpPr>
          <p:nvPr>
            <p:ph type="sldNum" sz="quarter" idx="5"/>
          </p:nvPr>
        </p:nvSpPr>
        <p:spPr>
          <a:noFill/>
        </p:spPr>
        <p:txBody>
          <a:bodyPr/>
          <a:lstStyle/>
          <a:p>
            <a:fld id="{5DE2822E-C16A-46B9-9217-5699FA279432}" type="slidenum">
              <a:rPr lang="zh-CN" altLang="en-US" smtClean="0">
                <a:latin typeface="Arial" panose="020B0604020202020204" pitchFamily="34" charset="0"/>
              </a:rPr>
              <a:t>14</a:t>
            </a:fld>
            <a:endParaRPr lang="en-US" altLang="zh-CN">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3252" name="灯片编号占位符 3"/>
          <p:cNvSpPr>
            <a:spLocks noGrp="1"/>
          </p:cNvSpPr>
          <p:nvPr>
            <p:ph type="sldNum" sz="quarter" idx="5"/>
          </p:nvPr>
        </p:nvSpPr>
        <p:spPr>
          <a:noFill/>
        </p:spPr>
        <p:txBody>
          <a:bodyPr/>
          <a:lstStyle/>
          <a:p>
            <a:fld id="{FB24A8D8-6A62-4928-A7F1-BD1541A69352}" type="slidenum">
              <a:rPr lang="zh-CN" altLang="en-US" smtClean="0">
                <a:latin typeface="Arial" panose="020B0604020202020204" pitchFamily="34" charset="0"/>
              </a:rPr>
              <a:t>15</a:t>
            </a:fld>
            <a:endParaRPr lang="en-US" altLang="zh-CN">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4276" name="灯片编号占位符 3"/>
          <p:cNvSpPr>
            <a:spLocks noGrp="1"/>
          </p:cNvSpPr>
          <p:nvPr>
            <p:ph type="sldNum" sz="quarter" idx="5"/>
          </p:nvPr>
        </p:nvSpPr>
        <p:spPr>
          <a:noFill/>
        </p:spPr>
        <p:txBody>
          <a:bodyPr/>
          <a:lstStyle/>
          <a:p>
            <a:fld id="{1728A664-25E9-481E-A125-881D4B0EE505}" type="slidenum">
              <a:rPr lang="zh-CN" altLang="en-US" smtClean="0">
                <a:solidFill>
                  <a:srgbClr val="000000"/>
                </a:solidFill>
                <a:latin typeface="Arial" panose="020B0604020202020204" pitchFamily="34" charset="0"/>
              </a:rPr>
              <a:t>16</a:t>
            </a:fld>
            <a:endParaRPr lang="en-US" altLang="zh-CN">
              <a:solidFill>
                <a:srgbClr val="000000"/>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5300" name="灯片编号占位符 3"/>
          <p:cNvSpPr>
            <a:spLocks noGrp="1"/>
          </p:cNvSpPr>
          <p:nvPr>
            <p:ph type="sldNum" sz="quarter" idx="5"/>
          </p:nvPr>
        </p:nvSpPr>
        <p:spPr>
          <a:noFill/>
        </p:spPr>
        <p:txBody>
          <a:bodyPr/>
          <a:lstStyle/>
          <a:p>
            <a:fld id="{1F2E9EE6-3BE6-4A8C-80A8-52CBE14B2DCB}" type="slidenum">
              <a:rPr lang="zh-CN" altLang="en-US" smtClean="0">
                <a:latin typeface="Arial" panose="020B0604020202020204" pitchFamily="34" charset="0"/>
              </a:rPr>
              <a:t>18</a:t>
            </a:fld>
            <a:endParaRPr lang="en-US" altLang="zh-CN">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a:ea typeface="宋体" panose="02010600030101010101" pitchFamily="2" charset="-122"/>
            </a:endParaRPr>
          </a:p>
        </p:txBody>
      </p:sp>
      <p:sp>
        <p:nvSpPr>
          <p:cNvPr id="54276" name="灯片编号占位符 3"/>
          <p:cNvSpPr txBox="1">
            <a:spLocks noGrp="1"/>
          </p:cNvSpPr>
          <p:nvPr/>
        </p:nvSpPr>
        <p:spPr bwMode="auto">
          <a:xfrm>
            <a:off x="3849688" y="9431338"/>
            <a:ext cx="2946400" cy="496887"/>
          </a:xfrm>
          <a:prstGeom prst="rect">
            <a:avLst/>
          </a:prstGeom>
          <a:noFill/>
          <a:ln w="9525">
            <a:noFill/>
            <a:miter lim="800000"/>
          </a:ln>
        </p:spPr>
        <p:txBody>
          <a:bodyPr anchor="b"/>
          <a:lstStyle/>
          <a:p>
            <a:pPr algn="r"/>
            <a:fld id="{102CD48E-DF1A-40EA-893E-43C78C7B8506}" type="slidenum">
              <a:rPr lang="zh-CN" altLang="en-US" sz="1200">
                <a:solidFill>
                  <a:srgbClr val="000000"/>
                </a:solidFill>
              </a:rPr>
              <a:t>21</a:t>
            </a:fld>
            <a:endParaRPr lang="en-US" altLang="zh-CN" sz="12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59396"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54EC2046-CBD9-49BA-BD82-23E1D28F573E}" type="slidenum">
              <a:rPr lang="zh-CN" altLang="en-US" sz="1200">
                <a:solidFill>
                  <a:srgbClr val="000000"/>
                </a:solidFill>
              </a:rPr>
              <a:t>24</a:t>
            </a:fld>
            <a:endParaRPr lang="en-US" altLang="zh-CN" sz="12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61444"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B66FD792-C4C0-47E5-9BDE-FF08C9B884DB}" type="slidenum">
              <a:rPr lang="zh-CN" altLang="en-US" sz="1200">
                <a:solidFill>
                  <a:srgbClr val="000000"/>
                </a:solidFill>
              </a:rPr>
              <a:t>25</a:t>
            </a:fld>
            <a:endParaRPr lang="en-US" altLang="zh-CN"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2357406-4E3C-4C33-9D93-C975F75BA8E2}" type="slidenum">
              <a:rPr lang="zh-CN" altLang="en-US" smtClean="0">
                <a:latin typeface="Arial" panose="020B0604020202020204" pitchFamily="34" charset="0"/>
              </a:rPr>
              <a:t>2</a:t>
            </a:fld>
            <a:endParaRPr lang="en-US" altLang="zh-CN">
              <a:latin typeface="Arial" panose="020B0604020202020204" pitchFamily="34" charset="0"/>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extLst>
      <p:ext uri="{BB962C8B-B14F-4D97-AF65-F5344CB8AC3E}">
        <p14:creationId xmlns:p14="http://schemas.microsoft.com/office/powerpoint/2010/main" val="1751269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p:sp>
      <p:sp>
        <p:nvSpPr>
          <p:cNvPr id="6246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62468" name="灯片编号占位符 3"/>
          <p:cNvSpPr>
            <a:spLocks noGrp="1"/>
          </p:cNvSpPr>
          <p:nvPr>
            <p:ph type="sldNum" sz="quarter" idx="5"/>
          </p:nvPr>
        </p:nvSpPr>
        <p:spPr>
          <a:noFill/>
        </p:spPr>
        <p:txBody>
          <a:bodyPr/>
          <a:lstStyle/>
          <a:p>
            <a:fld id="{3BEEE980-A0B8-4EF9-B18B-052D2CC2DFAA}" type="slidenum">
              <a:rPr lang="zh-CN" altLang="en-US" smtClean="0">
                <a:solidFill>
                  <a:srgbClr val="000000"/>
                </a:solidFill>
                <a:latin typeface="Arial" panose="020B0604020202020204" pitchFamily="34" charset="0"/>
              </a:rPr>
              <a:t>26</a:t>
            </a:fld>
            <a:endParaRPr lang="en-US" altLang="zh-CN">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0964" name="灯片编号占位符 3"/>
          <p:cNvSpPr>
            <a:spLocks noGrp="1"/>
          </p:cNvSpPr>
          <p:nvPr>
            <p:ph type="sldNum" sz="quarter" idx="5"/>
          </p:nvPr>
        </p:nvSpPr>
        <p:spPr>
          <a:noFill/>
        </p:spPr>
        <p:txBody>
          <a:bodyPr/>
          <a:lstStyle/>
          <a:p>
            <a:fld id="{A05D1252-F4D2-4957-B2AF-B15F6A231658}" type="slidenum">
              <a:rPr lang="zh-CN" altLang="en-US" smtClean="0">
                <a:latin typeface="Arial" panose="020B0604020202020204" pitchFamily="34" charset="0"/>
              </a:rPr>
              <a:t>3</a:t>
            </a:fld>
            <a:endParaRPr lang="en-US" altLang="zh-CN">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1988" name="灯片编号占位符 3"/>
          <p:cNvSpPr>
            <a:spLocks noGrp="1"/>
          </p:cNvSpPr>
          <p:nvPr>
            <p:ph type="sldNum" sz="quarter" idx="5"/>
          </p:nvPr>
        </p:nvSpPr>
        <p:spPr>
          <a:noFill/>
        </p:spPr>
        <p:txBody>
          <a:bodyPr/>
          <a:lstStyle/>
          <a:p>
            <a:fld id="{6993E6D2-58B9-44CA-9DA2-F9D516F0FA5C}" type="slidenum">
              <a:rPr lang="zh-CN" altLang="en-US" smtClean="0">
                <a:solidFill>
                  <a:srgbClr val="000000"/>
                </a:solidFill>
                <a:latin typeface="Arial" panose="020B0604020202020204" pitchFamily="34" charset="0"/>
              </a:rPr>
              <a:t>4</a:t>
            </a:fld>
            <a:endParaRPr lang="en-US" altLang="zh-CN">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3012" name="灯片编号占位符 3"/>
          <p:cNvSpPr>
            <a:spLocks noGrp="1"/>
          </p:cNvSpPr>
          <p:nvPr>
            <p:ph type="sldNum" sz="quarter" idx="5"/>
          </p:nvPr>
        </p:nvSpPr>
        <p:spPr>
          <a:noFill/>
        </p:spPr>
        <p:txBody>
          <a:bodyPr/>
          <a:lstStyle/>
          <a:p>
            <a:fld id="{ADFAB647-5434-4ABC-A07D-364031E59BF1}" type="slidenum">
              <a:rPr lang="zh-CN" altLang="en-US" smtClean="0">
                <a:solidFill>
                  <a:srgbClr val="000000"/>
                </a:solidFill>
                <a:latin typeface="Arial" panose="020B0604020202020204" pitchFamily="34" charset="0"/>
              </a:rPr>
              <a:t>5</a:t>
            </a:fld>
            <a:endParaRPr lang="en-US" altLang="zh-CN">
              <a:solidFill>
                <a:srgbClr val="0000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5060" name="灯片编号占位符 3"/>
          <p:cNvSpPr>
            <a:spLocks noGrp="1"/>
          </p:cNvSpPr>
          <p:nvPr>
            <p:ph type="sldNum" sz="quarter" idx="5"/>
          </p:nvPr>
        </p:nvSpPr>
        <p:spPr>
          <a:noFill/>
        </p:spPr>
        <p:txBody>
          <a:bodyPr/>
          <a:lstStyle/>
          <a:p>
            <a:fld id="{4144F239-2C94-4817-927E-CC75FBAA7CF6}" type="slidenum">
              <a:rPr lang="zh-CN" altLang="en-US" smtClean="0">
                <a:solidFill>
                  <a:srgbClr val="000000"/>
                </a:solidFill>
                <a:latin typeface="Arial" panose="020B0604020202020204" pitchFamily="34" charset="0"/>
              </a:rPr>
              <a:t>7</a:t>
            </a:fld>
            <a:endParaRPr lang="en-US" altLang="zh-CN">
              <a:solidFill>
                <a:srgbClr val="000000"/>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6084" name="灯片编号占位符 3"/>
          <p:cNvSpPr>
            <a:spLocks noGrp="1"/>
          </p:cNvSpPr>
          <p:nvPr>
            <p:ph type="sldNum" sz="quarter" idx="5"/>
          </p:nvPr>
        </p:nvSpPr>
        <p:spPr>
          <a:noFill/>
        </p:spPr>
        <p:txBody>
          <a:bodyPr/>
          <a:lstStyle/>
          <a:p>
            <a:fld id="{BADFC64E-0477-46FF-A69A-C14BF260A05B}" type="slidenum">
              <a:rPr lang="zh-CN" altLang="en-US" smtClean="0">
                <a:latin typeface="Arial" panose="020B0604020202020204" pitchFamily="34" charset="0"/>
              </a:rPr>
              <a:t>8</a:t>
            </a:fld>
            <a:endParaRPr lang="en-US" altLang="zh-CN">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fld id="{CE52DA10-8DE6-4A6A-9726-E43521613602}" type="slidenum">
              <a:rPr lang="zh-CN" altLang="en-US" smtClean="0">
                <a:solidFill>
                  <a:srgbClr val="000000"/>
                </a:solidFill>
                <a:latin typeface="Arial" panose="020B0604020202020204" pitchFamily="34" charset="0"/>
              </a:rPr>
              <a:t>9</a:t>
            </a:fld>
            <a:endParaRPr lang="en-US" altLang="zh-CN">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9156" name="灯片编号占位符 3"/>
          <p:cNvSpPr>
            <a:spLocks noGrp="1"/>
          </p:cNvSpPr>
          <p:nvPr>
            <p:ph type="sldNum" sz="quarter" idx="5"/>
          </p:nvPr>
        </p:nvSpPr>
        <p:spPr>
          <a:noFill/>
        </p:spPr>
        <p:txBody>
          <a:bodyPr/>
          <a:lstStyle/>
          <a:p>
            <a:fld id="{E77B8B10-1324-4A89-B636-E7B912D32726}" type="slidenum">
              <a:rPr lang="zh-CN" altLang="en-US" smtClean="0">
                <a:latin typeface="Arial" panose="020B0604020202020204" pitchFamily="34" charset="0"/>
              </a:rPr>
              <a:t>10</a:t>
            </a:fld>
            <a:endParaRPr lang="en-US" altLang="zh-CN">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9144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9144000" cy="1333500"/>
          </a:xfrm>
          <a:prstGeom prst="rect">
            <a:avLst/>
          </a:prstGeom>
          <a:noFill/>
          <a:ln w="9525">
            <a:noFill/>
            <a:miter lim="800000"/>
            <a:headEnd/>
            <a:tailEnd/>
          </a:ln>
        </p:spPr>
      </p:pic>
      <p:sp>
        <p:nvSpPr>
          <p:cNvPr id="5" name="Rectangle 41"/>
          <p:cNvSpPr>
            <a:spLocks noChangeArrowheads="1"/>
          </p:cNvSpPr>
          <p:nvPr/>
        </p:nvSpPr>
        <p:spPr bwMode="auto">
          <a:xfrm>
            <a:off x="60325" y="6577013"/>
            <a:ext cx="2208213"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p>
        </p:txBody>
      </p:sp>
      <p:pic>
        <p:nvPicPr>
          <p:cNvPr id="6" name="Picture 2" descr="rkk"/>
          <p:cNvPicPr>
            <a:picLocks noChangeAspect="1" noChangeArrowheads="1"/>
          </p:cNvPicPr>
          <p:nvPr/>
        </p:nvPicPr>
        <p:blipFill>
          <a:blip r:embed="rId4"/>
          <a:srcRect/>
          <a:stretch>
            <a:fillRect/>
          </a:stretch>
        </p:blipFill>
        <p:spPr bwMode="auto">
          <a:xfrm>
            <a:off x="2124075" y="4181475"/>
            <a:ext cx="723900" cy="720725"/>
          </a:xfrm>
          <a:prstGeom prst="rect">
            <a:avLst/>
          </a:prstGeom>
          <a:noFill/>
          <a:ln w="9525">
            <a:noFill/>
            <a:miter lim="800000"/>
            <a:headEnd/>
            <a:tailEnd/>
          </a:ln>
        </p:spPr>
      </p:pic>
      <p:sp>
        <p:nvSpPr>
          <p:cNvPr id="7" name="Text Box 3"/>
          <p:cNvSpPr txBox="1">
            <a:spLocks noChangeArrowheads="1"/>
          </p:cNvSpPr>
          <p:nvPr/>
        </p:nvSpPr>
        <p:spPr bwMode="auto">
          <a:xfrm>
            <a:off x="2890838" y="4637088"/>
            <a:ext cx="4319587"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2873375" y="4098925"/>
            <a:ext cx="4321175"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331913" y="1773238"/>
            <a:ext cx="66294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7" descr="bottom"/>
          <p:cNvPicPr>
            <a:picLocks noChangeArrowheads="1"/>
          </p:cNvPicPr>
          <p:nvPr userDrawn="1"/>
        </p:nvPicPr>
        <p:blipFill>
          <a:blip r:embed="rId2"/>
          <a:srcRect/>
          <a:stretch>
            <a:fillRect/>
          </a:stretch>
        </p:blipFill>
        <p:spPr bwMode="auto">
          <a:xfrm>
            <a:off x="0" y="1588"/>
            <a:ext cx="9144000" cy="906462"/>
          </a:xfrm>
          <a:prstGeom prst="rect">
            <a:avLst/>
          </a:prstGeom>
          <a:noFill/>
          <a:ln w="9525">
            <a:noFill/>
            <a:miter lim="800000"/>
            <a:headEnd/>
            <a:tailEnd/>
          </a:ln>
        </p:spPr>
      </p:pic>
      <p:sp>
        <p:nvSpPr>
          <p:cNvPr id="2" name="标题 1"/>
          <p:cNvSpPr>
            <a:spLocks noGrp="1"/>
          </p:cNvSpPr>
          <p:nvPr>
            <p:ph type="title"/>
          </p:nvPr>
        </p:nvSpPr>
        <p:spPr>
          <a:xfrm>
            <a:off x="457200" y="274638"/>
            <a:ext cx="8229600" cy="1143000"/>
          </a:xfrm>
          <a:prstGeom prst="rect">
            <a:avLst/>
          </a:prstGeom>
        </p:spPr>
        <p:txBody>
          <a:bodyPr/>
          <a:lstStyle/>
          <a:p>
            <a:r>
              <a:rPr lang="zh-CN" altLang="en-US" dirty="0"/>
              <a:t>单击此处编辑母版标题样式</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3" name="Picture 33" descr="rkk"/>
          <p:cNvPicPr>
            <a:picLocks noChangeAspect="1" noChangeArrowheads="1"/>
          </p:cNvPicPr>
          <p:nvPr/>
        </p:nvPicPr>
        <p:blipFill>
          <a:blip r:embed="rId2"/>
          <a:srcRect/>
          <a:stretch>
            <a:fillRect/>
          </a:stretch>
        </p:blipFill>
        <p:spPr bwMode="auto">
          <a:xfrm>
            <a:off x="2124075" y="4181475"/>
            <a:ext cx="723900" cy="720725"/>
          </a:xfrm>
          <a:prstGeom prst="rect">
            <a:avLst/>
          </a:prstGeom>
          <a:noFill/>
          <a:ln w="9525">
            <a:noFill/>
            <a:miter lim="800000"/>
            <a:headEnd/>
            <a:tailEnd/>
          </a:ln>
        </p:spPr>
      </p:pic>
      <p:pic>
        <p:nvPicPr>
          <p:cNvPr id="4" name="Picture 35" descr="top"/>
          <p:cNvPicPr>
            <a:picLocks noChangeArrowheads="1"/>
          </p:cNvPicPr>
          <p:nvPr/>
        </p:nvPicPr>
        <p:blipFill>
          <a:blip r:embed="rId3"/>
          <a:srcRect/>
          <a:stretch>
            <a:fillRect/>
          </a:stretch>
        </p:blipFill>
        <p:spPr bwMode="auto">
          <a:xfrm>
            <a:off x="0" y="0"/>
            <a:ext cx="9144000" cy="1130300"/>
          </a:xfrm>
          <a:prstGeom prst="rect">
            <a:avLst/>
          </a:prstGeom>
          <a:noFill/>
          <a:ln w="9525">
            <a:noFill/>
            <a:miter lim="800000"/>
            <a:headEnd/>
            <a:tailEnd/>
          </a:ln>
        </p:spPr>
      </p:pic>
      <p:pic>
        <p:nvPicPr>
          <p:cNvPr id="5" name="Picture 36" descr="bottom"/>
          <p:cNvPicPr>
            <a:picLocks noChangeAspect="1" noChangeArrowheads="1"/>
          </p:cNvPicPr>
          <p:nvPr/>
        </p:nvPicPr>
        <p:blipFill>
          <a:blip r:embed="rId4"/>
          <a:srcRect/>
          <a:stretch>
            <a:fillRect/>
          </a:stretch>
        </p:blipFill>
        <p:spPr bwMode="auto">
          <a:xfrm>
            <a:off x="0" y="5524500"/>
            <a:ext cx="9144000" cy="1333500"/>
          </a:xfrm>
          <a:prstGeom prst="rect">
            <a:avLst/>
          </a:prstGeom>
          <a:noFill/>
          <a:ln w="9525">
            <a:noFill/>
            <a:miter lim="800000"/>
            <a:headEnd/>
            <a:tailEnd/>
          </a:ln>
        </p:spPr>
      </p:pic>
      <p:sp>
        <p:nvSpPr>
          <p:cNvPr id="6" name="Text Box 37"/>
          <p:cNvSpPr txBox="1">
            <a:spLocks noChangeArrowheads="1"/>
          </p:cNvSpPr>
          <p:nvPr/>
        </p:nvSpPr>
        <p:spPr bwMode="auto">
          <a:xfrm>
            <a:off x="2890838" y="4637088"/>
            <a:ext cx="4319587" cy="3048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rgbClr val="99CCFF"/>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7" name="Text Box 38"/>
          <p:cNvSpPr txBox="1">
            <a:spLocks noChangeArrowheads="1"/>
          </p:cNvSpPr>
          <p:nvPr/>
        </p:nvSpPr>
        <p:spPr bwMode="auto">
          <a:xfrm>
            <a:off x="2873375" y="4098925"/>
            <a:ext cx="4321175" cy="4889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8" name="Rectangle 41"/>
          <p:cNvSpPr>
            <a:spLocks noChangeArrowheads="1"/>
          </p:cNvSpPr>
          <p:nvPr/>
        </p:nvSpPr>
        <p:spPr bwMode="auto">
          <a:xfrm>
            <a:off x="60325" y="6577013"/>
            <a:ext cx="2208213" cy="236537"/>
          </a:xfrm>
          <a:prstGeom prst="rect">
            <a:avLst/>
          </a:prstGeom>
          <a:noFill/>
          <a:ln w="9525">
            <a:noFill/>
            <a:miter lim="800000"/>
          </a:ln>
        </p:spPr>
        <p:txBody>
          <a:bodyPr/>
          <a:lstStyle/>
          <a:p>
            <a:pPr>
              <a:defRPr/>
            </a:pPr>
            <a:r>
              <a:rPr lang="en-US" altLang="zh-CN" sz="1200" b="1">
                <a:solidFill>
                  <a:srgbClr val="FFFFFF"/>
                </a:solidFill>
                <a:latin typeface="Verdana" panose="020B0604030504040204" pitchFamily="34" charset="0"/>
              </a:rPr>
              <a:t>www.rongke.com</a:t>
            </a:r>
          </a:p>
        </p:txBody>
      </p:sp>
      <p:sp>
        <p:nvSpPr>
          <p:cNvPr id="3074" name="Rectangle 2"/>
          <p:cNvSpPr>
            <a:spLocks noGrp="1" noChangeArrowheads="1"/>
          </p:cNvSpPr>
          <p:nvPr>
            <p:ph type="ctrTitle" hasCustomPrompt="1"/>
          </p:nvPr>
        </p:nvSpPr>
        <p:spPr bwMode="gray">
          <a:xfrm>
            <a:off x="1331913" y="1773238"/>
            <a:ext cx="66294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6.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6.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image" Target="../media/image6.jpe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jpe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6" Type="http://schemas.openxmlformats.org/officeDocument/2006/relationships/image" Target="../media/image2.jpe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1.jpe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6" Type="http://schemas.openxmlformats.org/officeDocument/2006/relationships/image" Target="../media/image2.jpe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1.jpe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6" Type="http://schemas.openxmlformats.org/officeDocument/2006/relationships/image" Target="../media/image2.jpeg"/><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1.jpe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1027"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1028"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1029"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534B1103-9603-4759-8D64-0D5F095E31C5}" type="slidenum">
              <a:rPr lang="zh-CN" altLang="en-GB" sz="1000">
                <a:solidFill>
                  <a:srgbClr val="FFFFFF"/>
                </a:solidFill>
              </a:rPr>
              <a:t>‹#›</a:t>
            </a:fld>
            <a:endParaRPr lang="en-GB" altLang="zh-CN" sz="1000">
              <a:solidFill>
                <a:srgbClr val="FFFFFF"/>
              </a:solidFill>
            </a:endParaRPr>
          </a:p>
        </p:txBody>
      </p:sp>
      <p:pic>
        <p:nvPicPr>
          <p:cNvPr id="1030"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chemeClr val="bg1"/>
                </a:solidFill>
                <a:ea typeface="宋体" panose="02010600030101010101" pitchFamily="2" charset="-122"/>
              </a:rPr>
              <a:t>BEST CLIENTS</a:t>
            </a:r>
          </a:p>
          <a:p>
            <a:pPr eaLnBrk="1" hangingPunct="1">
              <a:lnSpc>
                <a:spcPct val="50000"/>
              </a:lnSpc>
              <a:spcBef>
                <a:spcPct val="50000"/>
              </a:spcBef>
              <a:defRPr/>
            </a:pPr>
            <a:r>
              <a:rPr lang="en-US" altLang="zh-CN" sz="1000">
                <a:solidFill>
                  <a:schemeClr val="bg1"/>
                </a:solidFill>
                <a:ea typeface="宋体" panose="02010600030101010101" pitchFamily="2" charset="-122"/>
              </a:rPr>
              <a:t>BEST SERVICE</a:t>
            </a:r>
          </a:p>
        </p:txBody>
      </p:sp>
      <p:sp>
        <p:nvSpPr>
          <p:cNvPr id="1032"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p>
        </p:txBody>
      </p:sp>
      <p:pic>
        <p:nvPicPr>
          <p:cNvPr id="2051" name="Picture 31" descr="top"/>
          <p:cNvPicPr>
            <a:picLocks noChangeArrowheads="1"/>
          </p:cNvPicPr>
          <p:nvPr/>
        </p:nvPicPr>
        <p:blipFill>
          <a:blip r:embed="rId13"/>
          <a:srcRect/>
          <a:stretch>
            <a:fillRect/>
          </a:stretch>
        </p:blipFill>
        <p:spPr bwMode="auto">
          <a:xfrm>
            <a:off x="0" y="1588"/>
            <a:ext cx="9144000" cy="906462"/>
          </a:xfrm>
          <a:prstGeom prst="rect">
            <a:avLst/>
          </a:prstGeom>
          <a:noFill/>
          <a:ln w="9525">
            <a:noFill/>
            <a:miter lim="800000"/>
            <a:headEnd/>
            <a:tailEnd/>
          </a:ln>
        </p:spPr>
      </p:pic>
      <p:sp>
        <p:nvSpPr>
          <p:cNvPr id="2052" name="Rectangle 33"/>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
        <p:nvSpPr>
          <p:cNvPr id="2053" name="Rectangle 34"/>
          <p:cNvSpPr>
            <a:spLocks noChangeArrowheads="1"/>
          </p:cNvSpPr>
          <p:nvPr/>
        </p:nvSpPr>
        <p:spPr bwMode="auto">
          <a:xfrm>
            <a:off x="7507288" y="6462713"/>
            <a:ext cx="1025525" cy="409575"/>
          </a:xfrm>
          <a:prstGeom prst="rect">
            <a:avLst/>
          </a:prstGeom>
          <a:noFill/>
          <a:ln w="9525">
            <a:noFill/>
            <a:miter lim="800000"/>
          </a:ln>
        </p:spPr>
        <p:txBody>
          <a:bodyPr/>
          <a:lstStyle/>
          <a:p>
            <a:pPr algn="r">
              <a:defRPr/>
            </a:pPr>
            <a:r>
              <a:rPr lang="zh-CN" altLang="en-US" sz="1000">
                <a:solidFill>
                  <a:schemeClr val="bg1"/>
                </a:solidFill>
                <a:latin typeface="Verdana" panose="020B0604030504040204" pitchFamily="34" charset="0"/>
                <a:ea typeface="黑体" panose="02010609060101010101" pitchFamily="49" charset="-122"/>
              </a:rPr>
              <a:t>融客投资</a:t>
            </a:r>
          </a:p>
          <a:p>
            <a:pPr algn="r">
              <a:defRPr/>
            </a:pPr>
            <a:r>
              <a:rPr lang="zh-CN" altLang="en-US" sz="1000">
                <a:solidFill>
                  <a:schemeClr val="bg1"/>
                </a:solidFill>
                <a:latin typeface="Verdana" panose="020B0604030504040204" pitchFamily="34" charset="0"/>
                <a:ea typeface="黑体" panose="02010609060101010101" pitchFamily="49" charset="-122"/>
              </a:rPr>
              <a:t>融客中国</a:t>
            </a:r>
          </a:p>
        </p:txBody>
      </p:sp>
      <p:pic>
        <p:nvPicPr>
          <p:cNvPr id="2054" name="Picture 39" descr="招牌设计"/>
          <p:cNvPicPr>
            <a:picLocks noChangeAspect="1" noChangeArrowheads="1"/>
          </p:cNvPicPr>
          <p:nvPr/>
        </p:nvPicPr>
        <p:blipFill>
          <a:blip r:embed="rId14"/>
          <a:srcRect/>
          <a:stretch>
            <a:fillRect/>
          </a:stretch>
        </p:blipFill>
        <p:spPr bwMode="auto">
          <a:xfrm>
            <a:off x="7583488" y="6524625"/>
            <a:ext cx="301625" cy="298450"/>
          </a:xfrm>
          <a:prstGeom prst="rect">
            <a:avLst/>
          </a:prstGeom>
          <a:noFill/>
          <a:ln w="9525">
            <a:noFill/>
            <a:miter lim="800000"/>
            <a:headEnd/>
            <a:tailEnd/>
          </a:ln>
        </p:spPr>
      </p:pic>
      <p:sp>
        <p:nvSpPr>
          <p:cNvPr id="2055"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2056"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35DFE8A-65C7-4184-816C-74021275A2F4}" type="slidenum">
              <a:rPr lang="zh-CN" altLang="en-GB" sz="1000">
                <a:solidFill>
                  <a:srgbClr val="FFFFFF"/>
                </a:solidFill>
              </a:rPr>
              <a:t>‹#›</a:t>
            </a:fld>
            <a:endParaRPr lang="en-GB" altLang="zh-CN" sz="1000">
              <a:solidFill>
                <a:srgbClr val="FFFFFF"/>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rgbClr val="777777"/>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rgbClr val="777777"/>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rgbClr val="777777"/>
          </a:solidFill>
          <a:latin typeface="+mn-lt"/>
          <a:ea typeface="+mn-ea"/>
        </a:defRPr>
      </a:lvl3pPr>
      <a:lvl4pPr marL="1600200" indent="-228600" algn="l" rtl="0" eaLnBrk="0" fontAlgn="base" hangingPunct="0">
        <a:spcBef>
          <a:spcPct val="20000"/>
        </a:spcBef>
        <a:spcAft>
          <a:spcPct val="0"/>
        </a:spcAft>
        <a:buChar char="–"/>
        <a:defRPr sz="2000">
          <a:solidFill>
            <a:srgbClr val="777777"/>
          </a:solidFill>
          <a:latin typeface="+mn-lt"/>
          <a:ea typeface="+mn-ea"/>
        </a:defRPr>
      </a:lvl4pPr>
      <a:lvl5pPr marL="2057400" indent="-228600" algn="l" rtl="0" eaLnBrk="0" fontAlgn="base" hangingPunct="0">
        <a:spcBef>
          <a:spcPct val="20000"/>
        </a:spcBef>
        <a:spcAft>
          <a:spcPct val="0"/>
        </a:spcAft>
        <a:buChar char="»"/>
        <a:defRPr sz="2000">
          <a:solidFill>
            <a:srgbClr val="777777"/>
          </a:solidFill>
          <a:latin typeface="+mn-lt"/>
          <a:ea typeface="+mn-ea"/>
        </a:defRPr>
      </a:lvl5pPr>
      <a:lvl6pPr marL="2514600" indent="-228600" algn="l" rtl="0" fontAlgn="base">
        <a:spcBef>
          <a:spcPct val="20000"/>
        </a:spcBef>
        <a:spcAft>
          <a:spcPct val="0"/>
        </a:spcAft>
        <a:buChar char="»"/>
        <a:defRPr sz="2000">
          <a:solidFill>
            <a:srgbClr val="777777"/>
          </a:solidFill>
          <a:latin typeface="+mn-lt"/>
          <a:ea typeface="+mn-ea"/>
        </a:defRPr>
      </a:lvl6pPr>
      <a:lvl7pPr marL="2971800" indent="-228600" algn="l" rtl="0" fontAlgn="base">
        <a:spcBef>
          <a:spcPct val="20000"/>
        </a:spcBef>
        <a:spcAft>
          <a:spcPct val="0"/>
        </a:spcAft>
        <a:buChar char="»"/>
        <a:defRPr sz="2000">
          <a:solidFill>
            <a:srgbClr val="777777"/>
          </a:solidFill>
          <a:latin typeface="+mn-lt"/>
          <a:ea typeface="+mn-ea"/>
        </a:defRPr>
      </a:lvl7pPr>
      <a:lvl8pPr marL="3429000" indent="-228600" algn="l" rtl="0" fontAlgn="base">
        <a:spcBef>
          <a:spcPct val="20000"/>
        </a:spcBef>
        <a:spcAft>
          <a:spcPct val="0"/>
        </a:spcAft>
        <a:buChar char="»"/>
        <a:defRPr sz="2000">
          <a:solidFill>
            <a:srgbClr val="777777"/>
          </a:solidFill>
          <a:latin typeface="+mn-lt"/>
          <a:ea typeface="+mn-ea"/>
        </a:defRPr>
      </a:lvl8pPr>
      <a:lvl9pPr marL="3886200" indent="-228600" algn="l" rtl="0" fontAlgn="base">
        <a:spcBef>
          <a:spcPct val="20000"/>
        </a:spcBef>
        <a:spcAft>
          <a:spcPct val="0"/>
        </a:spcAft>
        <a:buChar char="»"/>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3075"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3076"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3077"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0CDF9D1D-20C4-4766-A44E-EC70D926B038}" type="slidenum">
              <a:rPr lang="zh-CN" altLang="en-GB" sz="1000">
                <a:solidFill>
                  <a:srgbClr val="FFFFFF"/>
                </a:solidFill>
              </a:rPr>
              <a:t>‹#›</a:t>
            </a:fld>
            <a:endParaRPr lang="en-GB" altLang="zh-CN" sz="1000">
              <a:solidFill>
                <a:srgbClr val="FFFFFF"/>
              </a:solidFill>
            </a:endParaRPr>
          </a:p>
        </p:txBody>
      </p:sp>
      <p:pic>
        <p:nvPicPr>
          <p:cNvPr id="3078"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3080"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4099"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4100"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4101"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271FCA9-BDE0-429B-8D0A-62D54A38CAD0}" type="slidenum">
              <a:rPr lang="zh-CN" altLang="en-GB" sz="1000">
                <a:solidFill>
                  <a:srgbClr val="FFFFFF"/>
                </a:solidFill>
              </a:rPr>
              <a:t>‹#›</a:t>
            </a:fld>
            <a:endParaRPr lang="en-GB" altLang="zh-CN" sz="1000">
              <a:solidFill>
                <a:srgbClr val="FFFFFF"/>
              </a:solidFill>
            </a:endParaRPr>
          </a:p>
        </p:txBody>
      </p:sp>
      <p:pic>
        <p:nvPicPr>
          <p:cNvPr id="4102"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4104"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5123"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5124"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5125"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1ADC9F7E-4FB1-4CE6-A476-40C73E3C6F06}" type="slidenum">
              <a:rPr lang="zh-CN" altLang="en-GB" sz="1000">
                <a:solidFill>
                  <a:srgbClr val="FFFFFF"/>
                </a:solidFill>
              </a:rPr>
              <a:t>‹#›</a:t>
            </a:fld>
            <a:endParaRPr lang="en-GB" altLang="zh-CN" sz="1000">
              <a:solidFill>
                <a:srgbClr val="FFFFFF"/>
              </a:solidFill>
            </a:endParaRPr>
          </a:p>
        </p:txBody>
      </p:sp>
      <p:pic>
        <p:nvPicPr>
          <p:cNvPr id="5126"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5128"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6147"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6148"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6149"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BA70050B-BD6A-40CA-B063-AC6F1483204C}" type="slidenum">
              <a:rPr lang="zh-CN" altLang="en-GB" sz="1000">
                <a:solidFill>
                  <a:srgbClr val="FFFFFF"/>
                </a:solidFill>
              </a:rPr>
              <a:t>‹#›</a:t>
            </a:fld>
            <a:endParaRPr lang="en-GB" altLang="zh-CN" sz="1000">
              <a:solidFill>
                <a:srgbClr val="FFFFFF"/>
              </a:solidFill>
            </a:endParaRPr>
          </a:p>
        </p:txBody>
      </p:sp>
      <p:pic>
        <p:nvPicPr>
          <p:cNvPr id="6150"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6152"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7171"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7172"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7173"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C5FD946-661B-437A-9DDE-DB12AF003D33}" type="slidenum">
              <a:rPr lang="zh-CN" altLang="en-GB" sz="1000">
                <a:solidFill>
                  <a:srgbClr val="FFFFFF"/>
                </a:solidFill>
              </a:rPr>
              <a:t>‹#›</a:t>
            </a:fld>
            <a:endParaRPr lang="en-GB" altLang="zh-CN" sz="1000">
              <a:solidFill>
                <a:srgbClr val="FFFFFF"/>
              </a:solidFill>
            </a:endParaRPr>
          </a:p>
        </p:txBody>
      </p:sp>
      <p:pic>
        <p:nvPicPr>
          <p:cNvPr id="7174"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7176"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8195"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8196"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8197"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B57F66C6-05BD-4207-A1CC-58C06293C038}" type="slidenum">
              <a:rPr lang="zh-CN" altLang="en-GB" sz="1000">
                <a:solidFill>
                  <a:srgbClr val="FFFFFF"/>
                </a:solidFill>
              </a:rPr>
              <a:t>‹#›</a:t>
            </a:fld>
            <a:endParaRPr lang="en-GB" altLang="zh-CN" sz="1000">
              <a:solidFill>
                <a:srgbClr val="FFFFFF"/>
              </a:solidFill>
            </a:endParaRPr>
          </a:p>
        </p:txBody>
      </p:sp>
      <p:pic>
        <p:nvPicPr>
          <p:cNvPr id="8198"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8200"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image.baidu.com/i?ct=503316480&amp;z=0&amp;tn=baiduimagedetail&amp;word=%D6%D0%D0%C5%D6%A4%C8%AF&amp;in=2474&amp;cl=2&amp;cm=1&amp;sc=0&amp;lm=-1&amp;pn=49&amp;rn=1&amp;di=1404247612&amp;ln=2000" TargetMode="External"/><Relationship Id="rId7"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83.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5.xml"/><Relationship Id="rId1" Type="http://schemas.openxmlformats.org/officeDocument/2006/relationships/themeOverride" Target="../theme/themeOverride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xmlns="" id="{2E428EFC-0691-4D37-94D8-7C8577263D54}"/>
              </a:ext>
            </a:extLst>
          </p:cNvPr>
          <p:cNvSpPr>
            <a:spLocks noChangeArrowheads="1"/>
          </p:cNvSpPr>
          <p:nvPr/>
        </p:nvSpPr>
        <p:spPr bwMode="gray">
          <a:xfrm>
            <a:off x="3059906" y="1556792"/>
            <a:ext cx="3024188" cy="622300"/>
          </a:xfrm>
          <a:prstGeom prst="rect">
            <a:avLst/>
          </a:prstGeom>
          <a:noFill/>
          <a:ln w="9525">
            <a:noFill/>
            <a:miter lim="800000"/>
          </a:ln>
        </p:spPr>
        <p:txBody>
          <a:bodyPr anchor="ctr"/>
          <a:ls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a:lstStyle>
          <a:p>
            <a:r>
              <a:rPr lang="en-US" altLang="zh-CN" sz="4000" b="1">
                <a:solidFill>
                  <a:srgbClr val="CC0000"/>
                </a:solidFill>
                <a:latin typeface="幼圆" panose="02010509060101010101" pitchFamily="49" charset="-122"/>
                <a:ea typeface="黑体" panose="02010609060101010101" pitchFamily="49" charset="-122"/>
              </a:rPr>
              <a:t>『</a:t>
            </a:r>
            <a:r>
              <a:rPr lang="zh-CN" altLang="en-US" sz="4000" b="1">
                <a:solidFill>
                  <a:srgbClr val="CC0000"/>
                </a:solidFill>
                <a:latin typeface="幼圆" panose="02010509060101010101" pitchFamily="49" charset="-122"/>
                <a:ea typeface="黑体" panose="02010609060101010101" pitchFamily="49" charset="-122"/>
              </a:rPr>
              <a:t>融客月报</a:t>
            </a:r>
            <a:r>
              <a:rPr lang="en-US" altLang="zh-CN" sz="4000" b="1">
                <a:solidFill>
                  <a:srgbClr val="CC0000"/>
                </a:solidFill>
                <a:latin typeface="幼圆" panose="02010509060101010101" pitchFamily="49" charset="-122"/>
                <a:ea typeface="黑体" panose="02010609060101010101" pitchFamily="49" charset="-122"/>
              </a:rPr>
              <a:t>』</a:t>
            </a:r>
            <a:endParaRPr lang="zh-CN" altLang="en-US" sz="4000" b="1">
              <a:solidFill>
                <a:srgbClr val="CC0000"/>
              </a:solidFill>
              <a:latin typeface="幼圆" panose="02010509060101010101" pitchFamily="49" charset="-122"/>
              <a:ea typeface="黑体" panose="02010609060101010101" pitchFamily="49" charset="-122"/>
            </a:endParaRPr>
          </a:p>
        </p:txBody>
      </p:sp>
      <p:sp>
        <p:nvSpPr>
          <p:cNvPr id="5" name="Text Box 6">
            <a:extLst>
              <a:ext uri="{FF2B5EF4-FFF2-40B4-BE49-F238E27FC236}">
                <a16:creationId xmlns:a16="http://schemas.microsoft.com/office/drawing/2014/main" xmlns="" id="{90CF714A-A069-4CF3-B772-1CF5777179F6}"/>
              </a:ext>
            </a:extLst>
          </p:cNvPr>
          <p:cNvSpPr txBox="1">
            <a:spLocks noChangeArrowheads="1"/>
          </p:cNvSpPr>
          <p:nvPr/>
        </p:nvSpPr>
        <p:spPr bwMode="gray">
          <a:xfrm>
            <a:off x="179512" y="2179092"/>
            <a:ext cx="8370614" cy="2492990"/>
          </a:xfrm>
          <a:prstGeom prst="rect">
            <a:avLst/>
          </a:prstGeom>
          <a:noFill/>
          <a:ln w="0" algn="ctr">
            <a:noFill/>
            <a:miter lim="800000"/>
          </a:ln>
        </p:spPr>
        <p:txBody>
          <a:bodyPr wrap="square">
            <a:spAutoFit/>
          </a:bodyPr>
          <a:ls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a:lstStyle>
          <a:p>
            <a:pPr eaLnBrk="0" hangingPunct="0">
              <a:lnSpc>
                <a:spcPct val="150000"/>
              </a:lnSpc>
              <a:spcBef>
                <a:spcPct val="50000"/>
              </a:spcBef>
            </a:pPr>
            <a:r>
              <a:rPr lang="en-US" altLang="zh-CN" sz="1600">
                <a:solidFill>
                  <a:srgbClr val="777777"/>
                </a:solidFill>
                <a:latin typeface="华文中宋" panose="02010600040101010101" pitchFamily="2" charset="-122"/>
                <a:ea typeface="华文中宋" panose="02010600040101010101" pitchFamily="2" charset="-122"/>
              </a:rPr>
              <a:t>                                                           </a:t>
            </a:r>
          </a:p>
          <a:p>
            <a:pPr eaLnBrk="0" hangingPunct="0">
              <a:lnSpc>
                <a:spcPct val="150000"/>
              </a:lnSpc>
              <a:spcBef>
                <a:spcPct val="50000"/>
              </a:spcBef>
            </a:pPr>
            <a:r>
              <a:rPr lang="en-US" altLang="zh-CN" sz="1800">
                <a:solidFill>
                  <a:srgbClr val="777777"/>
                </a:solidFill>
                <a:latin typeface="黑体" panose="02010609060101010101" pitchFamily="49" charset="-122"/>
                <a:ea typeface="黑体" panose="02010609060101010101" pitchFamily="49" charset="-122"/>
              </a:rPr>
              <a:t>                                     </a:t>
            </a:r>
            <a:r>
              <a:rPr lang="en-US" altLang="zh-CN" sz="1800">
                <a:solidFill>
                  <a:srgbClr val="000066"/>
                </a:solidFill>
                <a:latin typeface="黑体" panose="02010609060101010101" pitchFamily="49" charset="-122"/>
                <a:ea typeface="黑体" panose="02010609060101010101" pitchFamily="49" charset="-122"/>
              </a:rPr>
              <a:t>——</a:t>
            </a:r>
            <a:r>
              <a:rPr lang="zh-CN" altLang="en-US" sz="1800" b="1">
                <a:solidFill>
                  <a:srgbClr val="000066"/>
                </a:solidFill>
                <a:latin typeface="黑体" panose="02010609060101010101" pitchFamily="49" charset="-122"/>
                <a:ea typeface="黑体" panose="02010609060101010101" pitchFamily="49" charset="-122"/>
              </a:rPr>
              <a:t>私募股权投资市场（</a:t>
            </a:r>
            <a:r>
              <a:rPr lang="en-US" altLang="zh-CN" sz="1800" b="1">
                <a:solidFill>
                  <a:srgbClr val="000066"/>
                </a:solidFill>
                <a:latin typeface="黑体" panose="02010609060101010101" pitchFamily="49" charset="-122"/>
                <a:ea typeface="黑体" panose="02010609060101010101" pitchFamily="49" charset="-122"/>
              </a:rPr>
              <a:t>2018</a:t>
            </a:r>
            <a:r>
              <a:rPr lang="zh-CN" altLang="en-US" sz="1800" b="1">
                <a:solidFill>
                  <a:srgbClr val="000066"/>
                </a:solidFill>
                <a:latin typeface="黑体" panose="02010609060101010101" pitchFamily="49" charset="-122"/>
                <a:ea typeface="黑体" panose="02010609060101010101" pitchFamily="49" charset="-122"/>
              </a:rPr>
              <a:t>年</a:t>
            </a:r>
            <a:r>
              <a:rPr lang="en-US" altLang="zh-CN" sz="1800" b="1">
                <a:solidFill>
                  <a:srgbClr val="000066"/>
                </a:solidFill>
                <a:latin typeface="黑体" panose="02010609060101010101" pitchFamily="49" charset="-122"/>
                <a:ea typeface="黑体" panose="02010609060101010101" pitchFamily="49" charset="-122"/>
              </a:rPr>
              <a:t>11</a:t>
            </a:r>
            <a:r>
              <a:rPr lang="zh-CN" altLang="en-US" sz="1800" b="1">
                <a:solidFill>
                  <a:srgbClr val="000066"/>
                </a:solidFill>
                <a:latin typeface="黑体" panose="02010609060101010101" pitchFamily="49" charset="-122"/>
                <a:ea typeface="黑体" panose="02010609060101010101" pitchFamily="49" charset="-122"/>
              </a:rPr>
              <a:t>月）</a:t>
            </a:r>
            <a:endParaRPr lang="en-US" altLang="zh-CN" sz="1800">
              <a:solidFill>
                <a:srgbClr val="777777"/>
              </a:solidFill>
              <a:latin typeface="黑体" panose="02010609060101010101" pitchFamily="49" charset="-122"/>
              <a:ea typeface="黑体" panose="02010609060101010101" pitchFamily="49" charset="-122"/>
            </a:endParaRPr>
          </a:p>
          <a:p>
            <a:pPr eaLnBrk="0" hangingPunct="0">
              <a:lnSpc>
                <a:spcPct val="150000"/>
              </a:lnSpc>
              <a:spcBef>
                <a:spcPct val="50000"/>
              </a:spcBef>
            </a:pPr>
            <a:r>
              <a:rPr lang="en-US" altLang="zh-CN" sz="1800">
                <a:solidFill>
                  <a:srgbClr val="000066"/>
                </a:solidFill>
                <a:latin typeface="黑体" panose="02010609060101010101" pitchFamily="49" charset="-122"/>
                <a:ea typeface="黑体" panose="02010609060101010101" pitchFamily="49" charset="-122"/>
              </a:rPr>
              <a:t>                                     ——</a:t>
            </a:r>
            <a:r>
              <a:rPr lang="zh-CN" altLang="en-US" sz="1800" b="1">
                <a:solidFill>
                  <a:srgbClr val="000066"/>
                </a:solidFill>
                <a:latin typeface="黑体" panose="02010609060101010101" pitchFamily="49" charset="-122"/>
                <a:ea typeface="黑体" panose="02010609060101010101" pitchFamily="49" charset="-122"/>
              </a:rPr>
              <a:t>二级市场（</a:t>
            </a:r>
            <a:r>
              <a:rPr lang="en-US" altLang="zh-CN" sz="1800" b="1">
                <a:solidFill>
                  <a:srgbClr val="000066"/>
                </a:solidFill>
                <a:latin typeface="黑体" panose="02010609060101010101" pitchFamily="49" charset="-122"/>
                <a:ea typeface="黑体" panose="02010609060101010101" pitchFamily="49" charset="-122"/>
              </a:rPr>
              <a:t>2018</a:t>
            </a:r>
            <a:r>
              <a:rPr lang="zh-CN" altLang="en-US" sz="1800" b="1">
                <a:solidFill>
                  <a:srgbClr val="000066"/>
                </a:solidFill>
                <a:latin typeface="黑体" panose="02010609060101010101" pitchFamily="49" charset="-122"/>
                <a:ea typeface="黑体" panose="02010609060101010101" pitchFamily="49" charset="-122"/>
              </a:rPr>
              <a:t>年</a:t>
            </a:r>
            <a:r>
              <a:rPr lang="en-US" altLang="zh-CN" sz="1800" b="1">
                <a:solidFill>
                  <a:srgbClr val="000066"/>
                </a:solidFill>
                <a:latin typeface="黑体" panose="02010609060101010101" pitchFamily="49" charset="-122"/>
                <a:ea typeface="黑体" panose="02010609060101010101" pitchFamily="49" charset="-122"/>
              </a:rPr>
              <a:t>11</a:t>
            </a:r>
            <a:r>
              <a:rPr lang="zh-CN" altLang="en-US" sz="1800" b="1">
                <a:solidFill>
                  <a:srgbClr val="000066"/>
                </a:solidFill>
                <a:latin typeface="黑体" panose="02010609060101010101" pitchFamily="49" charset="-122"/>
                <a:ea typeface="黑体" panose="02010609060101010101" pitchFamily="49" charset="-122"/>
              </a:rPr>
              <a:t>月）</a:t>
            </a:r>
          </a:p>
          <a:p>
            <a:pPr eaLnBrk="0" hangingPunct="0">
              <a:spcBef>
                <a:spcPct val="50000"/>
              </a:spcBef>
            </a:pPr>
            <a:endParaRPr lang="zh-CN" altLang="en-US" sz="4000" b="1">
              <a:solidFill>
                <a:srgbClr val="000099"/>
              </a:solidFill>
              <a:ea typeface="幼圆" panose="02010509060101010101" pitchFamily="49" charset="-122"/>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全市场解禁规模</a:t>
            </a:r>
          </a:p>
        </p:txBody>
      </p:sp>
      <p:sp>
        <p:nvSpPr>
          <p:cNvPr id="2" name="文本框 1">
            <a:extLst>
              <a:ext uri="{FF2B5EF4-FFF2-40B4-BE49-F238E27FC236}">
                <a16:creationId xmlns:a16="http://schemas.microsoft.com/office/drawing/2014/main" xmlns="" id="{340E6581-D6C9-4B9C-A6C1-E6F0B9A0CBEB}"/>
              </a:ext>
            </a:extLst>
          </p:cNvPr>
          <p:cNvSpPr txBox="1"/>
          <p:nvPr/>
        </p:nvSpPr>
        <p:spPr bwMode="auto">
          <a:xfrm>
            <a:off x="2627784" y="5661248"/>
            <a:ext cx="4338085" cy="461665"/>
          </a:xfrm>
          <a:prstGeom prst="rect">
            <a:avLst/>
          </a:prstGeom>
          <a:noFill/>
          <a:ln w="9525">
            <a:noFill/>
            <a:miter lim="800000"/>
          </a:ln>
        </p:spPr>
        <p:txBody>
          <a:bodyPr wrap="square" rtlCol="0">
            <a:spAutoFit/>
          </a:bodyPr>
          <a:lstStyle/>
          <a:p>
            <a:r>
              <a:rPr lang="en-US" altLang="zh-CN" b="1">
                <a:solidFill>
                  <a:srgbClr val="000066"/>
                </a:solidFill>
                <a:latin typeface="幼圆" panose="02010509060101010101" pitchFamily="49" charset="-122"/>
                <a:ea typeface="幼圆" panose="02010509060101010101" pitchFamily="49" charset="-122"/>
              </a:rPr>
              <a:t>11</a:t>
            </a:r>
            <a:r>
              <a:rPr lang="zh-CN" altLang="en-US" b="1">
                <a:solidFill>
                  <a:srgbClr val="000066"/>
                </a:solidFill>
                <a:latin typeface="幼圆" panose="02010509060101010101" pitchFamily="49" charset="-122"/>
                <a:ea typeface="幼圆" panose="02010509060101010101" pitchFamily="49" charset="-122"/>
              </a:rPr>
              <a:t>市场解禁市值</a:t>
            </a:r>
            <a:r>
              <a:rPr lang="en-US" altLang="zh-CN" sz="2400" b="1">
                <a:solidFill>
                  <a:srgbClr val="FF0000"/>
                </a:solidFill>
                <a:latin typeface="幼圆" panose="02010509060101010101" pitchFamily="49" charset="-122"/>
                <a:ea typeface="幼圆" panose="02010509060101010101" pitchFamily="49" charset="-122"/>
              </a:rPr>
              <a:t>1413.71</a:t>
            </a:r>
            <a:r>
              <a:rPr lang="zh-CN" altLang="en-US" b="1">
                <a:solidFill>
                  <a:srgbClr val="000066"/>
                </a:solidFill>
                <a:latin typeface="幼圆" panose="02010509060101010101" pitchFamily="49" charset="-122"/>
                <a:ea typeface="幼圆" panose="02010509060101010101" pitchFamily="49" charset="-122"/>
              </a:rPr>
              <a:t>亿元</a:t>
            </a:r>
          </a:p>
        </p:txBody>
      </p:sp>
      <p:graphicFrame>
        <p:nvGraphicFramePr>
          <p:cNvPr id="6" name="图表 5">
            <a:extLst>
              <a:ext uri="{FF2B5EF4-FFF2-40B4-BE49-F238E27FC236}">
                <a16:creationId xmlns:a16="http://schemas.microsoft.com/office/drawing/2014/main" xmlns="" id="{CBB4A54A-90D3-49A9-B0DE-CCE5ABD2744A}"/>
              </a:ext>
            </a:extLst>
          </p:cNvPr>
          <p:cNvGraphicFramePr>
            <a:graphicFrameLocks/>
          </p:cNvGraphicFramePr>
          <p:nvPr>
            <p:extLst>
              <p:ext uri="{D42A27DB-BD31-4B8C-83A1-F6EECF244321}">
                <p14:modId xmlns:p14="http://schemas.microsoft.com/office/powerpoint/2010/main" val="3806526830"/>
              </p:ext>
            </p:extLst>
          </p:nvPr>
        </p:nvGraphicFramePr>
        <p:xfrm>
          <a:off x="1259632" y="1333567"/>
          <a:ext cx="6984776" cy="419086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大宗交易统计及折价率</a:t>
            </a:r>
          </a:p>
        </p:txBody>
      </p:sp>
      <p:sp>
        <p:nvSpPr>
          <p:cNvPr id="7" name="文本框 6">
            <a:extLst>
              <a:ext uri="{FF2B5EF4-FFF2-40B4-BE49-F238E27FC236}">
                <a16:creationId xmlns:a16="http://schemas.microsoft.com/office/drawing/2014/main" xmlns="" id="{A8956FC1-C877-4EB8-B691-C84D3B8E543A}"/>
              </a:ext>
            </a:extLst>
          </p:cNvPr>
          <p:cNvSpPr txBox="1"/>
          <p:nvPr/>
        </p:nvSpPr>
        <p:spPr bwMode="auto">
          <a:xfrm>
            <a:off x="560259" y="5297432"/>
            <a:ext cx="1734770" cy="1077218"/>
          </a:xfrm>
          <a:prstGeom prst="rect">
            <a:avLst/>
          </a:prstGeom>
          <a:noFill/>
          <a:ln w="9525">
            <a:noFill/>
            <a:miter lim="800000"/>
          </a:ln>
        </p:spPr>
        <p:txBody>
          <a:bodyPr wrap="none" rtlCol="0">
            <a:spAutoFit/>
          </a:bodyPr>
          <a:lstStyle/>
          <a:p>
            <a:r>
              <a:rPr lang="en-US" altLang="zh-CN" b="1">
                <a:solidFill>
                  <a:srgbClr val="000066"/>
                </a:solidFill>
                <a:latin typeface="幼圆" panose="02010509060101010101" pitchFamily="49" charset="-122"/>
                <a:ea typeface="幼圆" panose="02010509060101010101" pitchFamily="49" charset="-122"/>
              </a:rPr>
              <a:t>11</a:t>
            </a:r>
            <a:r>
              <a:rPr lang="zh-CN" altLang="en-US" b="1">
                <a:solidFill>
                  <a:srgbClr val="000066"/>
                </a:solidFill>
                <a:latin typeface="幼圆" panose="02010509060101010101" pitchFamily="49" charset="-122"/>
                <a:ea typeface="幼圆" panose="02010509060101010101" pitchFamily="49" charset="-122"/>
              </a:rPr>
              <a:t>月大宗市场</a:t>
            </a:r>
            <a:endParaRPr lang="en-US" altLang="zh-CN" b="1">
              <a:solidFill>
                <a:srgbClr val="000066"/>
              </a:solidFill>
              <a:latin typeface="幼圆" panose="02010509060101010101" pitchFamily="49" charset="-122"/>
              <a:ea typeface="幼圆" panose="02010509060101010101" pitchFamily="49" charset="-122"/>
            </a:endParaRPr>
          </a:p>
          <a:p>
            <a:r>
              <a:rPr lang="zh-CN" altLang="en-US" b="1">
                <a:solidFill>
                  <a:srgbClr val="000066"/>
                </a:solidFill>
                <a:latin typeface="幼圆" panose="02010509060101010101" pitchFamily="49" charset="-122"/>
                <a:ea typeface="幼圆" panose="02010509060101010101" pitchFamily="49" charset="-122"/>
              </a:rPr>
              <a:t>总成交额</a:t>
            </a:r>
            <a:endParaRPr lang="en-US" altLang="zh-CN" b="1">
              <a:solidFill>
                <a:srgbClr val="000066"/>
              </a:solidFill>
              <a:latin typeface="幼圆" panose="02010509060101010101" pitchFamily="49" charset="-122"/>
              <a:ea typeface="幼圆" panose="02010509060101010101" pitchFamily="49" charset="-122"/>
            </a:endParaRPr>
          </a:p>
          <a:p>
            <a:r>
              <a:rPr lang="en-US" altLang="zh-CN" sz="2400" b="1">
                <a:solidFill>
                  <a:srgbClr val="FF0000"/>
                </a:solidFill>
                <a:latin typeface="幼圆" panose="02010509060101010101" pitchFamily="49" charset="-122"/>
                <a:ea typeface="幼圆" panose="02010509060101010101" pitchFamily="49" charset="-122"/>
              </a:rPr>
              <a:t>235.5</a:t>
            </a:r>
            <a:r>
              <a:rPr lang="zh-CN" altLang="en-US" b="1">
                <a:solidFill>
                  <a:srgbClr val="000066"/>
                </a:solidFill>
                <a:latin typeface="幼圆" panose="02010509060101010101" pitchFamily="49" charset="-122"/>
                <a:ea typeface="幼圆" panose="02010509060101010101" pitchFamily="49" charset="-122"/>
              </a:rPr>
              <a:t>亿元</a:t>
            </a:r>
          </a:p>
        </p:txBody>
      </p:sp>
      <p:sp>
        <p:nvSpPr>
          <p:cNvPr id="9" name="文本框 8">
            <a:extLst>
              <a:ext uri="{FF2B5EF4-FFF2-40B4-BE49-F238E27FC236}">
                <a16:creationId xmlns:a16="http://schemas.microsoft.com/office/drawing/2014/main" xmlns="" id="{89A51E5C-5B07-4692-8493-B9969CD369A4}"/>
              </a:ext>
            </a:extLst>
          </p:cNvPr>
          <p:cNvSpPr txBox="1"/>
          <p:nvPr/>
        </p:nvSpPr>
        <p:spPr bwMode="auto">
          <a:xfrm>
            <a:off x="2539394" y="5373550"/>
            <a:ext cx="1478290" cy="769441"/>
          </a:xfrm>
          <a:prstGeom prst="rect">
            <a:avLst/>
          </a:prstGeom>
          <a:noFill/>
          <a:ln w="9525">
            <a:noFill/>
            <a:miter lim="800000"/>
          </a:ln>
        </p:spPr>
        <p:txBody>
          <a:bodyPr wrap="none" rtlCol="0">
            <a:spAutoFit/>
          </a:bodyPr>
          <a:lstStyle/>
          <a:p>
            <a:r>
              <a:rPr lang="zh-CN" altLang="en-US" b="1">
                <a:solidFill>
                  <a:srgbClr val="000066"/>
                </a:solidFill>
                <a:latin typeface="幼圆" panose="02010509060101010101" pitchFamily="49" charset="-122"/>
                <a:ea typeface="幼圆" panose="02010509060101010101" pitchFamily="49" charset="-122"/>
              </a:rPr>
              <a:t>较上月</a:t>
            </a:r>
            <a:endParaRPr lang="en-US" altLang="zh-CN" b="1">
              <a:solidFill>
                <a:srgbClr val="000066"/>
              </a:solidFill>
              <a:latin typeface="幼圆" panose="02010509060101010101" pitchFamily="49" charset="-122"/>
              <a:ea typeface="幼圆" panose="02010509060101010101" pitchFamily="49" charset="-122"/>
            </a:endParaRPr>
          </a:p>
          <a:p>
            <a:r>
              <a:rPr lang="en-US" altLang="zh-CN" sz="2400" b="1">
                <a:solidFill>
                  <a:srgbClr val="FF0000"/>
                </a:solidFill>
                <a:latin typeface="幼圆" panose="02010509060101010101" pitchFamily="49" charset="-122"/>
                <a:ea typeface="幼圆" panose="02010509060101010101" pitchFamily="49" charset="-122"/>
              </a:rPr>
              <a:t>35.10</a:t>
            </a:r>
            <a:r>
              <a:rPr lang="zh-CN" altLang="en-US" b="1">
                <a:solidFill>
                  <a:srgbClr val="000066"/>
                </a:solidFill>
                <a:latin typeface="幼圆" panose="02010509060101010101" pitchFamily="49" charset="-122"/>
                <a:ea typeface="幼圆" panose="02010509060101010101" pitchFamily="49" charset="-122"/>
              </a:rPr>
              <a:t>亿元</a:t>
            </a:r>
          </a:p>
        </p:txBody>
      </p:sp>
      <p:sp>
        <p:nvSpPr>
          <p:cNvPr id="10" name="箭头: 上 9">
            <a:extLst>
              <a:ext uri="{FF2B5EF4-FFF2-40B4-BE49-F238E27FC236}">
                <a16:creationId xmlns:a16="http://schemas.microsoft.com/office/drawing/2014/main" xmlns="" id="{567DF40D-B3B9-412A-A336-038BA1F9D0EC}"/>
              </a:ext>
            </a:extLst>
          </p:cNvPr>
          <p:cNvSpPr/>
          <p:nvPr/>
        </p:nvSpPr>
        <p:spPr bwMode="auto">
          <a:xfrm>
            <a:off x="2259256" y="5566927"/>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11" name="文本框 10">
            <a:extLst>
              <a:ext uri="{FF2B5EF4-FFF2-40B4-BE49-F238E27FC236}">
                <a16:creationId xmlns:a16="http://schemas.microsoft.com/office/drawing/2014/main" xmlns="" id="{CB997EAD-0F26-42F9-BEAA-A9EF12D26726}"/>
              </a:ext>
            </a:extLst>
          </p:cNvPr>
          <p:cNvSpPr txBox="1"/>
          <p:nvPr/>
        </p:nvSpPr>
        <p:spPr bwMode="auto">
          <a:xfrm>
            <a:off x="5220072" y="5335411"/>
            <a:ext cx="1734770" cy="1077218"/>
          </a:xfrm>
          <a:prstGeom prst="rect">
            <a:avLst/>
          </a:prstGeom>
          <a:noFill/>
          <a:ln w="9525">
            <a:noFill/>
            <a:miter lim="800000"/>
          </a:ln>
        </p:spPr>
        <p:txBody>
          <a:bodyPr wrap="none" rtlCol="0">
            <a:spAutoFit/>
          </a:bodyPr>
          <a:lstStyle/>
          <a:p>
            <a:r>
              <a:rPr lang="en-US" altLang="zh-CN" b="1">
                <a:solidFill>
                  <a:srgbClr val="000066"/>
                </a:solidFill>
                <a:latin typeface="幼圆" panose="02010509060101010101" pitchFamily="49" charset="-122"/>
                <a:ea typeface="幼圆" panose="02010509060101010101" pitchFamily="49" charset="-122"/>
              </a:rPr>
              <a:t>11</a:t>
            </a:r>
            <a:r>
              <a:rPr lang="zh-CN" altLang="en-US" b="1">
                <a:solidFill>
                  <a:srgbClr val="000066"/>
                </a:solidFill>
                <a:latin typeface="幼圆" panose="02010509060101010101" pitchFamily="49" charset="-122"/>
                <a:ea typeface="幼圆" panose="02010509060101010101" pitchFamily="49" charset="-122"/>
              </a:rPr>
              <a:t>月大宗市场</a:t>
            </a:r>
            <a:endParaRPr lang="en-US" altLang="zh-CN" b="1">
              <a:solidFill>
                <a:srgbClr val="000066"/>
              </a:solidFill>
              <a:latin typeface="幼圆" panose="02010509060101010101" pitchFamily="49" charset="-122"/>
              <a:ea typeface="幼圆" panose="02010509060101010101" pitchFamily="49" charset="-122"/>
            </a:endParaRPr>
          </a:p>
          <a:p>
            <a:r>
              <a:rPr lang="zh-CN" altLang="en-US" b="1">
                <a:solidFill>
                  <a:srgbClr val="000066"/>
                </a:solidFill>
                <a:latin typeface="幼圆" panose="02010509060101010101" pitchFamily="49" charset="-122"/>
                <a:ea typeface="幼圆" panose="02010509060101010101" pitchFamily="49" charset="-122"/>
              </a:rPr>
              <a:t>平均折价率</a:t>
            </a:r>
            <a:endParaRPr lang="en-US" altLang="zh-CN" b="1">
              <a:solidFill>
                <a:srgbClr val="000066"/>
              </a:solidFill>
              <a:latin typeface="幼圆" panose="02010509060101010101" pitchFamily="49" charset="-122"/>
              <a:ea typeface="幼圆" panose="02010509060101010101" pitchFamily="49" charset="-122"/>
            </a:endParaRPr>
          </a:p>
          <a:p>
            <a:r>
              <a:rPr lang="en-US" altLang="zh-CN" sz="2400" b="1">
                <a:solidFill>
                  <a:srgbClr val="FF0000"/>
                </a:solidFill>
                <a:latin typeface="幼圆" panose="02010509060101010101" pitchFamily="49" charset="-122"/>
                <a:ea typeface="幼圆" panose="02010509060101010101" pitchFamily="49" charset="-122"/>
              </a:rPr>
              <a:t>5.01%</a:t>
            </a:r>
            <a:endParaRPr lang="zh-CN" altLang="en-US" sz="2400" b="1">
              <a:solidFill>
                <a:srgbClr val="FF0000"/>
              </a:solidFill>
              <a:latin typeface="幼圆" panose="02010509060101010101" pitchFamily="49" charset="-122"/>
              <a:ea typeface="幼圆" panose="02010509060101010101" pitchFamily="49" charset="-122"/>
            </a:endParaRPr>
          </a:p>
        </p:txBody>
      </p:sp>
      <p:sp>
        <p:nvSpPr>
          <p:cNvPr id="12" name="文本框 11">
            <a:extLst>
              <a:ext uri="{FF2B5EF4-FFF2-40B4-BE49-F238E27FC236}">
                <a16:creationId xmlns:a16="http://schemas.microsoft.com/office/drawing/2014/main" xmlns="" id="{E4088BF3-AF04-4CD6-A94E-22B6AE1F3C9B}"/>
              </a:ext>
            </a:extLst>
          </p:cNvPr>
          <p:cNvSpPr txBox="1"/>
          <p:nvPr/>
        </p:nvSpPr>
        <p:spPr bwMode="auto">
          <a:xfrm>
            <a:off x="7236296" y="5451320"/>
            <a:ext cx="1196161" cy="769441"/>
          </a:xfrm>
          <a:prstGeom prst="rect">
            <a:avLst/>
          </a:prstGeom>
          <a:noFill/>
          <a:ln w="9525">
            <a:noFill/>
            <a:miter lim="800000"/>
          </a:ln>
        </p:spPr>
        <p:txBody>
          <a:bodyPr wrap="none" rtlCol="0">
            <a:spAutoFit/>
          </a:bodyPr>
          <a:lstStyle/>
          <a:p>
            <a:r>
              <a:rPr lang="zh-CN" altLang="en-US" b="1">
                <a:solidFill>
                  <a:srgbClr val="000066"/>
                </a:solidFill>
                <a:latin typeface="幼圆" panose="02010509060101010101" pitchFamily="49" charset="-122"/>
                <a:ea typeface="幼圆" panose="02010509060101010101" pitchFamily="49" charset="-122"/>
              </a:rPr>
              <a:t>较上月</a:t>
            </a:r>
            <a:endParaRPr lang="en-US" altLang="zh-CN" b="1">
              <a:solidFill>
                <a:srgbClr val="000066"/>
              </a:solidFill>
              <a:latin typeface="幼圆" panose="02010509060101010101" pitchFamily="49" charset="-122"/>
              <a:ea typeface="幼圆" panose="02010509060101010101" pitchFamily="49" charset="-122"/>
            </a:endParaRPr>
          </a:p>
          <a:p>
            <a:r>
              <a:rPr lang="en-US" altLang="zh-CN" sz="2400" b="1">
                <a:solidFill>
                  <a:srgbClr val="FF0000"/>
                </a:solidFill>
                <a:latin typeface="幼圆" panose="02010509060101010101" pitchFamily="49" charset="-122"/>
                <a:ea typeface="幼圆" panose="02010509060101010101" pitchFamily="49" charset="-122"/>
              </a:rPr>
              <a:t>0.47</a:t>
            </a:r>
            <a:r>
              <a:rPr lang="en-US" altLang="zh-CN" b="1">
                <a:solidFill>
                  <a:srgbClr val="000066"/>
                </a:solidFill>
                <a:latin typeface="幼圆" panose="02010509060101010101" pitchFamily="49" charset="-122"/>
                <a:ea typeface="幼圆" panose="02010509060101010101" pitchFamily="49" charset="-122"/>
              </a:rPr>
              <a:t>pct</a:t>
            </a:r>
            <a:endParaRPr lang="zh-CN" altLang="en-US" sz="2400" b="1">
              <a:solidFill>
                <a:srgbClr val="000066"/>
              </a:solidFill>
              <a:latin typeface="幼圆" panose="02010509060101010101" pitchFamily="49" charset="-122"/>
              <a:ea typeface="幼圆" panose="02010509060101010101" pitchFamily="49" charset="-122"/>
            </a:endParaRPr>
          </a:p>
        </p:txBody>
      </p:sp>
      <p:sp>
        <p:nvSpPr>
          <p:cNvPr id="15" name="箭头: 上 14">
            <a:extLst>
              <a:ext uri="{FF2B5EF4-FFF2-40B4-BE49-F238E27FC236}">
                <a16:creationId xmlns:a16="http://schemas.microsoft.com/office/drawing/2014/main" xmlns="" id="{FC61938E-EB92-4E8E-BCF7-497F1015F4B7}"/>
              </a:ext>
            </a:extLst>
          </p:cNvPr>
          <p:cNvSpPr/>
          <p:nvPr/>
        </p:nvSpPr>
        <p:spPr bwMode="auto">
          <a:xfrm>
            <a:off x="6948264" y="5660265"/>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pic>
        <p:nvPicPr>
          <p:cNvPr id="2" name="图片 1">
            <a:extLst>
              <a:ext uri="{FF2B5EF4-FFF2-40B4-BE49-F238E27FC236}">
                <a16:creationId xmlns:a16="http://schemas.microsoft.com/office/drawing/2014/main" xmlns="" id="{B34CC794-8952-4454-88D9-B1A3CA936608}"/>
              </a:ext>
            </a:extLst>
          </p:cNvPr>
          <p:cNvPicPr>
            <a:picLocks noChangeAspect="1"/>
          </p:cNvPicPr>
          <p:nvPr/>
        </p:nvPicPr>
        <p:blipFill>
          <a:blip r:embed="rId3"/>
          <a:stretch>
            <a:fillRect/>
          </a:stretch>
        </p:blipFill>
        <p:spPr>
          <a:xfrm>
            <a:off x="443037" y="1242714"/>
            <a:ext cx="7718644" cy="3687372"/>
          </a:xfrm>
          <a:prstGeom prst="rect">
            <a:avLst/>
          </a:prstGeom>
        </p:spPr>
      </p:pic>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融资融券余额</a:t>
            </a:r>
          </a:p>
        </p:txBody>
      </p:sp>
      <p:sp>
        <p:nvSpPr>
          <p:cNvPr id="6" name="文本框 5">
            <a:extLst>
              <a:ext uri="{FF2B5EF4-FFF2-40B4-BE49-F238E27FC236}">
                <a16:creationId xmlns:a16="http://schemas.microsoft.com/office/drawing/2014/main" xmlns="" id="{6394C8C2-76AE-4AE9-9780-DC48BA3D5073}"/>
              </a:ext>
            </a:extLst>
          </p:cNvPr>
          <p:cNvSpPr txBox="1"/>
          <p:nvPr/>
        </p:nvSpPr>
        <p:spPr bwMode="auto">
          <a:xfrm>
            <a:off x="1187624" y="5589240"/>
            <a:ext cx="2393869" cy="769441"/>
          </a:xfrm>
          <a:prstGeom prst="rect">
            <a:avLst/>
          </a:prstGeom>
          <a:noFill/>
          <a:ln w="9525">
            <a:noFill/>
            <a:miter lim="800000"/>
          </a:ln>
        </p:spPr>
        <p:txBody>
          <a:bodyPr wrap="square" rtlCol="0">
            <a:spAutoFit/>
          </a:bodyPr>
          <a:lstStyle/>
          <a:p>
            <a:r>
              <a:rPr lang="en-US" altLang="zh-CN" b="1">
                <a:solidFill>
                  <a:srgbClr val="000066"/>
                </a:solidFill>
                <a:latin typeface="幼圆" panose="02010509060101010101" pitchFamily="49" charset="-122"/>
                <a:ea typeface="幼圆" panose="02010509060101010101" pitchFamily="49" charset="-122"/>
              </a:rPr>
              <a:t>11</a:t>
            </a:r>
            <a:r>
              <a:rPr lang="zh-CN" altLang="en-US" b="1">
                <a:solidFill>
                  <a:srgbClr val="000066"/>
                </a:solidFill>
                <a:latin typeface="幼圆" panose="02010509060101010101" pitchFamily="49" charset="-122"/>
                <a:ea typeface="幼圆" panose="02010509060101010101" pitchFamily="49" charset="-122"/>
              </a:rPr>
              <a:t>月，沪深两融余额</a:t>
            </a:r>
            <a:r>
              <a:rPr lang="en-US" altLang="zh-CN" sz="2400" b="1">
                <a:solidFill>
                  <a:srgbClr val="FF0000"/>
                </a:solidFill>
                <a:latin typeface="幼圆" panose="02010509060101010101" pitchFamily="49" charset="-122"/>
                <a:ea typeface="幼圆" panose="02010509060101010101" pitchFamily="49" charset="-122"/>
              </a:rPr>
              <a:t>7700.77</a:t>
            </a:r>
            <a:r>
              <a:rPr lang="zh-CN" altLang="en-US" b="1">
                <a:solidFill>
                  <a:srgbClr val="000066"/>
                </a:solidFill>
                <a:latin typeface="幼圆" panose="02010509060101010101" pitchFamily="49" charset="-122"/>
                <a:ea typeface="幼圆" panose="02010509060101010101" pitchFamily="49" charset="-122"/>
              </a:rPr>
              <a:t>亿元</a:t>
            </a:r>
          </a:p>
        </p:txBody>
      </p:sp>
      <p:sp>
        <p:nvSpPr>
          <p:cNvPr id="8" name="文本框 7">
            <a:extLst>
              <a:ext uri="{FF2B5EF4-FFF2-40B4-BE49-F238E27FC236}">
                <a16:creationId xmlns:a16="http://schemas.microsoft.com/office/drawing/2014/main" xmlns="" id="{E8EAADBA-2FD0-4822-A8C6-C0A9CF92DD52}"/>
              </a:ext>
            </a:extLst>
          </p:cNvPr>
          <p:cNvSpPr txBox="1"/>
          <p:nvPr/>
        </p:nvSpPr>
        <p:spPr bwMode="auto">
          <a:xfrm>
            <a:off x="5724128" y="5569532"/>
            <a:ext cx="2393869" cy="769441"/>
          </a:xfrm>
          <a:prstGeom prst="rect">
            <a:avLst/>
          </a:prstGeom>
          <a:noFill/>
          <a:ln w="9525">
            <a:noFill/>
            <a:miter lim="800000"/>
          </a:ln>
        </p:spPr>
        <p:txBody>
          <a:bodyPr wrap="square" rtlCol="0">
            <a:spAutoFit/>
          </a:bodyPr>
          <a:lstStyle/>
          <a:p>
            <a:r>
              <a:rPr lang="zh-CN" altLang="en-US" b="1">
                <a:solidFill>
                  <a:srgbClr val="000066"/>
                </a:solidFill>
                <a:latin typeface="幼圆" panose="02010509060101010101" pitchFamily="49" charset="-122"/>
                <a:ea typeface="幼圆" panose="02010509060101010101" pitchFamily="49" charset="-122"/>
              </a:rPr>
              <a:t> 较上月</a:t>
            </a:r>
            <a:endParaRPr lang="en-US" altLang="zh-CN" b="1">
              <a:solidFill>
                <a:srgbClr val="000066"/>
              </a:solidFill>
              <a:latin typeface="幼圆" panose="02010509060101010101" pitchFamily="49" charset="-122"/>
              <a:ea typeface="幼圆" panose="02010509060101010101" pitchFamily="49" charset="-122"/>
            </a:endParaRPr>
          </a:p>
          <a:p>
            <a:r>
              <a:rPr lang="en-US" altLang="zh-CN" sz="2400" b="1">
                <a:solidFill>
                  <a:srgbClr val="000066"/>
                </a:solidFill>
                <a:latin typeface="幼圆" panose="02010509060101010101" pitchFamily="49" charset="-122"/>
                <a:ea typeface="幼圆" panose="02010509060101010101" pitchFamily="49" charset="-122"/>
              </a:rPr>
              <a:t> 0.02%</a:t>
            </a:r>
            <a:endParaRPr lang="zh-CN" altLang="en-US" b="1">
              <a:solidFill>
                <a:srgbClr val="000066"/>
              </a:solidFill>
              <a:latin typeface="幼圆" panose="02010509060101010101" pitchFamily="49" charset="-122"/>
              <a:ea typeface="幼圆" panose="02010509060101010101" pitchFamily="49" charset="-122"/>
            </a:endParaRPr>
          </a:p>
        </p:txBody>
      </p:sp>
      <p:sp>
        <p:nvSpPr>
          <p:cNvPr id="9" name="箭头: 上 8">
            <a:extLst>
              <a:ext uri="{FF2B5EF4-FFF2-40B4-BE49-F238E27FC236}">
                <a16:creationId xmlns:a16="http://schemas.microsoft.com/office/drawing/2014/main" xmlns="" id="{D0D8EEB2-A4F1-4AB8-A5AF-5D811720E6D5}"/>
              </a:ext>
            </a:extLst>
          </p:cNvPr>
          <p:cNvSpPr/>
          <p:nvPr/>
        </p:nvSpPr>
        <p:spPr bwMode="auto">
          <a:xfrm rot="10800000">
            <a:off x="5526860" y="5666220"/>
            <a:ext cx="288032" cy="576064"/>
          </a:xfrm>
          <a:prstGeom prst="upArrow">
            <a:avLst/>
          </a:prstGeom>
          <a:solidFill>
            <a:srgbClr val="000066"/>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pic>
        <p:nvPicPr>
          <p:cNvPr id="3" name="图片 2">
            <a:extLst>
              <a:ext uri="{FF2B5EF4-FFF2-40B4-BE49-F238E27FC236}">
                <a16:creationId xmlns:a16="http://schemas.microsoft.com/office/drawing/2014/main" xmlns="" id="{C86E63FF-04FA-4587-B7DD-870B61A2466C}"/>
              </a:ext>
            </a:extLst>
          </p:cNvPr>
          <p:cNvPicPr>
            <a:picLocks noChangeAspect="1"/>
          </p:cNvPicPr>
          <p:nvPr/>
        </p:nvPicPr>
        <p:blipFill>
          <a:blip r:embed="rId3"/>
          <a:stretch>
            <a:fillRect/>
          </a:stretch>
        </p:blipFill>
        <p:spPr>
          <a:xfrm>
            <a:off x="1043608" y="1384151"/>
            <a:ext cx="6973397" cy="3984798"/>
          </a:xfrm>
          <a:prstGeom prst="rect">
            <a:avLst/>
          </a:prstGeom>
        </p:spPr>
      </p:pic>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5745DDC8-A56B-4C25-9A28-9EEA8A28C53F}"/>
              </a:ext>
            </a:extLst>
          </p:cNvPr>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商品期货主力合约概览</a:t>
            </a:r>
          </a:p>
        </p:txBody>
      </p:sp>
      <p:sp>
        <p:nvSpPr>
          <p:cNvPr id="4" name="文本框 3">
            <a:extLst>
              <a:ext uri="{FF2B5EF4-FFF2-40B4-BE49-F238E27FC236}">
                <a16:creationId xmlns:a16="http://schemas.microsoft.com/office/drawing/2014/main" xmlns="" id="{113A2785-CEE6-4440-A1D6-85D211AE5B91}"/>
              </a:ext>
            </a:extLst>
          </p:cNvPr>
          <p:cNvSpPr txBox="1"/>
          <p:nvPr/>
        </p:nvSpPr>
        <p:spPr bwMode="auto">
          <a:xfrm>
            <a:off x="899592" y="4869160"/>
            <a:ext cx="7704856" cy="1323439"/>
          </a:xfrm>
          <a:prstGeom prst="rect">
            <a:avLst/>
          </a:prstGeom>
          <a:noFill/>
          <a:ln w="9525">
            <a:noFill/>
            <a:miter lim="800000"/>
          </a:ln>
        </p:spPr>
        <p:txBody>
          <a:bodyPr wrap="square" rtlCol="0">
            <a:spAutoFit/>
          </a:bodyPr>
          <a:lstStyle/>
          <a:p>
            <a:r>
              <a:rPr lang="zh-CN" altLang="en-US" b="1">
                <a:solidFill>
                  <a:srgbClr val="000066"/>
                </a:solidFill>
                <a:latin typeface="幼圆" panose="02010509060101010101" pitchFamily="49" charset="-122"/>
                <a:ea typeface="幼圆" panose="02010509060101010101" pitchFamily="49" charset="-122"/>
              </a:rPr>
              <a:t>受供需关系恶化和全球政治影响，</a:t>
            </a:r>
            <a:r>
              <a:rPr lang="en-US" altLang="zh-CN" b="1">
                <a:solidFill>
                  <a:srgbClr val="000066"/>
                </a:solidFill>
                <a:latin typeface="幼圆" panose="02010509060101010101" pitchFamily="49" charset="-122"/>
                <a:ea typeface="幼圆" panose="02010509060101010101" pitchFamily="49" charset="-122"/>
              </a:rPr>
              <a:t>11</a:t>
            </a:r>
            <a:r>
              <a:rPr lang="zh-CN" altLang="en-US" b="1">
                <a:solidFill>
                  <a:srgbClr val="000066"/>
                </a:solidFill>
                <a:latin typeface="幼圆" panose="02010509060101010101" pitchFamily="49" charset="-122"/>
                <a:ea typeface="幼圆" panose="02010509060101010101" pitchFamily="49" charset="-122"/>
              </a:rPr>
              <a:t>月美油和布油录得逾</a:t>
            </a:r>
            <a:r>
              <a:rPr lang="en-US" altLang="zh-CN" b="1">
                <a:solidFill>
                  <a:srgbClr val="000066"/>
                </a:solidFill>
                <a:latin typeface="幼圆" panose="02010509060101010101" pitchFamily="49" charset="-122"/>
                <a:ea typeface="幼圆" panose="02010509060101010101" pitchFamily="49" charset="-122"/>
              </a:rPr>
              <a:t>10</a:t>
            </a:r>
            <a:r>
              <a:rPr lang="zh-CN" altLang="en-US" b="1">
                <a:solidFill>
                  <a:srgbClr val="000066"/>
                </a:solidFill>
                <a:latin typeface="幼圆" panose="02010509060101010101" pitchFamily="49" charset="-122"/>
                <a:ea typeface="幼圆" panose="02010509060101010101" pitchFamily="49" charset="-122"/>
              </a:rPr>
              <a:t>年来最大跌幅。带动国内市场出现连锁反应。消息面上，沙特记者贾迈勒</a:t>
            </a:r>
            <a:r>
              <a:rPr lang="en-US" altLang="zh-CN" b="1">
                <a:solidFill>
                  <a:srgbClr val="000066"/>
                </a:solidFill>
                <a:latin typeface="幼圆" panose="02010509060101010101" pitchFamily="49" charset="-122"/>
                <a:ea typeface="幼圆" panose="02010509060101010101" pitchFamily="49" charset="-122"/>
              </a:rPr>
              <a:t>·</a:t>
            </a:r>
            <a:r>
              <a:rPr lang="zh-CN" altLang="en-US" b="1">
                <a:solidFill>
                  <a:srgbClr val="000066"/>
                </a:solidFill>
                <a:latin typeface="幼圆" panose="02010509060101010101" pitchFamily="49" charset="-122"/>
                <a:ea typeface="幼圆" panose="02010509060101010101" pitchFamily="49" charset="-122"/>
              </a:rPr>
              <a:t>卡舒吉在沙特驻伊斯坦布尔领事馆内的遇害事件是近期油价暴跌的主要导火索。</a:t>
            </a:r>
          </a:p>
        </p:txBody>
      </p:sp>
      <p:pic>
        <p:nvPicPr>
          <p:cNvPr id="5" name="图片 4">
            <a:extLst>
              <a:ext uri="{FF2B5EF4-FFF2-40B4-BE49-F238E27FC236}">
                <a16:creationId xmlns:a16="http://schemas.microsoft.com/office/drawing/2014/main" xmlns="" id="{6439A2AD-5549-43A2-B78D-3D3199BEBB8E}"/>
              </a:ext>
            </a:extLst>
          </p:cNvPr>
          <p:cNvPicPr>
            <a:picLocks noChangeAspect="1"/>
          </p:cNvPicPr>
          <p:nvPr/>
        </p:nvPicPr>
        <p:blipFill>
          <a:blip r:embed="rId2"/>
          <a:stretch>
            <a:fillRect/>
          </a:stretch>
        </p:blipFill>
        <p:spPr>
          <a:xfrm>
            <a:off x="1011800" y="1124744"/>
            <a:ext cx="7480440" cy="3517697"/>
          </a:xfrm>
          <a:prstGeom prst="rect">
            <a:avLst/>
          </a:prstGeom>
        </p:spPr>
      </p:pic>
    </p:spTree>
    <p:extLst>
      <p:ext uri="{BB962C8B-B14F-4D97-AF65-F5344CB8AC3E}">
        <p14:creationId xmlns:p14="http://schemas.microsoft.com/office/powerpoint/2010/main" val="2253578817"/>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本月两市市值前十</a:t>
            </a:r>
          </a:p>
        </p:txBody>
      </p:sp>
      <p:graphicFrame>
        <p:nvGraphicFramePr>
          <p:cNvPr id="5" name="表格 4"/>
          <p:cNvGraphicFramePr>
            <a:graphicFrameLocks noGrp="1"/>
          </p:cNvGraphicFramePr>
          <p:nvPr>
            <p:extLst>
              <p:ext uri="{D42A27DB-BD31-4B8C-83A1-F6EECF244321}">
                <p14:modId xmlns:p14="http://schemas.microsoft.com/office/powerpoint/2010/main" val="1707934705"/>
              </p:ext>
            </p:extLst>
          </p:nvPr>
        </p:nvGraphicFramePr>
        <p:xfrm>
          <a:off x="1270" y="814705"/>
          <a:ext cx="9142095" cy="6083306"/>
        </p:xfrm>
        <a:graphic>
          <a:graphicData uri="http://schemas.openxmlformats.org/drawingml/2006/table">
            <a:tbl>
              <a:tblPr firstRow="1" bandRow="1">
                <a:tableStyleId>{72833802-FEF1-4C79-8D5D-14CF1EAF98D9}</a:tableStyleId>
              </a:tblPr>
              <a:tblGrid>
                <a:gridCol w="2349500">
                  <a:extLst>
                    <a:ext uri="{9D8B030D-6E8A-4147-A177-3AD203B41FA5}">
                      <a16:colId xmlns:a16="http://schemas.microsoft.com/office/drawing/2014/main" xmlns="" val="20000"/>
                    </a:ext>
                  </a:extLst>
                </a:gridCol>
                <a:gridCol w="2310765">
                  <a:extLst>
                    <a:ext uri="{9D8B030D-6E8A-4147-A177-3AD203B41FA5}">
                      <a16:colId xmlns:a16="http://schemas.microsoft.com/office/drawing/2014/main" xmlns="" val="20001"/>
                    </a:ext>
                  </a:extLst>
                </a:gridCol>
                <a:gridCol w="2142713">
                  <a:extLst>
                    <a:ext uri="{9D8B030D-6E8A-4147-A177-3AD203B41FA5}">
                      <a16:colId xmlns:a16="http://schemas.microsoft.com/office/drawing/2014/main" xmlns="" val="20002"/>
                    </a:ext>
                  </a:extLst>
                </a:gridCol>
                <a:gridCol w="2339117">
                  <a:extLst>
                    <a:ext uri="{9D8B030D-6E8A-4147-A177-3AD203B41FA5}">
                      <a16:colId xmlns:a16="http://schemas.microsoft.com/office/drawing/2014/main" xmlns="" val="20003"/>
                    </a:ext>
                  </a:extLst>
                </a:gridCol>
              </a:tblGrid>
              <a:tr h="857256">
                <a:tc>
                  <a:txBody>
                    <a:bodyPr/>
                    <a:lstStyle/>
                    <a:p>
                      <a:pPr algn="ctr"/>
                      <a:r>
                        <a:rPr lang="zh-CN" altLang="en-US"/>
                        <a:t>沪市</a:t>
                      </a:r>
                    </a:p>
                  </a:txBody>
                  <a:tcPr marL="9525" marR="9525" marT="9525" marB="0" anchor="ctr"/>
                </a:tc>
                <a:tc>
                  <a:txBody>
                    <a:bodyPr/>
                    <a:lstStyle/>
                    <a:p>
                      <a:pPr algn="ctr" fontAlgn="ctr"/>
                      <a:r>
                        <a:rPr lang="zh-CN" altLang="en-US" sz="1600" u="none" strike="noStrike">
                          <a:latin typeface="+mn-ea"/>
                          <a:ea typeface="+mn-ea"/>
                        </a:rPr>
                        <a:t>市值（亿）</a:t>
                      </a:r>
                      <a:endParaRPr lang="zh-CN" altLang="en-US" sz="1600" b="0" i="0" u="none" strike="noStrike">
                        <a:solidFill>
                          <a:srgbClr val="000000"/>
                        </a:solidFill>
                        <a:latin typeface="+mn-ea"/>
                        <a:ea typeface="+mn-ea"/>
                      </a:endParaRPr>
                    </a:p>
                  </a:txBody>
                  <a:tcPr marL="9525" marR="9525" marT="9525" marB="0" anchor="ctr"/>
                </a:tc>
                <a:tc>
                  <a:txBody>
                    <a:bodyPr/>
                    <a:lstStyle/>
                    <a:p>
                      <a:pPr algn="ctr" fontAlgn="ctr"/>
                      <a:r>
                        <a:rPr lang="zh-CN" altLang="en-US" sz="1600" b="1" i="0" u="none" strike="noStrike">
                          <a:solidFill>
                            <a:schemeClr val="bg1"/>
                          </a:solidFill>
                          <a:latin typeface="+mn-ea"/>
                          <a:ea typeface="+mn-ea"/>
                        </a:rPr>
                        <a:t>深市</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defRPr/>
                      </a:pPr>
                      <a:endParaRPr lang="en-US" altLang="zh-CN" sz="1600" u="none" strike="noStrike">
                        <a:latin typeface="+mn-ea"/>
                        <a:ea typeface="+mn-ea"/>
                      </a:endParaRPr>
                    </a:p>
                    <a:p>
                      <a:pPr marL="0" marR="0" indent="0" algn="ctr" defTabSz="914400" rtl="0" eaLnBrk="1" fontAlgn="ctr" latinLnBrk="0" hangingPunct="1">
                        <a:lnSpc>
                          <a:spcPct val="100000"/>
                        </a:lnSpc>
                        <a:spcBef>
                          <a:spcPts val="0"/>
                        </a:spcBef>
                        <a:spcAft>
                          <a:spcPts val="0"/>
                        </a:spcAft>
                        <a:buClrTx/>
                        <a:buSzTx/>
                        <a:buFontTx/>
                        <a:buNone/>
                        <a:defRPr/>
                      </a:pPr>
                      <a:r>
                        <a:rPr lang="zh-CN" altLang="en-US" sz="1600" u="none" strike="noStrike">
                          <a:latin typeface="+mn-ea"/>
                          <a:ea typeface="+mn-ea"/>
                        </a:rPr>
                        <a:t>市值（亿）</a:t>
                      </a:r>
                    </a:p>
                    <a:p>
                      <a:pPr algn="ctr" fontAlgn="ctr"/>
                      <a:endParaRPr lang="zh-CN" altLang="en-US" sz="1600" b="0" i="0" u="none" strike="noStrike">
                        <a:solidFill>
                          <a:srgbClr val="000000"/>
                        </a:solidFill>
                        <a:latin typeface="+mn-ea"/>
                        <a:ea typeface="+mn-ea"/>
                      </a:endParaRPr>
                    </a:p>
                  </a:txBody>
                  <a:tcPr marL="9525" marR="9525" marT="9525" marB="0" anchor="ctr"/>
                </a:tc>
                <a:extLst>
                  <a:ext uri="{0D108BD9-81ED-4DB2-BD59-A6C34878D82A}">
                    <a16:rowId xmlns:a16="http://schemas.microsoft.com/office/drawing/2014/main" xmlns="" val="10000"/>
                  </a:ext>
                </a:extLst>
              </a:tr>
              <a:tr h="495935">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601398.SH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工商银行</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18,996.45</a:t>
                      </a:r>
                    </a:p>
                  </a:txBody>
                  <a:tcPr marL="6350" marR="6350" marT="6350" marB="0" anchor="ctr"/>
                </a:tc>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000002.SZ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万科</a:t>
                      </a:r>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A</a:t>
                      </a:r>
                    </a:p>
                  </a:txBody>
                  <a:tcPr marL="6350" marR="6350" marT="6350" marB="0" anchor="ct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2,808.36</a:t>
                      </a:r>
                    </a:p>
                  </a:txBody>
                  <a:tcPr marL="6350" marR="6350" marT="6350" marB="0" anchor="ctr"/>
                </a:tc>
                <a:extLst>
                  <a:ext uri="{0D108BD9-81ED-4DB2-BD59-A6C34878D82A}">
                    <a16:rowId xmlns:a16="http://schemas.microsoft.com/office/drawing/2014/main" xmlns="" val="10001"/>
                  </a:ext>
                </a:extLst>
              </a:tr>
              <a:tr h="494665">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601939.SH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建设银行</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16,625.73</a:t>
                      </a:r>
                    </a:p>
                  </a:txBody>
                  <a:tcPr marL="6350" marR="6350" marT="6350" marB="0" anchor="ctr"/>
                </a:tc>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000333.SZ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美的集团</a:t>
                      </a:r>
                    </a:p>
                  </a:txBody>
                  <a:tcPr marL="6350" marR="6350" marT="6350" marB="0" anchor="ct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2,570.82</a:t>
                      </a:r>
                    </a:p>
                  </a:txBody>
                  <a:tcPr marL="6350" marR="6350" marT="6350" marB="0" anchor="ctr"/>
                </a:tc>
                <a:extLst>
                  <a:ext uri="{0D108BD9-81ED-4DB2-BD59-A6C34878D82A}">
                    <a16:rowId xmlns:a16="http://schemas.microsoft.com/office/drawing/2014/main" xmlns="" val="10002"/>
                  </a:ext>
                </a:extLst>
              </a:tr>
              <a:tr h="428625">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601857.SH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中国石油</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13,927.90</a:t>
                      </a:r>
                    </a:p>
                  </a:txBody>
                  <a:tcPr marL="6350" marR="6350" marT="6350" marB="0" anchor="ctr"/>
                </a:tc>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002415.SZ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海康威视</a:t>
                      </a:r>
                    </a:p>
                  </a:txBody>
                  <a:tcPr marL="6350" marR="6350" marT="6350" marB="0" anchor="ct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2,507.05</a:t>
                      </a:r>
                    </a:p>
                  </a:txBody>
                  <a:tcPr marL="6350" marR="6350" marT="6350" marB="0" anchor="ctr"/>
                </a:tc>
                <a:extLst>
                  <a:ext uri="{0D108BD9-81ED-4DB2-BD59-A6C34878D82A}">
                    <a16:rowId xmlns:a16="http://schemas.microsoft.com/office/drawing/2014/main" xmlns="" val="10003"/>
                  </a:ext>
                </a:extLst>
              </a:tr>
              <a:tr h="481965">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601288.SH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农业银行</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12,494.39</a:t>
                      </a:r>
                    </a:p>
                  </a:txBody>
                  <a:tcPr marL="6350" marR="6350" marT="6350" marB="0" anchor="ctr"/>
                </a:tc>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000651.SZ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格力电器</a:t>
                      </a:r>
                    </a:p>
                  </a:txBody>
                  <a:tcPr marL="6350" marR="6350" marT="6350" marB="0" anchor="ct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2,216.80</a:t>
                      </a:r>
                    </a:p>
                  </a:txBody>
                  <a:tcPr marL="6350" marR="6350" marT="6350" marB="0" anchor="ctr"/>
                </a:tc>
                <a:extLst>
                  <a:ext uri="{0D108BD9-81ED-4DB2-BD59-A6C34878D82A}">
                    <a16:rowId xmlns:a16="http://schemas.microsoft.com/office/drawing/2014/main" xmlns="" val="10004"/>
                  </a:ext>
                </a:extLst>
              </a:tr>
              <a:tr h="507365">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601318.SH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中国平安</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11,606.13</a:t>
                      </a:r>
                    </a:p>
                  </a:txBody>
                  <a:tcPr marL="6350" marR="6350" marT="6350" marB="0" anchor="ctr"/>
                </a:tc>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000858.SZ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五粮液</a:t>
                      </a:r>
                    </a:p>
                  </a:txBody>
                  <a:tcPr marL="6350" marR="6350" marT="6350" marB="0" anchor="ct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2,033.57</a:t>
                      </a:r>
                    </a:p>
                  </a:txBody>
                  <a:tcPr marL="6350" marR="6350" marT="6350" marB="0" anchor="ctr"/>
                </a:tc>
                <a:extLst>
                  <a:ext uri="{0D108BD9-81ED-4DB2-BD59-A6C34878D82A}">
                    <a16:rowId xmlns:a16="http://schemas.microsoft.com/office/drawing/2014/main" xmlns="" val="10005"/>
                  </a:ext>
                </a:extLst>
              </a:tr>
              <a:tr h="499110">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601988.SH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中国银行</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10,627.40</a:t>
                      </a:r>
                    </a:p>
                  </a:txBody>
                  <a:tcPr marL="6350" marR="6350" marT="6350" marB="0" anchor="ctr"/>
                </a:tc>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000001.SZ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平安银行</a:t>
                      </a:r>
                    </a:p>
                  </a:txBody>
                  <a:tcPr marL="6350" marR="6350" marT="6350" marB="0" anchor="ct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1,778.85</a:t>
                      </a:r>
                    </a:p>
                  </a:txBody>
                  <a:tcPr marL="6350" marR="6350" marT="6350" marB="0" anchor="ctr"/>
                </a:tc>
                <a:extLst>
                  <a:ext uri="{0D108BD9-81ED-4DB2-BD59-A6C34878D82A}">
                    <a16:rowId xmlns:a16="http://schemas.microsoft.com/office/drawing/2014/main" xmlns="" val="10006"/>
                  </a:ext>
                </a:extLst>
              </a:tr>
              <a:tr h="455295">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600036.SH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招商银行</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7,200.27</a:t>
                      </a:r>
                    </a:p>
                  </a:txBody>
                  <a:tcPr marL="6350" marR="6350" marT="6350" marB="0" anchor="ctr"/>
                </a:tc>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300750.SZ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宁德时代</a:t>
                      </a:r>
                    </a:p>
                  </a:txBody>
                  <a:tcPr marL="6350" marR="6350" marT="6350" marB="0" anchor="ct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1,756.67</a:t>
                      </a:r>
                    </a:p>
                  </a:txBody>
                  <a:tcPr marL="6350" marR="6350" marT="6350" marB="0" anchor="ctr"/>
                </a:tc>
                <a:extLst>
                  <a:ext uri="{0D108BD9-81ED-4DB2-BD59-A6C34878D82A}">
                    <a16:rowId xmlns:a16="http://schemas.microsoft.com/office/drawing/2014/main" xmlns="" val="10007"/>
                  </a:ext>
                </a:extLst>
              </a:tr>
              <a:tr h="561340">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600028.SH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中国石化</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7,143.20</a:t>
                      </a:r>
                    </a:p>
                  </a:txBody>
                  <a:tcPr marL="6350" marR="6350" marT="6350" marB="0" anchor="ctr"/>
                </a:tc>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002352.SZ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顺丰控股</a:t>
                      </a:r>
                    </a:p>
                  </a:txBody>
                  <a:tcPr marL="6350" marR="6350" marT="6350" marB="0" anchor="ct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1,555.41</a:t>
                      </a:r>
                    </a:p>
                  </a:txBody>
                  <a:tcPr marL="6350" marR="6350" marT="6350" marB="0" anchor="ctr"/>
                </a:tc>
                <a:extLst>
                  <a:ext uri="{0D108BD9-81ED-4DB2-BD59-A6C34878D82A}">
                    <a16:rowId xmlns:a16="http://schemas.microsoft.com/office/drawing/2014/main" xmlns="" val="10008"/>
                  </a:ext>
                </a:extLst>
              </a:tr>
              <a:tr h="443230">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600519.SH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贵州茅台</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7,097.52</a:t>
                      </a:r>
                    </a:p>
                  </a:txBody>
                  <a:tcPr marL="6350" marR="6350" marT="6350" marB="0" anchor="ctr"/>
                </a:tc>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002594.SZ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比亚迪</a:t>
                      </a:r>
                    </a:p>
                  </a:txBody>
                  <a:tcPr marL="6350" marR="6350" marT="6350" marB="0" anchor="ct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1,555.04</a:t>
                      </a:r>
                    </a:p>
                  </a:txBody>
                  <a:tcPr marL="6350" marR="6350" marT="6350" marB="0" anchor="ctr"/>
                </a:tc>
                <a:extLst>
                  <a:ext uri="{0D108BD9-81ED-4DB2-BD59-A6C34878D82A}">
                    <a16:rowId xmlns:a16="http://schemas.microsoft.com/office/drawing/2014/main" xmlns="" val="10009"/>
                  </a:ext>
                </a:extLst>
              </a:tr>
              <a:tr h="440055">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601628.SH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中国人寿</a:t>
                      </a:r>
                    </a:p>
                  </a:txBody>
                  <a:tcPr marL="6350" marR="6350" marT="6350" marB="0" anchor="ctr">
                    <a:lnB w="12700">
                      <a:solidFill>
                        <a:schemeClr val="accent2"/>
                      </a:solidFill>
                      <a:prstDash val="soli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6,099.52</a:t>
                      </a:r>
                    </a:p>
                  </a:txBody>
                  <a:tcPr marL="6350" marR="6350" marT="6350" marB="0" anchor="ctr">
                    <a:lnB w="12700">
                      <a:solidFill>
                        <a:schemeClr val="accent2"/>
                      </a:solidFill>
                      <a:prstDash val="solid"/>
                    </a:lnB>
                  </a:tcPr>
                </a:tc>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002304.SZ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洋河股份</a:t>
                      </a:r>
                    </a:p>
                  </a:txBody>
                  <a:tcPr marL="6350" marR="6350" marT="6350" marB="0" anchor="ctr">
                    <a:lnB w="12700">
                      <a:solidFill>
                        <a:schemeClr val="accent2"/>
                      </a:solidFill>
                      <a:prstDash val="soli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1,509.70</a:t>
                      </a:r>
                    </a:p>
                  </a:txBody>
                  <a:tcPr marL="6350" marR="6350" marT="6350" marB="0" anchor="ctr">
                    <a:lnB w="12700">
                      <a:solidFill>
                        <a:schemeClr val="accent2"/>
                      </a:solidFill>
                      <a:prstDash val="solid"/>
                    </a:lnB>
                  </a:tcPr>
                </a:tc>
                <a:extLst>
                  <a:ext uri="{0D108BD9-81ED-4DB2-BD59-A6C34878D82A}">
                    <a16:rowId xmlns:a16="http://schemas.microsoft.com/office/drawing/2014/main" xmlns="" val="10010"/>
                  </a:ext>
                </a:extLst>
              </a:tr>
              <a:tr h="418465">
                <a:tc>
                  <a:txBody>
                    <a:bodyPr/>
                    <a:lstStyle/>
                    <a:p>
                      <a:pPr>
                        <a:buNone/>
                      </a:pPr>
                      <a:endPar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endParaRPr>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lgn="ctr">
                        <a:buNone/>
                      </a:pPr>
                      <a:endPar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endParaRPr>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lgn="ctr">
                        <a:buNone/>
                      </a:pPr>
                      <a:endPar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endParaRPr>
                    </a:p>
                  </a:txBody>
                  <a:tcPr anchor="ct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lgn="ctr">
                        <a:buNone/>
                      </a:pPr>
                      <a:endPar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endParaRPr>
                    </a:p>
                  </a:txBody>
                  <a:tcPr anchor="ct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extLst>
                  <a:ext uri="{0D108BD9-81ED-4DB2-BD59-A6C34878D82A}">
                    <a16:rowId xmlns:a16="http://schemas.microsoft.com/office/drawing/2014/main" xmlns="" val="10011"/>
                  </a:ext>
                </a:extLst>
              </a:tr>
            </a:tbl>
          </a:graphicData>
        </a:graphic>
      </p:graphicFrame>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本月涨幅居前个股</a:t>
            </a:r>
            <a:r>
              <a:rPr lang="en-US" altLang="zh-CN" sz="2400" b="1">
                <a:solidFill>
                  <a:srgbClr val="000066"/>
                </a:solidFill>
                <a:latin typeface="幼圆" panose="02010509060101010101" pitchFamily="49" charset="-122"/>
                <a:ea typeface="幼圆" panose="02010509060101010101" pitchFamily="49" charset="-122"/>
              </a:rPr>
              <a:t>(</a:t>
            </a:r>
            <a:r>
              <a:rPr lang="zh-CN" altLang="zh-CN" sz="2400" b="1">
                <a:solidFill>
                  <a:srgbClr val="000066"/>
                </a:solidFill>
                <a:latin typeface="幼圆" panose="02010509060101010101" pitchFamily="49" charset="-122"/>
                <a:ea typeface="幼圆" panose="02010509060101010101" pitchFamily="49" charset="-122"/>
              </a:rPr>
              <a:t>去除发行不足一年新股</a:t>
            </a:r>
            <a:r>
              <a:rPr lang="en-US" altLang="zh-CN" sz="2400" b="1">
                <a:solidFill>
                  <a:srgbClr val="000066"/>
                </a:solidFill>
                <a:latin typeface="幼圆" panose="02010509060101010101" pitchFamily="49" charset="-122"/>
                <a:ea typeface="幼圆" panose="02010509060101010101" pitchFamily="49" charset="-122"/>
              </a:rPr>
              <a:t>)</a:t>
            </a:r>
          </a:p>
        </p:txBody>
      </p:sp>
      <p:graphicFrame>
        <p:nvGraphicFramePr>
          <p:cNvPr id="6" name="表格 5"/>
          <p:cNvGraphicFramePr>
            <a:graphicFrameLocks noGrp="1"/>
          </p:cNvGraphicFramePr>
          <p:nvPr>
            <p:extLst>
              <p:ext uri="{D42A27DB-BD31-4B8C-83A1-F6EECF244321}">
                <p14:modId xmlns:p14="http://schemas.microsoft.com/office/powerpoint/2010/main" val="3509891162"/>
              </p:ext>
            </p:extLst>
          </p:nvPr>
        </p:nvGraphicFramePr>
        <p:xfrm>
          <a:off x="-811" y="908720"/>
          <a:ext cx="9144034" cy="6028995"/>
        </p:xfrm>
        <a:graphic>
          <a:graphicData uri="http://schemas.openxmlformats.org/drawingml/2006/table">
            <a:tbl>
              <a:tblPr/>
              <a:tblGrid>
                <a:gridCol w="1938794">
                  <a:extLst>
                    <a:ext uri="{9D8B030D-6E8A-4147-A177-3AD203B41FA5}">
                      <a16:colId xmlns:a16="http://schemas.microsoft.com/office/drawing/2014/main" xmlns="" val="20000"/>
                    </a:ext>
                  </a:extLst>
                </a:gridCol>
                <a:gridCol w="1736202">
                  <a:extLst>
                    <a:ext uri="{9D8B030D-6E8A-4147-A177-3AD203B41FA5}">
                      <a16:colId xmlns:a16="http://schemas.microsoft.com/office/drawing/2014/main" xmlns="" val="20001"/>
                    </a:ext>
                  </a:extLst>
                </a:gridCol>
                <a:gridCol w="1388963">
                  <a:extLst>
                    <a:ext uri="{9D8B030D-6E8A-4147-A177-3AD203B41FA5}">
                      <a16:colId xmlns:a16="http://schemas.microsoft.com/office/drawing/2014/main" xmlns="" val="20002"/>
                    </a:ext>
                  </a:extLst>
                </a:gridCol>
                <a:gridCol w="1435100">
                  <a:extLst>
                    <a:ext uri="{9D8B030D-6E8A-4147-A177-3AD203B41FA5}">
                      <a16:colId xmlns:a16="http://schemas.microsoft.com/office/drawing/2014/main" xmlns="" val="20003"/>
                    </a:ext>
                  </a:extLst>
                </a:gridCol>
                <a:gridCol w="2644975">
                  <a:extLst>
                    <a:ext uri="{9D8B030D-6E8A-4147-A177-3AD203B41FA5}">
                      <a16:colId xmlns:a16="http://schemas.microsoft.com/office/drawing/2014/main" xmlns="" val="20004"/>
                    </a:ext>
                  </a:extLst>
                </a:gridCol>
              </a:tblGrid>
              <a:tr h="718675">
                <a:tc>
                  <a:txBody>
                    <a:bodyPr/>
                    <a:lstStyle/>
                    <a:p>
                      <a:pPr algn="ctr" fontAlgn="t"/>
                      <a:endParaRPr lang="en-US" altLang="zh-CN" sz="1400" b="1" i="0" u="none" strike="noStrike" kern="1200">
                        <a:solidFill>
                          <a:schemeClr val="bg1"/>
                        </a:solidFill>
                        <a:latin typeface="+mn-ea"/>
                        <a:ea typeface="+mn-ea"/>
                        <a:cs typeface="+mn-cs"/>
                      </a:endParaRPr>
                    </a:p>
                    <a:p>
                      <a:pPr algn="ctr" fontAlgn="t"/>
                      <a:r>
                        <a:rPr lang="zh-CN" altLang="en-US" sz="1400" b="1" i="0" u="none" strike="noStrike" kern="1200">
                          <a:solidFill>
                            <a:schemeClr val="bg1"/>
                          </a:solidFill>
                          <a:latin typeface="+mn-ea"/>
                          <a:ea typeface="+mn-ea"/>
                          <a:cs typeface="+mn-cs"/>
                        </a:rPr>
                        <a:t>证券代码</a:t>
                      </a:r>
                    </a:p>
                  </a:txBody>
                  <a:tcPr marL="4682" marR="4682" marT="4682" marB="0">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a:solidFill>
                          <a:schemeClr val="bg1"/>
                        </a:solidFill>
                        <a:latin typeface="+mn-ea"/>
                        <a:ea typeface="+mn-ea"/>
                        <a:cs typeface="+mn-cs"/>
                      </a:endParaRPr>
                    </a:p>
                    <a:p>
                      <a:pPr algn="ctr" rtl="0" fontAlgn="t"/>
                      <a:r>
                        <a:rPr lang="zh-CN" altLang="en-US" sz="1400" b="1" i="0" u="none" strike="noStrike" kern="1200">
                          <a:solidFill>
                            <a:schemeClr val="bg1"/>
                          </a:solidFill>
                          <a:latin typeface="+mn-ea"/>
                          <a:ea typeface="+mn-ea"/>
                          <a:cs typeface="+mn-cs"/>
                        </a:rPr>
                        <a:t>证券简称</a:t>
                      </a: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a:solidFill>
                          <a:schemeClr val="bg1"/>
                        </a:solidFill>
                        <a:latin typeface="+mn-ea"/>
                        <a:ea typeface="+mn-ea"/>
                        <a:cs typeface="+mn-cs"/>
                      </a:endParaRPr>
                    </a:p>
                    <a:p>
                      <a:pPr algn="ctr" rtl="0" fontAlgn="t"/>
                      <a:r>
                        <a:rPr lang="zh-CN" altLang="en-US" sz="1400" b="1" i="0" u="none" strike="noStrike" kern="1200">
                          <a:solidFill>
                            <a:schemeClr val="bg1"/>
                          </a:solidFill>
                          <a:latin typeface="+mn-ea"/>
                          <a:ea typeface="+mn-ea"/>
                          <a:cs typeface="+mn-cs"/>
                        </a:rPr>
                        <a:t>月涨幅（</a:t>
                      </a:r>
                      <a:r>
                        <a:rPr lang="en-US" altLang="zh-CN" sz="1400" b="1" i="0" u="none" strike="noStrike" kern="1200">
                          <a:solidFill>
                            <a:schemeClr val="bg1"/>
                          </a:solidFill>
                          <a:latin typeface="+mn-ea"/>
                          <a:ea typeface="+mn-ea"/>
                          <a:cs typeface="+mn-cs"/>
                        </a:rPr>
                        <a:t>%</a:t>
                      </a:r>
                      <a:r>
                        <a:rPr lang="zh-CN" altLang="en-US" sz="1400" b="1" i="0" u="none" strike="noStrike" kern="1200">
                          <a:solidFill>
                            <a:schemeClr val="bg1"/>
                          </a:solidFill>
                          <a:latin typeface="+mn-ea"/>
                          <a:ea typeface="+mn-ea"/>
                          <a:cs typeface="+mn-cs"/>
                        </a:rPr>
                        <a:t>）</a:t>
                      </a:r>
                      <a:br>
                        <a:rPr lang="zh-CN" altLang="en-US" sz="1400" b="1" i="0" u="none" strike="noStrike" kern="1200">
                          <a:solidFill>
                            <a:schemeClr val="bg1"/>
                          </a:solidFill>
                          <a:latin typeface="+mn-ea"/>
                          <a:ea typeface="+mn-ea"/>
                          <a:cs typeface="+mn-cs"/>
                        </a:rPr>
                      </a:br>
                      <a:endParaRPr lang="zh-CN" altLang="en-US" sz="1400" b="1" i="0" u="none" strike="noStrike" kern="1200">
                        <a:solidFill>
                          <a:schemeClr val="bg1"/>
                        </a:solidFill>
                        <a:latin typeface="+mn-ea"/>
                        <a:ea typeface="+mn-ea"/>
                        <a:cs typeface="+mn-cs"/>
                      </a:endParaRP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a:solidFill>
                          <a:schemeClr val="bg1"/>
                        </a:solidFill>
                        <a:latin typeface="+mn-ea"/>
                        <a:ea typeface="+mn-ea"/>
                        <a:cs typeface="+mn-cs"/>
                      </a:endParaRPr>
                    </a:p>
                    <a:p>
                      <a:pPr algn="ctr" rtl="0" fontAlgn="t"/>
                      <a:r>
                        <a:rPr lang="zh-CN" altLang="en-US" sz="1400" b="1" i="0" u="none" strike="noStrike" kern="1200">
                          <a:solidFill>
                            <a:schemeClr val="bg1"/>
                          </a:solidFill>
                          <a:latin typeface="+mn-ea"/>
                          <a:ea typeface="+mn-ea"/>
                          <a:cs typeface="+mn-cs"/>
                        </a:rPr>
                        <a:t>总市值（亿元）</a:t>
                      </a: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a:solidFill>
                          <a:schemeClr val="bg1"/>
                        </a:solidFill>
                        <a:latin typeface="+mn-ea"/>
                        <a:ea typeface="+mn-ea"/>
                        <a:cs typeface="+mn-cs"/>
                      </a:endParaRPr>
                    </a:p>
                    <a:p>
                      <a:pPr algn="ctr" rtl="0" fontAlgn="t"/>
                      <a:r>
                        <a:rPr lang="zh-CN" altLang="en-US" sz="1400" b="1" i="0" u="none" strike="noStrike" kern="1200">
                          <a:solidFill>
                            <a:schemeClr val="bg1"/>
                          </a:solidFill>
                          <a:latin typeface="+mn-ea"/>
                          <a:ea typeface="+mn-ea"/>
                          <a:cs typeface="+mn-cs"/>
                        </a:rPr>
                        <a:t>行业</a:t>
                      </a:r>
                    </a:p>
                  </a:txBody>
                  <a:tcPr marL="4682" marR="4682" marT="4682" marB="0">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extLst>
                  <a:ext uri="{0D108BD9-81ED-4DB2-BD59-A6C34878D82A}">
                    <a16:rowId xmlns:a16="http://schemas.microsoft.com/office/drawing/2014/main" xmlns="" val="10000"/>
                  </a:ext>
                </a:extLst>
              </a:tr>
              <a:tr h="475283">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600604.SH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市北高新</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140.8284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152.487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房地产业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1"/>
                  </a:ext>
                </a:extLst>
              </a:tr>
              <a:tr h="47527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002708.SZ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光洋股份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98.8119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47.0737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2"/>
                  </a:ext>
                </a:extLst>
              </a:tr>
              <a:tr h="47527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002575.SZ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群兴玩具</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89.313</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43.8008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3"/>
                  </a:ext>
                </a:extLst>
              </a:tr>
              <a:tr h="47527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600783.SH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鲁信创投</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89.0542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132.4215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综合</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4"/>
                  </a:ext>
                </a:extLst>
              </a:tr>
              <a:tr h="47527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002288.SZ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超华科技</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86.2816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48.0728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5"/>
                  </a:ext>
                </a:extLst>
              </a:tr>
              <a:tr h="477839">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600235.SH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民丰特纸</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77.7506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25.5395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6"/>
                  </a:ext>
                </a:extLst>
              </a:tr>
              <a:tr h="47527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600128.SH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弘业股份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71.8182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23.3195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批发和零售业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7"/>
                  </a:ext>
                </a:extLst>
              </a:tr>
              <a:tr h="47527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002192.SZ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融捷股份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70.5364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55.3066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8"/>
                  </a:ext>
                </a:extLst>
              </a:tr>
              <a:tr h="47527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600895.SH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张江高科</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67.5706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229.6707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综合</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9"/>
                  </a:ext>
                </a:extLst>
              </a:tr>
              <a:tr h="54588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600634.SH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*ST</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富控</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61.9266</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20.3233</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信息传输、软件和信息技术服务业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12700">
                      <a:solidFill>
                        <a:schemeClr val="accent2"/>
                      </a:solidFill>
                      <a:prstDash val="solid"/>
                    </a:lnB>
                    <a:noFill/>
                  </a:tcPr>
                </a:tc>
                <a:extLst>
                  <a:ext uri="{0D108BD9-81ED-4DB2-BD59-A6C34878D82A}">
                    <a16:rowId xmlns:a16="http://schemas.microsoft.com/office/drawing/2014/main" xmlns="" val="10010"/>
                  </a:ext>
                </a:extLst>
              </a:tr>
              <a:tr h="475276">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extLst>
                  <a:ext uri="{0D108BD9-81ED-4DB2-BD59-A6C34878D82A}">
                    <a16:rowId xmlns:a16="http://schemas.microsoft.com/office/drawing/2014/main" xmlns="" val="10011"/>
                  </a:ext>
                </a:extLst>
              </a:tr>
            </a:tbl>
          </a:graphicData>
        </a:graphic>
      </p:graphicFrame>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ChangeArrowheads="1"/>
          </p:cNvSpPr>
          <p:nvPr/>
        </p:nvSpPr>
        <p:spPr bwMode="white">
          <a:xfrm>
            <a:off x="468313" y="188913"/>
            <a:ext cx="8231187" cy="71913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本月涨幅居前个股</a:t>
            </a:r>
          </a:p>
        </p:txBody>
      </p:sp>
      <p:sp>
        <p:nvSpPr>
          <p:cNvPr id="2" name="Text Box 2"/>
          <p:cNvSpPr txBox="1">
            <a:spLocks noChangeArrowheads="1"/>
          </p:cNvSpPr>
          <p:nvPr/>
        </p:nvSpPr>
        <p:spPr bwMode="auto">
          <a:xfrm>
            <a:off x="214312" y="1052736"/>
            <a:ext cx="8715375" cy="5560176"/>
          </a:xfrm>
          <a:prstGeom prst="rect">
            <a:avLst/>
          </a:prstGeom>
          <a:noFill/>
          <a:ln w="9525" algn="ctr">
            <a:noFill/>
            <a:miter lim="800000"/>
          </a:ln>
        </p:spPr>
        <p:txBody>
          <a:bodyPr>
            <a:spAutoFit/>
          </a:bodyPr>
          <a:lstStyle/>
          <a:p>
            <a:pPr>
              <a:lnSpc>
                <a:spcPct val="150000"/>
              </a:lnSpc>
              <a:buClr>
                <a:srgbClr val="000798"/>
              </a:buClr>
              <a:buFont typeface="Wingdings" panose="05000000000000000000" pitchFamily="2" charset="2"/>
              <a:buChar char="l"/>
              <a:defRPr/>
            </a:pPr>
            <a:r>
              <a:rPr lang="zh-CN" altLang="en-US" b="1">
                <a:solidFill>
                  <a:srgbClr val="000066"/>
                </a:solidFill>
                <a:latin typeface="幼圆" panose="02010509060101010101" pitchFamily="49" charset="-122"/>
                <a:ea typeface="幼圆" panose="02010509060101010101" pitchFamily="49" charset="-122"/>
              </a:rPr>
              <a:t>市北高新</a:t>
            </a:r>
            <a:r>
              <a:rPr lang="zh-CN" altLang="en-US" b="1">
                <a:solidFill>
                  <a:schemeClr val="accent1">
                    <a:lumMod val="50000"/>
                  </a:schemeClr>
                </a:solidFill>
              </a:rPr>
              <a:t>（</a:t>
            </a:r>
            <a:r>
              <a:rPr lang="en-US" altLang="zh-CN" b="1">
                <a:solidFill>
                  <a:srgbClr val="000066"/>
                </a:solidFill>
                <a:latin typeface="幼圆" panose="02010509060101010101" pitchFamily="49" charset="-122"/>
                <a:ea typeface="幼圆" panose="02010509060101010101" pitchFamily="49" charset="-122"/>
              </a:rPr>
              <a:t>600604.SH</a:t>
            </a:r>
            <a:r>
              <a:rPr lang="zh-CN" altLang="en-US" b="1">
                <a:solidFill>
                  <a:schemeClr val="accent1">
                    <a:lumMod val="50000"/>
                  </a:schemeClr>
                </a:solidFill>
              </a:rPr>
              <a:t>） </a:t>
            </a:r>
            <a:r>
              <a:rPr lang="zh-CN" altLang="en-US" b="1">
                <a:solidFill>
                  <a:schemeClr val="accent1">
                    <a:lumMod val="50000"/>
                  </a:schemeClr>
                </a:solidFill>
                <a:latin typeface="+mn-ea"/>
                <a:ea typeface="+mn-ea"/>
              </a:rPr>
              <a:t>：上海市北高新股份有限公司是市北高新集团旗下的一家以园区产业载体开发经营、企业服务集成及产业投资为核心业务的上市公司。公司以对接国家战略、发展高新产业、繁荣区域经济、服务企业成长为己任，以“加快科技化步伐，打造国际化园区”为主线，积极推进市北高新园区的开发建设并努力把园区打造成为一个视野国际化、产业科技化、生态园林化、服务集成化，国内一流、国际有一定影响力的高新技术服务业园区。</a:t>
            </a:r>
            <a:endParaRPr lang="en-US" altLang="zh-CN" b="1">
              <a:solidFill>
                <a:schemeClr val="accent1">
                  <a:lumMod val="50000"/>
                </a:schemeClr>
              </a:solidFill>
              <a:latin typeface="+mn-ea"/>
              <a:ea typeface="+mn-ea"/>
            </a:endParaRPr>
          </a:p>
          <a:p>
            <a:pPr>
              <a:lnSpc>
                <a:spcPct val="150000"/>
              </a:lnSpc>
              <a:buClr>
                <a:srgbClr val="000798"/>
              </a:buClr>
              <a:buFont typeface="Wingdings" panose="05000000000000000000" pitchFamily="2" charset="2"/>
              <a:buChar char="l"/>
              <a:defRPr/>
            </a:pPr>
            <a:endParaRPr lang="en-US" altLang="zh-CN" b="1">
              <a:solidFill>
                <a:schemeClr val="accent1">
                  <a:lumMod val="50000"/>
                </a:schemeClr>
              </a:solidFill>
              <a:latin typeface="+mn-ea"/>
              <a:ea typeface="+mn-ea"/>
            </a:endParaRPr>
          </a:p>
          <a:p>
            <a:pPr>
              <a:lnSpc>
                <a:spcPct val="150000"/>
              </a:lnSpc>
              <a:buClr>
                <a:srgbClr val="000798"/>
              </a:buClr>
              <a:buFont typeface="Wingdings" panose="05000000000000000000" pitchFamily="2" charset="2"/>
              <a:buChar char="l"/>
              <a:defRPr/>
            </a:pPr>
            <a:r>
              <a:rPr lang="zh-CN" altLang="en-US" b="1">
                <a:solidFill>
                  <a:schemeClr val="accent1">
                    <a:lumMod val="50000"/>
                  </a:schemeClr>
                </a:solidFill>
                <a:latin typeface="+mn-ea"/>
                <a:ea typeface="+mn-ea"/>
              </a:rPr>
              <a:t>在设立科创板的利好消息推动下，作为科创概念龙头的市北高新自</a:t>
            </a:r>
            <a:r>
              <a:rPr lang="en-US" altLang="zh-CN" b="1">
                <a:solidFill>
                  <a:schemeClr val="accent1">
                    <a:lumMod val="50000"/>
                  </a:schemeClr>
                </a:solidFill>
                <a:latin typeface="+mn-ea"/>
                <a:ea typeface="+mn-ea"/>
              </a:rPr>
              <a:t>11</a:t>
            </a:r>
            <a:r>
              <a:rPr lang="zh-CN" altLang="en-US" b="1">
                <a:solidFill>
                  <a:schemeClr val="accent1">
                    <a:lumMod val="50000"/>
                  </a:schemeClr>
                </a:solidFill>
                <a:latin typeface="+mn-ea"/>
                <a:ea typeface="+mn-ea"/>
              </a:rPr>
              <a:t>月</a:t>
            </a:r>
            <a:r>
              <a:rPr lang="en-US" altLang="zh-CN" b="1">
                <a:solidFill>
                  <a:schemeClr val="accent1">
                    <a:lumMod val="50000"/>
                  </a:schemeClr>
                </a:solidFill>
                <a:latin typeface="+mn-ea"/>
                <a:ea typeface="+mn-ea"/>
              </a:rPr>
              <a:t>5</a:t>
            </a:r>
            <a:r>
              <a:rPr lang="zh-CN" altLang="en-US" b="1">
                <a:solidFill>
                  <a:schemeClr val="accent1">
                    <a:lumMod val="50000"/>
                  </a:schemeClr>
                </a:solidFill>
                <a:latin typeface="+mn-ea"/>
                <a:ea typeface="+mn-ea"/>
              </a:rPr>
              <a:t>日起连续实现</a:t>
            </a:r>
            <a:r>
              <a:rPr lang="en-US" altLang="zh-CN" b="1">
                <a:solidFill>
                  <a:schemeClr val="accent1">
                    <a:lumMod val="50000"/>
                  </a:schemeClr>
                </a:solidFill>
                <a:latin typeface="+mn-ea"/>
                <a:ea typeface="+mn-ea"/>
              </a:rPr>
              <a:t>12</a:t>
            </a:r>
            <a:r>
              <a:rPr lang="zh-CN" altLang="en-US" b="1">
                <a:solidFill>
                  <a:schemeClr val="accent1">
                    <a:lumMod val="50000"/>
                  </a:schemeClr>
                </a:solidFill>
                <a:latin typeface="+mn-ea"/>
                <a:ea typeface="+mn-ea"/>
              </a:rPr>
              <a:t>个涨停，创造新的连板纪录。公司负责开发运营的上海市北高新技术服务业园区是新静安对接科创中心建设的核心承载区。</a:t>
            </a:r>
            <a:endParaRPr lang="en-US" altLang="zh-CN" b="1">
              <a:solidFill>
                <a:schemeClr val="accent1">
                  <a:lumMod val="50000"/>
                </a:schemeClr>
              </a:solidFill>
              <a:latin typeface="+mn-ea"/>
              <a:ea typeface="+mn-ea"/>
            </a:endParaRPr>
          </a:p>
          <a:p>
            <a:pPr>
              <a:lnSpc>
                <a:spcPct val="150000"/>
              </a:lnSpc>
              <a:buClr>
                <a:srgbClr val="000798"/>
              </a:buClr>
              <a:buFont typeface="Wingdings" panose="05000000000000000000" pitchFamily="2" charset="2"/>
              <a:buChar char="l"/>
              <a:defRPr/>
            </a:pPr>
            <a:endParaRPr lang="zh-CN" altLang="en-US" b="1">
              <a:solidFill>
                <a:schemeClr val="accent1">
                  <a:lumMod val="50000"/>
                </a:schemeClr>
              </a:solidFill>
              <a:latin typeface="+mn-ea"/>
              <a:ea typeface="+mn-ea"/>
            </a:endParaRP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EAB08862-4DA7-4AB6-A6E5-68FEF2CE31DE}"/>
              </a:ext>
            </a:extLst>
          </p:cNvPr>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上月涨幅居前个股的本月表现</a:t>
            </a:r>
            <a:endParaRPr lang="en-US" altLang="zh-CN" sz="2400" b="1">
              <a:solidFill>
                <a:srgbClr val="000066"/>
              </a:solidFill>
              <a:latin typeface="幼圆" panose="02010509060101010101" pitchFamily="49" charset="-122"/>
              <a:ea typeface="幼圆" panose="02010509060101010101" pitchFamily="49" charset="-122"/>
            </a:endParaRPr>
          </a:p>
        </p:txBody>
      </p:sp>
      <p:graphicFrame>
        <p:nvGraphicFramePr>
          <p:cNvPr id="5" name="表格 4">
            <a:extLst>
              <a:ext uri="{FF2B5EF4-FFF2-40B4-BE49-F238E27FC236}">
                <a16:creationId xmlns:a16="http://schemas.microsoft.com/office/drawing/2014/main" xmlns="" id="{BDD305F5-997A-49F2-8DBC-1332852DFE17}"/>
              </a:ext>
            </a:extLst>
          </p:cNvPr>
          <p:cNvGraphicFramePr>
            <a:graphicFrameLocks noGrp="1"/>
          </p:cNvGraphicFramePr>
          <p:nvPr>
            <p:extLst>
              <p:ext uri="{D42A27DB-BD31-4B8C-83A1-F6EECF244321}">
                <p14:modId xmlns:p14="http://schemas.microsoft.com/office/powerpoint/2010/main" val="168966092"/>
              </p:ext>
            </p:extLst>
          </p:nvPr>
        </p:nvGraphicFramePr>
        <p:xfrm>
          <a:off x="0" y="801442"/>
          <a:ext cx="9144034" cy="5651894"/>
        </p:xfrm>
        <a:graphic>
          <a:graphicData uri="http://schemas.openxmlformats.org/drawingml/2006/table">
            <a:tbl>
              <a:tblPr/>
              <a:tblGrid>
                <a:gridCol w="1938794">
                  <a:extLst>
                    <a:ext uri="{9D8B030D-6E8A-4147-A177-3AD203B41FA5}">
                      <a16:colId xmlns:a16="http://schemas.microsoft.com/office/drawing/2014/main" xmlns="" val="20000"/>
                    </a:ext>
                  </a:extLst>
                </a:gridCol>
                <a:gridCol w="1736202">
                  <a:extLst>
                    <a:ext uri="{9D8B030D-6E8A-4147-A177-3AD203B41FA5}">
                      <a16:colId xmlns:a16="http://schemas.microsoft.com/office/drawing/2014/main" xmlns="" val="20001"/>
                    </a:ext>
                  </a:extLst>
                </a:gridCol>
                <a:gridCol w="1388963">
                  <a:extLst>
                    <a:ext uri="{9D8B030D-6E8A-4147-A177-3AD203B41FA5}">
                      <a16:colId xmlns:a16="http://schemas.microsoft.com/office/drawing/2014/main" xmlns="" val="20002"/>
                    </a:ext>
                  </a:extLst>
                </a:gridCol>
                <a:gridCol w="1435100">
                  <a:extLst>
                    <a:ext uri="{9D8B030D-6E8A-4147-A177-3AD203B41FA5}">
                      <a16:colId xmlns:a16="http://schemas.microsoft.com/office/drawing/2014/main" xmlns="" val="20003"/>
                    </a:ext>
                  </a:extLst>
                </a:gridCol>
                <a:gridCol w="2644975">
                  <a:extLst>
                    <a:ext uri="{9D8B030D-6E8A-4147-A177-3AD203B41FA5}">
                      <a16:colId xmlns:a16="http://schemas.microsoft.com/office/drawing/2014/main" xmlns="" val="20004"/>
                    </a:ext>
                  </a:extLst>
                </a:gridCol>
              </a:tblGrid>
              <a:tr h="742030">
                <a:tc>
                  <a:txBody>
                    <a:bodyPr/>
                    <a:lstStyle/>
                    <a:p>
                      <a:pPr algn="ctr" fontAlgn="t"/>
                      <a:endParaRPr lang="en-US" altLang="zh-CN" sz="1400" b="1" i="0" u="none" strike="noStrike" kern="1200">
                        <a:solidFill>
                          <a:schemeClr val="bg1"/>
                        </a:solidFill>
                        <a:latin typeface="+mn-ea"/>
                        <a:ea typeface="+mn-ea"/>
                        <a:cs typeface="+mn-cs"/>
                      </a:endParaRPr>
                    </a:p>
                    <a:p>
                      <a:pPr algn="ctr" fontAlgn="t"/>
                      <a:r>
                        <a:rPr lang="zh-CN" altLang="en-US" sz="1400" b="1" i="0" u="none" strike="noStrike" kern="1200">
                          <a:solidFill>
                            <a:schemeClr val="bg1"/>
                          </a:solidFill>
                          <a:latin typeface="+mn-ea"/>
                          <a:ea typeface="+mn-ea"/>
                          <a:cs typeface="+mn-cs"/>
                        </a:rPr>
                        <a:t>证券代码</a:t>
                      </a:r>
                    </a:p>
                  </a:txBody>
                  <a:tcPr marL="4682" marR="4682" marT="4682" marB="0">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a:solidFill>
                          <a:schemeClr val="bg1"/>
                        </a:solidFill>
                        <a:latin typeface="+mn-ea"/>
                        <a:ea typeface="+mn-ea"/>
                        <a:cs typeface="+mn-cs"/>
                      </a:endParaRPr>
                    </a:p>
                    <a:p>
                      <a:pPr algn="ctr" rtl="0" fontAlgn="t"/>
                      <a:r>
                        <a:rPr lang="zh-CN" altLang="en-US" sz="1400" b="1" i="0" u="none" strike="noStrike" kern="1200">
                          <a:solidFill>
                            <a:schemeClr val="bg1"/>
                          </a:solidFill>
                          <a:latin typeface="+mn-ea"/>
                          <a:ea typeface="+mn-ea"/>
                          <a:cs typeface="+mn-cs"/>
                        </a:rPr>
                        <a:t>证券简称</a:t>
                      </a: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a:solidFill>
                          <a:schemeClr val="bg1"/>
                        </a:solidFill>
                        <a:latin typeface="+mn-ea"/>
                        <a:ea typeface="+mn-ea"/>
                        <a:cs typeface="+mn-cs"/>
                      </a:endParaRPr>
                    </a:p>
                    <a:p>
                      <a:pPr algn="ctr" rtl="0" fontAlgn="t"/>
                      <a:r>
                        <a:rPr lang="zh-CN" altLang="en-US" sz="1400" b="1" i="0" u="none" strike="noStrike" kern="1200">
                          <a:solidFill>
                            <a:schemeClr val="bg1"/>
                          </a:solidFill>
                          <a:latin typeface="+mn-ea"/>
                          <a:ea typeface="+mn-ea"/>
                          <a:cs typeface="+mn-cs"/>
                        </a:rPr>
                        <a:t>上月涨幅（</a:t>
                      </a:r>
                      <a:r>
                        <a:rPr lang="en-US" altLang="zh-CN" sz="1400" b="1" i="0" u="none" strike="noStrike" kern="1200">
                          <a:solidFill>
                            <a:schemeClr val="bg1"/>
                          </a:solidFill>
                          <a:latin typeface="+mn-ea"/>
                          <a:ea typeface="+mn-ea"/>
                          <a:cs typeface="+mn-cs"/>
                        </a:rPr>
                        <a:t>%</a:t>
                      </a:r>
                      <a:r>
                        <a:rPr lang="zh-CN" altLang="en-US" sz="1400" b="1" i="0" u="none" strike="noStrike" kern="1200">
                          <a:solidFill>
                            <a:schemeClr val="bg1"/>
                          </a:solidFill>
                          <a:latin typeface="+mn-ea"/>
                          <a:ea typeface="+mn-ea"/>
                          <a:cs typeface="+mn-cs"/>
                        </a:rPr>
                        <a:t>）</a:t>
                      </a:r>
                      <a:br>
                        <a:rPr lang="zh-CN" altLang="en-US" sz="1400" b="1" i="0" u="none" strike="noStrike" kern="1200">
                          <a:solidFill>
                            <a:schemeClr val="bg1"/>
                          </a:solidFill>
                          <a:latin typeface="+mn-ea"/>
                          <a:ea typeface="+mn-ea"/>
                          <a:cs typeface="+mn-cs"/>
                        </a:rPr>
                      </a:br>
                      <a:endParaRPr lang="zh-CN" altLang="en-US" sz="1400" b="1" i="0" u="none" strike="noStrike" kern="1200">
                        <a:solidFill>
                          <a:schemeClr val="bg1"/>
                        </a:solidFill>
                        <a:latin typeface="+mn-ea"/>
                        <a:ea typeface="+mn-ea"/>
                        <a:cs typeface="+mn-cs"/>
                      </a:endParaRP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a:solidFill>
                          <a:schemeClr val="bg1"/>
                        </a:solidFill>
                        <a:latin typeface="+mn-ea"/>
                        <a:ea typeface="+mn-ea"/>
                        <a:cs typeface="+mn-cs"/>
                      </a:endParaRPr>
                    </a:p>
                    <a:p>
                      <a:pPr algn="ctr" rtl="0" fontAlgn="t"/>
                      <a:r>
                        <a:rPr lang="zh-CN" altLang="en-US" sz="1400" b="1" i="0" u="none" strike="noStrike" kern="1200">
                          <a:solidFill>
                            <a:schemeClr val="bg1"/>
                          </a:solidFill>
                          <a:latin typeface="+mn-ea"/>
                          <a:ea typeface="+mn-ea"/>
                          <a:cs typeface="+mn-cs"/>
                        </a:rPr>
                        <a:t>本月涨幅（</a:t>
                      </a:r>
                      <a:r>
                        <a:rPr lang="en-US" altLang="zh-CN" sz="1400" b="1" i="0" u="none" strike="noStrike" kern="1200">
                          <a:solidFill>
                            <a:schemeClr val="bg1"/>
                          </a:solidFill>
                          <a:latin typeface="+mn-ea"/>
                          <a:ea typeface="+mn-ea"/>
                          <a:cs typeface="+mn-cs"/>
                        </a:rPr>
                        <a:t>%</a:t>
                      </a:r>
                      <a:r>
                        <a:rPr lang="zh-CN" altLang="en-US" sz="1400" b="1" i="0" u="none" strike="noStrike" kern="1200">
                          <a:solidFill>
                            <a:schemeClr val="bg1"/>
                          </a:solidFill>
                          <a:latin typeface="+mn-ea"/>
                          <a:ea typeface="+mn-ea"/>
                          <a:cs typeface="+mn-cs"/>
                        </a:rPr>
                        <a:t>）</a:t>
                      </a: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a:solidFill>
                          <a:schemeClr val="bg1"/>
                        </a:solidFill>
                        <a:latin typeface="+mn-ea"/>
                        <a:ea typeface="+mn-ea"/>
                        <a:cs typeface="+mn-cs"/>
                      </a:endParaRPr>
                    </a:p>
                    <a:p>
                      <a:pPr algn="ctr" rtl="0" fontAlgn="t"/>
                      <a:r>
                        <a:rPr lang="zh-CN" altLang="en-US" sz="1400" b="1" i="0" u="none" strike="noStrike" kern="1200">
                          <a:solidFill>
                            <a:schemeClr val="bg1"/>
                          </a:solidFill>
                          <a:latin typeface="+mn-ea"/>
                          <a:ea typeface="+mn-ea"/>
                          <a:cs typeface="+mn-cs"/>
                        </a:rPr>
                        <a:t>行业</a:t>
                      </a:r>
                    </a:p>
                  </a:txBody>
                  <a:tcPr marL="4682" marR="4682" marT="4682" marB="0">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extLst>
                  <a:ext uri="{0D108BD9-81ED-4DB2-BD59-A6C34878D82A}">
                    <a16:rowId xmlns:a16="http://schemas.microsoft.com/office/drawing/2014/main" xmlns="" val="10000"/>
                  </a:ext>
                </a:extLst>
              </a:tr>
              <a:tr h="490729">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000622.SZ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恒立实业</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54.2945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48.3101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1"/>
                  </a:ext>
                </a:extLst>
              </a:tr>
              <a:tr h="490721">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000918.SZ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嘉凯城</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46.3972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6.2425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房地产业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2"/>
                  </a:ext>
                </a:extLst>
              </a:tr>
              <a:tr h="490721">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000750.SZ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国海证券</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39.9408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-10.7822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金融业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3"/>
                  </a:ext>
                </a:extLst>
              </a:tr>
              <a:tr h="490721">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603718.SH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海利生物</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37.4574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15.4418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4"/>
                  </a:ext>
                </a:extLst>
              </a:tr>
              <a:tr h="490721">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600695.SH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绿庭投资</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33.3333</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15.991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金融业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5"/>
                  </a:ext>
                </a:extLst>
              </a:tr>
              <a:tr h="493367">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603089.SH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正裕工业</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30.4509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-17.1402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6"/>
                  </a:ext>
                </a:extLst>
              </a:tr>
              <a:tr h="490721">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600687.SH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刚泰控股</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30</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10.8108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7"/>
                  </a:ext>
                </a:extLst>
              </a:tr>
              <a:tr h="490721">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300538.SZ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同益股份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29.3377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-15.1079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批发和零售业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8"/>
                  </a:ext>
                </a:extLst>
              </a:tr>
              <a:tr h="490721">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600156.SH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华升股份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29.2428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-20.6061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9"/>
                  </a:ext>
                </a:extLst>
              </a:tr>
              <a:tr h="490721">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600766.SH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园城黄金</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28.3364</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11.8234</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采矿业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12700">
                      <a:solidFill>
                        <a:schemeClr val="accent2"/>
                      </a:solidFill>
                      <a:prstDash val="solid"/>
                    </a:lnB>
                    <a:no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2531376980"/>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本月跌幅居前个股</a:t>
            </a:r>
          </a:p>
        </p:txBody>
      </p:sp>
      <p:graphicFrame>
        <p:nvGraphicFramePr>
          <p:cNvPr id="5" name="表格 4"/>
          <p:cNvGraphicFramePr>
            <a:graphicFrameLocks noGrp="1"/>
          </p:cNvGraphicFramePr>
          <p:nvPr>
            <p:extLst>
              <p:ext uri="{D42A27DB-BD31-4B8C-83A1-F6EECF244321}">
                <p14:modId xmlns:p14="http://schemas.microsoft.com/office/powerpoint/2010/main" val="2052212328"/>
              </p:ext>
            </p:extLst>
          </p:nvPr>
        </p:nvGraphicFramePr>
        <p:xfrm>
          <a:off x="0" y="786606"/>
          <a:ext cx="9144001" cy="6007851"/>
        </p:xfrm>
        <a:graphic>
          <a:graphicData uri="http://schemas.openxmlformats.org/drawingml/2006/table">
            <a:tbl>
              <a:tblPr/>
              <a:tblGrid>
                <a:gridCol w="2213532">
                  <a:extLst>
                    <a:ext uri="{9D8B030D-6E8A-4147-A177-3AD203B41FA5}">
                      <a16:colId xmlns:a16="http://schemas.microsoft.com/office/drawing/2014/main" xmlns="" val="20000"/>
                    </a:ext>
                  </a:extLst>
                </a:gridCol>
                <a:gridCol w="1870962">
                  <a:extLst>
                    <a:ext uri="{9D8B030D-6E8A-4147-A177-3AD203B41FA5}">
                      <a16:colId xmlns:a16="http://schemas.microsoft.com/office/drawing/2014/main" xmlns="" val="20001"/>
                    </a:ext>
                  </a:extLst>
                </a:gridCol>
                <a:gridCol w="1765555">
                  <a:extLst>
                    <a:ext uri="{9D8B030D-6E8A-4147-A177-3AD203B41FA5}">
                      <a16:colId xmlns:a16="http://schemas.microsoft.com/office/drawing/2014/main" xmlns="" val="20002"/>
                    </a:ext>
                  </a:extLst>
                </a:gridCol>
                <a:gridCol w="1264878">
                  <a:extLst>
                    <a:ext uri="{9D8B030D-6E8A-4147-A177-3AD203B41FA5}">
                      <a16:colId xmlns:a16="http://schemas.microsoft.com/office/drawing/2014/main" xmlns="" val="20003"/>
                    </a:ext>
                  </a:extLst>
                </a:gridCol>
                <a:gridCol w="2029074">
                  <a:extLst>
                    <a:ext uri="{9D8B030D-6E8A-4147-A177-3AD203B41FA5}">
                      <a16:colId xmlns:a16="http://schemas.microsoft.com/office/drawing/2014/main" xmlns="" val="20004"/>
                    </a:ext>
                  </a:extLst>
                </a:gridCol>
              </a:tblGrid>
              <a:tr h="578783">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证券代码</a:t>
                      </a:r>
                    </a:p>
                  </a:txBody>
                  <a:tcPr marL="3746" marR="3746" marT="3746"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上市公司</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月跌幅%</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总市值（亿元）</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行业</a:t>
                      </a:r>
                    </a:p>
                  </a:txBody>
                  <a:tcPr marL="3746" marR="3746" marT="3746"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extLst>
                  <a:ext uri="{0D108BD9-81ED-4DB2-BD59-A6C34878D82A}">
                    <a16:rowId xmlns:a16="http://schemas.microsoft.com/office/drawing/2014/main" xmlns="" val="10000"/>
                  </a:ext>
                </a:extLst>
              </a:tr>
              <a:tr h="564515">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002147.SZ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ST</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新光</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-64.2276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96.5224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房地产业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1"/>
                  </a:ext>
                </a:extLst>
              </a:tr>
              <a:tr h="479425">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000979.SZ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中弘退</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-62.1622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23.4937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房地产业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2"/>
                  </a:ext>
                </a:extLst>
              </a:tr>
              <a:tr h="531121">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002075.SZ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沙钢股份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-48.4152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183.1621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3"/>
                  </a:ext>
                </a:extLst>
              </a:tr>
              <a:tr h="457603">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600086.SH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东方金钰</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-47.4104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71.28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4"/>
                  </a:ext>
                </a:extLst>
              </a:tr>
              <a:tr h="440070">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002665.SZ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首航节能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-44.6552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81.4929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5"/>
                  </a:ext>
                </a:extLst>
              </a:tr>
              <a:tr h="535699">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002450.SZ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康得新</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-44.3857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334.9692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6"/>
                  </a:ext>
                </a:extLst>
              </a:tr>
              <a:tr h="492760">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600122.SH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宏图高科</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-42.027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49.6804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批发和零售业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7"/>
                  </a:ext>
                </a:extLst>
              </a:tr>
              <a:tr h="466090">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002668.SZ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奥马电器</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-41.7801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60.2766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8"/>
                  </a:ext>
                </a:extLst>
              </a:tr>
              <a:tr h="466725">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300342.SZ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天银机电</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-38.4351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30.9269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9"/>
                  </a:ext>
                </a:extLst>
              </a:tr>
              <a:tr h="492125">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002739.SZ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万达电影</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-37.5868</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379.9431</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文化、体育和娱乐业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12700">
                      <a:solidFill>
                        <a:schemeClr val="accent2"/>
                      </a:solidFill>
                      <a:prstDash val="solid"/>
                    </a:lnB>
                  </a:tcPr>
                </a:tc>
                <a:extLst>
                  <a:ext uri="{0D108BD9-81ED-4DB2-BD59-A6C34878D82A}">
                    <a16:rowId xmlns:a16="http://schemas.microsoft.com/office/drawing/2014/main" xmlns="" val="10010"/>
                  </a:ext>
                </a:extLst>
              </a:tr>
              <a:tr h="440070">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extLst>
                  <a:ext uri="{0D108BD9-81ED-4DB2-BD59-A6C34878D82A}">
                    <a16:rowId xmlns:a16="http://schemas.microsoft.com/office/drawing/2014/main" xmlns="" val="10011"/>
                  </a:ext>
                </a:extLst>
              </a:tr>
            </a:tbl>
          </a:graphicData>
        </a:graphic>
      </p:graphicFrame>
    </p:spTree>
  </p:cSld>
  <p:clrMapOvr>
    <a:overrideClrMapping bg1="lt1" tx1="dk1" bg2="lt2" tx2="dk2" accent1="accent1" accent2="accent2" accent3="accent3" accent4="accent4" accent5="accent5" accent6="accent6" hlink="hlink" folHlink="folHlink"/>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xmlns="" id="{343C4FAD-AC0F-4495-9059-9516B6E3C2E8}"/>
              </a:ext>
            </a:extLst>
          </p:cNvPr>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股权质押比例前十</a:t>
            </a:r>
          </a:p>
        </p:txBody>
      </p:sp>
      <p:graphicFrame>
        <p:nvGraphicFramePr>
          <p:cNvPr id="7" name="表格 6">
            <a:extLst>
              <a:ext uri="{FF2B5EF4-FFF2-40B4-BE49-F238E27FC236}">
                <a16:creationId xmlns:a16="http://schemas.microsoft.com/office/drawing/2014/main" xmlns="" id="{E29E769F-1AD5-4073-B780-7272B14ECAD7}"/>
              </a:ext>
            </a:extLst>
          </p:cNvPr>
          <p:cNvGraphicFramePr>
            <a:graphicFrameLocks noGrp="1"/>
          </p:cNvGraphicFramePr>
          <p:nvPr>
            <p:extLst>
              <p:ext uri="{D42A27DB-BD31-4B8C-83A1-F6EECF244321}">
                <p14:modId xmlns:p14="http://schemas.microsoft.com/office/powerpoint/2010/main" val="3701265222"/>
              </p:ext>
            </p:extLst>
          </p:nvPr>
        </p:nvGraphicFramePr>
        <p:xfrm>
          <a:off x="0" y="883266"/>
          <a:ext cx="9144001" cy="6059906"/>
        </p:xfrm>
        <a:graphic>
          <a:graphicData uri="http://schemas.openxmlformats.org/drawingml/2006/table">
            <a:tbl>
              <a:tblPr/>
              <a:tblGrid>
                <a:gridCol w="2213532">
                  <a:extLst>
                    <a:ext uri="{9D8B030D-6E8A-4147-A177-3AD203B41FA5}">
                      <a16:colId xmlns:a16="http://schemas.microsoft.com/office/drawing/2014/main" xmlns="" val="20000"/>
                    </a:ext>
                  </a:extLst>
                </a:gridCol>
                <a:gridCol w="1870962">
                  <a:extLst>
                    <a:ext uri="{9D8B030D-6E8A-4147-A177-3AD203B41FA5}">
                      <a16:colId xmlns:a16="http://schemas.microsoft.com/office/drawing/2014/main" xmlns="" val="20001"/>
                    </a:ext>
                  </a:extLst>
                </a:gridCol>
                <a:gridCol w="1765555">
                  <a:extLst>
                    <a:ext uri="{9D8B030D-6E8A-4147-A177-3AD203B41FA5}">
                      <a16:colId xmlns:a16="http://schemas.microsoft.com/office/drawing/2014/main" xmlns="" val="20002"/>
                    </a:ext>
                  </a:extLst>
                </a:gridCol>
                <a:gridCol w="1264878">
                  <a:extLst>
                    <a:ext uri="{9D8B030D-6E8A-4147-A177-3AD203B41FA5}">
                      <a16:colId xmlns:a16="http://schemas.microsoft.com/office/drawing/2014/main" xmlns="" val="20003"/>
                    </a:ext>
                  </a:extLst>
                </a:gridCol>
                <a:gridCol w="2029074">
                  <a:extLst>
                    <a:ext uri="{9D8B030D-6E8A-4147-A177-3AD203B41FA5}">
                      <a16:colId xmlns:a16="http://schemas.microsoft.com/office/drawing/2014/main" xmlns="" val="20004"/>
                    </a:ext>
                  </a:extLst>
                </a:gridCol>
              </a:tblGrid>
              <a:tr h="578783">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证券代码</a:t>
                      </a:r>
                    </a:p>
                  </a:txBody>
                  <a:tcPr marL="3746" marR="3746" marT="3746"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上市公司</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质押比例%</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总市值（亿元）</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行业</a:t>
                      </a:r>
                    </a:p>
                  </a:txBody>
                  <a:tcPr marL="3746" marR="3746" marT="3746"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extLst>
                  <a:ext uri="{0D108BD9-81ED-4DB2-BD59-A6C34878D82A}">
                    <a16:rowId xmlns:a16="http://schemas.microsoft.com/office/drawing/2014/main" xmlns="" val="10000"/>
                  </a:ext>
                </a:extLst>
              </a:tr>
              <a:tr h="564515">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000981.SZ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银亿股份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82.39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151.0496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1"/>
                  </a:ext>
                </a:extLst>
              </a:tr>
              <a:tr h="479425">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000408.SZ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藏格控股</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77.96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225.0977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2"/>
                  </a:ext>
                </a:extLst>
              </a:tr>
              <a:tr h="531121">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603555.SH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贵人鸟</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77.14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45.1336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3"/>
                  </a:ext>
                </a:extLst>
              </a:tr>
              <a:tr h="457603">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002143.SZ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印纪传媒</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76.81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58.7585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租赁和商务服务业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4"/>
                  </a:ext>
                </a:extLst>
              </a:tr>
              <a:tr h="440070">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601360.SH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三六零</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75.9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1,511.77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信息传输、软件和信息技术服务业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5"/>
                  </a:ext>
                </a:extLst>
              </a:tr>
              <a:tr h="535699">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000723.SZ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美锦能源</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75.87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149.0536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6"/>
                  </a:ext>
                </a:extLst>
              </a:tr>
              <a:tr h="492760">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000567.SZ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海德股份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75.1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52.706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金融业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7"/>
                  </a:ext>
                </a:extLst>
              </a:tr>
              <a:tr h="466090">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000564.SZ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供销大集</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74.04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167.6184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批发和零售业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8"/>
                  </a:ext>
                </a:extLst>
              </a:tr>
              <a:tr h="466725">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600828.SH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茂业商业</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73.92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88.1579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批发和零售业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9"/>
                  </a:ext>
                </a:extLst>
              </a:tr>
              <a:tr h="492125">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002625.SZ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光启技术</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72.49</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198.653</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12700">
                      <a:solidFill>
                        <a:schemeClr val="accent2"/>
                      </a:solidFill>
                      <a:prstDash val="solid"/>
                    </a:lnB>
                  </a:tcPr>
                </a:tc>
                <a:extLst>
                  <a:ext uri="{0D108BD9-81ED-4DB2-BD59-A6C34878D82A}">
                    <a16:rowId xmlns:a16="http://schemas.microsoft.com/office/drawing/2014/main" xmlns="" val="10010"/>
                  </a:ext>
                </a:extLst>
              </a:tr>
              <a:tr h="440070">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3245075307"/>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gray">
          <a:xfrm>
            <a:off x="755650" y="1870075"/>
            <a:ext cx="3024188" cy="622300"/>
          </a:xfrm>
          <a:prstGeom prst="rect">
            <a:avLst/>
          </a:prstGeom>
          <a:noFill/>
          <a:ln w="9525">
            <a:noFill/>
            <a:miter lim="800000"/>
          </a:ln>
        </p:spPr>
        <p:txBody>
          <a:bodyPr anchor="ctr"/>
          <a:lstStyle/>
          <a:p>
            <a:r>
              <a:rPr lang="en-US" altLang="zh-CN" sz="3600" b="1">
                <a:solidFill>
                  <a:srgbClr val="CC0000"/>
                </a:solidFill>
                <a:latin typeface="幼圆" panose="02010509060101010101" pitchFamily="49" charset="-122"/>
                <a:ea typeface="黑体" panose="02010609060101010101" pitchFamily="49" charset="-122"/>
              </a:rPr>
              <a:t>『</a:t>
            </a:r>
            <a:r>
              <a:rPr lang="zh-CN" altLang="en-US" sz="3600" b="1">
                <a:solidFill>
                  <a:srgbClr val="CC0000"/>
                </a:solidFill>
                <a:latin typeface="幼圆" panose="02010509060101010101" pitchFamily="49" charset="-122"/>
                <a:ea typeface="黑体" panose="02010609060101010101" pitchFamily="49" charset="-122"/>
              </a:rPr>
              <a:t>融客月报</a:t>
            </a:r>
            <a:r>
              <a:rPr lang="en-US" altLang="zh-CN" sz="3600" b="1">
                <a:solidFill>
                  <a:srgbClr val="CC0000"/>
                </a:solidFill>
                <a:latin typeface="幼圆" panose="02010509060101010101" pitchFamily="49" charset="-122"/>
                <a:ea typeface="黑体" panose="02010609060101010101" pitchFamily="49" charset="-122"/>
              </a:rPr>
              <a:t>』</a:t>
            </a:r>
            <a:endParaRPr lang="zh-CN" altLang="en-US" sz="3600" b="1">
              <a:solidFill>
                <a:srgbClr val="CC0000"/>
              </a:solidFill>
              <a:latin typeface="幼圆" panose="02010509060101010101" pitchFamily="49" charset="-122"/>
              <a:ea typeface="黑体" panose="02010609060101010101" pitchFamily="49" charset="-122"/>
            </a:endParaRPr>
          </a:p>
        </p:txBody>
      </p:sp>
      <p:sp>
        <p:nvSpPr>
          <p:cNvPr id="12291" name="Text Box 6"/>
          <p:cNvSpPr txBox="1">
            <a:spLocks noChangeArrowheads="1"/>
          </p:cNvSpPr>
          <p:nvPr/>
        </p:nvSpPr>
        <p:spPr bwMode="gray">
          <a:xfrm>
            <a:off x="0" y="2565400"/>
            <a:ext cx="9396413" cy="1630045"/>
          </a:xfrm>
          <a:prstGeom prst="rect">
            <a:avLst/>
          </a:prstGeom>
          <a:noFill/>
          <a:ln w="0" algn="ctr">
            <a:noFill/>
            <a:miter lim="800000"/>
          </a:ln>
        </p:spPr>
        <p:txBody>
          <a:bodyPr>
            <a:spAutoFit/>
          </a:bodyPr>
          <a:lstStyle/>
          <a:p>
            <a:pPr eaLnBrk="0" hangingPunct="0">
              <a:spcBef>
                <a:spcPct val="50000"/>
              </a:spcBef>
            </a:pPr>
            <a:r>
              <a:rPr lang="en-US" altLang="zh-CN" sz="4000">
                <a:solidFill>
                  <a:srgbClr val="777777"/>
                </a:solidFill>
                <a:ea typeface="华文中宋" panose="02010600040101010101" pitchFamily="2" charset="-122"/>
              </a:rPr>
              <a:t>                      </a:t>
            </a:r>
            <a:r>
              <a:rPr lang="en-US" altLang="zh-CN" sz="3600">
                <a:solidFill>
                  <a:srgbClr val="000066"/>
                </a:solidFill>
                <a:latin typeface="华文中宋" panose="02010600040101010101" pitchFamily="2" charset="-122"/>
                <a:ea typeface="黑体" panose="02010609060101010101" pitchFamily="49" charset="-122"/>
              </a:rPr>
              <a:t>—— </a:t>
            </a:r>
            <a:r>
              <a:rPr lang="zh-CN" altLang="en-US" sz="3600" b="1">
                <a:solidFill>
                  <a:srgbClr val="000066"/>
                </a:solidFill>
                <a:ea typeface="黑体" panose="02010609060101010101" pitchFamily="49" charset="-122"/>
              </a:rPr>
              <a:t>二级市场</a:t>
            </a:r>
            <a:r>
              <a:rPr lang="zh-CN" altLang="en-US" sz="1800" b="1">
                <a:solidFill>
                  <a:srgbClr val="000066"/>
                </a:solidFill>
                <a:ea typeface="幼圆" panose="02010509060101010101" pitchFamily="49" charset="-122"/>
              </a:rPr>
              <a:t>（</a:t>
            </a:r>
            <a:r>
              <a:rPr lang="en-US" altLang="zh-CN" sz="1800" b="1">
                <a:solidFill>
                  <a:srgbClr val="000066"/>
                </a:solidFill>
                <a:ea typeface="幼圆" panose="02010509060101010101" pitchFamily="49" charset="-122"/>
              </a:rPr>
              <a:t>2018</a:t>
            </a:r>
            <a:r>
              <a:rPr lang="zh-CN" altLang="en-US" sz="1800" b="1">
                <a:solidFill>
                  <a:srgbClr val="000066"/>
                </a:solidFill>
                <a:ea typeface="幼圆" panose="02010509060101010101" pitchFamily="49" charset="-122"/>
              </a:rPr>
              <a:t>年</a:t>
            </a:r>
            <a:r>
              <a:rPr lang="en-US" altLang="zh-CN" sz="1800" b="1">
                <a:solidFill>
                  <a:srgbClr val="000066"/>
                </a:solidFill>
                <a:ea typeface="幼圆" panose="02010509060101010101" pitchFamily="49" charset="-122"/>
              </a:rPr>
              <a:t>11</a:t>
            </a:r>
            <a:r>
              <a:rPr lang="zh-CN" altLang="en-US" sz="1800" b="1">
                <a:solidFill>
                  <a:srgbClr val="000066"/>
                </a:solidFill>
                <a:ea typeface="幼圆" panose="02010509060101010101" pitchFamily="49" charset="-122"/>
              </a:rPr>
              <a:t>月）</a:t>
            </a:r>
            <a:endParaRPr lang="zh-CN" altLang="en-US" sz="3600" b="1">
              <a:solidFill>
                <a:srgbClr val="000066"/>
              </a:solidFill>
              <a:ea typeface="黑体" panose="02010609060101010101" pitchFamily="49" charset="-122"/>
            </a:endParaRPr>
          </a:p>
          <a:p>
            <a:pPr eaLnBrk="0" hangingPunct="0">
              <a:spcBef>
                <a:spcPct val="50000"/>
              </a:spcBef>
            </a:pPr>
            <a:endParaRPr lang="zh-CN" altLang="en-US" sz="4000" b="1">
              <a:solidFill>
                <a:srgbClr val="000099"/>
              </a:solidFill>
              <a:ea typeface="幼圆" panose="02010509060101010101" pitchFamily="49" charset="-122"/>
            </a:endParaRPr>
          </a:p>
        </p:txBody>
      </p:sp>
    </p:spTree>
    <p:extLst>
      <p:ext uri="{BB962C8B-B14F-4D97-AF65-F5344CB8AC3E}">
        <p14:creationId xmlns:p14="http://schemas.microsoft.com/office/powerpoint/2010/main" val="2282731814"/>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xmlns="" id="{E3596D5A-3D6B-48B7-B58F-42048E5F5348}"/>
              </a:ext>
            </a:extLst>
          </p:cNvPr>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第一大股东累计质押数占持股比例变化</a:t>
            </a:r>
          </a:p>
        </p:txBody>
      </p:sp>
      <p:sp>
        <p:nvSpPr>
          <p:cNvPr id="6" name="文本框 5">
            <a:extLst>
              <a:ext uri="{FF2B5EF4-FFF2-40B4-BE49-F238E27FC236}">
                <a16:creationId xmlns:a16="http://schemas.microsoft.com/office/drawing/2014/main" xmlns="" id="{491CA52B-5F68-4831-9BD0-BB226F7690DA}"/>
              </a:ext>
            </a:extLst>
          </p:cNvPr>
          <p:cNvSpPr txBox="1"/>
          <p:nvPr/>
        </p:nvSpPr>
        <p:spPr bwMode="auto">
          <a:xfrm>
            <a:off x="683568" y="4756455"/>
            <a:ext cx="7524836" cy="1631216"/>
          </a:xfrm>
          <a:prstGeom prst="rect">
            <a:avLst/>
          </a:prstGeom>
          <a:noFill/>
          <a:ln w="9525">
            <a:noFill/>
            <a:miter lim="800000"/>
          </a:ln>
        </p:spPr>
        <p:txBody>
          <a:bodyPr wrap="square" rtlCol="0">
            <a:spAutoFit/>
          </a:bodyPr>
          <a:lstStyle/>
          <a:p>
            <a:r>
              <a:rPr lang="zh-CN" altLang="en-US" b="1">
                <a:solidFill>
                  <a:srgbClr val="000066"/>
                </a:solidFill>
                <a:latin typeface="幼圆" panose="02010509060101010101" pitchFamily="49" charset="-122"/>
                <a:ea typeface="幼圆" panose="02010509060101010101" pitchFamily="49" charset="-122"/>
              </a:rPr>
              <a:t>国有控股企业中，</a:t>
            </a:r>
            <a:r>
              <a:rPr lang="en-US" altLang="zh-CN" b="1">
                <a:solidFill>
                  <a:srgbClr val="000066"/>
                </a:solidFill>
                <a:latin typeface="幼圆" panose="02010509060101010101" pitchFamily="49" charset="-122"/>
                <a:ea typeface="幼圆" panose="02010509060101010101" pitchFamily="49" charset="-122"/>
              </a:rPr>
              <a:t>11</a:t>
            </a:r>
            <a:r>
              <a:rPr lang="zh-CN" altLang="en-US" b="1">
                <a:solidFill>
                  <a:srgbClr val="000066"/>
                </a:solidFill>
                <a:latin typeface="幼圆" panose="02010509060101010101" pitchFamily="49" charset="-122"/>
                <a:ea typeface="幼圆" panose="02010509060101010101" pitchFamily="49" charset="-122"/>
              </a:rPr>
              <a:t>月第一大股东质押股比例较</a:t>
            </a:r>
            <a:r>
              <a:rPr lang="en-US" altLang="zh-CN" b="1">
                <a:solidFill>
                  <a:srgbClr val="000066"/>
                </a:solidFill>
                <a:latin typeface="幼圆" panose="02010509060101010101" pitchFamily="49" charset="-122"/>
                <a:ea typeface="幼圆" panose="02010509060101010101" pitchFamily="49" charset="-122"/>
              </a:rPr>
              <a:t>10</a:t>
            </a:r>
            <a:r>
              <a:rPr lang="zh-CN" altLang="en-US" b="1">
                <a:solidFill>
                  <a:srgbClr val="000066"/>
                </a:solidFill>
                <a:latin typeface="幼圆" panose="02010509060101010101" pitchFamily="49" charset="-122"/>
                <a:ea typeface="幼圆" panose="02010509060101010101" pitchFamily="49" charset="-122"/>
              </a:rPr>
              <a:t>月各有</a:t>
            </a:r>
            <a:r>
              <a:rPr lang="en-US" altLang="zh-CN" b="1">
                <a:solidFill>
                  <a:srgbClr val="000066"/>
                </a:solidFill>
                <a:latin typeface="幼圆" panose="02010509060101010101" pitchFamily="49" charset="-122"/>
                <a:ea typeface="幼圆" panose="02010509060101010101" pitchFamily="49" charset="-122"/>
              </a:rPr>
              <a:t>11</a:t>
            </a:r>
            <a:r>
              <a:rPr lang="zh-CN" altLang="en-US" b="1">
                <a:solidFill>
                  <a:srgbClr val="000066"/>
                </a:solidFill>
                <a:latin typeface="幼圆" panose="02010509060101010101" pitchFamily="49" charset="-122"/>
                <a:ea typeface="幼圆" panose="02010509060101010101" pitchFamily="49" charset="-122"/>
              </a:rPr>
              <a:t>家和</a:t>
            </a:r>
            <a:r>
              <a:rPr lang="en-US" altLang="zh-CN" b="1">
                <a:solidFill>
                  <a:srgbClr val="000066"/>
                </a:solidFill>
                <a:latin typeface="幼圆" panose="02010509060101010101" pitchFamily="49" charset="-122"/>
                <a:ea typeface="幼圆" panose="02010509060101010101" pitchFamily="49" charset="-122"/>
              </a:rPr>
              <a:t>7</a:t>
            </a:r>
            <a:r>
              <a:rPr lang="zh-CN" altLang="en-US" b="1">
                <a:solidFill>
                  <a:srgbClr val="000066"/>
                </a:solidFill>
                <a:latin typeface="幼圆" panose="02010509060101010101" pitchFamily="49" charset="-122"/>
                <a:ea typeface="幼圆" panose="02010509060101010101" pitchFamily="49" charset="-122"/>
              </a:rPr>
              <a:t>家产生上升和下降。其中新黄浦的第一大股东将所持股全数质押。非国有控股企业中，</a:t>
            </a:r>
            <a:r>
              <a:rPr lang="en-US" altLang="zh-CN" b="1">
                <a:solidFill>
                  <a:srgbClr val="000066"/>
                </a:solidFill>
                <a:latin typeface="幼圆" panose="02010509060101010101" pitchFamily="49" charset="-122"/>
                <a:ea typeface="幼圆" panose="02010509060101010101" pitchFamily="49" charset="-122"/>
              </a:rPr>
              <a:t> 11</a:t>
            </a:r>
            <a:r>
              <a:rPr lang="zh-CN" altLang="en-US" b="1">
                <a:solidFill>
                  <a:srgbClr val="000066"/>
                </a:solidFill>
                <a:latin typeface="幼圆" panose="02010509060101010101" pitchFamily="49" charset="-122"/>
                <a:ea typeface="幼圆" panose="02010509060101010101" pitchFamily="49" charset="-122"/>
              </a:rPr>
              <a:t>月第一大股东质押股比例较</a:t>
            </a:r>
            <a:r>
              <a:rPr lang="en-US" altLang="zh-CN" b="1">
                <a:solidFill>
                  <a:srgbClr val="000066"/>
                </a:solidFill>
                <a:latin typeface="幼圆" panose="02010509060101010101" pitchFamily="49" charset="-122"/>
                <a:ea typeface="幼圆" panose="02010509060101010101" pitchFamily="49" charset="-122"/>
              </a:rPr>
              <a:t>10</a:t>
            </a:r>
            <a:r>
              <a:rPr lang="zh-CN" altLang="en-US" b="1">
                <a:solidFill>
                  <a:srgbClr val="000066"/>
                </a:solidFill>
                <a:latin typeface="幼圆" panose="02010509060101010101" pitchFamily="49" charset="-122"/>
                <a:ea typeface="幼圆" panose="02010509060101010101" pitchFamily="49" charset="-122"/>
              </a:rPr>
              <a:t>月各有</a:t>
            </a:r>
            <a:r>
              <a:rPr lang="en-US" altLang="zh-CN" b="1">
                <a:solidFill>
                  <a:srgbClr val="000066"/>
                </a:solidFill>
                <a:latin typeface="幼圆" panose="02010509060101010101" pitchFamily="49" charset="-122"/>
                <a:ea typeface="幼圆" panose="02010509060101010101" pitchFamily="49" charset="-122"/>
              </a:rPr>
              <a:t>244</a:t>
            </a:r>
            <a:r>
              <a:rPr lang="zh-CN" altLang="en-US" b="1">
                <a:solidFill>
                  <a:srgbClr val="000066"/>
                </a:solidFill>
                <a:latin typeface="幼圆" panose="02010509060101010101" pitchFamily="49" charset="-122"/>
                <a:ea typeface="幼圆" panose="02010509060101010101" pitchFamily="49" charset="-122"/>
              </a:rPr>
              <a:t>家和</a:t>
            </a:r>
            <a:r>
              <a:rPr lang="en-US" altLang="zh-CN" b="1">
                <a:solidFill>
                  <a:srgbClr val="000066"/>
                </a:solidFill>
                <a:latin typeface="幼圆" panose="02010509060101010101" pitchFamily="49" charset="-122"/>
                <a:ea typeface="幼圆" panose="02010509060101010101" pitchFamily="49" charset="-122"/>
              </a:rPr>
              <a:t>163</a:t>
            </a:r>
            <a:r>
              <a:rPr lang="zh-CN" altLang="en-US" b="1">
                <a:solidFill>
                  <a:srgbClr val="000066"/>
                </a:solidFill>
                <a:latin typeface="幼圆" panose="02010509060101010101" pitchFamily="49" charset="-122"/>
                <a:ea typeface="幼圆" panose="02010509060101010101" pitchFamily="49" charset="-122"/>
              </a:rPr>
              <a:t>家产生上升和下降。其中扬子新材和大东海</a:t>
            </a:r>
            <a:r>
              <a:rPr lang="en-US" altLang="zh-CN" b="1">
                <a:solidFill>
                  <a:srgbClr val="000066"/>
                </a:solidFill>
                <a:latin typeface="幼圆" panose="02010509060101010101" pitchFamily="49" charset="-122"/>
                <a:ea typeface="幼圆" panose="02010509060101010101" pitchFamily="49" charset="-122"/>
              </a:rPr>
              <a:t>A</a:t>
            </a:r>
            <a:r>
              <a:rPr lang="zh-CN" altLang="en-US" b="1">
                <a:solidFill>
                  <a:srgbClr val="000066"/>
                </a:solidFill>
                <a:latin typeface="幼圆" panose="02010509060101010101" pitchFamily="49" charset="-122"/>
                <a:ea typeface="幼圆" panose="02010509060101010101" pitchFamily="49" charset="-122"/>
              </a:rPr>
              <a:t>的第一大股东将所持股全数质押。</a:t>
            </a:r>
          </a:p>
        </p:txBody>
      </p:sp>
      <p:pic>
        <p:nvPicPr>
          <p:cNvPr id="3" name="图片 2">
            <a:extLst>
              <a:ext uri="{FF2B5EF4-FFF2-40B4-BE49-F238E27FC236}">
                <a16:creationId xmlns:a16="http://schemas.microsoft.com/office/drawing/2014/main" xmlns="" id="{765D2E71-DD36-4635-9160-6439409928A0}"/>
              </a:ext>
            </a:extLst>
          </p:cNvPr>
          <p:cNvPicPr>
            <a:picLocks noChangeAspect="1"/>
          </p:cNvPicPr>
          <p:nvPr/>
        </p:nvPicPr>
        <p:blipFill>
          <a:blip r:embed="rId2"/>
          <a:stretch>
            <a:fillRect/>
          </a:stretch>
        </p:blipFill>
        <p:spPr>
          <a:xfrm>
            <a:off x="483444" y="1261327"/>
            <a:ext cx="3711661" cy="3244969"/>
          </a:xfrm>
          <a:prstGeom prst="rect">
            <a:avLst/>
          </a:prstGeom>
        </p:spPr>
      </p:pic>
      <p:pic>
        <p:nvPicPr>
          <p:cNvPr id="7" name="图片 6">
            <a:extLst>
              <a:ext uri="{FF2B5EF4-FFF2-40B4-BE49-F238E27FC236}">
                <a16:creationId xmlns:a16="http://schemas.microsoft.com/office/drawing/2014/main" xmlns="" id="{E692F1D4-4578-46F7-AA47-EDA83D3E3705}"/>
              </a:ext>
            </a:extLst>
          </p:cNvPr>
          <p:cNvPicPr>
            <a:picLocks noChangeAspect="1"/>
          </p:cNvPicPr>
          <p:nvPr/>
        </p:nvPicPr>
        <p:blipFill>
          <a:blip r:embed="rId3"/>
          <a:stretch>
            <a:fillRect/>
          </a:stretch>
        </p:blipFill>
        <p:spPr>
          <a:xfrm>
            <a:off x="4644008" y="1177942"/>
            <a:ext cx="3901317" cy="3411741"/>
          </a:xfrm>
          <a:prstGeom prst="rect">
            <a:avLst/>
          </a:prstGeom>
        </p:spPr>
      </p:pic>
    </p:spTree>
    <p:extLst>
      <p:ext uri="{BB962C8B-B14F-4D97-AF65-F5344CB8AC3E}">
        <p14:creationId xmlns:p14="http://schemas.microsoft.com/office/powerpoint/2010/main" val="123317995"/>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15" descr="u=1027235771,1791002709&amp;fm=0&amp;gp=12">
            <a:hlinkClick r:id="rId3"/>
          </p:cNvPr>
          <p:cNvPicPr>
            <a:picLocks noChangeAspect="1" noChangeArrowheads="1"/>
          </p:cNvPicPr>
          <p:nvPr/>
        </p:nvPicPr>
        <p:blipFill>
          <a:blip r:embed="rId4"/>
          <a:srcRect/>
          <a:stretch>
            <a:fillRect/>
          </a:stretch>
        </p:blipFill>
        <p:spPr bwMode="auto">
          <a:xfrm>
            <a:off x="2483768" y="2867793"/>
            <a:ext cx="1333500" cy="619125"/>
          </a:xfrm>
          <a:prstGeom prst="rect">
            <a:avLst/>
          </a:prstGeom>
          <a:noFill/>
          <a:ln w="9525">
            <a:noFill/>
            <a:miter lim="800000"/>
            <a:headEnd/>
            <a:tailEnd/>
          </a:ln>
        </p:spPr>
      </p:pic>
      <p:sp>
        <p:nvSpPr>
          <p:cNvPr id="7" name="对话气泡: 圆角矩形 6">
            <a:extLst>
              <a:ext uri="{FF2B5EF4-FFF2-40B4-BE49-F238E27FC236}">
                <a16:creationId xmlns:a16="http://schemas.microsoft.com/office/drawing/2014/main" xmlns="" id="{C111F803-EF2D-458B-9D57-814AC402EF99}"/>
              </a:ext>
            </a:extLst>
          </p:cNvPr>
          <p:cNvSpPr/>
          <p:nvPr/>
        </p:nvSpPr>
        <p:spPr bwMode="auto">
          <a:xfrm>
            <a:off x="197986" y="1016740"/>
            <a:ext cx="4032448" cy="1723593"/>
          </a:xfrm>
          <a:prstGeom prst="wedgeRoundRectCallout">
            <a:avLst>
              <a:gd name="adj1" fmla="val 28961"/>
              <a:gd name="adj2" fmla="val 64688"/>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pic>
        <p:nvPicPr>
          <p:cNvPr id="28678" name="Picture 17" descr="cicc-allp-02-3"/>
          <p:cNvPicPr>
            <a:picLocks noChangeAspect="1" noChangeArrowheads="1"/>
          </p:cNvPicPr>
          <p:nvPr/>
        </p:nvPicPr>
        <p:blipFill>
          <a:blip r:embed="rId5"/>
          <a:srcRect/>
          <a:stretch>
            <a:fillRect/>
          </a:stretch>
        </p:blipFill>
        <p:spPr bwMode="auto">
          <a:xfrm>
            <a:off x="5000483" y="2969975"/>
            <a:ext cx="785495" cy="575945"/>
          </a:xfrm>
          <a:prstGeom prst="rect">
            <a:avLst/>
          </a:prstGeom>
          <a:noFill/>
          <a:ln w="9525">
            <a:noFill/>
            <a:miter lim="800000"/>
            <a:headEnd/>
            <a:tailEnd/>
          </a:ln>
        </p:spPr>
      </p:pic>
      <p:sp>
        <p:nvSpPr>
          <p:cNvPr id="28684" name="Rectangle 2"/>
          <p:cNvSpPr>
            <a:spLocks noChangeArrowheads="1"/>
          </p:cNvSpPr>
          <p:nvPr/>
        </p:nvSpPr>
        <p:spPr bwMode="white">
          <a:xfrm>
            <a:off x="456248" y="142875"/>
            <a:ext cx="8231187" cy="1144588"/>
          </a:xfrm>
          <a:prstGeom prst="rect">
            <a:avLst/>
          </a:prstGeom>
          <a:noFill/>
          <a:ln w="9525">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主要券商观点</a:t>
            </a:r>
          </a:p>
        </p:txBody>
      </p:sp>
      <p:pic>
        <p:nvPicPr>
          <p:cNvPr id="4" name="图片 3" descr="233"/>
          <p:cNvPicPr>
            <a:picLocks noChangeAspect="1"/>
          </p:cNvPicPr>
          <p:nvPr/>
        </p:nvPicPr>
        <p:blipFill>
          <a:blip r:embed="rId6" cstate="print"/>
          <a:stretch>
            <a:fillRect/>
          </a:stretch>
        </p:blipFill>
        <p:spPr>
          <a:xfrm>
            <a:off x="4644008" y="3861048"/>
            <a:ext cx="1904214" cy="640140"/>
          </a:xfrm>
          <a:prstGeom prst="rect">
            <a:avLst/>
          </a:prstGeom>
        </p:spPr>
      </p:pic>
      <p:pic>
        <p:nvPicPr>
          <p:cNvPr id="5" name="图片 4" descr="gy"/>
          <p:cNvPicPr>
            <a:picLocks noChangeAspect="1"/>
          </p:cNvPicPr>
          <p:nvPr/>
        </p:nvPicPr>
        <p:blipFill>
          <a:blip r:embed="rId7"/>
          <a:stretch>
            <a:fillRect/>
          </a:stretch>
        </p:blipFill>
        <p:spPr>
          <a:xfrm>
            <a:off x="2214210" y="3910563"/>
            <a:ext cx="1872615" cy="473710"/>
          </a:xfrm>
          <a:prstGeom prst="rect">
            <a:avLst/>
          </a:prstGeom>
        </p:spPr>
      </p:pic>
      <p:sp>
        <p:nvSpPr>
          <p:cNvPr id="6" name="文本框 5">
            <a:extLst>
              <a:ext uri="{FF2B5EF4-FFF2-40B4-BE49-F238E27FC236}">
                <a16:creationId xmlns:a16="http://schemas.microsoft.com/office/drawing/2014/main" xmlns="" id="{D7CBAA7B-74D5-4B63-86AF-D8E8F4B2D70C}"/>
              </a:ext>
            </a:extLst>
          </p:cNvPr>
          <p:cNvSpPr txBox="1"/>
          <p:nvPr/>
        </p:nvSpPr>
        <p:spPr>
          <a:xfrm>
            <a:off x="285220" y="1069497"/>
            <a:ext cx="3859700" cy="1554272"/>
          </a:xfrm>
          <a:prstGeom prst="rect">
            <a:avLst/>
          </a:prstGeom>
          <a:noFill/>
        </p:spPr>
        <p:txBody>
          <a:bodyPr wrap="square" rtlCol="0">
            <a:spAutoFit/>
          </a:bodyPr>
          <a:lstStyle/>
          <a:p>
            <a:r>
              <a:rPr lang="zh-CN" altLang="en-US" sz="1900" b="1">
                <a:solidFill>
                  <a:srgbClr val="000066"/>
                </a:solidFill>
                <a:latin typeface="+mn-ea"/>
                <a:ea typeface="+mn-ea"/>
              </a:rPr>
              <a:t>鉴于</a:t>
            </a:r>
            <a:r>
              <a:rPr lang="en-US" altLang="zh-CN" sz="1900" b="1">
                <a:solidFill>
                  <a:srgbClr val="000066"/>
                </a:solidFill>
                <a:latin typeface="+mn-ea"/>
                <a:ea typeface="+mn-ea"/>
              </a:rPr>
              <a:t>G20</a:t>
            </a:r>
            <a:r>
              <a:rPr lang="zh-CN" altLang="en-US" sz="1900" b="1">
                <a:solidFill>
                  <a:srgbClr val="000066"/>
                </a:solidFill>
                <a:latin typeface="+mn-ea"/>
                <a:ea typeface="+mn-ea"/>
              </a:rPr>
              <a:t>结果略超市场预期，偏向于此前判断的乐观情景，中短期，电子、电力设备、汽车和计算机等年初以来受贸易战影响最大的行业有望迎来被“错杀”后的修复行情</a:t>
            </a:r>
            <a:r>
              <a:rPr lang="zh-CN" altLang="en-US" sz="1800" b="1">
                <a:solidFill>
                  <a:srgbClr val="000066"/>
                </a:solidFill>
                <a:latin typeface="+mn-ea"/>
                <a:ea typeface="+mn-ea"/>
              </a:rPr>
              <a:t>。</a:t>
            </a:r>
          </a:p>
        </p:txBody>
      </p:sp>
      <p:sp>
        <p:nvSpPr>
          <p:cNvPr id="37" name="对话气泡: 圆角矩形 36">
            <a:extLst>
              <a:ext uri="{FF2B5EF4-FFF2-40B4-BE49-F238E27FC236}">
                <a16:creationId xmlns:a16="http://schemas.microsoft.com/office/drawing/2014/main" xmlns="" id="{4D676A9D-75E8-4923-8127-CCAAF1560233}"/>
              </a:ext>
            </a:extLst>
          </p:cNvPr>
          <p:cNvSpPr/>
          <p:nvPr/>
        </p:nvSpPr>
        <p:spPr bwMode="auto">
          <a:xfrm>
            <a:off x="4742221" y="1016740"/>
            <a:ext cx="4032448" cy="1723593"/>
          </a:xfrm>
          <a:prstGeom prst="wedgeRoundRectCallout">
            <a:avLst>
              <a:gd name="adj1" fmla="val -33690"/>
              <a:gd name="adj2" fmla="val 60860"/>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38" name="文本框 37">
            <a:extLst>
              <a:ext uri="{FF2B5EF4-FFF2-40B4-BE49-F238E27FC236}">
                <a16:creationId xmlns:a16="http://schemas.microsoft.com/office/drawing/2014/main" xmlns="" id="{AA001647-C370-4625-A8BB-ABA92BF4D979}"/>
              </a:ext>
            </a:extLst>
          </p:cNvPr>
          <p:cNvSpPr txBox="1"/>
          <p:nvPr/>
        </p:nvSpPr>
        <p:spPr>
          <a:xfrm>
            <a:off x="4924788" y="1069497"/>
            <a:ext cx="3686952" cy="1554272"/>
          </a:xfrm>
          <a:prstGeom prst="rect">
            <a:avLst/>
          </a:prstGeom>
          <a:noFill/>
        </p:spPr>
        <p:txBody>
          <a:bodyPr wrap="square" rtlCol="0">
            <a:spAutoFit/>
          </a:bodyPr>
          <a:lstStyle/>
          <a:p>
            <a:r>
              <a:rPr lang="zh-CN" altLang="en-US" sz="1900" b="1">
                <a:solidFill>
                  <a:srgbClr val="000066"/>
                </a:solidFill>
                <a:latin typeface="+mn-ea"/>
                <a:ea typeface="+mn-ea"/>
              </a:rPr>
              <a:t>中美贸易冲突暂时停火，短期帮助修复风险偏好。市场可能延续自 </a:t>
            </a:r>
            <a:r>
              <a:rPr lang="en-US" altLang="zh-CN" sz="1900" b="1">
                <a:solidFill>
                  <a:srgbClr val="000066"/>
                </a:solidFill>
                <a:latin typeface="+mn-ea"/>
                <a:ea typeface="+mn-ea"/>
              </a:rPr>
              <a:t>10 </a:t>
            </a:r>
            <a:r>
              <a:rPr lang="zh-CN" altLang="en-US" sz="1900" b="1">
                <a:solidFill>
                  <a:srgbClr val="000066"/>
                </a:solidFill>
                <a:latin typeface="+mn-ea"/>
                <a:ea typeface="+mn-ea"/>
              </a:rPr>
              <a:t>月中旬以来的弱势反弹，后续仍要关注中美双方谈判进展、增长趋势及政策应对等方面因素。</a:t>
            </a:r>
          </a:p>
        </p:txBody>
      </p:sp>
      <p:sp>
        <p:nvSpPr>
          <p:cNvPr id="39" name="对话气泡: 圆角矩形 38">
            <a:extLst>
              <a:ext uri="{FF2B5EF4-FFF2-40B4-BE49-F238E27FC236}">
                <a16:creationId xmlns:a16="http://schemas.microsoft.com/office/drawing/2014/main" xmlns="" id="{3495AF19-8E76-4B92-BB7B-6EAE37CC1F57}"/>
              </a:ext>
            </a:extLst>
          </p:cNvPr>
          <p:cNvSpPr/>
          <p:nvPr/>
        </p:nvSpPr>
        <p:spPr bwMode="auto">
          <a:xfrm>
            <a:off x="4742221" y="4516816"/>
            <a:ext cx="4032448" cy="1723593"/>
          </a:xfrm>
          <a:prstGeom prst="wedgeRoundRectCallout">
            <a:avLst>
              <a:gd name="adj1" fmla="val -29248"/>
              <a:gd name="adj2" fmla="val -60559"/>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41" name="对话气泡: 圆角矩形 40">
            <a:extLst>
              <a:ext uri="{FF2B5EF4-FFF2-40B4-BE49-F238E27FC236}">
                <a16:creationId xmlns:a16="http://schemas.microsoft.com/office/drawing/2014/main" xmlns="" id="{F2E2216E-4C45-4DB7-A225-5999311B53DF}"/>
              </a:ext>
            </a:extLst>
          </p:cNvPr>
          <p:cNvSpPr/>
          <p:nvPr/>
        </p:nvSpPr>
        <p:spPr bwMode="auto">
          <a:xfrm>
            <a:off x="285220" y="4516816"/>
            <a:ext cx="4032448" cy="1723593"/>
          </a:xfrm>
          <a:prstGeom prst="wedgeRoundRectCallout">
            <a:avLst>
              <a:gd name="adj1" fmla="val 27091"/>
              <a:gd name="adj2" fmla="val -60558"/>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42" name="文本框 41">
            <a:extLst>
              <a:ext uri="{FF2B5EF4-FFF2-40B4-BE49-F238E27FC236}">
                <a16:creationId xmlns:a16="http://schemas.microsoft.com/office/drawing/2014/main" xmlns="" id="{5328725A-9DE9-4782-8DA5-C4B14062FB2D}"/>
              </a:ext>
            </a:extLst>
          </p:cNvPr>
          <p:cNvSpPr txBox="1"/>
          <p:nvPr/>
        </p:nvSpPr>
        <p:spPr>
          <a:xfrm>
            <a:off x="4915288" y="4565233"/>
            <a:ext cx="3686952" cy="1554272"/>
          </a:xfrm>
          <a:prstGeom prst="rect">
            <a:avLst/>
          </a:prstGeom>
          <a:noFill/>
        </p:spPr>
        <p:txBody>
          <a:bodyPr wrap="square" rtlCol="0">
            <a:spAutoFit/>
          </a:bodyPr>
          <a:lstStyle/>
          <a:p>
            <a:r>
              <a:rPr lang="zh-CN" altLang="en-US" sz="1900" b="1">
                <a:solidFill>
                  <a:srgbClr val="000066"/>
                </a:solidFill>
                <a:latin typeface="+mn-ea"/>
                <a:ea typeface="+mn-ea"/>
              </a:rPr>
              <a:t>中美</a:t>
            </a:r>
            <a:r>
              <a:rPr lang="en-US" altLang="zh-CN" sz="1900" b="1">
                <a:solidFill>
                  <a:srgbClr val="000066"/>
                </a:solidFill>
                <a:latin typeface="+mn-ea"/>
                <a:ea typeface="+mn-ea"/>
              </a:rPr>
              <a:t>G20</a:t>
            </a:r>
            <a:r>
              <a:rPr lang="zh-CN" altLang="en-US" sz="1900" b="1">
                <a:solidFill>
                  <a:srgbClr val="000066"/>
                </a:solidFill>
                <a:latin typeface="+mn-ea"/>
                <a:ea typeface="+mn-ea"/>
              </a:rPr>
              <a:t>峰会谈判成果好于预期，但切莫忘记只有国内才有真正的“政策底预期”。更有效的收益来源仍是“政策底预期”预期的不断夯实，看好春季行情。</a:t>
            </a:r>
            <a:endParaRPr lang="zh-CN" altLang="en-US" sz="1900" b="1">
              <a:solidFill>
                <a:srgbClr val="FF0000"/>
              </a:solidFill>
              <a:latin typeface="+mn-ea"/>
              <a:ea typeface="+mn-ea"/>
            </a:endParaRPr>
          </a:p>
        </p:txBody>
      </p:sp>
      <p:sp>
        <p:nvSpPr>
          <p:cNvPr id="40" name="文本框 39">
            <a:extLst>
              <a:ext uri="{FF2B5EF4-FFF2-40B4-BE49-F238E27FC236}">
                <a16:creationId xmlns:a16="http://schemas.microsoft.com/office/drawing/2014/main" xmlns="" id="{F39F1F8D-6CA7-4FCF-B0C5-EB39426A7808}"/>
              </a:ext>
            </a:extLst>
          </p:cNvPr>
          <p:cNvSpPr txBox="1"/>
          <p:nvPr/>
        </p:nvSpPr>
        <p:spPr>
          <a:xfrm>
            <a:off x="456248" y="4639948"/>
            <a:ext cx="3772466" cy="1554272"/>
          </a:xfrm>
          <a:prstGeom prst="rect">
            <a:avLst/>
          </a:prstGeom>
          <a:noFill/>
        </p:spPr>
        <p:txBody>
          <a:bodyPr wrap="square" rtlCol="0">
            <a:spAutoFit/>
          </a:bodyPr>
          <a:lstStyle/>
          <a:p>
            <a:r>
              <a:rPr lang="zh-CN" altLang="en-US" sz="1900" b="1">
                <a:solidFill>
                  <a:srgbClr val="000066"/>
                </a:solidFill>
                <a:latin typeface="+mn-ea"/>
                <a:ea typeface="+mn-ea"/>
              </a:rPr>
              <a:t>当前阶段股市所处的环境为：中美贸易关系缓和，经济金融系统风险缓和较为明确，政策对冲力度加码预期升温，经济动能显著改善仍待观察，交易阻力松络。</a:t>
            </a:r>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285750" y="1214438"/>
            <a:ext cx="8402638" cy="5162550"/>
          </a:xfrm>
          <a:prstGeom prst="rect">
            <a:avLst/>
          </a:prstGeom>
          <a:noFill/>
          <a:ln w="9525">
            <a:noFill/>
            <a:miter lim="800000"/>
          </a:ln>
        </p:spPr>
        <p:txBody>
          <a:bodyPr/>
          <a:lstStyle/>
          <a:p>
            <a:pPr marL="342900" indent="-342900">
              <a:spcBef>
                <a:spcPct val="20000"/>
              </a:spcBef>
              <a:buClr>
                <a:srgbClr val="6699FF"/>
              </a:buClr>
              <a:defRPr/>
            </a:pPr>
            <a:r>
              <a:rPr lang="zh-CN" altLang="en-US" sz="1800" b="1">
                <a:solidFill>
                  <a:srgbClr val="000066"/>
                </a:solidFill>
                <a:latin typeface="+mn-ea"/>
                <a:ea typeface="+mn-ea"/>
              </a:rPr>
              <a:t>       </a:t>
            </a:r>
            <a:endParaRPr lang="en-US" altLang="zh-CN" sz="1800" b="1">
              <a:solidFill>
                <a:srgbClr val="000066"/>
              </a:solidFill>
              <a:latin typeface="+mn-ea"/>
              <a:ea typeface="+mn-ea"/>
            </a:endParaRPr>
          </a:p>
        </p:txBody>
      </p:sp>
      <p:sp>
        <p:nvSpPr>
          <p:cNvPr id="31747" name="Rectangle 2"/>
          <p:cNvSpPr>
            <a:spLocks noChangeArrowheads="1"/>
          </p:cNvSpPr>
          <p:nvPr/>
        </p:nvSpPr>
        <p:spPr bwMode="white">
          <a:xfrm>
            <a:off x="428625" y="214313"/>
            <a:ext cx="8231188" cy="708025"/>
          </a:xfrm>
          <a:prstGeom prst="rect">
            <a:avLst/>
          </a:prstGeom>
          <a:noFill/>
          <a:ln w="9525">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宏观经济数据解读</a:t>
            </a:r>
          </a:p>
        </p:txBody>
      </p:sp>
      <p:sp>
        <p:nvSpPr>
          <p:cNvPr id="2" name="文本框 1"/>
          <p:cNvSpPr txBox="1"/>
          <p:nvPr/>
        </p:nvSpPr>
        <p:spPr>
          <a:xfrm>
            <a:off x="461897" y="980728"/>
            <a:ext cx="8111490" cy="5237011"/>
          </a:xfrm>
          <a:prstGeom prst="rect">
            <a:avLst/>
          </a:prstGeom>
          <a:noFill/>
        </p:spPr>
        <p:txBody>
          <a:bodyPr wrap="square" rtlCol="0" anchor="t">
            <a:spAutoFit/>
          </a:bodyPr>
          <a:lstStyle/>
          <a:p>
            <a:pPr eaLnBrk="1" latinLnBrk="0" hangingPunct="1">
              <a:lnSpc>
                <a:spcPct val="170000"/>
              </a:lnSpc>
              <a:defRPr/>
            </a:pPr>
            <a:r>
              <a:rPr lang="zh-CN" altLang="en-US" b="1">
                <a:solidFill>
                  <a:srgbClr val="000066"/>
                </a:solidFill>
                <a:latin typeface="+mn-ea"/>
                <a:ea typeface="+mn-ea"/>
                <a:sym typeface="+mn-ea"/>
              </a:rPr>
              <a:t>    中国</a:t>
            </a:r>
            <a:r>
              <a:rPr lang="en-US" altLang="zh-CN" b="1">
                <a:solidFill>
                  <a:srgbClr val="000066"/>
                </a:solidFill>
                <a:latin typeface="+mn-ea"/>
                <a:ea typeface="+mn-ea"/>
                <a:sym typeface="+mn-ea"/>
              </a:rPr>
              <a:t>11</a:t>
            </a:r>
            <a:r>
              <a:rPr lang="zh-CN" altLang="en-US" b="1">
                <a:solidFill>
                  <a:srgbClr val="000066"/>
                </a:solidFill>
                <a:latin typeface="+mn-ea"/>
                <a:ea typeface="+mn-ea"/>
                <a:sym typeface="+mn-ea"/>
              </a:rPr>
              <a:t>月官方制造业</a:t>
            </a:r>
            <a:r>
              <a:rPr lang="en-US" altLang="zh-CN" b="1">
                <a:solidFill>
                  <a:srgbClr val="000066"/>
                </a:solidFill>
                <a:latin typeface="+mn-ea"/>
                <a:ea typeface="+mn-ea"/>
                <a:sym typeface="+mn-ea"/>
              </a:rPr>
              <a:t>PMI</a:t>
            </a:r>
            <a:r>
              <a:rPr lang="zh-CN" altLang="en-US" b="1">
                <a:solidFill>
                  <a:srgbClr val="000066"/>
                </a:solidFill>
                <a:latin typeface="+mn-ea"/>
                <a:ea typeface="+mn-ea"/>
                <a:sym typeface="+mn-ea"/>
              </a:rPr>
              <a:t>为</a:t>
            </a:r>
            <a:r>
              <a:rPr lang="en-US" altLang="zh-CN" b="1">
                <a:solidFill>
                  <a:srgbClr val="000066"/>
                </a:solidFill>
                <a:latin typeface="+mn-ea"/>
                <a:ea typeface="+mn-ea"/>
                <a:sym typeface="+mn-ea"/>
              </a:rPr>
              <a:t>50.0%</a:t>
            </a:r>
            <a:r>
              <a:rPr lang="zh-CN" altLang="en-US" b="1">
                <a:solidFill>
                  <a:srgbClr val="000066"/>
                </a:solidFill>
                <a:latin typeface="+mn-ea"/>
                <a:ea typeface="+mn-ea"/>
                <a:sym typeface="+mn-ea"/>
              </a:rPr>
              <a:t>，较上月回落</a:t>
            </a:r>
            <a:r>
              <a:rPr lang="en-US" altLang="zh-CN" b="1">
                <a:solidFill>
                  <a:srgbClr val="000066"/>
                </a:solidFill>
                <a:latin typeface="+mn-ea"/>
                <a:ea typeface="+mn-ea"/>
                <a:sym typeface="+mn-ea"/>
              </a:rPr>
              <a:t>0.2</a:t>
            </a:r>
            <a:r>
              <a:rPr lang="zh-CN" altLang="en-US" b="1">
                <a:solidFill>
                  <a:srgbClr val="000066"/>
                </a:solidFill>
                <a:latin typeface="+mn-ea"/>
                <a:ea typeface="+mn-ea"/>
                <a:sym typeface="+mn-ea"/>
              </a:rPr>
              <a:t>个百分点，价格指数的大幅下降是致其回落的主要因素，显示制造业需求不旺，企业对市场的信心不足。财新中国制造业</a:t>
            </a:r>
            <a:r>
              <a:rPr lang="en-US" altLang="zh-CN" b="1">
                <a:solidFill>
                  <a:srgbClr val="000066"/>
                </a:solidFill>
                <a:latin typeface="+mn-ea"/>
                <a:ea typeface="+mn-ea"/>
                <a:sym typeface="+mn-ea"/>
              </a:rPr>
              <a:t>PMI</a:t>
            </a:r>
            <a:r>
              <a:rPr lang="zh-CN" altLang="en-US" b="1">
                <a:solidFill>
                  <a:srgbClr val="000066"/>
                </a:solidFill>
                <a:latin typeface="+mn-ea"/>
                <a:ea typeface="+mn-ea"/>
                <a:sym typeface="+mn-ea"/>
              </a:rPr>
              <a:t>为</a:t>
            </a:r>
            <a:r>
              <a:rPr lang="en-US" altLang="zh-CN" b="1">
                <a:solidFill>
                  <a:srgbClr val="000066"/>
                </a:solidFill>
                <a:latin typeface="+mn-ea"/>
                <a:ea typeface="+mn-ea"/>
                <a:sym typeface="+mn-ea"/>
              </a:rPr>
              <a:t>50.2%</a:t>
            </a:r>
            <a:r>
              <a:rPr lang="zh-CN" altLang="en-US" b="1">
                <a:solidFill>
                  <a:srgbClr val="000066"/>
                </a:solidFill>
                <a:latin typeface="+mn-ea"/>
                <a:ea typeface="+mn-ea"/>
                <a:sym typeface="+mn-ea"/>
              </a:rPr>
              <a:t>，较上月上涨</a:t>
            </a:r>
            <a:r>
              <a:rPr lang="en-US" altLang="zh-CN" b="1">
                <a:solidFill>
                  <a:srgbClr val="000066"/>
                </a:solidFill>
                <a:latin typeface="+mn-ea"/>
                <a:ea typeface="+mn-ea"/>
                <a:sym typeface="+mn-ea"/>
              </a:rPr>
              <a:t>0.2</a:t>
            </a:r>
            <a:r>
              <a:rPr lang="zh-CN" altLang="en-US" b="1">
                <a:solidFill>
                  <a:srgbClr val="000066"/>
                </a:solidFill>
                <a:latin typeface="+mn-ea"/>
                <a:ea typeface="+mn-ea"/>
                <a:sym typeface="+mn-ea"/>
              </a:rPr>
              <a:t>个百分点，新增业务总量增速轻微回升，但出口订单量仍在收缩，继续拖累整体销量。</a:t>
            </a:r>
            <a:endParaRPr lang="en-US" altLang="zh-CN" b="1">
              <a:solidFill>
                <a:srgbClr val="000066"/>
              </a:solidFill>
              <a:latin typeface="+mn-ea"/>
              <a:ea typeface="+mn-ea"/>
              <a:sym typeface="+mn-ea"/>
            </a:endParaRPr>
          </a:p>
          <a:p>
            <a:pPr eaLnBrk="1" latinLnBrk="0" hangingPunct="1">
              <a:lnSpc>
                <a:spcPct val="170000"/>
              </a:lnSpc>
              <a:defRPr/>
            </a:pPr>
            <a:r>
              <a:rPr lang="en-US" altLang="zh-CN" b="1">
                <a:solidFill>
                  <a:srgbClr val="000066"/>
                </a:solidFill>
                <a:latin typeface="+mn-ea"/>
                <a:ea typeface="+mn-ea"/>
                <a:sym typeface="+mn-ea"/>
              </a:rPr>
              <a:t>   11</a:t>
            </a:r>
            <a:r>
              <a:rPr lang="zh-CN" altLang="en-US" b="1">
                <a:solidFill>
                  <a:srgbClr val="000066"/>
                </a:solidFill>
                <a:latin typeface="+mn-ea"/>
                <a:ea typeface="+mn-ea"/>
                <a:sym typeface="+mn-ea"/>
              </a:rPr>
              <a:t>月CPI同比上涨</a:t>
            </a:r>
            <a:r>
              <a:rPr lang="en-US" altLang="zh-CN" b="1">
                <a:solidFill>
                  <a:srgbClr val="000066"/>
                </a:solidFill>
                <a:latin typeface="+mn-ea"/>
                <a:ea typeface="+mn-ea"/>
                <a:sym typeface="+mn-ea"/>
              </a:rPr>
              <a:t>2.2</a:t>
            </a:r>
            <a:r>
              <a:rPr lang="zh-CN" altLang="en-US" b="1">
                <a:solidFill>
                  <a:srgbClr val="000066"/>
                </a:solidFill>
                <a:latin typeface="+mn-ea"/>
                <a:ea typeface="+mn-ea"/>
                <a:sym typeface="+mn-ea"/>
              </a:rPr>
              <a:t>%，较上月下降</a:t>
            </a:r>
            <a:r>
              <a:rPr lang="en-US" altLang="zh-CN" b="1">
                <a:solidFill>
                  <a:srgbClr val="000066"/>
                </a:solidFill>
                <a:latin typeface="+mn-ea"/>
                <a:ea typeface="+mn-ea"/>
                <a:sym typeface="+mn-ea"/>
              </a:rPr>
              <a:t>0.3</a:t>
            </a:r>
            <a:r>
              <a:rPr lang="zh-CN" altLang="en-US" b="1">
                <a:solidFill>
                  <a:srgbClr val="000066"/>
                </a:solidFill>
                <a:latin typeface="+mn-ea"/>
                <a:ea typeface="+mn-ea"/>
                <a:sym typeface="+mn-ea"/>
              </a:rPr>
              <a:t>个百分点，为</a:t>
            </a:r>
            <a:r>
              <a:rPr lang="en-US" altLang="zh-CN" b="1">
                <a:solidFill>
                  <a:srgbClr val="000066"/>
                </a:solidFill>
                <a:latin typeface="+mn-ea"/>
                <a:ea typeface="+mn-ea"/>
                <a:sym typeface="+mn-ea"/>
              </a:rPr>
              <a:t>5</a:t>
            </a:r>
            <a:r>
              <a:rPr lang="zh-CN" altLang="en-US" b="1">
                <a:solidFill>
                  <a:srgbClr val="000066"/>
                </a:solidFill>
                <a:latin typeface="+mn-ea"/>
                <a:ea typeface="+mn-ea"/>
                <a:sym typeface="+mn-ea"/>
              </a:rPr>
              <a:t>月以来的首次回落，主要受到食品价格涨幅回落的影响。近期国际油价大跌也拉低了国内非食品价格。</a:t>
            </a:r>
            <a:r>
              <a:rPr lang="zh-CN" altLang="zh-CN" b="1">
                <a:solidFill>
                  <a:srgbClr val="000066"/>
                </a:solidFill>
                <a:latin typeface="+mn-ea"/>
                <a:ea typeface="+mn-ea"/>
                <a:sym typeface="+mn-ea"/>
              </a:rPr>
              <a:t>PPI同比上涨</a:t>
            </a:r>
            <a:r>
              <a:rPr lang="en-US" altLang="zh-CN" b="1">
                <a:solidFill>
                  <a:srgbClr val="000066"/>
                </a:solidFill>
                <a:latin typeface="+mn-ea"/>
                <a:ea typeface="+mn-ea"/>
                <a:sym typeface="+mn-ea"/>
              </a:rPr>
              <a:t>2.7</a:t>
            </a:r>
            <a:r>
              <a:rPr lang="zh-CN" altLang="zh-CN" b="1">
                <a:solidFill>
                  <a:srgbClr val="000066"/>
                </a:solidFill>
                <a:latin typeface="+mn-ea"/>
                <a:ea typeface="+mn-ea"/>
                <a:sym typeface="+mn-ea"/>
              </a:rPr>
              <a:t>%</a:t>
            </a:r>
            <a:r>
              <a:rPr lang="zh-CN" altLang="en-US" b="1">
                <a:solidFill>
                  <a:srgbClr val="000066"/>
                </a:solidFill>
                <a:latin typeface="+mn-ea"/>
                <a:ea typeface="+mn-ea"/>
                <a:sym typeface="+mn-ea"/>
              </a:rPr>
              <a:t>，较上月回落</a:t>
            </a:r>
            <a:r>
              <a:rPr lang="en-US" altLang="zh-CN" b="1">
                <a:solidFill>
                  <a:srgbClr val="000066"/>
                </a:solidFill>
                <a:latin typeface="+mn-ea"/>
                <a:ea typeface="+mn-ea"/>
                <a:sym typeface="+mn-ea"/>
              </a:rPr>
              <a:t>0.6</a:t>
            </a:r>
            <a:r>
              <a:rPr lang="zh-CN" altLang="en-US" b="1">
                <a:solidFill>
                  <a:srgbClr val="000066"/>
                </a:solidFill>
                <a:latin typeface="+mn-ea"/>
                <a:ea typeface="+mn-ea"/>
                <a:sym typeface="+mn-ea"/>
              </a:rPr>
              <a:t>个百分点，连续</a:t>
            </a:r>
            <a:r>
              <a:rPr lang="en-US" altLang="zh-CN" b="1">
                <a:solidFill>
                  <a:srgbClr val="000066"/>
                </a:solidFill>
                <a:latin typeface="+mn-ea"/>
                <a:ea typeface="+mn-ea"/>
                <a:sym typeface="+mn-ea"/>
              </a:rPr>
              <a:t>5</a:t>
            </a:r>
            <a:r>
              <a:rPr lang="zh-CN" altLang="en-US" b="1">
                <a:solidFill>
                  <a:srgbClr val="000066"/>
                </a:solidFill>
                <a:latin typeface="+mn-ea"/>
                <a:ea typeface="+mn-ea"/>
                <a:sym typeface="+mn-ea"/>
              </a:rPr>
              <a:t>个月收窄，创两年来最低，伴随供给侧改革的完成和去年的较高基数，预计</a:t>
            </a:r>
            <a:r>
              <a:rPr lang="en-US" altLang="zh-CN" b="1">
                <a:solidFill>
                  <a:srgbClr val="000066"/>
                </a:solidFill>
                <a:latin typeface="+mn-ea"/>
                <a:ea typeface="+mn-ea"/>
                <a:sym typeface="+mn-ea"/>
              </a:rPr>
              <a:t>PPI</a:t>
            </a:r>
            <a:r>
              <a:rPr lang="zh-CN" altLang="en-US" b="1">
                <a:solidFill>
                  <a:srgbClr val="000066"/>
                </a:solidFill>
                <a:latin typeface="+mn-ea"/>
                <a:ea typeface="+mn-ea"/>
                <a:sym typeface="+mn-ea"/>
              </a:rPr>
              <a:t>仍有继续回落的可能</a:t>
            </a:r>
            <a:endParaRPr lang="zh-CN" altLang="en-US" sz="1800" b="1">
              <a:solidFill>
                <a:srgbClr val="FF0000"/>
              </a:solidFill>
              <a:latin typeface="+mn-ea"/>
              <a:ea typeface="+mn-ea"/>
            </a:endParaRP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71438" y="1071563"/>
            <a:ext cx="8929687" cy="3071812"/>
          </a:xfrm>
          <a:prstGeom prst="rect">
            <a:avLst/>
          </a:prstGeom>
          <a:noFill/>
          <a:ln w="9525">
            <a:noFill/>
            <a:miter lim="800000"/>
          </a:ln>
        </p:spPr>
        <p:txBody>
          <a:bodyPr/>
          <a:lstStyle/>
          <a:p>
            <a:pPr marL="342900" indent="-342900">
              <a:lnSpc>
                <a:spcPct val="135000"/>
              </a:lnSpc>
              <a:spcBef>
                <a:spcPct val="20000"/>
              </a:spcBef>
              <a:buClr>
                <a:srgbClr val="6699FF"/>
              </a:buClr>
              <a:buFont typeface="Wingdings" panose="05000000000000000000" pitchFamily="2" charset="2"/>
              <a:buChar char="n"/>
              <a:defRPr/>
            </a:pPr>
            <a:endParaRPr lang="en-US" altLang="zh-CN" sz="1800" b="1">
              <a:solidFill>
                <a:srgbClr val="000066"/>
              </a:solidFill>
              <a:latin typeface="+mn-ea"/>
            </a:endParaRPr>
          </a:p>
          <a:p>
            <a:pPr marL="342900" indent="-342900">
              <a:lnSpc>
                <a:spcPct val="135000"/>
              </a:lnSpc>
              <a:spcBef>
                <a:spcPct val="20000"/>
              </a:spcBef>
              <a:buClr>
                <a:srgbClr val="6699FF"/>
              </a:buClr>
              <a:buFont typeface="Wingdings" panose="05000000000000000000" pitchFamily="2" charset="2"/>
              <a:buChar char="n"/>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r>
              <a:rPr lang="zh-CN" altLang="en-US" sz="1800" b="1">
                <a:solidFill>
                  <a:srgbClr val="000066"/>
                </a:solidFill>
                <a:latin typeface="+mn-ea"/>
              </a:rPr>
              <a:t>    </a:t>
            </a:r>
            <a:endParaRPr lang="en-US" altLang="zh-CN" sz="1800" b="1">
              <a:solidFill>
                <a:srgbClr val="000066"/>
              </a:solidFill>
              <a:latin typeface="+mn-ea"/>
              <a:ea typeface="+mn-ea"/>
            </a:endParaRPr>
          </a:p>
          <a:p>
            <a:pPr marL="0" indent="0">
              <a:lnSpc>
                <a:spcPct val="135000"/>
              </a:lnSpc>
              <a:spcBef>
                <a:spcPct val="20000"/>
              </a:spcBef>
              <a:buClr>
                <a:srgbClr val="6699FF"/>
              </a:buClr>
              <a:buFont typeface="Wingdings" panose="05000000000000000000" pitchFamily="2" charset="2"/>
              <a:buNone/>
              <a:defRPr/>
            </a:pPr>
            <a:endParaRPr lang="en-US" altLang="zh-CN" sz="1800" b="1">
              <a:solidFill>
                <a:srgbClr val="000066"/>
              </a:solidFill>
              <a:ea typeface="幼圆" panose="02010509060101010101" pitchFamily="49" charset="-122"/>
            </a:endParaRPr>
          </a:p>
          <a:p>
            <a:pPr marL="342900" indent="-342900">
              <a:lnSpc>
                <a:spcPct val="135000"/>
              </a:lnSpc>
              <a:spcBef>
                <a:spcPct val="20000"/>
              </a:spcBef>
              <a:buClr>
                <a:srgbClr val="6699FF"/>
              </a:buClr>
              <a:defRPr/>
            </a:pPr>
            <a:endParaRPr lang="en-US" altLang="zh-CN" sz="1600" b="1">
              <a:solidFill>
                <a:srgbClr val="000066"/>
              </a:solidFill>
              <a:ea typeface="幼圆" panose="02010509060101010101" pitchFamily="49" charset="-122"/>
            </a:endParaRPr>
          </a:p>
          <a:p>
            <a:pPr>
              <a:defRPr/>
            </a:pPr>
            <a:endParaRPr lang="zh-CN" altLang="en-US" sz="1800"/>
          </a:p>
          <a:p>
            <a:pPr>
              <a:defRPr/>
            </a:pPr>
            <a:r>
              <a:rPr lang="zh-CN" altLang="en-US" sz="1800"/>
              <a:t> </a:t>
            </a:r>
          </a:p>
        </p:txBody>
      </p:sp>
      <p:sp>
        <p:nvSpPr>
          <p:cNvPr id="32771" name="Rectangle 2"/>
          <p:cNvSpPr>
            <a:spLocks noChangeArrowheads="1"/>
          </p:cNvSpPr>
          <p:nvPr/>
        </p:nvSpPr>
        <p:spPr bwMode="white">
          <a:xfrm>
            <a:off x="428625" y="214313"/>
            <a:ext cx="8231188" cy="708025"/>
          </a:xfrm>
          <a:prstGeom prst="rect">
            <a:avLst/>
          </a:prstGeom>
          <a:noFill/>
          <a:ln w="9525">
            <a:noFill/>
            <a:miter lim="800000"/>
          </a:ln>
        </p:spPr>
        <p:txBody>
          <a:bodyPr/>
          <a:lstStyle/>
          <a:p>
            <a:r>
              <a:rPr lang="zh-CN" altLang="en-US" sz="2400" b="1">
                <a:solidFill>
                  <a:srgbClr val="000066"/>
                </a:solidFill>
                <a:uFillTx/>
                <a:latin typeface="幼圆" panose="02010509060101010101" pitchFamily="49" charset="-122"/>
                <a:ea typeface="幼圆" panose="02010509060101010101" pitchFamily="49" charset="-122"/>
              </a:rPr>
              <a:t>展望</a:t>
            </a:r>
          </a:p>
        </p:txBody>
      </p:sp>
      <p:sp>
        <p:nvSpPr>
          <p:cNvPr id="6" name="矩形 5"/>
          <p:cNvSpPr/>
          <p:nvPr/>
        </p:nvSpPr>
        <p:spPr>
          <a:xfrm>
            <a:off x="214313" y="1285875"/>
            <a:ext cx="8501062" cy="369888"/>
          </a:xfrm>
          <a:prstGeom prst="rect">
            <a:avLst/>
          </a:prstGeom>
        </p:spPr>
        <p:txBody>
          <a:bodyPr>
            <a:spAutoFit/>
          </a:bodyPr>
          <a:lstStyle/>
          <a:p>
            <a:pPr>
              <a:defRPr/>
            </a:pPr>
            <a:r>
              <a:rPr lang="zh-CN" altLang="en-US" sz="1800" b="1">
                <a:solidFill>
                  <a:srgbClr val="000066"/>
                </a:solidFill>
                <a:latin typeface="+mn-ea"/>
                <a:ea typeface="+mn-ea"/>
              </a:rPr>
              <a:t>   </a:t>
            </a:r>
          </a:p>
        </p:txBody>
      </p:sp>
      <p:sp>
        <p:nvSpPr>
          <p:cNvPr id="34842" name="Rectangle 26"/>
          <p:cNvSpPr>
            <a:spLocks noChangeArrowheads="1"/>
          </p:cNvSpPr>
          <p:nvPr/>
        </p:nvSpPr>
        <p:spPr bwMode="auto">
          <a:xfrm>
            <a:off x="242411" y="870844"/>
            <a:ext cx="8444865" cy="6545061"/>
          </a:xfrm>
          <a:prstGeom prst="rect">
            <a:avLst/>
          </a:prstGeom>
          <a:noFill/>
          <a:ln w="9525">
            <a:noFill/>
            <a:miter lim="800000"/>
          </a:ln>
          <a:effectLst/>
        </p:spPr>
        <p:txBody>
          <a:bodyPr wrap="square" anchor="ctr">
            <a:spAutoFit/>
          </a:bodyPr>
          <a:lstStyle/>
          <a:p>
            <a:pPr eaLnBrk="1" latinLnBrk="0" hangingPunct="1">
              <a:lnSpc>
                <a:spcPct val="170000"/>
              </a:lnSpc>
              <a:defRPr/>
            </a:pPr>
            <a:r>
              <a:rPr lang="en-US" altLang="zh-CN" b="1">
                <a:solidFill>
                  <a:srgbClr val="000066"/>
                </a:solidFill>
                <a:latin typeface="幼圆" panose="02010509060101010101" pitchFamily="49" charset="-122"/>
                <a:ea typeface="幼圆" panose="02010509060101010101" pitchFamily="49" charset="-122"/>
                <a:sym typeface="+mn-ea"/>
              </a:rPr>
              <a:t>    </a:t>
            </a:r>
            <a:r>
              <a:rPr lang="en-US" altLang="zh-CN" sz="1900" b="1">
                <a:solidFill>
                  <a:srgbClr val="000066"/>
                </a:solidFill>
                <a:latin typeface="幼圆" panose="02010509060101010101" pitchFamily="49" charset="-122"/>
                <a:ea typeface="幼圆" panose="02010509060101010101" pitchFamily="49" charset="-122"/>
                <a:sym typeface="+mn-ea"/>
              </a:rPr>
              <a:t>11</a:t>
            </a:r>
            <a:r>
              <a:rPr lang="zh-CN" altLang="en-US" sz="1900" b="1">
                <a:solidFill>
                  <a:srgbClr val="000066"/>
                </a:solidFill>
                <a:latin typeface="幼圆" panose="02010509060101010101" pitchFamily="49" charset="-122"/>
                <a:ea typeface="幼圆" panose="02010509060101010101" pitchFamily="49" charset="-122"/>
                <a:sym typeface="+mn-ea"/>
              </a:rPr>
              <a:t>月上旬，指数在政策暖风下有所回暖，投资者信心逐步提升，市场交易渐趋活跃，但增量资金不显、宏观经济承压，反弹难以持久。伴随“创投行情”的告一段落，政策效应基本消化，指数显著回调，沪指一度跌破</a:t>
            </a:r>
            <a:r>
              <a:rPr lang="en-US" altLang="zh-CN" sz="1900" b="1">
                <a:solidFill>
                  <a:srgbClr val="000066"/>
                </a:solidFill>
                <a:latin typeface="幼圆" panose="02010509060101010101" pitchFamily="49" charset="-122"/>
                <a:ea typeface="幼圆" panose="02010509060101010101" pitchFamily="49" charset="-122"/>
                <a:sym typeface="+mn-ea"/>
              </a:rPr>
              <a:t>2600</a:t>
            </a:r>
            <a:r>
              <a:rPr lang="zh-CN" altLang="en-US" sz="1900" b="1">
                <a:solidFill>
                  <a:srgbClr val="000066"/>
                </a:solidFill>
                <a:latin typeface="幼圆" panose="02010509060101010101" pitchFamily="49" charset="-122"/>
                <a:ea typeface="幼圆" panose="02010509060101010101" pitchFamily="49" charset="-122"/>
                <a:sym typeface="+mn-ea"/>
              </a:rPr>
              <a:t>点关口。</a:t>
            </a:r>
            <a:r>
              <a:rPr lang="en-US" altLang="zh-CN" sz="1900" b="1">
                <a:solidFill>
                  <a:srgbClr val="000066"/>
                </a:solidFill>
                <a:latin typeface="幼圆" panose="02010509060101010101" pitchFamily="49" charset="-122"/>
                <a:ea typeface="幼圆" panose="02010509060101010101" pitchFamily="49" charset="-122"/>
                <a:sym typeface="+mn-ea"/>
              </a:rPr>
              <a:t>11</a:t>
            </a:r>
            <a:r>
              <a:rPr lang="zh-CN" altLang="en-US" sz="1900" b="1">
                <a:solidFill>
                  <a:srgbClr val="000066"/>
                </a:solidFill>
                <a:latin typeface="幼圆" panose="02010509060101010101" pitchFamily="49" charset="-122"/>
                <a:ea typeface="幼圆" panose="02010509060101010101" pitchFamily="49" charset="-122"/>
                <a:sym typeface="+mn-ea"/>
              </a:rPr>
              <a:t>月沪指下跌</a:t>
            </a:r>
            <a:r>
              <a:rPr lang="en-US" altLang="zh-CN" sz="1900" b="1">
                <a:solidFill>
                  <a:srgbClr val="000066"/>
                </a:solidFill>
                <a:latin typeface="幼圆" panose="02010509060101010101" pitchFamily="49" charset="-122"/>
                <a:ea typeface="幼圆" panose="02010509060101010101" pitchFamily="49" charset="-122"/>
                <a:sym typeface="+mn-ea"/>
              </a:rPr>
              <a:t>0.56%</a:t>
            </a:r>
            <a:r>
              <a:rPr lang="zh-CN" altLang="en-US" sz="1900" b="1">
                <a:solidFill>
                  <a:srgbClr val="000066"/>
                </a:solidFill>
                <a:latin typeface="幼圆" panose="02010509060101010101" pitchFamily="49" charset="-122"/>
                <a:ea typeface="幼圆" panose="02010509060101010101" pitchFamily="49" charset="-122"/>
                <a:sym typeface="+mn-ea"/>
              </a:rPr>
              <a:t>，深成指上涨</a:t>
            </a:r>
            <a:r>
              <a:rPr lang="en-US" altLang="zh-CN" sz="1900" b="1">
                <a:solidFill>
                  <a:srgbClr val="000066"/>
                </a:solidFill>
                <a:latin typeface="幼圆" panose="02010509060101010101" pitchFamily="49" charset="-122"/>
                <a:ea typeface="幼圆" panose="02010509060101010101" pitchFamily="49" charset="-122"/>
                <a:sym typeface="+mn-ea"/>
              </a:rPr>
              <a:t>2.66%</a:t>
            </a:r>
            <a:r>
              <a:rPr lang="zh-CN" altLang="en-US" sz="1900" b="1">
                <a:solidFill>
                  <a:srgbClr val="000066"/>
                </a:solidFill>
                <a:latin typeface="幼圆" panose="02010509060101010101" pitchFamily="49" charset="-122"/>
                <a:ea typeface="幼圆" panose="02010509060101010101" pitchFamily="49" charset="-122"/>
                <a:sym typeface="+mn-ea"/>
              </a:rPr>
              <a:t>，中小板指上涨</a:t>
            </a:r>
            <a:r>
              <a:rPr lang="en-US" altLang="zh-CN" sz="1900" b="1">
                <a:solidFill>
                  <a:srgbClr val="000066"/>
                </a:solidFill>
                <a:latin typeface="幼圆" panose="02010509060101010101" pitchFamily="49" charset="-122"/>
                <a:ea typeface="幼圆" panose="02010509060101010101" pitchFamily="49" charset="-122"/>
                <a:sym typeface="+mn-ea"/>
              </a:rPr>
              <a:t>1.75%</a:t>
            </a:r>
            <a:r>
              <a:rPr lang="zh-CN" altLang="en-US" sz="1900" b="1">
                <a:solidFill>
                  <a:srgbClr val="000066"/>
                </a:solidFill>
                <a:latin typeface="幼圆" panose="02010509060101010101" pitchFamily="49" charset="-122"/>
                <a:ea typeface="幼圆" panose="02010509060101010101" pitchFamily="49" charset="-122"/>
                <a:sym typeface="+mn-ea"/>
              </a:rPr>
              <a:t>，创业板指上涨</a:t>
            </a:r>
            <a:r>
              <a:rPr lang="en-US" altLang="zh-CN" sz="1900" b="1">
                <a:solidFill>
                  <a:srgbClr val="000066"/>
                </a:solidFill>
                <a:latin typeface="幼圆" panose="02010509060101010101" pitchFamily="49" charset="-122"/>
                <a:ea typeface="幼圆" panose="02010509060101010101" pitchFamily="49" charset="-122"/>
                <a:sym typeface="+mn-ea"/>
              </a:rPr>
              <a:t>4.22%</a:t>
            </a:r>
            <a:r>
              <a:rPr lang="zh-CN" altLang="en-US" sz="1900" b="1">
                <a:solidFill>
                  <a:srgbClr val="000066"/>
                </a:solidFill>
                <a:latin typeface="幼圆" panose="02010509060101010101" pitchFamily="49" charset="-122"/>
                <a:ea typeface="幼圆" panose="02010509060101010101" pitchFamily="49" charset="-122"/>
                <a:sym typeface="+mn-ea"/>
              </a:rPr>
              <a:t>。</a:t>
            </a:r>
            <a:endParaRPr lang="en-US" altLang="zh-CN" sz="1900" b="1">
              <a:solidFill>
                <a:srgbClr val="000066"/>
              </a:solidFill>
              <a:latin typeface="幼圆" panose="02010509060101010101" pitchFamily="49" charset="-122"/>
              <a:ea typeface="幼圆" panose="02010509060101010101" pitchFamily="49" charset="-122"/>
              <a:sym typeface="+mn-ea"/>
            </a:endParaRPr>
          </a:p>
          <a:p>
            <a:pPr>
              <a:lnSpc>
                <a:spcPct val="170000"/>
              </a:lnSpc>
              <a:defRPr/>
            </a:pPr>
            <a:r>
              <a:rPr lang="en-US" altLang="zh-CN" sz="1900" b="1">
                <a:solidFill>
                  <a:srgbClr val="000066"/>
                </a:solidFill>
                <a:latin typeface="幼圆" panose="02010509060101010101" pitchFamily="49" charset="-122"/>
                <a:ea typeface="幼圆" panose="02010509060101010101" pitchFamily="49" charset="-122"/>
                <a:sym typeface="+mn-ea"/>
              </a:rPr>
              <a:t>    11</a:t>
            </a:r>
            <a:r>
              <a:rPr lang="zh-CN" altLang="en-US" sz="1900" b="1">
                <a:solidFill>
                  <a:srgbClr val="000066"/>
                </a:solidFill>
                <a:latin typeface="幼圆" panose="02010509060101010101" pitchFamily="49" charset="-122"/>
                <a:ea typeface="幼圆" panose="02010509060101010101" pitchFamily="49" charset="-122"/>
                <a:sym typeface="+mn-ea"/>
              </a:rPr>
              <a:t>月的市场热点主要集中在科创板块、壳资源、超跌绩差股等，大多依靠游资的疯狂炒作所带动，市场尚不具备持续反弹的力量，尤其上证报发布消息称，创投概念股异动背后有明显的游资恶炒因素，监管将加强打击违规行为。近期虽然中美贸易摩擦的告一段落推动市场短期升温，但华为事件和带量采购预中选不及预期的消息再次重挫投资热情。</a:t>
            </a:r>
            <a:r>
              <a:rPr lang="zh-CN" altLang="en-US" sz="1900" b="1">
                <a:solidFill>
                  <a:srgbClr val="FF0000"/>
                </a:solidFill>
                <a:latin typeface="幼圆" panose="02010509060101010101" pitchFamily="49" charset="-122"/>
                <a:ea typeface="幼圆" panose="02010509060101010101" pitchFamily="49" charset="-122"/>
                <a:sym typeface="+mn-ea"/>
              </a:rPr>
              <a:t>当前市场利空消息不断，短期观望情绪较强，在情绪得以修复之前建议投资者宜以谨慎态度为主。</a:t>
            </a:r>
            <a:endParaRPr lang="en-US" altLang="zh-CN" sz="1900" b="1">
              <a:solidFill>
                <a:srgbClr val="FF0000"/>
              </a:solidFill>
              <a:latin typeface="幼圆" panose="02010509060101010101" pitchFamily="49" charset="-122"/>
              <a:ea typeface="幼圆" panose="02010509060101010101" pitchFamily="49" charset="-122"/>
              <a:sym typeface="+mn-ea"/>
            </a:endParaRPr>
          </a:p>
          <a:p>
            <a:pPr eaLnBrk="1" latinLnBrk="0" hangingPunct="1">
              <a:lnSpc>
                <a:spcPct val="170000"/>
              </a:lnSpc>
              <a:defRPr/>
            </a:pPr>
            <a:endParaRPr lang="zh-CN" altLang="en-US" b="1">
              <a:solidFill>
                <a:srgbClr val="000066"/>
              </a:solidFill>
              <a:latin typeface="幼圆" panose="02010509060101010101" pitchFamily="49" charset="-122"/>
              <a:ea typeface="幼圆" panose="02010509060101010101" pitchFamily="49" charset="-122"/>
              <a:sym typeface="+mn-ea"/>
            </a:endParaRPr>
          </a:p>
          <a:p>
            <a:pPr eaLnBrk="1" latinLnBrk="0" hangingPunct="1">
              <a:lnSpc>
                <a:spcPct val="170000"/>
              </a:lnSpc>
              <a:defRPr/>
            </a:pPr>
            <a:r>
              <a:rPr lang="zh-CN" altLang="en-US" b="1">
                <a:solidFill>
                  <a:srgbClr val="000066"/>
                </a:solidFill>
                <a:latin typeface="幼圆" panose="02010509060101010101" pitchFamily="49" charset="-122"/>
                <a:ea typeface="幼圆" panose="02010509060101010101" pitchFamily="49" charset="-122"/>
                <a:sym typeface="+mn-ea"/>
              </a:rPr>
              <a:t>    </a:t>
            </a:r>
            <a:endParaRPr lang="en-US" altLang="zh-CN" b="1">
              <a:solidFill>
                <a:srgbClr val="FF0000"/>
              </a:solidFill>
              <a:latin typeface="幼圆" panose="02010509060101010101" pitchFamily="49" charset="-122"/>
              <a:ea typeface="幼圆" panose="02010509060101010101" pitchFamily="49" charset="-122"/>
              <a:sym typeface="+mn-ea"/>
            </a:endParaRP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850" y="260350"/>
            <a:ext cx="5167313" cy="430213"/>
          </a:xfrm>
          <a:prstGeom prst="rect">
            <a:avLst/>
          </a:prstGeom>
        </p:spPr>
        <p:txBody>
          <a:bodyPr>
            <a:spAutoFit/>
          </a:bodyPr>
          <a:lstStyle/>
          <a:p>
            <a:pPr fontAlgn="auto">
              <a:spcBef>
                <a:spcPts val="0"/>
              </a:spcBef>
              <a:spcAft>
                <a:spcPts val="0"/>
              </a:spcAft>
              <a:defRPr/>
            </a:pPr>
            <a:r>
              <a:rPr lang="en-US" altLang="zh-CN" sz="2200" b="1" kern="0">
                <a:solidFill>
                  <a:srgbClr val="000066"/>
                </a:solidFill>
                <a:latin typeface="Times New Roman" panose="02020603050405020304"/>
                <a:ea typeface="幼圆" panose="02010509060101010101" pitchFamily="49" charset="-122"/>
              </a:rPr>
              <a:t>Pre-IPO</a:t>
            </a:r>
            <a:r>
              <a:rPr lang="zh-CN" altLang="en-US" sz="2200" b="1" kern="0">
                <a:solidFill>
                  <a:srgbClr val="000066"/>
                </a:solidFill>
                <a:latin typeface="Times New Roman" panose="02020603050405020304"/>
                <a:ea typeface="幼圆" panose="02010509060101010101" pitchFamily="49" charset="-122"/>
              </a:rPr>
              <a:t>财务顾问及财务投资</a:t>
            </a:r>
            <a:endParaRPr lang="zh-CN" altLang="en-US" sz="2200" kern="0">
              <a:solidFill>
                <a:sysClr val="windowText" lastClr="000000"/>
              </a:solidFill>
              <a:latin typeface="Arial" panose="020B0604020202020204" pitchFamily="34" charset="0"/>
              <a:ea typeface="宋体" panose="02010600030101010101" pitchFamily="2" charset="-122"/>
            </a:endParaRPr>
          </a:p>
        </p:txBody>
      </p:sp>
      <p:sp>
        <p:nvSpPr>
          <p:cNvPr id="34819" name="矩形 3"/>
          <p:cNvSpPr>
            <a:spLocks noChangeArrowheads="1"/>
          </p:cNvSpPr>
          <p:nvPr/>
        </p:nvSpPr>
        <p:spPr bwMode="auto">
          <a:xfrm>
            <a:off x="221095" y="1340768"/>
            <a:ext cx="8382000" cy="4461510"/>
          </a:xfrm>
          <a:prstGeom prst="rect">
            <a:avLst/>
          </a:prstGeom>
          <a:noFill/>
          <a:ln w="9525">
            <a:noFill/>
            <a:miter lim="800000"/>
          </a:ln>
        </p:spPr>
        <p:txBody>
          <a:bodyPr>
            <a:spAutoFit/>
          </a:bodyPr>
          <a:lstStyle/>
          <a:p>
            <a:pPr marL="342900" indent="-342900">
              <a:lnSpc>
                <a:spcPct val="150000"/>
              </a:lnSpc>
              <a:spcBef>
                <a:spcPct val="20000"/>
              </a:spcBef>
            </a:pPr>
            <a:r>
              <a:rPr lang="zh-CN" altLang="en-US" sz="2400">
                <a:solidFill>
                  <a:srgbClr val="0058B0"/>
                </a:solidFill>
                <a:latin typeface="Times New Roman" panose="02020603050405020304" pitchFamily="18" charset="0"/>
                <a:ea typeface="幼圆" panose="02010509060101010101" pitchFamily="49" charset="-122"/>
              </a:rPr>
              <a:t>           </a:t>
            </a:r>
            <a:r>
              <a:rPr lang="zh-CN" altLang="en-US">
                <a:solidFill>
                  <a:srgbClr val="0058B0"/>
                </a:solidFill>
                <a:latin typeface="Times New Roman" panose="02020603050405020304" pitchFamily="18" charset="0"/>
                <a:ea typeface="幼圆" panose="02010509060101010101" pitchFamily="49" charset="-122"/>
              </a:rPr>
              <a:t>我们的财务顾问团队依托自身专业背景及资源整合优势，根据客户需要，站在客户的角度为客户的投融资、资本运作、资产及债务重组、财务管理、发展战略等活动提供的咨询、分析、方案设计等服务。包括的项目有：投资顾问、融资顾问、资本运作顾问、资产管理与债务管理顾问、企业战略咨询顾问、企业常年财务顾问等。</a:t>
            </a:r>
          </a:p>
          <a:p>
            <a:pPr marL="342900" indent="-342900">
              <a:lnSpc>
                <a:spcPct val="150000"/>
              </a:lnSpc>
              <a:spcBef>
                <a:spcPct val="20000"/>
              </a:spcBef>
            </a:pPr>
            <a:endParaRPr lang="zh-CN" altLang="en-US">
              <a:solidFill>
                <a:srgbClr val="0058B0"/>
              </a:solidFill>
              <a:latin typeface="Times New Roman" panose="02020603050405020304" pitchFamily="18" charset="0"/>
              <a:ea typeface="幼圆" panose="02010509060101010101" pitchFamily="49" charset="-122"/>
            </a:endParaRPr>
          </a:p>
          <a:p>
            <a:pPr marL="342900" indent="-342900">
              <a:lnSpc>
                <a:spcPct val="150000"/>
              </a:lnSpc>
              <a:spcBef>
                <a:spcPct val="20000"/>
              </a:spcBef>
            </a:pPr>
            <a:r>
              <a:rPr lang="zh-CN" altLang="en-US">
                <a:solidFill>
                  <a:srgbClr val="0058B0"/>
                </a:solidFill>
                <a:latin typeface="Times New Roman" panose="02020603050405020304" pitchFamily="18" charset="0"/>
                <a:ea typeface="幼圆" panose="02010509060101010101" pitchFamily="49" charset="-122"/>
              </a:rPr>
              <a:t>             我们的投资团队依托自身专业背景和独特判断，根据行业发展和市场趋势，对目标企业和目标项目，进行各种形式的专业投资。财务投资包括：股权投资、固定收益投资等。</a:t>
            </a: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825" y="260350"/>
            <a:ext cx="7850188" cy="430213"/>
          </a:xfrm>
          <a:prstGeom prst="rect">
            <a:avLst/>
          </a:prstGeom>
        </p:spPr>
        <p:txBody>
          <a:bodyPr>
            <a:spAutoFit/>
          </a:bodyPr>
          <a:lstStyle/>
          <a:p>
            <a:pPr fontAlgn="auto">
              <a:spcBef>
                <a:spcPts val="0"/>
              </a:spcBef>
              <a:spcAft>
                <a:spcPts val="0"/>
              </a:spcAft>
              <a:defRPr/>
            </a:pPr>
            <a:r>
              <a:rPr lang="en-US" altLang="zh-CN" sz="2200" b="1" kern="0">
                <a:solidFill>
                  <a:srgbClr val="000066"/>
                </a:solidFill>
                <a:latin typeface="Times New Roman" panose="02020603050405020304"/>
                <a:ea typeface="幼圆" panose="02010509060101010101" pitchFamily="49" charset="-122"/>
              </a:rPr>
              <a:t>Post-IPO</a:t>
            </a:r>
            <a:r>
              <a:rPr lang="zh-CN" altLang="en-US" sz="2200" b="1" kern="0">
                <a:solidFill>
                  <a:srgbClr val="000066"/>
                </a:solidFill>
                <a:latin typeface="Times New Roman" panose="02020603050405020304"/>
                <a:ea typeface="幼圆" panose="02010509060101010101" pitchFamily="49" charset="-122"/>
              </a:rPr>
              <a:t>财务顾问及财务投资</a:t>
            </a:r>
            <a:endParaRPr lang="zh-CN" altLang="en-US" sz="2200" kern="0">
              <a:solidFill>
                <a:sysClr val="windowText" lastClr="000000"/>
              </a:solidFill>
              <a:latin typeface="Arial" panose="020B0604020202020204" pitchFamily="34" charset="0"/>
              <a:ea typeface="宋体" panose="02010600030101010101" pitchFamily="2" charset="-122"/>
            </a:endParaRPr>
          </a:p>
        </p:txBody>
      </p:sp>
      <p:sp>
        <p:nvSpPr>
          <p:cNvPr id="4" name="内容占位符 2"/>
          <p:cNvSpPr txBox="1"/>
          <p:nvPr/>
        </p:nvSpPr>
        <p:spPr>
          <a:xfrm>
            <a:off x="533400" y="1165860"/>
            <a:ext cx="8077200" cy="4525963"/>
          </a:xfrm>
          <a:prstGeom prst="rect">
            <a:avLst/>
          </a:prstGeom>
        </p:spPr>
        <p:txBody>
          <a:bodyPr/>
          <a:lst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a:lstStyle>
          <a:p>
            <a:pPr marL="0" indent="0" eaLnBrk="1" hangingPunct="1">
              <a:lnSpc>
                <a:spcPct val="150000"/>
              </a:lnSpc>
              <a:buFontTx/>
              <a:buNone/>
              <a:defRPr/>
            </a:pPr>
            <a:r>
              <a:rPr lang="zh-CN" altLang="en-US" sz="1800">
                <a:solidFill>
                  <a:srgbClr val="0058B0"/>
                </a:solidFill>
              </a:rPr>
              <a:t>    上市对于企业和股东仅是发展的一个里程碑，对接资本市场后，企业和股东需要适应更高的监管要求、更完善的公司治理、更复杂的资本运作。我们针对此类需求，整合了服务资源，将财务顾问和财务投资作为载体，致力为客户提供定制化的市值管理服务。</a:t>
            </a:r>
          </a:p>
          <a:p>
            <a:pPr marL="0" indent="0" eaLnBrk="1" hangingPunct="1">
              <a:lnSpc>
                <a:spcPct val="150000"/>
              </a:lnSpc>
              <a:buFontTx/>
              <a:buNone/>
              <a:defRPr/>
            </a:pPr>
            <a:r>
              <a:rPr lang="zh-CN" altLang="en-US" sz="1800">
                <a:solidFill>
                  <a:srgbClr val="0058B0"/>
                </a:solidFill>
              </a:rPr>
              <a:t>    我们的财务顾问团队依托自身专业背景及资源整合优势，根据上市公司及其股东的需要，提供投融资、资本运作、资产及债务重组、财务管理、发展战略等活动提供的咨询、分析、方案设计等服务。包括的服务有：上市公司再融资、股权激励、并购、股权融资、市值维护、战略投资等。</a:t>
            </a:r>
          </a:p>
          <a:p>
            <a:pPr marL="0" indent="0" eaLnBrk="1" hangingPunct="1">
              <a:lnSpc>
                <a:spcPct val="150000"/>
              </a:lnSpc>
              <a:buFontTx/>
              <a:buNone/>
              <a:defRPr/>
            </a:pPr>
            <a:r>
              <a:rPr lang="zh-CN" altLang="en-US" sz="1800">
                <a:solidFill>
                  <a:srgbClr val="0058B0"/>
                </a:solidFill>
              </a:rPr>
              <a:t>    我们的投资团队依托自身专业背景和独特判断，根据市值管理的各项需求，设计投资结构，进行各种形式的市值管理投资。包括：并购投资、再融资投资、战略投资、固定收益投资等。</a:t>
            </a:r>
          </a:p>
          <a:p>
            <a:pPr marL="0" indent="0" eaLnBrk="1" hangingPunct="1">
              <a:buFontTx/>
              <a:buNone/>
              <a:defRPr/>
            </a:pPr>
            <a:endParaRPr lang="zh-CN" altLang="en-US" kern="0"/>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bwMode="auto">
          <a:xfrm>
            <a:off x="457200" y="214313"/>
            <a:ext cx="8229600" cy="1143000"/>
          </a:xfrm>
          <a:noFill/>
          <a:ln>
            <a:noFill/>
            <a:miter lim="800000"/>
          </a:ln>
        </p:spPr>
        <p:txBody>
          <a:bodyPr vert="horz" wrap="square" lIns="91440" tIns="45720" rIns="91440" bIns="45720" numCol="1" anchor="t" anchorCtr="0" compatLnSpc="1"/>
          <a:lstStyle/>
          <a:p>
            <a:r>
              <a:rPr kumimoji="1" lang="zh-CN" altLang="en-US" sz="2400">
                <a:solidFill>
                  <a:srgbClr val="000066"/>
                </a:solidFill>
                <a:latin typeface="Arial" panose="020B0604020202020204" pitchFamily="34" charset="0"/>
              </a:rPr>
              <a:t>联系我们</a:t>
            </a:r>
          </a:p>
        </p:txBody>
      </p:sp>
      <p:sp>
        <p:nvSpPr>
          <p:cNvPr id="37891" name="矩形 2"/>
          <p:cNvSpPr>
            <a:spLocks noChangeArrowheads="1"/>
          </p:cNvSpPr>
          <p:nvPr/>
        </p:nvSpPr>
        <p:spPr bwMode="auto">
          <a:xfrm>
            <a:off x="1390967" y="1484784"/>
            <a:ext cx="6362065" cy="3122714"/>
          </a:xfrm>
          <a:prstGeom prst="rect">
            <a:avLst/>
          </a:prstGeom>
          <a:noFill/>
          <a:ln w="9525">
            <a:noFill/>
            <a:miter lim="800000"/>
          </a:ln>
        </p:spPr>
        <p:txBody>
          <a:bodyPr wrap="square">
            <a:spAutoFit/>
          </a:bodyPr>
          <a:lstStyle/>
          <a:p>
            <a:pPr>
              <a:lnSpc>
                <a:spcPct val="150000"/>
              </a:lnSpc>
            </a:pPr>
            <a:r>
              <a:rPr lang="zh-CN" altLang="en-US" sz="2400" b="1">
                <a:latin typeface="黑体" panose="02010609060101010101" pitchFamily="49" charset="-122"/>
                <a:ea typeface="黑体" panose="02010609060101010101" pitchFamily="49" charset="-122"/>
              </a:rPr>
              <a:t>联系我们</a:t>
            </a:r>
            <a:endParaRPr lang="en-US" altLang="zh-CN" sz="2400" b="1">
              <a:latin typeface="黑体" panose="02010609060101010101" pitchFamily="49" charset="-122"/>
              <a:ea typeface="黑体" panose="02010609060101010101" pitchFamily="49" charset="-122"/>
            </a:endParaRPr>
          </a:p>
          <a:p>
            <a:pPr>
              <a:lnSpc>
                <a:spcPct val="150000"/>
              </a:lnSpc>
            </a:pPr>
            <a:r>
              <a:rPr lang="zh-CN" altLang="en-US" b="1">
                <a:latin typeface="黑体" panose="02010609060101010101" pitchFamily="49" charset="-122"/>
                <a:ea typeface="黑体" panose="02010609060101010101" pitchFamily="49" charset="-122"/>
              </a:rPr>
              <a:t>    公司地址：上海市东湖路</a:t>
            </a:r>
            <a:r>
              <a:rPr lang="en-US" altLang="zh-CN" b="1">
                <a:latin typeface="黑体" panose="02010609060101010101" pitchFamily="49" charset="-122"/>
                <a:ea typeface="黑体" panose="02010609060101010101" pitchFamily="49" charset="-122"/>
              </a:rPr>
              <a:t>70</a:t>
            </a:r>
            <a:r>
              <a:rPr lang="zh-CN" altLang="en-US" b="1">
                <a:latin typeface="黑体" panose="02010609060101010101" pitchFamily="49" charset="-122"/>
                <a:ea typeface="黑体" panose="02010609060101010101" pitchFamily="49" charset="-122"/>
              </a:rPr>
              <a:t>号东湖宾馆</a:t>
            </a:r>
            <a:r>
              <a:rPr lang="en-US" altLang="zh-CN" b="1">
                <a:latin typeface="黑体" panose="02010609060101010101" pitchFamily="49" charset="-122"/>
                <a:ea typeface="黑体" panose="02010609060101010101" pitchFamily="49" charset="-122"/>
              </a:rPr>
              <a:t>3</a:t>
            </a:r>
            <a:r>
              <a:rPr lang="zh-CN" altLang="en-US" b="1">
                <a:latin typeface="黑体" panose="02010609060101010101" pitchFamily="49" charset="-122"/>
                <a:ea typeface="黑体" panose="02010609060101010101" pitchFamily="49" charset="-122"/>
              </a:rPr>
              <a:t>号楼</a:t>
            </a:r>
            <a:r>
              <a:rPr lang="en-US" altLang="zh-CN" b="1">
                <a:latin typeface="黑体" panose="02010609060101010101" pitchFamily="49" charset="-122"/>
                <a:ea typeface="黑体" panose="02010609060101010101" pitchFamily="49" charset="-122"/>
              </a:rPr>
              <a:t>3</a:t>
            </a:r>
            <a:r>
              <a:rPr lang="zh-CN" altLang="en-US" sz="2400" b="1">
                <a:latin typeface="黑体" panose="02010609060101010101" pitchFamily="49" charset="-122"/>
                <a:ea typeface="黑体" panose="02010609060101010101" pitchFamily="49" charset="-122"/>
              </a:rPr>
              <a:t>楼</a:t>
            </a:r>
          </a:p>
          <a:p>
            <a:pPr>
              <a:lnSpc>
                <a:spcPct val="150000"/>
              </a:lnSpc>
            </a:pPr>
            <a:r>
              <a:rPr lang="zh-CN" altLang="en-US" b="1">
                <a:latin typeface="黑体" panose="02010609060101010101" pitchFamily="49" charset="-122"/>
                <a:ea typeface="黑体" panose="02010609060101010101" pitchFamily="49" charset="-122"/>
              </a:rPr>
              <a:t>    公司电话：</a:t>
            </a:r>
            <a:r>
              <a:rPr lang="en-US" altLang="zh-CN" b="1">
                <a:latin typeface="黑体" panose="02010609060101010101" pitchFamily="49" charset="-122"/>
                <a:ea typeface="黑体" panose="02010609060101010101" pitchFamily="49" charset="-122"/>
              </a:rPr>
              <a:t>8621</a:t>
            </a:r>
            <a:r>
              <a:rPr lang="en-US" altLang="zh-CN" b="1">
                <a:latin typeface="Times New Roman" panose="02020603050405020304" pitchFamily="18" charset="0"/>
                <a:ea typeface="黑体" panose="02010609060101010101" pitchFamily="49" charset="-122"/>
                <a:cs typeface="Times New Roman" panose="02020603050405020304" pitchFamily="18" charset="0"/>
              </a:rPr>
              <a:t>-</a:t>
            </a:r>
            <a:r>
              <a:rPr lang="en-US" altLang="zh-CN" b="1">
                <a:latin typeface="黑体" panose="02010609060101010101" pitchFamily="49" charset="-122"/>
                <a:ea typeface="黑体" panose="02010609060101010101" pitchFamily="49" charset="-122"/>
              </a:rPr>
              <a:t>54668032</a:t>
            </a:r>
            <a:r>
              <a:rPr lang="en-US" altLang="zh-CN" b="1">
                <a:latin typeface="Times New Roman" panose="02020603050405020304" pitchFamily="18" charset="0"/>
                <a:ea typeface="黑体" panose="02010609060101010101" pitchFamily="49" charset="-122"/>
                <a:cs typeface="Times New Roman" panose="02020603050405020304" pitchFamily="18" charset="0"/>
              </a:rPr>
              <a:t>-</a:t>
            </a:r>
            <a:r>
              <a:rPr lang="en-US" altLang="zh-CN" b="1">
                <a:latin typeface="黑体" panose="02010609060101010101" pitchFamily="49" charset="-122"/>
                <a:ea typeface="黑体" panose="02010609060101010101" pitchFamily="49" charset="-122"/>
              </a:rPr>
              <a:t>602</a:t>
            </a:r>
          </a:p>
          <a:p>
            <a:pPr>
              <a:lnSpc>
                <a:spcPct val="150000"/>
              </a:lnSpc>
            </a:pPr>
            <a:r>
              <a:rPr lang="zh-CN" altLang="en-US" b="1">
                <a:latin typeface="黑体" panose="02010609060101010101" pitchFamily="49" charset="-122"/>
                <a:ea typeface="黑体" panose="02010609060101010101" pitchFamily="49" charset="-122"/>
              </a:rPr>
              <a:t>    公司电话：</a:t>
            </a:r>
            <a:r>
              <a:rPr lang="en-US" altLang="zh-CN" b="1">
                <a:latin typeface="黑体" panose="02010609060101010101" pitchFamily="49" charset="-122"/>
                <a:ea typeface="黑体" panose="02010609060101010101" pitchFamily="49" charset="-122"/>
              </a:rPr>
              <a:t>8621</a:t>
            </a:r>
            <a:r>
              <a:rPr lang="en-US" altLang="zh-CN" b="1">
                <a:latin typeface="Times New Roman" panose="02020603050405020304" pitchFamily="18" charset="0"/>
                <a:ea typeface="黑体" panose="02010609060101010101" pitchFamily="49" charset="-122"/>
                <a:cs typeface="Times New Roman" panose="02020603050405020304" pitchFamily="18" charset="0"/>
              </a:rPr>
              <a:t>-</a:t>
            </a:r>
            <a:r>
              <a:rPr lang="en-US" altLang="zh-CN" b="1">
                <a:latin typeface="黑体" panose="02010609060101010101" pitchFamily="49" charset="-122"/>
                <a:ea typeface="黑体" panose="02010609060101010101" pitchFamily="49" charset="-122"/>
              </a:rPr>
              <a:t>54669508</a:t>
            </a:r>
          </a:p>
          <a:p>
            <a:pPr>
              <a:lnSpc>
                <a:spcPct val="150000"/>
              </a:lnSpc>
            </a:pPr>
            <a:r>
              <a:rPr lang="zh-CN" altLang="en-US" b="1">
                <a:latin typeface="黑体" panose="02010609060101010101" pitchFamily="49" charset="-122"/>
                <a:ea typeface="黑体" panose="02010609060101010101" pitchFamily="49" charset="-122"/>
              </a:rPr>
              <a:t>    网址：</a:t>
            </a:r>
            <a:r>
              <a:rPr lang="en-US" altLang="zh-CN" b="1">
                <a:latin typeface="黑体" panose="02010609060101010101" pitchFamily="49" charset="-122"/>
                <a:ea typeface="黑体" panose="02010609060101010101" pitchFamily="49" charset="-122"/>
              </a:rPr>
              <a:t>http://www.rongke.com</a:t>
            </a:r>
          </a:p>
          <a:p>
            <a:pPr>
              <a:lnSpc>
                <a:spcPct val="150000"/>
              </a:lnSpc>
            </a:pPr>
            <a:endParaRPr lang="en-US" altLang="zh-CN" sz="1400" b="1">
              <a:solidFill>
                <a:srgbClr val="000066"/>
              </a:solidFill>
              <a:latin typeface="幼圆" panose="02010509060101010101" pitchFamily="49" charset="-122"/>
              <a:ea typeface="幼圆" panose="02010509060101010101" pitchFamily="49" charset="-122"/>
            </a:endParaRPr>
          </a:p>
          <a:p>
            <a:pPr>
              <a:lnSpc>
                <a:spcPct val="150000"/>
              </a:lnSpc>
            </a:pPr>
            <a:endParaRPr lang="zh-CN" altLang="zh-CN" sz="1100" b="1">
              <a:solidFill>
                <a:srgbClr val="000066"/>
              </a:solidFill>
              <a:latin typeface="幼圆" panose="02010509060101010101" pitchFamily="49" charset="-122"/>
              <a:ea typeface="幼圆" panose="02010509060101010101" pitchFamily="49" charset="-122"/>
            </a:endParaRPr>
          </a:p>
        </p:txBody>
      </p:sp>
      <p:grpSp>
        <p:nvGrpSpPr>
          <p:cNvPr id="5" name="组合 4">
            <a:extLst>
              <a:ext uri="{FF2B5EF4-FFF2-40B4-BE49-F238E27FC236}">
                <a16:creationId xmlns:a16="http://schemas.microsoft.com/office/drawing/2014/main" xmlns="" id="{E23F2DBB-C0CC-42F4-99EF-8E393CBFD59C}"/>
              </a:ext>
            </a:extLst>
          </p:cNvPr>
          <p:cNvGrpSpPr/>
          <p:nvPr/>
        </p:nvGrpSpPr>
        <p:grpSpPr>
          <a:xfrm>
            <a:off x="2195736" y="4221088"/>
            <a:ext cx="3528392" cy="1224136"/>
            <a:chOff x="1763688" y="4293096"/>
            <a:chExt cx="3528392" cy="1224136"/>
          </a:xfrm>
        </p:grpSpPr>
        <p:pic>
          <p:nvPicPr>
            <p:cNvPr id="3" name="图片 2">
              <a:extLst>
                <a:ext uri="{FF2B5EF4-FFF2-40B4-BE49-F238E27FC236}">
                  <a16:creationId xmlns:a16="http://schemas.microsoft.com/office/drawing/2014/main" xmlns="" id="{CD75CBBC-3D93-4D21-9CDF-1831DA2FEC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4293096"/>
              <a:ext cx="1224136" cy="1224136"/>
            </a:xfrm>
            <a:prstGeom prst="rect">
              <a:avLst/>
            </a:prstGeom>
            <a:ln>
              <a:noFill/>
            </a:ln>
          </p:spPr>
        </p:pic>
        <p:sp>
          <p:nvSpPr>
            <p:cNvPr id="4" name="文本框 3">
              <a:extLst>
                <a:ext uri="{FF2B5EF4-FFF2-40B4-BE49-F238E27FC236}">
                  <a16:creationId xmlns:a16="http://schemas.microsoft.com/office/drawing/2014/main" xmlns="" id="{44FF356C-0886-40C1-91DD-87BB47EA2251}"/>
                </a:ext>
              </a:extLst>
            </p:cNvPr>
            <p:cNvSpPr txBox="1"/>
            <p:nvPr/>
          </p:nvSpPr>
          <p:spPr>
            <a:xfrm>
              <a:off x="2123728" y="4607498"/>
              <a:ext cx="3168352" cy="461665"/>
            </a:xfrm>
            <a:prstGeom prst="rect">
              <a:avLst/>
            </a:prstGeom>
            <a:noFill/>
            <a:ln>
              <a:noFill/>
            </a:ln>
          </p:spPr>
          <p:txBody>
            <a:bodyPr wrap="square" rtlCol="0">
              <a:spAutoFit/>
            </a:bodyPr>
            <a:lstStyle/>
            <a:p>
              <a:pPr algn="ctr"/>
              <a:r>
                <a:rPr lang="zh-CN" altLang="en-US" sz="1200" b="1">
                  <a:latin typeface="黑体" panose="02010609060101010101" pitchFamily="49" charset="-122"/>
                  <a:ea typeface="黑体" panose="02010609060101010101" pitchFamily="49" charset="-122"/>
                </a:rPr>
                <a:t>融客市值管理公众号</a:t>
              </a:r>
              <a:endParaRPr lang="en-US" altLang="zh-CN" sz="1200" b="1">
                <a:latin typeface="黑体" panose="02010609060101010101" pitchFamily="49" charset="-122"/>
                <a:ea typeface="黑体" panose="02010609060101010101" pitchFamily="49" charset="-122"/>
              </a:endParaRPr>
            </a:p>
            <a:p>
              <a:pPr algn="ctr"/>
              <a:r>
                <a:rPr lang="en-US" altLang="zh-CN" sz="1200" b="1" err="1">
                  <a:latin typeface="Times New Roman" panose="02020603050405020304" pitchFamily="18" charset="0"/>
                  <a:ea typeface="黑体" panose="02010609060101010101" pitchFamily="49" charset="-122"/>
                  <a:cs typeface="Times New Roman" panose="02020603050405020304" pitchFamily="18" charset="0"/>
                </a:rPr>
                <a:t>rongkechina</a:t>
              </a:r>
              <a:endParaRPr lang="zh-CN" altLang="en-US" sz="1200" b="1">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12" name="文本框 11">
            <a:extLst>
              <a:ext uri="{FF2B5EF4-FFF2-40B4-BE49-F238E27FC236}">
                <a16:creationId xmlns:a16="http://schemas.microsoft.com/office/drawing/2014/main" xmlns="" id="{2617D069-E0DE-4B3F-9607-4F8452B33C66}"/>
              </a:ext>
            </a:extLst>
          </p:cNvPr>
          <p:cNvSpPr txBox="1"/>
          <p:nvPr/>
        </p:nvSpPr>
        <p:spPr>
          <a:xfrm rot="16200000">
            <a:off x="-642941" y="4192449"/>
            <a:ext cx="2600392" cy="307777"/>
          </a:xfrm>
          <a:prstGeom prst="rect">
            <a:avLst/>
          </a:prstGeom>
          <a:noFill/>
          <a:ln>
            <a:noFill/>
          </a:ln>
        </p:spPr>
        <p:txBody>
          <a:bodyPr wrap="none" rtlCol="0">
            <a:spAutoFit/>
          </a:bodyPr>
          <a:lstStyle/>
          <a:p>
            <a:r>
              <a:rPr lang="zh-CN" altLang="en-US" sz="1400">
                <a:solidFill>
                  <a:schemeClr val="tx2">
                    <a:lumMod val="75000"/>
                  </a:schemeClr>
                </a:solidFill>
              </a:rPr>
              <a:t>融客市值管理</a:t>
            </a:r>
            <a:r>
              <a:rPr lang="en-US" altLang="zh-CN" sz="1400">
                <a:solidFill>
                  <a:schemeClr val="tx2">
                    <a:lumMod val="75000"/>
                  </a:schemeClr>
                </a:solidFill>
              </a:rPr>
              <a:t>RONGKECHINA</a:t>
            </a:r>
            <a:endParaRPr lang="zh-CN" altLang="en-US" sz="1400">
              <a:solidFill>
                <a:schemeClr val="tx2">
                  <a:lumMod val="75000"/>
                </a:schemeClr>
              </a:solidFill>
            </a:endParaRPr>
          </a:p>
        </p:txBody>
      </p:sp>
      <p:cxnSp>
        <p:nvCxnSpPr>
          <p:cNvPr id="14" name="直接连接符 13">
            <a:extLst>
              <a:ext uri="{FF2B5EF4-FFF2-40B4-BE49-F238E27FC236}">
                <a16:creationId xmlns:a16="http://schemas.microsoft.com/office/drawing/2014/main" xmlns="" id="{E49A433E-F6A1-462B-A368-0BA9A435F279}"/>
              </a:ext>
            </a:extLst>
          </p:cNvPr>
          <p:cNvCxnSpPr/>
          <p:nvPr/>
        </p:nvCxnSpPr>
        <p:spPr bwMode="auto">
          <a:xfrm>
            <a:off x="811144" y="2924944"/>
            <a:ext cx="0" cy="2808312"/>
          </a:xfrm>
          <a:prstGeom prst="line">
            <a:avLst/>
          </a:prstGeom>
          <a:ln>
            <a:solidFill>
              <a:srgbClr val="00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96DA9B5E-AC7F-486D-A53E-96FEA614DBFD}"/>
              </a:ext>
            </a:extLst>
          </p:cNvPr>
          <p:cNvCxnSpPr/>
          <p:nvPr/>
        </p:nvCxnSpPr>
        <p:spPr bwMode="auto">
          <a:xfrm>
            <a:off x="834043" y="2924944"/>
            <a:ext cx="0" cy="2808312"/>
          </a:xfrm>
          <a:prstGeom prst="line">
            <a:avLst/>
          </a:prstGeom>
          <a:ln>
            <a:solidFill>
              <a:srgbClr val="00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108FF581-AC87-41CE-B057-BA3D4C77138E}"/>
              </a:ext>
            </a:extLst>
          </p:cNvPr>
          <p:cNvSpPr/>
          <p:nvPr/>
        </p:nvSpPr>
        <p:spPr bwMode="auto">
          <a:xfrm>
            <a:off x="2195736" y="1945818"/>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3" name="文本框 2">
            <a:extLst>
              <a:ext uri="{FF2B5EF4-FFF2-40B4-BE49-F238E27FC236}">
                <a16:creationId xmlns:a16="http://schemas.microsoft.com/office/drawing/2014/main" xmlns="" id="{AE2A6DE1-2B6F-4949-A210-5150B2070ACA}"/>
              </a:ext>
            </a:extLst>
          </p:cNvPr>
          <p:cNvSpPr txBox="1"/>
          <p:nvPr/>
        </p:nvSpPr>
        <p:spPr>
          <a:xfrm>
            <a:off x="2339752" y="2069799"/>
            <a:ext cx="720080" cy="400110"/>
          </a:xfrm>
          <a:prstGeom prst="rect">
            <a:avLst/>
          </a:prstGeom>
          <a:noFill/>
        </p:spPr>
        <p:txBody>
          <a:bodyPr wrap="square" rtlCol="0">
            <a:spAutoFit/>
          </a:bodyPr>
          <a:lstStyle/>
          <a:p>
            <a:r>
              <a:rPr lang="zh-CN" altLang="en-US" b="1">
                <a:solidFill>
                  <a:schemeClr val="bg1"/>
                </a:solidFill>
                <a:latin typeface="+mn-ea"/>
                <a:ea typeface="+mn-ea"/>
              </a:rPr>
              <a:t>宏观</a:t>
            </a:r>
          </a:p>
        </p:txBody>
      </p:sp>
      <p:sp>
        <p:nvSpPr>
          <p:cNvPr id="6" name="椭圆 5">
            <a:extLst>
              <a:ext uri="{FF2B5EF4-FFF2-40B4-BE49-F238E27FC236}">
                <a16:creationId xmlns:a16="http://schemas.microsoft.com/office/drawing/2014/main" xmlns="" id="{6539445C-3220-411F-A775-2659D6DA6F83}"/>
              </a:ext>
            </a:extLst>
          </p:cNvPr>
          <p:cNvSpPr/>
          <p:nvPr/>
        </p:nvSpPr>
        <p:spPr bwMode="auto">
          <a:xfrm>
            <a:off x="2195736" y="3004506"/>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7" name="文本框 6">
            <a:extLst>
              <a:ext uri="{FF2B5EF4-FFF2-40B4-BE49-F238E27FC236}">
                <a16:creationId xmlns:a16="http://schemas.microsoft.com/office/drawing/2014/main" xmlns="" id="{70371CB9-A794-428B-8D23-1690A9B14F46}"/>
              </a:ext>
            </a:extLst>
          </p:cNvPr>
          <p:cNvSpPr txBox="1"/>
          <p:nvPr/>
        </p:nvSpPr>
        <p:spPr>
          <a:xfrm>
            <a:off x="2339752" y="3128487"/>
            <a:ext cx="720080" cy="400110"/>
          </a:xfrm>
          <a:prstGeom prst="rect">
            <a:avLst/>
          </a:prstGeom>
          <a:noFill/>
        </p:spPr>
        <p:txBody>
          <a:bodyPr wrap="square" rtlCol="0">
            <a:spAutoFit/>
          </a:bodyPr>
          <a:lstStyle/>
          <a:p>
            <a:r>
              <a:rPr lang="zh-CN" altLang="en-US" b="1">
                <a:solidFill>
                  <a:schemeClr val="bg1"/>
                </a:solidFill>
                <a:latin typeface="+mn-ea"/>
                <a:ea typeface="+mn-ea"/>
              </a:rPr>
              <a:t>市场</a:t>
            </a:r>
          </a:p>
        </p:txBody>
      </p:sp>
      <p:sp>
        <p:nvSpPr>
          <p:cNvPr id="8" name="椭圆 7">
            <a:extLst>
              <a:ext uri="{FF2B5EF4-FFF2-40B4-BE49-F238E27FC236}">
                <a16:creationId xmlns:a16="http://schemas.microsoft.com/office/drawing/2014/main" xmlns="" id="{C8BC29C7-0CBF-4557-BF6C-58276034EF02}"/>
              </a:ext>
            </a:extLst>
          </p:cNvPr>
          <p:cNvSpPr/>
          <p:nvPr/>
        </p:nvSpPr>
        <p:spPr bwMode="auto">
          <a:xfrm>
            <a:off x="2195736" y="4005064"/>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9" name="文本框 8">
            <a:extLst>
              <a:ext uri="{FF2B5EF4-FFF2-40B4-BE49-F238E27FC236}">
                <a16:creationId xmlns:a16="http://schemas.microsoft.com/office/drawing/2014/main" xmlns="" id="{6A0F5180-C375-4405-8953-6A844DD190BD}"/>
              </a:ext>
            </a:extLst>
          </p:cNvPr>
          <p:cNvSpPr txBox="1"/>
          <p:nvPr/>
        </p:nvSpPr>
        <p:spPr>
          <a:xfrm>
            <a:off x="2339752" y="4115952"/>
            <a:ext cx="720080" cy="400110"/>
          </a:xfrm>
          <a:prstGeom prst="rect">
            <a:avLst/>
          </a:prstGeom>
          <a:noFill/>
        </p:spPr>
        <p:txBody>
          <a:bodyPr wrap="square" rtlCol="0">
            <a:spAutoFit/>
          </a:bodyPr>
          <a:lstStyle/>
          <a:p>
            <a:r>
              <a:rPr lang="zh-CN" altLang="en-US" b="1">
                <a:solidFill>
                  <a:schemeClr val="bg1"/>
                </a:solidFill>
                <a:latin typeface="+mn-ea"/>
                <a:ea typeface="+mn-ea"/>
              </a:rPr>
              <a:t>展望</a:t>
            </a:r>
          </a:p>
        </p:txBody>
      </p:sp>
      <p:sp>
        <p:nvSpPr>
          <p:cNvPr id="11" name="文本框 10">
            <a:extLst>
              <a:ext uri="{FF2B5EF4-FFF2-40B4-BE49-F238E27FC236}">
                <a16:creationId xmlns:a16="http://schemas.microsoft.com/office/drawing/2014/main" xmlns="" id="{5EFBE04E-EDD4-45EE-832A-F64243F2AD70}"/>
              </a:ext>
            </a:extLst>
          </p:cNvPr>
          <p:cNvSpPr txBox="1"/>
          <p:nvPr/>
        </p:nvSpPr>
        <p:spPr>
          <a:xfrm>
            <a:off x="2346092" y="5144685"/>
            <a:ext cx="720080" cy="400110"/>
          </a:xfrm>
          <a:prstGeom prst="rect">
            <a:avLst/>
          </a:prstGeom>
          <a:noFill/>
        </p:spPr>
        <p:txBody>
          <a:bodyPr wrap="square" rtlCol="0">
            <a:spAutoFit/>
          </a:bodyPr>
          <a:lstStyle/>
          <a:p>
            <a:r>
              <a:rPr lang="zh-CN" altLang="en-US" b="1">
                <a:solidFill>
                  <a:schemeClr val="bg1"/>
                </a:solidFill>
                <a:latin typeface="+mn-ea"/>
                <a:ea typeface="+mn-ea"/>
              </a:rPr>
              <a:t>业务</a:t>
            </a:r>
          </a:p>
        </p:txBody>
      </p:sp>
      <p:sp>
        <p:nvSpPr>
          <p:cNvPr id="5" name="文本框 4">
            <a:extLst>
              <a:ext uri="{FF2B5EF4-FFF2-40B4-BE49-F238E27FC236}">
                <a16:creationId xmlns:a16="http://schemas.microsoft.com/office/drawing/2014/main" xmlns="" id="{89152060-B9BE-4CC0-8CC2-A0F181116F45}"/>
              </a:ext>
            </a:extLst>
          </p:cNvPr>
          <p:cNvSpPr txBox="1"/>
          <p:nvPr/>
        </p:nvSpPr>
        <p:spPr>
          <a:xfrm>
            <a:off x="3370916" y="2089834"/>
            <a:ext cx="4153411" cy="400110"/>
          </a:xfrm>
          <a:prstGeom prst="rect">
            <a:avLst/>
          </a:prstGeom>
          <a:noFill/>
        </p:spPr>
        <p:txBody>
          <a:bodyPr wrap="square" rtlCol="0">
            <a:spAutoFit/>
          </a:bodyPr>
          <a:lstStyle/>
          <a:p>
            <a:r>
              <a:rPr lang="zh-CN" altLang="en-US" b="1">
                <a:solidFill>
                  <a:srgbClr val="000066"/>
                </a:solidFill>
                <a:latin typeface="+mn-ea"/>
                <a:ea typeface="+mn-ea"/>
              </a:rPr>
              <a:t>制造业需求不旺，企业信心不足</a:t>
            </a:r>
          </a:p>
        </p:txBody>
      </p:sp>
      <p:sp>
        <p:nvSpPr>
          <p:cNvPr id="14" name="文本框 13">
            <a:extLst>
              <a:ext uri="{FF2B5EF4-FFF2-40B4-BE49-F238E27FC236}">
                <a16:creationId xmlns:a16="http://schemas.microsoft.com/office/drawing/2014/main" xmlns="" id="{2EAC5418-455D-493D-9BB1-2DF43C40E674}"/>
              </a:ext>
            </a:extLst>
          </p:cNvPr>
          <p:cNvSpPr txBox="1"/>
          <p:nvPr/>
        </p:nvSpPr>
        <p:spPr>
          <a:xfrm>
            <a:off x="3383194" y="3128487"/>
            <a:ext cx="3528392" cy="400110"/>
          </a:xfrm>
          <a:prstGeom prst="rect">
            <a:avLst/>
          </a:prstGeom>
          <a:noFill/>
        </p:spPr>
        <p:txBody>
          <a:bodyPr wrap="square" rtlCol="0">
            <a:spAutoFit/>
          </a:bodyPr>
          <a:lstStyle/>
          <a:p>
            <a:r>
              <a:rPr lang="zh-CN" altLang="en-US" b="1">
                <a:solidFill>
                  <a:srgbClr val="000066"/>
                </a:solidFill>
                <a:latin typeface="+mn-ea"/>
                <a:ea typeface="+mn-ea"/>
              </a:rPr>
              <a:t>政策效应消化，反弹难以持久</a:t>
            </a:r>
          </a:p>
        </p:txBody>
      </p:sp>
      <p:sp>
        <p:nvSpPr>
          <p:cNvPr id="15" name="文本框 14">
            <a:extLst>
              <a:ext uri="{FF2B5EF4-FFF2-40B4-BE49-F238E27FC236}">
                <a16:creationId xmlns:a16="http://schemas.microsoft.com/office/drawing/2014/main" xmlns="" id="{F7833C00-B6D3-40E6-BCA9-DD2EF0267E28}"/>
              </a:ext>
            </a:extLst>
          </p:cNvPr>
          <p:cNvSpPr txBox="1"/>
          <p:nvPr/>
        </p:nvSpPr>
        <p:spPr>
          <a:xfrm>
            <a:off x="3347864" y="4149080"/>
            <a:ext cx="4896544" cy="400110"/>
          </a:xfrm>
          <a:prstGeom prst="rect">
            <a:avLst/>
          </a:prstGeom>
          <a:noFill/>
        </p:spPr>
        <p:txBody>
          <a:bodyPr wrap="square" rtlCol="0">
            <a:spAutoFit/>
          </a:bodyPr>
          <a:lstStyle/>
          <a:p>
            <a:r>
              <a:rPr lang="zh-CN" altLang="en-US" b="1">
                <a:solidFill>
                  <a:srgbClr val="000066"/>
                </a:solidFill>
                <a:latin typeface="幼圆" panose="02010509060101010101" pitchFamily="49" charset="-122"/>
                <a:ea typeface="幼圆" panose="02010509060101010101" pitchFamily="49" charset="-122"/>
              </a:rPr>
              <a:t>利空消息不断，短期观望情绪较强</a:t>
            </a: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bwMode="auto">
          <a:xfrm>
            <a:off x="452438" y="260350"/>
            <a:ext cx="8229600" cy="596900"/>
          </a:xfrm>
          <a:noFill/>
          <a:ln>
            <a:miter lim="800000"/>
          </a:ln>
        </p:spPr>
        <p:txBody>
          <a:bodyPr vert="horz" wrap="square" lIns="91440" tIns="45720" rIns="91440" bIns="45720" numCol="1" anchor="t" anchorCtr="0" compatLnSpc="1"/>
          <a:lstStyle/>
          <a:p>
            <a:r>
              <a:rPr kumimoji="1" lang="en-US" altLang="zh-CN" sz="2400">
                <a:solidFill>
                  <a:srgbClr val="000066"/>
                </a:solidFill>
                <a:latin typeface="Arial" panose="020B0604020202020204" pitchFamily="34" charset="0"/>
              </a:rPr>
              <a:t>CPI</a:t>
            </a:r>
            <a:r>
              <a:rPr kumimoji="1" lang="zh-CN" altLang="en-US" sz="2400">
                <a:solidFill>
                  <a:srgbClr val="000066"/>
                </a:solidFill>
                <a:latin typeface="Arial" panose="020B0604020202020204" pitchFamily="34" charset="0"/>
              </a:rPr>
              <a:t>、</a:t>
            </a:r>
            <a:r>
              <a:rPr kumimoji="1" lang="en-US" altLang="zh-CN" sz="2400">
                <a:solidFill>
                  <a:srgbClr val="000066"/>
                </a:solidFill>
                <a:latin typeface="Arial" panose="020B0604020202020204" pitchFamily="34" charset="0"/>
              </a:rPr>
              <a:t>PPI</a:t>
            </a:r>
          </a:p>
        </p:txBody>
      </p:sp>
      <p:sp>
        <p:nvSpPr>
          <p:cNvPr id="6" name="文本框 5">
            <a:extLst>
              <a:ext uri="{FF2B5EF4-FFF2-40B4-BE49-F238E27FC236}">
                <a16:creationId xmlns:a16="http://schemas.microsoft.com/office/drawing/2014/main" xmlns="" id="{B764D00D-BD49-45EB-B695-DC2F54C61DDD}"/>
              </a:ext>
            </a:extLst>
          </p:cNvPr>
          <p:cNvSpPr txBox="1"/>
          <p:nvPr/>
        </p:nvSpPr>
        <p:spPr>
          <a:xfrm>
            <a:off x="542268" y="5397318"/>
            <a:ext cx="1725475" cy="707886"/>
          </a:xfrm>
          <a:prstGeom prst="rect">
            <a:avLst/>
          </a:prstGeom>
          <a:noFill/>
        </p:spPr>
        <p:txBody>
          <a:bodyPr wrap="square" rtlCol="0">
            <a:spAutoFit/>
          </a:bodyPr>
          <a:lstStyle/>
          <a:p>
            <a:r>
              <a:rPr lang="en-US" altLang="zh-CN" sz="1600" b="1">
                <a:solidFill>
                  <a:srgbClr val="000066"/>
                </a:solidFill>
                <a:latin typeface="+mn-ea"/>
                <a:ea typeface="+mn-ea"/>
              </a:rPr>
              <a:t>11</a:t>
            </a:r>
            <a:r>
              <a:rPr lang="zh-CN" altLang="en-US" sz="1600" b="1">
                <a:solidFill>
                  <a:srgbClr val="000066"/>
                </a:solidFill>
                <a:latin typeface="+mn-ea"/>
                <a:ea typeface="+mn-ea"/>
              </a:rPr>
              <a:t>月</a:t>
            </a:r>
            <a:r>
              <a:rPr lang="en-GB" altLang="zh-CN" sz="1600" b="1">
                <a:solidFill>
                  <a:srgbClr val="000066"/>
                </a:solidFill>
                <a:latin typeface="+mn-ea"/>
                <a:ea typeface="+mn-ea"/>
              </a:rPr>
              <a:t>CPI</a:t>
            </a:r>
            <a:r>
              <a:rPr lang="zh-CN" altLang="en-US" sz="1600" b="1">
                <a:solidFill>
                  <a:srgbClr val="000066"/>
                </a:solidFill>
                <a:latin typeface="+mn-ea"/>
                <a:ea typeface="+mn-ea"/>
              </a:rPr>
              <a:t>同比上涨</a:t>
            </a:r>
            <a:r>
              <a:rPr lang="en-US" altLang="zh-CN" sz="2400" b="1">
                <a:solidFill>
                  <a:srgbClr val="FF0000"/>
                </a:solidFill>
                <a:latin typeface="+mn-ea"/>
                <a:ea typeface="+mn-ea"/>
              </a:rPr>
              <a:t>2.3%</a:t>
            </a:r>
            <a:r>
              <a:rPr lang="zh-CN" altLang="en-US" sz="1600" b="1">
                <a:solidFill>
                  <a:srgbClr val="000066"/>
                </a:solidFill>
                <a:latin typeface="+mn-ea"/>
                <a:ea typeface="+mn-ea"/>
              </a:rPr>
              <a:t>，较上月</a:t>
            </a:r>
            <a:endParaRPr lang="en-US" altLang="zh-CN" sz="1600" b="1">
              <a:solidFill>
                <a:srgbClr val="000066"/>
              </a:solidFill>
              <a:latin typeface="+mn-ea"/>
              <a:ea typeface="+mn-ea"/>
            </a:endParaRPr>
          </a:p>
        </p:txBody>
      </p:sp>
      <p:sp>
        <p:nvSpPr>
          <p:cNvPr id="9" name="文本框 8">
            <a:extLst>
              <a:ext uri="{FF2B5EF4-FFF2-40B4-BE49-F238E27FC236}">
                <a16:creationId xmlns:a16="http://schemas.microsoft.com/office/drawing/2014/main" xmlns="" id="{E6FF9C3F-5CE9-4400-8B30-34D17215519E}"/>
              </a:ext>
            </a:extLst>
          </p:cNvPr>
          <p:cNvSpPr txBox="1"/>
          <p:nvPr/>
        </p:nvSpPr>
        <p:spPr>
          <a:xfrm>
            <a:off x="5279162" y="5446286"/>
            <a:ext cx="1725475" cy="707886"/>
          </a:xfrm>
          <a:prstGeom prst="rect">
            <a:avLst/>
          </a:prstGeom>
          <a:noFill/>
        </p:spPr>
        <p:txBody>
          <a:bodyPr wrap="square" rtlCol="0">
            <a:spAutoFit/>
          </a:bodyPr>
          <a:lstStyle/>
          <a:p>
            <a:r>
              <a:rPr lang="en-GB" altLang="zh-CN" sz="1600" b="1">
                <a:solidFill>
                  <a:srgbClr val="000066"/>
                </a:solidFill>
                <a:latin typeface="+mn-ea"/>
              </a:rPr>
              <a:t>PPI</a:t>
            </a:r>
            <a:r>
              <a:rPr lang="zh-CN" altLang="en-US" sz="1600" b="1">
                <a:solidFill>
                  <a:srgbClr val="000066"/>
                </a:solidFill>
                <a:latin typeface="+mn-ea"/>
              </a:rPr>
              <a:t>同比上涨</a:t>
            </a:r>
            <a:r>
              <a:rPr lang="en-US" altLang="zh-CN" sz="2400" b="1">
                <a:solidFill>
                  <a:srgbClr val="FF0000"/>
                </a:solidFill>
                <a:latin typeface="+mn-ea"/>
              </a:rPr>
              <a:t>2.7%</a:t>
            </a:r>
            <a:r>
              <a:rPr lang="zh-CN" altLang="en-US" sz="1600" b="1">
                <a:solidFill>
                  <a:srgbClr val="000066"/>
                </a:solidFill>
                <a:latin typeface="+mn-ea"/>
              </a:rPr>
              <a:t>，较上月</a:t>
            </a:r>
            <a:endParaRPr lang="en-US" altLang="zh-CN" sz="1600" b="1">
              <a:solidFill>
                <a:srgbClr val="000066"/>
              </a:solidFill>
              <a:latin typeface="+mn-ea"/>
            </a:endParaRPr>
          </a:p>
        </p:txBody>
      </p:sp>
      <p:sp>
        <p:nvSpPr>
          <p:cNvPr id="10" name="箭头: 上 9">
            <a:extLst>
              <a:ext uri="{FF2B5EF4-FFF2-40B4-BE49-F238E27FC236}">
                <a16:creationId xmlns:a16="http://schemas.microsoft.com/office/drawing/2014/main" xmlns="" id="{6CF24ADA-75C2-4612-8373-F0D246EFA584}"/>
              </a:ext>
            </a:extLst>
          </p:cNvPr>
          <p:cNvSpPr/>
          <p:nvPr/>
        </p:nvSpPr>
        <p:spPr bwMode="auto">
          <a:xfrm rot="10800000">
            <a:off x="2203554" y="5548739"/>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11" name="文本框 10">
            <a:extLst>
              <a:ext uri="{FF2B5EF4-FFF2-40B4-BE49-F238E27FC236}">
                <a16:creationId xmlns:a16="http://schemas.microsoft.com/office/drawing/2014/main" xmlns="" id="{C964CC13-3406-408D-BF90-8B392FB5E7DD}"/>
              </a:ext>
            </a:extLst>
          </p:cNvPr>
          <p:cNvSpPr txBox="1"/>
          <p:nvPr/>
        </p:nvSpPr>
        <p:spPr>
          <a:xfrm>
            <a:off x="7424861" y="5621064"/>
            <a:ext cx="1040670" cy="461665"/>
          </a:xfrm>
          <a:prstGeom prst="rect">
            <a:avLst/>
          </a:prstGeom>
          <a:noFill/>
        </p:spPr>
        <p:txBody>
          <a:bodyPr wrap="none" rtlCol="0">
            <a:spAutoFit/>
          </a:bodyPr>
          <a:lstStyle/>
          <a:p>
            <a:r>
              <a:rPr lang="en-US" altLang="zh-CN" sz="2400" b="1">
                <a:solidFill>
                  <a:srgbClr val="000066"/>
                </a:solidFill>
                <a:latin typeface="+mn-ea"/>
                <a:ea typeface="+mn-ea"/>
              </a:rPr>
              <a:t>0.6</a:t>
            </a:r>
            <a:r>
              <a:rPr lang="en-US" altLang="zh-CN" b="1">
                <a:solidFill>
                  <a:srgbClr val="000066"/>
                </a:solidFill>
                <a:latin typeface="+mn-ea"/>
                <a:ea typeface="+mn-ea"/>
              </a:rPr>
              <a:t>pct</a:t>
            </a:r>
            <a:endParaRPr lang="zh-CN" altLang="en-US" sz="2400" b="1">
              <a:solidFill>
                <a:srgbClr val="000066"/>
              </a:solidFill>
              <a:latin typeface="+mn-ea"/>
              <a:ea typeface="+mn-ea"/>
            </a:endParaRPr>
          </a:p>
        </p:txBody>
      </p:sp>
      <p:pic>
        <p:nvPicPr>
          <p:cNvPr id="4" name="图片 3">
            <a:extLst>
              <a:ext uri="{FF2B5EF4-FFF2-40B4-BE49-F238E27FC236}">
                <a16:creationId xmlns:a16="http://schemas.microsoft.com/office/drawing/2014/main" xmlns="" id="{9512A454-BB6A-4D6B-BCC2-DDB09DF48757}"/>
              </a:ext>
            </a:extLst>
          </p:cNvPr>
          <p:cNvPicPr>
            <a:picLocks noChangeAspect="1"/>
          </p:cNvPicPr>
          <p:nvPr/>
        </p:nvPicPr>
        <p:blipFill>
          <a:blip r:embed="rId3"/>
          <a:stretch>
            <a:fillRect/>
          </a:stretch>
        </p:blipFill>
        <p:spPr>
          <a:xfrm>
            <a:off x="927000" y="1339374"/>
            <a:ext cx="6552728" cy="3931637"/>
          </a:xfrm>
          <a:prstGeom prst="rect">
            <a:avLst/>
          </a:prstGeom>
        </p:spPr>
      </p:pic>
      <p:sp>
        <p:nvSpPr>
          <p:cNvPr id="12" name="文本框 11">
            <a:extLst>
              <a:ext uri="{FF2B5EF4-FFF2-40B4-BE49-F238E27FC236}">
                <a16:creationId xmlns:a16="http://schemas.microsoft.com/office/drawing/2014/main" xmlns="" id="{2A6EF9A4-0BA5-4CFD-A993-F1632AB9EDDB}"/>
              </a:ext>
            </a:extLst>
          </p:cNvPr>
          <p:cNvSpPr txBox="1"/>
          <p:nvPr/>
        </p:nvSpPr>
        <p:spPr>
          <a:xfrm>
            <a:off x="2427396" y="5569396"/>
            <a:ext cx="1040670" cy="461665"/>
          </a:xfrm>
          <a:prstGeom prst="rect">
            <a:avLst/>
          </a:prstGeom>
          <a:noFill/>
        </p:spPr>
        <p:txBody>
          <a:bodyPr wrap="none" rtlCol="0">
            <a:spAutoFit/>
          </a:bodyPr>
          <a:lstStyle/>
          <a:p>
            <a:r>
              <a:rPr lang="en-US" altLang="zh-CN" sz="2400" b="1">
                <a:solidFill>
                  <a:srgbClr val="000066"/>
                </a:solidFill>
                <a:latin typeface="+mn-ea"/>
                <a:ea typeface="+mn-ea"/>
              </a:rPr>
              <a:t>0.3</a:t>
            </a:r>
            <a:r>
              <a:rPr lang="en-US" altLang="zh-CN" b="1">
                <a:solidFill>
                  <a:srgbClr val="000066"/>
                </a:solidFill>
                <a:latin typeface="+mn-ea"/>
                <a:ea typeface="+mn-ea"/>
              </a:rPr>
              <a:t>pct</a:t>
            </a:r>
            <a:endParaRPr lang="zh-CN" altLang="en-US" sz="2400" b="1">
              <a:solidFill>
                <a:srgbClr val="000066"/>
              </a:solidFill>
              <a:latin typeface="+mn-ea"/>
              <a:ea typeface="+mn-ea"/>
            </a:endParaRPr>
          </a:p>
        </p:txBody>
      </p:sp>
      <p:sp>
        <p:nvSpPr>
          <p:cNvPr id="14" name="箭头: 上 13">
            <a:extLst>
              <a:ext uri="{FF2B5EF4-FFF2-40B4-BE49-F238E27FC236}">
                <a16:creationId xmlns:a16="http://schemas.microsoft.com/office/drawing/2014/main" xmlns="" id="{D7C4B5E8-113B-436D-907F-139B72A778A4}"/>
              </a:ext>
            </a:extLst>
          </p:cNvPr>
          <p:cNvSpPr/>
          <p:nvPr/>
        </p:nvSpPr>
        <p:spPr bwMode="auto">
          <a:xfrm rot="10800000">
            <a:off x="7228317" y="5548739"/>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bwMode="auto">
          <a:noFill/>
          <a:ln>
            <a:miter lim="800000"/>
          </a:ln>
        </p:spPr>
        <p:txBody>
          <a:bodyPr vert="horz" wrap="square" lIns="91440" tIns="45720" rIns="91440" bIns="45720" numCol="1" anchor="t" anchorCtr="0" compatLnSpc="1"/>
          <a:lstStyle/>
          <a:p>
            <a:r>
              <a:rPr kumimoji="1" lang="en-US" altLang="zh-CN" sz="2400">
                <a:solidFill>
                  <a:schemeClr val="tx2">
                    <a:lumMod val="75000"/>
                  </a:schemeClr>
                </a:solidFill>
                <a:latin typeface="Arial" panose="020B0604020202020204" pitchFamily="34" charset="0"/>
              </a:rPr>
              <a:t>PMI</a:t>
            </a:r>
            <a:endParaRPr kumimoji="1" lang="zh-CN" altLang="en-US" sz="2400">
              <a:solidFill>
                <a:schemeClr val="tx2">
                  <a:lumMod val="75000"/>
                </a:schemeClr>
              </a:solidFill>
              <a:latin typeface="Arial" panose="020B0604020202020204" pitchFamily="34" charset="0"/>
            </a:endParaRPr>
          </a:p>
        </p:txBody>
      </p:sp>
      <p:sp>
        <p:nvSpPr>
          <p:cNvPr id="4" name="文本框 3">
            <a:extLst>
              <a:ext uri="{FF2B5EF4-FFF2-40B4-BE49-F238E27FC236}">
                <a16:creationId xmlns:a16="http://schemas.microsoft.com/office/drawing/2014/main" xmlns="" id="{7DD487CA-39EA-4182-9465-1981E526F767}"/>
              </a:ext>
            </a:extLst>
          </p:cNvPr>
          <p:cNvSpPr txBox="1"/>
          <p:nvPr/>
        </p:nvSpPr>
        <p:spPr>
          <a:xfrm>
            <a:off x="539552" y="5397318"/>
            <a:ext cx="1584176" cy="954107"/>
          </a:xfrm>
          <a:prstGeom prst="rect">
            <a:avLst/>
          </a:prstGeom>
          <a:noFill/>
        </p:spPr>
        <p:txBody>
          <a:bodyPr wrap="square" rtlCol="0">
            <a:spAutoFit/>
          </a:bodyPr>
          <a:lstStyle/>
          <a:p>
            <a:r>
              <a:rPr lang="en-US" altLang="zh-CN" sz="1600" b="1">
                <a:solidFill>
                  <a:srgbClr val="000066"/>
                </a:solidFill>
                <a:latin typeface="+mn-ea"/>
                <a:ea typeface="+mn-ea"/>
              </a:rPr>
              <a:t>11</a:t>
            </a:r>
            <a:r>
              <a:rPr lang="zh-CN" altLang="en-US" sz="1600" b="1">
                <a:solidFill>
                  <a:srgbClr val="000066"/>
                </a:solidFill>
                <a:latin typeface="+mn-ea"/>
                <a:ea typeface="+mn-ea"/>
              </a:rPr>
              <a:t>月制造业</a:t>
            </a:r>
            <a:r>
              <a:rPr lang="en-US" altLang="zh-CN" sz="1600" b="1">
                <a:solidFill>
                  <a:srgbClr val="000066"/>
                </a:solidFill>
                <a:latin typeface="+mn-ea"/>
                <a:ea typeface="+mn-ea"/>
              </a:rPr>
              <a:t>PMI</a:t>
            </a:r>
            <a:r>
              <a:rPr lang="zh-CN" altLang="en-US" sz="1600" b="1">
                <a:solidFill>
                  <a:srgbClr val="000066"/>
                </a:solidFill>
                <a:latin typeface="+mn-ea"/>
                <a:ea typeface="+mn-ea"/>
              </a:rPr>
              <a:t>为</a:t>
            </a:r>
            <a:r>
              <a:rPr lang="en-US" altLang="zh-CN" sz="2400" b="1">
                <a:solidFill>
                  <a:srgbClr val="FF0000"/>
                </a:solidFill>
                <a:latin typeface="+mn-ea"/>
                <a:ea typeface="+mn-ea"/>
              </a:rPr>
              <a:t>50.0%</a:t>
            </a:r>
            <a:r>
              <a:rPr lang="zh-CN" altLang="en-US" sz="1600" b="1">
                <a:solidFill>
                  <a:srgbClr val="000066"/>
                </a:solidFill>
                <a:latin typeface="+mn-ea"/>
                <a:ea typeface="+mn-ea"/>
              </a:rPr>
              <a:t>，较上月</a:t>
            </a:r>
            <a:endParaRPr lang="en-US" altLang="zh-CN" sz="1600" b="1">
              <a:solidFill>
                <a:srgbClr val="000066"/>
              </a:solidFill>
              <a:latin typeface="+mn-ea"/>
              <a:ea typeface="+mn-ea"/>
            </a:endParaRPr>
          </a:p>
        </p:txBody>
      </p:sp>
      <p:sp>
        <p:nvSpPr>
          <p:cNvPr id="5" name="箭头: 上 4">
            <a:extLst>
              <a:ext uri="{FF2B5EF4-FFF2-40B4-BE49-F238E27FC236}">
                <a16:creationId xmlns:a16="http://schemas.microsoft.com/office/drawing/2014/main" xmlns="" id="{73A86F5A-F614-462C-9282-6CC5D43082CC}"/>
              </a:ext>
            </a:extLst>
          </p:cNvPr>
          <p:cNvSpPr/>
          <p:nvPr/>
        </p:nvSpPr>
        <p:spPr bwMode="auto">
          <a:xfrm rot="10800000">
            <a:off x="2267744" y="5627971"/>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66"/>
              </a:solidFill>
              <a:effectLst/>
              <a:latin typeface="Arial" panose="020B0604020202020204" pitchFamily="34" charset="0"/>
              <a:ea typeface="幼圆" panose="02010509060101010101" pitchFamily="49" charset="-122"/>
            </a:endParaRPr>
          </a:p>
        </p:txBody>
      </p:sp>
      <p:sp>
        <p:nvSpPr>
          <p:cNvPr id="6" name="文本框 5">
            <a:extLst>
              <a:ext uri="{FF2B5EF4-FFF2-40B4-BE49-F238E27FC236}">
                <a16:creationId xmlns:a16="http://schemas.microsoft.com/office/drawing/2014/main" xmlns="" id="{94F114BE-D5DA-4995-8AA3-E394FF46BBDD}"/>
              </a:ext>
            </a:extLst>
          </p:cNvPr>
          <p:cNvSpPr txBox="1"/>
          <p:nvPr/>
        </p:nvSpPr>
        <p:spPr>
          <a:xfrm>
            <a:off x="2555776" y="5685170"/>
            <a:ext cx="1040670" cy="461665"/>
          </a:xfrm>
          <a:prstGeom prst="rect">
            <a:avLst/>
          </a:prstGeom>
          <a:noFill/>
        </p:spPr>
        <p:txBody>
          <a:bodyPr wrap="none" rtlCol="0">
            <a:spAutoFit/>
          </a:bodyPr>
          <a:lstStyle/>
          <a:p>
            <a:r>
              <a:rPr lang="en-US" altLang="zh-CN" sz="2400" b="1">
                <a:solidFill>
                  <a:srgbClr val="000066"/>
                </a:solidFill>
                <a:latin typeface="+mn-ea"/>
                <a:ea typeface="+mn-ea"/>
              </a:rPr>
              <a:t>0.2</a:t>
            </a:r>
            <a:r>
              <a:rPr lang="en-US" altLang="zh-CN" b="1">
                <a:solidFill>
                  <a:srgbClr val="000066"/>
                </a:solidFill>
                <a:latin typeface="+mn-ea"/>
                <a:ea typeface="+mn-ea"/>
              </a:rPr>
              <a:t>pct</a:t>
            </a:r>
            <a:endParaRPr lang="zh-CN" altLang="en-US" sz="2400" b="1">
              <a:solidFill>
                <a:srgbClr val="000066"/>
              </a:solidFill>
              <a:latin typeface="+mn-ea"/>
              <a:ea typeface="+mn-ea"/>
            </a:endParaRPr>
          </a:p>
        </p:txBody>
      </p:sp>
      <p:sp>
        <p:nvSpPr>
          <p:cNvPr id="9" name="文本框 8">
            <a:extLst>
              <a:ext uri="{FF2B5EF4-FFF2-40B4-BE49-F238E27FC236}">
                <a16:creationId xmlns:a16="http://schemas.microsoft.com/office/drawing/2014/main" xmlns="" id="{BA729E48-E999-4B96-B439-DC8961825D80}"/>
              </a:ext>
            </a:extLst>
          </p:cNvPr>
          <p:cNvSpPr txBox="1"/>
          <p:nvPr/>
        </p:nvSpPr>
        <p:spPr>
          <a:xfrm>
            <a:off x="5420461" y="5446286"/>
            <a:ext cx="1584176" cy="954107"/>
          </a:xfrm>
          <a:prstGeom prst="rect">
            <a:avLst/>
          </a:prstGeom>
          <a:noFill/>
        </p:spPr>
        <p:txBody>
          <a:bodyPr wrap="square" rtlCol="0">
            <a:spAutoFit/>
          </a:bodyPr>
          <a:lstStyle/>
          <a:p>
            <a:r>
              <a:rPr lang="zh-CN" altLang="en-US" sz="1600" b="1">
                <a:solidFill>
                  <a:srgbClr val="000066"/>
                </a:solidFill>
                <a:latin typeface="+mn-ea"/>
                <a:ea typeface="+mn-ea"/>
              </a:rPr>
              <a:t>财新中国</a:t>
            </a:r>
            <a:r>
              <a:rPr lang="en-US" altLang="zh-CN" sz="1600" b="1">
                <a:solidFill>
                  <a:srgbClr val="000066"/>
                </a:solidFill>
                <a:latin typeface="+mn-ea"/>
                <a:ea typeface="+mn-ea"/>
              </a:rPr>
              <a:t>PMI</a:t>
            </a:r>
            <a:r>
              <a:rPr lang="zh-CN" altLang="en-US" sz="1600" b="1">
                <a:solidFill>
                  <a:srgbClr val="000066"/>
                </a:solidFill>
                <a:latin typeface="+mn-ea"/>
                <a:ea typeface="+mn-ea"/>
              </a:rPr>
              <a:t>为</a:t>
            </a:r>
            <a:r>
              <a:rPr lang="en-US" altLang="zh-CN" sz="2400" b="1">
                <a:solidFill>
                  <a:srgbClr val="FF0000"/>
                </a:solidFill>
                <a:latin typeface="+mn-ea"/>
                <a:ea typeface="+mn-ea"/>
              </a:rPr>
              <a:t>50.2%</a:t>
            </a:r>
            <a:r>
              <a:rPr lang="zh-CN" altLang="en-US" sz="1600" b="1">
                <a:solidFill>
                  <a:srgbClr val="000066"/>
                </a:solidFill>
                <a:latin typeface="+mn-ea"/>
                <a:ea typeface="+mn-ea"/>
              </a:rPr>
              <a:t>，较上月</a:t>
            </a:r>
            <a:endParaRPr lang="en-US" altLang="zh-CN" sz="1600" b="1">
              <a:solidFill>
                <a:srgbClr val="000066"/>
              </a:solidFill>
              <a:latin typeface="+mn-ea"/>
              <a:ea typeface="+mn-ea"/>
            </a:endParaRPr>
          </a:p>
        </p:txBody>
      </p:sp>
      <p:sp>
        <p:nvSpPr>
          <p:cNvPr id="10" name="箭头: 上 9">
            <a:extLst>
              <a:ext uri="{FF2B5EF4-FFF2-40B4-BE49-F238E27FC236}">
                <a16:creationId xmlns:a16="http://schemas.microsoft.com/office/drawing/2014/main" xmlns="" id="{D165FCA1-BBE5-4E49-AF4A-D7637FA0AFE0}"/>
              </a:ext>
            </a:extLst>
          </p:cNvPr>
          <p:cNvSpPr/>
          <p:nvPr/>
        </p:nvSpPr>
        <p:spPr bwMode="auto">
          <a:xfrm>
            <a:off x="7020113" y="5627970"/>
            <a:ext cx="288032" cy="576064"/>
          </a:xfrm>
          <a:prstGeom prst="upArrow">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0000"/>
              </a:solidFill>
              <a:effectLst/>
              <a:latin typeface="Arial" panose="020B0604020202020204" pitchFamily="34" charset="0"/>
              <a:ea typeface="幼圆" panose="02010509060101010101" pitchFamily="49" charset="-122"/>
            </a:endParaRPr>
          </a:p>
        </p:txBody>
      </p:sp>
      <p:sp>
        <p:nvSpPr>
          <p:cNvPr id="11" name="文本框 10">
            <a:extLst>
              <a:ext uri="{FF2B5EF4-FFF2-40B4-BE49-F238E27FC236}">
                <a16:creationId xmlns:a16="http://schemas.microsoft.com/office/drawing/2014/main" xmlns="" id="{1E230AE5-300F-4FA4-A108-37AB31FAE59F}"/>
              </a:ext>
            </a:extLst>
          </p:cNvPr>
          <p:cNvSpPr txBox="1"/>
          <p:nvPr/>
        </p:nvSpPr>
        <p:spPr>
          <a:xfrm>
            <a:off x="7319338" y="5742370"/>
            <a:ext cx="1040670" cy="461665"/>
          </a:xfrm>
          <a:prstGeom prst="rect">
            <a:avLst/>
          </a:prstGeom>
          <a:noFill/>
        </p:spPr>
        <p:txBody>
          <a:bodyPr wrap="none" rtlCol="0">
            <a:spAutoFit/>
          </a:bodyPr>
          <a:lstStyle/>
          <a:p>
            <a:r>
              <a:rPr lang="en-US" altLang="zh-CN" sz="2400" b="1">
                <a:solidFill>
                  <a:srgbClr val="FF0000"/>
                </a:solidFill>
                <a:latin typeface="+mn-ea"/>
                <a:ea typeface="+mn-ea"/>
              </a:rPr>
              <a:t>0.1</a:t>
            </a:r>
            <a:r>
              <a:rPr lang="en-US" altLang="zh-CN" b="1">
                <a:solidFill>
                  <a:srgbClr val="000066"/>
                </a:solidFill>
                <a:latin typeface="+mn-ea"/>
                <a:ea typeface="+mn-ea"/>
              </a:rPr>
              <a:t>pct</a:t>
            </a:r>
            <a:endParaRPr lang="zh-CN" altLang="en-US" sz="2400" b="1">
              <a:solidFill>
                <a:srgbClr val="000066"/>
              </a:solidFill>
              <a:latin typeface="+mn-ea"/>
              <a:ea typeface="+mn-ea"/>
            </a:endParaRPr>
          </a:p>
        </p:txBody>
      </p:sp>
      <p:pic>
        <p:nvPicPr>
          <p:cNvPr id="2" name="图片 1">
            <a:extLst>
              <a:ext uri="{FF2B5EF4-FFF2-40B4-BE49-F238E27FC236}">
                <a16:creationId xmlns:a16="http://schemas.microsoft.com/office/drawing/2014/main" xmlns="" id="{3E2CC470-6BE2-4012-899E-3F377324FA73}"/>
              </a:ext>
            </a:extLst>
          </p:cNvPr>
          <p:cNvPicPr>
            <a:picLocks noChangeAspect="1"/>
          </p:cNvPicPr>
          <p:nvPr/>
        </p:nvPicPr>
        <p:blipFill>
          <a:blip r:embed="rId3"/>
          <a:stretch>
            <a:fillRect/>
          </a:stretch>
        </p:blipFill>
        <p:spPr>
          <a:xfrm>
            <a:off x="1193432" y="1196752"/>
            <a:ext cx="6532247" cy="3919349"/>
          </a:xfrm>
          <a:prstGeom prst="rect">
            <a:avLst/>
          </a:prstGeom>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bwMode="auto">
          <a:xfrm>
            <a:off x="457200" y="214313"/>
            <a:ext cx="8229600" cy="706437"/>
          </a:xfrm>
          <a:noFill/>
          <a:ln>
            <a:miter lim="800000"/>
          </a:ln>
        </p:spPr>
        <p:txBody>
          <a:bodyPr vert="horz" wrap="square" lIns="91440" tIns="45720" rIns="91440" bIns="45720" numCol="1" anchor="t" anchorCtr="0" compatLnSpc="1"/>
          <a:lstStyle/>
          <a:p>
            <a:r>
              <a:rPr kumimoji="1" lang="zh-CN" altLang="en-US" sz="2400">
                <a:solidFill>
                  <a:srgbClr val="000066"/>
                </a:solidFill>
                <a:latin typeface="Arial" panose="020B0604020202020204" pitchFamily="34" charset="0"/>
              </a:rPr>
              <a:t>央行公开市场操作</a:t>
            </a:r>
          </a:p>
        </p:txBody>
      </p:sp>
      <p:sp>
        <p:nvSpPr>
          <p:cNvPr id="4" name="文本框 3">
            <a:extLst>
              <a:ext uri="{FF2B5EF4-FFF2-40B4-BE49-F238E27FC236}">
                <a16:creationId xmlns:a16="http://schemas.microsoft.com/office/drawing/2014/main" xmlns="" id="{A232B574-0761-4A2D-BACC-04582125216B}"/>
              </a:ext>
            </a:extLst>
          </p:cNvPr>
          <p:cNvSpPr txBox="1"/>
          <p:nvPr/>
        </p:nvSpPr>
        <p:spPr>
          <a:xfrm>
            <a:off x="241233" y="5461405"/>
            <a:ext cx="2318157" cy="769441"/>
          </a:xfrm>
          <a:prstGeom prst="rect">
            <a:avLst/>
          </a:prstGeom>
          <a:noFill/>
        </p:spPr>
        <p:txBody>
          <a:bodyPr wrap="square" rtlCol="0">
            <a:spAutoFit/>
          </a:bodyPr>
          <a:lstStyle/>
          <a:p>
            <a:r>
              <a:rPr lang="en-US" altLang="zh-CN" b="1">
                <a:solidFill>
                  <a:srgbClr val="000066"/>
                </a:solidFill>
                <a:latin typeface="+mn-ea"/>
                <a:ea typeface="+mn-ea"/>
              </a:rPr>
              <a:t>11</a:t>
            </a:r>
            <a:r>
              <a:rPr lang="zh-CN" altLang="en-US" b="1">
                <a:solidFill>
                  <a:srgbClr val="000066"/>
                </a:solidFill>
                <a:latin typeface="+mn-ea"/>
                <a:ea typeface="+mn-ea"/>
              </a:rPr>
              <a:t>月，央行累计</a:t>
            </a:r>
            <a:endParaRPr lang="en-US" altLang="zh-CN" b="1">
              <a:solidFill>
                <a:srgbClr val="000066"/>
              </a:solidFill>
              <a:latin typeface="+mn-ea"/>
              <a:ea typeface="+mn-ea"/>
            </a:endParaRPr>
          </a:p>
          <a:p>
            <a:r>
              <a:rPr lang="zh-CN" altLang="en-US" b="1">
                <a:solidFill>
                  <a:srgbClr val="000066"/>
                </a:solidFill>
                <a:latin typeface="+mn-ea"/>
                <a:ea typeface="+mn-ea"/>
              </a:rPr>
              <a:t>净回笼</a:t>
            </a:r>
            <a:r>
              <a:rPr lang="en-US" altLang="zh-CN" sz="2400" b="1">
                <a:solidFill>
                  <a:srgbClr val="FF0000"/>
                </a:solidFill>
                <a:latin typeface="+mn-ea"/>
                <a:ea typeface="+mn-ea"/>
              </a:rPr>
              <a:t>3200</a:t>
            </a:r>
            <a:r>
              <a:rPr lang="zh-CN" altLang="en-US" b="1">
                <a:solidFill>
                  <a:srgbClr val="000066"/>
                </a:solidFill>
                <a:latin typeface="+mn-ea"/>
                <a:ea typeface="+mn-ea"/>
              </a:rPr>
              <a:t>亿元</a:t>
            </a:r>
            <a:endParaRPr lang="en-US" altLang="zh-CN" b="1">
              <a:solidFill>
                <a:srgbClr val="000066"/>
              </a:solidFill>
              <a:latin typeface="+mn-ea"/>
              <a:ea typeface="+mn-ea"/>
            </a:endParaRPr>
          </a:p>
        </p:txBody>
      </p:sp>
      <p:sp>
        <p:nvSpPr>
          <p:cNvPr id="5" name="文本框 4">
            <a:extLst>
              <a:ext uri="{FF2B5EF4-FFF2-40B4-BE49-F238E27FC236}">
                <a16:creationId xmlns:a16="http://schemas.microsoft.com/office/drawing/2014/main" xmlns="" id="{960695CD-D12B-4E66-B92F-0C1380BB760F}"/>
              </a:ext>
            </a:extLst>
          </p:cNvPr>
          <p:cNvSpPr txBox="1"/>
          <p:nvPr/>
        </p:nvSpPr>
        <p:spPr>
          <a:xfrm>
            <a:off x="2987823" y="5461405"/>
            <a:ext cx="5040561" cy="969496"/>
          </a:xfrm>
          <a:prstGeom prst="rect">
            <a:avLst/>
          </a:prstGeom>
          <a:noFill/>
        </p:spPr>
        <p:txBody>
          <a:bodyPr wrap="square" rtlCol="0">
            <a:spAutoFit/>
          </a:bodyPr>
          <a:lstStyle/>
          <a:p>
            <a:r>
              <a:rPr lang="zh-CN" altLang="en-US" sz="1900" b="1">
                <a:solidFill>
                  <a:srgbClr val="000066"/>
                </a:solidFill>
                <a:latin typeface="+mn-ea"/>
                <a:ea typeface="+mn-ea"/>
              </a:rPr>
              <a:t>自央行</a:t>
            </a:r>
            <a:r>
              <a:rPr lang="en-US" altLang="zh-CN" sz="1900" b="1">
                <a:solidFill>
                  <a:srgbClr val="000066"/>
                </a:solidFill>
                <a:latin typeface="+mn-ea"/>
                <a:ea typeface="+mn-ea"/>
              </a:rPr>
              <a:t>10</a:t>
            </a:r>
            <a:r>
              <a:rPr lang="zh-CN" altLang="en-US" sz="1900" b="1">
                <a:solidFill>
                  <a:srgbClr val="000066"/>
                </a:solidFill>
                <a:latin typeface="+mn-ea"/>
                <a:ea typeface="+mn-ea"/>
              </a:rPr>
              <a:t>月</a:t>
            </a:r>
            <a:r>
              <a:rPr lang="en-US" altLang="zh-CN" sz="1900" b="1">
                <a:solidFill>
                  <a:srgbClr val="000066"/>
                </a:solidFill>
                <a:latin typeface="+mn-ea"/>
                <a:ea typeface="+mn-ea"/>
              </a:rPr>
              <a:t>26</a:t>
            </a:r>
            <a:r>
              <a:rPr lang="zh-CN" altLang="en-US" sz="1900" b="1">
                <a:solidFill>
                  <a:srgbClr val="000066"/>
                </a:solidFill>
                <a:latin typeface="+mn-ea"/>
                <a:ea typeface="+mn-ea"/>
              </a:rPr>
              <a:t>日暂停逆回购以来，已经连续</a:t>
            </a:r>
            <a:r>
              <a:rPr lang="en-US" altLang="zh-CN" sz="1900" b="1">
                <a:solidFill>
                  <a:srgbClr val="000066"/>
                </a:solidFill>
                <a:latin typeface="+mn-ea"/>
                <a:ea typeface="+mn-ea"/>
              </a:rPr>
              <a:t>1</a:t>
            </a:r>
            <a:r>
              <a:rPr lang="zh-CN" altLang="en-US" sz="1900" b="1">
                <a:solidFill>
                  <a:srgbClr val="000066"/>
                </a:solidFill>
                <a:latin typeface="+mn-ea"/>
                <a:ea typeface="+mn-ea"/>
              </a:rPr>
              <a:t>个月暂停操作，创下自</a:t>
            </a:r>
            <a:r>
              <a:rPr lang="en-US" altLang="zh-CN" sz="1900" b="1">
                <a:solidFill>
                  <a:srgbClr val="000066"/>
                </a:solidFill>
                <a:latin typeface="+mn-ea"/>
                <a:ea typeface="+mn-ea"/>
              </a:rPr>
              <a:t>2016</a:t>
            </a:r>
            <a:r>
              <a:rPr lang="zh-CN" altLang="en-US" sz="1900" b="1">
                <a:solidFill>
                  <a:srgbClr val="000066"/>
                </a:solidFill>
                <a:latin typeface="+mn-ea"/>
                <a:ea typeface="+mn-ea"/>
              </a:rPr>
              <a:t>年以来短期流动性操作最长空窗纪录，</a:t>
            </a:r>
          </a:p>
        </p:txBody>
      </p:sp>
      <p:pic>
        <p:nvPicPr>
          <p:cNvPr id="2" name="图片 1">
            <a:extLst>
              <a:ext uri="{FF2B5EF4-FFF2-40B4-BE49-F238E27FC236}">
                <a16:creationId xmlns:a16="http://schemas.microsoft.com/office/drawing/2014/main" xmlns="" id="{7D2EA341-331D-4EAD-9C49-E6064B08EAE8}"/>
              </a:ext>
            </a:extLst>
          </p:cNvPr>
          <p:cNvPicPr>
            <a:picLocks noChangeAspect="1"/>
          </p:cNvPicPr>
          <p:nvPr/>
        </p:nvPicPr>
        <p:blipFill>
          <a:blip r:embed="rId2"/>
          <a:stretch>
            <a:fillRect/>
          </a:stretch>
        </p:blipFill>
        <p:spPr>
          <a:xfrm>
            <a:off x="1043608" y="1005165"/>
            <a:ext cx="6663185" cy="4371824"/>
          </a:xfrm>
          <a:prstGeom prst="rect">
            <a:avLst/>
          </a:prstGeom>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white">
          <a:xfrm>
            <a:off x="428625" y="214313"/>
            <a:ext cx="8231188"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市场概况</a:t>
            </a:r>
          </a:p>
        </p:txBody>
      </p:sp>
      <p:sp>
        <p:nvSpPr>
          <p:cNvPr id="4" name="文本框 3">
            <a:extLst>
              <a:ext uri="{FF2B5EF4-FFF2-40B4-BE49-F238E27FC236}">
                <a16:creationId xmlns:a16="http://schemas.microsoft.com/office/drawing/2014/main" xmlns="" id="{98CA16E9-4241-443A-A1E9-6875F03B996A}"/>
              </a:ext>
            </a:extLst>
          </p:cNvPr>
          <p:cNvSpPr txBox="1"/>
          <p:nvPr/>
        </p:nvSpPr>
        <p:spPr>
          <a:xfrm>
            <a:off x="-53836" y="1298104"/>
            <a:ext cx="1210588" cy="400110"/>
          </a:xfrm>
          <a:prstGeom prst="rect">
            <a:avLst/>
          </a:prstGeom>
          <a:noFill/>
        </p:spPr>
        <p:txBody>
          <a:bodyPr wrap="none" rtlCol="0">
            <a:spAutoFit/>
          </a:bodyPr>
          <a:lstStyle/>
          <a:p>
            <a:r>
              <a:rPr lang="zh-CN" altLang="en-US" b="1">
                <a:solidFill>
                  <a:srgbClr val="000066"/>
                </a:solidFill>
                <a:latin typeface="幼圆" panose="02010509060101010101" pitchFamily="49" charset="-122"/>
                <a:ea typeface="幼圆" panose="02010509060101010101" pitchFamily="49" charset="-122"/>
              </a:rPr>
              <a:t>上证综指</a:t>
            </a:r>
          </a:p>
        </p:txBody>
      </p:sp>
      <p:sp>
        <p:nvSpPr>
          <p:cNvPr id="8" name="文本框 7">
            <a:extLst>
              <a:ext uri="{FF2B5EF4-FFF2-40B4-BE49-F238E27FC236}">
                <a16:creationId xmlns:a16="http://schemas.microsoft.com/office/drawing/2014/main" xmlns="" id="{7AC07E53-C46F-4958-B014-BE820BB57652}"/>
              </a:ext>
            </a:extLst>
          </p:cNvPr>
          <p:cNvSpPr txBox="1"/>
          <p:nvPr/>
        </p:nvSpPr>
        <p:spPr>
          <a:xfrm>
            <a:off x="211541" y="1715913"/>
            <a:ext cx="833883" cy="400110"/>
          </a:xfrm>
          <a:prstGeom prst="rect">
            <a:avLst/>
          </a:prstGeom>
          <a:noFill/>
        </p:spPr>
        <p:txBody>
          <a:bodyPr wrap="none" rtlCol="0">
            <a:spAutoFit/>
          </a:bodyPr>
          <a:lstStyle/>
          <a:p>
            <a:r>
              <a:rPr lang="en-US" altLang="zh-CN" b="1">
                <a:solidFill>
                  <a:srgbClr val="000066"/>
                </a:solidFill>
                <a:latin typeface="+mn-ea"/>
                <a:ea typeface="+mn-ea"/>
              </a:rPr>
              <a:t>0.56%</a:t>
            </a:r>
            <a:endParaRPr lang="zh-CN" altLang="en-US" b="1">
              <a:solidFill>
                <a:srgbClr val="000066"/>
              </a:solidFill>
              <a:latin typeface="+mn-ea"/>
              <a:ea typeface="+mn-ea"/>
            </a:endParaRPr>
          </a:p>
        </p:txBody>
      </p:sp>
      <p:sp>
        <p:nvSpPr>
          <p:cNvPr id="9" name="文本框 8">
            <a:extLst>
              <a:ext uri="{FF2B5EF4-FFF2-40B4-BE49-F238E27FC236}">
                <a16:creationId xmlns:a16="http://schemas.microsoft.com/office/drawing/2014/main" xmlns="" id="{173EF40F-BAB4-4775-A02A-E1D46917F528}"/>
              </a:ext>
            </a:extLst>
          </p:cNvPr>
          <p:cNvSpPr txBox="1"/>
          <p:nvPr/>
        </p:nvSpPr>
        <p:spPr>
          <a:xfrm>
            <a:off x="-53836" y="4825804"/>
            <a:ext cx="1210588" cy="400110"/>
          </a:xfrm>
          <a:prstGeom prst="rect">
            <a:avLst/>
          </a:prstGeom>
          <a:noFill/>
        </p:spPr>
        <p:txBody>
          <a:bodyPr wrap="none" rtlCol="0">
            <a:spAutoFit/>
          </a:bodyPr>
          <a:lstStyle/>
          <a:p>
            <a:r>
              <a:rPr lang="zh-CN" altLang="en-US" b="1">
                <a:solidFill>
                  <a:srgbClr val="000066"/>
                </a:solidFill>
                <a:latin typeface="+mn-ea"/>
                <a:ea typeface="+mn-ea"/>
              </a:rPr>
              <a:t>中小板指</a:t>
            </a:r>
          </a:p>
        </p:txBody>
      </p:sp>
      <p:sp>
        <p:nvSpPr>
          <p:cNvPr id="11" name="文本框 10">
            <a:extLst>
              <a:ext uri="{FF2B5EF4-FFF2-40B4-BE49-F238E27FC236}">
                <a16:creationId xmlns:a16="http://schemas.microsoft.com/office/drawing/2014/main" xmlns="" id="{B6211026-610A-48B1-8FD8-2FDE01D671A9}"/>
              </a:ext>
            </a:extLst>
          </p:cNvPr>
          <p:cNvSpPr txBox="1"/>
          <p:nvPr/>
        </p:nvSpPr>
        <p:spPr>
          <a:xfrm>
            <a:off x="222652" y="5298163"/>
            <a:ext cx="833883" cy="400110"/>
          </a:xfrm>
          <a:prstGeom prst="rect">
            <a:avLst/>
          </a:prstGeom>
          <a:noFill/>
        </p:spPr>
        <p:txBody>
          <a:bodyPr wrap="none" rtlCol="0">
            <a:spAutoFit/>
          </a:bodyPr>
          <a:lstStyle/>
          <a:p>
            <a:r>
              <a:rPr lang="en-US" altLang="zh-CN" b="1">
                <a:solidFill>
                  <a:srgbClr val="FF0000"/>
                </a:solidFill>
                <a:latin typeface="+mn-ea"/>
                <a:ea typeface="+mn-ea"/>
              </a:rPr>
              <a:t>1.75%</a:t>
            </a:r>
            <a:endParaRPr lang="zh-CN" altLang="en-US" b="1">
              <a:solidFill>
                <a:srgbClr val="FF0000"/>
              </a:solidFill>
              <a:latin typeface="+mn-ea"/>
              <a:ea typeface="+mn-ea"/>
            </a:endParaRPr>
          </a:p>
        </p:txBody>
      </p:sp>
      <p:sp>
        <p:nvSpPr>
          <p:cNvPr id="15" name="文本框 14">
            <a:extLst>
              <a:ext uri="{FF2B5EF4-FFF2-40B4-BE49-F238E27FC236}">
                <a16:creationId xmlns:a16="http://schemas.microsoft.com/office/drawing/2014/main" xmlns="" id="{C0931FA3-AAF1-41CB-B2D6-B286AA5D2B56}"/>
              </a:ext>
            </a:extLst>
          </p:cNvPr>
          <p:cNvSpPr txBox="1"/>
          <p:nvPr/>
        </p:nvSpPr>
        <p:spPr>
          <a:xfrm>
            <a:off x="7867540" y="1432031"/>
            <a:ext cx="1210588" cy="400110"/>
          </a:xfrm>
          <a:prstGeom prst="rect">
            <a:avLst/>
          </a:prstGeom>
          <a:noFill/>
        </p:spPr>
        <p:txBody>
          <a:bodyPr wrap="none" rtlCol="0">
            <a:spAutoFit/>
          </a:bodyPr>
          <a:lstStyle/>
          <a:p>
            <a:r>
              <a:rPr lang="zh-CN" altLang="en-US" b="1">
                <a:solidFill>
                  <a:srgbClr val="000066"/>
                </a:solidFill>
                <a:latin typeface="幼圆" panose="02010509060101010101" pitchFamily="49" charset="-122"/>
                <a:ea typeface="幼圆" panose="02010509060101010101" pitchFamily="49" charset="-122"/>
              </a:rPr>
              <a:t>深证成指</a:t>
            </a:r>
          </a:p>
        </p:txBody>
      </p:sp>
      <p:sp>
        <p:nvSpPr>
          <p:cNvPr id="16" name="箭头: 上 15">
            <a:extLst>
              <a:ext uri="{FF2B5EF4-FFF2-40B4-BE49-F238E27FC236}">
                <a16:creationId xmlns:a16="http://schemas.microsoft.com/office/drawing/2014/main" xmlns="" id="{38225682-8E61-477E-AD33-7A3FADD7920E}"/>
              </a:ext>
            </a:extLst>
          </p:cNvPr>
          <p:cNvSpPr/>
          <p:nvPr/>
        </p:nvSpPr>
        <p:spPr bwMode="auto">
          <a:xfrm>
            <a:off x="7953170" y="1821345"/>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17" name="文本框 16">
            <a:extLst>
              <a:ext uri="{FF2B5EF4-FFF2-40B4-BE49-F238E27FC236}">
                <a16:creationId xmlns:a16="http://schemas.microsoft.com/office/drawing/2014/main" xmlns="" id="{9001E856-0ABB-48A4-8568-8A3D752EBB60}"/>
              </a:ext>
            </a:extLst>
          </p:cNvPr>
          <p:cNvSpPr txBox="1"/>
          <p:nvPr/>
        </p:nvSpPr>
        <p:spPr>
          <a:xfrm>
            <a:off x="8151114" y="1849840"/>
            <a:ext cx="833883" cy="400110"/>
          </a:xfrm>
          <a:prstGeom prst="rect">
            <a:avLst/>
          </a:prstGeom>
          <a:noFill/>
        </p:spPr>
        <p:txBody>
          <a:bodyPr wrap="none" rtlCol="0">
            <a:spAutoFit/>
          </a:bodyPr>
          <a:lstStyle/>
          <a:p>
            <a:r>
              <a:rPr lang="en-US" altLang="zh-CN" b="1">
                <a:solidFill>
                  <a:srgbClr val="FF0000"/>
                </a:solidFill>
                <a:latin typeface="+mn-ea"/>
                <a:ea typeface="+mn-ea"/>
              </a:rPr>
              <a:t>2.66%</a:t>
            </a:r>
            <a:endParaRPr lang="zh-CN" altLang="en-US" b="1">
              <a:solidFill>
                <a:srgbClr val="FF0000"/>
              </a:solidFill>
              <a:latin typeface="+mn-ea"/>
              <a:ea typeface="+mn-ea"/>
            </a:endParaRPr>
          </a:p>
        </p:txBody>
      </p:sp>
      <p:sp>
        <p:nvSpPr>
          <p:cNvPr id="18" name="文本框 17">
            <a:extLst>
              <a:ext uri="{FF2B5EF4-FFF2-40B4-BE49-F238E27FC236}">
                <a16:creationId xmlns:a16="http://schemas.microsoft.com/office/drawing/2014/main" xmlns="" id="{332542B2-8C0D-4A14-B3C0-5AD96888776A}"/>
              </a:ext>
            </a:extLst>
          </p:cNvPr>
          <p:cNvSpPr txBox="1"/>
          <p:nvPr/>
        </p:nvSpPr>
        <p:spPr>
          <a:xfrm>
            <a:off x="7953170" y="4825804"/>
            <a:ext cx="1210588" cy="400110"/>
          </a:xfrm>
          <a:prstGeom prst="rect">
            <a:avLst/>
          </a:prstGeom>
          <a:noFill/>
        </p:spPr>
        <p:txBody>
          <a:bodyPr wrap="none" rtlCol="0">
            <a:spAutoFit/>
          </a:bodyPr>
          <a:lstStyle/>
          <a:p>
            <a:r>
              <a:rPr lang="zh-CN" altLang="en-US" b="1">
                <a:solidFill>
                  <a:srgbClr val="000066"/>
                </a:solidFill>
                <a:latin typeface="幼圆" panose="02010509060101010101" pitchFamily="49" charset="-122"/>
                <a:ea typeface="幼圆" panose="02010509060101010101" pitchFamily="49" charset="-122"/>
              </a:rPr>
              <a:t>创业板指</a:t>
            </a:r>
          </a:p>
        </p:txBody>
      </p:sp>
      <p:sp>
        <p:nvSpPr>
          <p:cNvPr id="19" name="箭头: 上 18">
            <a:extLst>
              <a:ext uri="{FF2B5EF4-FFF2-40B4-BE49-F238E27FC236}">
                <a16:creationId xmlns:a16="http://schemas.microsoft.com/office/drawing/2014/main" xmlns="" id="{AC202E13-207F-447D-BCD1-0559B449198B}"/>
              </a:ext>
            </a:extLst>
          </p:cNvPr>
          <p:cNvSpPr/>
          <p:nvPr/>
        </p:nvSpPr>
        <p:spPr bwMode="auto">
          <a:xfrm>
            <a:off x="8038799" y="5210186"/>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20" name="文本框 19">
            <a:extLst>
              <a:ext uri="{FF2B5EF4-FFF2-40B4-BE49-F238E27FC236}">
                <a16:creationId xmlns:a16="http://schemas.microsoft.com/office/drawing/2014/main" xmlns="" id="{34D9E8B0-FDD6-4502-BCD7-AABEA83A4C97}"/>
              </a:ext>
            </a:extLst>
          </p:cNvPr>
          <p:cNvSpPr txBox="1"/>
          <p:nvPr/>
        </p:nvSpPr>
        <p:spPr>
          <a:xfrm>
            <a:off x="8229658" y="5298163"/>
            <a:ext cx="833883" cy="400110"/>
          </a:xfrm>
          <a:prstGeom prst="rect">
            <a:avLst/>
          </a:prstGeom>
          <a:noFill/>
        </p:spPr>
        <p:txBody>
          <a:bodyPr wrap="none" rtlCol="0">
            <a:spAutoFit/>
          </a:bodyPr>
          <a:lstStyle/>
          <a:p>
            <a:r>
              <a:rPr lang="en-US" altLang="zh-CN" b="1">
                <a:solidFill>
                  <a:srgbClr val="FF0000"/>
                </a:solidFill>
                <a:latin typeface="+mn-ea"/>
                <a:ea typeface="+mn-ea"/>
              </a:rPr>
              <a:t>4.22%</a:t>
            </a:r>
            <a:endParaRPr lang="zh-CN" altLang="en-US" b="1">
              <a:solidFill>
                <a:srgbClr val="FF0000"/>
              </a:solidFill>
              <a:latin typeface="+mn-ea"/>
              <a:ea typeface="+mn-ea"/>
            </a:endParaRPr>
          </a:p>
        </p:txBody>
      </p:sp>
      <p:sp>
        <p:nvSpPr>
          <p:cNvPr id="5" name="文本框 4">
            <a:extLst>
              <a:ext uri="{FF2B5EF4-FFF2-40B4-BE49-F238E27FC236}">
                <a16:creationId xmlns:a16="http://schemas.microsoft.com/office/drawing/2014/main" xmlns="" id="{F3449907-9503-4790-9BA1-4958CA326D67}"/>
              </a:ext>
            </a:extLst>
          </p:cNvPr>
          <p:cNvSpPr txBox="1"/>
          <p:nvPr/>
        </p:nvSpPr>
        <p:spPr>
          <a:xfrm>
            <a:off x="1056535" y="5025859"/>
            <a:ext cx="6678881" cy="1323439"/>
          </a:xfrm>
          <a:prstGeom prst="rect">
            <a:avLst/>
          </a:prstGeom>
          <a:noFill/>
        </p:spPr>
        <p:txBody>
          <a:bodyPr wrap="square" rtlCol="0">
            <a:spAutoFit/>
          </a:bodyPr>
          <a:lstStyle/>
          <a:p>
            <a:r>
              <a:rPr lang="en-US" altLang="zh-CN" b="1">
                <a:solidFill>
                  <a:srgbClr val="000066"/>
                </a:solidFill>
                <a:latin typeface="+mn-ea"/>
                <a:ea typeface="+mn-ea"/>
              </a:rPr>
              <a:t>11</a:t>
            </a:r>
            <a:r>
              <a:rPr lang="zh-CN" altLang="en-US" b="1">
                <a:solidFill>
                  <a:srgbClr val="000066"/>
                </a:solidFill>
                <a:latin typeface="+mn-ea"/>
                <a:ea typeface="+mn-ea"/>
              </a:rPr>
              <a:t>月上旬，指数在政策暖风下有所回暖，投资者信心逐步提升，市场交易渐趋活跃，但增量资金不显、宏观经济承压，反弹难以持久。伴随“创投行情”的告一段落，政策效应基本消化，指数显著回调，沪指一度跌破</a:t>
            </a:r>
            <a:r>
              <a:rPr lang="en-US" altLang="zh-CN" b="1">
                <a:solidFill>
                  <a:srgbClr val="000066"/>
                </a:solidFill>
                <a:latin typeface="+mn-ea"/>
                <a:ea typeface="+mn-ea"/>
              </a:rPr>
              <a:t>2600</a:t>
            </a:r>
            <a:r>
              <a:rPr lang="zh-CN" altLang="en-US" b="1">
                <a:solidFill>
                  <a:srgbClr val="000066"/>
                </a:solidFill>
                <a:latin typeface="+mn-ea"/>
                <a:ea typeface="+mn-ea"/>
              </a:rPr>
              <a:t>点关口。</a:t>
            </a:r>
          </a:p>
        </p:txBody>
      </p:sp>
      <p:sp>
        <p:nvSpPr>
          <p:cNvPr id="23" name="文本框 22">
            <a:extLst>
              <a:ext uri="{FF2B5EF4-FFF2-40B4-BE49-F238E27FC236}">
                <a16:creationId xmlns:a16="http://schemas.microsoft.com/office/drawing/2014/main" xmlns="" id="{B1DE2939-1B1F-436C-94BD-8ACFA196125E}"/>
              </a:ext>
            </a:extLst>
          </p:cNvPr>
          <p:cNvSpPr txBox="1"/>
          <p:nvPr/>
        </p:nvSpPr>
        <p:spPr>
          <a:xfrm>
            <a:off x="161072" y="1098049"/>
            <a:ext cx="720080" cy="400110"/>
          </a:xfrm>
          <a:prstGeom prst="rect">
            <a:avLst/>
          </a:prstGeom>
          <a:noFill/>
        </p:spPr>
        <p:txBody>
          <a:bodyPr wrap="square" rtlCol="0">
            <a:spAutoFit/>
          </a:bodyPr>
          <a:lstStyle/>
          <a:p>
            <a:r>
              <a:rPr lang="zh-CN" altLang="en-US" b="1">
                <a:solidFill>
                  <a:schemeClr val="bg1"/>
                </a:solidFill>
                <a:latin typeface="+mn-ea"/>
                <a:ea typeface="+mn-ea"/>
              </a:rPr>
              <a:t>市场</a:t>
            </a:r>
          </a:p>
        </p:txBody>
      </p:sp>
      <p:sp>
        <p:nvSpPr>
          <p:cNvPr id="22" name="箭头: 上 21">
            <a:extLst>
              <a:ext uri="{FF2B5EF4-FFF2-40B4-BE49-F238E27FC236}">
                <a16:creationId xmlns:a16="http://schemas.microsoft.com/office/drawing/2014/main" xmlns="" id="{25DF3A25-B7F5-4AAA-9B73-2D8B381CE2D5}"/>
              </a:ext>
            </a:extLst>
          </p:cNvPr>
          <p:cNvSpPr/>
          <p:nvPr/>
        </p:nvSpPr>
        <p:spPr bwMode="auto">
          <a:xfrm>
            <a:off x="35547" y="5210186"/>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solidFill>
                  <a:srgbClr val="C00000"/>
                </a:solidFill>
              </a:ln>
              <a:solidFill>
                <a:srgbClr val="C00000"/>
              </a:solidFill>
              <a:effectLst/>
              <a:latin typeface="Arial" panose="020B0604020202020204" pitchFamily="34" charset="0"/>
              <a:ea typeface="幼圆" panose="02010509060101010101" pitchFamily="49" charset="-122"/>
            </a:endParaRPr>
          </a:p>
        </p:txBody>
      </p:sp>
      <p:sp>
        <p:nvSpPr>
          <p:cNvPr id="24" name="箭头: 上 23">
            <a:extLst>
              <a:ext uri="{FF2B5EF4-FFF2-40B4-BE49-F238E27FC236}">
                <a16:creationId xmlns:a16="http://schemas.microsoft.com/office/drawing/2014/main" xmlns="" id="{BC57843D-E424-4851-B3FA-1F43F24127E0}"/>
              </a:ext>
            </a:extLst>
          </p:cNvPr>
          <p:cNvSpPr/>
          <p:nvPr/>
        </p:nvSpPr>
        <p:spPr bwMode="auto">
          <a:xfrm rot="10800000">
            <a:off x="35547" y="1698407"/>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66"/>
              </a:solidFill>
              <a:effectLst/>
              <a:latin typeface="Arial" panose="020B0604020202020204" pitchFamily="34" charset="0"/>
              <a:ea typeface="幼圆" panose="02010509060101010101" pitchFamily="49" charset="-122"/>
            </a:endParaRPr>
          </a:p>
        </p:txBody>
      </p:sp>
      <p:pic>
        <p:nvPicPr>
          <p:cNvPr id="3" name="图片 2">
            <a:extLst>
              <a:ext uri="{FF2B5EF4-FFF2-40B4-BE49-F238E27FC236}">
                <a16:creationId xmlns:a16="http://schemas.microsoft.com/office/drawing/2014/main" xmlns="" id="{BDB52A53-B38B-4AC7-9867-98D99FF38EA8}"/>
              </a:ext>
            </a:extLst>
          </p:cNvPr>
          <p:cNvPicPr>
            <a:picLocks noChangeAspect="1"/>
          </p:cNvPicPr>
          <p:nvPr/>
        </p:nvPicPr>
        <p:blipFill>
          <a:blip r:embed="rId3"/>
          <a:stretch>
            <a:fillRect/>
          </a:stretch>
        </p:blipFill>
        <p:spPr>
          <a:xfrm>
            <a:off x="1189627" y="982685"/>
            <a:ext cx="6405197" cy="3843119"/>
          </a:xfrm>
          <a:prstGeom prst="rect">
            <a:avLst/>
          </a:prstGeom>
        </p:spPr>
      </p:pic>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921410FF-AC43-49C6-AA6C-53035BB4C341}"/>
              </a:ext>
            </a:extLst>
          </p:cNvPr>
          <p:cNvPicPr>
            <a:picLocks noChangeAspect="1"/>
          </p:cNvPicPr>
          <p:nvPr/>
        </p:nvPicPr>
        <p:blipFill>
          <a:blip r:embed="rId4"/>
          <a:stretch>
            <a:fillRect/>
          </a:stretch>
        </p:blipFill>
        <p:spPr>
          <a:xfrm>
            <a:off x="755576" y="964990"/>
            <a:ext cx="7217302" cy="4928019"/>
          </a:xfrm>
          <a:prstGeom prst="rect">
            <a:avLst/>
          </a:prstGeom>
        </p:spPr>
      </p:pic>
      <p:sp>
        <p:nvSpPr>
          <p:cNvPr id="19458" name="Rectangle 2"/>
          <p:cNvSpPr>
            <a:spLocks noGrp="1" noChangeArrowheads="1"/>
          </p:cNvSpPr>
          <p:nvPr>
            <p:ph type="title"/>
          </p:nvPr>
        </p:nvSpPr>
        <p:spPr bwMode="auto">
          <a:xfrm>
            <a:off x="468313" y="188913"/>
            <a:ext cx="8229600" cy="1143000"/>
          </a:xfrm>
          <a:noFill/>
          <a:ln>
            <a:miter lim="800000"/>
          </a:ln>
        </p:spPr>
        <p:txBody>
          <a:bodyPr vert="horz" wrap="square" lIns="91440" tIns="45720" rIns="91440" bIns="45720" numCol="1" anchor="t" anchorCtr="0" compatLnSpc="1"/>
          <a:lstStyle/>
          <a:p>
            <a:r>
              <a:rPr lang="zh-CN" altLang="en-US" sz="2400">
                <a:solidFill>
                  <a:srgbClr val="000066"/>
                </a:solidFill>
              </a:rPr>
              <a:t>上证</a:t>
            </a:r>
            <a:r>
              <a:rPr lang="en-US" altLang="zh-CN" sz="2400">
                <a:solidFill>
                  <a:srgbClr val="000066"/>
                </a:solidFill>
              </a:rPr>
              <a:t>50</a:t>
            </a:r>
            <a:r>
              <a:rPr lang="zh-CN" altLang="en-US" sz="2400">
                <a:solidFill>
                  <a:srgbClr val="000066"/>
                </a:solidFill>
              </a:rPr>
              <a:t>股指期货</a:t>
            </a:r>
          </a:p>
        </p:txBody>
      </p:sp>
      <p:sp>
        <p:nvSpPr>
          <p:cNvPr id="11" name="文本框 10">
            <a:extLst>
              <a:ext uri="{FF2B5EF4-FFF2-40B4-BE49-F238E27FC236}">
                <a16:creationId xmlns:a16="http://schemas.microsoft.com/office/drawing/2014/main" xmlns="" id="{29DFC1AC-E350-4462-ABF8-C1EC9F4B7CF1}"/>
              </a:ext>
            </a:extLst>
          </p:cNvPr>
          <p:cNvSpPr txBox="1"/>
          <p:nvPr/>
        </p:nvSpPr>
        <p:spPr>
          <a:xfrm>
            <a:off x="7317229" y="4949723"/>
            <a:ext cx="1885823" cy="400110"/>
          </a:xfrm>
          <a:prstGeom prst="rect">
            <a:avLst/>
          </a:prstGeom>
          <a:noFill/>
        </p:spPr>
        <p:txBody>
          <a:bodyPr wrap="square" rtlCol="0">
            <a:spAutoFit/>
          </a:bodyPr>
          <a:lstStyle/>
          <a:p>
            <a:r>
              <a:rPr lang="zh-CN" altLang="en-US" b="1">
                <a:solidFill>
                  <a:srgbClr val="000066"/>
                </a:solidFill>
                <a:latin typeface="+mn-ea"/>
                <a:ea typeface="+mn-ea"/>
              </a:rPr>
              <a:t>总体震荡回落</a:t>
            </a:r>
            <a:endParaRPr lang="en-US" altLang="zh-CN" b="1">
              <a:solidFill>
                <a:srgbClr val="000066"/>
              </a:solidFill>
              <a:latin typeface="+mn-ea"/>
              <a:ea typeface="+mn-ea"/>
            </a:endParaRPr>
          </a:p>
        </p:txBody>
      </p:sp>
      <p:cxnSp>
        <p:nvCxnSpPr>
          <p:cNvPr id="12" name="直接箭头连接符 11">
            <a:extLst>
              <a:ext uri="{FF2B5EF4-FFF2-40B4-BE49-F238E27FC236}">
                <a16:creationId xmlns:a16="http://schemas.microsoft.com/office/drawing/2014/main" xmlns="" id="{131775A4-6B5B-4215-A2A9-DEADBAF63486}"/>
              </a:ext>
            </a:extLst>
          </p:cNvPr>
          <p:cNvCxnSpPr>
            <a:cxnSpLocks/>
          </p:cNvCxnSpPr>
          <p:nvPr/>
        </p:nvCxnSpPr>
        <p:spPr bwMode="auto">
          <a:xfrm>
            <a:off x="5364088" y="3428999"/>
            <a:ext cx="2459369" cy="1377659"/>
          </a:xfrm>
          <a:prstGeom prst="straightConnector1">
            <a:avLst/>
          </a:prstGeom>
          <a:ln>
            <a:headEnd type="none" w="med" len="med"/>
            <a:tailEnd type="triangle"/>
          </a:ln>
        </p:spPr>
        <p:style>
          <a:lnRef idx="2">
            <a:schemeClr val="accent1"/>
          </a:lnRef>
          <a:fillRef idx="0">
            <a:schemeClr val="accent1"/>
          </a:fillRef>
          <a:effectRef idx="1">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5C693BCE-16C7-4E93-AC63-1B039512D83A}"/>
              </a:ext>
            </a:extLst>
          </p:cNvPr>
          <p:cNvPicPr>
            <a:picLocks noChangeAspect="1"/>
          </p:cNvPicPr>
          <p:nvPr/>
        </p:nvPicPr>
        <p:blipFill>
          <a:blip r:embed="rId3"/>
          <a:stretch>
            <a:fillRect/>
          </a:stretch>
        </p:blipFill>
        <p:spPr>
          <a:xfrm>
            <a:off x="1004618" y="1219307"/>
            <a:ext cx="6756680" cy="4054009"/>
          </a:xfrm>
          <a:prstGeom prst="rect">
            <a:avLst/>
          </a:prstGeom>
        </p:spPr>
      </p:pic>
      <p:sp>
        <p:nvSpPr>
          <p:cNvPr id="14" name="文本框 13">
            <a:extLst>
              <a:ext uri="{FF2B5EF4-FFF2-40B4-BE49-F238E27FC236}">
                <a16:creationId xmlns:a16="http://schemas.microsoft.com/office/drawing/2014/main" xmlns="" id="{69433A96-7730-4926-AD9D-3ACFBB9A974B}"/>
              </a:ext>
            </a:extLst>
          </p:cNvPr>
          <p:cNvSpPr txBox="1"/>
          <p:nvPr/>
        </p:nvSpPr>
        <p:spPr>
          <a:xfrm>
            <a:off x="5791224" y="5411884"/>
            <a:ext cx="1763688" cy="707886"/>
          </a:xfrm>
          <a:prstGeom prst="rect">
            <a:avLst/>
          </a:prstGeom>
          <a:noFill/>
        </p:spPr>
        <p:txBody>
          <a:bodyPr wrap="square" rtlCol="0">
            <a:spAutoFit/>
          </a:bodyPr>
          <a:lstStyle/>
          <a:p>
            <a:r>
              <a:rPr lang="zh-CN" altLang="en-US" b="1">
                <a:solidFill>
                  <a:srgbClr val="000066"/>
                </a:solidFill>
                <a:latin typeface="+mn-ea"/>
                <a:ea typeface="+mn-ea"/>
              </a:rPr>
              <a:t>  较上月</a:t>
            </a:r>
            <a:endParaRPr lang="en-US" altLang="zh-CN" b="1">
              <a:solidFill>
                <a:srgbClr val="000066"/>
              </a:solidFill>
              <a:latin typeface="+mn-ea"/>
              <a:ea typeface="+mn-ea"/>
            </a:endParaRPr>
          </a:p>
          <a:p>
            <a:r>
              <a:rPr lang="en-US" altLang="zh-CN" b="1">
                <a:solidFill>
                  <a:srgbClr val="000066"/>
                </a:solidFill>
              </a:rPr>
              <a:t>     </a:t>
            </a:r>
            <a:r>
              <a:rPr lang="en-US" altLang="zh-CN" b="1">
                <a:solidFill>
                  <a:srgbClr val="FF0000"/>
                </a:solidFill>
                <a:latin typeface="+mn-ea"/>
                <a:ea typeface="+mn-ea"/>
              </a:rPr>
              <a:t>1.90%</a:t>
            </a:r>
          </a:p>
        </p:txBody>
      </p:sp>
      <p:sp>
        <p:nvSpPr>
          <p:cNvPr id="21506"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沪深市值统计</a:t>
            </a:r>
          </a:p>
        </p:txBody>
      </p:sp>
      <p:sp>
        <p:nvSpPr>
          <p:cNvPr id="4" name="文本框 3">
            <a:extLst>
              <a:ext uri="{FF2B5EF4-FFF2-40B4-BE49-F238E27FC236}">
                <a16:creationId xmlns:a16="http://schemas.microsoft.com/office/drawing/2014/main" xmlns="" id="{9ADABFAE-AB45-497C-A21E-2AB4379BFFF8}"/>
              </a:ext>
            </a:extLst>
          </p:cNvPr>
          <p:cNvSpPr txBox="1"/>
          <p:nvPr/>
        </p:nvSpPr>
        <p:spPr>
          <a:xfrm>
            <a:off x="1331641" y="5327719"/>
            <a:ext cx="2045448" cy="769441"/>
          </a:xfrm>
          <a:prstGeom prst="rect">
            <a:avLst/>
          </a:prstGeom>
          <a:noFill/>
        </p:spPr>
        <p:txBody>
          <a:bodyPr wrap="square" rtlCol="0">
            <a:spAutoFit/>
          </a:bodyPr>
          <a:lstStyle/>
          <a:p>
            <a:r>
              <a:rPr lang="en-US" altLang="zh-CN" b="1">
                <a:solidFill>
                  <a:srgbClr val="000066"/>
                </a:solidFill>
                <a:latin typeface="+mn-ea"/>
                <a:ea typeface="+mn-ea"/>
              </a:rPr>
              <a:t>11</a:t>
            </a:r>
            <a:r>
              <a:rPr lang="zh-CN" altLang="en-US" b="1">
                <a:solidFill>
                  <a:srgbClr val="000066"/>
                </a:solidFill>
                <a:latin typeface="+mn-ea"/>
                <a:ea typeface="+mn-ea"/>
              </a:rPr>
              <a:t>月，</a:t>
            </a:r>
            <a:r>
              <a:rPr lang="en-US" altLang="zh-CN" b="1">
                <a:solidFill>
                  <a:srgbClr val="000066"/>
                </a:solidFill>
                <a:latin typeface="+mn-ea"/>
                <a:ea typeface="+mn-ea"/>
              </a:rPr>
              <a:t>A</a:t>
            </a:r>
            <a:r>
              <a:rPr lang="zh-CN" altLang="en-US" b="1">
                <a:solidFill>
                  <a:srgbClr val="000066"/>
                </a:solidFill>
                <a:latin typeface="+mn-ea"/>
                <a:ea typeface="+mn-ea"/>
              </a:rPr>
              <a:t>股总市值近</a:t>
            </a:r>
            <a:r>
              <a:rPr lang="en-US" altLang="zh-CN" sz="2400" b="1">
                <a:solidFill>
                  <a:srgbClr val="FF0000"/>
                </a:solidFill>
                <a:latin typeface="+mn-ea"/>
                <a:ea typeface="+mn-ea"/>
              </a:rPr>
              <a:t>49.92</a:t>
            </a:r>
            <a:r>
              <a:rPr lang="zh-CN" altLang="en-US" b="1">
                <a:solidFill>
                  <a:srgbClr val="000066"/>
                </a:solidFill>
                <a:latin typeface="+mn-ea"/>
                <a:ea typeface="+mn-ea"/>
              </a:rPr>
              <a:t>万亿</a:t>
            </a:r>
            <a:endParaRPr lang="en-US" altLang="zh-CN" b="1">
              <a:solidFill>
                <a:srgbClr val="000066"/>
              </a:solidFill>
              <a:latin typeface="+mn-ea"/>
              <a:ea typeface="+mn-ea"/>
            </a:endParaRPr>
          </a:p>
        </p:txBody>
      </p:sp>
      <p:sp>
        <p:nvSpPr>
          <p:cNvPr id="7" name="文本框 6">
            <a:extLst>
              <a:ext uri="{FF2B5EF4-FFF2-40B4-BE49-F238E27FC236}">
                <a16:creationId xmlns:a16="http://schemas.microsoft.com/office/drawing/2014/main" xmlns="" id="{3FE936E9-817C-42E1-9C3B-6B8AB7FBF2C2}"/>
              </a:ext>
            </a:extLst>
          </p:cNvPr>
          <p:cNvSpPr txBox="1"/>
          <p:nvPr/>
        </p:nvSpPr>
        <p:spPr>
          <a:xfrm>
            <a:off x="7740352" y="2800321"/>
            <a:ext cx="1763688" cy="769441"/>
          </a:xfrm>
          <a:prstGeom prst="rect">
            <a:avLst/>
          </a:prstGeom>
          <a:noFill/>
        </p:spPr>
        <p:txBody>
          <a:bodyPr wrap="square" rtlCol="0">
            <a:spAutoFit/>
          </a:bodyPr>
          <a:lstStyle/>
          <a:p>
            <a:r>
              <a:rPr lang="zh-CN" altLang="en-US" b="1">
                <a:solidFill>
                  <a:srgbClr val="000066"/>
                </a:solidFill>
                <a:latin typeface="+mn-ea"/>
                <a:ea typeface="+mn-ea"/>
              </a:rPr>
              <a:t>   深市</a:t>
            </a:r>
            <a:endParaRPr lang="en-US" altLang="zh-CN" b="1">
              <a:solidFill>
                <a:srgbClr val="000066"/>
              </a:solidFill>
              <a:latin typeface="+mn-ea"/>
              <a:ea typeface="+mn-ea"/>
            </a:endParaRPr>
          </a:p>
          <a:p>
            <a:r>
              <a:rPr lang="en-US" altLang="zh-CN" sz="2400" b="1">
                <a:solidFill>
                  <a:srgbClr val="FF0000"/>
                </a:solidFill>
                <a:latin typeface="+mn-ea"/>
                <a:ea typeface="+mn-ea"/>
              </a:rPr>
              <a:t>17.56</a:t>
            </a:r>
            <a:r>
              <a:rPr lang="zh-CN" altLang="en-US" b="1">
                <a:solidFill>
                  <a:srgbClr val="000066"/>
                </a:solidFill>
                <a:latin typeface="+mn-ea"/>
                <a:ea typeface="+mn-ea"/>
              </a:rPr>
              <a:t>万亿</a:t>
            </a:r>
          </a:p>
        </p:txBody>
      </p:sp>
      <p:sp>
        <p:nvSpPr>
          <p:cNvPr id="8" name="文本框 7">
            <a:extLst>
              <a:ext uri="{FF2B5EF4-FFF2-40B4-BE49-F238E27FC236}">
                <a16:creationId xmlns:a16="http://schemas.microsoft.com/office/drawing/2014/main" xmlns="" id="{9E73745B-6AB2-4180-9838-C858227F15C3}"/>
              </a:ext>
            </a:extLst>
          </p:cNvPr>
          <p:cNvSpPr txBox="1"/>
          <p:nvPr/>
        </p:nvSpPr>
        <p:spPr>
          <a:xfrm>
            <a:off x="7737040" y="1764124"/>
            <a:ext cx="1872208" cy="769441"/>
          </a:xfrm>
          <a:prstGeom prst="rect">
            <a:avLst/>
          </a:prstGeom>
          <a:noFill/>
        </p:spPr>
        <p:txBody>
          <a:bodyPr wrap="square" rtlCol="0">
            <a:spAutoFit/>
          </a:bodyPr>
          <a:lstStyle/>
          <a:p>
            <a:r>
              <a:rPr lang="zh-CN" altLang="en-US" b="1">
                <a:solidFill>
                  <a:srgbClr val="000066"/>
                </a:solidFill>
                <a:latin typeface="+mn-ea"/>
                <a:ea typeface="+mn-ea"/>
              </a:rPr>
              <a:t>   沪市</a:t>
            </a:r>
            <a:endParaRPr lang="en-US" altLang="zh-CN" b="1">
              <a:solidFill>
                <a:srgbClr val="000066"/>
              </a:solidFill>
              <a:latin typeface="+mn-ea"/>
              <a:ea typeface="+mn-ea"/>
            </a:endParaRPr>
          </a:p>
          <a:p>
            <a:r>
              <a:rPr lang="en-US" altLang="zh-CN" sz="2400" b="1">
                <a:solidFill>
                  <a:srgbClr val="FF0000"/>
                </a:solidFill>
                <a:latin typeface="+mn-ea"/>
                <a:ea typeface="+mn-ea"/>
              </a:rPr>
              <a:t>32.36</a:t>
            </a:r>
            <a:r>
              <a:rPr lang="zh-CN" altLang="en-US" b="1">
                <a:solidFill>
                  <a:srgbClr val="000066"/>
                </a:solidFill>
                <a:latin typeface="+mn-ea"/>
                <a:ea typeface="+mn-ea"/>
              </a:rPr>
              <a:t>万亿</a:t>
            </a:r>
            <a:endParaRPr lang="zh-CN" altLang="en-US"/>
          </a:p>
        </p:txBody>
      </p:sp>
      <p:cxnSp>
        <p:nvCxnSpPr>
          <p:cNvPr id="6" name="直接箭头连接符 5">
            <a:extLst>
              <a:ext uri="{FF2B5EF4-FFF2-40B4-BE49-F238E27FC236}">
                <a16:creationId xmlns:a16="http://schemas.microsoft.com/office/drawing/2014/main" xmlns="" id="{7733E283-296E-421C-B7DB-3B4BB424BB60}"/>
              </a:ext>
            </a:extLst>
          </p:cNvPr>
          <p:cNvCxnSpPr>
            <a:cxnSpLocks/>
          </p:cNvCxnSpPr>
          <p:nvPr/>
        </p:nvCxnSpPr>
        <p:spPr bwMode="auto">
          <a:xfrm flipV="1">
            <a:off x="7340294" y="2262536"/>
            <a:ext cx="421004" cy="239637"/>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xmlns="" id="{6F412C78-2749-4AE1-A55E-5C0ACDC392B4}"/>
              </a:ext>
            </a:extLst>
          </p:cNvPr>
          <p:cNvCxnSpPr>
            <a:cxnSpLocks/>
          </p:cNvCxnSpPr>
          <p:nvPr/>
        </p:nvCxnSpPr>
        <p:spPr bwMode="auto">
          <a:xfrm>
            <a:off x="7389021" y="2986127"/>
            <a:ext cx="351331" cy="144626"/>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 name="箭头: 下 9">
            <a:extLst>
              <a:ext uri="{FF2B5EF4-FFF2-40B4-BE49-F238E27FC236}">
                <a16:creationId xmlns:a16="http://schemas.microsoft.com/office/drawing/2014/main" xmlns="" id="{6AC36FFC-0E28-4ED8-8A5B-6A0D04776B43}"/>
              </a:ext>
            </a:extLst>
          </p:cNvPr>
          <p:cNvSpPr/>
          <p:nvPr/>
        </p:nvSpPr>
        <p:spPr bwMode="auto">
          <a:xfrm rot="10800000">
            <a:off x="5868144" y="5689019"/>
            <a:ext cx="216024" cy="495409"/>
          </a:xfrm>
          <a:prstGeom prst="down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Tree>
  </p:cSld>
  <p:clrMapOvr>
    <a:masterClrMapping/>
  </p:clrMapOvr>
  <p:transition>
    <p:wipe dir="r"/>
  </p:transition>
</p:sld>
</file>

<file path=ppt/theme/theme1.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txDef>
      <a:spPr bwMode="auto">
        <a:noFill/>
        <a:ln w="9525">
          <a:solidFill>
            <a:schemeClr val="accent1"/>
          </a:solidFill>
          <a:miter lim="800000"/>
        </a:ln>
      </a:spPr>
      <a:bodyPr>
        <a:spAutoFit/>
      </a:bodyPr>
      <a:lstStyle>
        <a:defPPr>
          <a:defRPr sz="1300" b="1" dirty="0" smtClean="0">
            <a:solidFill>
              <a:srgbClr val="000066"/>
            </a:solidFill>
            <a:latin typeface="幼圆" panose="02010509060101010101" pitchFamily="49" charset="-122"/>
            <a:ea typeface="幼圆" panose="02010509060101010101" pitchFamily="49" charset="-122"/>
          </a:defRPr>
        </a:defPPr>
      </a:lstStyle>
    </a:tx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融客投资PPT模板">
  <a:themeElements>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7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8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ppt/theme/themeOverride2.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docProps/app.xml><?xml version="1.0" encoding="utf-8"?>
<Properties xmlns="http://schemas.openxmlformats.org/officeDocument/2006/extended-properties" xmlns:vt="http://schemas.openxmlformats.org/officeDocument/2006/docPropsVTypes">
  <TotalTime>5197</TotalTime>
  <Words>2203</Words>
  <Application>Microsoft Office PowerPoint</Application>
  <PresentationFormat>全屏显示(4:3)</PresentationFormat>
  <Paragraphs>418</Paragraphs>
  <Slides>26</Slides>
  <Notes>20</Notes>
  <HiddenSlides>0</HiddenSlides>
  <MMClips>0</MMClips>
  <ScaleCrop>false</ScaleCrop>
  <HeadingPairs>
    <vt:vector size="4" baseType="variant">
      <vt:variant>
        <vt:lpstr>主题</vt:lpstr>
      </vt:variant>
      <vt:variant>
        <vt:i4>8</vt:i4>
      </vt:variant>
      <vt:variant>
        <vt:lpstr>幻灯片标题</vt:lpstr>
      </vt:variant>
      <vt:variant>
        <vt:i4>26</vt:i4>
      </vt:variant>
    </vt:vector>
  </HeadingPairs>
  <TitlesOfParts>
    <vt:vector size="34" baseType="lpstr">
      <vt:lpstr>融客PPT模板</vt:lpstr>
      <vt:lpstr>融客投资PPT模板</vt:lpstr>
      <vt:lpstr>1_融客PPT模板</vt:lpstr>
      <vt:lpstr>3_融客PPT模板</vt:lpstr>
      <vt:lpstr>2_融客PPT模板</vt:lpstr>
      <vt:lpstr>5_融客PPT模板</vt:lpstr>
      <vt:lpstr>7_融客PPT模板</vt:lpstr>
      <vt:lpstr>8_融客PPT模板</vt:lpstr>
      <vt:lpstr>PowerPoint 演示文稿</vt:lpstr>
      <vt:lpstr>PowerPoint 演示文稿</vt:lpstr>
      <vt:lpstr>PowerPoint 演示文稿</vt:lpstr>
      <vt:lpstr>CPI、PPI</vt:lpstr>
      <vt:lpstr>PMI</vt:lpstr>
      <vt:lpstr>央行公开市场操作</vt:lpstr>
      <vt:lpstr>PowerPoint 演示文稿</vt:lpstr>
      <vt:lpstr>上证50股指期货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联系我们</vt:lpstr>
    </vt:vector>
  </TitlesOfParts>
  <Company>Lenovo (Beijing)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 User</dc:creator>
  <cp:lastModifiedBy>Grace</cp:lastModifiedBy>
  <cp:revision>4531</cp:revision>
  <dcterms:created xsi:type="dcterms:W3CDTF">2007-11-30T05:47:00Z</dcterms:created>
  <dcterms:modified xsi:type="dcterms:W3CDTF">2018-12-10T02:45:05Z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