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5"/>
  </p:notesMasterIdLst>
  <p:handoutMasterIdLst>
    <p:handoutMasterId r:id="rId36"/>
  </p:handoutMasterIdLst>
  <p:sldIdLst>
    <p:sldId id="256" r:id="rId9"/>
    <p:sldId id="378" r:id="rId10"/>
    <p:sldId id="442" r:id="rId11"/>
    <p:sldId id="436" r:id="rId12"/>
    <p:sldId id="405" r:id="rId13"/>
    <p:sldId id="350" r:id="rId14"/>
    <p:sldId id="416" r:id="rId15"/>
    <p:sldId id="439" r:id="rId16"/>
    <p:sldId id="418" r:id="rId17"/>
    <p:sldId id="437" r:id="rId18"/>
    <p:sldId id="400" r:id="rId19"/>
    <p:sldId id="396" r:id="rId20"/>
    <p:sldId id="430" r:id="rId21"/>
    <p:sldId id="372" r:id="rId22"/>
    <p:sldId id="320" r:id="rId23"/>
    <p:sldId id="443" r:id="rId24"/>
    <p:sldId id="364" r:id="rId25"/>
    <p:sldId id="444" r:id="rId26"/>
    <p:sldId id="441" r:id="rId27"/>
    <p:sldId id="351" r:id="rId28"/>
    <p:sldId id="445" r:id="rId29"/>
    <p:sldId id="446" r:id="rId30"/>
    <p:sldId id="388" r:id="rId31"/>
    <p:sldId id="423" r:id="rId32"/>
    <p:sldId id="425" r:id="rId33"/>
    <p:sldId id="390" r:id="rId34"/>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2343E7"/>
    <a:srgbClr val="33CC33"/>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0" autoAdjust="0"/>
    <p:restoredTop sz="86372" autoAdjust="0"/>
  </p:normalViewPr>
  <p:slideViewPr>
    <p:cSldViewPr>
      <p:cViewPr varScale="1">
        <p:scale>
          <a:sx n="115" d="100"/>
          <a:sy n="115" d="100"/>
        </p:scale>
        <p:origin x="1194" y="-60"/>
      </p:cViewPr>
      <p:guideLst>
        <p:guide orient="horz" pos="216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oyiqing\Desktop\&#26376;&#25253;\2018%201\&#38480;&#21806;&#32929;&#35299;&#3110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col"/>
        <c:grouping val="clustered"/>
        <c:varyColors val="1"/>
        <c:ser>
          <c:idx val="0"/>
          <c:order val="0"/>
          <c:invertIfNegative val="1"/>
          <c:dPt>
            <c:idx val="0"/>
            <c:invertIfNegative val="1"/>
            <c:bubble3D val="0"/>
            <c:spPr>
              <a:solidFill>
                <a:srgbClr val="FF0000"/>
              </a:solidFill>
            </c:spPr>
            <c:extLst>
              <c:ext xmlns:c16="http://schemas.microsoft.com/office/drawing/2014/chart" uri="{C3380CC4-5D6E-409C-BE32-E72D297353CC}">
                <c16:uniqueId val="{00000001-7950-4389-B354-BEC6C39CFC85}"/>
              </c:ext>
            </c:extLst>
          </c:dPt>
          <c:dLbls>
            <c:dLbl>
              <c:idx val="0"/>
              <c:layout>
                <c:manualLayout>
                  <c:x val="9.7927628046816331E-2"/>
                  <c:y val="6.8819188191881889E-2"/>
                </c:manualLayout>
              </c:layout>
              <c:tx>
                <c:rich>
                  <a:bodyPr/>
                  <a:lstStyle/>
                  <a:p>
                    <a:r>
                      <a:rPr lang="en-US" altLang="zh-CN" sz="1200"/>
                      <a:t>2018</a:t>
                    </a:r>
                    <a:r>
                      <a:rPr lang="zh-CN" altLang="en-US" sz="1200"/>
                      <a:t>年</a:t>
                    </a:r>
                    <a:r>
                      <a:rPr lang="en-US" altLang="zh-CN" sz="1200"/>
                      <a:t>1</a:t>
                    </a:r>
                    <a:r>
                      <a:rPr lang="zh-CN" altLang="en-US" sz="1200"/>
                      <a:t>月</a:t>
                    </a:r>
                  </a:p>
                  <a:p>
                    <a:r>
                      <a:rPr lang="zh-CN" altLang="en-US" sz="1200"/>
                      <a:t>市场解禁市值</a:t>
                    </a:r>
                    <a:r>
                      <a:rPr lang="en-US" altLang="zh-CN" sz="1200"/>
                      <a:t>4370.46</a:t>
                    </a:r>
                    <a:r>
                      <a:rPr lang="zh-CN" altLang="en-US" sz="1200"/>
                      <a:t>亿元</a:t>
                    </a:r>
                  </a:p>
                </c:rich>
              </c:tx>
              <c:dLblPos val="outEnd"/>
              <c:showLegendKey val="1"/>
              <c:showVal val="1"/>
              <c:showCatName val="1"/>
              <c:showSerName val="1"/>
              <c:showPercent val="1"/>
              <c:showBubbleSize val="1"/>
              <c:extLst>
                <c:ext xmlns:c15="http://schemas.microsoft.com/office/drawing/2012/chart" uri="{CE6537A1-D6FC-4f65-9D91-7224C49458BB}"/>
                <c:ext xmlns:c16="http://schemas.microsoft.com/office/drawing/2014/chart" uri="{C3380CC4-5D6E-409C-BE32-E72D297353CC}">
                  <c16:uniqueId val="{00000001-7950-4389-B354-BEC6C39CFC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[限售股解禁.xls]Sheet1!$A$2:$A$13</c:f>
              <c:numCache>
                <c:formatCode>yyyy"年"m"月"</c:formatCode>
                <c:ptCount val="1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numCache>
            </c:numRef>
          </c:cat>
          <c:val>
            <c:numRef>
              <c:f>[限售股解禁.xls]Sheet1!$B$2:$B$13</c:f>
              <c:numCache>
                <c:formatCode>General</c:formatCode>
                <c:ptCount val="12"/>
                <c:pt idx="0">
                  <c:v>4370.4661790000009</c:v>
                </c:pt>
                <c:pt idx="1">
                  <c:v>2422.3716600000002</c:v>
                </c:pt>
                <c:pt idx="2">
                  <c:v>3055.9827409999998</c:v>
                </c:pt>
                <c:pt idx="3">
                  <c:v>2221.7106849999996</c:v>
                </c:pt>
                <c:pt idx="4">
                  <c:v>3282.8612380000004</c:v>
                </c:pt>
                <c:pt idx="5">
                  <c:v>4014.9830510000002</c:v>
                </c:pt>
                <c:pt idx="6">
                  <c:v>3203.0728889999996</c:v>
                </c:pt>
                <c:pt idx="7">
                  <c:v>1732.2452680000001</c:v>
                </c:pt>
                <c:pt idx="8">
                  <c:v>1400.8673199999998</c:v>
                </c:pt>
                <c:pt idx="9">
                  <c:v>1765.1502449999998</c:v>
                </c:pt>
                <c:pt idx="10">
                  <c:v>1890.3008540000001</c:v>
                </c:pt>
                <c:pt idx="11">
                  <c:v>5221.7946300000003</c:v>
                </c:pt>
              </c:numCache>
            </c:numRef>
          </c:val>
          <c:extLst>
            <c:ext xmlns:c16="http://schemas.microsoft.com/office/drawing/2014/chart" uri="{C3380CC4-5D6E-409C-BE32-E72D297353CC}">
              <c16:uniqueId val="{0000000D-7950-4389-B354-BEC6C39CFC85}"/>
            </c:ext>
          </c:extLst>
        </c:ser>
        <c:dLbls>
          <c:showLegendKey val="0"/>
          <c:showVal val="0"/>
          <c:showCatName val="0"/>
          <c:showSerName val="0"/>
          <c:showPercent val="0"/>
          <c:showBubbleSize val="0"/>
        </c:dLbls>
        <c:gapWidth val="150"/>
        <c:axId val="94017408"/>
        <c:axId val="94018944"/>
      </c:barChart>
      <c:dateAx>
        <c:axId val="94017408"/>
        <c:scaling>
          <c:orientation val="minMax"/>
        </c:scaling>
        <c:delete val="1"/>
        <c:axPos val="b"/>
        <c:numFmt formatCode="yyyy&quot;年&quot;m&quot;月&quot;" sourceLinked="1"/>
        <c:majorTickMark val="cross"/>
        <c:minorTickMark val="cross"/>
        <c:tickLblPos val="nextTo"/>
        <c:crossAx val="94018944"/>
        <c:crosses val="autoZero"/>
        <c:auto val="1"/>
        <c:lblOffset val="100"/>
        <c:baseTimeUnit val="months"/>
      </c:dateAx>
      <c:valAx>
        <c:axId val="94018944"/>
        <c:scaling>
          <c:orientation val="minMax"/>
        </c:scaling>
        <c:delete val="1"/>
        <c:axPos val="l"/>
        <c:majorGridlines/>
        <c:numFmt formatCode="General" sourceLinked="1"/>
        <c:majorTickMark val="cross"/>
        <c:minorTickMark val="cross"/>
        <c:tickLblPos val="nextTo"/>
        <c:crossAx val="94017408"/>
        <c:crosses val="autoZero"/>
        <c:crossBetween val="between"/>
      </c:valAx>
    </c:plotArea>
    <c:plotVisOnly val="1"/>
    <c:dispBlanksAs val="gap"/>
    <c:showDLblsOverMax val="1"/>
  </c:chart>
  <c:txPr>
    <a:bodyPr/>
    <a:lstStyle/>
    <a:p>
      <a:pPr>
        <a:defRPr lang="zh-CN"/>
      </a:pPr>
      <a:endParaRPr lang="zh-CN"/>
    </a:p>
  </c:txPr>
  <c:externalData r:id="rId1">
    <c:autoUpdate val="1"/>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p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pPr/>
              <a:t>11</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pPr/>
              <a:t>12</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pPr/>
              <a:t>13</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pPr/>
              <a:t>14</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pPr/>
              <a:t>15</a:t>
            </a:fld>
            <a:endParaRPr lang="en-US"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pPr/>
              <a:t>16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pPr/>
              <a:t>17</a:t>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6324" name="灯片编号占位符 3"/>
          <p:cNvSpPr>
            <a:spLocks noGrp="1"/>
          </p:cNvSpPr>
          <p:nvPr>
            <p:ph type="sldNum" sz="quarter" idx="5"/>
          </p:nvPr>
        </p:nvSpPr>
        <p:spPr>
          <a:noFill/>
        </p:spPr>
        <p:txBody>
          <a:bodyPr/>
          <a:lstStyle/>
          <a:p>
            <a:fld id="{B638A1AE-36C6-4A32-9E49-CFA13F268D3B}" type="slidenum">
              <a:rPr lang="zh-CN" altLang="en-US" smtClean="0">
                <a:solidFill>
                  <a:srgbClr val="000000"/>
                </a:solidFill>
                <a:latin typeface="Arial" panose="020B0604020202020204" pitchFamily="34" charset="0"/>
              </a:rPr>
              <a:pPr/>
              <a:t>18</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pPr algn="r"/>
              <a:t>19</a:t>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7348" name="灯片编号占位符 3"/>
          <p:cNvSpPr>
            <a:spLocks noGrp="1"/>
          </p:cNvSpPr>
          <p:nvPr>
            <p:ph type="sldNum" sz="quarter" idx="5"/>
          </p:nvPr>
        </p:nvSpPr>
        <p:spPr>
          <a:noFill/>
        </p:spPr>
        <p:txBody>
          <a:bodyPr/>
          <a:lstStyle/>
          <a:p>
            <a:fld id="{2C832CE4-E601-40D2-9DE9-A2983248F2DD}" type="slidenum">
              <a:rPr lang="zh-CN" altLang="en-US" smtClean="0">
                <a:latin typeface="Arial" panose="020B0604020202020204" pitchFamily="34" charset="0"/>
              </a:rPr>
              <a:pPr/>
              <a:t>20</a:t>
            </a:fld>
            <a:endParaRPr lang="en-US"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pPr/>
              <a:t>2</a:t>
            </a:fld>
            <a:endParaRPr lang="en-US" altLang="zh-CN">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8372" name="灯片编号占位符 3"/>
          <p:cNvSpPr>
            <a:spLocks noGrp="1"/>
          </p:cNvSpPr>
          <p:nvPr>
            <p:ph type="sldNum" sz="quarter" idx="5"/>
          </p:nvPr>
        </p:nvSpPr>
        <p:spPr>
          <a:noFill/>
        </p:spPr>
        <p:txBody>
          <a:bodyPr/>
          <a:lstStyle/>
          <a:p>
            <a:fld id="{2F145F8A-38AA-4516-98C7-2269C5C0F01D}" type="slidenum">
              <a:rPr lang="zh-CN" altLang="en-US" smtClean="0">
                <a:latin typeface="Arial" panose="020B0604020202020204" pitchFamily="34" charset="0"/>
              </a:rPr>
              <a:pPr/>
              <a:t>23</a:t>
            </a:fld>
            <a:endParaRPr lang="en-US" altLang="zh-CN">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pPr algn="r" defTabSz="915670"/>
              <a:t>24</a:t>
            </a:fld>
            <a:endParaRPr lang="en-US" altLang="zh-CN"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pPr algn="r" defTabSz="915670"/>
              <a:t>25</a:t>
            </a:fld>
            <a:endParaRPr lang="en-US" altLang="zh-CN"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pPr/>
              <a:t>26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pPr/>
              <a:t>3</a:t>
            </a:fld>
            <a:endParaRPr lang="en-US" altLang="zh-CN">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p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4036" name="灯片编号占位符 3"/>
          <p:cNvSpPr>
            <a:spLocks noGrp="1"/>
          </p:cNvSpPr>
          <p:nvPr>
            <p:ph type="sldNum" sz="quarter" idx="5"/>
          </p:nvPr>
        </p:nvSpPr>
        <p:spPr>
          <a:noFill/>
        </p:spPr>
        <p:txBody>
          <a:bodyPr/>
          <a:lstStyle/>
          <a:p>
            <a:fld id="{6401D7D2-6AAE-4026-9E38-E32D9E56E9BA}" type="slidenum">
              <a:rPr lang="zh-CN" altLang="en-US" smtClean="0">
                <a:latin typeface="Arial" panose="020B0604020202020204" pitchFamily="34" charset="0"/>
              </a:rPr>
              <a:pPr/>
              <a:t>6</a:t>
            </a:fld>
            <a:endParaRPr lang="en-US"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pPr/>
              <a:t>7</a:t>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pPr/>
              <a:t>8</a:t>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7108" name="灯片编号占位符 3"/>
          <p:cNvSpPr>
            <a:spLocks noGrp="1"/>
          </p:cNvSpPr>
          <p:nvPr>
            <p:ph type="sldNum" sz="quarter" idx="5"/>
          </p:nvPr>
        </p:nvSpPr>
        <p:spPr>
          <a:noFill/>
        </p:spPr>
        <p:txBody>
          <a:bodyPr/>
          <a:lstStyle/>
          <a:p>
            <a:fld id="{0A0339C1-AC36-4330-904B-640DC3C8FEE5}" type="slidenum">
              <a:rPr lang="zh-CN" altLang="en-US" smtClean="0">
                <a:latin typeface="Arial" panose="020B0604020202020204" pitchFamily="34" charset="0"/>
              </a:rPr>
              <a:pPr/>
              <a:t>9</a:t>
            </a:fld>
            <a:endParaRPr lang="en-US" altLang="zh-C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pPr/>
              <a:t>10</a:t>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pPr algn="ctr" eaLnBrk="0" hangingPunct="0">
                <a:defRPr/>
              </a:p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D6%D0%D0%C5%D6%A4%C8%AF&amp;in=2474&amp;cl=2&amp;cm=1&amp;sc=0&amp;lm=-1&amp;pn=49&amp;rn=1&amp;di=1404247612&amp;ln=2000" TargetMode="External"/><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8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2018</a:t>
            </a:r>
            <a:r>
              <a:rPr lang="zh-CN" altLang="en-US" sz="1800" b="1" dirty="0">
                <a:solidFill>
                  <a:srgbClr val="000066"/>
                </a:solidFill>
                <a:ea typeface="幼圆" panose="02010509060101010101" pitchFamily="49" charset="-122"/>
              </a:rPr>
              <a:t>年</a:t>
            </a:r>
            <a:r>
              <a:rPr lang="en-US" altLang="zh-CN" sz="1800" b="1" dirty="0">
                <a:solidFill>
                  <a:srgbClr val="000066"/>
                </a:solidFill>
                <a:ea typeface="幼圆" panose="02010509060101010101" pitchFamily="49" charset="-122"/>
              </a:rPr>
              <a:t>1</a:t>
            </a:r>
            <a:r>
              <a:rPr lang="zh-CN" altLang="en-US" sz="1800" b="1" dirty="0">
                <a:solidFill>
                  <a:srgbClr val="000066"/>
                </a:solidFill>
                <a:ea typeface="幼圆" panose="02010509060101010101" pitchFamily="49" charset="-122"/>
              </a:rPr>
              <a:t>月）</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沪深市值统计</a:t>
            </a:r>
          </a:p>
        </p:txBody>
      </p:sp>
      <p:sp>
        <p:nvSpPr>
          <p:cNvPr id="21507" name="Text Box 280"/>
          <p:cNvSpPr txBox="1">
            <a:spLocks noChangeArrowheads="1"/>
          </p:cNvSpPr>
          <p:nvPr/>
        </p:nvSpPr>
        <p:spPr bwMode="auto">
          <a:xfrm>
            <a:off x="714375" y="5358130"/>
            <a:ext cx="7159625" cy="706755"/>
          </a:xfrm>
          <a:prstGeom prst="rect">
            <a:avLst/>
          </a:prstGeom>
          <a:noFill/>
          <a:ln w="9525" algn="ctr">
            <a:noFill/>
            <a:miter lim="800000"/>
          </a:ln>
        </p:spPr>
        <p:txBody>
          <a:bodyPr wrap="square">
            <a:spAutoFit/>
          </a:bodyPr>
          <a:lstStyle/>
          <a:p>
            <a:pPr>
              <a:spcBef>
                <a:spcPct val="50000"/>
              </a:spcBef>
            </a:pPr>
            <a:r>
              <a:rPr lang="zh-CN" altLang="en-US" b="1" dirty="0">
                <a:solidFill>
                  <a:srgbClr val="000066"/>
                </a:solidFill>
                <a:latin typeface="幼圆" panose="02010509060101010101" pitchFamily="49" charset="-122"/>
                <a:ea typeface="幼圆" panose="02010509060101010101" pitchFamily="49" charset="-122"/>
              </a:rPr>
              <a:t>    截至</a:t>
            </a:r>
            <a:r>
              <a:rPr lang="en-US" altLang="zh-CN" b="1" dirty="0">
                <a:solidFill>
                  <a:srgbClr val="000066"/>
                </a:solidFill>
                <a:latin typeface="幼圆" panose="02010509060101010101" pitchFamily="49" charset="-122"/>
                <a:ea typeface="幼圆" panose="02010509060101010101" pitchFamily="49" charset="-122"/>
              </a:rPr>
              <a:t>1</a:t>
            </a:r>
            <a:r>
              <a:rPr lang="zh-CN" altLang="en-US" b="1" dirty="0">
                <a:solidFill>
                  <a:srgbClr val="000066"/>
                </a:solidFill>
                <a:latin typeface="幼圆" panose="02010509060101010101" pitchFamily="49" charset="-122"/>
                <a:ea typeface="幼圆" panose="02010509060101010101" pitchFamily="49" charset="-122"/>
              </a:rPr>
              <a:t>月底，沪深两市总市值近</a:t>
            </a:r>
            <a:r>
              <a:rPr lang="en-US" altLang="zh-CN" b="1" dirty="0">
                <a:solidFill>
                  <a:srgbClr val="000066"/>
                </a:solidFill>
                <a:latin typeface="幼圆" panose="02010509060101010101" pitchFamily="49" charset="-122"/>
                <a:ea typeface="幼圆" panose="02010509060101010101" pitchFamily="49" charset="-122"/>
              </a:rPr>
              <a:t>63.97</a:t>
            </a:r>
            <a:r>
              <a:rPr lang="zh-CN" altLang="en-US" b="1" dirty="0">
                <a:solidFill>
                  <a:srgbClr val="000066"/>
                </a:solidFill>
                <a:latin typeface="幼圆" panose="02010509060101010101" pitchFamily="49" charset="-122"/>
                <a:ea typeface="幼圆" panose="02010509060101010101" pitchFamily="49" charset="-122"/>
              </a:rPr>
              <a:t>万亿</a:t>
            </a:r>
            <a:r>
              <a:rPr lang="en-US" altLang="zh-CN" b="1" dirty="0">
                <a:solidFill>
                  <a:srgbClr val="000066"/>
                </a:solidFill>
                <a:latin typeface="幼圆" panose="02010509060101010101" pitchFamily="49" charset="-122"/>
                <a:ea typeface="幼圆" panose="02010509060101010101" pitchFamily="49" charset="-122"/>
              </a:rPr>
              <a:t>,</a:t>
            </a:r>
            <a:r>
              <a:rPr lang="zh-CN" altLang="en-US" b="1" dirty="0">
                <a:solidFill>
                  <a:srgbClr val="000066"/>
                </a:solidFill>
                <a:latin typeface="幼圆" panose="02010509060101010101" pitchFamily="49" charset="-122"/>
                <a:ea typeface="幼圆" panose="02010509060101010101" pitchFamily="49" charset="-122"/>
              </a:rPr>
              <a:t>较上月底涨</a:t>
            </a:r>
            <a:r>
              <a:rPr lang="en-US" altLang="zh-CN" b="1" dirty="0">
                <a:solidFill>
                  <a:srgbClr val="000066"/>
                </a:solidFill>
                <a:latin typeface="幼圆" panose="02010509060101010101" pitchFamily="49" charset="-122"/>
                <a:ea typeface="幼圆" panose="02010509060101010101" pitchFamily="49" charset="-122"/>
              </a:rPr>
              <a:t>4.02%</a:t>
            </a:r>
            <a:r>
              <a:rPr lang="zh-CN" altLang="en-US" b="1" dirty="0">
                <a:solidFill>
                  <a:srgbClr val="000066"/>
                </a:solidFill>
                <a:latin typeface="幼圆" panose="02010509060101010101" pitchFamily="49" charset="-122"/>
                <a:ea typeface="幼圆" panose="02010509060101010101" pitchFamily="49" charset="-122"/>
              </a:rPr>
              <a:t>，其中上证市值</a:t>
            </a:r>
            <a:r>
              <a:rPr lang="en-US" altLang="zh-CN" b="1" dirty="0">
                <a:solidFill>
                  <a:srgbClr val="000066"/>
                </a:solidFill>
                <a:latin typeface="幼圆" panose="02010509060101010101" pitchFamily="49" charset="-122"/>
                <a:ea typeface="幼圆" panose="02010509060101010101" pitchFamily="49" charset="-122"/>
              </a:rPr>
              <a:t>40.31</a:t>
            </a:r>
            <a:r>
              <a:rPr lang="zh-CN" altLang="en-US" b="1" dirty="0">
                <a:solidFill>
                  <a:srgbClr val="000066"/>
                </a:solidFill>
                <a:latin typeface="幼圆" panose="02010509060101010101" pitchFamily="49" charset="-122"/>
                <a:ea typeface="幼圆" panose="02010509060101010101" pitchFamily="49" charset="-122"/>
              </a:rPr>
              <a:t>万亿，深市市值</a:t>
            </a:r>
            <a:r>
              <a:rPr lang="en-US" altLang="zh-CN" b="1" dirty="0">
                <a:solidFill>
                  <a:srgbClr val="000066"/>
                </a:solidFill>
                <a:latin typeface="幼圆" panose="02010509060101010101" pitchFamily="49" charset="-122"/>
                <a:ea typeface="幼圆" panose="02010509060101010101" pitchFamily="49" charset="-122"/>
              </a:rPr>
              <a:t>23.68</a:t>
            </a:r>
            <a:r>
              <a:rPr lang="zh-CN" altLang="en-US" b="1" dirty="0">
                <a:solidFill>
                  <a:srgbClr val="000066"/>
                </a:solidFill>
                <a:latin typeface="幼圆" panose="02010509060101010101" pitchFamily="49" charset="-122"/>
                <a:ea typeface="幼圆" panose="02010509060101010101" pitchFamily="49" charset="-122"/>
              </a:rPr>
              <a:t>万亿。</a:t>
            </a:r>
          </a:p>
        </p:txBody>
      </p:sp>
      <p:pic>
        <p:nvPicPr>
          <p:cNvPr id="2" name="图片 1"/>
          <p:cNvPicPr>
            <a:picLocks noChangeAspect="1"/>
          </p:cNvPicPr>
          <p:nvPr/>
        </p:nvPicPr>
        <p:blipFill>
          <a:blip r:embed="rId3"/>
          <a:stretch>
            <a:fillRect/>
          </a:stretch>
        </p:blipFill>
        <p:spPr>
          <a:xfrm>
            <a:off x="1007745" y="1174115"/>
            <a:ext cx="6588125" cy="3969385"/>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全市场解禁规模</a:t>
            </a:r>
          </a:p>
        </p:txBody>
      </p:sp>
      <p:sp>
        <p:nvSpPr>
          <p:cNvPr id="21507" name="TextBox 1"/>
          <p:cNvSpPr txBox="1">
            <a:spLocks noChangeArrowheads="1"/>
          </p:cNvSpPr>
          <p:nvPr/>
        </p:nvSpPr>
        <p:spPr bwMode="auto">
          <a:xfrm>
            <a:off x="508635" y="5072380"/>
            <a:ext cx="8015605" cy="132207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atinLnBrk="0"/>
            <a:r>
              <a:rPr lang="en-US" b="1" dirty="0">
                <a:solidFill>
                  <a:srgbClr val="000066"/>
                </a:solidFill>
                <a:latin typeface="幼圆" panose="02010509060101010101" pitchFamily="49" charset="-122"/>
                <a:ea typeface="幼圆" panose="02010509060101010101" pitchFamily="49" charset="-122"/>
              </a:rPr>
              <a:t>2018</a:t>
            </a:r>
            <a:r>
              <a:rPr lang="zh-CN" b="1" dirty="0">
                <a:solidFill>
                  <a:srgbClr val="000066"/>
                </a:solidFill>
                <a:latin typeface="幼圆" panose="02010509060101010101" pitchFamily="49" charset="-122"/>
                <a:ea typeface="幼圆" panose="02010509060101010101" pitchFamily="49" charset="-122"/>
              </a:rPr>
              <a:t>年限售股解禁市值约</a:t>
            </a:r>
            <a:r>
              <a:rPr lang="en-US" altLang="zh-CN" b="1" dirty="0">
                <a:solidFill>
                  <a:srgbClr val="000066"/>
                </a:solidFill>
                <a:latin typeface="幼圆" panose="02010509060101010101" pitchFamily="49" charset="-122"/>
                <a:ea typeface="幼圆" panose="02010509060101010101" pitchFamily="49" charset="-122"/>
              </a:rPr>
              <a:t>3.46</a:t>
            </a:r>
            <a:r>
              <a:rPr lang="zh-CN" altLang="en-US" b="1" dirty="0">
                <a:solidFill>
                  <a:srgbClr val="000066"/>
                </a:solidFill>
                <a:latin typeface="幼圆" panose="02010509060101010101" pitchFamily="49" charset="-122"/>
                <a:ea typeface="幼圆" panose="02010509060101010101" pitchFamily="49" charset="-122"/>
              </a:rPr>
              <a:t>万亿，较</a:t>
            </a:r>
            <a:r>
              <a:rPr lang="en-US" altLang="zh-CN" b="1" dirty="0">
                <a:solidFill>
                  <a:srgbClr val="000066"/>
                </a:solidFill>
                <a:latin typeface="幼圆" panose="02010509060101010101" pitchFamily="49" charset="-122"/>
                <a:ea typeface="幼圆" panose="02010509060101010101" pitchFamily="49" charset="-122"/>
              </a:rPr>
              <a:t>2017</a:t>
            </a:r>
            <a:r>
              <a:rPr lang="zh-CN" altLang="en-US" b="1" dirty="0">
                <a:solidFill>
                  <a:srgbClr val="000066"/>
                </a:solidFill>
                <a:latin typeface="幼圆" panose="02010509060101010101" pitchFamily="49" charset="-122"/>
                <a:ea typeface="幼圆" panose="02010509060101010101" pitchFamily="49" charset="-122"/>
              </a:rPr>
              <a:t>年增长</a:t>
            </a:r>
            <a:r>
              <a:rPr lang="en-US" altLang="zh-CN" b="1" dirty="0">
                <a:solidFill>
                  <a:srgbClr val="000066"/>
                </a:solidFill>
                <a:latin typeface="幼圆" panose="02010509060101010101" pitchFamily="49" charset="-122"/>
                <a:ea typeface="幼圆" panose="02010509060101010101" pitchFamily="49" charset="-122"/>
              </a:rPr>
              <a:t>21.54%</a:t>
            </a:r>
            <a:r>
              <a:rPr lang="zh-CN" altLang="en-US" b="1" dirty="0">
                <a:solidFill>
                  <a:srgbClr val="000066"/>
                </a:solidFill>
                <a:latin typeface="幼圆" panose="02010509060101010101" pitchFamily="49" charset="-122"/>
                <a:ea typeface="幼圆" panose="02010509060101010101" pitchFamily="49" charset="-122"/>
              </a:rPr>
              <a:t>；限售股解禁股份</a:t>
            </a:r>
            <a:r>
              <a:rPr lang="en-US" altLang="zh-CN" b="1" dirty="0">
                <a:solidFill>
                  <a:srgbClr val="000066"/>
                </a:solidFill>
                <a:latin typeface="幼圆" panose="02010509060101010101" pitchFamily="49" charset="-122"/>
                <a:ea typeface="幼圆" panose="02010509060101010101" pitchFamily="49" charset="-122"/>
              </a:rPr>
              <a:t>3183.64</a:t>
            </a:r>
            <a:r>
              <a:rPr lang="zh-CN" altLang="en-US" b="1" dirty="0">
                <a:solidFill>
                  <a:srgbClr val="000066"/>
                </a:solidFill>
                <a:latin typeface="幼圆" panose="02010509060101010101" pitchFamily="49" charset="-122"/>
                <a:ea typeface="幼圆" panose="02010509060101010101" pitchFamily="49" charset="-122"/>
              </a:rPr>
              <a:t>亿股，较</a:t>
            </a:r>
            <a:r>
              <a:rPr lang="en-US" altLang="zh-CN" b="1" dirty="0">
                <a:solidFill>
                  <a:srgbClr val="000066"/>
                </a:solidFill>
                <a:latin typeface="幼圆" panose="02010509060101010101" pitchFamily="49" charset="-122"/>
                <a:ea typeface="幼圆" panose="02010509060101010101" pitchFamily="49" charset="-122"/>
              </a:rPr>
              <a:t>2017</a:t>
            </a:r>
            <a:r>
              <a:rPr lang="zh-CN" altLang="en-US" b="1" dirty="0">
                <a:solidFill>
                  <a:srgbClr val="000066"/>
                </a:solidFill>
                <a:latin typeface="幼圆" panose="02010509060101010101" pitchFamily="49" charset="-122"/>
                <a:ea typeface="幼圆" panose="02010509060101010101" pitchFamily="49" charset="-122"/>
              </a:rPr>
              <a:t>年增长</a:t>
            </a:r>
            <a:r>
              <a:rPr lang="en-US" altLang="zh-CN" b="1" dirty="0">
                <a:solidFill>
                  <a:srgbClr val="000066"/>
                </a:solidFill>
                <a:latin typeface="幼圆" panose="02010509060101010101" pitchFamily="49" charset="-122"/>
                <a:ea typeface="幼圆" panose="02010509060101010101" pitchFamily="49" charset="-122"/>
              </a:rPr>
              <a:t>31.57%</a:t>
            </a:r>
            <a:r>
              <a:rPr lang="zh-CN" altLang="en-US" b="1" dirty="0">
                <a:solidFill>
                  <a:srgbClr val="000066"/>
                </a:solidFill>
                <a:latin typeface="幼圆" panose="02010509060101010101" pitchFamily="49" charset="-122"/>
                <a:ea typeface="幼圆" panose="02010509060101010101" pitchFamily="49" charset="-122"/>
              </a:rPr>
              <a:t>。</a:t>
            </a:r>
            <a:r>
              <a:rPr b="1" dirty="0">
                <a:solidFill>
                  <a:srgbClr val="000066"/>
                </a:solidFill>
                <a:latin typeface="幼圆" panose="02010509060101010101" pitchFamily="49" charset="-122"/>
                <a:ea typeface="幼圆" panose="02010509060101010101" pitchFamily="49" charset="-122"/>
              </a:rPr>
              <a:t>其中1月、5月、6月、12月为四个高点</a:t>
            </a:r>
            <a:r>
              <a:rPr lang="zh-CN" b="1" dirty="0">
                <a:solidFill>
                  <a:srgbClr val="000066"/>
                </a:solidFill>
                <a:latin typeface="幼圆" panose="02010509060101010101" pitchFamily="49" charset="-122"/>
                <a:ea typeface="幼圆" panose="02010509060101010101" pitchFamily="49" charset="-122"/>
              </a:rPr>
              <a:t>。</a:t>
            </a:r>
            <a:r>
              <a:rPr b="1" dirty="0">
                <a:solidFill>
                  <a:srgbClr val="000066"/>
                </a:solidFill>
                <a:latin typeface="幼圆" panose="02010509060101010101" pitchFamily="49" charset="-122"/>
                <a:ea typeface="幼圆" panose="02010509060101010101" pitchFamily="49" charset="-122"/>
              </a:rPr>
              <a:t>2018年1月</a:t>
            </a:r>
            <a:r>
              <a:rPr lang="zh-CN" b="1" dirty="0">
                <a:solidFill>
                  <a:srgbClr val="000066"/>
                </a:solidFill>
                <a:latin typeface="幼圆" panose="02010509060101010101" pitchFamily="49" charset="-122"/>
                <a:ea typeface="幼圆" panose="02010509060101010101" pitchFamily="49" charset="-122"/>
              </a:rPr>
              <a:t>解禁</a:t>
            </a:r>
            <a:r>
              <a:rPr b="1" dirty="0">
                <a:solidFill>
                  <a:srgbClr val="000066"/>
                </a:solidFill>
                <a:latin typeface="幼圆" panose="02010509060101010101" pitchFamily="49" charset="-122"/>
                <a:ea typeface="幼圆" panose="02010509060101010101" pitchFamily="49" charset="-122"/>
              </a:rPr>
              <a:t>市值</a:t>
            </a:r>
            <a:r>
              <a:rPr lang="en-US" b="1" dirty="0">
                <a:solidFill>
                  <a:srgbClr val="000066"/>
                </a:solidFill>
                <a:latin typeface="幼圆" panose="02010509060101010101" pitchFamily="49" charset="-122"/>
                <a:ea typeface="幼圆" panose="02010509060101010101" pitchFamily="49" charset="-122"/>
              </a:rPr>
              <a:t>4370.46</a:t>
            </a:r>
            <a:r>
              <a:rPr b="1" dirty="0">
                <a:solidFill>
                  <a:srgbClr val="000066"/>
                </a:solidFill>
                <a:latin typeface="幼圆" panose="02010509060101010101" pitchFamily="49" charset="-122"/>
                <a:ea typeface="幼圆" panose="02010509060101010101" pitchFamily="49" charset="-122"/>
              </a:rPr>
              <a:t>亿元 ，解禁市值创2015年</a:t>
            </a:r>
            <a:r>
              <a:rPr lang="en-US" b="1" dirty="0">
                <a:solidFill>
                  <a:srgbClr val="000066"/>
                </a:solidFill>
                <a:latin typeface="幼圆" panose="02010509060101010101" pitchFamily="49" charset="-122"/>
                <a:ea typeface="幼圆" panose="02010509060101010101" pitchFamily="49" charset="-122"/>
              </a:rPr>
              <a:t>7</a:t>
            </a:r>
            <a:r>
              <a:rPr b="1" dirty="0">
                <a:solidFill>
                  <a:srgbClr val="000066"/>
                </a:solidFill>
                <a:latin typeface="幼圆" panose="02010509060101010101" pitchFamily="49" charset="-122"/>
                <a:ea typeface="幼圆" panose="02010509060101010101" pitchFamily="49" charset="-122"/>
              </a:rPr>
              <a:t>月以来的最高纪录，也是2018年里</a:t>
            </a:r>
            <a:r>
              <a:rPr lang="zh-CN" b="1" dirty="0">
                <a:solidFill>
                  <a:srgbClr val="000066"/>
                </a:solidFill>
                <a:latin typeface="幼圆" panose="02010509060101010101" pitchFamily="49" charset="-122"/>
                <a:ea typeface="幼圆" panose="02010509060101010101" pitchFamily="49" charset="-122"/>
              </a:rPr>
              <a:t>第二</a:t>
            </a:r>
            <a:r>
              <a:rPr b="1" dirty="0">
                <a:solidFill>
                  <a:srgbClr val="000066"/>
                </a:solidFill>
                <a:latin typeface="幼圆" panose="02010509060101010101" pitchFamily="49" charset="-122"/>
                <a:ea typeface="幼圆" panose="02010509060101010101" pitchFamily="49" charset="-122"/>
              </a:rPr>
              <a:t>高</a:t>
            </a:r>
            <a:r>
              <a:rPr lang="zh-CN" b="1" dirty="0">
                <a:solidFill>
                  <a:srgbClr val="000066"/>
                </a:solidFill>
                <a:latin typeface="幼圆" panose="02010509060101010101" pitchFamily="49" charset="-122"/>
                <a:ea typeface="幼圆" panose="02010509060101010101" pitchFamily="49" charset="-122"/>
              </a:rPr>
              <a:t>的</a:t>
            </a:r>
            <a:r>
              <a:rPr b="1" dirty="0">
                <a:solidFill>
                  <a:srgbClr val="000066"/>
                </a:solidFill>
                <a:latin typeface="幼圆" panose="02010509060101010101" pitchFamily="49" charset="-122"/>
                <a:ea typeface="幼圆" panose="02010509060101010101" pitchFamily="49" charset="-122"/>
              </a:rPr>
              <a:t>解禁月份。</a:t>
            </a:r>
          </a:p>
        </p:txBody>
      </p:sp>
      <p:graphicFrame>
        <p:nvGraphicFramePr>
          <p:cNvPr id="4" name="图表 3"/>
          <p:cNvGraphicFramePr/>
          <p:nvPr/>
        </p:nvGraphicFramePr>
        <p:xfrm>
          <a:off x="1365250" y="1174750"/>
          <a:ext cx="6320790" cy="36258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大宗交易统计及折价率</a:t>
            </a:r>
          </a:p>
        </p:txBody>
      </p:sp>
      <p:sp>
        <p:nvSpPr>
          <p:cNvPr id="4" name="矩形 3"/>
          <p:cNvSpPr/>
          <p:nvPr/>
        </p:nvSpPr>
        <p:spPr>
          <a:xfrm>
            <a:off x="655320" y="4291330"/>
            <a:ext cx="7279005" cy="1845310"/>
          </a:xfrm>
          <a:prstGeom prst="rect">
            <a:avLst/>
          </a:prstGeom>
        </p:spPr>
        <p:txBody>
          <a:bodyPr wrap="square">
            <a:spAutoFit/>
          </a:bodyPr>
          <a:lstStyle/>
          <a:p>
            <a:pPr>
              <a:defRPr/>
            </a:pPr>
            <a:r>
              <a:rPr lang="zh-CN" altLang="en-US" sz="1900" b="1" dirty="0">
                <a:solidFill>
                  <a:srgbClr val="000066"/>
                </a:solidFill>
                <a:latin typeface="+mn-ea"/>
                <a:ea typeface="+mn-ea"/>
              </a:rPr>
              <a:t>1月A股大宗交易市场共有551家公司发生交易1562次，总成交额532.12亿元，比2017年12月723.46亿元的成交额环比缩减了26.45%，成交热情明显回落。但期间仍不乏完成巨额交易的公司出现，如海康威视月内25笔交易累计成交了88.48亿元。</a:t>
            </a:r>
            <a:r>
              <a:rPr lang="en-US" altLang="zh-CN" sz="1900" b="1" dirty="0">
                <a:solidFill>
                  <a:srgbClr val="000066"/>
                </a:solidFill>
                <a:latin typeface="+mn-ea"/>
                <a:ea typeface="+mn-ea"/>
              </a:rPr>
              <a:t>1</a:t>
            </a:r>
            <a:r>
              <a:rPr lang="zh-CN" altLang="en-US" sz="1900" b="1" dirty="0">
                <a:solidFill>
                  <a:srgbClr val="000066"/>
                </a:solidFill>
                <a:latin typeface="+mn-ea"/>
                <a:ea typeface="+mn-ea"/>
              </a:rPr>
              <a:t>月份大宗交易市场的卖方议价能力有所减弱，平均折价率约为</a:t>
            </a:r>
            <a:r>
              <a:rPr lang="en-US" altLang="zh-CN" sz="1900" b="1" dirty="0">
                <a:solidFill>
                  <a:srgbClr val="000066"/>
                </a:solidFill>
                <a:latin typeface="+mn-ea"/>
                <a:ea typeface="+mn-ea"/>
              </a:rPr>
              <a:t>5.37%</a:t>
            </a:r>
            <a:r>
              <a:rPr lang="zh-CN" altLang="en-US" sz="1900" b="1" dirty="0">
                <a:solidFill>
                  <a:srgbClr val="000066"/>
                </a:solidFill>
                <a:latin typeface="+mn-ea"/>
                <a:ea typeface="+mn-ea"/>
              </a:rPr>
              <a:t>，相比</a:t>
            </a:r>
            <a:r>
              <a:rPr lang="en-US" altLang="zh-CN" sz="1900" b="1" dirty="0">
                <a:solidFill>
                  <a:srgbClr val="000066"/>
                </a:solidFill>
                <a:latin typeface="+mn-ea"/>
                <a:ea typeface="+mn-ea"/>
              </a:rPr>
              <a:t>2017</a:t>
            </a:r>
            <a:r>
              <a:rPr lang="zh-CN" altLang="en-US" sz="1900" b="1" dirty="0">
                <a:solidFill>
                  <a:srgbClr val="000066"/>
                </a:solidFill>
                <a:latin typeface="+mn-ea"/>
                <a:ea typeface="+mn-ea"/>
              </a:rPr>
              <a:t>年</a:t>
            </a:r>
            <a:r>
              <a:rPr lang="en-US" altLang="zh-CN" sz="1900" b="1" dirty="0">
                <a:solidFill>
                  <a:srgbClr val="000066"/>
                </a:solidFill>
                <a:latin typeface="+mn-ea"/>
                <a:ea typeface="+mn-ea"/>
              </a:rPr>
              <a:t>12</a:t>
            </a:r>
            <a:r>
              <a:rPr lang="zh-CN" altLang="en-US" sz="1900" b="1" dirty="0">
                <a:solidFill>
                  <a:srgbClr val="000066"/>
                </a:solidFill>
                <a:latin typeface="+mn-ea"/>
                <a:ea typeface="+mn-ea"/>
              </a:rPr>
              <a:t>月</a:t>
            </a:r>
            <a:r>
              <a:rPr lang="en-US" altLang="zh-CN" sz="1900" b="1" dirty="0">
                <a:solidFill>
                  <a:srgbClr val="000066"/>
                </a:solidFill>
                <a:latin typeface="+mn-ea"/>
                <a:ea typeface="+mn-ea"/>
              </a:rPr>
              <a:t>5.01%</a:t>
            </a:r>
            <a:r>
              <a:rPr lang="zh-CN" altLang="en-US" sz="1900" b="1" dirty="0">
                <a:solidFill>
                  <a:srgbClr val="000066"/>
                </a:solidFill>
                <a:latin typeface="+mn-ea"/>
                <a:ea typeface="+mn-ea"/>
              </a:rPr>
              <a:t>的平均折价率上升了</a:t>
            </a:r>
            <a:r>
              <a:rPr lang="en-US" altLang="zh-CN" sz="1900" b="1" dirty="0">
                <a:solidFill>
                  <a:srgbClr val="000066"/>
                </a:solidFill>
                <a:latin typeface="+mn-ea"/>
                <a:ea typeface="+mn-ea"/>
              </a:rPr>
              <a:t>0.34</a:t>
            </a:r>
            <a:r>
              <a:rPr lang="zh-CN" altLang="en-US" sz="1900" b="1" dirty="0">
                <a:solidFill>
                  <a:srgbClr val="000066"/>
                </a:solidFill>
                <a:latin typeface="+mn-ea"/>
                <a:ea typeface="+mn-ea"/>
              </a:rPr>
              <a:t>个百分点。</a:t>
            </a:r>
          </a:p>
        </p:txBody>
      </p:sp>
      <p:pic>
        <p:nvPicPr>
          <p:cNvPr id="3" name="图片 2"/>
          <p:cNvPicPr>
            <a:picLocks noChangeAspect="1"/>
          </p:cNvPicPr>
          <p:nvPr/>
        </p:nvPicPr>
        <p:blipFill>
          <a:blip r:embed="rId3"/>
          <a:stretch>
            <a:fillRect/>
          </a:stretch>
        </p:blipFill>
        <p:spPr>
          <a:xfrm>
            <a:off x="1169035" y="986790"/>
            <a:ext cx="6617970" cy="3304540"/>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融资融券余额</a:t>
            </a:r>
          </a:p>
        </p:txBody>
      </p:sp>
      <p:sp>
        <p:nvSpPr>
          <p:cNvPr id="24579" name="TextBox 1"/>
          <p:cNvSpPr txBox="1">
            <a:spLocks noChangeArrowheads="1"/>
          </p:cNvSpPr>
          <p:nvPr/>
        </p:nvSpPr>
        <p:spPr bwMode="auto">
          <a:xfrm>
            <a:off x="906145" y="5604510"/>
            <a:ext cx="7303770" cy="706755"/>
          </a:xfrm>
          <a:prstGeom prst="rect">
            <a:avLst/>
          </a:prstGeom>
          <a:noFill/>
          <a:ln w="9525">
            <a:solidFill>
              <a:schemeClr val="bg1"/>
            </a:solidFill>
            <a:miter lim="800000"/>
          </a:ln>
        </p:spPr>
        <p:txBody>
          <a:bodyPr wrap="square">
            <a:spAutoFit/>
          </a:bodyPr>
          <a:lstStyle/>
          <a:p>
            <a:r>
              <a:rPr lang="zh-CN" altLang="en-US" b="1" dirty="0">
                <a:solidFill>
                  <a:srgbClr val="002060"/>
                </a:solidFill>
                <a:latin typeface="幼圆" panose="02010509060101010101" pitchFamily="49" charset="-122"/>
                <a:ea typeface="幼圆" panose="02010509060101010101" pitchFamily="49" charset="-122"/>
              </a:rPr>
              <a:t>至</a:t>
            </a:r>
            <a:r>
              <a:rPr lang="en-US" altLang="zh-CN" b="1" dirty="0">
                <a:solidFill>
                  <a:srgbClr val="002060"/>
                </a:solidFill>
                <a:latin typeface="幼圆" panose="02010509060101010101" pitchFamily="49" charset="-122"/>
                <a:ea typeface="幼圆" panose="02010509060101010101" pitchFamily="49" charset="-122"/>
              </a:rPr>
              <a:t>1</a:t>
            </a:r>
            <a:r>
              <a:rPr lang="zh-CN" altLang="en-US" b="1" dirty="0">
                <a:solidFill>
                  <a:srgbClr val="002060"/>
                </a:solidFill>
                <a:latin typeface="幼圆" panose="02010509060101010101" pitchFamily="49" charset="-122"/>
                <a:ea typeface="幼圆" panose="02010509060101010101" pitchFamily="49" charset="-122"/>
              </a:rPr>
              <a:t>月底，沪深两市两融余额</a:t>
            </a:r>
            <a:r>
              <a:rPr lang="en-US" altLang="zh-CN" b="1" dirty="0">
                <a:solidFill>
                  <a:srgbClr val="002060"/>
                </a:solidFill>
                <a:latin typeface="幼圆" panose="02010509060101010101" pitchFamily="49" charset="-122"/>
                <a:ea typeface="幼圆" panose="02010509060101010101" pitchFamily="49" charset="-122"/>
              </a:rPr>
              <a:t>10792.95</a:t>
            </a:r>
            <a:r>
              <a:rPr lang="zh-CN" altLang="en-US" b="1" dirty="0">
                <a:solidFill>
                  <a:srgbClr val="002060"/>
                </a:solidFill>
                <a:latin typeface="幼圆" panose="02010509060101010101" pitchFamily="49" charset="-122"/>
                <a:ea typeface="幼圆" panose="02010509060101010101" pitchFamily="49" charset="-122"/>
              </a:rPr>
              <a:t>亿元，较上月底涨</a:t>
            </a:r>
            <a:r>
              <a:rPr lang="en-US" altLang="zh-CN" b="1" dirty="0">
                <a:solidFill>
                  <a:srgbClr val="002060"/>
                </a:solidFill>
                <a:latin typeface="幼圆" panose="02010509060101010101" pitchFamily="49" charset="-122"/>
                <a:ea typeface="幼圆" panose="02010509060101010101" pitchFamily="49" charset="-122"/>
              </a:rPr>
              <a:t>5.17%</a:t>
            </a:r>
            <a:r>
              <a:rPr lang="zh-CN" altLang="en-US" b="1" dirty="0">
                <a:solidFill>
                  <a:srgbClr val="002060"/>
                </a:solidFill>
                <a:latin typeface="幼圆" panose="02010509060101010101" pitchFamily="49" charset="-122"/>
                <a:ea typeface="幼圆" panose="02010509060101010101" pitchFamily="49" charset="-122"/>
              </a:rPr>
              <a:t>，连续</a:t>
            </a:r>
            <a:r>
              <a:rPr lang="en-US" altLang="zh-CN" b="1" dirty="0">
                <a:solidFill>
                  <a:srgbClr val="002060"/>
                </a:solidFill>
                <a:latin typeface="幼圆" panose="02010509060101010101" pitchFamily="49" charset="-122"/>
                <a:ea typeface="幼圆" panose="02010509060101010101" pitchFamily="49" charset="-122"/>
              </a:rPr>
              <a:t>3</a:t>
            </a:r>
            <a:r>
              <a:rPr lang="zh-CN" altLang="en-US" b="1" dirty="0">
                <a:solidFill>
                  <a:srgbClr val="002060"/>
                </a:solidFill>
                <a:latin typeface="幼圆" panose="02010509060101010101" pitchFamily="49" charset="-122"/>
                <a:ea typeface="幼圆" panose="02010509060101010101" pitchFamily="49" charset="-122"/>
              </a:rPr>
              <a:t>月维持万亿以上规模。</a:t>
            </a:r>
          </a:p>
        </p:txBody>
      </p:sp>
      <p:pic>
        <p:nvPicPr>
          <p:cNvPr id="5" name="图片 4"/>
          <p:cNvPicPr>
            <a:picLocks noChangeAspect="1"/>
          </p:cNvPicPr>
          <p:nvPr/>
        </p:nvPicPr>
        <p:blipFill>
          <a:blip r:embed="rId3"/>
          <a:stretch>
            <a:fillRect/>
          </a:stretch>
        </p:blipFill>
        <p:spPr>
          <a:xfrm>
            <a:off x="1477010" y="1129030"/>
            <a:ext cx="6162040" cy="4208780"/>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p>
        </p:txBody>
      </p:sp>
      <p:graphicFrame>
        <p:nvGraphicFramePr>
          <p:cNvPr id="5" name="表格 4"/>
          <p:cNvGraphicFramePr>
            <a:graphicFrameLocks noGrp="1"/>
          </p:cNvGraphicFramePr>
          <p:nvPr/>
        </p:nvGraphicFramePr>
        <p:xfrm>
          <a:off x="1270" y="814705"/>
          <a:ext cx="9142095" cy="6083306"/>
        </p:xfrm>
        <a:graphic>
          <a:graphicData uri="http://schemas.openxmlformats.org/drawingml/2006/table">
            <a:tbl>
              <a:tblPr firstRow="1" bandRow="1">
                <a:tableStyleId>{72833802-FEF1-4C79-8D5D-14CF1EAF98D9}</a:tableStyleId>
              </a:tblPr>
              <a:tblGrid>
                <a:gridCol w="2349500">
                  <a:extLst>
                    <a:ext uri="{9D8B030D-6E8A-4147-A177-3AD203B41FA5}">
                      <a16:colId xmlns:a16="http://schemas.microsoft.com/office/drawing/2014/main" val="20000"/>
                    </a:ext>
                  </a:extLst>
                </a:gridCol>
                <a:gridCol w="2310765">
                  <a:extLst>
                    <a:ext uri="{9D8B030D-6E8A-4147-A177-3AD203B41FA5}">
                      <a16:colId xmlns:a16="http://schemas.microsoft.com/office/drawing/2014/main" val="20001"/>
                    </a:ext>
                  </a:extLst>
                </a:gridCol>
                <a:gridCol w="2134235">
                  <a:extLst>
                    <a:ext uri="{9D8B030D-6E8A-4147-A177-3AD203B41FA5}">
                      <a16:colId xmlns:a16="http://schemas.microsoft.com/office/drawing/2014/main" val="20002"/>
                    </a:ext>
                  </a:extLst>
                </a:gridCol>
                <a:gridCol w="2347595">
                  <a:extLst>
                    <a:ext uri="{9D8B030D-6E8A-4147-A177-3AD203B41FA5}">
                      <a16:colId xmlns:a16="http://schemas.microsoft.com/office/drawing/2014/main" val="20003"/>
                    </a:ext>
                  </a:extLst>
                </a:gridCol>
              </a:tblGrid>
              <a:tr h="857256">
                <a:tc>
                  <a:txBody>
                    <a:bodyPr/>
                    <a:lstStyle/>
                    <a:p>
                      <a:pPr algn="ctr"/>
                      <a:r>
                        <a:rPr lang="zh-CN" altLang="en-US" dirty="0"/>
                        <a:t>沪市</a:t>
                      </a:r>
                    </a:p>
                  </a:txBody>
                  <a:tcPr marL="9525" marR="9525" marT="9525" marB="0" anchor="ctr"/>
                </a:tc>
                <a:tc>
                  <a:txBody>
                    <a:bodyPr/>
                    <a:lstStyle/>
                    <a:p>
                      <a:pPr algn="ctr" fontAlgn="ctr"/>
                      <a:r>
                        <a:rPr lang="zh-CN" altLang="en-US" sz="1600" u="none" strike="noStrike" dirty="0">
                          <a:latin typeface="+mn-ea"/>
                          <a:ea typeface="+mn-ea"/>
                        </a:rPr>
                        <a:t>市值（亿）</a:t>
                      </a:r>
                      <a:endParaRPr lang="zh-CN" altLang="en-US" sz="1600" b="0" i="0" u="none" strike="noStrike" dirty="0">
                        <a:solidFill>
                          <a:srgbClr val="000000"/>
                        </a:solidFill>
                        <a:latin typeface="+mn-ea"/>
                        <a:ea typeface="+mn-ea"/>
                      </a:endParaRPr>
                    </a:p>
                  </a:txBody>
                  <a:tcPr marL="9525" marR="9525" marT="9525" marB="0" anchor="ctr"/>
                </a:tc>
                <a:tc>
                  <a:txBody>
                    <a:bodyPr/>
                    <a:lstStyle/>
                    <a:p>
                      <a:pPr algn="ctr" fontAlgn="ctr"/>
                      <a:r>
                        <a:rPr lang="zh-CN" altLang="en-US" sz="1600" b="1" i="0" u="none" strike="noStrike" dirty="0">
                          <a:solidFill>
                            <a:schemeClr val="bg1"/>
                          </a:solidFill>
                          <a:latin typeface="+mn-ea"/>
                          <a:ea typeface="+mn-ea"/>
                        </a:rPr>
                        <a:t>深市</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dirty="0">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dirty="0">
                          <a:latin typeface="+mn-ea"/>
                          <a:ea typeface="+mn-ea"/>
                        </a:rPr>
                        <a:t>市值（亿）</a:t>
                      </a:r>
                    </a:p>
                    <a:p>
                      <a:pPr algn="ctr" fontAlgn="ctr"/>
                      <a:endParaRPr lang="zh-CN" altLang="en-US" sz="1600" b="0" i="0" u="none" strike="noStrike" dirty="0">
                        <a:solidFill>
                          <a:srgbClr val="000000"/>
                        </a:solidFill>
                        <a:latin typeface="+mn-ea"/>
                        <a:ea typeface="+mn-ea"/>
                      </a:endParaRPr>
                    </a:p>
                  </a:txBody>
                  <a:tcPr marL="9525" marR="9525" marT="9525" marB="0" anchor="ctr"/>
                </a:tc>
                <a:extLst>
                  <a:ext uri="{0D108BD9-81ED-4DB2-BD59-A6C34878D82A}">
                    <a16:rowId xmlns:a16="http://schemas.microsoft.com/office/drawing/2014/main" val="10000"/>
                  </a:ext>
                </a:extLst>
              </a:tr>
              <a:tr h="495935">
                <a:tc>
                  <a:txBody>
                    <a:bodyPr/>
                    <a:lstStyle/>
                    <a:p>
                      <a:pPr algn="ctr" fontAlgn="ctr"/>
                      <a:r>
                        <a:rPr lang="en-US" sz="1800" b="1" i="0" u="none" strike="noStrike" dirty="0">
                          <a:solidFill>
                            <a:srgbClr val="000066"/>
                          </a:solidFill>
                          <a:latin typeface="+mn-lt"/>
                        </a:rPr>
                        <a:t>601398.SH工商银行</a:t>
                      </a:r>
                    </a:p>
                  </a:txBody>
                  <a:tcPr marL="0" marR="0" marT="0" marB="0" anchor="ctr"/>
                </a:tc>
                <a:tc>
                  <a:txBody>
                    <a:bodyPr/>
                    <a:lstStyle/>
                    <a:p>
                      <a:pPr indent="0" algn="ctr">
                        <a:buNone/>
                      </a:pPr>
                      <a:r>
                        <a:rPr lang="en-US" altLang="zh-CN" sz="1800" b="1">
                          <a:solidFill>
                            <a:srgbClr val="000066"/>
                          </a:solidFill>
                          <a:latin typeface="+mn-ea"/>
                          <a:cs typeface="宋体" panose="02010600030101010101" pitchFamily="2" charset="-122"/>
                        </a:rPr>
                        <a:t>25,368.98</a:t>
                      </a:r>
                    </a:p>
                  </a:txBody>
                  <a:tcPr marL="0" marR="0" marT="0" marB="0" anchor="ctr"/>
                </a:tc>
                <a:tc>
                  <a:txBody>
                    <a:bodyPr/>
                    <a:lstStyle/>
                    <a:p>
                      <a:pPr algn="l" fontAlgn="t"/>
                      <a:r>
                        <a:rPr lang="zh-CN" altLang="en-US" sz="1800" b="1" dirty="0">
                          <a:solidFill>
                            <a:srgbClr val="000066"/>
                          </a:solidFill>
                          <a:effectLst/>
                          <a:sym typeface="+mn-ea"/>
                        </a:rPr>
                        <a:t>000002.SZ万科A</a:t>
                      </a:r>
                      <a:endParaRPr lang="zh-CN" altLang="en-US" sz="18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800" b="1">
                          <a:solidFill>
                            <a:srgbClr val="000066"/>
                          </a:solidFill>
                          <a:latin typeface="+mn-ea"/>
                          <a:cs typeface="宋体" panose="02010600030101010101" pitchFamily="2" charset="-122"/>
                        </a:rPr>
                        <a:t>4,060.31</a:t>
                      </a:r>
                    </a:p>
                  </a:txBody>
                  <a:tcPr marL="0" marR="0" marT="0" marB="0" anchor="ctr"/>
                </a:tc>
                <a:extLst>
                  <a:ext uri="{0D108BD9-81ED-4DB2-BD59-A6C34878D82A}">
                    <a16:rowId xmlns:a16="http://schemas.microsoft.com/office/drawing/2014/main" val="10001"/>
                  </a:ext>
                </a:extLst>
              </a:tr>
              <a:tr h="494665">
                <a:tc>
                  <a:txBody>
                    <a:bodyPr/>
                    <a:lstStyle/>
                    <a:p>
                      <a:pPr algn="ctr" fontAlgn="ctr"/>
                      <a:r>
                        <a:rPr lang="en-US" sz="1800" b="1" dirty="0">
                          <a:solidFill>
                            <a:srgbClr val="000066"/>
                          </a:solidFill>
                          <a:sym typeface="+mn-ea"/>
                        </a:rPr>
                        <a:t>601939.SH建设银行</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latin typeface="+mn-ea"/>
                          <a:cs typeface="宋体" panose="02010600030101010101" pitchFamily="2" charset="-122"/>
                        </a:rPr>
                        <a:t>18,476.21</a:t>
                      </a:r>
                    </a:p>
                  </a:txBody>
                  <a:tcPr marL="0" marR="0" marT="0" marB="0" anchor="ctr"/>
                </a:tc>
                <a:tc>
                  <a:txBody>
                    <a:bodyPr/>
                    <a:lstStyle/>
                    <a:p>
                      <a:pPr algn="l" fontAlgn="t"/>
                      <a:r>
                        <a:rPr lang="en-US" sz="1800" b="1" dirty="0">
                          <a:solidFill>
                            <a:srgbClr val="000066"/>
                          </a:solidFill>
                          <a:effectLst/>
                          <a:sym typeface="+mn-ea"/>
                        </a:rPr>
                        <a:t>000333.SZ美的集团</a:t>
                      </a:r>
                      <a:endParaRPr lang="zh-CN" altLang="en-US" sz="18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800" b="1">
                          <a:solidFill>
                            <a:srgbClr val="000066"/>
                          </a:solidFill>
                          <a:latin typeface="+mn-ea"/>
                          <a:cs typeface="宋体" panose="02010600030101010101" pitchFamily="2" charset="-122"/>
                        </a:rPr>
                        <a:t>3,930.21</a:t>
                      </a:r>
                    </a:p>
                  </a:txBody>
                  <a:tcPr marL="0" marR="0" marT="0" marB="0" anchor="ctr"/>
                </a:tc>
                <a:extLst>
                  <a:ext uri="{0D108BD9-81ED-4DB2-BD59-A6C34878D82A}">
                    <a16:rowId xmlns:a16="http://schemas.microsoft.com/office/drawing/2014/main" val="10002"/>
                  </a:ext>
                </a:extLst>
              </a:tr>
              <a:tr h="428625">
                <a:tc>
                  <a:txBody>
                    <a:bodyPr/>
                    <a:lstStyle/>
                    <a:p>
                      <a:pPr algn="ctr" fontAlgn="ctr"/>
                      <a:r>
                        <a:rPr lang="en-US" sz="1800" b="1" dirty="0">
                          <a:solidFill>
                            <a:srgbClr val="000066"/>
                          </a:solidFill>
                          <a:sym typeface="+mn-ea"/>
                        </a:rPr>
                        <a:t>601857.SH中国石油</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latin typeface="+mn-ea"/>
                          <a:cs typeface="宋体" panose="02010600030101010101" pitchFamily="2" charset="-122"/>
                        </a:rPr>
                        <a:t>15,648.67</a:t>
                      </a:r>
                    </a:p>
                  </a:txBody>
                  <a:tcPr marL="0" marR="0" marT="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dirty="0">
                          <a:solidFill>
                            <a:srgbClr val="000066"/>
                          </a:solidFill>
                          <a:effectLst/>
                          <a:sym typeface="+mn-ea"/>
                        </a:rPr>
                        <a:t>002415.SZ海康威视</a:t>
                      </a:r>
                      <a:endParaRPr lang="zh-CN" altLang="en-US" sz="18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800" b="1">
                          <a:solidFill>
                            <a:srgbClr val="000066"/>
                          </a:solidFill>
                          <a:latin typeface="+mn-ea"/>
                          <a:cs typeface="宋体" panose="02010600030101010101" pitchFamily="2" charset="-122"/>
                        </a:rPr>
                        <a:t>3,682.32</a:t>
                      </a:r>
                    </a:p>
                  </a:txBody>
                  <a:tcPr marL="0" marR="0" marT="0" marB="0" anchor="ctr"/>
                </a:tc>
                <a:extLst>
                  <a:ext uri="{0D108BD9-81ED-4DB2-BD59-A6C34878D82A}">
                    <a16:rowId xmlns:a16="http://schemas.microsoft.com/office/drawing/2014/main" val="10003"/>
                  </a:ext>
                </a:extLst>
              </a:tr>
              <a:tr h="481965">
                <a:tc>
                  <a:txBody>
                    <a:bodyPr/>
                    <a:lstStyle/>
                    <a:p>
                      <a:pPr algn="ctr" fontAlgn="ctr"/>
                      <a:r>
                        <a:rPr lang="en-US" sz="1800" b="1" dirty="0">
                          <a:solidFill>
                            <a:srgbClr val="000066"/>
                          </a:solidFill>
                          <a:sym typeface="+mn-ea"/>
                        </a:rPr>
                        <a:t>601288.SH农业银行</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latin typeface="+mn-ea"/>
                          <a:cs typeface="宋体" panose="02010600030101010101" pitchFamily="2" charset="-122"/>
                        </a:rPr>
                        <a:t>14,309.89</a:t>
                      </a:r>
                    </a:p>
                  </a:txBody>
                  <a:tcPr marL="0" marR="0" marT="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dirty="0">
                          <a:solidFill>
                            <a:srgbClr val="000066"/>
                          </a:solidFill>
                          <a:effectLst/>
                          <a:sym typeface="+mn-ea"/>
                        </a:rPr>
                        <a:t>000651.SZ格力电器</a:t>
                      </a:r>
                      <a:endParaRPr lang="en-US" altLang="zh-CN" sz="1800" b="1" i="0" u="none" strike="noStrike" dirty="0">
                        <a:solidFill>
                          <a:srgbClr val="000066"/>
                        </a:solidFill>
                        <a:effectLst/>
                        <a:latin typeface="+mn-lt"/>
                        <a:sym typeface="+mn-ea"/>
                      </a:endParaRPr>
                    </a:p>
                  </a:txBody>
                  <a:tcPr marL="7620" marR="7620" marT="7620" marB="0" anchor="ctr"/>
                </a:tc>
                <a:tc>
                  <a:txBody>
                    <a:bodyPr/>
                    <a:lstStyle/>
                    <a:p>
                      <a:pPr indent="0" algn="ctr">
                        <a:buNone/>
                      </a:pPr>
                      <a:r>
                        <a:rPr lang="en-US" altLang="zh-CN" sz="1800" b="1">
                          <a:solidFill>
                            <a:srgbClr val="000066"/>
                          </a:solidFill>
                          <a:latin typeface="+mn-ea"/>
                          <a:cs typeface="宋体" panose="02010600030101010101" pitchFamily="2" charset="-122"/>
                        </a:rPr>
                        <a:t>3,365.20</a:t>
                      </a:r>
                    </a:p>
                  </a:txBody>
                  <a:tcPr marL="0" marR="0" marT="0" marB="0" anchor="ctr"/>
                </a:tc>
                <a:extLst>
                  <a:ext uri="{0D108BD9-81ED-4DB2-BD59-A6C34878D82A}">
                    <a16:rowId xmlns:a16="http://schemas.microsoft.com/office/drawing/2014/main" val="10004"/>
                  </a:ext>
                </a:extLst>
              </a:tr>
              <a:tr h="507365">
                <a:tc>
                  <a:txBody>
                    <a:bodyPr/>
                    <a:lstStyle/>
                    <a:p>
                      <a:pPr algn="ctr" fontAlgn="ctr"/>
                      <a:r>
                        <a:rPr lang="en-US" sz="1800" b="1" dirty="0">
                          <a:solidFill>
                            <a:srgbClr val="000066"/>
                          </a:solidFill>
                          <a:sym typeface="+mn-ea"/>
                        </a:rPr>
                        <a:t>601318.SH中国平安</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latin typeface="+mn-ea"/>
                          <a:cs typeface="宋体" panose="02010600030101010101" pitchFamily="2" charset="-122"/>
                        </a:rPr>
                        <a:t>13,721.83</a:t>
                      </a:r>
                    </a:p>
                  </a:txBody>
                  <a:tcPr marL="0" marR="0" marT="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dirty="0">
                          <a:solidFill>
                            <a:srgbClr val="000066"/>
                          </a:solidFill>
                          <a:effectLst/>
                          <a:sym typeface="+mn-ea"/>
                        </a:rPr>
                        <a:t>000858.SZ五粮液</a:t>
                      </a:r>
                      <a:endParaRPr lang="zh-CN" altLang="en-US" sz="18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800" b="1">
                          <a:solidFill>
                            <a:srgbClr val="000066"/>
                          </a:solidFill>
                          <a:latin typeface="+mn-ea"/>
                          <a:cs typeface="宋体" panose="02010600030101010101" pitchFamily="2" charset="-122"/>
                        </a:rPr>
                        <a:t>3,203.04</a:t>
                      </a:r>
                    </a:p>
                  </a:txBody>
                  <a:tcPr marL="0" marR="0" marT="0" marB="0" anchor="ctr"/>
                </a:tc>
                <a:extLst>
                  <a:ext uri="{0D108BD9-81ED-4DB2-BD59-A6C34878D82A}">
                    <a16:rowId xmlns:a16="http://schemas.microsoft.com/office/drawing/2014/main" val="10005"/>
                  </a:ext>
                </a:extLst>
              </a:tr>
              <a:tr h="499110">
                <a:tc>
                  <a:txBody>
                    <a:bodyPr/>
                    <a:lstStyle/>
                    <a:p>
                      <a:pPr algn="ctr" fontAlgn="ctr"/>
                      <a:r>
                        <a:rPr lang="en-US" sz="1800" b="1" dirty="0">
                          <a:solidFill>
                            <a:srgbClr val="000066"/>
                          </a:solidFill>
                          <a:sym typeface="+mn-ea"/>
                        </a:rPr>
                        <a:t>601988.SH中国银行</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latin typeface="+mn-ea"/>
                          <a:cs typeface="宋体" panose="02010600030101010101" pitchFamily="2" charset="-122"/>
                        </a:rPr>
                        <a:t>12,758.75</a:t>
                      </a:r>
                    </a:p>
                  </a:txBody>
                  <a:tcPr marL="0" marR="0" marT="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i="0" u="none" strike="noStrike" dirty="0">
                          <a:solidFill>
                            <a:srgbClr val="000066"/>
                          </a:solidFill>
                          <a:effectLst/>
                          <a:latin typeface="+mn-lt"/>
                        </a:rPr>
                        <a:t>000001.SZ平安银行</a:t>
                      </a:r>
                    </a:p>
                  </a:txBody>
                  <a:tcPr marL="7620" marR="7620" marT="7620" marB="0" anchor="ctr"/>
                </a:tc>
                <a:tc>
                  <a:txBody>
                    <a:bodyPr/>
                    <a:lstStyle/>
                    <a:p>
                      <a:pPr indent="0" algn="ctr">
                        <a:buNone/>
                      </a:pPr>
                      <a:r>
                        <a:rPr lang="en-US" altLang="zh-CN" sz="1800" b="1">
                          <a:solidFill>
                            <a:srgbClr val="000066"/>
                          </a:solidFill>
                          <a:latin typeface="+mn-ea"/>
                          <a:cs typeface="宋体" panose="02010600030101010101" pitchFamily="2" charset="-122"/>
                        </a:rPr>
                        <a:t>2,412.44</a:t>
                      </a:r>
                    </a:p>
                  </a:txBody>
                  <a:tcPr marL="0" marR="0" marT="0" marB="0" anchor="ctr"/>
                </a:tc>
                <a:extLst>
                  <a:ext uri="{0D108BD9-81ED-4DB2-BD59-A6C34878D82A}">
                    <a16:rowId xmlns:a16="http://schemas.microsoft.com/office/drawing/2014/main" val="10006"/>
                  </a:ext>
                </a:extLst>
              </a:tr>
              <a:tr h="455295">
                <a:tc>
                  <a:txBody>
                    <a:bodyPr/>
                    <a:lstStyle/>
                    <a:p>
                      <a:pPr algn="ctr" fontAlgn="ctr"/>
                      <a:r>
                        <a:rPr lang="en-US" sz="1800" b="1" dirty="0">
                          <a:solidFill>
                            <a:srgbClr val="000066"/>
                          </a:solidFill>
                          <a:sym typeface="+mn-ea"/>
                        </a:rPr>
                        <a:t>600519.SH贵州茅台</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latin typeface="+mn-ea"/>
                          <a:cs typeface="宋体" panose="02010600030101010101" pitchFamily="2" charset="-122"/>
                        </a:rPr>
                        <a:t>9,604.13</a:t>
                      </a:r>
                    </a:p>
                  </a:txBody>
                  <a:tcPr marL="0" marR="0" marT="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i="0" u="none" strike="noStrike" dirty="0">
                          <a:solidFill>
                            <a:srgbClr val="000066"/>
                          </a:solidFill>
                          <a:effectLst/>
                          <a:latin typeface="+mn-lt"/>
                          <a:sym typeface="+mn-ea"/>
                        </a:rPr>
                        <a:t>002352.SZ</a:t>
                      </a:r>
                      <a:r>
                        <a:rPr lang="zh-CN" altLang="en-US" sz="1800" b="1" i="0" u="none" strike="noStrike" dirty="0">
                          <a:solidFill>
                            <a:srgbClr val="000066"/>
                          </a:solidFill>
                          <a:effectLst/>
                          <a:latin typeface="+mn-lt"/>
                          <a:sym typeface="+mn-ea"/>
                        </a:rPr>
                        <a:t>顺丰控股</a:t>
                      </a:r>
                    </a:p>
                  </a:txBody>
                  <a:tcPr marL="7620" marR="7620" marT="7620" marB="0" anchor="ctr"/>
                </a:tc>
                <a:tc>
                  <a:txBody>
                    <a:bodyPr/>
                    <a:lstStyle/>
                    <a:p>
                      <a:pPr indent="0" algn="ctr">
                        <a:buNone/>
                      </a:pPr>
                      <a:r>
                        <a:rPr lang="en-US" altLang="zh-CN" sz="1800" b="1">
                          <a:solidFill>
                            <a:srgbClr val="000066"/>
                          </a:solidFill>
                          <a:latin typeface="+mn-ea"/>
                          <a:cs typeface="宋体" panose="02010600030101010101" pitchFamily="2" charset="-122"/>
                        </a:rPr>
                        <a:t>2,203.70</a:t>
                      </a:r>
                    </a:p>
                  </a:txBody>
                  <a:tcPr marL="0" marR="0" marT="0" marB="0" anchor="ctr"/>
                </a:tc>
                <a:extLst>
                  <a:ext uri="{0D108BD9-81ED-4DB2-BD59-A6C34878D82A}">
                    <a16:rowId xmlns:a16="http://schemas.microsoft.com/office/drawing/2014/main" val="10007"/>
                  </a:ext>
                </a:extLst>
              </a:tr>
              <a:tr h="561340">
                <a:tc>
                  <a:txBody>
                    <a:bodyPr/>
                    <a:lstStyle/>
                    <a:p>
                      <a:pPr algn="ctr" fontAlgn="ctr"/>
                      <a:r>
                        <a:rPr lang="en-US" sz="1800" b="1" dirty="0">
                          <a:solidFill>
                            <a:srgbClr val="000066"/>
                          </a:solidFill>
                          <a:sym typeface="+mn-ea"/>
                        </a:rPr>
                        <a:t>600036.SH招商银行</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latin typeface="+mn-ea"/>
                          <a:cs typeface="宋体" panose="02010600030101010101" pitchFamily="2" charset="-122"/>
                        </a:rPr>
                        <a:t>8,427.44</a:t>
                      </a:r>
                    </a:p>
                  </a:txBody>
                  <a:tcPr marL="0" marR="0" marT="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i="0" u="none" strike="noStrike" dirty="0">
                          <a:solidFill>
                            <a:srgbClr val="000066"/>
                          </a:solidFill>
                          <a:effectLst/>
                          <a:latin typeface="+mn-lt"/>
                        </a:rPr>
                        <a:t>000725.SZ</a:t>
                      </a:r>
                      <a:r>
                        <a:rPr lang="zh-CN" altLang="en-US" sz="1800" b="1" i="0" u="none" strike="noStrike" dirty="0">
                          <a:solidFill>
                            <a:srgbClr val="000066"/>
                          </a:solidFill>
                          <a:effectLst/>
                          <a:latin typeface="+mn-lt"/>
                        </a:rPr>
                        <a:t>京东方</a:t>
                      </a:r>
                      <a:r>
                        <a:rPr lang="en-US" altLang="zh-CN" sz="1800" b="1" i="0" u="none" strike="noStrike" dirty="0">
                          <a:solidFill>
                            <a:srgbClr val="000066"/>
                          </a:solidFill>
                          <a:effectLst/>
                          <a:latin typeface="+mn-lt"/>
                        </a:rPr>
                        <a:t>A</a:t>
                      </a:r>
                    </a:p>
                  </a:txBody>
                  <a:tcPr marL="7620" marR="7620" marT="7620" marB="0" anchor="ctr"/>
                </a:tc>
                <a:tc>
                  <a:txBody>
                    <a:bodyPr/>
                    <a:lstStyle/>
                    <a:p>
                      <a:pPr indent="0" algn="ctr">
                        <a:buNone/>
                      </a:pPr>
                      <a:r>
                        <a:rPr lang="en-US" altLang="zh-CN" sz="1800" b="1">
                          <a:solidFill>
                            <a:srgbClr val="000066"/>
                          </a:solidFill>
                          <a:latin typeface="+mn-ea"/>
                          <a:cs typeface="宋体" panose="02010600030101010101" pitchFamily="2" charset="-122"/>
                        </a:rPr>
                        <a:t>2,095.22</a:t>
                      </a:r>
                    </a:p>
                  </a:txBody>
                  <a:tcPr marL="0" marR="0" marT="0" marB="0" anchor="ctr"/>
                </a:tc>
                <a:extLst>
                  <a:ext uri="{0D108BD9-81ED-4DB2-BD59-A6C34878D82A}">
                    <a16:rowId xmlns:a16="http://schemas.microsoft.com/office/drawing/2014/main" val="10008"/>
                  </a:ext>
                </a:extLst>
              </a:tr>
              <a:tr h="443230">
                <a:tc>
                  <a:txBody>
                    <a:bodyPr/>
                    <a:lstStyle/>
                    <a:p>
                      <a:pPr algn="ctr" fontAlgn="ctr"/>
                      <a:r>
                        <a:rPr lang="en-US" sz="1800" b="1" dirty="0">
                          <a:solidFill>
                            <a:srgbClr val="000066"/>
                          </a:solidFill>
                          <a:sym typeface="+mn-ea"/>
                        </a:rPr>
                        <a:t>600028.SH中国石化</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latin typeface="+mn-ea"/>
                          <a:cs typeface="宋体" panose="02010600030101010101" pitchFamily="2" charset="-122"/>
                        </a:rPr>
                        <a:t>8,162.38</a:t>
                      </a:r>
                    </a:p>
                  </a:txBody>
                  <a:tcPr marL="0" marR="0" marT="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i="0" u="none" strike="noStrike" dirty="0">
                          <a:solidFill>
                            <a:srgbClr val="000066"/>
                          </a:solidFill>
                          <a:effectLst/>
                          <a:latin typeface="+mn-lt"/>
                        </a:rPr>
                        <a:t>001979.SZ招商蛇口</a:t>
                      </a:r>
                    </a:p>
                  </a:txBody>
                  <a:tcPr marL="7620" marR="7620" marT="7620" marB="0" anchor="ctr"/>
                </a:tc>
                <a:tc>
                  <a:txBody>
                    <a:bodyPr/>
                    <a:lstStyle/>
                    <a:p>
                      <a:pPr indent="0" algn="ctr">
                        <a:buNone/>
                      </a:pPr>
                      <a:r>
                        <a:rPr lang="en-US" altLang="zh-CN" sz="1800" b="1">
                          <a:solidFill>
                            <a:srgbClr val="000066"/>
                          </a:solidFill>
                          <a:latin typeface="+mn-ea"/>
                          <a:cs typeface="宋体" panose="02010600030101010101" pitchFamily="2" charset="-122"/>
                        </a:rPr>
                        <a:t>2,037.68</a:t>
                      </a:r>
                    </a:p>
                  </a:txBody>
                  <a:tcPr marL="0" marR="0" marT="0" marB="0" anchor="ctr"/>
                </a:tc>
                <a:extLst>
                  <a:ext uri="{0D108BD9-81ED-4DB2-BD59-A6C34878D82A}">
                    <a16:rowId xmlns:a16="http://schemas.microsoft.com/office/drawing/2014/main" val="10009"/>
                  </a:ext>
                </a:extLst>
              </a:tr>
              <a:tr h="440055">
                <a:tc>
                  <a:txBody>
                    <a:bodyPr/>
                    <a:lstStyle/>
                    <a:p>
                      <a:pPr algn="ctr" fontAlgn="ctr"/>
                      <a:r>
                        <a:rPr lang="en-US" sz="1800" b="1" dirty="0">
                          <a:solidFill>
                            <a:srgbClr val="000066"/>
                          </a:solidFill>
                          <a:sym typeface="+mn-ea"/>
                        </a:rPr>
                        <a:t>601628.SH中国人寿</a:t>
                      </a:r>
                      <a:endParaRPr lang="en-US" sz="1800" b="1" i="0" u="none" strike="noStrike" dirty="0">
                        <a:solidFill>
                          <a:srgbClr val="000066"/>
                        </a:solidFill>
                        <a:latin typeface="+mn-lt"/>
                      </a:endParaRPr>
                    </a:p>
                  </a:txBody>
                  <a:tcPr marL="0" marR="0" marT="0" marB="0" anchor="ctr">
                    <a:lnB w="12700">
                      <a:solidFill>
                        <a:schemeClr val="accent2"/>
                      </a:solidFill>
                      <a:prstDash val="solid"/>
                    </a:lnB>
                  </a:tcPr>
                </a:tc>
                <a:tc>
                  <a:txBody>
                    <a:bodyPr/>
                    <a:lstStyle/>
                    <a:p>
                      <a:pPr indent="0" algn="ctr">
                        <a:buNone/>
                      </a:pPr>
                      <a:r>
                        <a:rPr lang="en-US" altLang="zh-CN" sz="1800" b="1">
                          <a:solidFill>
                            <a:srgbClr val="000066"/>
                          </a:solidFill>
                          <a:latin typeface="+mn-ea"/>
                          <a:cs typeface="宋体" panose="02010600030101010101" pitchFamily="2" charset="-122"/>
                        </a:rPr>
                        <a:t>7,895.30</a:t>
                      </a:r>
                    </a:p>
                  </a:txBody>
                  <a:tcPr marL="0" marR="0" marT="0" marB="0" anchor="ctr">
                    <a:lnB w="12700">
                      <a:solidFill>
                        <a:schemeClr val="accent2"/>
                      </a:solidFill>
                      <a:prstDash val="solid"/>
                    </a:lnB>
                  </a:tcP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i="0" u="none" strike="noStrike" dirty="0">
                          <a:solidFill>
                            <a:srgbClr val="000066"/>
                          </a:solidFill>
                          <a:effectLst/>
                          <a:latin typeface="+mn-lt"/>
                        </a:rPr>
                        <a:t>002304.SZ</a:t>
                      </a:r>
                      <a:r>
                        <a:rPr lang="zh-CN" altLang="en-US" sz="1800" b="1" i="0" u="none" strike="noStrike" dirty="0">
                          <a:solidFill>
                            <a:srgbClr val="000066"/>
                          </a:solidFill>
                          <a:effectLst/>
                          <a:latin typeface="+mn-lt"/>
                        </a:rPr>
                        <a:t>洋河股份</a:t>
                      </a:r>
                    </a:p>
                  </a:txBody>
                  <a:tcPr marL="7620" marR="7620" marT="7620" marB="0" anchor="ctr">
                    <a:lnB w="12700">
                      <a:solidFill>
                        <a:schemeClr val="accent2"/>
                      </a:solidFill>
                      <a:prstDash val="solid"/>
                    </a:lnB>
                  </a:tcPr>
                </a:tc>
                <a:tc>
                  <a:txBody>
                    <a:bodyPr/>
                    <a:lstStyle/>
                    <a:p>
                      <a:pPr indent="0" algn="ctr">
                        <a:buNone/>
                      </a:pPr>
                      <a:r>
                        <a:rPr lang="en-US" altLang="zh-CN" sz="1800" b="1">
                          <a:solidFill>
                            <a:srgbClr val="000066"/>
                          </a:solidFill>
                          <a:latin typeface="+mn-ea"/>
                          <a:cs typeface="宋体" panose="02010600030101010101" pitchFamily="2" charset="-122"/>
                        </a:rPr>
                        <a:t>1,958.33</a:t>
                      </a:r>
                    </a:p>
                  </a:txBody>
                  <a:tcPr marL="0" marR="0" marT="0" marB="0" anchor="ctr">
                    <a:lnB w="12700">
                      <a:solidFill>
                        <a:schemeClr val="accent2"/>
                      </a:solidFill>
                      <a:prstDash val="solid"/>
                    </a:lnB>
                  </a:tcPr>
                </a:tc>
                <a:extLst>
                  <a:ext uri="{0D108BD9-81ED-4DB2-BD59-A6C34878D82A}">
                    <a16:rowId xmlns:a16="http://schemas.microsoft.com/office/drawing/2014/main" val="10010"/>
                  </a:ext>
                </a:extLst>
              </a:tr>
              <a:tr h="418465">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本月涨幅居前个股</a:t>
            </a:r>
            <a:r>
              <a:rPr lang="en-US" altLang="zh-CN" sz="2400" b="1" dirty="0">
                <a:solidFill>
                  <a:srgbClr val="000066"/>
                </a:solidFill>
                <a:latin typeface="幼圆" panose="02010509060101010101" pitchFamily="49" charset="-122"/>
                <a:ea typeface="幼圆" panose="02010509060101010101" pitchFamily="49" charset="-122"/>
              </a:rPr>
              <a:t>(</a:t>
            </a:r>
            <a:r>
              <a:rPr lang="zh-CN" altLang="zh-CN" sz="2400" b="1" dirty="0">
                <a:solidFill>
                  <a:srgbClr val="000066"/>
                </a:solidFill>
                <a:latin typeface="幼圆" panose="02010509060101010101" pitchFamily="49" charset="-122"/>
                <a:ea typeface="幼圆" panose="02010509060101010101" pitchFamily="49" charset="-122"/>
              </a:rPr>
              <a:t>去除发行不足一年新股</a:t>
            </a:r>
            <a:r>
              <a:rPr lang="en-US" altLang="zh-CN" sz="2400" b="1" dirty="0">
                <a:solidFill>
                  <a:srgbClr val="000066"/>
                </a:solidFill>
                <a:latin typeface="幼圆" panose="02010509060101010101" pitchFamily="49" charset="-122"/>
                <a:ea typeface="幼圆" panose="02010509060101010101" pitchFamily="49" charset="-122"/>
              </a:rPr>
              <a:t>)</a:t>
            </a:r>
          </a:p>
        </p:txBody>
      </p:sp>
      <p:graphicFrame>
        <p:nvGraphicFramePr>
          <p:cNvPr id="6" name="表格 5"/>
          <p:cNvGraphicFramePr>
            <a:graphicFrameLocks noGrp="1"/>
          </p:cNvGraphicFramePr>
          <p:nvPr/>
        </p:nvGraphicFramePr>
        <p:xfrm>
          <a:off x="-32" y="897237"/>
          <a:ext cx="9144034" cy="5913683"/>
        </p:xfrm>
        <a:graphic>
          <a:graphicData uri="http://schemas.openxmlformats.org/drawingml/2006/table">
            <a:tbl>
              <a:tblPr/>
              <a:tblGrid>
                <a:gridCol w="1938794">
                  <a:extLst>
                    <a:ext uri="{9D8B030D-6E8A-4147-A177-3AD203B41FA5}">
                      <a16:colId xmlns:a16="http://schemas.microsoft.com/office/drawing/2014/main" val="20000"/>
                    </a:ext>
                  </a:extLst>
                </a:gridCol>
                <a:gridCol w="1736202">
                  <a:extLst>
                    <a:ext uri="{9D8B030D-6E8A-4147-A177-3AD203B41FA5}">
                      <a16:colId xmlns:a16="http://schemas.microsoft.com/office/drawing/2014/main" val="20001"/>
                    </a:ext>
                  </a:extLst>
                </a:gridCol>
                <a:gridCol w="1388963">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2644975">
                  <a:extLst>
                    <a:ext uri="{9D8B030D-6E8A-4147-A177-3AD203B41FA5}">
                      <a16:colId xmlns:a16="http://schemas.microsoft.com/office/drawing/2014/main" val="20004"/>
                    </a:ext>
                  </a:extLst>
                </a:gridCol>
              </a:tblGrid>
              <a:tr h="714375">
                <a:tc>
                  <a:txBody>
                    <a:bodyPr/>
                    <a:lstStyle/>
                    <a:p>
                      <a:pPr algn="ctr" fontAlgn="t"/>
                      <a:endParaRPr lang="en-US" altLang="zh-CN" sz="1400" b="1" i="0" u="none" strike="noStrike" kern="1200" dirty="0">
                        <a:solidFill>
                          <a:schemeClr val="bg1"/>
                        </a:solidFill>
                        <a:latin typeface="+mn-ea"/>
                        <a:ea typeface="+mn-ea"/>
                        <a:cs typeface="+mn-cs"/>
                      </a:endParaRPr>
                    </a:p>
                    <a:p>
                      <a:pPr algn="ctr" fontAlgn="t"/>
                      <a:r>
                        <a:rPr lang="zh-CN" altLang="en-US" sz="1400" b="1" i="0" u="none" strike="noStrike" kern="1200" dirty="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月涨幅（</a:t>
                      </a:r>
                      <a:r>
                        <a:rPr lang="en-US" altLang="zh-CN" sz="1400" b="1" i="0" u="none" strike="noStrike" kern="1200" dirty="0">
                          <a:solidFill>
                            <a:schemeClr val="bg1"/>
                          </a:solidFill>
                          <a:latin typeface="+mn-ea"/>
                          <a:ea typeface="+mn-ea"/>
                          <a:cs typeface="+mn-cs"/>
                        </a:rPr>
                        <a:t>%</a:t>
                      </a:r>
                      <a:r>
                        <a:rPr lang="zh-CN" altLang="en-US" sz="1400" b="1" i="0" u="none" strike="noStrike" kern="1200" dirty="0">
                          <a:solidFill>
                            <a:schemeClr val="bg1"/>
                          </a:solidFill>
                          <a:latin typeface="+mn-ea"/>
                          <a:ea typeface="+mn-ea"/>
                          <a:cs typeface="+mn-cs"/>
                        </a:rPr>
                        <a:t>）</a:t>
                      </a:r>
                      <a:br>
                        <a:rPr lang="zh-CN" altLang="en-US" sz="1400" b="1" i="0" u="none" strike="noStrike" kern="1200" dirty="0">
                          <a:solidFill>
                            <a:schemeClr val="bg1"/>
                          </a:solidFill>
                          <a:latin typeface="+mn-ea"/>
                          <a:ea typeface="+mn-ea"/>
                          <a:cs typeface="+mn-cs"/>
                        </a:rPr>
                      </a:b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总市值（亿元）</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472440">
                <a:tc>
                  <a:txBody>
                    <a:bodyPr/>
                    <a:lstStyle/>
                    <a:p>
                      <a:pPr indent="0" algn="ctr">
                        <a:buNone/>
                      </a:pPr>
                      <a:r>
                        <a:rPr lang="en-US" altLang="zh-CN" sz="1800" b="1">
                          <a:solidFill>
                            <a:srgbClr val="000066"/>
                          </a:solidFill>
                          <a:latin typeface="+mn-ea"/>
                          <a:cs typeface="宋体" panose="02010600030101010101" pitchFamily="2" charset="-122"/>
                        </a:rPr>
                        <a:t>300487.SZ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蓝晓科技</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76.2632</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48.5745</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72432">
                <a:tc>
                  <a:txBody>
                    <a:bodyPr/>
                    <a:lstStyle/>
                    <a:p>
                      <a:pPr indent="0" algn="ctr">
                        <a:buNone/>
                      </a:pPr>
                      <a:r>
                        <a:rPr lang="en-US" altLang="zh-CN" sz="1800" b="1">
                          <a:solidFill>
                            <a:srgbClr val="000066"/>
                          </a:solidFill>
                          <a:latin typeface="+mn-ea"/>
                          <a:cs typeface="宋体" panose="02010600030101010101" pitchFamily="2" charset="-122"/>
                        </a:rPr>
                        <a:t>000732.SZ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泰禾集团</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75.3247</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379.5575</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房地产业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472432">
                <a:tc>
                  <a:txBody>
                    <a:bodyPr/>
                    <a:lstStyle/>
                    <a:p>
                      <a:pPr indent="0" algn="ctr">
                        <a:buNone/>
                      </a:pPr>
                      <a:r>
                        <a:rPr lang="en-US" altLang="zh-CN" sz="1800" b="1">
                          <a:solidFill>
                            <a:srgbClr val="000066"/>
                          </a:solidFill>
                          <a:latin typeface="+mn-ea"/>
                          <a:cs typeface="宋体" panose="02010600030101010101" pitchFamily="2" charset="-122"/>
                        </a:rPr>
                        <a:t>300107.SZ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建新股份</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73.1939</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52.814</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72432">
                <a:tc>
                  <a:txBody>
                    <a:bodyPr/>
                    <a:lstStyle/>
                    <a:p>
                      <a:pPr indent="0" algn="ctr">
                        <a:buNone/>
                      </a:pPr>
                      <a:r>
                        <a:rPr lang="en-US" altLang="zh-CN" sz="1800" b="1">
                          <a:solidFill>
                            <a:srgbClr val="000066"/>
                          </a:solidFill>
                          <a:latin typeface="+mn-ea"/>
                          <a:cs typeface="宋体" panose="02010600030101010101" pitchFamily="2" charset="-122"/>
                        </a:rPr>
                        <a:t>603058.SH</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永吉股份</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72.8171</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74.6161</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72432">
                <a:tc>
                  <a:txBody>
                    <a:bodyPr/>
                    <a:lstStyle/>
                    <a:p>
                      <a:pPr indent="0" algn="ctr">
                        <a:buNone/>
                      </a:pPr>
                      <a:r>
                        <a:rPr lang="en-US" altLang="zh-CN" sz="1800" b="1">
                          <a:solidFill>
                            <a:srgbClr val="000066"/>
                          </a:solidFill>
                          <a:latin typeface="+mn-ea"/>
                          <a:cs typeface="宋体" panose="02010600030101010101" pitchFamily="2" charset="-122"/>
                        </a:rPr>
                        <a:t>002146.SZ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荣盛发展</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44.3861</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505.6915</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房地产业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474980">
                <a:tc>
                  <a:txBody>
                    <a:bodyPr/>
                    <a:lstStyle/>
                    <a:p>
                      <a:pPr indent="0" algn="ctr">
                        <a:buNone/>
                      </a:pPr>
                      <a:r>
                        <a:rPr lang="en-US" altLang="zh-CN" sz="1800" b="1">
                          <a:solidFill>
                            <a:srgbClr val="000066"/>
                          </a:solidFill>
                          <a:latin typeface="+mn-ea"/>
                          <a:cs typeface="宋体" panose="02010600030101010101" pitchFamily="2" charset="-122"/>
                        </a:rPr>
                        <a:t>600340.SH</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华夏幸福</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43.5489</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1,088.90</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房地产业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72432">
                <a:tc>
                  <a:txBody>
                    <a:bodyPr/>
                    <a:lstStyle/>
                    <a:p>
                      <a:pPr indent="0" algn="ctr">
                        <a:buNone/>
                      </a:pPr>
                      <a:r>
                        <a:rPr lang="en-US" altLang="zh-CN" sz="1800" b="1">
                          <a:solidFill>
                            <a:srgbClr val="000066"/>
                          </a:solidFill>
                          <a:latin typeface="+mn-ea"/>
                          <a:cs typeface="宋体" panose="02010600030101010101" pitchFamily="2" charset="-122"/>
                        </a:rPr>
                        <a:t>000517.SZ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荣安地产</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42.0118</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131.1776</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房地产业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72432">
                <a:tc>
                  <a:txBody>
                    <a:bodyPr/>
                    <a:lstStyle/>
                    <a:p>
                      <a:pPr indent="0" algn="ctr">
                        <a:buNone/>
                      </a:pPr>
                      <a:r>
                        <a:rPr lang="en-US" altLang="zh-CN" sz="1800" b="1">
                          <a:solidFill>
                            <a:srgbClr val="000066"/>
                          </a:solidFill>
                          <a:latin typeface="+mn-ea"/>
                          <a:cs typeface="宋体" panose="02010600030101010101" pitchFamily="2" charset="-122"/>
                        </a:rPr>
                        <a:t>000830.SZ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鲁西化工</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41.897</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307.6208</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72432">
                <a:tc>
                  <a:txBody>
                    <a:bodyPr/>
                    <a:lstStyle/>
                    <a:p>
                      <a:pPr indent="0" algn="ctr">
                        <a:buNone/>
                      </a:pPr>
                      <a:r>
                        <a:rPr lang="en-US" altLang="zh-CN" sz="1800" b="1">
                          <a:solidFill>
                            <a:srgbClr val="000066"/>
                          </a:solidFill>
                          <a:latin typeface="+mn-ea"/>
                          <a:cs typeface="宋体" panose="02010600030101010101" pitchFamily="2" charset="-122"/>
                        </a:rPr>
                        <a:t>000055.SZ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方大集团</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41.4191</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72.6941</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472432">
                <a:tc>
                  <a:txBody>
                    <a:bodyPr/>
                    <a:lstStyle/>
                    <a:p>
                      <a:pPr indent="0" algn="ctr">
                        <a:buNone/>
                      </a:pPr>
                      <a:r>
                        <a:rPr lang="en-US" altLang="zh-CN" sz="1800" b="1">
                          <a:solidFill>
                            <a:srgbClr val="000066"/>
                          </a:solidFill>
                          <a:latin typeface="+mn-ea"/>
                          <a:cs typeface="宋体" panose="02010600030101010101" pitchFamily="2" charset="-122"/>
                        </a:rPr>
                        <a:t>002016.SZ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zh-CN" altLang="en-US" sz="1800" b="1">
                          <a:solidFill>
                            <a:srgbClr val="000066"/>
                          </a:solidFill>
                          <a:latin typeface="+mn-ea"/>
                          <a:cs typeface="宋体" panose="02010600030101010101" pitchFamily="2" charset="-122"/>
                        </a:rPr>
                        <a:t>世荣兆业</a:t>
                      </a: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en-US" altLang="zh-CN" sz="1800" b="1">
                          <a:solidFill>
                            <a:srgbClr val="000066"/>
                          </a:solidFill>
                          <a:latin typeface="+mn-ea"/>
                          <a:cs typeface="宋体" panose="02010600030101010101" pitchFamily="2" charset="-122"/>
                        </a:rPr>
                        <a:t>40.6998</a:t>
                      </a: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en-US" altLang="zh-CN" sz="1800" b="1">
                          <a:solidFill>
                            <a:srgbClr val="000066"/>
                          </a:solidFill>
                          <a:latin typeface="+mn-ea"/>
                          <a:cs typeface="宋体" panose="02010600030101010101" pitchFamily="2" charset="-122"/>
                        </a:rPr>
                        <a:t>98.6288</a:t>
                      </a: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zh-CN" altLang="en-US" sz="1800" b="1">
                          <a:solidFill>
                            <a:srgbClr val="000066"/>
                          </a:solidFill>
                          <a:latin typeface="+mn-ea"/>
                          <a:cs typeface="宋体" panose="02010600030101010101" pitchFamily="2" charset="-122"/>
                        </a:rPr>
                        <a:t>房地产业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val="10010"/>
                  </a:ext>
                </a:extLst>
              </a:tr>
              <a:tr h="472432">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本月涨幅居前个股</a:t>
            </a:r>
          </a:p>
        </p:txBody>
      </p:sp>
      <p:sp>
        <p:nvSpPr>
          <p:cNvPr id="2" name="Text Box 2"/>
          <p:cNvSpPr txBox="1">
            <a:spLocks noChangeArrowheads="1"/>
          </p:cNvSpPr>
          <p:nvPr/>
        </p:nvSpPr>
        <p:spPr bwMode="auto">
          <a:xfrm>
            <a:off x="213678" y="907733"/>
            <a:ext cx="8715375" cy="6878806"/>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r>
              <a:rPr lang="zh-CN" altLang="en-US" b="1" dirty="0">
                <a:solidFill>
                  <a:schemeClr val="accent1">
                    <a:lumMod val="50000"/>
                  </a:schemeClr>
                </a:solidFill>
                <a:latin typeface="+mn-lt"/>
                <a:ea typeface="+mn-ea"/>
              </a:rPr>
              <a:t>蓝晓科技（</a:t>
            </a:r>
            <a:r>
              <a:rPr lang="en-US" altLang="zh-CN" b="1" dirty="0">
                <a:solidFill>
                  <a:schemeClr val="accent1">
                    <a:lumMod val="50000"/>
                  </a:schemeClr>
                </a:solidFill>
                <a:latin typeface="+mn-lt"/>
                <a:ea typeface="+mn-ea"/>
              </a:rPr>
              <a:t>300487.SZ</a:t>
            </a:r>
            <a:r>
              <a:rPr lang="zh-CN" altLang="en-US" b="1" dirty="0">
                <a:solidFill>
                  <a:schemeClr val="accent1">
                    <a:lumMod val="50000"/>
                  </a:schemeClr>
                </a:solidFill>
                <a:latin typeface="+mn-lt"/>
                <a:ea typeface="+mn-ea"/>
              </a:rPr>
              <a:t>）：西安蓝晓科技新材料股份有限公司是集研发、生产和销售为一体的特种离子交换树脂与吸附树脂的专业制造商。专注于吸附分离材料新产品的研发及新兴应用领域的拓展。公司</a:t>
            </a:r>
            <a:r>
              <a:rPr lang="en-US" altLang="zh-CN" b="1" dirty="0">
                <a:solidFill>
                  <a:schemeClr val="accent1">
                    <a:lumMod val="50000"/>
                  </a:schemeClr>
                </a:solidFill>
                <a:latin typeface="+mn-lt"/>
                <a:ea typeface="+mn-ea"/>
              </a:rPr>
              <a:t>1</a:t>
            </a:r>
            <a:r>
              <a:rPr lang="zh-CN" altLang="en-US" b="1" dirty="0">
                <a:solidFill>
                  <a:schemeClr val="accent1">
                    <a:lumMod val="50000"/>
                  </a:schemeClr>
                </a:solidFill>
                <a:latin typeface="+mn-lt"/>
                <a:ea typeface="+mn-ea"/>
              </a:rPr>
              <a:t>月</a:t>
            </a:r>
            <a:r>
              <a:rPr lang="en-US" altLang="zh-CN" b="1" dirty="0">
                <a:solidFill>
                  <a:schemeClr val="accent1">
                    <a:lumMod val="50000"/>
                  </a:schemeClr>
                </a:solidFill>
                <a:latin typeface="+mn-lt"/>
                <a:ea typeface="+mn-ea"/>
              </a:rPr>
              <a:t>14</a:t>
            </a:r>
            <a:r>
              <a:rPr lang="zh-CN" altLang="en-US" b="1" dirty="0">
                <a:solidFill>
                  <a:schemeClr val="accent1">
                    <a:lumMod val="50000"/>
                  </a:schemeClr>
                </a:solidFill>
                <a:latin typeface="+mn-lt"/>
                <a:ea typeface="+mn-ea"/>
              </a:rPr>
              <a:t>日公告称陕西省膜分离技术研究院有限公司承担的青海冷湖</a:t>
            </a:r>
            <a:r>
              <a:rPr lang="en-US" altLang="zh-CN" b="1" dirty="0">
                <a:solidFill>
                  <a:schemeClr val="accent1">
                    <a:lumMod val="50000"/>
                  </a:schemeClr>
                </a:solidFill>
                <a:latin typeface="+mn-lt"/>
                <a:ea typeface="+mn-ea"/>
              </a:rPr>
              <a:t>100t/a</a:t>
            </a:r>
            <a:r>
              <a:rPr lang="zh-CN" altLang="en-US" b="1" dirty="0">
                <a:solidFill>
                  <a:schemeClr val="accent1">
                    <a:lumMod val="50000"/>
                  </a:schemeClr>
                </a:solidFill>
                <a:latin typeface="+mn-lt"/>
                <a:ea typeface="+mn-ea"/>
              </a:rPr>
              <a:t>碳酸锂项目完成调试，进入常规运营阶段，已产出高纯碳酸锂。受消息影响，公司</a:t>
            </a:r>
            <a:r>
              <a:rPr lang="en-US" altLang="zh-CN" b="1" dirty="0">
                <a:solidFill>
                  <a:schemeClr val="accent1">
                    <a:lumMod val="50000"/>
                  </a:schemeClr>
                </a:solidFill>
                <a:latin typeface="+mn-lt"/>
                <a:ea typeface="+mn-ea"/>
              </a:rPr>
              <a:t>1</a:t>
            </a:r>
            <a:r>
              <a:rPr lang="zh-CN" altLang="en-US" b="1" dirty="0">
                <a:solidFill>
                  <a:schemeClr val="accent1">
                    <a:lumMod val="50000"/>
                  </a:schemeClr>
                </a:solidFill>
                <a:latin typeface="+mn-lt"/>
                <a:ea typeface="+mn-ea"/>
              </a:rPr>
              <a:t>月连续涨停</a:t>
            </a:r>
            <a:r>
              <a:rPr lang="en-US" altLang="zh-CN" b="1" dirty="0">
                <a:solidFill>
                  <a:schemeClr val="accent1">
                    <a:lumMod val="50000"/>
                  </a:schemeClr>
                </a:solidFill>
                <a:latin typeface="+mn-lt"/>
                <a:ea typeface="+mn-ea"/>
              </a:rPr>
              <a:t>6</a:t>
            </a:r>
            <a:r>
              <a:rPr lang="zh-CN" altLang="en-US" b="1" dirty="0">
                <a:solidFill>
                  <a:schemeClr val="accent1">
                    <a:lumMod val="50000"/>
                  </a:schemeClr>
                </a:solidFill>
                <a:latin typeface="+mn-lt"/>
                <a:ea typeface="+mn-ea"/>
              </a:rPr>
              <a:t>个交易日，月涨幅</a:t>
            </a:r>
            <a:r>
              <a:rPr lang="en-US" altLang="zh-CN" b="1" dirty="0">
                <a:solidFill>
                  <a:schemeClr val="accent1">
                    <a:lumMod val="50000"/>
                  </a:schemeClr>
                </a:solidFill>
                <a:latin typeface="+mn-lt"/>
                <a:ea typeface="+mn-ea"/>
              </a:rPr>
              <a:t>76.26%.</a:t>
            </a:r>
          </a:p>
          <a:p>
            <a:pPr>
              <a:lnSpc>
                <a:spcPct val="150000"/>
              </a:lnSpc>
              <a:buClr>
                <a:srgbClr val="000798"/>
              </a:buClr>
              <a:buFont typeface="Wingdings" panose="05000000000000000000" pitchFamily="2" charset="2"/>
              <a:buChar char="l"/>
              <a:defRPr/>
            </a:pPr>
            <a:r>
              <a:rPr lang="zh-CN" altLang="en-US" b="1" dirty="0">
                <a:solidFill>
                  <a:schemeClr val="tx2">
                    <a:lumMod val="75000"/>
                  </a:schemeClr>
                </a:solidFill>
                <a:latin typeface="+mn-ea"/>
                <a:ea typeface="+mn-ea"/>
              </a:rPr>
              <a:t>泰禾集团（</a:t>
            </a:r>
            <a:r>
              <a:rPr lang="en-US" altLang="zh-CN" b="1" dirty="0">
                <a:solidFill>
                  <a:schemeClr val="tx2">
                    <a:lumMod val="75000"/>
                  </a:schemeClr>
                </a:solidFill>
                <a:latin typeface="+mn-ea"/>
                <a:ea typeface="+mn-ea"/>
              </a:rPr>
              <a:t>000732.SZ</a:t>
            </a:r>
            <a:r>
              <a:rPr lang="zh-CN" altLang="en-US" b="1" dirty="0">
                <a:solidFill>
                  <a:schemeClr val="tx2">
                    <a:lumMod val="75000"/>
                  </a:schemeClr>
                </a:solidFill>
                <a:latin typeface="+mn-ea"/>
                <a:ea typeface="+mn-ea"/>
              </a:rPr>
              <a:t>）：泰禾集团股份有限公司是一家从事住宅和商业地产开发、金融证券、化工、生物医药等领域的多元化公司。公司创建于1996年，2010年成功上市，是当年国内唯一上市的地产企业。 </a:t>
            </a:r>
            <a:r>
              <a:rPr lang="en-US" altLang="zh-CN" b="1" dirty="0">
                <a:solidFill>
                  <a:schemeClr val="tx2">
                    <a:lumMod val="75000"/>
                  </a:schemeClr>
                </a:solidFill>
                <a:latin typeface="+mn-ea"/>
                <a:ea typeface="+mn-ea"/>
              </a:rPr>
              <a:t>12</a:t>
            </a:r>
            <a:r>
              <a:rPr lang="zh-CN" altLang="en-US" b="1" dirty="0">
                <a:solidFill>
                  <a:schemeClr val="tx2">
                    <a:lumMod val="75000"/>
                  </a:schemeClr>
                </a:solidFill>
                <a:latin typeface="+mn-ea"/>
                <a:ea typeface="+mn-ea"/>
              </a:rPr>
              <a:t>月</a:t>
            </a:r>
            <a:r>
              <a:rPr lang="en-US" altLang="zh-CN" b="1" dirty="0">
                <a:solidFill>
                  <a:schemeClr val="tx2">
                    <a:lumMod val="75000"/>
                  </a:schemeClr>
                </a:solidFill>
                <a:latin typeface="+mn-ea"/>
                <a:ea typeface="+mn-ea"/>
              </a:rPr>
              <a:t>22</a:t>
            </a:r>
            <a:r>
              <a:rPr lang="zh-CN" altLang="en-US" b="1" dirty="0">
                <a:solidFill>
                  <a:schemeClr val="tx2">
                    <a:lumMod val="75000"/>
                  </a:schemeClr>
                </a:solidFill>
                <a:latin typeface="+mn-ea"/>
                <a:ea typeface="+mn-ea"/>
              </a:rPr>
              <a:t>日，公司董事长黄其森在接受媒体采访时表示，</a:t>
            </a:r>
            <a:r>
              <a:rPr lang="en-US" altLang="zh-CN" b="1" dirty="0">
                <a:solidFill>
                  <a:schemeClr val="tx2">
                    <a:lumMod val="75000"/>
                  </a:schemeClr>
                </a:solidFill>
                <a:latin typeface="+mn-ea"/>
                <a:ea typeface="+mn-ea"/>
              </a:rPr>
              <a:t>2018</a:t>
            </a:r>
            <a:r>
              <a:rPr lang="zh-CN" altLang="en-US" b="1" dirty="0">
                <a:solidFill>
                  <a:schemeClr val="tx2">
                    <a:lumMod val="75000"/>
                  </a:schemeClr>
                </a:solidFill>
                <a:latin typeface="+mn-ea"/>
                <a:ea typeface="+mn-ea"/>
              </a:rPr>
              <a:t>年的销售目标是</a:t>
            </a:r>
            <a:r>
              <a:rPr lang="en-US" altLang="zh-CN" b="1" dirty="0">
                <a:solidFill>
                  <a:schemeClr val="tx2">
                    <a:lumMod val="75000"/>
                  </a:schemeClr>
                </a:solidFill>
                <a:latin typeface="+mn-ea"/>
                <a:ea typeface="+mn-ea"/>
              </a:rPr>
              <a:t>2000</a:t>
            </a:r>
            <a:r>
              <a:rPr lang="zh-CN" altLang="en-US" b="1" dirty="0">
                <a:solidFill>
                  <a:schemeClr val="tx2">
                    <a:lumMod val="75000"/>
                  </a:schemeClr>
                </a:solidFill>
                <a:latin typeface="+mn-ea"/>
                <a:ea typeface="+mn-ea"/>
              </a:rPr>
              <a:t>亿元。在董事长喊话之后，该股表现强势，累计涨幅</a:t>
            </a:r>
            <a:r>
              <a:rPr lang="en-US" altLang="zh-CN" b="1" dirty="0">
                <a:solidFill>
                  <a:schemeClr val="tx2">
                    <a:lumMod val="75000"/>
                  </a:schemeClr>
                </a:solidFill>
                <a:latin typeface="+mn-ea"/>
                <a:ea typeface="+mn-ea"/>
              </a:rPr>
              <a:t>120%</a:t>
            </a:r>
            <a:r>
              <a:rPr lang="zh-CN" altLang="en-US" b="1" dirty="0">
                <a:solidFill>
                  <a:schemeClr val="tx2">
                    <a:lumMod val="75000"/>
                  </a:schemeClr>
                </a:solidFill>
                <a:latin typeface="+mn-ea"/>
                <a:ea typeface="+mn-ea"/>
              </a:rPr>
              <a:t>，</a:t>
            </a:r>
            <a:r>
              <a:rPr lang="en-US" altLang="zh-CN" b="1" dirty="0">
                <a:solidFill>
                  <a:schemeClr val="tx2">
                    <a:lumMod val="75000"/>
                  </a:schemeClr>
                </a:solidFill>
                <a:latin typeface="+mn-ea"/>
                <a:ea typeface="+mn-ea"/>
              </a:rPr>
              <a:t>1</a:t>
            </a:r>
            <a:r>
              <a:rPr lang="zh-CN" altLang="en-US" b="1">
                <a:solidFill>
                  <a:schemeClr val="tx2">
                    <a:lumMod val="75000"/>
                  </a:schemeClr>
                </a:solidFill>
                <a:latin typeface="+mn-ea"/>
                <a:ea typeface="+mn-ea"/>
              </a:rPr>
              <a:t>月月</a:t>
            </a:r>
            <a:r>
              <a:rPr lang="zh-CN" altLang="en-US" b="1" dirty="0">
                <a:solidFill>
                  <a:schemeClr val="tx2">
                    <a:lumMod val="75000"/>
                  </a:schemeClr>
                </a:solidFill>
                <a:latin typeface="+mn-ea"/>
                <a:ea typeface="+mn-ea"/>
              </a:rPr>
              <a:t>涨</a:t>
            </a:r>
            <a:r>
              <a:rPr lang="en-US" altLang="zh-CN" b="1" dirty="0">
                <a:solidFill>
                  <a:schemeClr val="tx2">
                    <a:lumMod val="75000"/>
                  </a:schemeClr>
                </a:solidFill>
                <a:latin typeface="+mn-ea"/>
                <a:ea typeface="+mn-ea"/>
              </a:rPr>
              <a:t>75.32%</a:t>
            </a:r>
            <a:r>
              <a:rPr lang="zh-CN" altLang="en-US" b="1" dirty="0">
                <a:solidFill>
                  <a:schemeClr val="tx2">
                    <a:lumMod val="75000"/>
                  </a:schemeClr>
                </a:solidFill>
                <a:latin typeface="+mn-ea"/>
                <a:ea typeface="+mn-ea"/>
              </a:rPr>
              <a:t>。</a:t>
            </a:r>
          </a:p>
          <a:p>
            <a:pPr>
              <a:lnSpc>
                <a:spcPct val="150000"/>
              </a:lnSpc>
              <a:buClr>
                <a:srgbClr val="000798"/>
              </a:buClr>
              <a:buFont typeface="Wingdings" panose="05000000000000000000" pitchFamily="2" charset="2"/>
              <a:buChar char="l"/>
              <a:defRPr/>
            </a:pPr>
            <a:endParaRPr lang="zh-CN" altLang="en-US" b="1" dirty="0">
              <a:solidFill>
                <a:schemeClr val="tx2">
                  <a:lumMod val="75000"/>
                </a:schemeClr>
              </a:solidFill>
              <a:latin typeface="+mn-ea"/>
              <a:ea typeface="+mn-ea"/>
            </a:endParaRPr>
          </a:p>
          <a:p>
            <a:pPr indent="0">
              <a:lnSpc>
                <a:spcPct val="150000"/>
              </a:lnSpc>
              <a:buClr>
                <a:srgbClr val="000798"/>
              </a:buClr>
              <a:buFont typeface="Wingdings" panose="05000000000000000000" pitchFamily="2" charset="2"/>
              <a:buNone/>
              <a:defRPr/>
            </a:pPr>
            <a:endParaRPr lang="zh-CN" altLang="en-US" sz="1800" b="1" dirty="0">
              <a:solidFill>
                <a:schemeClr val="tx2">
                  <a:lumMod val="75000"/>
                </a:schemeClr>
              </a:solidFill>
              <a:latin typeface="+mn-ea"/>
              <a:ea typeface="+mn-ea"/>
            </a:endParaRPr>
          </a:p>
          <a:p>
            <a:pPr indent="0">
              <a:lnSpc>
                <a:spcPct val="150000"/>
              </a:lnSpc>
              <a:buClr>
                <a:srgbClr val="000798"/>
              </a:buClr>
              <a:buFont typeface="Wingdings" panose="05000000000000000000" pitchFamily="2" charset="2"/>
              <a:buNone/>
              <a:defRPr/>
            </a:pPr>
            <a:r>
              <a:rPr lang="zh-CN" altLang="en-US" sz="1800" b="1" dirty="0">
                <a:solidFill>
                  <a:srgbClr val="002060"/>
                </a:solidFill>
                <a:latin typeface="+mn-ea"/>
                <a:ea typeface="+mn-ea"/>
              </a:rPr>
              <a:t>	</a:t>
            </a:r>
            <a:endParaRPr lang="en-US" altLang="zh-CN" sz="1800" b="1" dirty="0">
              <a:solidFill>
                <a:srgbClr val="002060"/>
              </a:solidFill>
              <a:latin typeface="+mn-ea"/>
              <a:ea typeface="+mn-ea"/>
            </a:endParaRPr>
          </a:p>
          <a:p>
            <a:pPr>
              <a:lnSpc>
                <a:spcPct val="150000"/>
              </a:lnSpc>
              <a:buClr>
                <a:srgbClr val="000798"/>
              </a:buClr>
              <a:defRPr/>
            </a:pPr>
            <a:r>
              <a:rPr lang="zh-CN" altLang="en-US" sz="1800" b="1" dirty="0">
                <a:solidFill>
                  <a:srgbClr val="002060"/>
                </a:solidFill>
                <a:latin typeface="+mn-ea"/>
                <a:ea typeface="+mn-ea"/>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edg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edg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本月跌幅居前个股</a:t>
            </a:r>
          </a:p>
        </p:txBody>
      </p:sp>
      <p:graphicFrame>
        <p:nvGraphicFramePr>
          <p:cNvPr id="5" name="表格 4"/>
          <p:cNvGraphicFramePr>
            <a:graphicFrameLocks noGrp="1"/>
          </p:cNvGraphicFramePr>
          <p:nvPr/>
        </p:nvGraphicFramePr>
        <p:xfrm>
          <a:off x="0" y="857231"/>
          <a:ext cx="9144001" cy="5874300"/>
        </p:xfrm>
        <a:graphic>
          <a:graphicData uri="http://schemas.openxmlformats.org/drawingml/2006/table">
            <a:tbl>
              <a:tblPr/>
              <a:tblGrid>
                <a:gridCol w="2213532">
                  <a:extLst>
                    <a:ext uri="{9D8B030D-6E8A-4147-A177-3AD203B41FA5}">
                      <a16:colId xmlns:a16="http://schemas.microsoft.com/office/drawing/2014/main" val="20000"/>
                    </a:ext>
                  </a:extLst>
                </a:gridCol>
                <a:gridCol w="1870962">
                  <a:extLst>
                    <a:ext uri="{9D8B030D-6E8A-4147-A177-3AD203B41FA5}">
                      <a16:colId xmlns:a16="http://schemas.microsoft.com/office/drawing/2014/main" val="20001"/>
                    </a:ext>
                  </a:extLst>
                </a:gridCol>
                <a:gridCol w="1765555">
                  <a:extLst>
                    <a:ext uri="{9D8B030D-6E8A-4147-A177-3AD203B41FA5}">
                      <a16:colId xmlns:a16="http://schemas.microsoft.com/office/drawing/2014/main" val="20002"/>
                    </a:ext>
                  </a:extLst>
                </a:gridCol>
                <a:gridCol w="1264878">
                  <a:extLst>
                    <a:ext uri="{9D8B030D-6E8A-4147-A177-3AD203B41FA5}">
                      <a16:colId xmlns:a16="http://schemas.microsoft.com/office/drawing/2014/main" val="20003"/>
                    </a:ext>
                  </a:extLst>
                </a:gridCol>
                <a:gridCol w="2029074">
                  <a:extLst>
                    <a:ext uri="{9D8B030D-6E8A-4147-A177-3AD203B41FA5}">
                      <a16:colId xmlns:a16="http://schemas.microsoft.com/office/drawing/2014/main" val="20004"/>
                    </a:ext>
                  </a:extLst>
                </a:gridCol>
              </a:tblGrid>
              <a:tr h="578783">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月跌幅%</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564515">
                <a:tc>
                  <a:txBody>
                    <a:bodyPr/>
                    <a:lstStyle/>
                    <a:p>
                      <a:pPr indent="0" algn="ctr">
                        <a:buNone/>
                      </a:pPr>
                      <a:r>
                        <a:rPr lang="en-US" altLang="zh-CN" sz="1800" b="1">
                          <a:solidFill>
                            <a:srgbClr val="000066"/>
                          </a:solidFill>
                          <a:latin typeface="+mn-ea"/>
                          <a:cs typeface="宋体" panose="02010600030101010101" pitchFamily="2" charset="-122"/>
                        </a:rPr>
                        <a:t>600074.SH</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ST</a:t>
                      </a:r>
                      <a:r>
                        <a:rPr lang="zh-CN" altLang="en-US" sz="1800" b="1">
                          <a:solidFill>
                            <a:srgbClr val="000066"/>
                          </a:solidFill>
                          <a:latin typeface="+mn-ea"/>
                          <a:cs typeface="宋体" panose="02010600030101010101" pitchFamily="2" charset="-122"/>
                        </a:rPr>
                        <a:t>保千里</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-67.7812</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77.5248</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40070">
                <a:tc>
                  <a:txBody>
                    <a:bodyPr/>
                    <a:lstStyle/>
                    <a:p>
                      <a:pPr indent="0" algn="ctr">
                        <a:buNone/>
                      </a:pPr>
                      <a:r>
                        <a:rPr lang="en-US" altLang="zh-CN" sz="1800" b="1">
                          <a:solidFill>
                            <a:srgbClr val="000066"/>
                          </a:solidFill>
                          <a:latin typeface="+mn-ea"/>
                          <a:cs typeface="宋体" panose="02010600030101010101" pitchFamily="2" charset="-122"/>
                        </a:rPr>
                        <a:t>002676.SZ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顺威股份</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-60.9512</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44.928</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531121">
                <a:tc>
                  <a:txBody>
                    <a:bodyPr/>
                    <a:lstStyle/>
                    <a:p>
                      <a:pPr indent="0" algn="ctr">
                        <a:buNone/>
                      </a:pPr>
                      <a:r>
                        <a:rPr lang="en-US" altLang="zh-CN" sz="1800" b="1">
                          <a:solidFill>
                            <a:srgbClr val="000066"/>
                          </a:solidFill>
                          <a:latin typeface="+mn-ea"/>
                          <a:cs typeface="宋体" panose="02010600030101010101" pitchFamily="2" charset="-122"/>
                        </a:rPr>
                        <a:t>600289.SH</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ST</a:t>
                      </a:r>
                      <a:r>
                        <a:rPr lang="zh-CN" altLang="en-US" sz="1800" b="1">
                          <a:solidFill>
                            <a:srgbClr val="000066"/>
                          </a:solidFill>
                          <a:latin typeface="+mn-ea"/>
                          <a:cs typeface="宋体" panose="02010600030101010101" pitchFamily="2" charset="-122"/>
                        </a:rPr>
                        <a:t>信通</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-56.4386</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27.3246</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信息传输、软件和信息技术服务业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57603">
                <a:tc>
                  <a:txBody>
                    <a:bodyPr/>
                    <a:lstStyle/>
                    <a:p>
                      <a:pPr indent="0" algn="ctr">
                        <a:buNone/>
                      </a:pPr>
                      <a:r>
                        <a:rPr lang="en-US" altLang="zh-CN" sz="1800" b="1">
                          <a:solidFill>
                            <a:srgbClr val="000066"/>
                          </a:solidFill>
                          <a:latin typeface="+mn-ea"/>
                          <a:cs typeface="宋体" panose="02010600030101010101" pitchFamily="2" charset="-122"/>
                        </a:rPr>
                        <a:t>000820.SZ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神雾节能</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-49.0331</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94.0574</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40070">
                <a:tc>
                  <a:txBody>
                    <a:bodyPr/>
                    <a:lstStyle/>
                    <a:p>
                      <a:pPr indent="0" algn="ctr">
                        <a:buNone/>
                      </a:pPr>
                      <a:r>
                        <a:rPr lang="en-US" altLang="zh-CN" sz="1800" b="1">
                          <a:solidFill>
                            <a:srgbClr val="000066"/>
                          </a:solidFill>
                          <a:latin typeface="+mn-ea"/>
                          <a:cs typeface="宋体" panose="02010600030101010101" pitchFamily="2" charset="-122"/>
                        </a:rPr>
                        <a:t>300104.SZ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乐视网</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-46.8363</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325.1394</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信息传输、软件和信息技术服务业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535699">
                <a:tc>
                  <a:txBody>
                    <a:bodyPr/>
                    <a:lstStyle/>
                    <a:p>
                      <a:pPr indent="0" algn="ctr">
                        <a:buNone/>
                      </a:pPr>
                      <a:r>
                        <a:rPr lang="en-US" altLang="zh-CN" sz="1800" b="1">
                          <a:solidFill>
                            <a:srgbClr val="000066"/>
                          </a:solidFill>
                          <a:latin typeface="+mn-ea"/>
                          <a:cs typeface="宋体" panose="02010600030101010101" pitchFamily="2" charset="-122"/>
                        </a:rPr>
                        <a:t>002576.SZ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通达动力</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-44.1606</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22.7343</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40070">
                <a:tc>
                  <a:txBody>
                    <a:bodyPr/>
                    <a:lstStyle/>
                    <a:p>
                      <a:pPr indent="0" algn="ctr">
                        <a:buNone/>
                      </a:pPr>
                      <a:r>
                        <a:rPr lang="en-US" altLang="zh-CN" sz="1800" b="1">
                          <a:solidFill>
                            <a:srgbClr val="000066"/>
                          </a:solidFill>
                          <a:latin typeface="+mn-ea"/>
                          <a:cs typeface="宋体" panose="02010600030101010101" pitchFamily="2" charset="-122"/>
                        </a:rPr>
                        <a:t>002569.SZ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步森股份</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-41.9355</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29.4861</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40070">
                <a:tc>
                  <a:txBody>
                    <a:bodyPr/>
                    <a:lstStyle/>
                    <a:p>
                      <a:pPr indent="0" algn="ctr">
                        <a:buNone/>
                      </a:pPr>
                      <a:r>
                        <a:rPr lang="en-US" altLang="zh-CN" sz="1800" b="1">
                          <a:solidFill>
                            <a:srgbClr val="000066"/>
                          </a:solidFill>
                          <a:latin typeface="+mn-ea"/>
                          <a:cs typeface="宋体" panose="02010600030101010101" pitchFamily="2" charset="-122"/>
                        </a:rPr>
                        <a:t>300216.SZ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千山药机</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-40.8777</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34.0833</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40070">
                <a:tc>
                  <a:txBody>
                    <a:bodyPr/>
                    <a:lstStyle/>
                    <a:p>
                      <a:pPr indent="0" algn="ctr">
                        <a:buNone/>
                      </a:pPr>
                      <a:r>
                        <a:rPr lang="en-US" altLang="zh-CN" sz="1800" b="1">
                          <a:solidFill>
                            <a:srgbClr val="000066"/>
                          </a:solidFill>
                          <a:latin typeface="+mn-ea"/>
                          <a:cs typeface="宋体" panose="02010600030101010101" pitchFamily="2" charset="-122"/>
                        </a:rPr>
                        <a:t>300156.SZ</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神雾环保</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-37.9553</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151.4027</a:t>
                      </a: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440070">
                <a:tc>
                  <a:txBody>
                    <a:bodyPr/>
                    <a:lstStyle/>
                    <a:p>
                      <a:pPr indent="0" algn="ctr">
                        <a:buNone/>
                      </a:pPr>
                      <a:r>
                        <a:rPr lang="en-US" altLang="zh-CN" sz="1800" b="1">
                          <a:solidFill>
                            <a:srgbClr val="000066"/>
                          </a:solidFill>
                          <a:latin typeface="+mn-ea"/>
                          <a:cs typeface="宋体" panose="02010600030101010101" pitchFamily="2" charset="-122"/>
                        </a:rPr>
                        <a:t>603016.SH</a:t>
                      </a: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zh-CN" altLang="en-US" sz="1800" b="1">
                          <a:solidFill>
                            <a:srgbClr val="000066"/>
                          </a:solidFill>
                          <a:latin typeface="+mn-ea"/>
                          <a:cs typeface="宋体" panose="02010600030101010101" pitchFamily="2" charset="-122"/>
                        </a:rPr>
                        <a:t>新宏泰</a:t>
                      </a: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en-US" altLang="zh-CN" sz="1800" b="1">
                          <a:solidFill>
                            <a:srgbClr val="000066"/>
                          </a:solidFill>
                          <a:latin typeface="+mn-ea"/>
                          <a:cs typeface="宋体" panose="02010600030101010101" pitchFamily="2" charset="-122"/>
                        </a:rPr>
                        <a:t>-37.1887</a:t>
                      </a: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en-US" altLang="zh-CN" sz="1800" b="1">
                          <a:solidFill>
                            <a:srgbClr val="000066"/>
                          </a:solidFill>
                          <a:latin typeface="+mn-ea"/>
                          <a:cs typeface="宋体" panose="02010600030101010101" pitchFamily="2" charset="-122"/>
                        </a:rPr>
                        <a:t>33.8139</a:t>
                      </a: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zh-CN" altLang="en-US" sz="1800" b="1">
                          <a:solidFill>
                            <a:srgbClr val="000066"/>
                          </a:solidFill>
                          <a:latin typeface="+mn-ea"/>
                          <a:cs typeface="宋体" panose="02010600030101010101" pitchFamily="2" charset="-122"/>
                        </a:rPr>
                        <a:t>制造业</a:t>
                      </a: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val="10010"/>
                  </a:ext>
                </a:extLst>
              </a:tr>
              <a:tr h="440070">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white">
          <a:xfrm>
            <a:off x="571500" y="214313"/>
            <a:ext cx="8231188" cy="708025"/>
          </a:xfrm>
          <a:prstGeom prst="rect">
            <a:avLst/>
          </a:prstGeom>
          <a:noFill/>
          <a:ln w="9525">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事件评论</a:t>
            </a:r>
          </a:p>
        </p:txBody>
      </p:sp>
      <p:sp>
        <p:nvSpPr>
          <p:cNvPr id="2" name="文本框 1"/>
          <p:cNvSpPr txBox="1"/>
          <p:nvPr/>
        </p:nvSpPr>
        <p:spPr>
          <a:xfrm>
            <a:off x="279400" y="3999550"/>
            <a:ext cx="8815705" cy="2553335"/>
          </a:xfrm>
          <a:prstGeom prst="rect">
            <a:avLst/>
          </a:prstGeom>
          <a:noFill/>
        </p:spPr>
        <p:txBody>
          <a:bodyPr wrap="square" rtlCol="0" anchor="t">
            <a:spAutoFit/>
          </a:bodyPr>
          <a:lstStyle/>
          <a:p>
            <a:r>
              <a:rPr lang="en-US" altLang="zh-CN" b="1" dirty="0">
                <a:solidFill>
                  <a:schemeClr val="tx2">
                    <a:lumMod val="75000"/>
                  </a:schemeClr>
                </a:solidFill>
                <a:latin typeface="+mn-ea"/>
                <a:ea typeface="+mn-ea"/>
              </a:rPr>
              <a:t>    利尔化学股份有限公司是由中国工程物理研究院于1993年发起设立的军转民高新技术企业，主要从事高效、安全类农药的研发、生产和销售，产品包括除草剂、杀虫剂、杀菌剂三大系列共30余个原药、100余个制剂品种以及部分化工中间体。</a:t>
            </a:r>
            <a:r>
              <a:rPr lang="zh-CN" altLang="en-US" b="1" dirty="0">
                <a:solidFill>
                  <a:schemeClr val="tx2">
                    <a:lumMod val="75000"/>
                  </a:schemeClr>
                </a:solidFill>
                <a:latin typeface="+mn-ea"/>
                <a:ea typeface="+mn-ea"/>
              </a:rPr>
              <a:t>公司</a:t>
            </a:r>
            <a:r>
              <a:rPr lang="en-US" altLang="zh-CN" b="1" dirty="0">
                <a:solidFill>
                  <a:schemeClr val="tx2">
                    <a:lumMod val="75000"/>
                  </a:schemeClr>
                </a:solidFill>
                <a:latin typeface="+mn-ea"/>
                <a:ea typeface="+mn-ea"/>
              </a:rPr>
              <a:t>与美国陶氏、德国拜耳等多家行业内国际顶尖农化企业建立了长期稳定的战略合作关系。</a:t>
            </a:r>
          </a:p>
          <a:p>
            <a:r>
              <a:rPr lang="zh-CN" altLang="en-US" b="1" dirty="0">
                <a:solidFill>
                  <a:schemeClr val="tx2">
                    <a:lumMod val="75000"/>
                  </a:schemeClr>
                </a:solidFill>
                <a:latin typeface="+mn-ea"/>
                <a:ea typeface="+mn-ea"/>
              </a:rPr>
              <a:t>    受全球转基因作物耕种面积持续增长以及国际制剂厂商补库存的影响，草甘膦需求仍在增长。2018年草甘膦行业有望维持高景气度</a:t>
            </a:r>
            <a:r>
              <a:rPr b="1" dirty="0">
                <a:solidFill>
                  <a:schemeClr val="tx2">
                    <a:lumMod val="75000"/>
                  </a:schemeClr>
                </a:solidFill>
                <a:latin typeface="+mn-ea"/>
                <a:ea typeface="+mn-ea"/>
              </a:rPr>
              <a:t>。</a:t>
            </a:r>
            <a:r>
              <a:rPr lang="zh-CN" b="1" dirty="0">
                <a:solidFill>
                  <a:schemeClr val="tx2">
                    <a:lumMod val="75000"/>
                  </a:schemeClr>
                </a:solidFill>
                <a:latin typeface="+mn-ea"/>
                <a:ea typeface="+mn-ea"/>
              </a:rPr>
              <a:t>利尔化学</a:t>
            </a:r>
            <a:r>
              <a:rPr lang="en-US" altLang="zh-CN" b="1" dirty="0">
                <a:solidFill>
                  <a:schemeClr val="tx2">
                    <a:lumMod val="75000"/>
                  </a:schemeClr>
                </a:solidFill>
                <a:latin typeface="+mn-ea"/>
                <a:ea typeface="+mn-ea"/>
              </a:rPr>
              <a:t>1</a:t>
            </a:r>
            <a:r>
              <a:rPr lang="zh-CN" altLang="en-US" b="1" dirty="0">
                <a:solidFill>
                  <a:schemeClr val="tx2">
                    <a:lumMod val="75000"/>
                  </a:schemeClr>
                </a:solidFill>
                <a:latin typeface="+mn-ea"/>
                <a:ea typeface="+mn-ea"/>
              </a:rPr>
              <a:t>月股价上涨</a:t>
            </a:r>
            <a:r>
              <a:rPr lang="en-US" altLang="zh-CN" b="1" dirty="0">
                <a:solidFill>
                  <a:schemeClr val="tx2">
                    <a:lumMod val="75000"/>
                  </a:schemeClr>
                </a:solidFill>
                <a:latin typeface="+mn-ea"/>
                <a:ea typeface="+mn-ea"/>
              </a:rPr>
              <a:t>15.00%</a:t>
            </a:r>
          </a:p>
        </p:txBody>
      </p:sp>
      <p:pic>
        <p:nvPicPr>
          <p:cNvPr id="7" name="图片 6"/>
          <p:cNvPicPr>
            <a:picLocks noChangeAspect="1"/>
          </p:cNvPicPr>
          <p:nvPr/>
        </p:nvPicPr>
        <p:blipFill>
          <a:blip r:embed="rId3"/>
          <a:stretch>
            <a:fillRect/>
          </a:stretch>
        </p:blipFill>
        <p:spPr>
          <a:xfrm>
            <a:off x="1211580" y="1147445"/>
            <a:ext cx="6574790" cy="2852420"/>
          </a:xfrm>
          <a:prstGeom prst="rect">
            <a:avLst/>
          </a:prstGeom>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4764405" y="1557020"/>
            <a:ext cx="2151380" cy="2861310"/>
          </a:xfrm>
          <a:prstGeom prst="rect">
            <a:avLst/>
          </a:prstGeom>
          <a:solidFill>
            <a:srgbClr val="000080"/>
          </a:solidFill>
          <a:ln w="9525">
            <a:noFill/>
            <a:miter lim="800000"/>
          </a:ln>
        </p:spPr>
        <p:txBody>
          <a:bodyPr wrap="square">
            <a:spAutoFit/>
          </a:bodyPr>
          <a:lstStyle/>
          <a:p>
            <a:pPr algn="just">
              <a:buClr>
                <a:srgbClr val="FFFFFF"/>
              </a:buClr>
              <a:buFont typeface="Wingdings" panose="05000000000000000000" pitchFamily="2" charset="2"/>
              <a:buChar char="Ø"/>
              <a:defRPr/>
            </a:pPr>
            <a:r>
              <a:rPr sz="1800" b="1" dirty="0">
                <a:solidFill>
                  <a:schemeClr val="bg1"/>
                </a:solidFill>
                <a:latin typeface="+mn-ea"/>
                <a:ea typeface="+mn-ea"/>
              </a:rPr>
              <a:t> 业绩地雷频现</a:t>
            </a:r>
            <a:r>
              <a:rPr lang="zh-CN" sz="1800" b="1" dirty="0">
                <a:solidFill>
                  <a:schemeClr val="bg1"/>
                </a:solidFill>
                <a:latin typeface="+mn-ea"/>
                <a:ea typeface="+mn-ea"/>
              </a:rPr>
              <a:t>、投资者观望情绪较重、金融监管维持从严态势 对A股的短期调整带来了一定影响，但中期趋势并未改变，短期的盘整将使得市场后续潜在的上涨更平稳、更可持续。</a:t>
            </a:r>
          </a:p>
        </p:txBody>
      </p:sp>
      <p:pic>
        <p:nvPicPr>
          <p:cNvPr id="28676" name="Picture 15" descr="u=1027235771,1791002709&amp;fm=0&amp;gp=12">
            <a:hlinkClick r:id="rId3"/>
          </p:cNvPr>
          <p:cNvPicPr>
            <a:picLocks noChangeAspect="1" noChangeArrowheads="1"/>
          </p:cNvPicPr>
          <p:nvPr/>
        </p:nvPicPr>
        <p:blipFill>
          <a:blip r:embed="rId4"/>
          <a:srcRect/>
          <a:stretch>
            <a:fillRect/>
          </a:stretch>
        </p:blipFill>
        <p:spPr bwMode="auto">
          <a:xfrm>
            <a:off x="814388" y="981075"/>
            <a:ext cx="1333500" cy="619125"/>
          </a:xfrm>
          <a:prstGeom prst="rect">
            <a:avLst/>
          </a:prstGeom>
          <a:noFill/>
          <a:ln w="9525">
            <a:noFill/>
            <a:miter lim="800000"/>
            <a:headEnd/>
            <a:tailEnd/>
          </a:ln>
        </p:spPr>
      </p:pic>
      <p:sp>
        <p:nvSpPr>
          <p:cNvPr id="30725" name="Text Box 16"/>
          <p:cNvSpPr txBox="1">
            <a:spLocks noChangeArrowheads="1"/>
          </p:cNvSpPr>
          <p:nvPr/>
        </p:nvSpPr>
        <p:spPr bwMode="auto">
          <a:xfrm>
            <a:off x="2464197" y="1556792"/>
            <a:ext cx="2214562" cy="2584450"/>
          </a:xfrm>
          <a:prstGeom prst="rect">
            <a:avLst/>
          </a:prstGeom>
          <a:solidFill>
            <a:srgbClr val="000080"/>
          </a:solidFill>
          <a:ln w="9525">
            <a:noFill/>
            <a:miter lim="800000"/>
          </a:ln>
        </p:spPr>
        <p:txBody>
          <a:bodyPr>
            <a:spAutoFit/>
          </a:bodyPr>
          <a:lstStyle/>
          <a:p>
            <a:pPr algn="just">
              <a:buClr>
                <a:srgbClr val="FFFFFF"/>
              </a:buClr>
              <a:buFont typeface="Wingdings" panose="05000000000000000000" pitchFamily="2" charset="2"/>
              <a:buChar char="Ø"/>
              <a:defRPr/>
            </a:pPr>
            <a:r>
              <a:rPr sz="1800" b="1" dirty="0">
                <a:solidFill>
                  <a:schemeClr val="bg1"/>
                </a:solidFill>
                <a:latin typeface="+mn-ea"/>
                <a:ea typeface="+mn-ea"/>
              </a:rPr>
              <a:t>美股大幅回调对A股行情驱动逻辑并未产生实质破坏，短期对于A股的影响更多的体现在市场情绪层面，也并未产生恐慌扩散放大的效应。看好短期回调后的反弹机会。</a:t>
            </a:r>
          </a:p>
        </p:txBody>
      </p:sp>
      <p:pic>
        <p:nvPicPr>
          <p:cNvPr id="28678" name="Picture 17" descr="cicc-allp-02-3"/>
          <p:cNvPicPr>
            <a:picLocks noChangeAspect="1" noChangeArrowheads="1"/>
          </p:cNvPicPr>
          <p:nvPr/>
        </p:nvPicPr>
        <p:blipFill>
          <a:blip r:embed="rId5"/>
          <a:srcRect/>
          <a:stretch>
            <a:fillRect/>
          </a:stretch>
        </p:blipFill>
        <p:spPr bwMode="auto">
          <a:xfrm>
            <a:off x="5358130" y="928370"/>
            <a:ext cx="785495" cy="575945"/>
          </a:xfrm>
          <a:prstGeom prst="rect">
            <a:avLst/>
          </a:prstGeom>
          <a:noFill/>
          <a:ln w="9525">
            <a:noFill/>
            <a:miter lim="800000"/>
            <a:headEnd/>
            <a:tailEnd/>
          </a:ln>
        </p:spPr>
      </p:pic>
      <p:sp>
        <p:nvSpPr>
          <p:cNvPr id="30729" name="Text Box 23"/>
          <p:cNvSpPr txBox="1">
            <a:spLocks noChangeArrowheads="1"/>
          </p:cNvSpPr>
          <p:nvPr/>
        </p:nvSpPr>
        <p:spPr bwMode="auto">
          <a:xfrm>
            <a:off x="7000875" y="1556792"/>
            <a:ext cx="2124075" cy="2861310"/>
          </a:xfrm>
          <a:prstGeom prst="rect">
            <a:avLst/>
          </a:prstGeom>
          <a:solidFill>
            <a:srgbClr val="000080"/>
          </a:solidFill>
          <a:ln w="9525">
            <a:noFill/>
            <a:miter lim="800000"/>
          </a:ln>
        </p:spPr>
        <p:txBody>
          <a:bodyPr wrap="square">
            <a:spAutoFit/>
          </a:bodyPr>
          <a:lstStyle/>
          <a:p>
            <a:pPr>
              <a:buFont typeface="Wingdings" panose="05000000000000000000" pitchFamily="2" charset="2"/>
              <a:buChar char="Ø"/>
              <a:defRPr/>
            </a:pPr>
            <a:r>
              <a:rPr sz="1800" b="1" dirty="0">
                <a:solidFill>
                  <a:schemeClr val="bg1"/>
                </a:solidFill>
                <a:ea typeface="+mn-lt"/>
              </a:rPr>
              <a:t>从战略配置角度来看，说全球股市已经中期见顶可能言之过早，核心逻辑还在于全球经济复苏的基本面大趋势尚未破坏，市场在经历了阶段性的震荡之后仍可能再度向上。</a:t>
            </a:r>
          </a:p>
        </p:txBody>
      </p:sp>
      <p:sp>
        <p:nvSpPr>
          <p:cNvPr id="30733" name="Text Box 36"/>
          <p:cNvSpPr txBox="1">
            <a:spLocks noChangeArrowheads="1"/>
          </p:cNvSpPr>
          <p:nvPr/>
        </p:nvSpPr>
        <p:spPr bwMode="auto">
          <a:xfrm>
            <a:off x="0" y="5909210"/>
            <a:ext cx="827088" cy="398780"/>
          </a:xfrm>
          <a:prstGeom prst="rect">
            <a:avLst/>
          </a:prstGeom>
          <a:noFill/>
          <a:ln w="9525">
            <a:noFill/>
            <a:miter lim="800000"/>
          </a:ln>
        </p:spPr>
        <p:txBody>
          <a:bodyPr>
            <a:spAutoFit/>
          </a:bodyPr>
          <a:lstStyle/>
          <a:p>
            <a:pPr algn="ctr">
              <a:spcBef>
                <a:spcPct val="50000"/>
              </a:spcBef>
              <a:defRPr/>
            </a:pPr>
            <a:r>
              <a:rPr lang="en-US" altLang="zh-CN" b="1" dirty="0">
                <a:solidFill>
                  <a:schemeClr val="tx2">
                    <a:lumMod val="50000"/>
                  </a:schemeClr>
                </a:solidFill>
                <a:latin typeface="+mn-ea"/>
                <a:ea typeface="+mn-ea"/>
              </a:rPr>
              <a:t>11</a:t>
            </a:r>
            <a:r>
              <a:rPr lang="zh-CN" altLang="en-US" b="1" dirty="0">
                <a:solidFill>
                  <a:schemeClr val="tx2">
                    <a:lumMod val="50000"/>
                  </a:schemeClr>
                </a:solidFill>
                <a:latin typeface="+mn-ea"/>
                <a:ea typeface="+mn-ea"/>
              </a:rPr>
              <a:t>月</a:t>
            </a:r>
          </a:p>
        </p:txBody>
      </p:sp>
      <p:sp>
        <p:nvSpPr>
          <p:cNvPr id="30734" name="Text Box 37"/>
          <p:cNvSpPr txBox="1">
            <a:spLocks noChangeArrowheads="1"/>
          </p:cNvSpPr>
          <p:nvPr/>
        </p:nvSpPr>
        <p:spPr bwMode="auto">
          <a:xfrm>
            <a:off x="0" y="5343263"/>
            <a:ext cx="827088" cy="398780"/>
          </a:xfrm>
          <a:prstGeom prst="rect">
            <a:avLst/>
          </a:prstGeom>
          <a:noFill/>
          <a:ln w="9525">
            <a:noFill/>
            <a:miter lim="800000"/>
          </a:ln>
        </p:spPr>
        <p:txBody>
          <a:bodyPr>
            <a:spAutoFit/>
          </a:bodyPr>
          <a:lstStyle/>
          <a:p>
            <a:pPr algn="ctr">
              <a:spcBef>
                <a:spcPct val="50000"/>
              </a:spcBef>
              <a:defRPr/>
            </a:pPr>
            <a:r>
              <a:rPr lang="en-US" altLang="zh-CN" b="1" dirty="0">
                <a:solidFill>
                  <a:schemeClr val="tx2">
                    <a:lumMod val="50000"/>
                  </a:schemeClr>
                </a:solidFill>
                <a:latin typeface="+mn-ea"/>
                <a:ea typeface="+mn-ea"/>
              </a:rPr>
              <a:t>12</a:t>
            </a:r>
            <a:r>
              <a:rPr lang="zh-CN" altLang="en-US" b="1" dirty="0">
                <a:solidFill>
                  <a:schemeClr val="tx2">
                    <a:lumMod val="50000"/>
                  </a:schemeClr>
                </a:solidFill>
                <a:latin typeface="+mn-ea"/>
                <a:ea typeface="+mn-ea"/>
              </a:rPr>
              <a:t>月</a:t>
            </a: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主要券商观点</a:t>
            </a:r>
          </a:p>
        </p:txBody>
      </p:sp>
      <p:sp>
        <p:nvSpPr>
          <p:cNvPr id="30740" name="Text Box 16"/>
          <p:cNvSpPr txBox="1">
            <a:spLocks noChangeArrowheads="1"/>
          </p:cNvSpPr>
          <p:nvPr/>
        </p:nvSpPr>
        <p:spPr bwMode="auto">
          <a:xfrm>
            <a:off x="179513" y="1556793"/>
            <a:ext cx="2249348" cy="2861310"/>
          </a:xfrm>
          <a:prstGeom prst="rect">
            <a:avLst/>
          </a:prstGeom>
          <a:solidFill>
            <a:srgbClr val="000080"/>
          </a:solidFill>
          <a:ln w="9525">
            <a:noFill/>
            <a:miter lim="800000"/>
          </a:ln>
        </p:spPr>
        <p:txBody>
          <a:bodyPr wrap="square">
            <a:spAutoFit/>
          </a:bodyPr>
          <a:lstStyle/>
          <a:p>
            <a:pPr>
              <a:buClr>
                <a:srgbClr val="FFFFFF"/>
              </a:buClr>
              <a:buFont typeface="Wingdings" panose="05000000000000000000" pitchFamily="2" charset="2"/>
              <a:buChar char="Ø"/>
              <a:defRPr/>
            </a:pPr>
            <a:r>
              <a:rPr sz="1800" b="1" dirty="0">
                <a:solidFill>
                  <a:schemeClr val="bg1"/>
                </a:solidFill>
                <a:latin typeface="+mn-ea"/>
                <a:ea typeface="+mn-ea"/>
              </a:rPr>
              <a:t>海外资金进出A股的便利化使得A股对外围市场波动反应更敏感。再考虑到资管新规渐近、业绩“地雷”频现等因素，步步惊心，A股处于短期利空因素比较集中的释放期。</a:t>
            </a:r>
          </a:p>
        </p:txBody>
      </p:sp>
      <p:sp>
        <p:nvSpPr>
          <p:cNvPr id="28686" name="Text Box 78"/>
          <p:cNvSpPr txBox="1">
            <a:spLocks noChangeArrowheads="1"/>
          </p:cNvSpPr>
          <p:nvPr/>
        </p:nvSpPr>
        <p:spPr bwMode="auto">
          <a:xfrm>
            <a:off x="929297" y="4931320"/>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rPr>
              <a:t>谨慎看空</a:t>
            </a:r>
          </a:p>
        </p:txBody>
      </p:sp>
      <p:sp>
        <p:nvSpPr>
          <p:cNvPr id="28687" name="Text Box 78"/>
          <p:cNvSpPr txBox="1">
            <a:spLocks noChangeArrowheads="1"/>
          </p:cNvSpPr>
          <p:nvPr/>
        </p:nvSpPr>
        <p:spPr bwMode="auto">
          <a:xfrm>
            <a:off x="928688" y="5414701"/>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中性</a:t>
            </a:r>
            <a:endParaRPr lang="zh-CN" altLang="en-US" b="1" dirty="0">
              <a:solidFill>
                <a:srgbClr val="FF0000"/>
              </a:solidFill>
              <a:ea typeface="黑体" panose="02010609060101010101" pitchFamily="49" charset="-122"/>
            </a:endParaRPr>
          </a:p>
        </p:txBody>
      </p:sp>
      <p:sp>
        <p:nvSpPr>
          <p:cNvPr id="28688" name="Text Box 78"/>
          <p:cNvSpPr txBox="1">
            <a:spLocks noChangeArrowheads="1"/>
          </p:cNvSpPr>
          <p:nvPr/>
        </p:nvSpPr>
        <p:spPr bwMode="auto">
          <a:xfrm>
            <a:off x="928688" y="5924748"/>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谨慎看多</a:t>
            </a:r>
          </a:p>
        </p:txBody>
      </p:sp>
      <p:sp>
        <p:nvSpPr>
          <p:cNvPr id="28689" name="Text Box 78"/>
          <p:cNvSpPr txBox="1">
            <a:spLocks noChangeArrowheads="1"/>
          </p:cNvSpPr>
          <p:nvPr/>
        </p:nvSpPr>
        <p:spPr bwMode="auto">
          <a:xfrm>
            <a:off x="3000692" y="5435376"/>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中性</a:t>
            </a:r>
            <a:endParaRPr lang="zh-CN" altLang="en-US" b="1" dirty="0">
              <a:solidFill>
                <a:srgbClr val="FF0000"/>
              </a:solidFill>
              <a:ea typeface="黑体" panose="02010609060101010101" pitchFamily="49" charset="-122"/>
            </a:endParaRPr>
          </a:p>
        </p:txBody>
      </p:sp>
      <p:sp>
        <p:nvSpPr>
          <p:cNvPr id="28690" name="Text Box 78"/>
          <p:cNvSpPr txBox="1">
            <a:spLocks noChangeArrowheads="1"/>
          </p:cNvSpPr>
          <p:nvPr/>
        </p:nvSpPr>
        <p:spPr bwMode="auto">
          <a:xfrm>
            <a:off x="5192928" y="5414701"/>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rPr>
              <a:t>谨慎看多</a:t>
            </a:r>
          </a:p>
        </p:txBody>
      </p:sp>
      <p:sp>
        <p:nvSpPr>
          <p:cNvPr id="28691" name="Text Box 78"/>
          <p:cNvSpPr txBox="1">
            <a:spLocks noChangeArrowheads="1"/>
          </p:cNvSpPr>
          <p:nvPr/>
        </p:nvSpPr>
        <p:spPr bwMode="auto">
          <a:xfrm>
            <a:off x="7356205" y="4931320"/>
            <a:ext cx="1285875" cy="398780"/>
          </a:xfrm>
          <a:prstGeom prst="rect">
            <a:avLst/>
          </a:prstGeom>
          <a:solidFill>
            <a:srgbClr val="C0C0C0"/>
          </a:solidFill>
          <a:ln w="9525">
            <a:noFill/>
            <a:miter lim="800000"/>
          </a:ln>
        </p:spPr>
        <p:txBody>
          <a:bodyPr>
            <a:spAutoFit/>
          </a:bodyPr>
          <a:lstStyle/>
          <a:p>
            <a:pPr algn="ctr">
              <a:spcBef>
                <a:spcPct val="50000"/>
              </a:spcBef>
            </a:pPr>
            <a:r>
              <a:rPr lang="zh-CN" altLang="zh-CN" b="1" dirty="0">
                <a:solidFill>
                  <a:srgbClr val="FF0000"/>
                </a:solidFill>
                <a:ea typeface="黑体" panose="02010609060101010101" pitchFamily="49" charset="-122"/>
                <a:sym typeface="+mn-ea"/>
              </a:rPr>
              <a:t>谨慎看多</a:t>
            </a:r>
          </a:p>
        </p:txBody>
      </p:sp>
      <p:sp>
        <p:nvSpPr>
          <p:cNvPr id="31" name="Text Box 37"/>
          <p:cNvSpPr txBox="1">
            <a:spLocks noChangeArrowheads="1"/>
          </p:cNvSpPr>
          <p:nvPr/>
        </p:nvSpPr>
        <p:spPr bwMode="auto">
          <a:xfrm>
            <a:off x="0" y="4859882"/>
            <a:ext cx="827088" cy="398780"/>
          </a:xfrm>
          <a:prstGeom prst="rect">
            <a:avLst/>
          </a:prstGeom>
          <a:noFill/>
          <a:ln w="9525">
            <a:noFill/>
            <a:miter lim="800000"/>
          </a:ln>
        </p:spPr>
        <p:txBody>
          <a:bodyPr>
            <a:spAutoFit/>
          </a:bodyPr>
          <a:lstStyle/>
          <a:p>
            <a:pPr algn="ctr">
              <a:spcBef>
                <a:spcPct val="50000"/>
              </a:spcBef>
              <a:defRPr/>
            </a:pPr>
            <a:r>
              <a:rPr lang="en-US" altLang="zh-CN" b="1" dirty="0">
                <a:solidFill>
                  <a:srgbClr val="000066"/>
                </a:solidFill>
                <a:latin typeface="+mn-ea"/>
                <a:ea typeface="+mn-ea"/>
              </a:rPr>
              <a:t>1</a:t>
            </a:r>
            <a:r>
              <a:rPr lang="zh-CN" altLang="en-US" b="1" dirty="0">
                <a:solidFill>
                  <a:srgbClr val="000066"/>
                </a:solidFill>
                <a:latin typeface="+mn-ea"/>
                <a:ea typeface="+mn-ea"/>
              </a:rPr>
              <a:t>月</a:t>
            </a:r>
          </a:p>
        </p:txBody>
      </p:sp>
      <p:sp>
        <p:nvSpPr>
          <p:cNvPr id="28693" name="Text Box 78"/>
          <p:cNvSpPr txBox="1">
            <a:spLocks noChangeArrowheads="1"/>
          </p:cNvSpPr>
          <p:nvPr/>
        </p:nvSpPr>
        <p:spPr bwMode="auto">
          <a:xfrm>
            <a:off x="3000364" y="4931103"/>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谨慎看多</a:t>
            </a:r>
            <a:endParaRPr lang="zh-CN" altLang="en-US" b="1" dirty="0">
              <a:solidFill>
                <a:srgbClr val="FF0000"/>
              </a:solidFill>
              <a:ea typeface="黑体" panose="02010609060101010101" pitchFamily="49" charset="-122"/>
            </a:endParaRPr>
          </a:p>
        </p:txBody>
      </p:sp>
      <p:sp>
        <p:nvSpPr>
          <p:cNvPr id="28694" name="Text Box 78"/>
          <p:cNvSpPr txBox="1">
            <a:spLocks noChangeArrowheads="1"/>
          </p:cNvSpPr>
          <p:nvPr/>
        </p:nvSpPr>
        <p:spPr bwMode="auto">
          <a:xfrm>
            <a:off x="5192929" y="4961800"/>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谨慎看多</a:t>
            </a:r>
          </a:p>
        </p:txBody>
      </p:sp>
      <p:sp>
        <p:nvSpPr>
          <p:cNvPr id="28695" name="Text Box 78"/>
          <p:cNvSpPr txBox="1">
            <a:spLocks noChangeArrowheads="1"/>
          </p:cNvSpPr>
          <p:nvPr/>
        </p:nvSpPr>
        <p:spPr bwMode="auto">
          <a:xfrm>
            <a:off x="3000375" y="5924748"/>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rPr>
              <a:t>谨慎看多</a:t>
            </a:r>
          </a:p>
        </p:txBody>
      </p:sp>
      <p:sp>
        <p:nvSpPr>
          <p:cNvPr id="28696" name="Text Box 78"/>
          <p:cNvSpPr txBox="1">
            <a:spLocks noChangeArrowheads="1"/>
          </p:cNvSpPr>
          <p:nvPr/>
        </p:nvSpPr>
        <p:spPr bwMode="auto">
          <a:xfrm>
            <a:off x="5192713" y="5909508"/>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谨慎看多</a:t>
            </a:r>
          </a:p>
        </p:txBody>
      </p:sp>
      <p:sp>
        <p:nvSpPr>
          <p:cNvPr id="28697" name="Text Box 78"/>
          <p:cNvSpPr txBox="1">
            <a:spLocks noChangeArrowheads="1"/>
          </p:cNvSpPr>
          <p:nvPr/>
        </p:nvSpPr>
        <p:spPr bwMode="auto">
          <a:xfrm>
            <a:off x="7356158" y="5435376"/>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rPr>
              <a:t>中性</a:t>
            </a:r>
          </a:p>
        </p:txBody>
      </p:sp>
      <p:sp>
        <p:nvSpPr>
          <p:cNvPr id="28698" name="Text Box 78"/>
          <p:cNvSpPr txBox="1">
            <a:spLocks noChangeArrowheads="1"/>
          </p:cNvSpPr>
          <p:nvPr/>
        </p:nvSpPr>
        <p:spPr bwMode="auto">
          <a:xfrm>
            <a:off x="7358063" y="5924748"/>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中性</a:t>
            </a:r>
          </a:p>
        </p:txBody>
      </p:sp>
      <p:pic>
        <p:nvPicPr>
          <p:cNvPr id="4" name="图片 3" descr="233"/>
          <p:cNvPicPr>
            <a:picLocks noChangeAspect="1"/>
          </p:cNvPicPr>
          <p:nvPr/>
        </p:nvPicPr>
        <p:blipFill>
          <a:blip r:embed="rId6" cstate="print"/>
          <a:stretch>
            <a:fillRect/>
          </a:stretch>
        </p:blipFill>
        <p:spPr>
          <a:xfrm>
            <a:off x="7000875" y="928370"/>
            <a:ext cx="1641475" cy="551815"/>
          </a:xfrm>
          <a:prstGeom prst="rect">
            <a:avLst/>
          </a:prstGeom>
        </p:spPr>
      </p:pic>
      <p:pic>
        <p:nvPicPr>
          <p:cNvPr id="5" name="图片 4" descr="gy"/>
          <p:cNvPicPr>
            <a:picLocks noChangeAspect="1"/>
          </p:cNvPicPr>
          <p:nvPr/>
        </p:nvPicPr>
        <p:blipFill>
          <a:blip r:embed="rId7"/>
          <a:stretch>
            <a:fillRect/>
          </a:stretch>
        </p:blipFill>
        <p:spPr>
          <a:xfrm>
            <a:off x="2635250" y="1053465"/>
            <a:ext cx="1872615" cy="473710"/>
          </a:xfrm>
          <a:prstGeom prst="rect">
            <a:avLst/>
          </a:prstGeom>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187450" y="1989138"/>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3315" name="Text Box 3"/>
          <p:cNvSpPr txBox="1">
            <a:spLocks noChangeArrowheads="1"/>
          </p:cNvSpPr>
          <p:nvPr/>
        </p:nvSpPr>
        <p:spPr bwMode="auto">
          <a:xfrm>
            <a:off x="1331913" y="1989138"/>
            <a:ext cx="4897437" cy="2678112"/>
          </a:xfrm>
          <a:prstGeom prst="rect">
            <a:avLst/>
          </a:prstGeom>
          <a:noFill/>
          <a:ln w="9525">
            <a:noFill/>
            <a:miter lim="800000"/>
          </a:ln>
        </p:spPr>
        <p:txBody>
          <a:bodyPr>
            <a:spAutoFit/>
          </a:bodyPr>
          <a:lstStyle/>
          <a:p>
            <a:pPr marL="457200" indent="-457200">
              <a:spcBef>
                <a:spcPct val="50000"/>
              </a:spcBef>
            </a:pPr>
            <a:r>
              <a:rPr kumimoji="1" lang="zh-CN" altLang="en-US" sz="2400" b="1">
                <a:solidFill>
                  <a:schemeClr val="bg1"/>
                </a:solidFill>
                <a:latin typeface="Times New Roman" panose="02020603050405020304" pitchFamily="18" charset="0"/>
                <a:ea typeface="幼圆" panose="02010509060101010101" pitchFamily="49" charset="-122"/>
              </a:rPr>
              <a:t>1.本月宏观概况</a:t>
            </a:r>
            <a:endParaRPr kumimoji="1" lang="en-US" altLang="zh-CN" sz="2400" b="1">
              <a:solidFill>
                <a:schemeClr val="bg1"/>
              </a:solidFill>
              <a:latin typeface="Times New Roman" panose="02020603050405020304" pitchFamily="18" charset="0"/>
              <a:ea typeface="幼圆" panose="02010509060101010101" pitchFamily="49" charset="-122"/>
            </a:endParaRPr>
          </a:p>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2.本月市场动向分析</a:t>
            </a:r>
          </a:p>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3. 展望</a:t>
            </a: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rPr>
              <a:t>4. </a:t>
            </a:r>
            <a:r>
              <a:rPr kumimoji="1" lang="zh-CN" altLang="en-US" sz="2400" b="1">
                <a:solidFill>
                  <a:srgbClr val="000066"/>
                </a:solidFill>
                <a:latin typeface="Times New Roman" panose="02020603050405020304" pitchFamily="18" charset="0"/>
                <a:ea typeface="幼圆" panose="02010509060101010101" pitchFamily="49" charset="-122"/>
              </a:rPr>
              <a:t>公司主要业务</a:t>
            </a:r>
          </a:p>
          <a:p>
            <a:pPr marL="457200" indent="-457200">
              <a:spcBef>
                <a:spcPct val="50000"/>
              </a:spcBef>
            </a:pPr>
            <a:endParaRPr kumimoji="1" lang="zh-CN" altLang="en-US" sz="2400" b="1">
              <a:solidFill>
                <a:srgbClr val="000099"/>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1209675" y="3101975"/>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30723" name="Text Box 3"/>
          <p:cNvSpPr txBox="1">
            <a:spLocks noChangeArrowheads="1"/>
          </p:cNvSpPr>
          <p:nvPr/>
        </p:nvSpPr>
        <p:spPr bwMode="auto">
          <a:xfrm>
            <a:off x="1331913" y="1976438"/>
            <a:ext cx="4897437" cy="2124075"/>
          </a:xfrm>
          <a:prstGeom prst="rect">
            <a:avLst/>
          </a:prstGeom>
          <a:noFill/>
          <a:ln w="9525">
            <a:noFill/>
            <a:miter lim="800000"/>
          </a:ln>
        </p:spPr>
        <p:txBody>
          <a:bodyPr>
            <a:spAutoFit/>
          </a:bodyPr>
          <a:lstStyle/>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1. 本月宏观概况</a:t>
            </a:r>
          </a:p>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2. 本月市场动向分析</a:t>
            </a:r>
          </a:p>
          <a:p>
            <a:pPr marL="457200" indent="-457200">
              <a:spcBef>
                <a:spcPct val="50000"/>
              </a:spcBef>
            </a:pPr>
            <a:r>
              <a:rPr kumimoji="1" lang="zh-CN" altLang="en-US" sz="2400" b="1">
                <a:solidFill>
                  <a:schemeClr val="bg1"/>
                </a:solidFill>
                <a:latin typeface="幼圆" panose="02010509060101010101" pitchFamily="49" charset="-122"/>
                <a:ea typeface="幼圆" panose="02010509060101010101" pitchFamily="49" charset="-122"/>
              </a:rPr>
              <a:t>3. 展望</a:t>
            </a:r>
          </a:p>
          <a:p>
            <a:pPr marL="457200" indent="-457200">
              <a:spcBef>
                <a:spcPct val="50000"/>
              </a:spcBef>
            </a:pPr>
            <a:r>
              <a:rPr kumimoji="1" lang="en-US" altLang="zh-CN" sz="2400" b="1">
                <a:solidFill>
                  <a:srgbClr val="000066"/>
                </a:solidFill>
                <a:latin typeface="幼圆" panose="02010509060101010101" pitchFamily="49" charset="-122"/>
                <a:ea typeface="幼圆" panose="02010509060101010101" pitchFamily="49" charset="-122"/>
              </a:rPr>
              <a:t>4. </a:t>
            </a:r>
            <a:r>
              <a:rPr kumimoji="1" lang="zh-CN" altLang="en-US" sz="2400" b="1">
                <a:solidFill>
                  <a:srgbClr val="000066"/>
                </a:solidFill>
                <a:latin typeface="幼圆" panose="02010509060101010101" pitchFamily="49" charset="-122"/>
                <a:ea typeface="幼圆" panose="02010509060101010101" pitchFamily="49" charset="-122"/>
              </a:rPr>
              <a:t>公司主要业务</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dirty="0">
                <a:solidFill>
                  <a:srgbClr val="000066"/>
                </a:solidFill>
                <a:latin typeface="+mn-ea"/>
                <a:ea typeface="+mn-ea"/>
              </a:rPr>
              <a:t>       </a:t>
            </a:r>
            <a:endParaRPr lang="en-US" altLang="zh-CN" sz="1800" b="1" dirty="0">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a:solidFill>
                  <a:schemeClr val="tx2">
                    <a:lumMod val="75000"/>
                  </a:schemeClr>
                </a:solidFill>
                <a:latin typeface="幼圆" panose="02010509060101010101" pitchFamily="49" charset="-122"/>
                <a:ea typeface="幼圆" panose="02010509060101010101" pitchFamily="49" charset="-122"/>
              </a:rPr>
              <a:t>宏观经济数据解读</a:t>
            </a:r>
          </a:p>
        </p:txBody>
      </p:sp>
      <p:sp>
        <p:nvSpPr>
          <p:cNvPr id="2" name="文本框 1"/>
          <p:cNvSpPr txBox="1"/>
          <p:nvPr/>
        </p:nvSpPr>
        <p:spPr>
          <a:xfrm>
            <a:off x="428596" y="1214422"/>
            <a:ext cx="8111490" cy="6000750"/>
          </a:xfrm>
          <a:prstGeom prst="rect">
            <a:avLst/>
          </a:prstGeom>
          <a:noFill/>
        </p:spPr>
        <p:txBody>
          <a:bodyPr wrap="square" rtlCol="0" anchor="t">
            <a:spAutoFit/>
          </a:bodyPr>
          <a:lstStyle/>
          <a:p>
            <a:pPr eaLnBrk="1" latinLnBrk="0" hangingPunct="1">
              <a:lnSpc>
                <a:spcPct val="150000"/>
              </a:lnSpc>
              <a:defRPr/>
            </a:pPr>
            <a:r>
              <a:rPr lang="en-US" altLang="zh-CN" b="1" dirty="0">
                <a:solidFill>
                  <a:srgbClr val="000066"/>
                </a:solidFill>
                <a:latin typeface="+mn-ea"/>
                <a:ea typeface="+mn-ea"/>
                <a:sym typeface="+mn-ea"/>
              </a:rPr>
              <a:t>    </a:t>
            </a:r>
            <a:r>
              <a:rPr lang="zh-CN" altLang="en-US" b="1" dirty="0">
                <a:solidFill>
                  <a:srgbClr val="000066"/>
                </a:solidFill>
                <a:latin typeface="+mn-ea"/>
                <a:ea typeface="+mn-ea"/>
                <a:sym typeface="+mn-ea"/>
              </a:rPr>
              <a:t>统计局公布</a:t>
            </a:r>
            <a:r>
              <a:rPr lang="en-US" altLang="zh-CN" b="1" dirty="0">
                <a:solidFill>
                  <a:srgbClr val="000066"/>
                </a:solidFill>
                <a:latin typeface="+mn-ea"/>
                <a:ea typeface="+mn-ea"/>
                <a:sym typeface="+mn-ea"/>
              </a:rPr>
              <a:t>1</a:t>
            </a:r>
            <a:r>
              <a:rPr lang="zh-CN" altLang="en-US" b="1" dirty="0">
                <a:solidFill>
                  <a:srgbClr val="000066"/>
                </a:solidFill>
                <a:latin typeface="+mn-ea"/>
                <a:ea typeface="+mn-ea"/>
                <a:sym typeface="+mn-ea"/>
              </a:rPr>
              <a:t>月制造业</a:t>
            </a:r>
            <a:r>
              <a:rPr lang="en-US" altLang="zh-CN" b="1" dirty="0">
                <a:solidFill>
                  <a:srgbClr val="000066"/>
                </a:solidFill>
                <a:latin typeface="+mn-ea"/>
                <a:ea typeface="+mn-ea"/>
                <a:sym typeface="+mn-ea"/>
              </a:rPr>
              <a:t>PMI</a:t>
            </a:r>
            <a:r>
              <a:rPr lang="zh-CN" altLang="en-US" b="1" dirty="0">
                <a:solidFill>
                  <a:srgbClr val="000066"/>
                </a:solidFill>
                <a:latin typeface="+mn-ea"/>
                <a:ea typeface="+mn-ea"/>
                <a:sym typeface="+mn-ea"/>
              </a:rPr>
              <a:t>为</a:t>
            </a:r>
            <a:r>
              <a:rPr lang="en-US" altLang="zh-CN" b="1" dirty="0">
                <a:solidFill>
                  <a:srgbClr val="000066"/>
                </a:solidFill>
                <a:latin typeface="+mn-ea"/>
                <a:ea typeface="+mn-ea"/>
                <a:sym typeface="+mn-ea"/>
              </a:rPr>
              <a:t>51.3</a:t>
            </a:r>
            <a:r>
              <a:rPr lang="zh-CN" altLang="en-US" b="1" dirty="0">
                <a:solidFill>
                  <a:srgbClr val="000066"/>
                </a:solidFill>
                <a:latin typeface="+mn-ea"/>
                <a:ea typeface="+mn-ea"/>
                <a:sym typeface="+mn-ea"/>
              </a:rPr>
              <a:t>，环比下降</a:t>
            </a:r>
            <a:r>
              <a:rPr lang="en-US" altLang="zh-CN" b="1" dirty="0">
                <a:solidFill>
                  <a:srgbClr val="000066"/>
                </a:solidFill>
                <a:latin typeface="+mn-ea"/>
                <a:ea typeface="+mn-ea"/>
                <a:sym typeface="+mn-ea"/>
              </a:rPr>
              <a:t>0.3</a:t>
            </a:r>
            <a:r>
              <a:rPr lang="zh-CN" altLang="en-US" b="1" dirty="0">
                <a:solidFill>
                  <a:srgbClr val="000066"/>
                </a:solidFill>
                <a:latin typeface="+mn-ea"/>
                <a:ea typeface="+mn-ea"/>
                <a:sym typeface="+mn-ea"/>
              </a:rPr>
              <a:t>个百分点，总指数和主要分项指数均出现回落，显示一季度经济或仍将阶段性承压。</a:t>
            </a:r>
            <a:r>
              <a:rPr lang="en-US" altLang="zh-CN" b="1" dirty="0">
                <a:solidFill>
                  <a:srgbClr val="000066"/>
                </a:solidFill>
                <a:latin typeface="+mn-ea"/>
                <a:ea typeface="+mn-ea"/>
                <a:sym typeface="+mn-ea"/>
              </a:rPr>
              <a:t>1</a:t>
            </a:r>
            <a:r>
              <a:rPr lang="zh-CN" altLang="en-US" b="1" dirty="0">
                <a:solidFill>
                  <a:srgbClr val="000066"/>
                </a:solidFill>
                <a:latin typeface="+mn-ea"/>
                <a:ea typeface="+mn-ea"/>
                <a:sym typeface="+mn-ea"/>
              </a:rPr>
              <a:t>月财新中国制造业</a:t>
            </a:r>
            <a:r>
              <a:rPr lang="en-US" altLang="zh-CN" b="1" dirty="0">
                <a:solidFill>
                  <a:srgbClr val="000066"/>
                </a:solidFill>
                <a:latin typeface="+mn-ea"/>
                <a:ea typeface="+mn-ea"/>
                <a:sym typeface="+mn-ea"/>
              </a:rPr>
              <a:t>PMI</a:t>
            </a:r>
            <a:r>
              <a:rPr lang="zh-CN" altLang="en-US" b="1" dirty="0">
                <a:solidFill>
                  <a:srgbClr val="000066"/>
                </a:solidFill>
                <a:latin typeface="+mn-ea"/>
                <a:ea typeface="+mn-ea"/>
                <a:sym typeface="+mn-ea"/>
              </a:rPr>
              <a:t>录得</a:t>
            </a:r>
            <a:r>
              <a:rPr lang="en-US" altLang="zh-CN" b="1" dirty="0">
                <a:solidFill>
                  <a:srgbClr val="000066"/>
                </a:solidFill>
                <a:latin typeface="+mn-ea"/>
                <a:ea typeface="+mn-ea"/>
                <a:sym typeface="+mn-ea"/>
              </a:rPr>
              <a:t>51.5</a:t>
            </a:r>
            <a:r>
              <a:rPr lang="zh-CN" altLang="en-US" b="1" dirty="0">
                <a:solidFill>
                  <a:srgbClr val="000066"/>
                </a:solidFill>
                <a:latin typeface="+mn-ea"/>
                <a:ea typeface="+mn-ea"/>
                <a:sym typeface="+mn-ea"/>
              </a:rPr>
              <a:t>，较上月持平，显示企业的生产经营活动继续小幅改善。</a:t>
            </a:r>
          </a:p>
          <a:p>
            <a:pPr eaLnBrk="1" latinLnBrk="0" hangingPunct="1">
              <a:lnSpc>
                <a:spcPct val="150000"/>
              </a:lnSpc>
              <a:defRPr/>
            </a:pPr>
            <a:r>
              <a:rPr lang="en-US" altLang="zh-CN" b="1" dirty="0">
                <a:solidFill>
                  <a:srgbClr val="000066"/>
                </a:solidFill>
                <a:latin typeface="+mn-ea"/>
                <a:ea typeface="+mn-ea"/>
                <a:sym typeface="+mn-ea"/>
              </a:rPr>
              <a:t>    1</a:t>
            </a:r>
            <a:r>
              <a:rPr lang="zh-CN" altLang="en-US" b="1" dirty="0">
                <a:solidFill>
                  <a:srgbClr val="000066"/>
                </a:solidFill>
                <a:latin typeface="+mn-ea"/>
                <a:ea typeface="+mn-ea"/>
                <a:sym typeface="+mn-ea"/>
              </a:rPr>
              <a:t>月</a:t>
            </a:r>
            <a:r>
              <a:rPr lang="en-US" altLang="zh-CN" b="1" dirty="0">
                <a:solidFill>
                  <a:srgbClr val="000066"/>
                </a:solidFill>
                <a:latin typeface="+mn-ea"/>
                <a:ea typeface="+mn-ea"/>
                <a:sym typeface="+mn-ea"/>
              </a:rPr>
              <a:t>CPI</a:t>
            </a:r>
            <a:r>
              <a:rPr lang="zh-CN" altLang="en-US" b="1" dirty="0">
                <a:solidFill>
                  <a:srgbClr val="000066"/>
                </a:solidFill>
                <a:latin typeface="+mn-ea"/>
                <a:ea typeface="+mn-ea"/>
                <a:sym typeface="+mn-ea"/>
              </a:rPr>
              <a:t>同比上涨</a:t>
            </a:r>
            <a:r>
              <a:rPr lang="en-US" altLang="zh-CN" b="1" dirty="0">
                <a:solidFill>
                  <a:srgbClr val="000066"/>
                </a:solidFill>
                <a:latin typeface="+mn-ea"/>
                <a:ea typeface="+mn-ea"/>
                <a:sym typeface="+mn-ea"/>
              </a:rPr>
              <a:t>1.5%</a:t>
            </a:r>
            <a:r>
              <a:rPr lang="zh-CN" altLang="en-US" b="1" dirty="0">
                <a:solidFill>
                  <a:srgbClr val="000066"/>
                </a:solidFill>
                <a:latin typeface="+mn-ea"/>
                <a:ea typeface="+mn-ea"/>
                <a:sym typeface="+mn-ea"/>
              </a:rPr>
              <a:t>，同比涨幅较上月缩小</a:t>
            </a:r>
            <a:r>
              <a:rPr lang="en-US" altLang="zh-CN" b="1" dirty="0">
                <a:solidFill>
                  <a:srgbClr val="000066"/>
                </a:solidFill>
                <a:latin typeface="+mn-ea"/>
                <a:ea typeface="+mn-ea"/>
                <a:sym typeface="+mn-ea"/>
              </a:rPr>
              <a:t>0.3</a:t>
            </a:r>
            <a:r>
              <a:rPr lang="zh-CN" altLang="en-US" b="1" dirty="0">
                <a:solidFill>
                  <a:srgbClr val="000066"/>
                </a:solidFill>
                <a:latin typeface="+mn-ea"/>
                <a:ea typeface="+mn-ea"/>
                <a:sym typeface="+mn-ea"/>
              </a:rPr>
              <a:t>个百分点，主要因为去年1月是春节，导致食品和非食品涨幅较高，在高基数影响下，今年1月食品和非食品价格同比涨幅都有所回落。目前</a:t>
            </a:r>
            <a:r>
              <a:rPr lang="en-US" altLang="zh-CN" b="1" dirty="0">
                <a:solidFill>
                  <a:srgbClr val="000066"/>
                </a:solidFill>
                <a:latin typeface="+mn-ea"/>
                <a:ea typeface="+mn-ea"/>
                <a:sym typeface="+mn-ea"/>
              </a:rPr>
              <a:t>CPI</a:t>
            </a:r>
            <a:r>
              <a:rPr lang="zh-CN" altLang="en-US" b="1" dirty="0">
                <a:solidFill>
                  <a:srgbClr val="000066"/>
                </a:solidFill>
                <a:latin typeface="+mn-ea"/>
                <a:ea typeface="+mn-ea"/>
                <a:sym typeface="+mn-ea"/>
              </a:rPr>
              <a:t>已</a:t>
            </a:r>
            <a:r>
              <a:rPr b="1" dirty="0">
                <a:solidFill>
                  <a:srgbClr val="000066"/>
                </a:solidFill>
                <a:latin typeface="+mn-ea"/>
                <a:ea typeface="+mn-ea"/>
                <a:sym typeface="+mn-ea"/>
              </a:rPr>
              <a:t>连续12个月低于2%</a:t>
            </a:r>
            <a:r>
              <a:rPr lang="zh-CN" b="1" dirty="0">
                <a:solidFill>
                  <a:srgbClr val="000066"/>
                </a:solidFill>
                <a:latin typeface="+mn-ea"/>
                <a:ea typeface="+mn-ea"/>
                <a:sym typeface="+mn-ea"/>
              </a:rPr>
              <a:t>，</a:t>
            </a:r>
            <a:r>
              <a:rPr b="1" dirty="0">
                <a:solidFill>
                  <a:srgbClr val="000066"/>
                </a:solidFill>
                <a:latin typeface="+mn-ea"/>
                <a:ea typeface="+mn-ea"/>
                <a:sym typeface="+mn-ea"/>
              </a:rPr>
              <a:t>表明通胀总体平稳，全年增速可控，对货币政策影响不大。</a:t>
            </a:r>
            <a:r>
              <a:rPr lang="en-US" altLang="zh-CN" b="1" dirty="0">
                <a:solidFill>
                  <a:srgbClr val="000066"/>
                </a:solidFill>
                <a:latin typeface="+mn-ea"/>
                <a:ea typeface="+mn-ea"/>
                <a:sym typeface="+mn-ea"/>
              </a:rPr>
              <a:t>PPI</a:t>
            </a:r>
            <a:r>
              <a:rPr lang="zh-CN" altLang="en-US" b="1" dirty="0">
                <a:solidFill>
                  <a:srgbClr val="000066"/>
                </a:solidFill>
                <a:latin typeface="+mn-ea"/>
                <a:ea typeface="+mn-ea"/>
                <a:sym typeface="+mn-ea"/>
              </a:rPr>
              <a:t>同比上涨</a:t>
            </a:r>
            <a:r>
              <a:rPr lang="en-US" altLang="zh-CN" b="1" dirty="0">
                <a:solidFill>
                  <a:srgbClr val="000066"/>
                </a:solidFill>
                <a:latin typeface="+mn-ea"/>
                <a:ea typeface="+mn-ea"/>
                <a:sym typeface="+mn-ea"/>
              </a:rPr>
              <a:t>4.3%</a:t>
            </a:r>
            <a:r>
              <a:rPr lang="zh-CN" altLang="en-US" b="1" dirty="0">
                <a:solidFill>
                  <a:srgbClr val="000066"/>
                </a:solidFill>
                <a:latin typeface="+mn-ea"/>
                <a:ea typeface="+mn-ea"/>
                <a:sym typeface="+mn-ea"/>
              </a:rPr>
              <a:t>，涨幅较上月下降</a:t>
            </a:r>
            <a:r>
              <a:rPr lang="en-US" altLang="zh-CN" b="1" dirty="0">
                <a:solidFill>
                  <a:srgbClr val="000066"/>
                </a:solidFill>
                <a:latin typeface="+mn-ea"/>
                <a:ea typeface="+mn-ea"/>
                <a:sym typeface="+mn-ea"/>
              </a:rPr>
              <a:t>0.6</a:t>
            </a:r>
            <a:r>
              <a:rPr lang="zh-CN" altLang="en-US" b="1" dirty="0">
                <a:solidFill>
                  <a:srgbClr val="000066"/>
                </a:solidFill>
                <a:latin typeface="+mn-ea"/>
                <a:ea typeface="+mn-ea"/>
                <a:sym typeface="+mn-ea"/>
              </a:rPr>
              <a:t>个百分点，生产资料的环比上涨较前值大幅回落0.6个百分点，是拖累1月PPI环比回落的主因。</a:t>
            </a:r>
          </a:p>
          <a:p>
            <a:pPr eaLnBrk="1" latinLnBrk="0" hangingPunct="1">
              <a:lnSpc>
                <a:spcPct val="150000"/>
              </a:lnSpc>
              <a:defRPr/>
            </a:pPr>
            <a:endParaRPr lang="zh-CN" altLang="en-US" b="1" dirty="0">
              <a:solidFill>
                <a:srgbClr val="FF0000"/>
              </a:solidFill>
              <a:latin typeface="+mn-ea"/>
              <a:ea typeface="+mn-ea"/>
              <a:sym typeface="+mn-ea"/>
            </a:endParaRPr>
          </a:p>
          <a:p>
            <a:pPr>
              <a:defRPr/>
            </a:pPr>
            <a:endParaRPr lang="zh-CN" altLang="en-US" sz="1800" b="1" dirty="0">
              <a:solidFill>
                <a:srgbClr val="000066"/>
              </a:solidFill>
              <a:latin typeface="+mn-ea"/>
              <a:ea typeface="+mn-ea"/>
            </a:endParaRPr>
          </a:p>
          <a:p>
            <a:pPr>
              <a:defRPr/>
            </a:pPr>
            <a:endParaRPr lang="zh-CN" altLang="en-US" sz="1800" b="1" dirty="0">
              <a:solidFill>
                <a:srgbClr val="002060"/>
              </a:solidFill>
              <a:latin typeface="+mn-ea"/>
              <a:ea typeface="+mn-ea"/>
            </a:endParaRPr>
          </a:p>
          <a:p>
            <a:pPr>
              <a:defRPr/>
            </a:pPr>
            <a:endParaRPr lang="zh-CN" altLang="en-US" sz="1800" b="1" dirty="0">
              <a:solidFill>
                <a:srgbClr val="FF0000"/>
              </a:solidFill>
              <a:latin typeface="+mn-ea"/>
              <a:ea typeface="+mn-ea"/>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r>
              <a:rPr lang="zh-CN" altLang="en-US" sz="1800" b="1" dirty="0">
                <a:solidFill>
                  <a:srgbClr val="000066"/>
                </a:solidFill>
                <a:latin typeface="+mn-ea"/>
              </a:rPr>
              <a:t>    </a:t>
            </a:r>
            <a:endParaRPr lang="en-US" altLang="zh-CN" sz="1800" b="1" dirty="0">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dirty="0">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dirty="0">
              <a:solidFill>
                <a:srgbClr val="000066"/>
              </a:solidFill>
              <a:ea typeface="幼圆" panose="02010509060101010101" pitchFamily="49" charset="-122"/>
            </a:endParaRPr>
          </a:p>
          <a:p>
            <a:pPr>
              <a:defRPr/>
            </a:pPr>
            <a:endParaRPr lang="zh-CN" altLang="en-US" sz="1800" dirty="0"/>
          </a:p>
          <a:p>
            <a:pPr>
              <a:defRPr/>
            </a:pPr>
            <a:r>
              <a:rPr lang="zh-CN" altLang="en-US" sz="1800" dirty="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a:solidFill>
                  <a:srgbClr val="002060"/>
                </a:solidFill>
                <a:uFillTx/>
                <a:latin typeface="幼圆" panose="02010509060101010101" pitchFamily="49" charset="-122"/>
                <a:ea typeface="幼圆" panose="02010509060101010101" pitchFamily="49"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dirty="0">
                <a:solidFill>
                  <a:srgbClr val="000066"/>
                </a:solidFill>
                <a:latin typeface="+mn-ea"/>
                <a:ea typeface="+mn-ea"/>
              </a:rPr>
              <a:t>   </a:t>
            </a:r>
          </a:p>
        </p:txBody>
      </p:sp>
      <p:sp>
        <p:nvSpPr>
          <p:cNvPr id="34842" name="Rectangle 26"/>
          <p:cNvSpPr>
            <a:spLocks noChangeArrowheads="1"/>
          </p:cNvSpPr>
          <p:nvPr/>
        </p:nvSpPr>
        <p:spPr bwMode="auto">
          <a:xfrm>
            <a:off x="428625" y="1629093"/>
            <a:ext cx="8444865" cy="3599815"/>
          </a:xfrm>
          <a:prstGeom prst="rect">
            <a:avLst/>
          </a:prstGeom>
          <a:noFill/>
          <a:ln w="9525">
            <a:noFill/>
            <a:miter lim="800000"/>
          </a:ln>
          <a:effectLst/>
        </p:spPr>
        <p:txBody>
          <a:bodyPr wrap="square" anchor="ctr">
            <a:spAutoFit/>
          </a:bodyPr>
          <a:lstStyle/>
          <a:p>
            <a:pPr>
              <a:defRPr/>
            </a:pPr>
            <a:endParaRPr lang="zh-CN" altLang="en-US" sz="1800" b="1" dirty="0">
              <a:solidFill>
                <a:srgbClr val="002060"/>
              </a:solidFill>
              <a:latin typeface="+mn-ea"/>
              <a:ea typeface="+mn-ea"/>
              <a:cs typeface="Times New Roman" panose="02020603050405020304" pitchFamily="18" charset="0"/>
            </a:endParaRPr>
          </a:p>
          <a:p>
            <a:pPr eaLnBrk="1" latinLnBrk="0" hangingPunct="1">
              <a:lnSpc>
                <a:spcPct val="150000"/>
              </a:lnSpc>
              <a:defRPr/>
            </a:pPr>
            <a:r>
              <a:rPr lang="en-US" altLang="zh-CN" b="1" dirty="0">
                <a:solidFill>
                  <a:srgbClr val="002060"/>
                </a:solidFill>
                <a:latin typeface="+mn-ea"/>
                <a:ea typeface="+mn-ea"/>
                <a:cs typeface="Times New Roman" panose="02020603050405020304" pitchFamily="18" charset="0"/>
              </a:rPr>
              <a:t>    1</a:t>
            </a:r>
            <a:r>
              <a:rPr lang="zh-CN" altLang="en-US" b="1" dirty="0">
                <a:solidFill>
                  <a:srgbClr val="002060"/>
                </a:solidFill>
                <a:latin typeface="+mn-ea"/>
                <a:ea typeface="+mn-ea"/>
                <a:cs typeface="Times New Roman" panose="02020603050405020304" pitchFamily="18" charset="0"/>
              </a:rPr>
              <a:t>月市场表现良好，沪指在</a:t>
            </a:r>
            <a:r>
              <a:rPr lang="en-US" altLang="zh-CN" b="1" dirty="0">
                <a:solidFill>
                  <a:srgbClr val="002060"/>
                </a:solidFill>
                <a:latin typeface="+mn-ea"/>
                <a:ea typeface="+mn-ea"/>
                <a:cs typeface="Times New Roman" panose="02020603050405020304" pitchFamily="18" charset="0"/>
              </a:rPr>
              <a:t>1</a:t>
            </a:r>
            <a:r>
              <a:rPr lang="zh-CN" altLang="en-US" b="1" dirty="0">
                <a:solidFill>
                  <a:srgbClr val="002060"/>
                </a:solidFill>
                <a:latin typeface="+mn-ea"/>
                <a:ea typeface="+mn-ea"/>
                <a:cs typeface="Times New Roman" panose="02020603050405020304" pitchFamily="18" charset="0"/>
              </a:rPr>
              <a:t>月</a:t>
            </a:r>
            <a:r>
              <a:rPr lang="en-US" altLang="zh-CN" b="1" dirty="0">
                <a:solidFill>
                  <a:srgbClr val="002060"/>
                </a:solidFill>
                <a:latin typeface="+mn-ea"/>
                <a:ea typeface="+mn-ea"/>
                <a:cs typeface="Times New Roman" panose="02020603050405020304" pitchFamily="18" charset="0"/>
              </a:rPr>
              <a:t>22</a:t>
            </a:r>
            <a:r>
              <a:rPr lang="zh-CN" altLang="en-US" b="1" dirty="0">
                <a:solidFill>
                  <a:srgbClr val="002060"/>
                </a:solidFill>
                <a:latin typeface="+mn-ea"/>
                <a:ea typeface="+mn-ea"/>
                <a:cs typeface="Times New Roman" panose="02020603050405020304" pitchFamily="18" charset="0"/>
              </a:rPr>
              <a:t>个交易日内有</a:t>
            </a:r>
            <a:r>
              <a:rPr lang="en-US" altLang="zh-CN" b="1" dirty="0">
                <a:solidFill>
                  <a:srgbClr val="002060"/>
                </a:solidFill>
                <a:latin typeface="+mn-ea"/>
                <a:ea typeface="+mn-ea"/>
                <a:cs typeface="Times New Roman" panose="02020603050405020304" pitchFamily="18" charset="0"/>
              </a:rPr>
              <a:t>18</a:t>
            </a:r>
            <a:r>
              <a:rPr lang="zh-CN" altLang="en-US" b="1" dirty="0">
                <a:solidFill>
                  <a:srgbClr val="002060"/>
                </a:solidFill>
                <a:latin typeface="+mn-ea"/>
                <a:ea typeface="+mn-ea"/>
                <a:cs typeface="Times New Roman" panose="02020603050405020304" pitchFamily="18" charset="0"/>
              </a:rPr>
              <a:t>个交易日上涨，月涨幅达</a:t>
            </a:r>
            <a:r>
              <a:rPr lang="en-US" altLang="zh-CN" b="1" dirty="0">
                <a:solidFill>
                  <a:srgbClr val="002060"/>
                </a:solidFill>
                <a:latin typeface="+mn-ea"/>
                <a:ea typeface="+mn-ea"/>
                <a:cs typeface="Times New Roman" panose="02020603050405020304" pitchFamily="18" charset="0"/>
              </a:rPr>
              <a:t>5.25%</a:t>
            </a:r>
            <a:r>
              <a:rPr lang="zh-CN" altLang="en-US" b="1" dirty="0">
                <a:solidFill>
                  <a:srgbClr val="002060"/>
                </a:solidFill>
                <a:latin typeface="+mn-ea"/>
                <a:ea typeface="+mn-ea"/>
                <a:cs typeface="Times New Roman" panose="02020603050405020304" pitchFamily="18" charset="0"/>
              </a:rPr>
              <a:t>，</a:t>
            </a:r>
            <a:r>
              <a:rPr lang="en-US" altLang="zh-CN" b="1" dirty="0">
                <a:solidFill>
                  <a:srgbClr val="002060"/>
                </a:solidFill>
                <a:latin typeface="+mn-ea"/>
                <a:ea typeface="+mn-ea"/>
                <a:cs typeface="Times New Roman" panose="02020603050405020304" pitchFamily="18" charset="0"/>
              </a:rPr>
              <a:t>A</a:t>
            </a:r>
            <a:r>
              <a:rPr lang="zh-CN" altLang="en-US" b="1" dirty="0">
                <a:solidFill>
                  <a:srgbClr val="002060"/>
                </a:solidFill>
                <a:latin typeface="+mn-ea"/>
                <a:ea typeface="+mn-ea"/>
                <a:cs typeface="Times New Roman" panose="02020603050405020304" pitchFamily="18" charset="0"/>
              </a:rPr>
              <a:t>股迎来</a:t>
            </a:r>
            <a:r>
              <a:rPr lang="en-US" altLang="zh-CN" b="1" dirty="0">
                <a:solidFill>
                  <a:srgbClr val="002060"/>
                </a:solidFill>
                <a:latin typeface="+mn-ea"/>
                <a:ea typeface="+mn-ea"/>
                <a:cs typeface="Times New Roman" panose="02020603050405020304" pitchFamily="18" charset="0"/>
              </a:rPr>
              <a:t>“</a:t>
            </a:r>
            <a:r>
              <a:rPr lang="zh-CN" altLang="en-US" b="1" dirty="0">
                <a:solidFill>
                  <a:srgbClr val="002060"/>
                </a:solidFill>
                <a:latin typeface="+mn-ea"/>
                <a:ea typeface="+mn-ea"/>
                <a:cs typeface="Times New Roman" panose="02020603050405020304" pitchFamily="18" charset="0"/>
              </a:rPr>
              <a:t>开门红</a:t>
            </a:r>
            <a:r>
              <a:rPr lang="en-US" altLang="zh-CN" b="1" dirty="0">
                <a:solidFill>
                  <a:srgbClr val="002060"/>
                </a:solidFill>
                <a:latin typeface="+mn-ea"/>
                <a:ea typeface="+mn-ea"/>
                <a:cs typeface="Times New Roman" panose="02020603050405020304" pitchFamily="18" charset="0"/>
              </a:rPr>
              <a:t>”</a:t>
            </a:r>
            <a:r>
              <a:rPr lang="zh-CN" altLang="en-US" b="1" dirty="0">
                <a:solidFill>
                  <a:srgbClr val="002060"/>
                </a:solidFill>
                <a:latin typeface="+mn-ea"/>
                <a:ea typeface="+mn-ea"/>
                <a:cs typeface="Times New Roman" panose="02020603050405020304" pitchFamily="18" charset="0"/>
              </a:rPr>
              <a:t>。步入</a:t>
            </a:r>
            <a:r>
              <a:rPr lang="en-US" altLang="zh-CN" b="1" dirty="0">
                <a:solidFill>
                  <a:srgbClr val="002060"/>
                </a:solidFill>
                <a:latin typeface="+mn-ea"/>
                <a:ea typeface="+mn-ea"/>
                <a:cs typeface="Times New Roman" panose="02020603050405020304" pitchFamily="18" charset="0"/>
              </a:rPr>
              <a:t>2</a:t>
            </a:r>
            <a:r>
              <a:rPr lang="zh-CN" altLang="en-US" b="1" dirty="0">
                <a:solidFill>
                  <a:srgbClr val="002060"/>
                </a:solidFill>
                <a:latin typeface="+mn-ea"/>
                <a:ea typeface="+mn-ea"/>
                <a:cs typeface="Times New Roman" panose="02020603050405020304" pitchFamily="18" charset="0"/>
              </a:rPr>
              <a:t>月，市场风云突变，在美股大幅回调以及上市公司业绩</a:t>
            </a:r>
            <a:r>
              <a:rPr lang="en-US" altLang="zh-CN" b="1" dirty="0">
                <a:solidFill>
                  <a:srgbClr val="002060"/>
                </a:solidFill>
                <a:latin typeface="+mn-ea"/>
                <a:ea typeface="+mn-ea"/>
                <a:cs typeface="Times New Roman" panose="02020603050405020304" pitchFamily="18" charset="0"/>
              </a:rPr>
              <a:t>“</a:t>
            </a:r>
            <a:r>
              <a:rPr lang="zh-CN" altLang="en-US" b="1" dirty="0">
                <a:solidFill>
                  <a:srgbClr val="002060"/>
                </a:solidFill>
                <a:latin typeface="+mn-ea"/>
                <a:ea typeface="+mn-ea"/>
                <a:cs typeface="Times New Roman" panose="02020603050405020304" pitchFamily="18" charset="0"/>
              </a:rPr>
              <a:t>地雷</a:t>
            </a:r>
            <a:r>
              <a:rPr lang="en-US" altLang="zh-CN" b="1" dirty="0">
                <a:solidFill>
                  <a:srgbClr val="002060"/>
                </a:solidFill>
                <a:latin typeface="+mn-ea"/>
                <a:ea typeface="+mn-ea"/>
                <a:cs typeface="Times New Roman" panose="02020603050405020304" pitchFamily="18" charset="0"/>
              </a:rPr>
              <a:t>”</a:t>
            </a:r>
            <a:r>
              <a:rPr lang="zh-CN" altLang="en-US" b="1" dirty="0">
                <a:solidFill>
                  <a:srgbClr val="002060"/>
                </a:solidFill>
                <a:latin typeface="+mn-ea"/>
                <a:ea typeface="+mn-ea"/>
                <a:cs typeface="Times New Roman" panose="02020603050405020304" pitchFamily="18" charset="0"/>
              </a:rPr>
              <a:t>频现的作用下，市场受到重挫，</a:t>
            </a:r>
            <a:r>
              <a:rPr lang="en-US" altLang="zh-CN" b="1" dirty="0">
                <a:solidFill>
                  <a:srgbClr val="002060"/>
                </a:solidFill>
                <a:latin typeface="+mn-ea"/>
                <a:ea typeface="+mn-ea"/>
                <a:cs typeface="Times New Roman" panose="02020603050405020304" pitchFamily="18" charset="0"/>
              </a:rPr>
              <a:t>2</a:t>
            </a:r>
            <a:r>
              <a:rPr lang="zh-CN" altLang="en-US" b="1" dirty="0">
                <a:solidFill>
                  <a:srgbClr val="002060"/>
                </a:solidFill>
                <a:latin typeface="+mn-ea"/>
                <a:ea typeface="+mn-ea"/>
                <a:cs typeface="Times New Roman" panose="02020603050405020304" pitchFamily="18" charset="0"/>
              </a:rPr>
              <a:t>月</a:t>
            </a:r>
            <a:r>
              <a:rPr lang="en-US" altLang="zh-CN" b="1" dirty="0">
                <a:solidFill>
                  <a:srgbClr val="002060"/>
                </a:solidFill>
                <a:latin typeface="+mn-ea"/>
                <a:ea typeface="+mn-ea"/>
                <a:cs typeface="Times New Roman" panose="02020603050405020304" pitchFamily="18" charset="0"/>
              </a:rPr>
              <a:t>9</a:t>
            </a:r>
            <a:r>
              <a:rPr lang="zh-CN" altLang="en-US" b="1" dirty="0">
                <a:solidFill>
                  <a:srgbClr val="002060"/>
                </a:solidFill>
                <a:latin typeface="+mn-ea"/>
                <a:ea typeface="+mn-ea"/>
                <a:cs typeface="Times New Roman" panose="02020603050405020304" pitchFamily="18" charset="0"/>
              </a:rPr>
              <a:t>日更是连续跌破</a:t>
            </a:r>
            <a:r>
              <a:rPr lang="en-US" altLang="zh-CN" b="1" dirty="0">
                <a:solidFill>
                  <a:srgbClr val="002060"/>
                </a:solidFill>
                <a:latin typeface="+mn-ea"/>
                <a:ea typeface="+mn-ea"/>
                <a:cs typeface="Times New Roman" panose="02020603050405020304" pitchFamily="18" charset="0"/>
              </a:rPr>
              <a:t>3200</a:t>
            </a:r>
            <a:r>
              <a:rPr lang="zh-CN" altLang="en-US" b="1" dirty="0">
                <a:solidFill>
                  <a:srgbClr val="002060"/>
                </a:solidFill>
                <a:latin typeface="+mn-ea"/>
                <a:ea typeface="+mn-ea"/>
                <a:cs typeface="Times New Roman" panose="02020603050405020304" pitchFamily="18" charset="0"/>
              </a:rPr>
              <a:t>点与</a:t>
            </a:r>
            <a:r>
              <a:rPr lang="en-US" altLang="zh-CN" b="1" dirty="0">
                <a:solidFill>
                  <a:srgbClr val="002060"/>
                </a:solidFill>
                <a:latin typeface="+mn-ea"/>
                <a:ea typeface="+mn-ea"/>
                <a:cs typeface="Times New Roman" panose="02020603050405020304" pitchFamily="18" charset="0"/>
              </a:rPr>
              <a:t>3100</a:t>
            </a:r>
            <a:r>
              <a:rPr lang="zh-CN" altLang="en-US" b="1" dirty="0">
                <a:solidFill>
                  <a:srgbClr val="002060"/>
                </a:solidFill>
                <a:latin typeface="+mn-ea"/>
                <a:ea typeface="+mn-ea"/>
                <a:cs typeface="Times New Roman" panose="02020603050405020304" pitchFamily="18" charset="0"/>
              </a:rPr>
              <a:t>点大关，最终收报</a:t>
            </a:r>
            <a:r>
              <a:rPr lang="en-US" altLang="zh-CN" b="1" dirty="0">
                <a:solidFill>
                  <a:srgbClr val="002060"/>
                </a:solidFill>
                <a:latin typeface="+mn-ea"/>
                <a:ea typeface="+mn-ea"/>
                <a:cs typeface="Times New Roman" panose="02020603050405020304" pitchFamily="18" charset="0"/>
              </a:rPr>
              <a:t>3129.85</a:t>
            </a:r>
            <a:r>
              <a:rPr lang="zh-CN" altLang="en-US" b="1" dirty="0">
                <a:solidFill>
                  <a:srgbClr val="002060"/>
                </a:solidFill>
                <a:latin typeface="+mn-ea"/>
                <a:ea typeface="+mn-ea"/>
                <a:cs typeface="Times New Roman" panose="02020603050405020304" pitchFamily="18" charset="0"/>
              </a:rPr>
              <a:t>点，当周跌幅</a:t>
            </a:r>
            <a:r>
              <a:rPr lang="en-US" altLang="zh-CN" b="1" dirty="0">
                <a:solidFill>
                  <a:srgbClr val="002060"/>
                </a:solidFill>
                <a:latin typeface="+mn-ea"/>
                <a:ea typeface="+mn-ea"/>
                <a:cs typeface="Times New Roman" panose="02020603050405020304" pitchFamily="18" charset="0"/>
              </a:rPr>
              <a:t>9.6%</a:t>
            </a:r>
            <a:r>
              <a:rPr lang="zh-CN" altLang="en-US" b="1" dirty="0">
                <a:solidFill>
                  <a:srgbClr val="002060"/>
                </a:solidFill>
                <a:latin typeface="+mn-ea"/>
                <a:ea typeface="+mn-ea"/>
                <a:cs typeface="Times New Roman" panose="02020603050405020304" pitchFamily="18" charset="0"/>
              </a:rPr>
              <a:t>，创下近二年来最低跌幅。跌幅虽然</a:t>
            </a:r>
            <a:r>
              <a:rPr lang="en-US" altLang="zh-CN" b="1" dirty="0">
                <a:solidFill>
                  <a:srgbClr val="002060"/>
                </a:solidFill>
                <a:latin typeface="+mn-ea"/>
                <a:ea typeface="+mn-ea"/>
                <a:cs typeface="Times New Roman" panose="02020603050405020304" pitchFamily="18" charset="0"/>
              </a:rPr>
              <a:t>“</a:t>
            </a:r>
            <a:r>
              <a:rPr lang="zh-CN" altLang="en-US" b="1" dirty="0">
                <a:solidFill>
                  <a:srgbClr val="002060"/>
                </a:solidFill>
                <a:latin typeface="+mn-ea"/>
                <a:ea typeface="+mn-ea"/>
                <a:cs typeface="Times New Roman" panose="02020603050405020304" pitchFamily="18" charset="0"/>
              </a:rPr>
              <a:t>触目惊心</a:t>
            </a:r>
            <a:r>
              <a:rPr lang="en-US" altLang="zh-CN" b="1" dirty="0">
                <a:solidFill>
                  <a:srgbClr val="002060"/>
                </a:solidFill>
                <a:latin typeface="+mn-ea"/>
                <a:ea typeface="+mn-ea"/>
                <a:cs typeface="Times New Roman" panose="02020603050405020304" pitchFamily="18" charset="0"/>
              </a:rPr>
              <a:t>”</a:t>
            </a:r>
            <a:r>
              <a:rPr lang="zh-CN" altLang="en-US" b="1" dirty="0">
                <a:solidFill>
                  <a:srgbClr val="002060"/>
                </a:solidFill>
                <a:latin typeface="+mn-ea"/>
                <a:ea typeface="+mn-ea"/>
                <a:cs typeface="Times New Roman" panose="02020603050405020304" pitchFamily="18" charset="0"/>
              </a:rPr>
              <a:t>，但本轮调整的影响因素更多体现在情绪层面，对中长期的向好趋势并未造成改变，短期的回调更有利于未来上涨的可持续性。</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1116013" y="3671888"/>
            <a:ext cx="7129462"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33795" name="Text Box 3"/>
          <p:cNvSpPr txBox="1">
            <a:spLocks noChangeArrowheads="1"/>
          </p:cNvSpPr>
          <p:nvPr/>
        </p:nvSpPr>
        <p:spPr bwMode="auto">
          <a:xfrm>
            <a:off x="1331913" y="1976438"/>
            <a:ext cx="4897437" cy="2122805"/>
          </a:xfrm>
          <a:prstGeom prst="rect">
            <a:avLst/>
          </a:prstGeom>
          <a:noFill/>
          <a:ln w="9525">
            <a:noFill/>
            <a:miter lim="800000"/>
          </a:ln>
        </p:spPr>
        <p:txBody>
          <a:bodyPr>
            <a:spAutoFit/>
          </a:bodyPr>
          <a:lstStyle/>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1. 本月宏观概况</a:t>
            </a:r>
          </a:p>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2. 本月市场动向分析</a:t>
            </a:r>
          </a:p>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3. 展望</a:t>
            </a:r>
          </a:p>
          <a:p>
            <a:pPr marL="457200" indent="-457200">
              <a:spcBef>
                <a:spcPct val="50000"/>
              </a:spcBef>
            </a:pPr>
            <a:r>
              <a:rPr kumimoji="1" lang="en-US" altLang="zh-CN" sz="2400" b="1">
                <a:solidFill>
                  <a:schemeClr val="bg1"/>
                </a:solidFill>
                <a:latin typeface="幼圆" panose="02010509060101010101" pitchFamily="49" charset="-122"/>
                <a:ea typeface="幼圆" panose="02010509060101010101" pitchFamily="49" charset="-122"/>
              </a:rPr>
              <a:t>4. </a:t>
            </a:r>
            <a:r>
              <a:rPr kumimoji="1" lang="zh-CN" altLang="en-US" sz="2400" b="1">
                <a:solidFill>
                  <a:schemeClr val="bg1"/>
                </a:solidFill>
                <a:latin typeface="幼圆" panose="02010509060101010101" pitchFamily="49" charset="-122"/>
                <a:ea typeface="幼圆" panose="02010509060101010101" pitchFamily="49" charset="-122"/>
              </a:rPr>
              <a:t>公司主要业务</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8600" y="1338263"/>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dirty="0">
                <a:solidFill>
                  <a:srgbClr val="0058B0"/>
                </a:solidFill>
                <a:latin typeface="Times New Roman" panose="02020603050405020304" pitchFamily="18" charset="0"/>
                <a:ea typeface="幼圆" panose="02010509060101010101" pitchFamily="49" charset="-122"/>
              </a:rPr>
              <a:t>     </a:t>
            </a:r>
            <a:r>
              <a:rPr lang="zh-CN" altLang="en-US" dirty="0">
                <a:solidFill>
                  <a:srgbClr val="0058B0"/>
                </a:solidFill>
                <a:latin typeface="Times New Roman" panose="02020603050405020304" pitchFamily="18" charset="0"/>
                <a:ea typeface="幼圆" panose="02010509060101010101" pitchFamily="49" charset="-122"/>
              </a:rPr>
              <a:t> 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Post-IPO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dirty="0">
                <a:solidFill>
                  <a:srgbClr val="0058B0"/>
                </a:solidFill>
              </a:rPr>
              <a:t>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dirty="0">
                <a:solidFill>
                  <a:srgbClr val="0058B0"/>
                </a:solidFill>
              </a:rPr>
              <a:t>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endParaRPr lang="en-US" altLang="zh-CN" sz="1800" dirty="0">
              <a:solidFill>
                <a:srgbClr val="0058B0"/>
              </a:solidFill>
            </a:endParaRPr>
          </a:p>
          <a:p>
            <a:pPr marL="0" indent="0" eaLnBrk="1" hangingPunct="1">
              <a:lnSpc>
                <a:spcPct val="150000"/>
              </a:lnSpc>
              <a:buFontTx/>
              <a:buNone/>
              <a:defRPr/>
            </a:pPr>
            <a:endParaRPr lang="zh-CN" altLang="en-US" sz="1800" dirty="0">
              <a:solidFill>
                <a:srgbClr val="0058B0"/>
              </a:solidFill>
            </a:endParaRPr>
          </a:p>
          <a:p>
            <a:pPr marL="0" indent="0" eaLnBrk="1" hangingPunct="1">
              <a:lnSpc>
                <a:spcPct val="150000"/>
              </a:lnSpc>
              <a:buFontTx/>
              <a:buNone/>
              <a:defRPr/>
            </a:pPr>
            <a:r>
              <a:rPr lang="zh-CN" altLang="en-US" sz="1800" dirty="0">
                <a:solidFill>
                  <a:srgbClr val="0058B0"/>
                </a:solidFill>
              </a:rPr>
              <a:t>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p>
        </p:txBody>
      </p:sp>
      <p:sp>
        <p:nvSpPr>
          <p:cNvPr id="37891" name="矩形 2"/>
          <p:cNvSpPr>
            <a:spLocks noChangeArrowheads="1"/>
          </p:cNvSpPr>
          <p:nvPr/>
        </p:nvSpPr>
        <p:spPr bwMode="auto">
          <a:xfrm>
            <a:off x="353695" y="1053465"/>
            <a:ext cx="6362065" cy="3992245"/>
          </a:xfrm>
          <a:prstGeom prst="rect">
            <a:avLst/>
          </a:prstGeom>
          <a:noFill/>
          <a:ln w="9525">
            <a:noFill/>
            <a:miter lim="800000"/>
          </a:ln>
        </p:spPr>
        <p:txBody>
          <a:bodyPr wrap="square">
            <a:spAutoFit/>
          </a:bodyPr>
          <a:lstStyle/>
          <a:p>
            <a:pPr>
              <a:lnSpc>
                <a:spcPct val="150000"/>
              </a:lnSpc>
            </a:pPr>
            <a:r>
              <a:rPr lang="zh-CN" altLang="en-US" b="1" dirty="0">
                <a:solidFill>
                  <a:srgbClr val="000066"/>
                </a:solidFill>
                <a:latin typeface="幼圆" panose="02010509060101010101" pitchFamily="49" charset="-122"/>
                <a:ea typeface="幼圆" panose="02010509060101010101" pitchFamily="49" charset="-122"/>
              </a:rPr>
              <a:t>编制人：高亦清</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联系人：闫英杰</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联系电话：13761396380</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公司地址：上海市东湖路</a:t>
            </a:r>
            <a:r>
              <a:rPr lang="en-US" altLang="zh-CN" b="1" dirty="0">
                <a:solidFill>
                  <a:srgbClr val="000066"/>
                </a:solidFill>
                <a:latin typeface="幼圆" panose="02010509060101010101" pitchFamily="49" charset="-122"/>
                <a:ea typeface="幼圆" panose="02010509060101010101" pitchFamily="49" charset="-122"/>
              </a:rPr>
              <a:t>70</a:t>
            </a:r>
            <a:r>
              <a:rPr lang="zh-CN" altLang="en-US" b="1" dirty="0">
                <a:solidFill>
                  <a:srgbClr val="000066"/>
                </a:solidFill>
                <a:latin typeface="幼圆" panose="02010509060101010101" pitchFamily="49" charset="-122"/>
                <a:ea typeface="幼圆" panose="02010509060101010101" pitchFamily="49" charset="-122"/>
              </a:rPr>
              <a:t>号东湖宾馆</a:t>
            </a:r>
            <a:r>
              <a:rPr lang="en-US" altLang="zh-CN" b="1" dirty="0">
                <a:solidFill>
                  <a:srgbClr val="000066"/>
                </a:solidFill>
                <a:latin typeface="幼圆" panose="02010509060101010101" pitchFamily="49" charset="-122"/>
                <a:ea typeface="幼圆" panose="02010509060101010101" pitchFamily="49" charset="-122"/>
              </a:rPr>
              <a:t>3</a:t>
            </a:r>
            <a:r>
              <a:rPr lang="zh-CN" altLang="en-US" b="1" dirty="0">
                <a:solidFill>
                  <a:srgbClr val="000066"/>
                </a:solidFill>
                <a:latin typeface="幼圆" panose="02010509060101010101" pitchFamily="49" charset="-122"/>
                <a:ea typeface="幼圆" panose="02010509060101010101" pitchFamily="49" charset="-122"/>
              </a:rPr>
              <a:t>号楼</a:t>
            </a:r>
            <a:r>
              <a:rPr lang="en-US" altLang="zh-CN" b="1" dirty="0">
                <a:solidFill>
                  <a:srgbClr val="000066"/>
                </a:solidFill>
                <a:latin typeface="幼圆" panose="02010509060101010101" pitchFamily="49" charset="-122"/>
                <a:ea typeface="幼圆" panose="02010509060101010101" pitchFamily="49" charset="-122"/>
              </a:rPr>
              <a:t>3</a:t>
            </a:r>
            <a:r>
              <a:rPr lang="zh-CN" altLang="en-US" sz="2400" b="1" dirty="0">
                <a:solidFill>
                  <a:srgbClr val="000066"/>
                </a:solidFill>
                <a:latin typeface="幼圆" panose="02010509060101010101" pitchFamily="49" charset="-122"/>
                <a:ea typeface="幼圆" panose="02010509060101010101" pitchFamily="49" charset="-122"/>
              </a:rPr>
              <a:t>楼</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公司电话：</a:t>
            </a:r>
            <a:r>
              <a:rPr lang="en-US" altLang="zh-CN" b="1" dirty="0">
                <a:solidFill>
                  <a:srgbClr val="000066"/>
                </a:solidFill>
                <a:latin typeface="幼圆" panose="02010509060101010101" pitchFamily="49" charset="-122"/>
                <a:ea typeface="幼圆" panose="02010509060101010101" pitchFamily="49" charset="-122"/>
              </a:rPr>
              <a:t>8621—54668032—602</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公司传真：</a:t>
            </a:r>
            <a:r>
              <a:rPr lang="en-US" altLang="zh-CN" b="1" dirty="0">
                <a:solidFill>
                  <a:srgbClr val="000066"/>
                </a:solidFill>
                <a:latin typeface="幼圆" panose="02010509060101010101" pitchFamily="49" charset="-122"/>
                <a:ea typeface="幼圆" panose="02010509060101010101" pitchFamily="49" charset="-122"/>
              </a:rPr>
              <a:t>8621—54669508</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网址：</a:t>
            </a:r>
            <a:r>
              <a:rPr lang="en-US" altLang="zh-CN" b="1" dirty="0">
                <a:solidFill>
                  <a:srgbClr val="000066"/>
                </a:solidFill>
                <a:latin typeface="幼圆" panose="02010509060101010101" pitchFamily="49" charset="-122"/>
                <a:ea typeface="幼圆" panose="02010509060101010101" pitchFamily="49" charset="-122"/>
              </a:rPr>
              <a:t>http://www.rongke.com</a:t>
            </a:r>
          </a:p>
          <a:p>
            <a:pPr>
              <a:lnSpc>
                <a:spcPct val="150000"/>
              </a:lnSpc>
            </a:pPr>
            <a:endParaRPr lang="en-US" altLang="zh-CN" sz="1400" b="1" dirty="0">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dirty="0">
              <a:solidFill>
                <a:srgbClr val="000066"/>
              </a:solidFill>
              <a:latin typeface="幼圆" panose="02010509060101010101" pitchFamily="49" charset="-122"/>
              <a:ea typeface="幼圆" panose="02010509060101010101" pitchFamily="49" charset="-122"/>
            </a:endParaRPr>
          </a:p>
        </p:txBody>
      </p:sp>
      <p:pic>
        <p:nvPicPr>
          <p:cNvPr id="37892" name="图片 6" descr="rongkeLogo.jpg"/>
          <p:cNvPicPr>
            <a:picLocks noChangeAspect="1"/>
          </p:cNvPicPr>
          <p:nvPr/>
        </p:nvPicPr>
        <p:blipFill>
          <a:blip r:embed="rId3"/>
          <a:srcRect/>
          <a:stretch>
            <a:fillRect/>
          </a:stretch>
        </p:blipFill>
        <p:spPr bwMode="auto">
          <a:xfrm>
            <a:off x="3995420" y="3452495"/>
            <a:ext cx="5046980" cy="2988945"/>
          </a:xfrm>
          <a:prstGeom prst="rect">
            <a:avLst/>
          </a:prstGeom>
          <a:noFill/>
          <a:ln w="9525">
            <a:noFill/>
            <a:miter lim="800000"/>
            <a:headEnd/>
            <a:tailEnd/>
          </a:ln>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dirty="0">
                <a:solidFill>
                  <a:srgbClr val="000066"/>
                </a:solidFill>
                <a:latin typeface="Arial" panose="020B0604020202020204" pitchFamily="34" charset="0"/>
              </a:rPr>
              <a:t>CPI</a:t>
            </a:r>
            <a:r>
              <a:rPr kumimoji="1" lang="zh-CN" altLang="en-US" sz="2400" dirty="0">
                <a:solidFill>
                  <a:srgbClr val="000066"/>
                </a:solidFill>
                <a:latin typeface="Arial" panose="020B0604020202020204" pitchFamily="34" charset="0"/>
              </a:rPr>
              <a:t>、</a:t>
            </a:r>
            <a:r>
              <a:rPr kumimoji="1" lang="en-US" altLang="zh-CN" sz="2400" dirty="0">
                <a:solidFill>
                  <a:srgbClr val="000066"/>
                </a:solidFill>
                <a:latin typeface="Arial" panose="020B0604020202020204" pitchFamily="34" charset="0"/>
              </a:rPr>
              <a:t>PPI</a:t>
            </a:r>
          </a:p>
        </p:txBody>
      </p:sp>
      <p:sp>
        <p:nvSpPr>
          <p:cNvPr id="15364" name="矩形 7"/>
          <p:cNvSpPr>
            <a:spLocks noChangeArrowheads="1"/>
          </p:cNvSpPr>
          <p:nvPr/>
        </p:nvSpPr>
        <p:spPr bwMode="auto">
          <a:xfrm>
            <a:off x="412179" y="4768835"/>
            <a:ext cx="8320410" cy="1323439"/>
          </a:xfrm>
          <a:prstGeom prst="rect">
            <a:avLst/>
          </a:prstGeom>
          <a:noFill/>
          <a:ln w="9525">
            <a:noFill/>
            <a:miter lim="800000"/>
          </a:ln>
        </p:spPr>
        <p:txBody>
          <a:bodyPr wrap="square">
            <a:spAutoFit/>
          </a:bodyPr>
          <a:lstStyle/>
          <a:p>
            <a:pPr>
              <a:defRPr/>
            </a:pPr>
            <a:r>
              <a:rPr lang="en-US" altLang="zh-CN" b="1" dirty="0">
                <a:solidFill>
                  <a:srgbClr val="002060"/>
                </a:solidFill>
                <a:latin typeface="+mn-ea"/>
                <a:ea typeface="+mn-ea"/>
              </a:rPr>
              <a:t>1</a:t>
            </a:r>
            <a:r>
              <a:rPr lang="zh-CN" altLang="en-US" b="1" dirty="0">
                <a:solidFill>
                  <a:srgbClr val="002060"/>
                </a:solidFill>
                <a:latin typeface="+mn-ea"/>
                <a:ea typeface="+mn-ea"/>
              </a:rPr>
              <a:t>月</a:t>
            </a:r>
            <a:r>
              <a:rPr lang="en-US" altLang="zh-CN" b="1" dirty="0">
                <a:solidFill>
                  <a:srgbClr val="002060"/>
                </a:solidFill>
                <a:latin typeface="+mn-ea"/>
                <a:ea typeface="+mn-ea"/>
              </a:rPr>
              <a:t>CPI</a:t>
            </a:r>
            <a:r>
              <a:rPr lang="zh-CN" altLang="en-US" b="1" dirty="0">
                <a:solidFill>
                  <a:srgbClr val="002060"/>
                </a:solidFill>
                <a:latin typeface="+mn-ea"/>
                <a:ea typeface="+mn-ea"/>
              </a:rPr>
              <a:t>同比上涨</a:t>
            </a:r>
            <a:r>
              <a:rPr lang="en-US" altLang="zh-CN" b="1" dirty="0">
                <a:solidFill>
                  <a:srgbClr val="002060"/>
                </a:solidFill>
                <a:latin typeface="+mn-ea"/>
                <a:ea typeface="+mn-ea"/>
              </a:rPr>
              <a:t>1.5%</a:t>
            </a:r>
            <a:r>
              <a:rPr lang="zh-CN" altLang="en-US" b="1" dirty="0">
                <a:solidFill>
                  <a:srgbClr val="002060"/>
                </a:solidFill>
                <a:latin typeface="+mn-ea"/>
                <a:ea typeface="+mn-ea"/>
              </a:rPr>
              <a:t>，涨幅较上月缩小</a:t>
            </a:r>
            <a:r>
              <a:rPr lang="en-US" altLang="zh-CN" b="1" dirty="0">
                <a:solidFill>
                  <a:srgbClr val="002060"/>
                </a:solidFill>
                <a:latin typeface="+mn-ea"/>
                <a:ea typeface="+mn-ea"/>
              </a:rPr>
              <a:t>0.3</a:t>
            </a:r>
            <a:r>
              <a:rPr lang="zh-CN" altLang="en-US" b="1" dirty="0">
                <a:solidFill>
                  <a:srgbClr val="002060"/>
                </a:solidFill>
                <a:latin typeface="+mn-ea"/>
                <a:ea typeface="+mn-ea"/>
              </a:rPr>
              <a:t>个百分点，已</a:t>
            </a:r>
            <a:r>
              <a:rPr b="1" dirty="0">
                <a:solidFill>
                  <a:srgbClr val="002060"/>
                </a:solidFill>
                <a:latin typeface="+mn-ea"/>
                <a:ea typeface="+mn-ea"/>
              </a:rPr>
              <a:t>连续12个月低于2%</a:t>
            </a:r>
            <a:r>
              <a:rPr lang="en-US" b="1" dirty="0">
                <a:solidFill>
                  <a:srgbClr val="002060"/>
                </a:solidFill>
                <a:latin typeface="+mn-ea"/>
                <a:ea typeface="+mn-ea"/>
              </a:rPr>
              <a:t>,</a:t>
            </a:r>
            <a:r>
              <a:rPr b="1" dirty="0">
                <a:solidFill>
                  <a:srgbClr val="002060"/>
                </a:solidFill>
                <a:latin typeface="+mn-ea"/>
                <a:ea typeface="+mn-ea"/>
              </a:rPr>
              <a:t>通胀总体平稳。</a:t>
            </a:r>
            <a:r>
              <a:rPr lang="en-US" altLang="zh-CN" b="1" dirty="0">
                <a:solidFill>
                  <a:srgbClr val="002060"/>
                </a:solidFill>
                <a:latin typeface="+mn-ea"/>
                <a:ea typeface="+mn-ea"/>
              </a:rPr>
              <a:t>PPI</a:t>
            </a:r>
            <a:r>
              <a:rPr lang="zh-CN" altLang="en-US" b="1" dirty="0">
                <a:solidFill>
                  <a:srgbClr val="002060"/>
                </a:solidFill>
                <a:latin typeface="+mn-ea"/>
                <a:ea typeface="+mn-ea"/>
              </a:rPr>
              <a:t>同比上涨</a:t>
            </a:r>
            <a:r>
              <a:rPr lang="en-US" altLang="zh-CN" b="1" dirty="0">
                <a:solidFill>
                  <a:srgbClr val="002060"/>
                </a:solidFill>
                <a:latin typeface="+mn-ea"/>
                <a:ea typeface="+mn-ea"/>
              </a:rPr>
              <a:t>4.3%</a:t>
            </a:r>
            <a:r>
              <a:rPr lang="zh-CN" altLang="en-US" b="1" dirty="0">
                <a:solidFill>
                  <a:srgbClr val="002060"/>
                </a:solidFill>
                <a:latin typeface="+mn-ea"/>
                <a:ea typeface="+mn-ea"/>
              </a:rPr>
              <a:t>，涨幅较上月下降</a:t>
            </a:r>
            <a:r>
              <a:rPr lang="en-US" altLang="zh-CN" b="1" dirty="0">
                <a:solidFill>
                  <a:srgbClr val="002060"/>
                </a:solidFill>
                <a:latin typeface="+mn-ea"/>
                <a:ea typeface="+mn-ea"/>
              </a:rPr>
              <a:t>0.6</a:t>
            </a:r>
            <a:r>
              <a:rPr lang="zh-CN" altLang="en-US" b="1" dirty="0">
                <a:solidFill>
                  <a:srgbClr val="002060"/>
                </a:solidFill>
                <a:latin typeface="+mn-ea"/>
                <a:ea typeface="+mn-ea"/>
              </a:rPr>
              <a:t>个百分点，从分项来看，生产资料环比上涨0.3%，较前值大幅回落0.6个百分点，是拖累1月PPI环比回落的主因。</a:t>
            </a:r>
          </a:p>
        </p:txBody>
      </p:sp>
      <p:pic>
        <p:nvPicPr>
          <p:cNvPr id="3" name="图片 2"/>
          <p:cNvPicPr>
            <a:picLocks noChangeAspect="1"/>
          </p:cNvPicPr>
          <p:nvPr/>
        </p:nvPicPr>
        <p:blipFill>
          <a:blip r:embed="rId3"/>
          <a:stretch>
            <a:fillRect/>
          </a:stretch>
        </p:blipFill>
        <p:spPr>
          <a:xfrm>
            <a:off x="1350010" y="1045845"/>
            <a:ext cx="6179820" cy="3723005"/>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dirty="0">
                <a:solidFill>
                  <a:schemeClr val="tx2">
                    <a:lumMod val="75000"/>
                  </a:schemeClr>
                </a:solidFill>
                <a:latin typeface="Arial" panose="020B0604020202020204" pitchFamily="34" charset="0"/>
              </a:rPr>
              <a:t>PMI</a:t>
            </a:r>
            <a:endParaRPr kumimoji="1" lang="zh-CN" altLang="en-US" sz="2400" dirty="0">
              <a:solidFill>
                <a:schemeClr val="tx2">
                  <a:lumMod val="75000"/>
                </a:schemeClr>
              </a:solidFill>
              <a:latin typeface="Arial" panose="020B0604020202020204" pitchFamily="34" charset="0"/>
            </a:endParaRPr>
          </a:p>
        </p:txBody>
      </p:sp>
      <p:sp>
        <p:nvSpPr>
          <p:cNvPr id="16387" name="TextBox 1"/>
          <p:cNvSpPr txBox="1">
            <a:spLocks noChangeArrowheads="1"/>
          </p:cNvSpPr>
          <p:nvPr/>
        </p:nvSpPr>
        <p:spPr bwMode="auto">
          <a:xfrm>
            <a:off x="569595" y="4880610"/>
            <a:ext cx="7543165" cy="1015663"/>
          </a:xfrm>
          <a:prstGeom prst="rect">
            <a:avLst/>
          </a:prstGeom>
          <a:noFill/>
          <a:ln w="9525">
            <a:noFill/>
            <a:miter lim="800000"/>
          </a:ln>
        </p:spPr>
        <p:txBody>
          <a:bodyPr wrap="square">
            <a:spAutoFit/>
          </a:bodyPr>
          <a:lstStyle/>
          <a:p>
            <a:pPr>
              <a:defRPr/>
            </a:pPr>
            <a:r>
              <a:rPr lang="en-US" altLang="zh-CN" b="1" dirty="0">
                <a:solidFill>
                  <a:srgbClr val="000066"/>
                </a:solidFill>
                <a:latin typeface="+mn-ea"/>
                <a:ea typeface="+mn-ea"/>
              </a:rPr>
              <a:t>1</a:t>
            </a:r>
            <a:r>
              <a:rPr lang="zh-CN" altLang="en-US" b="1" dirty="0">
                <a:solidFill>
                  <a:srgbClr val="000066"/>
                </a:solidFill>
                <a:latin typeface="+mn-ea"/>
                <a:ea typeface="+mn-ea"/>
              </a:rPr>
              <a:t>月制造业</a:t>
            </a:r>
            <a:r>
              <a:rPr lang="en-US" altLang="zh-CN" b="1" dirty="0">
                <a:solidFill>
                  <a:srgbClr val="000066"/>
                </a:solidFill>
                <a:latin typeface="+mn-ea"/>
                <a:ea typeface="+mn-ea"/>
              </a:rPr>
              <a:t>PMI</a:t>
            </a:r>
            <a:r>
              <a:rPr lang="zh-CN" altLang="en-US" b="1" dirty="0">
                <a:solidFill>
                  <a:srgbClr val="000066"/>
                </a:solidFill>
                <a:latin typeface="+mn-ea"/>
                <a:ea typeface="+mn-ea"/>
              </a:rPr>
              <a:t>为</a:t>
            </a:r>
            <a:r>
              <a:rPr lang="en-US" altLang="zh-CN" b="1" dirty="0">
                <a:solidFill>
                  <a:srgbClr val="000066"/>
                </a:solidFill>
                <a:latin typeface="+mn-ea"/>
                <a:ea typeface="+mn-ea"/>
              </a:rPr>
              <a:t>51.3</a:t>
            </a:r>
            <a:r>
              <a:rPr lang="zh-CN" altLang="en-US" b="1" dirty="0">
                <a:solidFill>
                  <a:srgbClr val="000066"/>
                </a:solidFill>
                <a:latin typeface="+mn-ea"/>
                <a:ea typeface="+mn-ea"/>
              </a:rPr>
              <a:t>，</a:t>
            </a:r>
            <a:r>
              <a:rPr lang="zh-CN" altLang="en-US" b="1" dirty="0">
                <a:solidFill>
                  <a:srgbClr val="000066"/>
                </a:solidFill>
                <a:latin typeface="+mn-ea"/>
                <a:ea typeface="+mn-ea"/>
                <a:sym typeface="+mn-ea"/>
              </a:rPr>
              <a:t>环比下降</a:t>
            </a:r>
            <a:r>
              <a:rPr lang="en-US" altLang="zh-CN" b="1" dirty="0">
                <a:solidFill>
                  <a:srgbClr val="000066"/>
                </a:solidFill>
                <a:latin typeface="+mn-ea"/>
                <a:ea typeface="+mn-ea"/>
                <a:sym typeface="+mn-ea"/>
              </a:rPr>
              <a:t>0.3</a:t>
            </a:r>
            <a:r>
              <a:rPr lang="zh-CN" altLang="en-US" b="1" dirty="0">
                <a:solidFill>
                  <a:srgbClr val="000066"/>
                </a:solidFill>
                <a:latin typeface="+mn-ea"/>
                <a:ea typeface="+mn-ea"/>
                <a:sym typeface="+mn-ea"/>
              </a:rPr>
              <a:t>个百分点，总指数和主要分项指数均出现回落，一季度经济或仍将阶段性承压。</a:t>
            </a:r>
            <a:r>
              <a:rPr lang="en-US" altLang="zh-CN" b="1" dirty="0">
                <a:solidFill>
                  <a:srgbClr val="000066"/>
                </a:solidFill>
                <a:latin typeface="+mn-lt"/>
                <a:ea typeface="+mn-ea"/>
              </a:rPr>
              <a:t>1</a:t>
            </a:r>
            <a:r>
              <a:rPr lang="zh-CN" altLang="en-US" b="1" dirty="0">
                <a:solidFill>
                  <a:srgbClr val="000066"/>
                </a:solidFill>
                <a:latin typeface="+mn-lt"/>
                <a:ea typeface="+mn-ea"/>
              </a:rPr>
              <a:t>月财新中国制造业</a:t>
            </a:r>
            <a:r>
              <a:rPr lang="en-US" altLang="zh-CN" b="1" dirty="0">
                <a:solidFill>
                  <a:srgbClr val="000066"/>
                </a:solidFill>
                <a:latin typeface="+mn-lt"/>
                <a:ea typeface="+mn-ea"/>
              </a:rPr>
              <a:t>PMI</a:t>
            </a:r>
            <a:r>
              <a:rPr lang="zh-CN" altLang="en-US" b="1" dirty="0">
                <a:solidFill>
                  <a:srgbClr val="000066"/>
                </a:solidFill>
                <a:latin typeface="+mn-lt"/>
                <a:ea typeface="+mn-ea"/>
              </a:rPr>
              <a:t>录得</a:t>
            </a:r>
            <a:r>
              <a:rPr lang="en-US" altLang="zh-CN" b="1" dirty="0">
                <a:solidFill>
                  <a:srgbClr val="000066"/>
                </a:solidFill>
                <a:latin typeface="+mn-lt"/>
                <a:ea typeface="+mn-ea"/>
              </a:rPr>
              <a:t>51.5</a:t>
            </a:r>
            <a:r>
              <a:rPr lang="zh-CN" altLang="en-US" b="1" dirty="0">
                <a:solidFill>
                  <a:srgbClr val="000066"/>
                </a:solidFill>
                <a:latin typeface="+mn-lt"/>
                <a:ea typeface="+mn-ea"/>
              </a:rPr>
              <a:t>，较上月持平，企业生产经营活动继续小幅改善。</a:t>
            </a:r>
            <a:endParaRPr lang="en-US" altLang="zh-CN" b="1" dirty="0">
              <a:solidFill>
                <a:srgbClr val="000066"/>
              </a:solidFill>
              <a:latin typeface="+mn-lt"/>
              <a:ea typeface="+mn-ea"/>
            </a:endParaRPr>
          </a:p>
        </p:txBody>
      </p:sp>
      <p:pic>
        <p:nvPicPr>
          <p:cNvPr id="4" name="图片 3"/>
          <p:cNvPicPr>
            <a:picLocks noChangeAspect="1"/>
          </p:cNvPicPr>
          <p:nvPr/>
        </p:nvPicPr>
        <p:blipFill>
          <a:blip r:embed="rId3"/>
          <a:stretch>
            <a:fillRect/>
          </a:stretch>
        </p:blipFill>
        <p:spPr>
          <a:xfrm>
            <a:off x="1086485" y="959485"/>
            <a:ext cx="6508750" cy="3921125"/>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dirty="0">
                <a:solidFill>
                  <a:srgbClr val="000066"/>
                </a:solidFill>
                <a:latin typeface="Arial" panose="020B0604020202020204" pitchFamily="34" charset="0"/>
              </a:rPr>
              <a:t>央行公开市场操作</a:t>
            </a:r>
          </a:p>
        </p:txBody>
      </p:sp>
      <p:sp>
        <p:nvSpPr>
          <p:cNvPr id="6" name="矩形 5"/>
          <p:cNvSpPr/>
          <p:nvPr/>
        </p:nvSpPr>
        <p:spPr>
          <a:xfrm>
            <a:off x="685800" y="4726940"/>
            <a:ext cx="7618730" cy="1015663"/>
          </a:xfrm>
          <a:prstGeom prst="rect">
            <a:avLst/>
          </a:prstGeom>
        </p:spPr>
        <p:txBody>
          <a:bodyPr wrap="square">
            <a:spAutoFit/>
          </a:bodyPr>
          <a:lstStyle/>
          <a:p>
            <a:pPr>
              <a:defRPr/>
            </a:pPr>
            <a:r>
              <a:rPr lang="en-US" b="1" dirty="0">
                <a:solidFill>
                  <a:srgbClr val="000066"/>
                </a:solidFill>
                <a:latin typeface="+mn-ea"/>
                <a:ea typeface="+mn-ea"/>
              </a:rPr>
              <a:t>1</a:t>
            </a:r>
            <a:r>
              <a:rPr lang="zh-CN" altLang="en-US" b="1" dirty="0">
                <a:solidFill>
                  <a:srgbClr val="000066"/>
                </a:solidFill>
                <a:latin typeface="+mn-ea"/>
                <a:ea typeface="+mn-ea"/>
              </a:rPr>
              <a:t>月，央行累计净回笼</a:t>
            </a:r>
            <a:r>
              <a:rPr lang="en-US" altLang="zh-CN" b="1" dirty="0">
                <a:solidFill>
                  <a:srgbClr val="000066"/>
                </a:solidFill>
                <a:latin typeface="+mn-ea"/>
                <a:ea typeface="+mn-ea"/>
              </a:rPr>
              <a:t>2000</a:t>
            </a:r>
            <a:r>
              <a:rPr lang="zh-CN" altLang="en-US" b="1" dirty="0">
                <a:solidFill>
                  <a:srgbClr val="000066"/>
                </a:solidFill>
                <a:latin typeface="+mn-ea"/>
                <a:ea typeface="+mn-ea"/>
              </a:rPr>
              <a:t>亿元，至</a:t>
            </a:r>
            <a:r>
              <a:rPr lang="en-US" altLang="zh-CN" b="1" dirty="0">
                <a:solidFill>
                  <a:srgbClr val="000066"/>
                </a:solidFill>
                <a:latin typeface="+mn-ea"/>
                <a:ea typeface="+mn-ea"/>
              </a:rPr>
              <a:t>2</a:t>
            </a:r>
            <a:r>
              <a:rPr lang="zh-CN" altLang="en-US" b="1" dirty="0">
                <a:solidFill>
                  <a:srgbClr val="000066"/>
                </a:solidFill>
                <a:latin typeface="+mn-ea"/>
                <a:ea typeface="+mn-ea"/>
              </a:rPr>
              <a:t>月</a:t>
            </a:r>
            <a:r>
              <a:rPr lang="en-US" altLang="zh-CN" b="1" dirty="0">
                <a:solidFill>
                  <a:srgbClr val="000066"/>
                </a:solidFill>
                <a:latin typeface="+mn-ea"/>
                <a:ea typeface="+mn-ea"/>
              </a:rPr>
              <a:t>9</a:t>
            </a:r>
            <a:r>
              <a:rPr lang="zh-CN" altLang="en-US" b="1" dirty="0">
                <a:solidFill>
                  <a:srgbClr val="000066"/>
                </a:solidFill>
                <a:latin typeface="+mn-ea"/>
                <a:ea typeface="+mn-ea"/>
              </a:rPr>
              <a:t>日，已连续</a:t>
            </a:r>
            <a:r>
              <a:rPr lang="en-US" altLang="zh-CN" b="1" dirty="0">
                <a:solidFill>
                  <a:srgbClr val="000066"/>
                </a:solidFill>
                <a:latin typeface="+mn-ea"/>
                <a:ea typeface="+mn-ea"/>
              </a:rPr>
              <a:t>12</a:t>
            </a:r>
            <a:r>
              <a:rPr lang="zh-CN" altLang="en-US" b="1" dirty="0">
                <a:solidFill>
                  <a:srgbClr val="000066"/>
                </a:solidFill>
                <a:latin typeface="+mn-ea"/>
                <a:ea typeface="+mn-ea"/>
              </a:rPr>
              <a:t>个交易日暂停公开市场操作。节前现金投放压力持续加大，央行净回笼累积效应显现</a:t>
            </a:r>
            <a:r>
              <a:rPr lang="en-US" altLang="zh-CN" b="1" dirty="0">
                <a:solidFill>
                  <a:srgbClr val="000066"/>
                </a:solidFill>
                <a:latin typeface="+mn-ea"/>
                <a:ea typeface="+mn-ea"/>
              </a:rPr>
              <a:t>.</a:t>
            </a:r>
            <a:endParaRPr lang="zh-CN" altLang="en-US" b="1" dirty="0">
              <a:solidFill>
                <a:srgbClr val="000066"/>
              </a:solidFill>
              <a:latin typeface="+mn-ea"/>
              <a:ea typeface="+mn-ea"/>
            </a:endParaRPr>
          </a:p>
        </p:txBody>
      </p:sp>
      <p:pic>
        <p:nvPicPr>
          <p:cNvPr id="10" name="图片 9"/>
          <p:cNvPicPr>
            <a:picLocks noChangeAspect="1"/>
          </p:cNvPicPr>
          <p:nvPr/>
        </p:nvPicPr>
        <p:blipFill>
          <a:blip r:embed="rId2"/>
          <a:stretch>
            <a:fillRect/>
          </a:stretch>
        </p:blipFill>
        <p:spPr>
          <a:xfrm>
            <a:off x="1605280" y="937260"/>
            <a:ext cx="5762625" cy="3789680"/>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1295400" y="2540000"/>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7411" name="Text Box 3"/>
          <p:cNvSpPr txBox="1">
            <a:spLocks noChangeArrowheads="1"/>
          </p:cNvSpPr>
          <p:nvPr/>
        </p:nvSpPr>
        <p:spPr bwMode="auto">
          <a:xfrm>
            <a:off x="1331913" y="1976438"/>
            <a:ext cx="4897437" cy="2124075"/>
          </a:xfrm>
          <a:prstGeom prst="rect">
            <a:avLst/>
          </a:prstGeom>
          <a:noFill/>
          <a:ln w="9525">
            <a:noFill/>
            <a:miter lim="800000"/>
          </a:ln>
        </p:spPr>
        <p:txBody>
          <a:bodyPr>
            <a:spAutoFit/>
          </a:bodyPr>
          <a:lstStyle/>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1.本月宏观概况</a:t>
            </a:r>
          </a:p>
          <a:p>
            <a:pPr marL="457200" indent="-457200">
              <a:spcBef>
                <a:spcPct val="50000"/>
              </a:spcBef>
            </a:pPr>
            <a:r>
              <a:rPr kumimoji="1" lang="zh-CN" altLang="en-US" sz="2400" b="1">
                <a:solidFill>
                  <a:schemeClr val="bg1"/>
                </a:solidFill>
                <a:latin typeface="Times New Roman" panose="02020603050405020304" pitchFamily="18" charset="0"/>
                <a:ea typeface="幼圆" panose="02010509060101010101" pitchFamily="49" charset="-122"/>
              </a:rPr>
              <a:t>2.本月市场动向分析</a:t>
            </a:r>
          </a:p>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3. 展望</a:t>
            </a: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rPr>
              <a:t>4. </a:t>
            </a:r>
            <a:r>
              <a:rPr kumimoji="1" lang="zh-CN" altLang="en-US" sz="2400" b="1">
                <a:solidFill>
                  <a:srgbClr val="000066"/>
                </a:solidFill>
                <a:latin typeface="Times New Roman" panose="02020603050405020304" pitchFamily="18" charset="0"/>
                <a:ea typeface="幼圆" panose="02010509060101010101" pitchFamily="49" charset="-122"/>
              </a:rPr>
              <a:t>公司主要业务</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p>
        </p:txBody>
      </p:sp>
      <p:sp>
        <p:nvSpPr>
          <p:cNvPr id="18435" name="Text Box 280"/>
          <p:cNvSpPr txBox="1">
            <a:spLocks noChangeArrowheads="1"/>
          </p:cNvSpPr>
          <p:nvPr/>
        </p:nvSpPr>
        <p:spPr bwMode="auto">
          <a:xfrm>
            <a:off x="500034" y="4870140"/>
            <a:ext cx="8143875" cy="1630045"/>
          </a:xfrm>
          <a:prstGeom prst="rect">
            <a:avLst/>
          </a:prstGeom>
          <a:noFill/>
          <a:ln w="9525" algn="ctr">
            <a:noFill/>
            <a:miter lim="800000"/>
          </a:ln>
        </p:spPr>
        <p:txBody>
          <a:bodyPr>
            <a:spAutoFit/>
          </a:bodyPr>
          <a:lstStyle/>
          <a:p>
            <a:pPr algn="just">
              <a:spcBef>
                <a:spcPct val="50000"/>
              </a:spcBef>
            </a:pPr>
            <a:r>
              <a:rPr lang="en-US" altLang="zh-CN" b="1" dirty="0">
                <a:solidFill>
                  <a:srgbClr val="000066"/>
                </a:solidFill>
                <a:latin typeface="幼圆" panose="02010509060101010101" pitchFamily="49" charset="-122"/>
                <a:ea typeface="幼圆" panose="02010509060101010101" pitchFamily="49" charset="-122"/>
              </a:rPr>
              <a:t>1</a:t>
            </a:r>
            <a:r>
              <a:rPr lang="zh-CN" altLang="en-US" b="1" dirty="0">
                <a:solidFill>
                  <a:srgbClr val="000066"/>
                </a:solidFill>
                <a:latin typeface="幼圆" panose="02010509060101010101" pitchFamily="49" charset="-122"/>
                <a:ea typeface="幼圆" panose="02010509060101010101" pitchFamily="49" charset="-122"/>
              </a:rPr>
              <a:t>月上证综指涨</a:t>
            </a:r>
            <a:r>
              <a:rPr lang="en-US" altLang="zh-CN" b="1" dirty="0">
                <a:solidFill>
                  <a:srgbClr val="000066"/>
                </a:solidFill>
                <a:latin typeface="幼圆" panose="02010509060101010101" pitchFamily="49" charset="-122"/>
                <a:ea typeface="幼圆" panose="02010509060101010101" pitchFamily="49" charset="-122"/>
              </a:rPr>
              <a:t>5.25%</a:t>
            </a:r>
            <a:r>
              <a:rPr lang="zh-CN" altLang="en-US" b="1" dirty="0">
                <a:solidFill>
                  <a:srgbClr val="000066"/>
                </a:solidFill>
                <a:latin typeface="幼圆" panose="02010509060101010101" pitchFamily="49" charset="-122"/>
                <a:ea typeface="幼圆" panose="02010509060101010101" pitchFamily="49" charset="-122"/>
              </a:rPr>
              <a:t>，</a:t>
            </a:r>
            <a:r>
              <a:rPr lang="zh-CN" altLang="en-US" b="1" dirty="0">
                <a:solidFill>
                  <a:srgbClr val="000066"/>
                </a:solidFill>
                <a:latin typeface="幼圆" panose="02010509060101010101" pitchFamily="49" charset="-122"/>
                <a:ea typeface="幼圆" panose="02010509060101010101" pitchFamily="49" charset="-122"/>
                <a:sym typeface="+mn-ea"/>
              </a:rPr>
              <a:t>报收</a:t>
            </a:r>
            <a:r>
              <a:rPr lang="en-US" altLang="zh-CN" b="1" dirty="0">
                <a:solidFill>
                  <a:srgbClr val="000066"/>
                </a:solidFill>
                <a:latin typeface="幼圆" panose="02010509060101010101" pitchFamily="49" charset="-122"/>
                <a:ea typeface="幼圆" panose="02010509060101010101" pitchFamily="49" charset="-122"/>
                <a:sym typeface="+mn-ea"/>
              </a:rPr>
              <a:t>3480.83</a:t>
            </a:r>
            <a:r>
              <a:rPr lang="zh-CN" altLang="en-US" b="1" dirty="0">
                <a:solidFill>
                  <a:srgbClr val="000066"/>
                </a:solidFill>
                <a:latin typeface="幼圆" panose="02010509060101010101" pitchFamily="49" charset="-122"/>
                <a:ea typeface="幼圆" panose="02010509060101010101" pitchFamily="49" charset="-122"/>
                <a:sym typeface="+mn-ea"/>
              </a:rPr>
              <a:t>点</a:t>
            </a:r>
            <a:r>
              <a:rPr lang="zh-CN" altLang="en-US" b="1" dirty="0">
                <a:solidFill>
                  <a:srgbClr val="000066"/>
                </a:solidFill>
                <a:latin typeface="幼圆" panose="02010509060101010101" pitchFamily="49" charset="-122"/>
                <a:ea typeface="幼圆" panose="02010509060101010101" pitchFamily="49" charset="-122"/>
              </a:rPr>
              <a:t>；深证成指涨</a:t>
            </a:r>
            <a:r>
              <a:rPr lang="en-US" altLang="zh-CN" b="1" dirty="0">
                <a:solidFill>
                  <a:srgbClr val="000066"/>
                </a:solidFill>
                <a:latin typeface="幼圆" panose="02010509060101010101" pitchFamily="49" charset="-122"/>
                <a:ea typeface="幼圆" panose="02010509060101010101" pitchFamily="49" charset="-122"/>
              </a:rPr>
              <a:t>1.08%</a:t>
            </a:r>
            <a:r>
              <a:rPr lang="zh-CN" altLang="en-US" b="1" dirty="0">
                <a:solidFill>
                  <a:srgbClr val="000066"/>
                </a:solidFill>
                <a:latin typeface="幼圆" panose="02010509060101010101" pitchFamily="49" charset="-122"/>
                <a:ea typeface="幼圆" panose="02010509060101010101" pitchFamily="49" charset="-122"/>
              </a:rPr>
              <a:t>，报收</a:t>
            </a:r>
            <a:r>
              <a:rPr lang="en-US" altLang="zh-CN" b="1" dirty="0">
                <a:solidFill>
                  <a:srgbClr val="000066"/>
                </a:solidFill>
                <a:latin typeface="幼圆" panose="02010509060101010101" pitchFamily="49" charset="-122"/>
                <a:ea typeface="幼圆" panose="02010509060101010101" pitchFamily="49" charset="-122"/>
              </a:rPr>
              <a:t>11159.68</a:t>
            </a:r>
            <a:r>
              <a:rPr lang="zh-CN" altLang="en-US" b="1" dirty="0">
                <a:solidFill>
                  <a:srgbClr val="000066"/>
                </a:solidFill>
                <a:latin typeface="幼圆" panose="02010509060101010101" pitchFamily="49" charset="-122"/>
                <a:ea typeface="幼圆" panose="02010509060101010101" pitchFamily="49" charset="-122"/>
              </a:rPr>
              <a:t>点；中小板指跌</a:t>
            </a:r>
            <a:r>
              <a:rPr lang="en-US" altLang="zh-CN" b="1" dirty="0">
                <a:solidFill>
                  <a:srgbClr val="000066"/>
                </a:solidFill>
                <a:latin typeface="幼圆" panose="02010509060101010101" pitchFamily="49" charset="-122"/>
                <a:ea typeface="幼圆" panose="02010509060101010101" pitchFamily="49" charset="-122"/>
              </a:rPr>
              <a:t>1.78%</a:t>
            </a:r>
            <a:r>
              <a:rPr lang="zh-CN" altLang="en-US" b="1" dirty="0">
                <a:solidFill>
                  <a:srgbClr val="000066"/>
                </a:solidFill>
                <a:latin typeface="幼圆" panose="02010509060101010101" pitchFamily="49" charset="-122"/>
                <a:ea typeface="幼圆" panose="02010509060101010101" pitchFamily="49" charset="-122"/>
              </a:rPr>
              <a:t>，报收</a:t>
            </a:r>
            <a:r>
              <a:rPr lang="en-US" altLang="zh-CN" b="1" dirty="0">
                <a:solidFill>
                  <a:srgbClr val="000066"/>
                </a:solidFill>
                <a:latin typeface="幼圆" panose="02010509060101010101" pitchFamily="49" charset="-122"/>
                <a:ea typeface="幼圆" panose="02010509060101010101" pitchFamily="49" charset="-122"/>
              </a:rPr>
              <a:t>7420.66</a:t>
            </a:r>
            <a:r>
              <a:rPr lang="zh-CN" altLang="en-US" b="1" dirty="0">
                <a:solidFill>
                  <a:srgbClr val="000066"/>
                </a:solidFill>
                <a:latin typeface="幼圆" panose="02010509060101010101" pitchFamily="49" charset="-122"/>
                <a:ea typeface="幼圆" panose="02010509060101010101" pitchFamily="49" charset="-122"/>
              </a:rPr>
              <a:t>点；创业板指</a:t>
            </a:r>
            <a:r>
              <a:rPr lang="zh-CN" altLang="en-US" b="1" dirty="0">
                <a:solidFill>
                  <a:srgbClr val="000066"/>
                </a:solidFill>
                <a:latin typeface="幼圆" panose="02010509060101010101" pitchFamily="49" charset="-122"/>
                <a:ea typeface="幼圆" panose="02010509060101010101" pitchFamily="49" charset="-122"/>
                <a:sym typeface="+mn-ea"/>
              </a:rPr>
              <a:t>连续</a:t>
            </a:r>
            <a:r>
              <a:rPr lang="en-US" altLang="zh-CN" b="1" dirty="0">
                <a:solidFill>
                  <a:srgbClr val="000066"/>
                </a:solidFill>
                <a:latin typeface="幼圆" panose="02010509060101010101" pitchFamily="49" charset="-122"/>
                <a:ea typeface="幼圆" panose="02010509060101010101" pitchFamily="49" charset="-122"/>
                <a:sym typeface="+mn-ea"/>
              </a:rPr>
              <a:t>4</a:t>
            </a:r>
            <a:r>
              <a:rPr lang="zh-CN" altLang="en-US" b="1" dirty="0">
                <a:solidFill>
                  <a:srgbClr val="000066"/>
                </a:solidFill>
                <a:latin typeface="幼圆" panose="02010509060101010101" pitchFamily="49" charset="-122"/>
                <a:ea typeface="幼圆" panose="02010509060101010101" pitchFamily="49" charset="-122"/>
                <a:sym typeface="+mn-ea"/>
              </a:rPr>
              <a:t>月下跌，本月</a:t>
            </a:r>
            <a:r>
              <a:rPr lang="zh-CN" altLang="en-US" b="1" dirty="0">
                <a:solidFill>
                  <a:srgbClr val="000066"/>
                </a:solidFill>
                <a:latin typeface="幼圆" panose="02010509060101010101" pitchFamily="49" charset="-122"/>
                <a:ea typeface="幼圆" panose="02010509060101010101" pitchFamily="49" charset="-122"/>
              </a:rPr>
              <a:t>跌幅</a:t>
            </a:r>
            <a:r>
              <a:rPr lang="en-US" altLang="zh-CN" b="1" dirty="0">
                <a:solidFill>
                  <a:srgbClr val="000066"/>
                </a:solidFill>
                <a:latin typeface="幼圆" panose="02010509060101010101" pitchFamily="49" charset="-122"/>
                <a:ea typeface="幼圆" panose="02010509060101010101" pitchFamily="49" charset="-122"/>
              </a:rPr>
              <a:t>1%</a:t>
            </a:r>
            <a:r>
              <a:rPr lang="zh-CN" altLang="en-US" b="1" dirty="0">
                <a:solidFill>
                  <a:srgbClr val="000066"/>
                </a:solidFill>
                <a:latin typeface="幼圆" panose="02010509060101010101" pitchFamily="49" charset="-122"/>
                <a:ea typeface="幼圆" panose="02010509060101010101" pitchFamily="49" charset="-122"/>
              </a:rPr>
              <a:t>，报收</a:t>
            </a:r>
            <a:r>
              <a:rPr lang="en-US" altLang="zh-CN" b="1" dirty="0">
                <a:solidFill>
                  <a:srgbClr val="000066"/>
                </a:solidFill>
                <a:latin typeface="幼圆" panose="02010509060101010101" pitchFamily="49" charset="-122"/>
                <a:ea typeface="幼圆" panose="02010509060101010101" pitchFamily="49" charset="-122"/>
              </a:rPr>
              <a:t>1735.06</a:t>
            </a:r>
            <a:r>
              <a:rPr lang="zh-CN" altLang="en-US" b="1" dirty="0">
                <a:solidFill>
                  <a:srgbClr val="000066"/>
                </a:solidFill>
                <a:latin typeface="幼圆" panose="02010509060101010101" pitchFamily="49" charset="-122"/>
                <a:ea typeface="幼圆" panose="02010509060101010101" pitchFamily="49" charset="-122"/>
              </a:rPr>
              <a:t>点。进入</a:t>
            </a:r>
            <a:r>
              <a:rPr lang="en-US" altLang="zh-CN" b="1" dirty="0">
                <a:solidFill>
                  <a:srgbClr val="000066"/>
                </a:solidFill>
                <a:latin typeface="幼圆" panose="02010509060101010101" pitchFamily="49" charset="-122"/>
                <a:ea typeface="幼圆" panose="02010509060101010101" pitchFamily="49" charset="-122"/>
              </a:rPr>
              <a:t>2</a:t>
            </a:r>
            <a:r>
              <a:rPr lang="zh-CN" altLang="en-US" b="1" dirty="0">
                <a:solidFill>
                  <a:srgbClr val="000066"/>
                </a:solidFill>
                <a:latin typeface="幼圆" panose="02010509060101010101" pitchFamily="49" charset="-122"/>
                <a:ea typeface="幼圆" panose="02010509060101010101" pitchFamily="49" charset="-122"/>
              </a:rPr>
              <a:t>月，沪指遭到连续杀跌，</a:t>
            </a:r>
            <a:r>
              <a:rPr lang="en-US" altLang="zh-CN" b="1" dirty="0">
                <a:solidFill>
                  <a:srgbClr val="000066"/>
                </a:solidFill>
                <a:latin typeface="幼圆" panose="02010509060101010101" pitchFamily="49" charset="-122"/>
                <a:ea typeface="幼圆" panose="02010509060101010101" pitchFamily="49" charset="-122"/>
              </a:rPr>
              <a:t>2</a:t>
            </a:r>
            <a:r>
              <a:rPr lang="zh-CN" altLang="en-US" b="1" dirty="0">
                <a:solidFill>
                  <a:srgbClr val="000066"/>
                </a:solidFill>
                <a:latin typeface="幼圆" panose="02010509060101010101" pitchFamily="49" charset="-122"/>
                <a:ea typeface="幼圆" panose="02010509060101010101" pitchFamily="49" charset="-122"/>
              </a:rPr>
              <a:t>月</a:t>
            </a:r>
            <a:r>
              <a:rPr lang="en-US" altLang="zh-CN" b="1" dirty="0">
                <a:solidFill>
                  <a:srgbClr val="000066"/>
                </a:solidFill>
                <a:latin typeface="幼圆" panose="02010509060101010101" pitchFamily="49" charset="-122"/>
                <a:ea typeface="幼圆" panose="02010509060101010101" pitchFamily="49" charset="-122"/>
              </a:rPr>
              <a:t>9</a:t>
            </a:r>
            <a:r>
              <a:rPr lang="zh-CN" altLang="en-US" b="1" dirty="0">
                <a:solidFill>
                  <a:srgbClr val="000066"/>
                </a:solidFill>
                <a:latin typeface="幼圆" panose="02010509060101010101" pitchFamily="49" charset="-122"/>
                <a:ea typeface="幼圆" panose="02010509060101010101" pitchFamily="49" charset="-122"/>
              </a:rPr>
              <a:t>日一度跌破</a:t>
            </a:r>
            <a:r>
              <a:rPr lang="en-US" altLang="zh-CN" b="1" dirty="0">
                <a:solidFill>
                  <a:srgbClr val="000066"/>
                </a:solidFill>
                <a:latin typeface="幼圆" panose="02010509060101010101" pitchFamily="49" charset="-122"/>
                <a:ea typeface="幼圆" panose="02010509060101010101" pitchFamily="49" charset="-122"/>
              </a:rPr>
              <a:t>3100</a:t>
            </a:r>
            <a:r>
              <a:rPr lang="zh-CN" altLang="en-US" b="1" dirty="0">
                <a:solidFill>
                  <a:srgbClr val="000066"/>
                </a:solidFill>
                <a:latin typeface="幼圆" panose="02010509060101010101" pitchFamily="49" charset="-122"/>
                <a:ea typeface="幼圆" panose="02010509060101010101" pitchFamily="49" charset="-122"/>
              </a:rPr>
              <a:t>点</a:t>
            </a:r>
            <a:r>
              <a:rPr lang="en-US" altLang="zh-CN" b="1" dirty="0">
                <a:solidFill>
                  <a:srgbClr val="000066"/>
                </a:solidFill>
                <a:latin typeface="幼圆" panose="02010509060101010101" pitchFamily="49" charset="-122"/>
                <a:ea typeface="幼圆" panose="02010509060101010101" pitchFamily="49" charset="-122"/>
              </a:rPr>
              <a:t>,</a:t>
            </a:r>
            <a:r>
              <a:rPr lang="zh-CN" altLang="en-US" b="1" dirty="0">
                <a:solidFill>
                  <a:srgbClr val="000066"/>
                </a:solidFill>
                <a:latin typeface="幼圆" panose="02010509060101010101" pitchFamily="49" charset="-122"/>
                <a:ea typeface="幼圆" panose="02010509060101010101" pitchFamily="49" charset="-122"/>
              </a:rPr>
              <a:t>最终收报</a:t>
            </a:r>
            <a:r>
              <a:rPr lang="en-US" altLang="zh-CN" b="1" dirty="0">
                <a:solidFill>
                  <a:srgbClr val="000066"/>
                </a:solidFill>
                <a:latin typeface="幼圆" panose="02010509060101010101" pitchFamily="49" charset="-122"/>
                <a:ea typeface="幼圆" panose="02010509060101010101" pitchFamily="49" charset="-122"/>
              </a:rPr>
              <a:t>3189.25</a:t>
            </a:r>
            <a:r>
              <a:rPr lang="zh-CN" altLang="en-US" b="1" dirty="0">
                <a:solidFill>
                  <a:srgbClr val="000066"/>
                </a:solidFill>
                <a:latin typeface="幼圆" panose="02010509060101010101" pitchFamily="49" charset="-122"/>
                <a:ea typeface="幼圆" panose="02010509060101010101" pitchFamily="49" charset="-122"/>
              </a:rPr>
              <a:t>点，预计随着风险的快速释放</a:t>
            </a:r>
            <a:r>
              <a:rPr lang="en-US" altLang="zh-CN" b="1" dirty="0">
                <a:solidFill>
                  <a:srgbClr val="000066"/>
                </a:solidFill>
                <a:latin typeface="幼圆" panose="02010509060101010101" pitchFamily="49" charset="-122"/>
                <a:ea typeface="幼圆" panose="02010509060101010101" pitchFamily="49" charset="-122"/>
              </a:rPr>
              <a:t>,</a:t>
            </a:r>
            <a:r>
              <a:rPr lang="zh-CN" altLang="zh-CN" b="1" dirty="0">
                <a:solidFill>
                  <a:srgbClr val="000066"/>
                </a:solidFill>
                <a:latin typeface="幼圆" panose="02010509060101010101" pitchFamily="49" charset="-122"/>
                <a:ea typeface="幼圆" panose="02010509060101010101" pitchFamily="49" charset="-122"/>
              </a:rPr>
              <a:t>年后</a:t>
            </a:r>
            <a:r>
              <a:rPr lang="zh-CN" altLang="en-US" b="1" dirty="0">
                <a:solidFill>
                  <a:srgbClr val="000066"/>
                </a:solidFill>
                <a:latin typeface="幼圆" panose="02010509060101010101" pitchFamily="49" charset="-122"/>
                <a:ea typeface="幼圆" panose="02010509060101010101" pitchFamily="49" charset="-122"/>
              </a:rPr>
              <a:t>将带来新一轮反弹行情。</a:t>
            </a:r>
            <a:endParaRPr lang="zh-CN" altLang="en-US" sz="1800" b="1" dirty="0">
              <a:solidFill>
                <a:srgbClr val="000066"/>
              </a:solidFill>
              <a:latin typeface="幼圆" panose="02010509060101010101" pitchFamily="49" charset="-122"/>
              <a:ea typeface="幼圆" panose="02010509060101010101" pitchFamily="49" charset="-122"/>
            </a:endParaRPr>
          </a:p>
        </p:txBody>
      </p:sp>
      <p:pic>
        <p:nvPicPr>
          <p:cNvPr id="2" name="图片 1"/>
          <p:cNvPicPr>
            <a:picLocks noChangeAspect="1"/>
          </p:cNvPicPr>
          <p:nvPr/>
        </p:nvPicPr>
        <p:blipFill>
          <a:blip r:embed="rId3"/>
          <a:stretch>
            <a:fillRect/>
          </a:stretch>
        </p:blipFill>
        <p:spPr>
          <a:xfrm>
            <a:off x="1165860" y="1043940"/>
            <a:ext cx="6351270" cy="3826510"/>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dirty="0">
                <a:solidFill>
                  <a:schemeClr val="tx1"/>
                </a:solidFill>
              </a:rPr>
              <a:t>股指期货</a:t>
            </a:r>
            <a:endParaRPr lang="en-US" altLang="zh-CN" sz="2400" dirty="0">
              <a:solidFill>
                <a:schemeClr val="tx1"/>
              </a:solidFill>
            </a:endParaRPr>
          </a:p>
        </p:txBody>
      </p:sp>
      <p:sp>
        <p:nvSpPr>
          <p:cNvPr id="19459" name="Text Box 5"/>
          <p:cNvSpPr txBox="1">
            <a:spLocks noChangeArrowheads="1"/>
          </p:cNvSpPr>
          <p:nvPr/>
        </p:nvSpPr>
        <p:spPr bwMode="auto">
          <a:xfrm>
            <a:off x="956945" y="5501005"/>
            <a:ext cx="6971665" cy="706755"/>
          </a:xfrm>
          <a:prstGeom prst="rect">
            <a:avLst/>
          </a:prstGeom>
          <a:noFill/>
          <a:ln w="9525" algn="ctr">
            <a:noFill/>
            <a:miter lim="800000"/>
          </a:ln>
        </p:spPr>
        <p:txBody>
          <a:bodyPr wrap="square">
            <a:spAutoFit/>
          </a:bodyPr>
          <a:lstStyle/>
          <a:p>
            <a:pPr>
              <a:spcBef>
                <a:spcPct val="50000"/>
              </a:spcBef>
            </a:pPr>
            <a:r>
              <a:rPr lang="en-US" altLang="zh-CN" b="1" dirty="0">
                <a:solidFill>
                  <a:srgbClr val="002060"/>
                </a:solidFill>
                <a:latin typeface="幼圆" panose="02010509060101010101" pitchFamily="49" charset="-122"/>
                <a:ea typeface="幼圆" panose="02010509060101010101" pitchFamily="49" charset="-122"/>
              </a:rPr>
              <a:t>1</a:t>
            </a:r>
            <a:r>
              <a:rPr lang="zh-CN" altLang="en-US" b="1" dirty="0">
                <a:solidFill>
                  <a:srgbClr val="002060"/>
                </a:solidFill>
                <a:latin typeface="幼圆" panose="02010509060101010101" pitchFamily="49" charset="-122"/>
                <a:ea typeface="幼圆" panose="02010509060101010101" pitchFamily="49" charset="-122"/>
              </a:rPr>
              <a:t>月上证</a:t>
            </a:r>
            <a:r>
              <a:rPr lang="en-US" altLang="zh-CN" b="1" dirty="0">
                <a:solidFill>
                  <a:srgbClr val="002060"/>
                </a:solidFill>
                <a:latin typeface="幼圆" panose="02010509060101010101" pitchFamily="49" charset="-122"/>
                <a:ea typeface="幼圆" panose="02010509060101010101" pitchFamily="49" charset="-122"/>
              </a:rPr>
              <a:t>50</a:t>
            </a:r>
            <a:r>
              <a:rPr lang="zh-CN" altLang="en-US" b="1" dirty="0">
                <a:solidFill>
                  <a:srgbClr val="002060"/>
                </a:solidFill>
                <a:latin typeface="幼圆" panose="02010509060101010101" pitchFamily="49" charset="-122"/>
                <a:ea typeface="幼圆" panose="02010509060101010101" pitchFamily="49" charset="-122"/>
              </a:rPr>
              <a:t>股指期货走势震荡上行，</a:t>
            </a:r>
            <a:r>
              <a:rPr lang="en-US" altLang="zh-CN" b="1" dirty="0">
                <a:solidFill>
                  <a:srgbClr val="002060"/>
                </a:solidFill>
                <a:latin typeface="幼圆" panose="02010509060101010101" pitchFamily="49" charset="-122"/>
                <a:ea typeface="幼圆" panose="02010509060101010101" pitchFamily="49" charset="-122"/>
              </a:rPr>
              <a:t>1</a:t>
            </a:r>
            <a:r>
              <a:rPr lang="zh-CN" altLang="en-US" b="1" dirty="0">
                <a:solidFill>
                  <a:srgbClr val="002060"/>
                </a:solidFill>
                <a:latin typeface="幼圆" panose="02010509060101010101" pitchFamily="49" charset="-122"/>
                <a:ea typeface="幼圆" panose="02010509060101010101" pitchFamily="49" charset="-122"/>
              </a:rPr>
              <a:t>月下旬指数走势出现小幅回落。</a:t>
            </a:r>
          </a:p>
        </p:txBody>
      </p:sp>
      <p:pic>
        <p:nvPicPr>
          <p:cNvPr id="3" name="图片 2"/>
          <p:cNvPicPr>
            <a:picLocks noChangeAspect="1"/>
          </p:cNvPicPr>
          <p:nvPr/>
        </p:nvPicPr>
        <p:blipFill>
          <a:blip r:embed="rId4"/>
          <a:stretch>
            <a:fillRect/>
          </a:stretch>
        </p:blipFill>
        <p:spPr>
          <a:xfrm>
            <a:off x="956945" y="1051560"/>
            <a:ext cx="6807835" cy="4401820"/>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bwMode="auto">
          <a:xfrm>
            <a:off x="500063" y="188640"/>
            <a:ext cx="8229600" cy="1143000"/>
          </a:xfrm>
          <a:noFill/>
          <a:ln>
            <a:miter lim="800000"/>
          </a:ln>
        </p:spPr>
        <p:txBody>
          <a:bodyPr vert="horz" wrap="square" lIns="91440" tIns="45720" rIns="91440" bIns="45720" numCol="1" anchor="t" anchorCtr="0" compatLnSpc="1"/>
          <a:lstStyle/>
          <a:p>
            <a:r>
              <a:rPr lang="zh-CN" altLang="en-US" sz="2400" dirty="0">
                <a:solidFill>
                  <a:schemeClr val="tx2">
                    <a:lumMod val="75000"/>
                  </a:schemeClr>
                </a:solidFill>
                <a:uFillTx/>
              </a:rPr>
              <a:t>债市指数</a:t>
            </a:r>
          </a:p>
        </p:txBody>
      </p:sp>
      <p:pic>
        <p:nvPicPr>
          <p:cNvPr id="4" name="图片 3"/>
          <p:cNvPicPr>
            <a:picLocks noChangeAspect="1"/>
          </p:cNvPicPr>
          <p:nvPr/>
        </p:nvPicPr>
        <p:blipFill>
          <a:blip r:embed="rId3"/>
          <a:stretch>
            <a:fillRect/>
          </a:stretch>
        </p:blipFill>
        <p:spPr>
          <a:xfrm>
            <a:off x="1205865" y="963930"/>
            <a:ext cx="6522085" cy="3929380"/>
          </a:xfrm>
          <a:prstGeom prst="rect">
            <a:avLst/>
          </a:prstGeom>
        </p:spPr>
      </p:pic>
      <p:sp>
        <p:nvSpPr>
          <p:cNvPr id="2" name="文本框 1"/>
          <p:cNvSpPr txBox="1"/>
          <p:nvPr/>
        </p:nvSpPr>
        <p:spPr>
          <a:xfrm>
            <a:off x="834390" y="4893310"/>
            <a:ext cx="6998970" cy="1015663"/>
          </a:xfrm>
          <a:prstGeom prst="rect">
            <a:avLst/>
          </a:prstGeom>
          <a:noFill/>
        </p:spPr>
        <p:txBody>
          <a:bodyPr wrap="square" rtlCol="0">
            <a:spAutoFit/>
          </a:bodyPr>
          <a:lstStyle/>
          <a:p>
            <a:pPr algn="l"/>
            <a:r>
              <a:rPr lang="zh-CN" altLang="en-US" b="1" dirty="0">
                <a:solidFill>
                  <a:srgbClr val="000066"/>
                </a:solidFill>
                <a:latin typeface="+mn-ea"/>
                <a:ea typeface="+mn-ea"/>
              </a:rPr>
              <a:t>全球股市普遍回调下债券市场呈现较好表现。随着国内A股近期遭到连续杀跌，一级市场上国债、金融债普遍受到避险资金青睐。</a:t>
            </a:r>
          </a:p>
        </p:txBody>
      </p:sp>
    </p:spTree>
  </p:cSld>
  <p:clrMapOvr>
    <a:masterClrMapping/>
  </p:clrMapOvr>
  <p:transition>
    <p:wipe dir="r"/>
  </p:transition>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150</TotalTime>
  <Words>2209</Words>
  <Application>Microsoft Office PowerPoint</Application>
  <PresentationFormat>全屏显示(4:3)</PresentationFormat>
  <Paragraphs>295</Paragraphs>
  <Slides>26</Slides>
  <Notes>24</Notes>
  <HiddenSlides>0</HiddenSlides>
  <MMClips>0</MMClips>
  <ScaleCrop>false</ScaleCrop>
  <HeadingPairs>
    <vt:vector size="6" baseType="variant">
      <vt:variant>
        <vt:lpstr>已用的字体</vt:lpstr>
      </vt:variant>
      <vt:variant>
        <vt:i4>8</vt:i4>
      </vt:variant>
      <vt:variant>
        <vt:lpstr>主题</vt:lpstr>
      </vt:variant>
      <vt:variant>
        <vt:i4>8</vt:i4>
      </vt:variant>
      <vt:variant>
        <vt:lpstr>幻灯片标题</vt:lpstr>
      </vt:variant>
      <vt:variant>
        <vt:i4>26</vt:i4>
      </vt:variant>
    </vt:vector>
  </HeadingPairs>
  <TitlesOfParts>
    <vt:vector size="42" baseType="lpstr">
      <vt:lpstr>黑体</vt:lpstr>
      <vt:lpstr>华文中宋</vt:lpstr>
      <vt:lpstr>宋体</vt:lpstr>
      <vt:lpstr>幼圆</vt:lpstr>
      <vt:lpstr>Arial</vt:lpstr>
      <vt:lpstr>Times New Roman</vt:lpstr>
      <vt:lpstr>Verdana</vt:lpstr>
      <vt:lpstr>Wingdings</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CPI、PPI</vt:lpstr>
      <vt:lpstr>PMI</vt:lpstr>
      <vt:lpstr>央行公开市场操作</vt:lpstr>
      <vt:lpstr>PowerPoint 演示文稿</vt:lpstr>
      <vt:lpstr>PowerPoint 演示文稿</vt:lpstr>
      <vt:lpstr>股指期货</vt:lpstr>
      <vt:lpstr>债市指数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SYN GE</cp:lastModifiedBy>
  <cp:revision>4018</cp:revision>
  <dcterms:created xsi:type="dcterms:W3CDTF">2007-11-30T05:47:00Z</dcterms:created>
  <dcterms:modified xsi:type="dcterms:W3CDTF">2018-02-13T07:23:36Z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