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1"/>
  </p:notesMasterIdLst>
  <p:handoutMasterIdLst>
    <p:handoutMasterId r:id="rId32"/>
  </p:handoutMasterIdLst>
  <p:sldIdLst>
    <p:sldId id="256" r:id="rId9"/>
    <p:sldId id="378" r:id="rId10"/>
    <p:sldId id="442" r:id="rId11"/>
    <p:sldId id="436" r:id="rId12"/>
    <p:sldId id="405" r:id="rId13"/>
    <p:sldId id="416" r:id="rId14"/>
    <p:sldId id="439" r:id="rId15"/>
    <p:sldId id="418" r:id="rId16"/>
    <p:sldId id="437" r:id="rId17"/>
    <p:sldId id="400" r:id="rId18"/>
    <p:sldId id="396" r:id="rId19"/>
    <p:sldId id="430" r:id="rId20"/>
    <p:sldId id="372" r:id="rId21"/>
    <p:sldId id="320" r:id="rId22"/>
    <p:sldId id="443" r:id="rId23"/>
    <p:sldId id="364" r:id="rId24"/>
    <p:sldId id="441" r:id="rId25"/>
    <p:sldId id="445" r:id="rId26"/>
    <p:sldId id="446" r:id="rId27"/>
    <p:sldId id="423" r:id="rId28"/>
    <p:sldId id="425" r:id="rId29"/>
    <p:sldId id="390" r:id="rId30"/>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7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343E7"/>
    <a:srgbClr val="33CC33"/>
    <a:srgbClr val="FF0000"/>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0" autoAdjust="0"/>
    <p:restoredTop sz="86372" autoAdjust="0"/>
  </p:normalViewPr>
  <p:slideViewPr>
    <p:cSldViewPr>
      <p:cViewPr varScale="1">
        <p:scale>
          <a:sx n="68" d="100"/>
          <a:sy n="68" d="100"/>
        </p:scale>
        <p:origin x="-1108" y="-64"/>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oyiqing\Desktop\&#26376;&#25253;\2018%201\&#38480;&#21806;&#32929;&#35299;&#311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0"/>
            <c:invertIfNegative val="0"/>
            <c:bubble3D val="0"/>
            <c:spPr>
              <a:solidFill>
                <a:srgbClr val="2343E7"/>
              </a:solidFill>
              <a:ln>
                <a:solidFill>
                  <a:srgbClr val="2343E7"/>
                </a:solidFill>
              </a:ln>
            </c:spPr>
            <c:extLst xmlns:c16r2="http://schemas.microsoft.com/office/drawing/2015/06/chart">
              <c:ext xmlns:c16="http://schemas.microsoft.com/office/drawing/2014/chart" uri="{C3380CC4-5D6E-409C-BE32-E72D297353CC}">
                <c16:uniqueId val="{00000001-59A5-4532-BE6E-B6F156194E4E}"/>
              </c:ext>
            </c:extLst>
          </c:dPt>
          <c:dPt>
            <c:idx val="1"/>
            <c:invertIfNegative val="0"/>
            <c:bubble3D val="0"/>
            <c:spPr>
              <a:solidFill>
                <a:srgbClr val="2343E7"/>
              </a:solidFill>
              <a:ln>
                <a:solidFill>
                  <a:srgbClr val="2343E7"/>
                </a:solidFill>
              </a:ln>
            </c:spPr>
            <c:extLst xmlns:c16r2="http://schemas.microsoft.com/office/drawing/2015/06/chart">
              <c:ext xmlns:c16="http://schemas.microsoft.com/office/drawing/2014/chart" uri="{C3380CC4-5D6E-409C-BE32-E72D297353CC}">
                <c16:uniqueId val="{00000003-59A5-4532-BE6E-B6F156194E4E}"/>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4-59A5-4532-BE6E-B6F156194E4E}"/>
              </c:ext>
            </c:extLst>
          </c:dPt>
          <c:dLbls>
            <c:dLbl>
              <c:idx val="2"/>
              <c:layout/>
              <c:tx>
                <c:rich>
                  <a:bodyPr/>
                  <a:lstStyle/>
                  <a:p>
                    <a:r>
                      <a:rPr lang="en-US" altLang="zh-CN" dirty="0"/>
                      <a:t>3055.98</a:t>
                    </a:r>
                    <a:r>
                      <a:rPr lang="zh-CN" altLang="en-US" dirty="0"/>
                      <a:t>亿元</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9A5-4532-BE6E-B6F156194E4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yyyy"年"m"月"</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Sheet1!$B$2:$B$13</c:f>
              <c:numCache>
                <c:formatCode>General</c:formatCode>
                <c:ptCount val="12"/>
                <c:pt idx="0">
                  <c:v>4370.466179</c:v>
                </c:pt>
                <c:pt idx="1">
                  <c:v>2422.3716599999998</c:v>
                </c:pt>
                <c:pt idx="2">
                  <c:v>3055.9827409999998</c:v>
                </c:pt>
                <c:pt idx="3">
                  <c:v>2221.710685</c:v>
                </c:pt>
                <c:pt idx="4">
                  <c:v>3282.861238</c:v>
                </c:pt>
                <c:pt idx="5">
                  <c:v>4014.9830510000002</c:v>
                </c:pt>
                <c:pt idx="6">
                  <c:v>3203.072889</c:v>
                </c:pt>
                <c:pt idx="7">
                  <c:v>1732.2452679999999</c:v>
                </c:pt>
                <c:pt idx="8">
                  <c:v>1400.8673200000001</c:v>
                </c:pt>
                <c:pt idx="9">
                  <c:v>1765.150245</c:v>
                </c:pt>
                <c:pt idx="10">
                  <c:v>1890.3008540000001</c:v>
                </c:pt>
                <c:pt idx="11">
                  <c:v>5221.7946300000003</c:v>
                </c:pt>
              </c:numCache>
            </c:numRef>
          </c:val>
          <c:extLst xmlns:c16r2="http://schemas.microsoft.com/office/drawing/2015/06/chart">
            <c:ext xmlns:c16="http://schemas.microsoft.com/office/drawing/2014/chart" uri="{C3380CC4-5D6E-409C-BE32-E72D297353CC}">
              <c16:uniqueId val="{0000000E-59A5-4532-BE6E-B6F156194E4E}"/>
            </c:ext>
          </c:extLst>
        </c:ser>
        <c:dLbls>
          <c:showLegendKey val="0"/>
          <c:showVal val="0"/>
          <c:showCatName val="0"/>
          <c:showSerName val="0"/>
          <c:showPercent val="0"/>
          <c:showBubbleSize val="0"/>
        </c:dLbls>
        <c:gapWidth val="150"/>
        <c:axId val="133617536"/>
        <c:axId val="133619072"/>
      </c:barChart>
      <c:dateAx>
        <c:axId val="133617536"/>
        <c:scaling>
          <c:orientation val="minMax"/>
        </c:scaling>
        <c:delete val="0"/>
        <c:axPos val="b"/>
        <c:numFmt formatCode="yyyy&quot;年&quot;m&quot;月&quot;"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33619072"/>
        <c:crosses val="autoZero"/>
        <c:auto val="1"/>
        <c:lblOffset val="100"/>
        <c:baseTimeUnit val="months"/>
      </c:dateAx>
      <c:valAx>
        <c:axId val="13361907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33617536"/>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13</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16</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17</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20</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2</a:t>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22</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3</a:t>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7</a:t>
            </a:fld>
            <a:endParaRPr lang="en-US" altLang="zh-C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D6%D0%D0%C5%D6%A4%C8%AF&amp;in=2474&amp;cl=2&amp;cm=1&amp;sc=0&amp;lm=-1&amp;pn=49&amp;rn=1&amp;di=1404247612&amp;ln=2000" TargetMode="Externa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2018</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3</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p>
        </p:txBody>
      </p:sp>
      <p:graphicFrame>
        <p:nvGraphicFramePr>
          <p:cNvPr id="4" name="图表 3"/>
          <p:cNvGraphicFramePr/>
          <p:nvPr>
            <p:extLst>
              <p:ext uri="{D42A27DB-BD31-4B8C-83A1-F6EECF244321}">
                <p14:modId xmlns:p14="http://schemas.microsoft.com/office/powerpoint/2010/main" val="3891167221"/>
              </p:ext>
            </p:extLst>
          </p:nvPr>
        </p:nvGraphicFramePr>
        <p:xfrm>
          <a:off x="1043608" y="885676"/>
          <a:ext cx="6768752" cy="4662388"/>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a:extLst>
              <a:ext uri="{FF2B5EF4-FFF2-40B4-BE49-F238E27FC236}">
                <a16:creationId xmlns:a16="http://schemas.microsoft.com/office/drawing/2014/main" xmlns=""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月市场解禁市值</a:t>
            </a:r>
            <a:r>
              <a:rPr lang="en-US" altLang="zh-CN" sz="2400" b="1" dirty="0">
                <a:solidFill>
                  <a:srgbClr val="FF0000"/>
                </a:solidFill>
                <a:latin typeface="幼圆" panose="02010509060101010101" pitchFamily="49" charset="-122"/>
                <a:ea typeface="幼圆" panose="02010509060101010101" pitchFamily="49" charset="-122"/>
              </a:rPr>
              <a:t>3055.98</a:t>
            </a:r>
            <a:r>
              <a:rPr lang="zh-CN" altLang="en-US" b="1" dirty="0">
                <a:solidFill>
                  <a:srgbClr val="000066"/>
                </a:solidFill>
                <a:latin typeface="幼圆" panose="02010509060101010101" pitchFamily="49" charset="-122"/>
                <a:ea typeface="幼圆" panose="02010509060101010101" pitchFamily="49" charset="-122"/>
              </a:rPr>
              <a:t>亿元</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p>
        </p:txBody>
      </p:sp>
      <p:pic>
        <p:nvPicPr>
          <p:cNvPr id="6" name="图片 5">
            <a:extLst>
              <a:ext uri="{FF2B5EF4-FFF2-40B4-BE49-F238E27FC236}">
                <a16:creationId xmlns:a16="http://schemas.microsoft.com/office/drawing/2014/main" xmlns="" id="{FE873693-132F-4842-A95E-194CCE9AB441}"/>
              </a:ext>
            </a:extLst>
          </p:cNvPr>
          <p:cNvPicPr>
            <a:picLocks noChangeAspect="1"/>
          </p:cNvPicPr>
          <p:nvPr/>
        </p:nvPicPr>
        <p:blipFill>
          <a:blip r:embed="rId3"/>
          <a:stretch>
            <a:fillRect/>
          </a:stretch>
        </p:blipFill>
        <p:spPr>
          <a:xfrm>
            <a:off x="1029005" y="1065763"/>
            <a:ext cx="7143867" cy="4084771"/>
          </a:xfrm>
          <a:prstGeom prst="rect">
            <a:avLst/>
          </a:prstGeom>
        </p:spPr>
      </p:pic>
      <p:sp>
        <p:nvSpPr>
          <p:cNvPr id="7" name="文本框 6">
            <a:extLst>
              <a:ext uri="{FF2B5EF4-FFF2-40B4-BE49-F238E27FC236}">
                <a16:creationId xmlns:a16="http://schemas.microsoft.com/office/drawing/2014/main" xmlns="" id="{A8956FC1-C877-4EB8-B691-C84D3B8E543A}"/>
              </a:ext>
            </a:extLst>
          </p:cNvPr>
          <p:cNvSpPr txBox="1"/>
          <p:nvPr/>
        </p:nvSpPr>
        <p:spPr bwMode="auto">
          <a:xfrm>
            <a:off x="560259" y="5297432"/>
            <a:ext cx="1633781" cy="1077218"/>
          </a:xfrm>
          <a:prstGeom prst="rect">
            <a:avLst/>
          </a:prstGeom>
          <a:noFill/>
          <a:ln w="9525">
            <a:noFill/>
            <a:miter lim="800000"/>
          </a:ln>
        </p:spPr>
        <p:txBody>
          <a:bodyPr wrap="none" rtlCol="0">
            <a:spAutoFit/>
          </a:bodyPr>
          <a:lstStyle/>
          <a:p>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月大宗市场</a:t>
            </a:r>
            <a:endParaRPr lang="en-US" altLang="zh-CN" b="1" dirty="0">
              <a:solidFill>
                <a:srgbClr val="000066"/>
              </a:solidFill>
              <a:latin typeface="幼圆" panose="02010509060101010101" pitchFamily="49" charset="-122"/>
              <a:ea typeface="幼圆" panose="02010509060101010101" pitchFamily="49" charset="-122"/>
            </a:endParaRPr>
          </a:p>
          <a:p>
            <a:r>
              <a:rPr lang="zh-CN" altLang="en-US" b="1" dirty="0">
                <a:solidFill>
                  <a:srgbClr val="000066"/>
                </a:solidFill>
                <a:latin typeface="幼圆" panose="02010509060101010101" pitchFamily="49" charset="-122"/>
                <a:ea typeface="幼圆" panose="02010509060101010101" pitchFamily="49" charset="-122"/>
              </a:rPr>
              <a:t>总成交额</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000066"/>
                </a:solidFill>
                <a:latin typeface="幼圆" panose="02010509060101010101" pitchFamily="49" charset="-122"/>
                <a:ea typeface="幼圆" panose="02010509060101010101" pitchFamily="49" charset="-122"/>
              </a:rPr>
              <a:t>390.83</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a16="http://schemas.microsoft.com/office/drawing/2014/main" xmlns="" id="{89A51E5C-5B07-4692-8493-B9969CD369A4}"/>
              </a:ext>
            </a:extLst>
          </p:cNvPr>
          <p:cNvSpPr txBox="1"/>
          <p:nvPr/>
        </p:nvSpPr>
        <p:spPr bwMode="auto">
          <a:xfrm>
            <a:off x="2539394" y="5373550"/>
            <a:ext cx="1789272" cy="769441"/>
          </a:xfrm>
          <a:prstGeom prst="rect">
            <a:avLst/>
          </a:prstGeom>
          <a:noFill/>
          <a:ln w="9525">
            <a:noFill/>
            <a:miter lim="800000"/>
          </a:ln>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000066"/>
                </a:solidFill>
                <a:latin typeface="幼圆" panose="02010509060101010101" pitchFamily="49" charset="-122"/>
                <a:ea typeface="幼圆" panose="02010509060101010101" pitchFamily="49" charset="-122"/>
              </a:rPr>
              <a:t> </a:t>
            </a:r>
            <a:r>
              <a:rPr lang="en-US" altLang="zh-CN" sz="2400" b="1" dirty="0">
                <a:solidFill>
                  <a:srgbClr val="FF0000"/>
                </a:solidFill>
                <a:latin typeface="幼圆" panose="02010509060101010101" pitchFamily="49" charset="-122"/>
                <a:ea typeface="幼圆" panose="02010509060101010101" pitchFamily="49" charset="-122"/>
              </a:rPr>
              <a:t>142.96</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a16="http://schemas.microsoft.com/office/drawing/2014/main" xmlns="" id="{567DF40D-B3B9-412A-A336-038BA1F9D0EC}"/>
              </a:ext>
            </a:extLst>
          </p:cNvPr>
          <p:cNvSpPr/>
          <p:nvPr/>
        </p:nvSpPr>
        <p:spPr bwMode="auto">
          <a:xfrm>
            <a:off x="2363255" y="5592524"/>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CB997EAD-0F26-42F9-BEAA-A9EF12D26726}"/>
              </a:ext>
            </a:extLst>
          </p:cNvPr>
          <p:cNvSpPr txBox="1"/>
          <p:nvPr/>
        </p:nvSpPr>
        <p:spPr bwMode="auto">
          <a:xfrm>
            <a:off x="5220072" y="5335411"/>
            <a:ext cx="1604927" cy="1077218"/>
          </a:xfrm>
          <a:prstGeom prst="rect">
            <a:avLst/>
          </a:prstGeom>
          <a:noFill/>
          <a:ln w="9525">
            <a:noFill/>
            <a:miter lim="800000"/>
          </a:ln>
        </p:spPr>
        <p:txBody>
          <a:bodyPr wrap="none" rtlCol="0">
            <a:spAutoFit/>
          </a:bodyPr>
          <a:lstStyle/>
          <a:p>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月大宗市场</a:t>
            </a:r>
            <a:endParaRPr lang="en-US" altLang="zh-CN" b="1" dirty="0">
              <a:solidFill>
                <a:srgbClr val="000066"/>
              </a:solidFill>
              <a:latin typeface="幼圆" panose="02010509060101010101" pitchFamily="49" charset="-122"/>
              <a:ea typeface="幼圆" panose="02010509060101010101" pitchFamily="49" charset="-122"/>
            </a:endParaRPr>
          </a:p>
          <a:p>
            <a:r>
              <a:rPr lang="zh-CN" altLang="en-US" b="1" dirty="0">
                <a:solidFill>
                  <a:srgbClr val="000066"/>
                </a:solidFill>
                <a:latin typeface="幼圆" panose="02010509060101010101" pitchFamily="49" charset="-122"/>
                <a:ea typeface="幼圆" panose="02010509060101010101" pitchFamily="49" charset="-122"/>
              </a:rPr>
              <a:t>平均折价率</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000066"/>
                </a:solidFill>
                <a:latin typeface="幼圆" panose="02010509060101010101" pitchFamily="49" charset="-122"/>
                <a:ea typeface="幼圆" panose="02010509060101010101" pitchFamily="49" charset="-122"/>
              </a:rPr>
              <a:t>4.84%</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a16="http://schemas.microsoft.com/office/drawing/2014/main" xmlns="" id="{E4088BF3-AF04-4CD6-A94E-22B6AE1F3C9B}"/>
              </a:ext>
            </a:extLst>
          </p:cNvPr>
          <p:cNvSpPr txBox="1"/>
          <p:nvPr/>
        </p:nvSpPr>
        <p:spPr bwMode="auto">
          <a:xfrm>
            <a:off x="7236296" y="5451320"/>
            <a:ext cx="1117614" cy="769441"/>
          </a:xfrm>
          <a:prstGeom prst="rect">
            <a:avLst/>
          </a:prstGeom>
          <a:noFill/>
          <a:ln w="9525">
            <a:noFill/>
            <a:miter lim="800000"/>
          </a:ln>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 0.01%</a:t>
            </a:r>
            <a:endParaRPr lang="zh-CN" altLang="en-US" sz="2400" b="1" dirty="0">
              <a:solidFill>
                <a:srgbClr val="FF0000"/>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a16="http://schemas.microsoft.com/office/drawing/2014/main" xmlns="" id="{FC61938E-EB92-4E8E-BCF7-497F1015F4B7}"/>
              </a:ext>
            </a:extLst>
          </p:cNvPr>
          <p:cNvSpPr/>
          <p:nvPr/>
        </p:nvSpPr>
        <p:spPr bwMode="auto">
          <a:xfrm>
            <a:off x="7092280" y="5714199"/>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p>
        </p:txBody>
      </p:sp>
      <p:pic>
        <p:nvPicPr>
          <p:cNvPr id="3" name="图片 2">
            <a:extLst>
              <a:ext uri="{FF2B5EF4-FFF2-40B4-BE49-F238E27FC236}">
                <a16:creationId xmlns:a16="http://schemas.microsoft.com/office/drawing/2014/main" xmlns="" id="{747D961E-9D65-4F1B-92CE-9235C834979E}"/>
              </a:ext>
            </a:extLst>
          </p:cNvPr>
          <p:cNvPicPr>
            <a:picLocks noChangeAspect="1"/>
          </p:cNvPicPr>
          <p:nvPr/>
        </p:nvPicPr>
        <p:blipFill>
          <a:blip r:embed="rId3"/>
          <a:stretch>
            <a:fillRect/>
          </a:stretch>
        </p:blipFill>
        <p:spPr>
          <a:xfrm>
            <a:off x="1187624" y="1124744"/>
            <a:ext cx="6696744" cy="4366307"/>
          </a:xfrm>
          <a:prstGeom prst="rect">
            <a:avLst/>
          </a:prstGeom>
        </p:spPr>
      </p:pic>
      <p:sp>
        <p:nvSpPr>
          <p:cNvPr id="6" name="文本框 5">
            <a:extLst>
              <a:ext uri="{FF2B5EF4-FFF2-40B4-BE49-F238E27FC236}">
                <a16:creationId xmlns:a16="http://schemas.microsoft.com/office/drawing/2014/main" xmlns=""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月，沪深两融余额</a:t>
            </a:r>
            <a:r>
              <a:rPr lang="en-US" altLang="zh-CN" sz="2400" b="1" dirty="0">
                <a:solidFill>
                  <a:srgbClr val="FF0000"/>
                </a:solidFill>
                <a:latin typeface="幼圆" panose="02010509060101010101" pitchFamily="49" charset="-122"/>
                <a:ea typeface="幼圆" panose="02010509060101010101" pitchFamily="49" charset="-122"/>
              </a:rPr>
              <a:t>10010.09</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a16="http://schemas.microsoft.com/office/drawing/2014/main" xmlns=""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较上月底</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 0.56%</a:t>
            </a:r>
            <a:endParaRPr lang="zh-CN" altLang="en-US" b="1" dirty="0">
              <a:solidFill>
                <a:srgbClr val="000066"/>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a16="http://schemas.microsoft.com/office/drawing/2014/main" xmlns="" id="{D0D8EEB2-A4F1-4AB8-A5AF-5D811720E6D5}"/>
              </a:ext>
            </a:extLst>
          </p:cNvPr>
          <p:cNvSpPr/>
          <p:nvPr/>
        </p:nvSpPr>
        <p:spPr bwMode="auto">
          <a:xfrm>
            <a:off x="5526860" y="578261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701049949"/>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xmlns="" val="20000"/>
                    </a:ext>
                  </a:extLst>
                </a:gridCol>
                <a:gridCol w="2310765">
                  <a:extLst>
                    <a:ext uri="{9D8B030D-6E8A-4147-A177-3AD203B41FA5}">
                      <a16:colId xmlns:a16="http://schemas.microsoft.com/office/drawing/2014/main" xmlns="" val="20001"/>
                    </a:ext>
                  </a:extLst>
                </a:gridCol>
                <a:gridCol w="2142713">
                  <a:extLst>
                    <a:ext uri="{9D8B030D-6E8A-4147-A177-3AD203B41FA5}">
                      <a16:colId xmlns:a16="http://schemas.microsoft.com/office/drawing/2014/main" xmlns="" val="20002"/>
                    </a:ext>
                  </a:extLst>
                </a:gridCol>
                <a:gridCol w="2339117">
                  <a:extLst>
                    <a:ext uri="{9D8B030D-6E8A-4147-A177-3AD203B41FA5}">
                      <a16:colId xmlns:a16="http://schemas.microsoft.com/office/drawing/2014/main" xmlns="" val="20003"/>
                    </a:ext>
                  </a:extLst>
                </a:gridCol>
              </a:tblGrid>
              <a:tr h="857256">
                <a:tc>
                  <a:txBody>
                    <a:bodyPr/>
                    <a:lstStyle/>
                    <a:p>
                      <a:pPr algn="ctr"/>
                      <a:r>
                        <a:rPr lang="zh-CN" altLang="en-US" dirty="0"/>
                        <a:t>沪市</a:t>
                      </a:r>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p>
                    <a:p>
                      <a:pPr algn="ctr" fontAlgn="ctr"/>
                      <a:endParaRPr lang="zh-CN" altLang="en-US" sz="1600" b="0" i="0" u="none" strike="noStrike" dirty="0">
                        <a:solidFill>
                          <a:srgbClr val="000000"/>
                        </a:solidFill>
                        <a:latin typeface="+mn-ea"/>
                        <a:ea typeface="+mn-ea"/>
                      </a:endParaRPr>
                    </a:p>
                  </a:txBody>
                  <a:tcPr marL="9525" marR="9525" marT="9525" marB="0" anchor="ctr"/>
                </a:tc>
                <a:extLst>
                  <a:ext uri="{0D108BD9-81ED-4DB2-BD59-A6C34878D82A}">
                    <a16:rowId xmlns:a16="http://schemas.microsoft.com/office/drawing/2014/main" xmlns="" val="10000"/>
                  </a:ext>
                </a:extLst>
              </a:tr>
              <a:tr h="495935">
                <a:tc>
                  <a:txBody>
                    <a:bodyPr/>
                    <a:lstStyle/>
                    <a:p>
                      <a:pPr algn="ctr" fontAlgn="ctr"/>
                      <a:r>
                        <a:rPr lang="en-US" sz="1800" b="1" i="0" u="none" strike="noStrike" dirty="0">
                          <a:solidFill>
                            <a:srgbClr val="000066"/>
                          </a:solidFill>
                          <a:latin typeface="+mn-lt"/>
                        </a:rPr>
                        <a:t>601398.SH工商银行</a:t>
                      </a:r>
                    </a:p>
                  </a:txBody>
                  <a:tcPr marL="0" marR="0" marT="0" marB="0" anchor="ctr"/>
                </a:tc>
                <a:tc>
                  <a:txBody>
                    <a:bodyPr/>
                    <a:lstStyle/>
                    <a:p>
                      <a:pPr algn="ctr" fontAlgn="b"/>
                      <a:r>
                        <a:rPr lang="en-US" altLang="zh-CN" sz="1800" b="1" i="0" u="none" strike="noStrike" dirty="0">
                          <a:solidFill>
                            <a:srgbClr val="000066"/>
                          </a:solidFill>
                          <a:effectLst/>
                          <a:latin typeface="+mn-ea"/>
                          <a:ea typeface="+mn-ea"/>
                        </a:rPr>
                        <a:t>21,112.76</a:t>
                      </a:r>
                    </a:p>
                  </a:txBody>
                  <a:tcPr marL="6350" marR="6350" marT="6350" marB="0" anchor="ctr"/>
                </a:tc>
                <a:tc>
                  <a:txBody>
                    <a:bodyPr/>
                    <a:lstStyle/>
                    <a:p>
                      <a:pPr algn="l" fontAlgn="t"/>
                      <a:r>
                        <a:rPr lang="zh-CN" altLang="en-US" sz="1800" b="1" dirty="0">
                          <a:solidFill>
                            <a:srgbClr val="000066"/>
                          </a:solidFill>
                          <a:effectLst/>
                          <a:sym typeface="+mn-ea"/>
                        </a:rPr>
                        <a:t>002415.SZ海康威视</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3,810.86</a:t>
                      </a:r>
                    </a:p>
                  </a:txBody>
                  <a:tcPr marL="6350" marR="6350" marT="6350" marB="0" anchor="ctr"/>
                </a:tc>
                <a:extLst>
                  <a:ext uri="{0D108BD9-81ED-4DB2-BD59-A6C34878D82A}">
                    <a16:rowId xmlns:a16="http://schemas.microsoft.com/office/drawing/2014/main" xmlns="" val="10001"/>
                  </a:ext>
                </a:extLst>
              </a:tr>
              <a:tr h="494665">
                <a:tc>
                  <a:txBody>
                    <a:bodyPr/>
                    <a:lstStyle/>
                    <a:p>
                      <a:pPr algn="ctr" fontAlgn="ctr"/>
                      <a:r>
                        <a:rPr lang="en-US" sz="1800" b="1" dirty="0">
                          <a:solidFill>
                            <a:srgbClr val="000066"/>
                          </a:solidFill>
                          <a:sym typeface="+mn-ea"/>
                        </a:rPr>
                        <a:t>601939.SH建设银行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16,313.25</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CN" altLang="en-US" sz="1800" b="1" dirty="0">
                          <a:solidFill>
                            <a:srgbClr val="000066"/>
                          </a:solidFill>
                          <a:effectLst/>
                          <a:sym typeface="+mn-ea"/>
                        </a:rPr>
                        <a:t>000002.SZ万科A</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3,615.43</a:t>
                      </a:r>
                    </a:p>
                  </a:txBody>
                  <a:tcPr marL="6350" marR="6350" marT="6350" marB="0" anchor="ctr"/>
                </a:tc>
                <a:extLst>
                  <a:ext uri="{0D108BD9-81ED-4DB2-BD59-A6C34878D82A}">
                    <a16:rowId xmlns:a16="http://schemas.microsoft.com/office/drawing/2014/main" xmlns="" val="10002"/>
                  </a:ext>
                </a:extLst>
              </a:tr>
              <a:tr h="428625">
                <a:tc>
                  <a:txBody>
                    <a:bodyPr/>
                    <a:lstStyle/>
                    <a:p>
                      <a:pPr algn="ctr" fontAlgn="ctr"/>
                      <a:r>
                        <a:rPr lang="en-US" sz="1800" b="1" dirty="0">
                          <a:solidFill>
                            <a:srgbClr val="000066"/>
                          </a:solidFill>
                          <a:sym typeface="+mn-ea"/>
                        </a:rPr>
                        <a:t>601857.SH中国石油</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13,284.60</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zh-CN" sz="1800" b="1" dirty="0">
                          <a:solidFill>
                            <a:srgbClr val="000066"/>
                          </a:solidFill>
                          <a:effectLst/>
                          <a:sym typeface="+mn-ea"/>
                        </a:rPr>
                        <a:t>000333.SZ美的集团</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3,585.59</a:t>
                      </a:r>
                    </a:p>
                  </a:txBody>
                  <a:tcPr marL="6350" marR="6350" marT="6350" marB="0" anchor="ctr"/>
                </a:tc>
                <a:extLst>
                  <a:ext uri="{0D108BD9-81ED-4DB2-BD59-A6C34878D82A}">
                    <a16:rowId xmlns:a16="http://schemas.microsoft.com/office/drawing/2014/main" xmlns="" val="10003"/>
                  </a:ext>
                </a:extLst>
              </a:tr>
              <a:tr h="481965">
                <a:tc>
                  <a:txBody>
                    <a:bodyPr/>
                    <a:lstStyle/>
                    <a:p>
                      <a:pPr algn="ctr" fontAlgn="ctr"/>
                      <a:r>
                        <a:rPr lang="en-US" sz="1800" b="1" dirty="0">
                          <a:solidFill>
                            <a:srgbClr val="000066"/>
                          </a:solidFill>
                          <a:sym typeface="+mn-ea"/>
                        </a:rPr>
                        <a:t>601288.SH农业银行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12,599.11</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000651.SZ格力电器</a:t>
                      </a:r>
                      <a:endParaRPr lang="en-US" altLang="zh-CN" sz="1800" b="1" i="0" u="none" strike="noStrike" dirty="0">
                        <a:solidFill>
                          <a:srgbClr val="000066"/>
                        </a:solidFill>
                        <a:effectLst/>
                        <a:latin typeface="+mn-lt"/>
                        <a:sym typeface="+mn-ea"/>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2,821.38</a:t>
                      </a:r>
                    </a:p>
                  </a:txBody>
                  <a:tcPr marL="6350" marR="6350" marT="6350" marB="0" anchor="ctr"/>
                </a:tc>
                <a:extLst>
                  <a:ext uri="{0D108BD9-81ED-4DB2-BD59-A6C34878D82A}">
                    <a16:rowId xmlns:a16="http://schemas.microsoft.com/office/drawing/2014/main" xmlns="" val="10004"/>
                  </a:ext>
                </a:extLst>
              </a:tr>
              <a:tr h="507365">
                <a:tc>
                  <a:txBody>
                    <a:bodyPr/>
                    <a:lstStyle/>
                    <a:p>
                      <a:pPr algn="ctr" fontAlgn="ctr"/>
                      <a:r>
                        <a:rPr lang="en-US" sz="1800" b="1" dirty="0">
                          <a:solidFill>
                            <a:srgbClr val="000066"/>
                          </a:solidFill>
                          <a:sym typeface="+mn-ea"/>
                        </a:rPr>
                        <a:t>601318.SH中国平安</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11,850.09</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000858.SZ五粮液</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2,519.00</a:t>
                      </a:r>
                    </a:p>
                  </a:txBody>
                  <a:tcPr marL="6350" marR="6350" marT="6350" marB="0" anchor="ctr"/>
                </a:tc>
                <a:extLst>
                  <a:ext uri="{0D108BD9-81ED-4DB2-BD59-A6C34878D82A}">
                    <a16:rowId xmlns:a16="http://schemas.microsoft.com/office/drawing/2014/main" xmlns="" val="10005"/>
                  </a:ext>
                </a:extLst>
              </a:tr>
              <a:tr h="499110">
                <a:tc>
                  <a:txBody>
                    <a:bodyPr/>
                    <a:lstStyle/>
                    <a:p>
                      <a:pPr algn="ctr" fontAlgn="ctr"/>
                      <a:r>
                        <a:rPr lang="en-US" sz="1800" b="1" dirty="0">
                          <a:solidFill>
                            <a:srgbClr val="000066"/>
                          </a:solidFill>
                          <a:sym typeface="+mn-ea"/>
                        </a:rPr>
                        <a:t>601988.SH中国银行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11,118.49</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dirty="0">
                          <a:solidFill>
                            <a:srgbClr val="000066"/>
                          </a:solidFill>
                          <a:effectLst/>
                          <a:sym typeface="+mn-ea"/>
                        </a:rPr>
                        <a:t>002352.SZ</a:t>
                      </a:r>
                      <a:r>
                        <a:rPr lang="zh-CN" altLang="en-US" sz="1800" b="1" dirty="0">
                          <a:solidFill>
                            <a:srgbClr val="000066"/>
                          </a:solidFill>
                          <a:effectLst/>
                          <a:sym typeface="+mn-ea"/>
                        </a:rPr>
                        <a:t>顺丰控股</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2,191.34</a:t>
                      </a:r>
                    </a:p>
                  </a:txBody>
                  <a:tcPr marL="6350" marR="6350" marT="6350" marB="0" anchor="ctr"/>
                </a:tc>
                <a:extLst>
                  <a:ext uri="{0D108BD9-81ED-4DB2-BD59-A6C34878D82A}">
                    <a16:rowId xmlns:a16="http://schemas.microsoft.com/office/drawing/2014/main" xmlns="" val="10006"/>
                  </a:ext>
                </a:extLst>
              </a:tr>
              <a:tr h="455295">
                <a:tc>
                  <a:txBody>
                    <a:bodyPr/>
                    <a:lstStyle/>
                    <a:p>
                      <a:pPr algn="ctr" fontAlgn="ctr"/>
                      <a:r>
                        <a:rPr lang="en-US" sz="1800" b="1" dirty="0">
                          <a:solidFill>
                            <a:srgbClr val="000066"/>
                          </a:solidFill>
                          <a:sym typeface="+mn-ea"/>
                        </a:rPr>
                        <a:t>600519.SH贵州茅台</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8,587.62</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000001.SZ平安银行</a:t>
                      </a:r>
                      <a:endParaRPr lang="zh-CN" altLang="en-US" sz="1800" b="1" i="0" u="none" strike="noStrike" dirty="0">
                        <a:solidFill>
                          <a:srgbClr val="000066"/>
                        </a:solidFill>
                        <a:effectLst/>
                        <a:latin typeface="+mn-lt"/>
                        <a:sym typeface="+mn-ea"/>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1,871.57</a:t>
                      </a:r>
                    </a:p>
                  </a:txBody>
                  <a:tcPr marL="6350" marR="6350" marT="6350" marB="0" anchor="ctr"/>
                </a:tc>
                <a:extLst>
                  <a:ext uri="{0D108BD9-81ED-4DB2-BD59-A6C34878D82A}">
                    <a16:rowId xmlns:a16="http://schemas.microsoft.com/office/drawing/2014/main" xmlns="" val="10007"/>
                  </a:ext>
                </a:extLst>
              </a:tr>
              <a:tr h="5613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a:solidFill>
                            <a:srgbClr val="000066"/>
                          </a:solidFill>
                          <a:sym typeface="+mn-ea"/>
                        </a:rPr>
                        <a:t>600028.SH中国石化</a:t>
                      </a:r>
                      <a:endParaRPr lang="en-US" altLang="zh-CN"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7,604.58</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000725.SZ</a:t>
                      </a:r>
                      <a:r>
                        <a:rPr lang="zh-CN" altLang="en-US" sz="1800" b="1" i="0" u="none" strike="noStrike" dirty="0">
                          <a:solidFill>
                            <a:srgbClr val="000066"/>
                          </a:solidFill>
                          <a:effectLst/>
                          <a:latin typeface="+mn-lt"/>
                        </a:rPr>
                        <a:t>京东方</a:t>
                      </a:r>
                      <a:r>
                        <a:rPr lang="en-US" altLang="zh-CN" sz="1800" b="1" i="0" u="none" strike="noStrike" dirty="0">
                          <a:solidFill>
                            <a:srgbClr val="000066"/>
                          </a:solidFill>
                          <a:effectLst/>
                          <a:latin typeface="+mn-lt"/>
                        </a:rPr>
                        <a:t>A</a:t>
                      </a: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1,834.85</a:t>
                      </a:r>
                    </a:p>
                  </a:txBody>
                  <a:tcPr marL="6350" marR="6350" marT="6350" marB="0" anchor="ctr"/>
                </a:tc>
                <a:extLst>
                  <a:ext uri="{0D108BD9-81ED-4DB2-BD59-A6C34878D82A}">
                    <a16:rowId xmlns:a16="http://schemas.microsoft.com/office/drawing/2014/main" xmlns="" val="10008"/>
                  </a:ext>
                </a:extLst>
              </a:tr>
              <a:tr h="44323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a:solidFill>
                            <a:srgbClr val="000066"/>
                          </a:solidFill>
                          <a:sym typeface="+mn-ea"/>
                        </a:rPr>
                        <a:t>600036.SH招商银行</a:t>
                      </a:r>
                      <a:endParaRPr lang="en-US" altLang="zh-CN"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7,186.89</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001979.SZ</a:t>
                      </a:r>
                      <a:r>
                        <a:rPr lang="zh-CN" altLang="en-US" sz="1800" b="1" i="0" u="none" strike="noStrike" dirty="0">
                          <a:solidFill>
                            <a:srgbClr val="000066"/>
                          </a:solidFill>
                          <a:effectLst/>
                          <a:latin typeface="+mn-lt"/>
                        </a:rPr>
                        <a:t>招商蛇口</a:t>
                      </a:r>
                      <a:endParaRPr lang="zh-CN" altLang="zh-CN"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1,723.09</a:t>
                      </a:r>
                    </a:p>
                  </a:txBody>
                  <a:tcPr marL="6350" marR="6350" marT="6350" marB="0" anchor="ctr"/>
                </a:tc>
                <a:extLst>
                  <a:ext uri="{0D108BD9-81ED-4DB2-BD59-A6C34878D82A}">
                    <a16:rowId xmlns:a16="http://schemas.microsoft.com/office/drawing/2014/main" xmlns="" val="10009"/>
                  </a:ext>
                </a:extLst>
              </a:tr>
              <a:tr h="440055">
                <a:tc>
                  <a:txBody>
                    <a:bodyPr/>
                    <a:lstStyle/>
                    <a:p>
                      <a:pPr algn="ctr" fontAlgn="ctr"/>
                      <a:r>
                        <a:rPr lang="en-US" sz="1800" b="1" dirty="0">
                          <a:solidFill>
                            <a:srgbClr val="000066"/>
                          </a:solidFill>
                          <a:sym typeface="+mn-ea"/>
                        </a:rPr>
                        <a:t>601628.SH中国人寿</a:t>
                      </a:r>
                      <a:endParaRPr lang="en-US" sz="18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algn="ctr" fontAlgn="b"/>
                      <a:r>
                        <a:rPr lang="en-US" altLang="zh-CN" sz="1800" b="1" i="0" u="none" strike="noStrike" dirty="0">
                          <a:solidFill>
                            <a:srgbClr val="000066"/>
                          </a:solidFill>
                          <a:effectLst/>
                          <a:latin typeface="+mn-ea"/>
                          <a:ea typeface="+mn-ea"/>
                        </a:rPr>
                        <a:t>6,582.70</a:t>
                      </a:r>
                    </a:p>
                  </a:txBody>
                  <a:tcPr marL="6350" marR="6350" marT="6350" marB="0" anchor="ctr">
                    <a:lnB w="12700">
                      <a:solidFill>
                        <a:schemeClr val="accent2"/>
                      </a:solidFill>
                      <a:prstDash val="solid"/>
                    </a:lnB>
                  </a:tcP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002304.SZ</a:t>
                      </a:r>
                      <a:r>
                        <a:rPr lang="zh-CN" altLang="en-US" sz="1800" b="1" i="0" u="none" strike="noStrike" dirty="0">
                          <a:solidFill>
                            <a:srgbClr val="000066"/>
                          </a:solidFill>
                          <a:effectLst/>
                          <a:latin typeface="+mn-lt"/>
                        </a:rPr>
                        <a:t>洋河股份</a:t>
                      </a:r>
                    </a:p>
                  </a:txBody>
                  <a:tcPr marL="7620" marR="7620" marT="7620" marB="0" anchor="ctr">
                    <a:lnB w="12700">
                      <a:solidFill>
                        <a:schemeClr val="accent2"/>
                      </a:solidFill>
                      <a:prstDash val="solid"/>
                    </a:lnB>
                  </a:tcPr>
                </a:tc>
                <a:tc>
                  <a:txBody>
                    <a:bodyPr/>
                    <a:lstStyle/>
                    <a:p>
                      <a:pPr algn="ctr" fontAlgn="b"/>
                      <a:r>
                        <a:rPr lang="en-US" altLang="zh-CN" sz="1800" b="1" i="0" u="none" strike="noStrike" dirty="0">
                          <a:solidFill>
                            <a:srgbClr val="000066"/>
                          </a:solidFill>
                          <a:effectLst/>
                          <a:latin typeface="+mn-ea"/>
                          <a:ea typeface="+mn-ea"/>
                        </a:rPr>
                        <a:t>1,627.40</a:t>
                      </a:r>
                    </a:p>
                  </a:txBody>
                  <a:tcPr marL="6350" marR="6350" marT="6350" marB="0" anchor="ctr">
                    <a:lnB w="12700">
                      <a:solidFill>
                        <a:schemeClr val="accent2"/>
                      </a:solidFill>
                      <a:prstDash val="solid"/>
                    </a:lnB>
                  </a:tcPr>
                </a:tc>
                <a:extLst>
                  <a:ext uri="{0D108BD9-81ED-4DB2-BD59-A6C34878D82A}">
                    <a16:rowId xmlns:a16="http://schemas.microsoft.com/office/drawing/2014/main" xmlns="" val="10010"/>
                  </a:ext>
                </a:extLst>
              </a:tr>
              <a:tr h="418465">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r>
              <a:rPr lang="en-US" altLang="zh-CN" sz="2400" b="1" dirty="0">
                <a:solidFill>
                  <a:srgbClr val="000066"/>
                </a:solidFill>
                <a:latin typeface="幼圆" panose="02010509060101010101" pitchFamily="49" charset="-122"/>
                <a:ea typeface="幼圆" panose="02010509060101010101" pitchFamily="49" charset="-122"/>
              </a:rPr>
              <a:t>(</a:t>
            </a:r>
            <a:r>
              <a:rPr lang="zh-CN" altLang="zh-CN" sz="2400" b="1" dirty="0">
                <a:solidFill>
                  <a:srgbClr val="000066"/>
                </a:solidFill>
                <a:latin typeface="幼圆" panose="02010509060101010101" pitchFamily="49" charset="-122"/>
                <a:ea typeface="幼圆" panose="02010509060101010101" pitchFamily="49" charset="-122"/>
              </a:rPr>
              <a:t>去除发行不足一年新股</a:t>
            </a:r>
            <a:r>
              <a:rPr lang="en-US" altLang="zh-CN" sz="2400" b="1" dirty="0">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2186802897"/>
              </p:ext>
            </p:extLst>
          </p:nvPr>
        </p:nvGraphicFramePr>
        <p:xfrm>
          <a:off x="-32" y="739122"/>
          <a:ext cx="9144034" cy="6161357"/>
        </p:xfrm>
        <a:graphic>
          <a:graphicData uri="http://schemas.openxmlformats.org/drawingml/2006/table">
            <a:tbl>
              <a:tblPr/>
              <a:tblGrid>
                <a:gridCol w="1938794">
                  <a:extLst>
                    <a:ext uri="{9D8B030D-6E8A-4147-A177-3AD203B41FA5}">
                      <a16:colId xmlns:a16="http://schemas.microsoft.com/office/drawing/2014/main" xmlns="" val="20000"/>
                    </a:ext>
                  </a:extLst>
                </a:gridCol>
                <a:gridCol w="1736202">
                  <a:extLst>
                    <a:ext uri="{9D8B030D-6E8A-4147-A177-3AD203B41FA5}">
                      <a16:colId xmlns:a16="http://schemas.microsoft.com/office/drawing/2014/main" xmlns="" val="20001"/>
                    </a:ext>
                  </a:extLst>
                </a:gridCol>
                <a:gridCol w="1388963">
                  <a:extLst>
                    <a:ext uri="{9D8B030D-6E8A-4147-A177-3AD203B41FA5}">
                      <a16:colId xmlns:a16="http://schemas.microsoft.com/office/drawing/2014/main" xmlns="" val="20002"/>
                    </a:ext>
                  </a:extLst>
                </a:gridCol>
                <a:gridCol w="1435100">
                  <a:extLst>
                    <a:ext uri="{9D8B030D-6E8A-4147-A177-3AD203B41FA5}">
                      <a16:colId xmlns:a16="http://schemas.microsoft.com/office/drawing/2014/main" xmlns="" val="20003"/>
                    </a:ext>
                  </a:extLst>
                </a:gridCol>
                <a:gridCol w="2644975">
                  <a:extLst>
                    <a:ext uri="{9D8B030D-6E8A-4147-A177-3AD203B41FA5}">
                      <a16:colId xmlns:a16="http://schemas.microsoft.com/office/drawing/2014/main" xmlns="" val="20004"/>
                    </a:ext>
                  </a:extLst>
                </a:gridCol>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472440">
                <a:tc>
                  <a:txBody>
                    <a:bodyPr/>
                    <a:lstStyle/>
                    <a:p>
                      <a:pPr algn="ctr" fontAlgn="b"/>
                      <a:r>
                        <a:rPr lang="en-GB" sz="1800" b="1" i="0" u="none" strike="noStrike">
                          <a:solidFill>
                            <a:srgbClr val="000066"/>
                          </a:solidFill>
                          <a:effectLst/>
                          <a:latin typeface="+mn-ea"/>
                          <a:ea typeface="+mn-ea"/>
                        </a:rPr>
                        <a:t>002208.SZ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合肥城建</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104.5455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57.618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72432">
                <a:tc>
                  <a:txBody>
                    <a:bodyPr/>
                    <a:lstStyle/>
                    <a:p>
                      <a:pPr algn="ctr" fontAlgn="b"/>
                      <a:r>
                        <a:rPr lang="en-GB" sz="1800" b="1" i="0" u="none" strike="noStrike">
                          <a:solidFill>
                            <a:srgbClr val="000066"/>
                          </a:solidFill>
                          <a:effectLst/>
                          <a:latin typeface="+mn-ea"/>
                          <a:ea typeface="+mn-ea"/>
                        </a:rPr>
                        <a:t>002137.SZ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麦达数字</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104.1806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70.7379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472432">
                <a:tc>
                  <a:txBody>
                    <a:bodyPr/>
                    <a:lstStyle/>
                    <a:p>
                      <a:pPr algn="ctr" fontAlgn="b"/>
                      <a:r>
                        <a:rPr lang="en-GB" sz="1800" b="1" i="0" u="none" strike="noStrike">
                          <a:solidFill>
                            <a:srgbClr val="000066"/>
                          </a:solidFill>
                          <a:effectLst/>
                          <a:latin typeface="+mn-ea"/>
                          <a:ea typeface="+mn-ea"/>
                        </a:rPr>
                        <a:t>002184.SZ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海得控制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90.8726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46.2007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72432">
                <a:tc>
                  <a:txBody>
                    <a:bodyPr/>
                    <a:lstStyle/>
                    <a:p>
                      <a:pPr algn="ctr" fontAlgn="b"/>
                      <a:r>
                        <a:rPr lang="en-GB" sz="1800" b="1" i="0" u="none" strike="noStrike">
                          <a:solidFill>
                            <a:srgbClr val="000066"/>
                          </a:solidFill>
                          <a:effectLst/>
                          <a:latin typeface="+mn-ea"/>
                          <a:ea typeface="+mn-ea"/>
                        </a:rPr>
                        <a:t>300598.SZ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诚迈科技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89.9632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33.008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72432">
                <a:tc>
                  <a:txBody>
                    <a:bodyPr/>
                    <a:lstStyle/>
                    <a:p>
                      <a:pPr algn="ctr" fontAlgn="b"/>
                      <a:r>
                        <a:rPr lang="en-GB" sz="1800" b="1" i="0" u="none" strike="noStrike">
                          <a:solidFill>
                            <a:srgbClr val="000066"/>
                          </a:solidFill>
                          <a:effectLst/>
                          <a:latin typeface="+mn-ea"/>
                          <a:ea typeface="+mn-ea"/>
                        </a:rPr>
                        <a:t>300390.SZ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天华超净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79.1118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37.5212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474980">
                <a:tc>
                  <a:txBody>
                    <a:bodyPr/>
                    <a:lstStyle/>
                    <a:p>
                      <a:pPr algn="ctr" fontAlgn="b"/>
                      <a:r>
                        <a:rPr lang="en-GB" sz="1800" b="1" i="0" u="none" strike="noStrike">
                          <a:solidFill>
                            <a:srgbClr val="000066"/>
                          </a:solidFill>
                          <a:effectLst/>
                          <a:latin typeface="+mn-ea"/>
                          <a:ea typeface="+mn-ea"/>
                        </a:rPr>
                        <a:t>000151.SZ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中成股份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67.7998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52.5956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72432">
                <a:tc>
                  <a:txBody>
                    <a:bodyPr/>
                    <a:lstStyle/>
                    <a:p>
                      <a:pPr algn="ctr" fontAlgn="b"/>
                      <a:r>
                        <a:rPr lang="en-GB" sz="1800" b="1" i="0" u="none" strike="noStrike">
                          <a:solidFill>
                            <a:srgbClr val="000066"/>
                          </a:solidFill>
                          <a:effectLst/>
                          <a:latin typeface="+mn-ea"/>
                          <a:ea typeface="+mn-ea"/>
                        </a:rPr>
                        <a:t>300477.SZ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合纵科技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66.2417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105.4419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72432">
                <a:tc>
                  <a:txBody>
                    <a:bodyPr/>
                    <a:lstStyle/>
                    <a:p>
                      <a:pPr algn="ctr" fontAlgn="b"/>
                      <a:r>
                        <a:rPr lang="en-GB" sz="1800" b="1" i="0" u="none" strike="noStrike">
                          <a:solidFill>
                            <a:srgbClr val="000066"/>
                          </a:solidFill>
                          <a:effectLst/>
                          <a:latin typeface="+mn-ea"/>
                          <a:ea typeface="+mn-ea"/>
                        </a:rPr>
                        <a:t>000555.SZ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神州信息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63.215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159.4479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72432">
                <a:tc>
                  <a:txBody>
                    <a:bodyPr/>
                    <a:lstStyle/>
                    <a:p>
                      <a:pPr algn="ctr" fontAlgn="b"/>
                      <a:r>
                        <a:rPr lang="en-GB" sz="1800" b="1" i="0" u="none" strike="noStrike">
                          <a:solidFill>
                            <a:srgbClr val="000066"/>
                          </a:solidFill>
                          <a:effectLst/>
                          <a:latin typeface="+mn-ea"/>
                          <a:ea typeface="+mn-ea"/>
                        </a:rPr>
                        <a:t>600962.SH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国投中鲁</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56.9697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33.9562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472432">
                <a:tc>
                  <a:txBody>
                    <a:bodyPr/>
                    <a:lstStyle/>
                    <a:p>
                      <a:pPr algn="ctr" fontAlgn="b"/>
                      <a:r>
                        <a:rPr lang="en-GB" sz="1800" b="1" i="0" u="none" strike="noStrike">
                          <a:solidFill>
                            <a:srgbClr val="000066"/>
                          </a:solidFill>
                          <a:effectLst/>
                          <a:latin typeface="+mn-ea"/>
                          <a:ea typeface="+mn-ea"/>
                        </a:rPr>
                        <a:t>000532.SZ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a:solidFill>
                            <a:srgbClr val="000066"/>
                          </a:solidFill>
                          <a:effectLst/>
                          <a:latin typeface="+mn-ea"/>
                          <a:ea typeface="+mn-ea"/>
                        </a:rPr>
                        <a:t>华金资本</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a:solidFill>
                            <a:srgbClr val="000066"/>
                          </a:solidFill>
                          <a:effectLst/>
                          <a:latin typeface="+mn-ea"/>
                          <a:ea typeface="+mn-ea"/>
                        </a:rPr>
                        <a:t>52.0505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a:solidFill>
                            <a:srgbClr val="000066"/>
                          </a:solidFill>
                          <a:effectLst/>
                          <a:latin typeface="+mn-ea"/>
                          <a:ea typeface="+mn-ea"/>
                        </a:rPr>
                        <a:t>49.8448</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dirty="0">
                          <a:solidFill>
                            <a:srgbClr val="000066"/>
                          </a:solidFill>
                          <a:effectLst/>
                          <a:latin typeface="+mn-ea"/>
                          <a:ea typeface="+mn-ea"/>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xmlns="" val="10010"/>
                  </a:ext>
                </a:extLst>
              </a:tr>
              <a:tr h="472432">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endParaRPr lang="zh-CN" altLang="en-US" sz="2400" b="1" dirty="0">
              <a:solidFill>
                <a:srgbClr val="FF0000"/>
              </a:solidFill>
              <a:latin typeface="幼圆" panose="02010509060101010101" pitchFamily="49" charset="-122"/>
              <a:ea typeface="幼圆" panose="02010509060101010101" pitchFamily="49" charset="-122"/>
            </a:endParaRPr>
          </a:p>
        </p:txBody>
      </p:sp>
      <p:sp>
        <p:nvSpPr>
          <p:cNvPr id="2" name="Text Box 2"/>
          <p:cNvSpPr txBox="1">
            <a:spLocks noChangeArrowheads="1"/>
          </p:cNvSpPr>
          <p:nvPr/>
        </p:nvSpPr>
        <p:spPr bwMode="auto">
          <a:xfrm>
            <a:off x="213678" y="686231"/>
            <a:ext cx="8715375" cy="6047809"/>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endParaRPr lang="en-US" altLang="zh-CN" b="1" dirty="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r>
              <a:rPr lang="zh-CN" altLang="en-US" b="1" dirty="0">
                <a:solidFill>
                  <a:srgbClr val="000066"/>
                </a:solidFill>
                <a:latin typeface="+mn-ea"/>
                <a:ea typeface="+mn-ea"/>
              </a:rPr>
              <a:t>合肥城建（</a:t>
            </a:r>
            <a:r>
              <a:rPr lang="en-US" altLang="zh-CN" b="1" dirty="0">
                <a:solidFill>
                  <a:srgbClr val="000066"/>
                </a:solidFill>
                <a:latin typeface="+mn-ea"/>
                <a:ea typeface="+mn-ea"/>
              </a:rPr>
              <a:t>002208.SZ</a:t>
            </a:r>
            <a:r>
              <a:rPr lang="zh-CN" altLang="en-US" b="1" dirty="0">
                <a:solidFill>
                  <a:srgbClr val="000066"/>
                </a:solidFill>
                <a:latin typeface="+mn-ea"/>
                <a:ea typeface="+mn-ea"/>
              </a:rPr>
              <a:t>）</a:t>
            </a:r>
            <a:r>
              <a:rPr lang="zh-CN" altLang="en-US" b="1" dirty="0">
                <a:solidFill>
                  <a:schemeClr val="accent1">
                    <a:lumMod val="50000"/>
                  </a:schemeClr>
                </a:solidFill>
                <a:latin typeface="+mn-lt"/>
                <a:ea typeface="+mn-ea"/>
              </a:rPr>
              <a:t>：合肥城建发展股份有限公司是安徽省第一家房地产上市公司。位列中国房地产上市公司综合实力百强，中国房地产开发企业</a:t>
            </a:r>
            <a:r>
              <a:rPr lang="en-US" altLang="zh-CN" b="1" dirty="0">
                <a:solidFill>
                  <a:schemeClr val="accent1">
                    <a:lumMod val="50000"/>
                  </a:schemeClr>
                </a:solidFill>
                <a:latin typeface="+mn-lt"/>
                <a:ea typeface="+mn-ea"/>
              </a:rPr>
              <a:t>200</a:t>
            </a:r>
            <a:r>
              <a:rPr lang="zh-CN" altLang="en-US" b="1" dirty="0">
                <a:solidFill>
                  <a:schemeClr val="accent1">
                    <a:lumMod val="50000"/>
                  </a:schemeClr>
                </a:solidFill>
                <a:latin typeface="+mn-lt"/>
                <a:ea typeface="+mn-ea"/>
              </a:rPr>
              <a:t>强，中国房地产开发企业运营效率</a:t>
            </a:r>
            <a:r>
              <a:rPr lang="en-US" altLang="zh-CN" b="1" dirty="0">
                <a:solidFill>
                  <a:schemeClr val="accent1">
                    <a:lumMod val="50000"/>
                  </a:schemeClr>
                </a:solidFill>
                <a:latin typeface="+mn-lt"/>
                <a:ea typeface="+mn-ea"/>
              </a:rPr>
              <a:t>10</a:t>
            </a:r>
            <a:r>
              <a:rPr lang="zh-CN" altLang="en-US" b="1" dirty="0">
                <a:solidFill>
                  <a:schemeClr val="accent1">
                    <a:lumMod val="50000"/>
                  </a:schemeClr>
                </a:solidFill>
                <a:latin typeface="+mn-lt"/>
                <a:ea typeface="+mn-ea"/>
              </a:rPr>
              <a:t>强和首届中国责任地产百强企业。合肥城建参股里巴巴子公司蚂蚁金服，在独角兽概念炒作的推动下，公司月涨幅</a:t>
            </a:r>
            <a:r>
              <a:rPr lang="en-US" altLang="zh-CN" b="1" dirty="0">
                <a:solidFill>
                  <a:schemeClr val="accent1">
                    <a:lumMod val="50000"/>
                  </a:schemeClr>
                </a:solidFill>
                <a:latin typeface="+mn-lt"/>
                <a:ea typeface="+mn-ea"/>
              </a:rPr>
              <a:t>104.55%</a:t>
            </a:r>
            <a:r>
              <a:rPr lang="zh-CN" altLang="en-US" b="1" dirty="0">
                <a:solidFill>
                  <a:schemeClr val="accent1">
                    <a:lumMod val="50000"/>
                  </a:schemeClr>
                </a:solidFill>
                <a:latin typeface="+mn-lt"/>
                <a:ea typeface="+mn-ea"/>
              </a:rPr>
              <a:t>。</a:t>
            </a:r>
            <a:endParaRPr lang="en-US" altLang="zh-CN" b="1" dirty="0">
              <a:solidFill>
                <a:schemeClr val="accent1">
                  <a:lumMod val="50000"/>
                </a:schemeClr>
              </a:solidFill>
              <a:latin typeface="+mn-lt"/>
              <a:ea typeface="+mn-ea"/>
            </a:endParaRPr>
          </a:p>
          <a:p>
            <a:pPr>
              <a:lnSpc>
                <a:spcPct val="150000"/>
              </a:lnSpc>
              <a:buClr>
                <a:srgbClr val="000798"/>
              </a:buClr>
              <a:defRPr/>
            </a:pPr>
            <a:endParaRPr lang="zh-CN" altLang="en-US" b="1" dirty="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r>
              <a:rPr lang="zh-CN" altLang="en-US" b="1" dirty="0">
                <a:solidFill>
                  <a:srgbClr val="000066"/>
                </a:solidFill>
                <a:latin typeface="+mn-ea"/>
                <a:ea typeface="+mn-ea"/>
              </a:rPr>
              <a:t>麦达数字（</a:t>
            </a:r>
            <a:r>
              <a:rPr lang="en-US" altLang="zh-CN" b="1" dirty="0">
                <a:solidFill>
                  <a:srgbClr val="000066"/>
                </a:solidFill>
                <a:latin typeface="+mn-ea"/>
                <a:ea typeface="+mn-ea"/>
              </a:rPr>
              <a:t>002137.SZ</a:t>
            </a:r>
            <a:r>
              <a:rPr lang="zh-CN" altLang="en-US" b="1" dirty="0">
                <a:solidFill>
                  <a:srgbClr val="000066"/>
                </a:solidFill>
                <a:latin typeface="+mn-ea"/>
                <a:ea typeface="+mn-ea"/>
              </a:rPr>
              <a:t>）</a:t>
            </a:r>
            <a:r>
              <a:rPr lang="zh-CN" altLang="en-US" b="1" dirty="0">
                <a:solidFill>
                  <a:schemeClr val="tx2">
                    <a:lumMod val="75000"/>
                  </a:schemeClr>
                </a:solidFill>
                <a:latin typeface="+mn-ea"/>
                <a:ea typeface="+mn-ea"/>
              </a:rPr>
              <a:t>：深圳市麦达数字股份有限公司是国内电子制造服务行业首家上市公司。公司参股企业电明科技于</a:t>
            </a:r>
            <a:r>
              <a:rPr lang="en-US" altLang="zh-CN" b="1" dirty="0">
                <a:solidFill>
                  <a:schemeClr val="tx2">
                    <a:lumMod val="75000"/>
                  </a:schemeClr>
                </a:solidFill>
                <a:latin typeface="+mn-ea"/>
                <a:ea typeface="+mn-ea"/>
              </a:rPr>
              <a:t>2015</a:t>
            </a:r>
            <a:r>
              <a:rPr lang="zh-CN" altLang="en-US" b="1" dirty="0">
                <a:solidFill>
                  <a:schemeClr val="tx2">
                    <a:lumMod val="75000"/>
                  </a:schemeClr>
                </a:solidFill>
                <a:latin typeface="+mn-ea"/>
                <a:ea typeface="+mn-ea"/>
              </a:rPr>
              <a:t>年</a:t>
            </a:r>
            <a:r>
              <a:rPr lang="en-US" altLang="zh-CN" b="1" dirty="0">
                <a:solidFill>
                  <a:schemeClr val="tx2">
                    <a:lumMod val="75000"/>
                  </a:schemeClr>
                </a:solidFill>
                <a:latin typeface="+mn-ea"/>
                <a:ea typeface="+mn-ea"/>
              </a:rPr>
              <a:t>12</a:t>
            </a:r>
            <a:r>
              <a:rPr lang="zh-CN" altLang="en-US" b="1" dirty="0">
                <a:solidFill>
                  <a:schemeClr val="tx2">
                    <a:lumMod val="75000"/>
                  </a:schemeClr>
                </a:solidFill>
                <a:latin typeface="+mn-ea"/>
                <a:ea typeface="+mn-ea"/>
              </a:rPr>
              <a:t>月挂牌新三板，公司控股子公司汇大光电于</a:t>
            </a:r>
            <a:r>
              <a:rPr lang="en-US" altLang="zh-CN" b="1" dirty="0">
                <a:solidFill>
                  <a:schemeClr val="tx2">
                    <a:lumMod val="75000"/>
                  </a:schemeClr>
                </a:solidFill>
                <a:latin typeface="+mn-ea"/>
                <a:ea typeface="+mn-ea"/>
              </a:rPr>
              <a:t>2016</a:t>
            </a:r>
            <a:r>
              <a:rPr lang="zh-CN" altLang="en-US" b="1" dirty="0">
                <a:solidFill>
                  <a:schemeClr val="tx2">
                    <a:lumMod val="75000"/>
                  </a:schemeClr>
                </a:solidFill>
                <a:latin typeface="+mn-ea"/>
                <a:ea typeface="+mn-ea"/>
              </a:rPr>
              <a:t>年</a:t>
            </a:r>
            <a:r>
              <a:rPr lang="en-US" altLang="zh-CN" b="1" dirty="0">
                <a:solidFill>
                  <a:schemeClr val="tx2">
                    <a:lumMod val="75000"/>
                  </a:schemeClr>
                </a:solidFill>
                <a:latin typeface="+mn-ea"/>
                <a:ea typeface="+mn-ea"/>
              </a:rPr>
              <a:t>2</a:t>
            </a:r>
            <a:r>
              <a:rPr lang="zh-CN" altLang="en-US" b="1" dirty="0">
                <a:solidFill>
                  <a:schemeClr val="tx2">
                    <a:lumMod val="75000"/>
                  </a:schemeClr>
                </a:solidFill>
                <a:latin typeface="+mn-ea"/>
                <a:ea typeface="+mn-ea"/>
              </a:rPr>
              <a:t>月挂牌新三板。目前，麦达数字已和小米生态圈之一的飞米达成业务合作，在小米</a:t>
            </a:r>
            <a:r>
              <a:rPr lang="en-US" altLang="zh-CN" b="1" dirty="0">
                <a:solidFill>
                  <a:schemeClr val="tx2">
                    <a:lumMod val="75000"/>
                  </a:schemeClr>
                </a:solidFill>
                <a:latin typeface="+mn-ea"/>
                <a:ea typeface="+mn-ea"/>
              </a:rPr>
              <a:t>+</a:t>
            </a:r>
            <a:r>
              <a:rPr lang="zh-CN" altLang="en-US" b="1" dirty="0">
                <a:solidFill>
                  <a:schemeClr val="tx2">
                    <a:lumMod val="75000"/>
                  </a:schemeClr>
                </a:solidFill>
                <a:latin typeface="+mn-ea"/>
                <a:ea typeface="+mn-ea"/>
              </a:rPr>
              <a:t>独角兽概念的推动下，公司自</a:t>
            </a:r>
            <a:r>
              <a:rPr lang="en-US" altLang="zh-CN" b="1" dirty="0">
                <a:solidFill>
                  <a:schemeClr val="tx2">
                    <a:lumMod val="75000"/>
                  </a:schemeClr>
                </a:solidFill>
                <a:latin typeface="+mn-ea"/>
                <a:ea typeface="+mn-ea"/>
              </a:rPr>
              <a:t>3</a:t>
            </a:r>
            <a:r>
              <a:rPr lang="zh-CN" altLang="en-US" b="1" dirty="0">
                <a:solidFill>
                  <a:schemeClr val="tx2">
                    <a:lumMod val="75000"/>
                  </a:schemeClr>
                </a:solidFill>
                <a:latin typeface="+mn-ea"/>
                <a:ea typeface="+mn-ea"/>
              </a:rPr>
              <a:t>月</a:t>
            </a:r>
            <a:r>
              <a:rPr lang="en-US" altLang="zh-CN" b="1" dirty="0">
                <a:solidFill>
                  <a:schemeClr val="tx2">
                    <a:lumMod val="75000"/>
                  </a:schemeClr>
                </a:solidFill>
                <a:latin typeface="+mn-ea"/>
                <a:ea typeface="+mn-ea"/>
              </a:rPr>
              <a:t>5</a:t>
            </a:r>
            <a:r>
              <a:rPr lang="zh-CN" altLang="en-US" b="1" dirty="0">
                <a:solidFill>
                  <a:schemeClr val="tx2">
                    <a:lumMod val="75000"/>
                  </a:schemeClr>
                </a:solidFill>
                <a:latin typeface="+mn-ea"/>
                <a:ea typeface="+mn-ea"/>
              </a:rPr>
              <a:t>日起连续</a:t>
            </a:r>
            <a:r>
              <a:rPr lang="en-US" altLang="zh-CN" b="1" dirty="0">
                <a:solidFill>
                  <a:schemeClr val="tx2">
                    <a:lumMod val="75000"/>
                  </a:schemeClr>
                </a:solidFill>
                <a:latin typeface="+mn-ea"/>
                <a:ea typeface="+mn-ea"/>
              </a:rPr>
              <a:t>5</a:t>
            </a:r>
            <a:r>
              <a:rPr lang="zh-CN" altLang="en-US" b="1" dirty="0">
                <a:solidFill>
                  <a:schemeClr val="tx2">
                    <a:lumMod val="75000"/>
                  </a:schemeClr>
                </a:solidFill>
                <a:latin typeface="+mn-ea"/>
                <a:ea typeface="+mn-ea"/>
              </a:rPr>
              <a:t>个涨停板，</a:t>
            </a:r>
            <a:r>
              <a:rPr lang="en-US" altLang="zh-CN" b="1" dirty="0">
                <a:solidFill>
                  <a:schemeClr val="tx2">
                    <a:lumMod val="75000"/>
                  </a:schemeClr>
                </a:solidFill>
                <a:latin typeface="+mn-ea"/>
                <a:ea typeface="+mn-ea"/>
              </a:rPr>
              <a:t>3</a:t>
            </a:r>
            <a:r>
              <a:rPr lang="zh-CN" altLang="en-US" b="1" dirty="0">
                <a:solidFill>
                  <a:schemeClr val="tx2">
                    <a:lumMod val="75000"/>
                  </a:schemeClr>
                </a:solidFill>
                <a:latin typeface="+mn-ea"/>
                <a:ea typeface="+mn-ea"/>
              </a:rPr>
              <a:t>月累计涨幅</a:t>
            </a:r>
            <a:r>
              <a:rPr lang="en-US" altLang="zh-CN" b="1" dirty="0">
                <a:solidFill>
                  <a:schemeClr val="tx2">
                    <a:lumMod val="75000"/>
                  </a:schemeClr>
                </a:solidFill>
                <a:latin typeface="+mn-ea"/>
                <a:ea typeface="+mn-ea"/>
              </a:rPr>
              <a:t>104.18%</a:t>
            </a:r>
            <a:r>
              <a:rPr lang="zh-CN" altLang="en-US" b="1" dirty="0">
                <a:solidFill>
                  <a:schemeClr val="tx2">
                    <a:lumMod val="75000"/>
                  </a:schemeClr>
                </a:solidFill>
                <a:latin typeface="+mn-ea"/>
                <a:ea typeface="+mn-ea"/>
              </a:rPr>
              <a:t>。</a:t>
            </a:r>
            <a:endParaRPr lang="en-US" altLang="zh-CN" b="1" dirty="0">
              <a:solidFill>
                <a:schemeClr val="tx2">
                  <a:lumMod val="75000"/>
                </a:schemeClr>
              </a:solidFill>
              <a:latin typeface="+mn-ea"/>
              <a:ea typeface="+mn-ea"/>
            </a:endParaRPr>
          </a:p>
          <a:p>
            <a:pPr>
              <a:lnSpc>
                <a:spcPct val="150000"/>
              </a:lnSpc>
              <a:buClr>
                <a:srgbClr val="000798"/>
              </a:buClr>
              <a:defRPr/>
            </a:pPr>
            <a:endParaRPr lang="zh-CN" altLang="en-US" sz="1800" b="1" dirty="0">
              <a:solidFill>
                <a:srgbClr val="002060"/>
              </a:solidFill>
              <a:latin typeface="+mn-ea"/>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edg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edg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1686913014"/>
              </p:ext>
            </p:extLst>
          </p:nvPr>
        </p:nvGraphicFramePr>
        <p:xfrm>
          <a:off x="0" y="883266"/>
          <a:ext cx="9144001" cy="6033886"/>
        </p:xfrm>
        <a:graphic>
          <a:graphicData uri="http://schemas.openxmlformats.org/drawingml/2006/table">
            <a:tbl>
              <a:tblPr/>
              <a:tblGrid>
                <a:gridCol w="2213532">
                  <a:extLst>
                    <a:ext uri="{9D8B030D-6E8A-4147-A177-3AD203B41FA5}">
                      <a16:colId xmlns:a16="http://schemas.microsoft.com/office/drawing/2014/main" xmlns="" val="20000"/>
                    </a:ext>
                  </a:extLst>
                </a:gridCol>
                <a:gridCol w="1870962">
                  <a:extLst>
                    <a:ext uri="{9D8B030D-6E8A-4147-A177-3AD203B41FA5}">
                      <a16:colId xmlns:a16="http://schemas.microsoft.com/office/drawing/2014/main" xmlns="" val="20001"/>
                    </a:ext>
                  </a:extLst>
                </a:gridCol>
                <a:gridCol w="1765555">
                  <a:extLst>
                    <a:ext uri="{9D8B030D-6E8A-4147-A177-3AD203B41FA5}">
                      <a16:colId xmlns:a16="http://schemas.microsoft.com/office/drawing/2014/main" xmlns="" val="20002"/>
                    </a:ext>
                  </a:extLst>
                </a:gridCol>
                <a:gridCol w="1264878">
                  <a:extLst>
                    <a:ext uri="{9D8B030D-6E8A-4147-A177-3AD203B41FA5}">
                      <a16:colId xmlns:a16="http://schemas.microsoft.com/office/drawing/2014/main" xmlns="" val="20003"/>
                    </a:ext>
                  </a:extLst>
                </a:gridCol>
                <a:gridCol w="2029074">
                  <a:extLst>
                    <a:ext uri="{9D8B030D-6E8A-4147-A177-3AD203B41FA5}">
                      <a16:colId xmlns:a16="http://schemas.microsoft.com/office/drawing/2014/main" xmlns="" val="20004"/>
                    </a:ext>
                  </a:extLst>
                </a:gridCol>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xmlns="" val="10000"/>
                  </a:ext>
                </a:extLst>
              </a:tr>
              <a:tr h="564515">
                <a:tc>
                  <a:txBody>
                    <a:bodyPr/>
                    <a:lstStyle/>
                    <a:p>
                      <a:pPr algn="ctr" fontAlgn="b"/>
                      <a:r>
                        <a:rPr lang="en-GB" sz="1800" b="1" i="0" u="none" strike="noStrike">
                          <a:solidFill>
                            <a:srgbClr val="000066"/>
                          </a:solidFill>
                          <a:effectLst/>
                          <a:latin typeface="+mn-ea"/>
                          <a:ea typeface="+mn-ea"/>
                        </a:rPr>
                        <a:t>600634.SH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富控互动</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-46.3955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59.9337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1"/>
                  </a:ext>
                </a:extLst>
              </a:tr>
              <a:tr h="479425">
                <a:tc>
                  <a:txBody>
                    <a:bodyPr/>
                    <a:lstStyle/>
                    <a:p>
                      <a:pPr algn="ctr" fontAlgn="b"/>
                      <a:r>
                        <a:rPr lang="en-GB" sz="1800" b="1" i="0" u="none" strike="noStrike">
                          <a:solidFill>
                            <a:srgbClr val="000066"/>
                          </a:solidFill>
                          <a:effectLst/>
                          <a:latin typeface="+mn-ea"/>
                          <a:ea typeface="+mn-ea"/>
                        </a:rPr>
                        <a:t>000509.SZ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华塑控股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-37.0915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31.7811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2"/>
                  </a:ext>
                </a:extLst>
              </a:tr>
              <a:tr h="531121">
                <a:tc>
                  <a:txBody>
                    <a:bodyPr/>
                    <a:lstStyle/>
                    <a:p>
                      <a:pPr algn="ctr" fontAlgn="b"/>
                      <a:r>
                        <a:rPr lang="en-GB" sz="1800" b="1" i="0" u="none" strike="noStrike">
                          <a:solidFill>
                            <a:srgbClr val="000066"/>
                          </a:solidFill>
                          <a:effectLst/>
                          <a:latin typeface="+mn-ea"/>
                          <a:ea typeface="+mn-ea"/>
                        </a:rPr>
                        <a:t>601700.SH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风范股份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-35.9853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59.268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3"/>
                  </a:ext>
                </a:extLst>
              </a:tr>
              <a:tr h="457603">
                <a:tc>
                  <a:txBody>
                    <a:bodyPr/>
                    <a:lstStyle/>
                    <a:p>
                      <a:pPr algn="ctr" fontAlgn="b"/>
                      <a:r>
                        <a:rPr lang="en-GB" sz="1800" b="1" i="0" u="none" strike="noStrike">
                          <a:solidFill>
                            <a:srgbClr val="000066"/>
                          </a:solidFill>
                          <a:effectLst/>
                          <a:latin typeface="+mn-ea"/>
                          <a:ea typeface="+mn-ea"/>
                        </a:rPr>
                        <a:t>002512.SZ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达华智能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-34.4217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129.8033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4"/>
                  </a:ext>
                </a:extLst>
              </a:tr>
              <a:tr h="440070">
                <a:tc>
                  <a:txBody>
                    <a:bodyPr/>
                    <a:lstStyle/>
                    <a:p>
                      <a:pPr algn="ctr" fontAlgn="b"/>
                      <a:r>
                        <a:rPr lang="en-GB" sz="1800" b="1" i="0" u="none" strike="noStrike">
                          <a:solidFill>
                            <a:srgbClr val="000066"/>
                          </a:solidFill>
                          <a:effectLst/>
                          <a:latin typeface="+mn-ea"/>
                          <a:ea typeface="+mn-ea"/>
                        </a:rPr>
                        <a:t>002509.SZ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天广中茂</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-34.3634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132.3514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5"/>
                  </a:ext>
                </a:extLst>
              </a:tr>
              <a:tr h="535699">
                <a:tc>
                  <a:txBody>
                    <a:bodyPr/>
                    <a:lstStyle/>
                    <a:p>
                      <a:pPr algn="ctr" fontAlgn="b"/>
                      <a:r>
                        <a:rPr lang="en-GB" sz="1800" b="1" i="0" u="none" strike="noStrike">
                          <a:solidFill>
                            <a:srgbClr val="000066"/>
                          </a:solidFill>
                          <a:effectLst/>
                          <a:latin typeface="+mn-ea"/>
                          <a:ea typeface="+mn-ea"/>
                        </a:rPr>
                        <a:t>000693.SZ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a:solidFill>
                            <a:srgbClr val="000066"/>
                          </a:solidFill>
                          <a:effectLst/>
                          <a:latin typeface="+mn-ea"/>
                          <a:ea typeface="+mn-ea"/>
                        </a:rPr>
                        <a:t>*ST</a:t>
                      </a:r>
                      <a:r>
                        <a:rPr lang="zh-CN" altLang="en-US" sz="1800" b="1" i="0" u="none" strike="noStrike">
                          <a:solidFill>
                            <a:srgbClr val="000066"/>
                          </a:solidFill>
                          <a:effectLst/>
                          <a:latin typeface="+mn-ea"/>
                          <a:ea typeface="+mn-ea"/>
                        </a:rPr>
                        <a:t>华泽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-33.6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45.1098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采矿业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6"/>
                  </a:ext>
                </a:extLst>
              </a:tr>
              <a:tr h="492760">
                <a:tc>
                  <a:txBody>
                    <a:bodyPr/>
                    <a:lstStyle/>
                    <a:p>
                      <a:pPr algn="ctr" fontAlgn="b"/>
                      <a:r>
                        <a:rPr lang="en-GB" sz="1800" b="1" i="0" u="none" strike="noStrike">
                          <a:solidFill>
                            <a:srgbClr val="000066"/>
                          </a:solidFill>
                          <a:effectLst/>
                          <a:latin typeface="+mn-ea"/>
                          <a:ea typeface="+mn-ea"/>
                        </a:rPr>
                        <a:t>300278.SZ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华昌达</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-31.7757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63.6611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7"/>
                  </a:ext>
                </a:extLst>
              </a:tr>
              <a:tr h="466090">
                <a:tc>
                  <a:txBody>
                    <a:bodyPr/>
                    <a:lstStyle/>
                    <a:p>
                      <a:pPr algn="ctr" fontAlgn="b"/>
                      <a:r>
                        <a:rPr lang="en-GB" sz="1800" b="1" i="0" u="none" strike="noStrike">
                          <a:solidFill>
                            <a:srgbClr val="000066"/>
                          </a:solidFill>
                          <a:effectLst/>
                          <a:latin typeface="+mn-ea"/>
                          <a:ea typeface="+mn-ea"/>
                        </a:rPr>
                        <a:t>600179.SH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安通控股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-29.6774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173.658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交通运输、仓储和邮政业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8"/>
                  </a:ext>
                </a:extLst>
              </a:tr>
              <a:tr h="466725">
                <a:tc>
                  <a:txBody>
                    <a:bodyPr/>
                    <a:lstStyle/>
                    <a:p>
                      <a:pPr algn="ctr" fontAlgn="b"/>
                      <a:r>
                        <a:rPr lang="en-GB" sz="1800" b="1" i="0" u="none" strike="noStrike">
                          <a:solidFill>
                            <a:srgbClr val="000066"/>
                          </a:solidFill>
                          <a:effectLst/>
                          <a:latin typeface="+mn-ea"/>
                          <a:ea typeface="+mn-ea"/>
                        </a:rPr>
                        <a:t>002427.SZ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a:solidFill>
                            <a:srgbClr val="000066"/>
                          </a:solidFill>
                          <a:effectLst/>
                          <a:latin typeface="+mn-ea"/>
                          <a:ea typeface="+mn-ea"/>
                        </a:rPr>
                        <a:t>ST</a:t>
                      </a:r>
                      <a:r>
                        <a:rPr lang="zh-CN" altLang="en-US" sz="1800" b="1" i="0" u="none" strike="noStrike">
                          <a:solidFill>
                            <a:srgbClr val="000066"/>
                          </a:solidFill>
                          <a:effectLst/>
                          <a:latin typeface="+mn-ea"/>
                          <a:ea typeface="+mn-ea"/>
                        </a:rPr>
                        <a:t>尤夫</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-26.4737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81.9402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xmlns="" val="10009"/>
                  </a:ext>
                </a:extLst>
              </a:tr>
              <a:tr h="492125">
                <a:tc>
                  <a:txBody>
                    <a:bodyPr/>
                    <a:lstStyle/>
                    <a:p>
                      <a:pPr algn="ctr" fontAlgn="b"/>
                      <a:r>
                        <a:rPr lang="en-GB" sz="1800" b="1" i="0" u="none" strike="noStrike">
                          <a:solidFill>
                            <a:srgbClr val="000066"/>
                          </a:solidFill>
                          <a:effectLst/>
                          <a:latin typeface="+mn-ea"/>
                          <a:ea typeface="+mn-ea"/>
                        </a:rPr>
                        <a:t>000932.SZ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a:solidFill>
                            <a:srgbClr val="000066"/>
                          </a:solidFill>
                          <a:effectLst/>
                          <a:latin typeface="+mn-ea"/>
                          <a:ea typeface="+mn-ea"/>
                        </a:rPr>
                        <a:t>华菱钢铁</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-26.3875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227.9831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dirty="0">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xmlns="" val="10010"/>
                  </a:ext>
                </a:extLst>
              </a:tr>
              <a:tr h="440070">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xmlns=""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5" descr="u=1027235771,1791002709&amp;fm=0&amp;gp=12">
            <a:hlinkClick r:id="rId3"/>
          </p:cNvPr>
          <p:cNvPicPr>
            <a:picLocks noChangeAspect="1" noChangeArrowheads="1"/>
          </p:cNvPicPr>
          <p:nvPr/>
        </p:nvPicPr>
        <p:blipFill>
          <a:blip r:embed="rId4"/>
          <a:srcRect/>
          <a:stretch>
            <a:fillRect/>
          </a:stretch>
        </p:blipFill>
        <p:spPr bwMode="auto">
          <a:xfrm>
            <a:off x="2483768" y="2867793"/>
            <a:ext cx="1333500" cy="619125"/>
          </a:xfrm>
          <a:prstGeom prst="rect">
            <a:avLst/>
          </a:prstGeom>
          <a:noFill/>
          <a:ln w="9525">
            <a:noFill/>
            <a:miter lim="800000"/>
            <a:headEnd/>
            <a:tailEnd/>
          </a:ln>
        </p:spPr>
      </p:pic>
      <p:sp>
        <p:nvSpPr>
          <p:cNvPr id="7" name="对话气泡: 圆角矩形 6">
            <a:extLst>
              <a:ext uri="{FF2B5EF4-FFF2-40B4-BE49-F238E27FC236}">
                <a16:creationId xmlns:a16="http://schemas.microsoft.com/office/drawing/2014/main" xmlns=""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8678" name="Picture 17" descr="cicc-allp-02-3"/>
          <p:cNvPicPr>
            <a:picLocks noChangeAspect="1" noChangeArrowheads="1"/>
          </p:cNvPicPr>
          <p:nvPr/>
        </p:nvPicPr>
        <p:blipFill>
          <a:blip r:embed="rId5"/>
          <a:srcRect/>
          <a:stretch>
            <a:fillRect/>
          </a:stretch>
        </p:blipFill>
        <p:spPr bwMode="auto">
          <a:xfrm>
            <a:off x="5000483" y="2969975"/>
            <a:ext cx="785495" cy="575945"/>
          </a:xfrm>
          <a:prstGeom prst="rect">
            <a:avLst/>
          </a:prstGeom>
          <a:noFill/>
          <a:ln w="9525">
            <a:noFill/>
            <a:miter lim="800000"/>
            <a:headEnd/>
            <a:tailEnd/>
          </a:ln>
        </p:spPr>
      </p:pic>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6"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7"/>
          <a:stretch>
            <a:fillRect/>
          </a:stretch>
        </p:blipFill>
        <p:spPr>
          <a:xfrm>
            <a:off x="2214210" y="3910563"/>
            <a:ext cx="1872615" cy="473710"/>
          </a:xfrm>
          <a:prstGeom prst="rect">
            <a:avLst/>
          </a:prstGeom>
        </p:spPr>
      </p:pic>
      <p:sp>
        <p:nvSpPr>
          <p:cNvPr id="6" name="文本框 5">
            <a:extLst>
              <a:ext uri="{FF2B5EF4-FFF2-40B4-BE49-F238E27FC236}">
                <a16:creationId xmlns:a16="http://schemas.microsoft.com/office/drawing/2014/main" xmlns="" id="{D7CBAA7B-74D5-4B63-86AF-D8E8F4B2D70C}"/>
              </a:ext>
            </a:extLst>
          </p:cNvPr>
          <p:cNvSpPr txBox="1"/>
          <p:nvPr/>
        </p:nvSpPr>
        <p:spPr>
          <a:xfrm>
            <a:off x="456248" y="1071051"/>
            <a:ext cx="3686952" cy="1631216"/>
          </a:xfrm>
          <a:prstGeom prst="rect">
            <a:avLst/>
          </a:prstGeom>
          <a:noFill/>
        </p:spPr>
        <p:txBody>
          <a:bodyPr wrap="square" rtlCol="0">
            <a:spAutoFit/>
          </a:bodyPr>
          <a:lstStyle/>
          <a:p>
            <a:r>
              <a:rPr lang="zh-CN" altLang="en-US" b="1" dirty="0">
                <a:solidFill>
                  <a:srgbClr val="000066"/>
                </a:solidFill>
                <a:latin typeface="+mn-ea"/>
                <a:ea typeface="+mn-ea"/>
              </a:rPr>
              <a:t>中美贸易战升级，叠加流动性趋紧预期，短期内投资者避险情绪高企，建议投资者保持定力，等待坑底战役平息再稳健布局。</a:t>
            </a:r>
          </a:p>
        </p:txBody>
      </p:sp>
      <p:sp>
        <p:nvSpPr>
          <p:cNvPr id="37" name="对话气泡: 圆角矩形 36">
            <a:extLst>
              <a:ext uri="{FF2B5EF4-FFF2-40B4-BE49-F238E27FC236}">
                <a16:creationId xmlns:a16="http://schemas.microsoft.com/office/drawing/2014/main" xmlns="" id="{4D676A9D-75E8-4923-8127-CCAAF1560233}"/>
              </a:ext>
            </a:extLst>
          </p:cNvPr>
          <p:cNvSpPr/>
          <p:nvPr/>
        </p:nvSpPr>
        <p:spPr bwMode="auto">
          <a:xfrm>
            <a:off x="4742221" y="1016740"/>
            <a:ext cx="4032448" cy="1723593"/>
          </a:xfrm>
          <a:prstGeom prst="wedgeRoundRectCallout">
            <a:avLst>
              <a:gd name="adj1" fmla="val -33690"/>
              <a:gd name="adj2" fmla="val 6086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a16="http://schemas.microsoft.com/office/drawing/2014/main" xmlns="" id="{AA001647-C370-4625-A8BB-ABA92BF4D979}"/>
              </a:ext>
            </a:extLst>
          </p:cNvPr>
          <p:cNvSpPr txBox="1"/>
          <p:nvPr/>
        </p:nvSpPr>
        <p:spPr>
          <a:xfrm>
            <a:off x="5000483" y="1071051"/>
            <a:ext cx="3686952" cy="1631216"/>
          </a:xfrm>
          <a:prstGeom prst="rect">
            <a:avLst/>
          </a:prstGeom>
          <a:noFill/>
        </p:spPr>
        <p:txBody>
          <a:bodyPr wrap="square" rtlCol="0">
            <a:spAutoFit/>
          </a:bodyPr>
          <a:lstStyle/>
          <a:p>
            <a:r>
              <a:rPr lang="zh-CN" altLang="en-US" b="1" dirty="0">
                <a:solidFill>
                  <a:srgbClr val="000066"/>
                </a:solidFill>
                <a:latin typeface="+mn-ea"/>
                <a:ea typeface="+mn-ea"/>
              </a:rPr>
              <a:t>贸易摩擦的影响只是阶段性和局部的，决定增长和市场方向主要还是国内的因素，从中线来看，对市场前景不宜过度悲观。</a:t>
            </a:r>
          </a:p>
        </p:txBody>
      </p:sp>
      <p:sp>
        <p:nvSpPr>
          <p:cNvPr id="39" name="对话气泡: 圆角矩形 38">
            <a:extLst>
              <a:ext uri="{FF2B5EF4-FFF2-40B4-BE49-F238E27FC236}">
                <a16:creationId xmlns:a16="http://schemas.microsoft.com/office/drawing/2014/main" xmlns=""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0" name="文本框 39">
            <a:extLst>
              <a:ext uri="{FF2B5EF4-FFF2-40B4-BE49-F238E27FC236}">
                <a16:creationId xmlns:a16="http://schemas.microsoft.com/office/drawing/2014/main" xmlns="" id="{F39F1F8D-6CA7-4FCF-B0C5-EB39426A7808}"/>
              </a:ext>
            </a:extLst>
          </p:cNvPr>
          <p:cNvSpPr txBox="1"/>
          <p:nvPr/>
        </p:nvSpPr>
        <p:spPr>
          <a:xfrm>
            <a:off x="5000483" y="4571127"/>
            <a:ext cx="3686952" cy="1631216"/>
          </a:xfrm>
          <a:prstGeom prst="rect">
            <a:avLst/>
          </a:prstGeom>
          <a:noFill/>
        </p:spPr>
        <p:txBody>
          <a:bodyPr wrap="square" rtlCol="0">
            <a:spAutoFit/>
          </a:bodyPr>
          <a:lstStyle/>
          <a:p>
            <a:r>
              <a:rPr lang="zh-CN" altLang="en-US" b="1" dirty="0">
                <a:solidFill>
                  <a:srgbClr val="000066"/>
                </a:solidFill>
                <a:latin typeface="+mn-ea"/>
                <a:ea typeface="+mn-ea"/>
              </a:rPr>
              <a:t>我们对整个二季度的市场判断是“余波未平，弱势市场”，但</a:t>
            </a:r>
            <a:r>
              <a:rPr lang="en-US" altLang="zh-CN" b="1" dirty="0">
                <a:solidFill>
                  <a:srgbClr val="000066"/>
                </a:solidFill>
                <a:latin typeface="+mn-ea"/>
                <a:ea typeface="+mn-ea"/>
              </a:rPr>
              <a:t>4</a:t>
            </a:r>
            <a:r>
              <a:rPr lang="zh-CN" altLang="en-US" b="1" dirty="0">
                <a:solidFill>
                  <a:srgbClr val="000066"/>
                </a:solidFill>
                <a:latin typeface="+mn-ea"/>
                <a:ea typeface="+mn-ea"/>
              </a:rPr>
              <a:t>月在经济和业绩上验证了一些积极变化，</a:t>
            </a:r>
            <a:r>
              <a:rPr lang="en-US" altLang="zh-CN" b="1" dirty="0">
                <a:solidFill>
                  <a:srgbClr val="000066"/>
                </a:solidFill>
                <a:latin typeface="+mn-ea"/>
                <a:ea typeface="+mn-ea"/>
              </a:rPr>
              <a:t>4</a:t>
            </a:r>
            <a:r>
              <a:rPr lang="zh-CN" altLang="en-US" b="1" dirty="0">
                <a:solidFill>
                  <a:srgbClr val="000066"/>
                </a:solidFill>
                <a:latin typeface="+mn-ea"/>
                <a:ea typeface="+mn-ea"/>
              </a:rPr>
              <a:t>月市场仍将维持高热度。</a:t>
            </a:r>
          </a:p>
        </p:txBody>
      </p:sp>
      <p:sp>
        <p:nvSpPr>
          <p:cNvPr id="41" name="对话气泡: 圆角矩形 40">
            <a:extLst>
              <a:ext uri="{FF2B5EF4-FFF2-40B4-BE49-F238E27FC236}">
                <a16:creationId xmlns:a16="http://schemas.microsoft.com/office/drawing/2014/main" xmlns=""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a16="http://schemas.microsoft.com/office/drawing/2014/main" xmlns="" id="{5328725A-9DE9-4782-8DA5-C4B14062FB2D}"/>
              </a:ext>
            </a:extLst>
          </p:cNvPr>
          <p:cNvSpPr txBox="1"/>
          <p:nvPr/>
        </p:nvSpPr>
        <p:spPr>
          <a:xfrm>
            <a:off x="505254" y="4539202"/>
            <a:ext cx="3686952" cy="1754326"/>
          </a:xfrm>
          <a:prstGeom prst="rect">
            <a:avLst/>
          </a:prstGeom>
          <a:noFill/>
        </p:spPr>
        <p:txBody>
          <a:bodyPr wrap="square" rtlCol="0">
            <a:spAutoFit/>
          </a:bodyPr>
          <a:lstStyle/>
          <a:p>
            <a:r>
              <a:rPr lang="zh-CN" altLang="en-US" sz="1800" b="1" dirty="0">
                <a:solidFill>
                  <a:srgbClr val="000066"/>
                </a:solidFill>
                <a:latin typeface="+mn-ea"/>
                <a:ea typeface="+mn-ea"/>
              </a:rPr>
              <a:t>贸易战未来将大概率在中美沟通下达成一致，最终征收影响或缩小。但在此过程中，需警惕美股在货币政策边际快于经济复苏边际之中，贸易战催化下股市去泡沫对 </a:t>
            </a:r>
            <a:r>
              <a:rPr lang="en-US" altLang="zh-CN" sz="1800" b="1" dirty="0">
                <a:solidFill>
                  <a:srgbClr val="000066"/>
                </a:solidFill>
                <a:latin typeface="+mn-ea"/>
                <a:ea typeface="+mn-ea"/>
              </a:rPr>
              <a:t>A </a:t>
            </a:r>
            <a:r>
              <a:rPr lang="zh-CN" altLang="en-US" sz="1800" b="1" dirty="0">
                <a:solidFill>
                  <a:srgbClr val="000066"/>
                </a:solidFill>
                <a:latin typeface="+mn-ea"/>
                <a:ea typeface="+mn-ea"/>
              </a:rPr>
              <a:t>股的波及影响。 </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28596" y="1236953"/>
            <a:ext cx="8111490" cy="6001643"/>
          </a:xfrm>
          <a:prstGeom prst="rect">
            <a:avLst/>
          </a:prstGeom>
          <a:noFill/>
        </p:spPr>
        <p:txBody>
          <a:bodyPr wrap="square" rtlCol="0" anchor="t">
            <a:spAutoFit/>
          </a:bodyPr>
          <a:lstStyle/>
          <a:p>
            <a:pPr eaLnBrk="1" latinLnBrk="0" hangingPunct="1">
              <a:lnSpc>
                <a:spcPct val="150000"/>
              </a:lnSpc>
              <a:defRPr/>
            </a:pPr>
            <a:r>
              <a:rPr lang="en-US" altLang="zh-CN" b="1" dirty="0">
                <a:solidFill>
                  <a:srgbClr val="000066"/>
                </a:solidFill>
                <a:latin typeface="+mn-ea"/>
                <a:ea typeface="+mn-ea"/>
                <a:sym typeface="+mn-ea"/>
              </a:rPr>
              <a:t>    </a:t>
            </a:r>
            <a:r>
              <a:rPr lang="zh-CN" altLang="en-US" b="1" dirty="0">
                <a:solidFill>
                  <a:srgbClr val="000066"/>
                </a:solidFill>
                <a:latin typeface="+mn-ea"/>
                <a:ea typeface="+mn-ea"/>
                <a:sym typeface="+mn-ea"/>
              </a:rPr>
              <a:t>统计局公布中国</a:t>
            </a:r>
            <a:r>
              <a:rPr lang="en-US" altLang="zh-CN" b="1" dirty="0">
                <a:solidFill>
                  <a:srgbClr val="000066"/>
                </a:solidFill>
                <a:latin typeface="+mn-ea"/>
                <a:ea typeface="+mn-ea"/>
                <a:sym typeface="+mn-ea"/>
              </a:rPr>
              <a:t>3</a:t>
            </a:r>
            <a:r>
              <a:rPr lang="zh-CN" altLang="en-US" b="1" dirty="0">
                <a:solidFill>
                  <a:srgbClr val="000066"/>
                </a:solidFill>
                <a:latin typeface="+mn-ea"/>
                <a:ea typeface="+mn-ea"/>
                <a:sym typeface="+mn-ea"/>
              </a:rPr>
              <a:t>月制造业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a:solidFill>
                  <a:srgbClr val="000066"/>
                </a:solidFill>
                <a:latin typeface="+mn-ea"/>
                <a:ea typeface="+mn-ea"/>
                <a:sym typeface="+mn-ea"/>
              </a:rPr>
              <a:t>51.5</a:t>
            </a:r>
            <a:r>
              <a:rPr lang="zh-CN" altLang="en-US" b="1" dirty="0">
                <a:solidFill>
                  <a:srgbClr val="000066"/>
                </a:solidFill>
                <a:latin typeface="+mn-ea"/>
                <a:ea typeface="+mn-ea"/>
                <a:sym typeface="+mn-ea"/>
              </a:rPr>
              <a:t>，预期</a:t>
            </a:r>
            <a:r>
              <a:rPr lang="en-US" altLang="zh-CN" b="1" dirty="0">
                <a:solidFill>
                  <a:srgbClr val="000066"/>
                </a:solidFill>
                <a:latin typeface="+mn-ea"/>
                <a:ea typeface="+mn-ea"/>
                <a:sym typeface="+mn-ea"/>
              </a:rPr>
              <a:t>50.5</a:t>
            </a:r>
            <a:r>
              <a:rPr lang="zh-CN" altLang="en-US" b="1" dirty="0">
                <a:solidFill>
                  <a:srgbClr val="000066"/>
                </a:solidFill>
                <a:latin typeface="+mn-ea"/>
                <a:ea typeface="+mn-ea"/>
                <a:sym typeface="+mn-ea"/>
              </a:rPr>
              <a:t>，较</a:t>
            </a:r>
            <a:r>
              <a:rPr lang="en-US" altLang="zh-CN" b="1" dirty="0">
                <a:solidFill>
                  <a:srgbClr val="000066"/>
                </a:solidFill>
                <a:latin typeface="+mn-ea"/>
                <a:ea typeface="+mn-ea"/>
                <a:sym typeface="+mn-ea"/>
              </a:rPr>
              <a:t>2</a:t>
            </a:r>
            <a:r>
              <a:rPr lang="zh-CN" altLang="en-US" b="1" dirty="0">
                <a:solidFill>
                  <a:srgbClr val="000066"/>
                </a:solidFill>
                <a:latin typeface="+mn-ea"/>
                <a:ea typeface="+mn-ea"/>
                <a:sym typeface="+mn-ea"/>
              </a:rPr>
              <a:t>月上涨</a:t>
            </a:r>
            <a:r>
              <a:rPr lang="en-US" altLang="zh-CN" b="1" dirty="0">
                <a:solidFill>
                  <a:srgbClr val="000066"/>
                </a:solidFill>
                <a:latin typeface="+mn-ea"/>
                <a:ea typeface="+mn-ea"/>
                <a:sym typeface="+mn-ea"/>
              </a:rPr>
              <a:t>1.2</a:t>
            </a:r>
            <a:r>
              <a:rPr lang="zh-CN" altLang="en-US" b="1" dirty="0">
                <a:solidFill>
                  <a:srgbClr val="000066"/>
                </a:solidFill>
                <a:latin typeface="+mn-ea"/>
                <a:ea typeface="+mn-ea"/>
                <a:sym typeface="+mn-ea"/>
              </a:rPr>
              <a:t>个百分点，连续</a:t>
            </a:r>
            <a:r>
              <a:rPr lang="en-US" altLang="zh-CN" b="1" dirty="0">
                <a:solidFill>
                  <a:srgbClr val="000066"/>
                </a:solidFill>
                <a:latin typeface="+mn-ea"/>
                <a:ea typeface="+mn-ea"/>
                <a:sym typeface="+mn-ea"/>
              </a:rPr>
              <a:t>20</a:t>
            </a:r>
            <a:r>
              <a:rPr lang="zh-CN" altLang="en-US" b="1" dirty="0">
                <a:solidFill>
                  <a:srgbClr val="000066"/>
                </a:solidFill>
                <a:latin typeface="+mn-ea"/>
                <a:ea typeface="+mn-ea"/>
                <a:sym typeface="+mn-ea"/>
              </a:rPr>
              <a:t>个月站在枯荣线上方，制造业呈现稳中有升的发展态势。而财新中国制造业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a:solidFill>
                  <a:srgbClr val="000066"/>
                </a:solidFill>
                <a:latin typeface="+mn-ea"/>
                <a:ea typeface="+mn-ea"/>
                <a:sym typeface="+mn-ea"/>
              </a:rPr>
              <a:t>51.0</a:t>
            </a:r>
            <a:r>
              <a:rPr lang="zh-CN" altLang="en-US" b="1" dirty="0">
                <a:solidFill>
                  <a:srgbClr val="000066"/>
                </a:solidFill>
                <a:latin typeface="+mn-ea"/>
                <a:ea typeface="+mn-ea"/>
                <a:sym typeface="+mn-ea"/>
              </a:rPr>
              <a:t>，较</a:t>
            </a:r>
            <a:r>
              <a:rPr lang="en-US" altLang="zh-CN" b="1" dirty="0">
                <a:solidFill>
                  <a:srgbClr val="000066"/>
                </a:solidFill>
                <a:latin typeface="+mn-ea"/>
                <a:ea typeface="+mn-ea"/>
                <a:sym typeface="+mn-ea"/>
              </a:rPr>
              <a:t>2</a:t>
            </a:r>
            <a:r>
              <a:rPr lang="zh-CN" altLang="en-US" b="1" dirty="0">
                <a:solidFill>
                  <a:srgbClr val="000066"/>
                </a:solidFill>
                <a:latin typeface="+mn-ea"/>
                <a:ea typeface="+mn-ea"/>
                <a:sym typeface="+mn-ea"/>
              </a:rPr>
              <a:t>月下滑</a:t>
            </a:r>
            <a:r>
              <a:rPr lang="en-US" altLang="zh-CN" b="1" dirty="0">
                <a:solidFill>
                  <a:srgbClr val="000066"/>
                </a:solidFill>
                <a:latin typeface="+mn-ea"/>
                <a:ea typeface="+mn-ea"/>
                <a:sym typeface="+mn-ea"/>
              </a:rPr>
              <a:t>0.6</a:t>
            </a:r>
            <a:r>
              <a:rPr lang="zh-CN" altLang="en-US" b="1" dirty="0">
                <a:solidFill>
                  <a:srgbClr val="000066"/>
                </a:solidFill>
                <a:latin typeface="+mn-ea"/>
                <a:ea typeface="+mn-ea"/>
                <a:sym typeface="+mn-ea"/>
              </a:rPr>
              <a:t>个百分点，为近四个月最低点，表现出制造业整体运行状况虽然进一步改善，但改善幅度仅算轻微。</a:t>
            </a:r>
            <a:r>
              <a:rPr lang="en-US" altLang="zh-CN" b="1" dirty="0">
                <a:solidFill>
                  <a:srgbClr val="000066"/>
                </a:solidFill>
                <a:latin typeface="+mn-ea"/>
                <a:ea typeface="+mn-ea"/>
                <a:sym typeface="+mn-ea"/>
              </a:rPr>
              <a:t>    </a:t>
            </a:r>
          </a:p>
          <a:p>
            <a:pPr eaLnBrk="1" latinLnBrk="0" hangingPunct="1">
              <a:lnSpc>
                <a:spcPct val="150000"/>
              </a:lnSpc>
              <a:defRPr/>
            </a:pPr>
            <a:r>
              <a:rPr lang="en-US" altLang="zh-CN" b="1" dirty="0">
                <a:solidFill>
                  <a:srgbClr val="000066"/>
                </a:solidFill>
                <a:latin typeface="+mn-ea"/>
                <a:ea typeface="+mn-ea"/>
                <a:sym typeface="+mn-ea"/>
              </a:rPr>
              <a:t>    3</a:t>
            </a:r>
            <a:r>
              <a:rPr lang="zh-CN" altLang="en-US" b="1" dirty="0">
                <a:solidFill>
                  <a:srgbClr val="000066"/>
                </a:solidFill>
                <a:latin typeface="+mn-ea"/>
                <a:ea typeface="+mn-ea"/>
                <a:sym typeface="+mn-ea"/>
              </a:rPr>
              <a:t>月CPI同比上涨2.</a:t>
            </a:r>
            <a:r>
              <a:rPr lang="en-US" altLang="zh-CN" b="1" dirty="0">
                <a:solidFill>
                  <a:srgbClr val="000066"/>
                </a:solidFill>
                <a:latin typeface="+mn-ea"/>
                <a:ea typeface="+mn-ea"/>
                <a:sym typeface="+mn-ea"/>
              </a:rPr>
              <a:t>1</a:t>
            </a:r>
            <a:r>
              <a:rPr lang="zh-CN" altLang="en-US" b="1" dirty="0">
                <a:solidFill>
                  <a:srgbClr val="000066"/>
                </a:solidFill>
                <a:latin typeface="+mn-ea"/>
                <a:ea typeface="+mn-ea"/>
                <a:sym typeface="+mn-ea"/>
              </a:rPr>
              <a:t>%，环比下降</a:t>
            </a:r>
            <a:r>
              <a:rPr lang="en-US" altLang="zh-CN" b="1" dirty="0">
                <a:solidFill>
                  <a:srgbClr val="000066"/>
                </a:solidFill>
                <a:latin typeface="+mn-ea"/>
                <a:ea typeface="+mn-ea"/>
                <a:sym typeface="+mn-ea"/>
              </a:rPr>
              <a:t>1.1%,</a:t>
            </a:r>
            <a:r>
              <a:rPr lang="zh-CN" altLang="en-US" b="1" dirty="0">
                <a:solidFill>
                  <a:srgbClr val="000066"/>
                </a:solidFill>
                <a:latin typeface="+mn-ea"/>
                <a:ea typeface="+mn-ea"/>
                <a:sym typeface="+mn-ea"/>
              </a:rPr>
              <a:t>主要受到“节日因素”消退影响：食品价格节后回落较多、节后集中出行减少、国内成品油价调整、节后租房需求增加</a:t>
            </a:r>
            <a:r>
              <a:rPr lang="zh-CN" altLang="zh-CN" b="1" dirty="0">
                <a:solidFill>
                  <a:srgbClr val="000066"/>
                </a:solidFill>
                <a:latin typeface="+mn-ea"/>
                <a:ea typeface="+mn-ea"/>
                <a:sym typeface="+mn-ea"/>
              </a:rPr>
              <a:t>。</a:t>
            </a:r>
            <a:r>
              <a:rPr lang="zh-CN" altLang="en-US" b="1" dirty="0">
                <a:solidFill>
                  <a:srgbClr val="000066"/>
                </a:solidFill>
                <a:latin typeface="+mn-ea"/>
                <a:ea typeface="+mn-ea"/>
                <a:sym typeface="+mn-ea"/>
              </a:rPr>
              <a:t>一季度</a:t>
            </a:r>
            <a:r>
              <a:rPr lang="en-US" altLang="zh-CN" b="1" dirty="0">
                <a:solidFill>
                  <a:srgbClr val="000066"/>
                </a:solidFill>
                <a:latin typeface="+mn-ea"/>
                <a:ea typeface="+mn-ea"/>
                <a:sym typeface="+mn-ea"/>
              </a:rPr>
              <a:t>CPI</a:t>
            </a:r>
            <a:r>
              <a:rPr lang="zh-CN" altLang="en-US" b="1" dirty="0">
                <a:solidFill>
                  <a:srgbClr val="000066"/>
                </a:solidFill>
                <a:latin typeface="+mn-ea"/>
                <a:ea typeface="+mn-ea"/>
                <a:sym typeface="+mn-ea"/>
              </a:rPr>
              <a:t>总水平比去年同期上涨</a:t>
            </a:r>
            <a:r>
              <a:rPr lang="en-US" altLang="zh-CN" b="1" dirty="0">
                <a:solidFill>
                  <a:srgbClr val="000066"/>
                </a:solidFill>
                <a:latin typeface="+mn-ea"/>
                <a:ea typeface="+mn-ea"/>
                <a:sym typeface="+mn-ea"/>
              </a:rPr>
              <a:t>2.1%</a:t>
            </a:r>
            <a:r>
              <a:rPr lang="zh-CN" altLang="en-US" b="1" dirty="0">
                <a:solidFill>
                  <a:srgbClr val="000066"/>
                </a:solidFill>
                <a:latin typeface="+mn-ea"/>
                <a:ea typeface="+mn-ea"/>
                <a:sym typeface="+mn-ea"/>
              </a:rPr>
              <a:t>。</a:t>
            </a:r>
            <a:r>
              <a:rPr lang="zh-CN" altLang="zh-CN" b="1" dirty="0">
                <a:solidFill>
                  <a:srgbClr val="000066"/>
                </a:solidFill>
                <a:latin typeface="+mn-ea"/>
                <a:ea typeface="+mn-ea"/>
                <a:sym typeface="+mn-ea"/>
              </a:rPr>
              <a:t>PPI同比上涨3.</a:t>
            </a:r>
            <a:r>
              <a:rPr lang="en-US" altLang="zh-CN" b="1" dirty="0">
                <a:solidFill>
                  <a:srgbClr val="000066"/>
                </a:solidFill>
                <a:latin typeface="+mn-ea"/>
                <a:ea typeface="+mn-ea"/>
                <a:sym typeface="+mn-ea"/>
              </a:rPr>
              <a:t>1</a:t>
            </a:r>
            <a:r>
              <a:rPr lang="zh-CN" altLang="zh-CN" b="1" dirty="0">
                <a:solidFill>
                  <a:srgbClr val="000066"/>
                </a:solidFill>
                <a:latin typeface="+mn-ea"/>
                <a:ea typeface="+mn-ea"/>
                <a:sym typeface="+mn-ea"/>
              </a:rPr>
              <a:t>%，</a:t>
            </a:r>
            <a:r>
              <a:rPr lang="zh-CN" altLang="en-US" b="1" dirty="0">
                <a:solidFill>
                  <a:srgbClr val="000066"/>
                </a:solidFill>
                <a:latin typeface="+mn-ea"/>
                <a:sym typeface="+mn-ea"/>
              </a:rPr>
              <a:t>环比下降</a:t>
            </a:r>
            <a:r>
              <a:rPr lang="en-US" altLang="zh-CN" b="1" dirty="0">
                <a:solidFill>
                  <a:srgbClr val="000066"/>
                </a:solidFill>
                <a:latin typeface="+mn-ea"/>
                <a:sym typeface="+mn-ea"/>
              </a:rPr>
              <a:t>0.2</a:t>
            </a:r>
            <a:r>
              <a:rPr lang="en-US" altLang="zh-CN" b="1" dirty="0" smtClean="0">
                <a:solidFill>
                  <a:srgbClr val="000066"/>
                </a:solidFill>
                <a:latin typeface="+mn-ea"/>
                <a:sym typeface="+mn-ea"/>
              </a:rPr>
              <a:t>%</a:t>
            </a:r>
            <a:r>
              <a:rPr lang="zh-CN" altLang="en-US" b="1" dirty="0" smtClean="0">
                <a:solidFill>
                  <a:srgbClr val="000066"/>
                </a:solidFill>
                <a:latin typeface="+mn-ea"/>
                <a:sym typeface="+mn-ea"/>
              </a:rPr>
              <a:t>。</a:t>
            </a:r>
            <a:r>
              <a:rPr lang="zh-CN" altLang="en-US" b="1" dirty="0">
                <a:solidFill>
                  <a:srgbClr val="000066"/>
                </a:solidFill>
                <a:latin typeface="+mn-ea"/>
                <a:ea typeface="+mn-ea"/>
                <a:sym typeface="+mn-ea"/>
              </a:rPr>
              <a:t>燃气生产和供应业、化学原料和化学制品制造业降幅扩大。一季度</a:t>
            </a:r>
            <a:r>
              <a:rPr lang="en-US" altLang="zh-CN" b="1" dirty="0">
                <a:solidFill>
                  <a:srgbClr val="000066"/>
                </a:solidFill>
                <a:latin typeface="+mn-ea"/>
                <a:ea typeface="+mn-ea"/>
                <a:sym typeface="+mn-ea"/>
              </a:rPr>
              <a:t>PPI</a:t>
            </a:r>
            <a:r>
              <a:rPr lang="zh-CN" altLang="en-US" b="1" dirty="0">
                <a:solidFill>
                  <a:srgbClr val="000066"/>
                </a:solidFill>
                <a:latin typeface="+mn-ea"/>
                <a:ea typeface="+mn-ea"/>
                <a:sym typeface="+mn-ea"/>
              </a:rPr>
              <a:t>同比上涨</a:t>
            </a:r>
            <a:r>
              <a:rPr lang="en-US" altLang="zh-CN" b="1" dirty="0">
                <a:solidFill>
                  <a:srgbClr val="000066"/>
                </a:solidFill>
                <a:latin typeface="+mn-ea"/>
                <a:ea typeface="+mn-ea"/>
                <a:sym typeface="+mn-ea"/>
              </a:rPr>
              <a:t>3.7%</a:t>
            </a:r>
            <a:r>
              <a:rPr lang="zh-CN" altLang="en-US" b="1" dirty="0">
                <a:solidFill>
                  <a:srgbClr val="000066"/>
                </a:solidFill>
                <a:latin typeface="+mn-ea"/>
                <a:ea typeface="+mn-ea"/>
                <a:sym typeface="+mn-ea"/>
              </a:rPr>
              <a:t>。</a:t>
            </a:r>
          </a:p>
          <a:p>
            <a:pPr eaLnBrk="1" latinLnBrk="0" hangingPunct="1">
              <a:lnSpc>
                <a:spcPct val="150000"/>
              </a:lnSpc>
              <a:defRPr/>
            </a:pPr>
            <a:endParaRPr lang="zh-CN" altLang="en-US" b="1" dirty="0">
              <a:solidFill>
                <a:srgbClr val="FF0000"/>
              </a:solidFill>
              <a:latin typeface="+mn-ea"/>
              <a:ea typeface="+mn-ea"/>
              <a:sym typeface="+mn-ea"/>
            </a:endParaRPr>
          </a:p>
          <a:p>
            <a:pPr>
              <a:defRPr/>
            </a:pPr>
            <a:endParaRPr lang="zh-CN" altLang="en-US" sz="1800" b="1" dirty="0">
              <a:solidFill>
                <a:srgbClr val="000066"/>
              </a:solidFill>
              <a:latin typeface="+mn-ea"/>
              <a:ea typeface="+mn-ea"/>
            </a:endParaRPr>
          </a:p>
          <a:p>
            <a:pPr>
              <a:defRPr/>
            </a:pPr>
            <a:endParaRPr lang="zh-CN" altLang="en-US" sz="1800" b="1" dirty="0">
              <a:solidFill>
                <a:srgbClr val="002060"/>
              </a:solidFill>
              <a:latin typeface="+mn-ea"/>
              <a:ea typeface="+mn-ea"/>
            </a:endParaRPr>
          </a:p>
          <a:p>
            <a:pPr>
              <a:defRPr/>
            </a:pPr>
            <a:endParaRPr lang="zh-CN" altLang="en-US" sz="1800" b="1" dirty="0">
              <a:solidFill>
                <a:srgbClr val="FF0000"/>
              </a:solidFill>
              <a:latin typeface="+mn-ea"/>
              <a:ea typeface="+mn-ea"/>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p>
        </p:txBody>
      </p:sp>
      <p:sp>
        <p:nvSpPr>
          <p:cNvPr id="34842" name="Rectangle 26"/>
          <p:cNvSpPr>
            <a:spLocks noChangeArrowheads="1"/>
          </p:cNvSpPr>
          <p:nvPr/>
        </p:nvSpPr>
        <p:spPr bwMode="auto">
          <a:xfrm>
            <a:off x="428625" y="1319817"/>
            <a:ext cx="8444865" cy="4175182"/>
          </a:xfrm>
          <a:prstGeom prst="rect">
            <a:avLst/>
          </a:prstGeom>
          <a:noFill/>
          <a:ln w="9525">
            <a:noFill/>
            <a:miter lim="800000"/>
          </a:ln>
          <a:effectLst/>
        </p:spPr>
        <p:txBody>
          <a:bodyPr wrap="square" anchor="ctr">
            <a:spAutoFit/>
          </a:bodyPr>
          <a:lstStyle/>
          <a:p>
            <a:pPr eaLnBrk="1" latinLnBrk="0" hangingPunct="1">
              <a:lnSpc>
                <a:spcPct val="150000"/>
              </a:lnSpc>
              <a:defRPr/>
            </a:pPr>
            <a:r>
              <a:rPr lang="en-US" altLang="zh-CN" sz="1800" b="1" dirty="0">
                <a:solidFill>
                  <a:srgbClr val="002060"/>
                </a:solidFill>
                <a:latin typeface="+mn-ea"/>
                <a:ea typeface="+mn-ea"/>
                <a:cs typeface="Times New Roman" panose="02020603050405020304" pitchFamily="18" charset="0"/>
              </a:rPr>
              <a:t>     3</a:t>
            </a:r>
            <a:r>
              <a:rPr lang="zh-CN" altLang="en-US" b="1" dirty="0">
                <a:solidFill>
                  <a:srgbClr val="002060"/>
                </a:solidFill>
                <a:latin typeface="+mn-ea"/>
                <a:ea typeface="+mn-ea"/>
                <a:cs typeface="Times New Roman" panose="02020603050405020304" pitchFamily="18" charset="0"/>
              </a:rPr>
              <a:t>月市场分化明显，上证综指</a:t>
            </a:r>
            <a:r>
              <a:rPr lang="en-US" altLang="zh-CN" b="1" dirty="0">
                <a:solidFill>
                  <a:srgbClr val="002060"/>
                </a:solidFill>
                <a:latin typeface="+mn-ea"/>
                <a:ea typeface="+mn-ea"/>
                <a:cs typeface="Times New Roman" panose="02020603050405020304" pitchFamily="18" charset="0"/>
              </a:rPr>
              <a:t>3</a:t>
            </a:r>
            <a:r>
              <a:rPr lang="zh-CN" altLang="en-US" b="1" dirty="0">
                <a:solidFill>
                  <a:srgbClr val="002060"/>
                </a:solidFill>
                <a:latin typeface="+mn-ea"/>
                <a:ea typeface="+mn-ea"/>
                <a:cs typeface="Times New Roman" panose="02020603050405020304" pitchFamily="18" charset="0"/>
              </a:rPr>
              <a:t>月收报</a:t>
            </a:r>
            <a:r>
              <a:rPr lang="en-US" altLang="zh-CN" b="1" dirty="0">
                <a:solidFill>
                  <a:srgbClr val="002060"/>
                </a:solidFill>
                <a:latin typeface="+mn-ea"/>
                <a:ea typeface="+mn-ea"/>
                <a:cs typeface="Times New Roman" panose="02020603050405020304" pitchFamily="18" charset="0"/>
              </a:rPr>
              <a:t>3168.90</a:t>
            </a:r>
            <a:r>
              <a:rPr lang="zh-CN" altLang="en-US" b="1" dirty="0">
                <a:solidFill>
                  <a:srgbClr val="002060"/>
                </a:solidFill>
                <a:latin typeface="+mn-ea"/>
                <a:ea typeface="+mn-ea"/>
                <a:cs typeface="Times New Roman" panose="02020603050405020304" pitchFamily="18" charset="0"/>
              </a:rPr>
              <a:t>点，跌幅</a:t>
            </a:r>
            <a:r>
              <a:rPr lang="en-US" altLang="zh-CN" b="1" dirty="0">
                <a:solidFill>
                  <a:srgbClr val="002060"/>
                </a:solidFill>
                <a:latin typeface="+mn-ea"/>
                <a:ea typeface="+mn-ea"/>
                <a:cs typeface="Times New Roman" panose="02020603050405020304" pitchFamily="18" charset="0"/>
              </a:rPr>
              <a:t>2.78%</a:t>
            </a:r>
            <a:r>
              <a:rPr lang="zh-CN" altLang="en-US" b="1" dirty="0">
                <a:solidFill>
                  <a:srgbClr val="002060"/>
                </a:solidFill>
                <a:latin typeface="+mn-ea"/>
                <a:ea typeface="+mn-ea"/>
                <a:cs typeface="Times New Roman" panose="02020603050405020304" pitchFamily="18" charset="0"/>
              </a:rPr>
              <a:t>，深证成指收报</a:t>
            </a:r>
            <a:r>
              <a:rPr lang="en-US" altLang="zh-CN" b="1" dirty="0">
                <a:solidFill>
                  <a:srgbClr val="002060"/>
                </a:solidFill>
                <a:latin typeface="+mn-ea"/>
                <a:ea typeface="+mn-ea"/>
                <a:cs typeface="Times New Roman" panose="02020603050405020304" pitchFamily="18" charset="0"/>
              </a:rPr>
              <a:t>10868.66</a:t>
            </a:r>
            <a:r>
              <a:rPr lang="zh-CN" altLang="en-US" b="1" dirty="0">
                <a:solidFill>
                  <a:srgbClr val="002060"/>
                </a:solidFill>
                <a:latin typeface="+mn-ea"/>
                <a:ea typeface="+mn-ea"/>
                <a:cs typeface="Times New Roman" panose="02020603050405020304" pitchFamily="18" charset="0"/>
              </a:rPr>
              <a:t>点，微涨</a:t>
            </a:r>
            <a:r>
              <a:rPr lang="en-US" altLang="zh-CN" b="1" dirty="0">
                <a:solidFill>
                  <a:srgbClr val="002060"/>
                </a:solidFill>
                <a:latin typeface="+mn-ea"/>
                <a:ea typeface="+mn-ea"/>
                <a:cs typeface="Times New Roman" panose="02020603050405020304" pitchFamily="18" charset="0"/>
              </a:rPr>
              <a:t>0.37%</a:t>
            </a:r>
            <a:r>
              <a:rPr lang="zh-CN" altLang="en-US" b="1" dirty="0">
                <a:solidFill>
                  <a:srgbClr val="002060"/>
                </a:solidFill>
                <a:latin typeface="+mn-ea"/>
                <a:ea typeface="+mn-ea"/>
                <a:cs typeface="Times New Roman" panose="02020603050405020304" pitchFamily="18" charset="0"/>
              </a:rPr>
              <a:t>，中小板指收报</a:t>
            </a:r>
            <a:r>
              <a:rPr lang="en-US" altLang="zh-CN" b="1" dirty="0">
                <a:solidFill>
                  <a:srgbClr val="002060"/>
                </a:solidFill>
                <a:latin typeface="+mn-ea"/>
                <a:ea typeface="+mn-ea"/>
                <a:cs typeface="Times New Roman" panose="02020603050405020304" pitchFamily="18" charset="0"/>
              </a:rPr>
              <a:t>7443.59</a:t>
            </a:r>
            <a:r>
              <a:rPr lang="zh-CN" altLang="en-US" b="1" dirty="0">
                <a:solidFill>
                  <a:srgbClr val="002060"/>
                </a:solidFill>
                <a:latin typeface="+mn-ea"/>
                <a:ea typeface="+mn-ea"/>
                <a:cs typeface="Times New Roman" panose="02020603050405020304" pitchFamily="18" charset="0"/>
              </a:rPr>
              <a:t>点，跌幅</a:t>
            </a:r>
            <a:r>
              <a:rPr lang="en-US" altLang="zh-CN" b="1" dirty="0">
                <a:solidFill>
                  <a:srgbClr val="002060"/>
                </a:solidFill>
                <a:latin typeface="+mn-ea"/>
                <a:ea typeface="+mn-ea"/>
                <a:cs typeface="Times New Roman" panose="02020603050405020304" pitchFamily="18" charset="0"/>
              </a:rPr>
              <a:t>0.45%</a:t>
            </a:r>
            <a:r>
              <a:rPr lang="zh-CN" altLang="en-US" b="1" dirty="0">
                <a:solidFill>
                  <a:srgbClr val="002060"/>
                </a:solidFill>
                <a:latin typeface="+mn-ea"/>
                <a:ea typeface="+mn-ea"/>
                <a:cs typeface="Times New Roman" panose="02020603050405020304" pitchFamily="18" charset="0"/>
              </a:rPr>
              <a:t>，主要是受到中美贸易战等因素的影响。与之相比，创业板指涨幅明显，</a:t>
            </a:r>
            <a:r>
              <a:rPr lang="en-US" altLang="zh-CN" b="1" dirty="0">
                <a:solidFill>
                  <a:srgbClr val="002060"/>
                </a:solidFill>
                <a:latin typeface="+mn-ea"/>
                <a:ea typeface="+mn-ea"/>
                <a:cs typeface="Times New Roman" panose="02020603050405020304" pitchFamily="18" charset="0"/>
              </a:rPr>
              <a:t>3</a:t>
            </a:r>
            <a:r>
              <a:rPr lang="zh-CN" altLang="en-US" b="1" dirty="0">
                <a:solidFill>
                  <a:srgbClr val="002060"/>
                </a:solidFill>
                <a:latin typeface="+mn-ea"/>
                <a:ea typeface="+mn-ea"/>
                <a:cs typeface="Times New Roman" panose="02020603050405020304" pitchFamily="18" charset="0"/>
              </a:rPr>
              <a:t>月收报</a:t>
            </a:r>
            <a:r>
              <a:rPr lang="en-US" altLang="zh-CN" b="1" dirty="0">
                <a:solidFill>
                  <a:srgbClr val="002060"/>
                </a:solidFill>
                <a:latin typeface="+mn-ea"/>
                <a:ea typeface="+mn-ea"/>
                <a:cs typeface="Times New Roman" panose="02020603050405020304" pitchFamily="18" charset="0"/>
              </a:rPr>
              <a:t>1900.48</a:t>
            </a:r>
            <a:r>
              <a:rPr lang="zh-CN" altLang="en-US" b="1" dirty="0">
                <a:solidFill>
                  <a:srgbClr val="002060"/>
                </a:solidFill>
                <a:latin typeface="+mn-ea"/>
                <a:ea typeface="+mn-ea"/>
                <a:cs typeface="Times New Roman" panose="02020603050405020304" pitchFamily="18" charset="0"/>
              </a:rPr>
              <a:t>点，累计上涨</a:t>
            </a:r>
            <a:r>
              <a:rPr lang="en-US" altLang="zh-CN" b="1" dirty="0">
                <a:solidFill>
                  <a:srgbClr val="002060"/>
                </a:solidFill>
                <a:latin typeface="+mn-ea"/>
                <a:ea typeface="+mn-ea"/>
                <a:cs typeface="Times New Roman" panose="02020603050405020304" pitchFamily="18" charset="0"/>
              </a:rPr>
              <a:t>8,37%</a:t>
            </a:r>
            <a:r>
              <a:rPr lang="zh-CN" altLang="en-US" b="1" dirty="0">
                <a:solidFill>
                  <a:srgbClr val="002060"/>
                </a:solidFill>
                <a:latin typeface="+mn-ea"/>
                <a:ea typeface="+mn-ea"/>
                <a:cs typeface="Times New Roman" panose="02020603050405020304" pitchFamily="18" charset="0"/>
              </a:rPr>
              <a:t>，创下近两年来最大涨幅，主要是受到独角兽概念炒作以及</a:t>
            </a:r>
            <a:r>
              <a:rPr lang="zh-CN" altLang="en-US" b="1" dirty="0">
                <a:solidFill>
                  <a:srgbClr val="002060"/>
                </a:solidFill>
                <a:latin typeface="+mn-ea"/>
                <a:cs typeface="Times New Roman" panose="02020603050405020304" pitchFamily="18" charset="0"/>
              </a:rPr>
              <a:t>创业板指相对估值较低的</a:t>
            </a:r>
            <a:r>
              <a:rPr lang="zh-CN" altLang="en-US" b="1" dirty="0">
                <a:solidFill>
                  <a:srgbClr val="002060"/>
                </a:solidFill>
                <a:latin typeface="+mn-ea"/>
                <a:ea typeface="+mn-ea"/>
                <a:cs typeface="Times New Roman" panose="02020603050405020304" pitchFamily="18" charset="0"/>
              </a:rPr>
              <a:t>影响。但创业板整体的业绩增速水平下降，且</a:t>
            </a:r>
            <a:r>
              <a:rPr lang="en-US" altLang="zh-CN" b="1" dirty="0">
                <a:solidFill>
                  <a:srgbClr val="002060"/>
                </a:solidFill>
                <a:latin typeface="+mn-ea"/>
                <a:ea typeface="+mn-ea"/>
                <a:cs typeface="Times New Roman" panose="02020603050405020304" pitchFamily="18" charset="0"/>
              </a:rPr>
              <a:t>4</a:t>
            </a:r>
            <a:r>
              <a:rPr lang="zh-CN" altLang="en-US" b="1" dirty="0">
                <a:solidFill>
                  <a:srgbClr val="002060"/>
                </a:solidFill>
                <a:latin typeface="+mn-ea"/>
                <a:ea typeface="+mn-ea"/>
                <a:cs typeface="Times New Roman" panose="02020603050405020304" pitchFamily="18" charset="0"/>
              </a:rPr>
              <a:t>月份处于创业板一季报发布的业绩排雷期，短期上升空间有限。进入</a:t>
            </a:r>
            <a:r>
              <a:rPr lang="en-US" altLang="zh-CN" b="1" dirty="0">
                <a:solidFill>
                  <a:srgbClr val="002060"/>
                </a:solidFill>
                <a:latin typeface="+mn-ea"/>
                <a:ea typeface="+mn-ea"/>
                <a:cs typeface="Times New Roman" panose="02020603050405020304" pitchFamily="18" charset="0"/>
              </a:rPr>
              <a:t>4</a:t>
            </a:r>
            <a:r>
              <a:rPr lang="zh-CN" altLang="en-US" b="1" dirty="0">
                <a:solidFill>
                  <a:srgbClr val="002060"/>
                </a:solidFill>
                <a:latin typeface="+mn-ea"/>
                <a:ea typeface="+mn-ea"/>
                <a:cs typeface="Times New Roman" panose="02020603050405020304" pitchFamily="18" charset="0"/>
              </a:rPr>
              <a:t>月，中美贸易战持续发酵，各指数继续下挫，沪指呈现空头趋势，市场风险较大，预计在相关预期明朗前</a:t>
            </a:r>
            <a:r>
              <a:rPr lang="en-US" altLang="zh-CN" b="1" dirty="0">
                <a:solidFill>
                  <a:srgbClr val="002060"/>
                </a:solidFill>
                <a:latin typeface="+mn-ea"/>
                <a:ea typeface="+mn-ea"/>
                <a:cs typeface="Times New Roman" panose="02020603050405020304" pitchFamily="18" charset="0"/>
              </a:rPr>
              <a:t>A</a:t>
            </a:r>
            <a:r>
              <a:rPr lang="zh-CN" altLang="en-US" b="1" dirty="0">
                <a:solidFill>
                  <a:srgbClr val="002060"/>
                </a:solidFill>
                <a:latin typeface="+mn-ea"/>
                <a:ea typeface="+mn-ea"/>
                <a:cs typeface="Times New Roman" panose="02020603050405020304" pitchFamily="18" charset="0"/>
              </a:rPr>
              <a:t>股市场将以调整和夯实阶段性底部为主。</a:t>
            </a:r>
            <a:endParaRPr lang="zh-CN" altLang="en-US" b="1" dirty="0">
              <a:solidFill>
                <a:srgbClr val="000066"/>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108FF581-AC87-41CE-B057-BA3D4C77138E}"/>
              </a:ext>
            </a:extLst>
          </p:cNvPr>
          <p:cNvSpPr/>
          <p:nvPr/>
        </p:nvSpPr>
        <p:spPr bwMode="auto">
          <a:xfrm>
            <a:off x="2195736" y="1681571"/>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a16="http://schemas.microsoft.com/office/drawing/2014/main" xmlns="" id="{AE2A6DE1-2B6F-4949-A210-5150B2070ACA}"/>
              </a:ext>
            </a:extLst>
          </p:cNvPr>
          <p:cNvSpPr txBox="1"/>
          <p:nvPr/>
        </p:nvSpPr>
        <p:spPr>
          <a:xfrm>
            <a:off x="2339752" y="1805552"/>
            <a:ext cx="720080" cy="400110"/>
          </a:xfrm>
          <a:prstGeom prst="rect">
            <a:avLst/>
          </a:prstGeom>
          <a:noFill/>
        </p:spPr>
        <p:txBody>
          <a:bodyPr wrap="square" rtlCol="0">
            <a:spAutoFit/>
          </a:bodyPr>
          <a:lstStyle/>
          <a:p>
            <a:r>
              <a:rPr lang="zh-CN" altLang="en-US" b="1" dirty="0">
                <a:solidFill>
                  <a:schemeClr val="bg1"/>
                </a:solidFill>
                <a:latin typeface="+mn-ea"/>
                <a:ea typeface="+mn-ea"/>
              </a:rPr>
              <a:t>宏观</a:t>
            </a:r>
          </a:p>
        </p:txBody>
      </p:sp>
      <p:sp>
        <p:nvSpPr>
          <p:cNvPr id="6" name="椭圆 5">
            <a:extLst>
              <a:ext uri="{FF2B5EF4-FFF2-40B4-BE49-F238E27FC236}">
                <a16:creationId xmlns:a16="http://schemas.microsoft.com/office/drawing/2014/main" xmlns="" id="{6539445C-3220-411F-A775-2659D6DA6F83}"/>
              </a:ext>
            </a:extLst>
          </p:cNvPr>
          <p:cNvSpPr/>
          <p:nvPr/>
        </p:nvSpPr>
        <p:spPr bwMode="auto">
          <a:xfrm>
            <a:off x="2195736" y="2740259"/>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a16="http://schemas.microsoft.com/office/drawing/2014/main" xmlns="" id="{70371CB9-A794-428B-8D23-1690A9B14F46}"/>
              </a:ext>
            </a:extLst>
          </p:cNvPr>
          <p:cNvSpPr txBox="1"/>
          <p:nvPr/>
        </p:nvSpPr>
        <p:spPr>
          <a:xfrm>
            <a:off x="2339752" y="2864240"/>
            <a:ext cx="720080" cy="400110"/>
          </a:xfrm>
          <a:prstGeom prst="rect">
            <a:avLst/>
          </a:prstGeom>
          <a:noFill/>
        </p:spPr>
        <p:txBody>
          <a:bodyPr wrap="square" rtlCol="0">
            <a:spAutoFit/>
          </a:bodyPr>
          <a:lstStyle/>
          <a:p>
            <a:r>
              <a:rPr lang="zh-CN" altLang="en-US" b="1" dirty="0">
                <a:solidFill>
                  <a:schemeClr val="bg1"/>
                </a:solidFill>
                <a:latin typeface="+mn-ea"/>
                <a:ea typeface="+mn-ea"/>
              </a:rPr>
              <a:t>市场</a:t>
            </a:r>
          </a:p>
        </p:txBody>
      </p:sp>
      <p:sp>
        <p:nvSpPr>
          <p:cNvPr id="8" name="椭圆 7">
            <a:extLst>
              <a:ext uri="{FF2B5EF4-FFF2-40B4-BE49-F238E27FC236}">
                <a16:creationId xmlns:a16="http://schemas.microsoft.com/office/drawing/2014/main" xmlns="" id="{C8BC29C7-0CBF-4557-BF6C-58276034EF02}"/>
              </a:ext>
            </a:extLst>
          </p:cNvPr>
          <p:cNvSpPr/>
          <p:nvPr/>
        </p:nvSpPr>
        <p:spPr bwMode="auto">
          <a:xfrm>
            <a:off x="2195736" y="3740817"/>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a16="http://schemas.microsoft.com/office/drawing/2014/main" xmlns="" id="{6A0F5180-C375-4405-8953-6A844DD190BD}"/>
              </a:ext>
            </a:extLst>
          </p:cNvPr>
          <p:cNvSpPr txBox="1"/>
          <p:nvPr/>
        </p:nvSpPr>
        <p:spPr>
          <a:xfrm>
            <a:off x="2339752" y="3851705"/>
            <a:ext cx="720080" cy="400110"/>
          </a:xfrm>
          <a:prstGeom prst="rect">
            <a:avLst/>
          </a:prstGeom>
          <a:noFill/>
        </p:spPr>
        <p:txBody>
          <a:bodyPr wrap="square" rtlCol="0">
            <a:spAutoFit/>
          </a:bodyPr>
          <a:lstStyle/>
          <a:p>
            <a:r>
              <a:rPr lang="zh-CN" altLang="en-US" b="1" dirty="0">
                <a:solidFill>
                  <a:schemeClr val="bg1"/>
                </a:solidFill>
                <a:latin typeface="+mn-ea"/>
                <a:ea typeface="+mn-ea"/>
              </a:rPr>
              <a:t>展望</a:t>
            </a:r>
          </a:p>
        </p:txBody>
      </p:sp>
      <p:sp>
        <p:nvSpPr>
          <p:cNvPr id="10" name="椭圆 9">
            <a:extLst>
              <a:ext uri="{FF2B5EF4-FFF2-40B4-BE49-F238E27FC236}">
                <a16:creationId xmlns:a16="http://schemas.microsoft.com/office/drawing/2014/main" xmlns="" id="{AFE3FB6F-FCA2-4BD4-8B2E-8022BE8ABE20}"/>
              </a:ext>
            </a:extLst>
          </p:cNvPr>
          <p:cNvSpPr/>
          <p:nvPr/>
        </p:nvSpPr>
        <p:spPr bwMode="auto">
          <a:xfrm>
            <a:off x="2195736" y="4756457"/>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11" name="文本框 10">
            <a:extLst>
              <a:ext uri="{FF2B5EF4-FFF2-40B4-BE49-F238E27FC236}">
                <a16:creationId xmlns:a16="http://schemas.microsoft.com/office/drawing/2014/main" xmlns="" id="{5EFBE04E-EDD4-45EE-832A-F64243F2AD70}"/>
              </a:ext>
            </a:extLst>
          </p:cNvPr>
          <p:cNvSpPr txBox="1"/>
          <p:nvPr/>
        </p:nvSpPr>
        <p:spPr>
          <a:xfrm>
            <a:off x="2346092" y="4880438"/>
            <a:ext cx="720080" cy="400110"/>
          </a:xfrm>
          <a:prstGeom prst="rect">
            <a:avLst/>
          </a:prstGeom>
          <a:noFill/>
        </p:spPr>
        <p:txBody>
          <a:bodyPr wrap="square" rtlCol="0">
            <a:spAutoFit/>
          </a:bodyPr>
          <a:lstStyle/>
          <a:p>
            <a:r>
              <a:rPr lang="zh-CN" altLang="en-US" b="1" dirty="0">
                <a:solidFill>
                  <a:schemeClr val="bg1"/>
                </a:solidFill>
                <a:latin typeface="+mn-ea"/>
                <a:ea typeface="+mn-ea"/>
              </a:rPr>
              <a:t>业务</a:t>
            </a:r>
          </a:p>
        </p:txBody>
      </p:sp>
      <p:sp>
        <p:nvSpPr>
          <p:cNvPr id="5" name="文本框 4">
            <a:extLst>
              <a:ext uri="{FF2B5EF4-FFF2-40B4-BE49-F238E27FC236}">
                <a16:creationId xmlns:a16="http://schemas.microsoft.com/office/drawing/2014/main" xmlns="" id="{89152060-B9BE-4CC0-8CC2-A0F181116F45}"/>
              </a:ext>
            </a:extLst>
          </p:cNvPr>
          <p:cNvSpPr txBox="1"/>
          <p:nvPr/>
        </p:nvSpPr>
        <p:spPr>
          <a:xfrm>
            <a:off x="3370917" y="1825587"/>
            <a:ext cx="3528392" cy="400110"/>
          </a:xfrm>
          <a:prstGeom prst="rect">
            <a:avLst/>
          </a:prstGeom>
          <a:noFill/>
        </p:spPr>
        <p:txBody>
          <a:bodyPr wrap="square" rtlCol="0">
            <a:spAutoFit/>
          </a:bodyPr>
          <a:lstStyle/>
          <a:p>
            <a:r>
              <a:rPr lang="zh-CN" altLang="en-US" b="1" dirty="0">
                <a:solidFill>
                  <a:srgbClr val="000066"/>
                </a:solidFill>
                <a:latin typeface="+mn-ea"/>
                <a:ea typeface="+mn-ea"/>
              </a:rPr>
              <a:t>宏观经济指标有所缩紧</a:t>
            </a:r>
          </a:p>
        </p:txBody>
      </p:sp>
      <p:sp>
        <p:nvSpPr>
          <p:cNvPr id="14" name="文本框 13">
            <a:extLst>
              <a:ext uri="{FF2B5EF4-FFF2-40B4-BE49-F238E27FC236}">
                <a16:creationId xmlns:a16="http://schemas.microsoft.com/office/drawing/2014/main" xmlns="" id="{2EAC5418-455D-493D-9BB1-2DF43C40E674}"/>
              </a:ext>
            </a:extLst>
          </p:cNvPr>
          <p:cNvSpPr txBox="1"/>
          <p:nvPr/>
        </p:nvSpPr>
        <p:spPr>
          <a:xfrm>
            <a:off x="3347864" y="2864240"/>
            <a:ext cx="3528392" cy="400110"/>
          </a:xfrm>
          <a:prstGeom prst="rect">
            <a:avLst/>
          </a:prstGeom>
          <a:noFill/>
        </p:spPr>
        <p:txBody>
          <a:bodyPr wrap="square" rtlCol="0">
            <a:spAutoFit/>
          </a:bodyPr>
          <a:lstStyle/>
          <a:p>
            <a:r>
              <a:rPr lang="en-US" altLang="zh-CN" b="1" dirty="0">
                <a:solidFill>
                  <a:srgbClr val="000066"/>
                </a:solidFill>
                <a:latin typeface="+mn-ea"/>
                <a:ea typeface="+mn-ea"/>
              </a:rPr>
              <a:t>3</a:t>
            </a:r>
            <a:r>
              <a:rPr lang="zh-CN" altLang="en-US" b="1" dirty="0">
                <a:solidFill>
                  <a:srgbClr val="000066"/>
                </a:solidFill>
                <a:latin typeface="+mn-ea"/>
                <a:ea typeface="+mn-ea"/>
              </a:rPr>
              <a:t>月下旬市场波动较大</a:t>
            </a:r>
          </a:p>
        </p:txBody>
      </p:sp>
      <p:sp>
        <p:nvSpPr>
          <p:cNvPr id="15" name="文本框 14">
            <a:extLst>
              <a:ext uri="{FF2B5EF4-FFF2-40B4-BE49-F238E27FC236}">
                <a16:creationId xmlns:a16="http://schemas.microsoft.com/office/drawing/2014/main" xmlns="" id="{F7833C00-B6D3-40E6-BCA9-DD2EF0267E28}"/>
              </a:ext>
            </a:extLst>
          </p:cNvPr>
          <p:cNvSpPr txBox="1"/>
          <p:nvPr/>
        </p:nvSpPr>
        <p:spPr>
          <a:xfrm>
            <a:off x="3347864" y="3884833"/>
            <a:ext cx="4536504" cy="400110"/>
          </a:xfrm>
          <a:prstGeom prst="rect">
            <a:avLst/>
          </a:prstGeom>
          <a:noFill/>
        </p:spPr>
        <p:txBody>
          <a:bodyPr wrap="square" rtlCol="0">
            <a:spAutoFit/>
          </a:bodyPr>
          <a:lstStyle/>
          <a:p>
            <a:r>
              <a:rPr lang="zh-CN" altLang="en-US" b="1" dirty="0">
                <a:solidFill>
                  <a:srgbClr val="000066"/>
                </a:solidFill>
                <a:latin typeface="+mn-ea"/>
                <a:ea typeface="+mn-ea"/>
              </a:rPr>
              <a:t>预计</a:t>
            </a:r>
            <a:r>
              <a:rPr lang="en-US" altLang="zh-CN" b="1" dirty="0">
                <a:solidFill>
                  <a:srgbClr val="000066"/>
                </a:solidFill>
                <a:latin typeface="+mn-ea"/>
                <a:ea typeface="+mn-ea"/>
              </a:rPr>
              <a:t>A</a:t>
            </a:r>
            <a:r>
              <a:rPr lang="zh-CN" altLang="en-US" b="1" dirty="0">
                <a:solidFill>
                  <a:srgbClr val="000066"/>
                </a:solidFill>
                <a:latin typeface="+mn-ea"/>
                <a:ea typeface="+mn-ea"/>
              </a:rPr>
              <a:t>股市场短期将以调整为主</a:t>
            </a:r>
          </a:p>
        </p:txBody>
      </p:sp>
      <p:sp>
        <p:nvSpPr>
          <p:cNvPr id="16" name="文本框 15">
            <a:extLst>
              <a:ext uri="{FF2B5EF4-FFF2-40B4-BE49-F238E27FC236}">
                <a16:creationId xmlns:a16="http://schemas.microsoft.com/office/drawing/2014/main" xmlns="" id="{E9D19388-D64D-43F8-AA0C-BDAD58333150}"/>
              </a:ext>
            </a:extLst>
          </p:cNvPr>
          <p:cNvSpPr txBox="1"/>
          <p:nvPr/>
        </p:nvSpPr>
        <p:spPr>
          <a:xfrm>
            <a:off x="3347864" y="4847256"/>
            <a:ext cx="4536504" cy="400110"/>
          </a:xfrm>
          <a:prstGeom prst="rect">
            <a:avLst/>
          </a:prstGeom>
          <a:noFill/>
        </p:spPr>
        <p:txBody>
          <a:bodyPr wrap="square" rtlCol="0">
            <a:spAutoFit/>
          </a:bodyPr>
          <a:lstStyle/>
          <a:p>
            <a:r>
              <a:rPr lang="zh-CN" altLang="en-US" b="1" dirty="0">
                <a:solidFill>
                  <a:srgbClr val="000066"/>
                </a:solidFill>
                <a:latin typeface="+mn-ea"/>
                <a:ea typeface="+mn-ea"/>
              </a:rPr>
              <a:t>融客主要业务介绍</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dirty="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dirty="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dirty="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353695" y="1264285"/>
            <a:ext cx="6362065" cy="3530600"/>
          </a:xfrm>
          <a:prstGeom prst="rect">
            <a:avLst/>
          </a:prstGeom>
          <a:noFill/>
          <a:ln w="9525">
            <a:noFill/>
            <a:miter lim="800000"/>
          </a:ln>
        </p:spPr>
        <p:txBody>
          <a:bodyPr wrap="square">
            <a:spAutoFit/>
          </a:bodyPr>
          <a:lstStyle/>
          <a:p>
            <a:pPr>
              <a:lnSpc>
                <a:spcPct val="150000"/>
              </a:lnSpc>
            </a:pPr>
            <a:r>
              <a:rPr lang="zh-CN" altLang="en-US" b="1" dirty="0">
                <a:solidFill>
                  <a:srgbClr val="000066"/>
                </a:solidFill>
                <a:latin typeface="幼圆" panose="02010509060101010101" pitchFamily="49" charset="-122"/>
                <a:ea typeface="幼圆" panose="02010509060101010101" pitchFamily="49" charset="-122"/>
              </a:rPr>
              <a:t>编制人：高亦清</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联系人：闫英杰</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公司地址：上海市东湖路</a:t>
            </a:r>
            <a:r>
              <a:rPr lang="en-US" altLang="zh-CN" b="1" dirty="0">
                <a:solidFill>
                  <a:srgbClr val="000066"/>
                </a:solidFill>
                <a:latin typeface="幼圆" panose="02010509060101010101" pitchFamily="49" charset="-122"/>
                <a:ea typeface="幼圆" panose="02010509060101010101" pitchFamily="49" charset="-122"/>
              </a:rPr>
              <a:t>70</a:t>
            </a:r>
            <a:r>
              <a:rPr lang="zh-CN" altLang="en-US" b="1" dirty="0">
                <a:solidFill>
                  <a:srgbClr val="000066"/>
                </a:solidFill>
                <a:latin typeface="幼圆" panose="02010509060101010101" pitchFamily="49" charset="-122"/>
                <a:ea typeface="幼圆" panose="02010509060101010101" pitchFamily="49" charset="-122"/>
              </a:rPr>
              <a:t>号东湖宾馆</a:t>
            </a:r>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号楼</a:t>
            </a:r>
            <a:r>
              <a:rPr lang="en-US" altLang="zh-CN" b="1" dirty="0">
                <a:solidFill>
                  <a:srgbClr val="000066"/>
                </a:solidFill>
                <a:latin typeface="幼圆" panose="02010509060101010101" pitchFamily="49" charset="-122"/>
                <a:ea typeface="幼圆" panose="02010509060101010101" pitchFamily="49" charset="-122"/>
              </a:rPr>
              <a:t>3</a:t>
            </a:r>
            <a:r>
              <a:rPr lang="zh-CN" altLang="en-US" sz="2400" b="1" dirty="0">
                <a:solidFill>
                  <a:srgbClr val="000066"/>
                </a:solidFill>
                <a:latin typeface="幼圆" panose="02010509060101010101" pitchFamily="49" charset="-122"/>
                <a:ea typeface="幼圆" panose="02010509060101010101" pitchFamily="49" charset="-122"/>
              </a:rPr>
              <a:t>楼</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公司电话：</a:t>
            </a:r>
            <a:r>
              <a:rPr lang="en-US" altLang="zh-CN" b="1" dirty="0">
                <a:solidFill>
                  <a:srgbClr val="000066"/>
                </a:solidFill>
                <a:latin typeface="幼圆" panose="02010509060101010101" pitchFamily="49" charset="-122"/>
                <a:ea typeface="幼圆" panose="02010509060101010101" pitchFamily="49" charset="-122"/>
              </a:rPr>
              <a:t>8621—54668032—602</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公司传真：</a:t>
            </a:r>
            <a:r>
              <a:rPr lang="en-US" altLang="zh-CN" b="1" dirty="0">
                <a:solidFill>
                  <a:srgbClr val="000066"/>
                </a:solidFill>
                <a:latin typeface="幼圆" panose="02010509060101010101" pitchFamily="49" charset="-122"/>
                <a:ea typeface="幼圆" panose="02010509060101010101" pitchFamily="49" charset="-122"/>
              </a:rPr>
              <a:t>8621—54669508</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网址：</a:t>
            </a:r>
            <a:r>
              <a:rPr lang="en-US" altLang="zh-CN" b="1" dirty="0">
                <a:solidFill>
                  <a:srgbClr val="000066"/>
                </a:solidFill>
                <a:latin typeface="幼圆" panose="02010509060101010101" pitchFamily="49" charset="-122"/>
                <a:ea typeface="幼圆" panose="02010509060101010101" pitchFamily="49"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3"/>
          <a:srcRect/>
          <a:stretch>
            <a:fillRect/>
          </a:stretch>
        </p:blipFill>
        <p:spPr bwMode="auto">
          <a:xfrm>
            <a:off x="3995420" y="3452495"/>
            <a:ext cx="5046980" cy="2988945"/>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rgbClr val="000066"/>
                </a:solidFill>
                <a:latin typeface="Arial" panose="020B0604020202020204" pitchFamily="34" charset="0"/>
              </a:rPr>
              <a:t>CPI</a:t>
            </a:r>
            <a:r>
              <a:rPr kumimoji="1" lang="zh-CN" altLang="en-US" sz="2400" dirty="0">
                <a:solidFill>
                  <a:srgbClr val="000066"/>
                </a:solidFill>
                <a:latin typeface="Arial" panose="020B0604020202020204" pitchFamily="34" charset="0"/>
              </a:rPr>
              <a:t>、</a:t>
            </a:r>
            <a:r>
              <a:rPr kumimoji="1" lang="en-US" altLang="zh-CN" sz="2400" dirty="0">
                <a:solidFill>
                  <a:srgbClr val="000066"/>
                </a:solidFill>
                <a:latin typeface="Arial" panose="020B0604020202020204" pitchFamily="34" charset="0"/>
              </a:rPr>
              <a:t>PPI</a:t>
            </a:r>
          </a:p>
        </p:txBody>
      </p:sp>
      <p:pic>
        <p:nvPicPr>
          <p:cNvPr id="3" name="图片 2">
            <a:extLst>
              <a:ext uri="{FF2B5EF4-FFF2-40B4-BE49-F238E27FC236}">
                <a16:creationId xmlns:a16="http://schemas.microsoft.com/office/drawing/2014/main" xmlns="" id="{07B1E0A4-B171-4FF5-A96E-B5B1E03E2CC4}"/>
              </a:ext>
            </a:extLst>
          </p:cNvPr>
          <p:cNvPicPr>
            <a:picLocks noChangeAspect="1"/>
          </p:cNvPicPr>
          <p:nvPr/>
        </p:nvPicPr>
        <p:blipFill>
          <a:blip r:embed="rId3"/>
          <a:stretch>
            <a:fillRect/>
          </a:stretch>
        </p:blipFill>
        <p:spPr>
          <a:xfrm>
            <a:off x="1187624" y="1268760"/>
            <a:ext cx="6484032" cy="3870445"/>
          </a:xfrm>
          <a:prstGeom prst="rect">
            <a:avLst/>
          </a:prstGeom>
        </p:spPr>
      </p:pic>
      <p:sp>
        <p:nvSpPr>
          <p:cNvPr id="6" name="文本框 5">
            <a:extLst>
              <a:ext uri="{FF2B5EF4-FFF2-40B4-BE49-F238E27FC236}">
                <a16:creationId xmlns:a16="http://schemas.microsoft.com/office/drawing/2014/main" xmlns=""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dirty="0">
                <a:solidFill>
                  <a:srgbClr val="000066"/>
                </a:solidFill>
                <a:latin typeface="+mn-ea"/>
                <a:ea typeface="+mn-ea"/>
              </a:rPr>
              <a:t>3</a:t>
            </a:r>
            <a:r>
              <a:rPr lang="zh-CN" altLang="en-US" sz="1600" b="1" dirty="0">
                <a:solidFill>
                  <a:srgbClr val="000066"/>
                </a:solidFill>
                <a:latin typeface="+mn-ea"/>
                <a:ea typeface="+mn-ea"/>
              </a:rPr>
              <a:t>月</a:t>
            </a:r>
            <a:r>
              <a:rPr lang="en-GB" altLang="zh-CN" sz="1600" b="1" dirty="0">
                <a:solidFill>
                  <a:srgbClr val="000066"/>
                </a:solidFill>
                <a:latin typeface="+mn-ea"/>
                <a:ea typeface="+mn-ea"/>
              </a:rPr>
              <a:t>CPI</a:t>
            </a:r>
            <a:r>
              <a:rPr lang="zh-CN" altLang="en-US" sz="1600" b="1" dirty="0">
                <a:solidFill>
                  <a:srgbClr val="000066"/>
                </a:solidFill>
                <a:latin typeface="+mn-ea"/>
                <a:ea typeface="+mn-ea"/>
              </a:rPr>
              <a:t>同比上涨</a:t>
            </a:r>
            <a:r>
              <a:rPr lang="en-US" altLang="zh-CN" sz="2400" b="1" dirty="0">
                <a:solidFill>
                  <a:srgbClr val="FF0000"/>
                </a:solidFill>
                <a:latin typeface="+mn-ea"/>
                <a:ea typeface="+mn-ea"/>
              </a:rPr>
              <a:t>2.1%</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7" name="箭头: 上 6">
            <a:extLst>
              <a:ext uri="{FF2B5EF4-FFF2-40B4-BE49-F238E27FC236}">
                <a16:creationId xmlns:a16="http://schemas.microsoft.com/office/drawing/2014/main" xmlns="" id="{EE1FF2CB-3236-4319-97BD-FD706CD166E8}"/>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8" name="文本框 7">
            <a:extLst>
              <a:ext uri="{FF2B5EF4-FFF2-40B4-BE49-F238E27FC236}">
                <a16:creationId xmlns:a16="http://schemas.microsoft.com/office/drawing/2014/main" xmlns="" id="{D0E15A36-735B-48C1-A799-881FC92719BC}"/>
              </a:ext>
            </a:extLst>
          </p:cNvPr>
          <p:cNvSpPr txBox="1"/>
          <p:nvPr/>
        </p:nvSpPr>
        <p:spPr>
          <a:xfrm>
            <a:off x="2555776" y="5685170"/>
            <a:ext cx="806631" cy="461665"/>
          </a:xfrm>
          <a:prstGeom prst="rect">
            <a:avLst/>
          </a:prstGeom>
          <a:noFill/>
        </p:spPr>
        <p:txBody>
          <a:bodyPr wrap="none" rtlCol="0">
            <a:spAutoFit/>
          </a:bodyPr>
          <a:lstStyle/>
          <a:p>
            <a:r>
              <a:rPr lang="en-US" altLang="zh-CN" sz="2400" b="1" dirty="0">
                <a:solidFill>
                  <a:srgbClr val="000066"/>
                </a:solidFill>
                <a:latin typeface="+mn-ea"/>
                <a:ea typeface="+mn-ea"/>
              </a:rPr>
              <a:t>0.8%</a:t>
            </a:r>
            <a:endParaRPr lang="zh-CN" altLang="en-US" sz="2400" b="1" dirty="0">
              <a:solidFill>
                <a:srgbClr val="000066"/>
              </a:solidFill>
              <a:latin typeface="+mn-ea"/>
              <a:ea typeface="+mn-ea"/>
            </a:endParaRPr>
          </a:p>
        </p:txBody>
      </p:sp>
      <p:sp>
        <p:nvSpPr>
          <p:cNvPr id="9" name="文本框 8">
            <a:extLst>
              <a:ext uri="{FF2B5EF4-FFF2-40B4-BE49-F238E27FC236}">
                <a16:creationId xmlns:a16="http://schemas.microsoft.com/office/drawing/2014/main" xmlns=""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US" altLang="zh-CN" sz="1600" b="1" dirty="0">
                <a:solidFill>
                  <a:srgbClr val="000066"/>
                </a:solidFill>
                <a:latin typeface="+mn-ea"/>
              </a:rPr>
              <a:t>3</a:t>
            </a:r>
            <a:r>
              <a:rPr lang="zh-CN" altLang="en-US" sz="1600" b="1" dirty="0">
                <a:solidFill>
                  <a:srgbClr val="000066"/>
                </a:solidFill>
                <a:latin typeface="+mn-ea"/>
              </a:rPr>
              <a:t>月</a:t>
            </a:r>
            <a:r>
              <a:rPr lang="en-GB" altLang="zh-CN" sz="1600" b="1" dirty="0">
                <a:solidFill>
                  <a:srgbClr val="000066"/>
                </a:solidFill>
                <a:latin typeface="+mn-ea"/>
              </a:rPr>
              <a:t>PPI</a:t>
            </a:r>
            <a:r>
              <a:rPr lang="zh-CN" altLang="en-US" sz="1600" b="1" dirty="0">
                <a:solidFill>
                  <a:srgbClr val="000066"/>
                </a:solidFill>
                <a:latin typeface="+mn-ea"/>
              </a:rPr>
              <a:t>同比上涨</a:t>
            </a:r>
            <a:r>
              <a:rPr lang="en-US" altLang="zh-CN" sz="2400" b="1" dirty="0">
                <a:solidFill>
                  <a:srgbClr val="FF0000"/>
                </a:solidFill>
                <a:latin typeface="+mn-ea"/>
              </a:rPr>
              <a:t>3.1%</a:t>
            </a:r>
            <a:r>
              <a:rPr lang="zh-CN" altLang="en-US" sz="1600" b="1" dirty="0">
                <a:solidFill>
                  <a:srgbClr val="000066"/>
                </a:solidFill>
                <a:latin typeface="+mn-ea"/>
              </a:rPr>
              <a:t>，较上月</a:t>
            </a:r>
            <a:endParaRPr lang="en-US" altLang="zh-CN" sz="1600" b="1" dirty="0">
              <a:solidFill>
                <a:srgbClr val="000066"/>
              </a:solidFill>
              <a:latin typeface="+mn-ea"/>
            </a:endParaRPr>
          </a:p>
        </p:txBody>
      </p:sp>
      <p:sp>
        <p:nvSpPr>
          <p:cNvPr id="10" name="箭头: 上 9">
            <a:extLst>
              <a:ext uri="{FF2B5EF4-FFF2-40B4-BE49-F238E27FC236}">
                <a16:creationId xmlns:a16="http://schemas.microsoft.com/office/drawing/2014/main" xmlns="" id="{6CF24ADA-75C2-4612-8373-F0D246EFA584}"/>
              </a:ext>
            </a:extLst>
          </p:cNvPr>
          <p:cNvSpPr/>
          <p:nvPr/>
        </p:nvSpPr>
        <p:spPr bwMode="auto">
          <a:xfrm rot="10800000">
            <a:off x="7136829" y="5635308"/>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C964CC13-3406-408D-BF90-8B392FB5E7DD}"/>
              </a:ext>
            </a:extLst>
          </p:cNvPr>
          <p:cNvSpPr txBox="1"/>
          <p:nvPr/>
        </p:nvSpPr>
        <p:spPr>
          <a:xfrm>
            <a:off x="7424861" y="5621064"/>
            <a:ext cx="806631" cy="461665"/>
          </a:xfrm>
          <a:prstGeom prst="rect">
            <a:avLst/>
          </a:prstGeom>
          <a:noFill/>
        </p:spPr>
        <p:txBody>
          <a:bodyPr wrap="none" rtlCol="0">
            <a:spAutoFit/>
          </a:bodyPr>
          <a:lstStyle/>
          <a:p>
            <a:r>
              <a:rPr lang="en-US" altLang="zh-CN" sz="2400" b="1" dirty="0">
                <a:solidFill>
                  <a:srgbClr val="000066"/>
                </a:solidFill>
                <a:latin typeface="+mn-ea"/>
                <a:ea typeface="+mn-ea"/>
              </a:rPr>
              <a:t>0.6%</a:t>
            </a:r>
            <a:endParaRPr lang="zh-CN" altLang="en-US" sz="2400" b="1" dirty="0">
              <a:solidFill>
                <a:srgbClr val="000066"/>
              </a:solidFill>
              <a:latin typeface="+mn-ea"/>
              <a:ea typeface="+mn-ea"/>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pic>
        <p:nvPicPr>
          <p:cNvPr id="3" name="图片 2">
            <a:extLst>
              <a:ext uri="{FF2B5EF4-FFF2-40B4-BE49-F238E27FC236}">
                <a16:creationId xmlns:a16="http://schemas.microsoft.com/office/drawing/2014/main" xmlns="" id="{89C0E866-48EA-4A68-81DE-8BA44B790E10}"/>
              </a:ext>
            </a:extLst>
          </p:cNvPr>
          <p:cNvPicPr>
            <a:picLocks noChangeAspect="1"/>
          </p:cNvPicPr>
          <p:nvPr/>
        </p:nvPicPr>
        <p:blipFill>
          <a:blip r:embed="rId3"/>
          <a:stretch>
            <a:fillRect/>
          </a:stretch>
        </p:blipFill>
        <p:spPr>
          <a:xfrm>
            <a:off x="1187624" y="1046067"/>
            <a:ext cx="6864829" cy="4351251"/>
          </a:xfrm>
          <a:prstGeom prst="rect">
            <a:avLst/>
          </a:prstGeom>
        </p:spPr>
      </p:pic>
      <p:sp>
        <p:nvSpPr>
          <p:cNvPr id="4" name="文本框 3">
            <a:extLst>
              <a:ext uri="{FF2B5EF4-FFF2-40B4-BE49-F238E27FC236}">
                <a16:creationId xmlns:a16="http://schemas.microsoft.com/office/drawing/2014/main" xmlns="" id="{7DD487CA-39EA-4182-9465-1981E526F767}"/>
              </a:ext>
            </a:extLst>
          </p:cNvPr>
          <p:cNvSpPr txBox="1"/>
          <p:nvPr/>
        </p:nvSpPr>
        <p:spPr>
          <a:xfrm>
            <a:off x="542269" y="5397318"/>
            <a:ext cx="1584176" cy="954107"/>
          </a:xfrm>
          <a:prstGeom prst="rect">
            <a:avLst/>
          </a:prstGeom>
          <a:noFill/>
        </p:spPr>
        <p:txBody>
          <a:bodyPr wrap="square" rtlCol="0">
            <a:spAutoFit/>
          </a:bodyPr>
          <a:lstStyle/>
          <a:p>
            <a:r>
              <a:rPr lang="en-US" altLang="zh-CN" sz="1600" b="1" dirty="0">
                <a:solidFill>
                  <a:srgbClr val="000066"/>
                </a:solidFill>
                <a:latin typeface="+mn-ea"/>
                <a:ea typeface="+mn-ea"/>
              </a:rPr>
              <a:t>3</a:t>
            </a:r>
            <a:r>
              <a:rPr lang="zh-CN" altLang="en-US" sz="1600" b="1" dirty="0">
                <a:solidFill>
                  <a:srgbClr val="000066"/>
                </a:solidFill>
                <a:latin typeface="+mn-ea"/>
                <a:ea typeface="+mn-ea"/>
              </a:rPr>
              <a:t>月制造业</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latin typeface="+mn-ea"/>
                <a:ea typeface="+mn-ea"/>
              </a:rPr>
              <a:t>51.5</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5" name="箭头: 上 4">
            <a:extLst>
              <a:ext uri="{FF2B5EF4-FFF2-40B4-BE49-F238E27FC236}">
                <a16:creationId xmlns:a16="http://schemas.microsoft.com/office/drawing/2014/main" xmlns="" id="{73A86F5A-F614-462C-9282-6CC5D43082CC}"/>
              </a:ext>
            </a:extLst>
          </p:cNvPr>
          <p:cNvSpPr/>
          <p:nvPr/>
        </p:nvSpPr>
        <p:spPr bwMode="auto">
          <a:xfrm>
            <a:off x="2267744" y="5627971"/>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a16="http://schemas.microsoft.com/office/drawing/2014/main" xmlns="" id="{94F114BE-D5DA-4995-8AA3-E394FF46BBDD}"/>
              </a:ext>
            </a:extLst>
          </p:cNvPr>
          <p:cNvSpPr txBox="1"/>
          <p:nvPr/>
        </p:nvSpPr>
        <p:spPr>
          <a:xfrm>
            <a:off x="2555776" y="5685170"/>
            <a:ext cx="651140" cy="461665"/>
          </a:xfrm>
          <a:prstGeom prst="rect">
            <a:avLst/>
          </a:prstGeom>
          <a:noFill/>
        </p:spPr>
        <p:txBody>
          <a:bodyPr wrap="none" rtlCol="0">
            <a:spAutoFit/>
          </a:bodyPr>
          <a:lstStyle/>
          <a:p>
            <a:r>
              <a:rPr lang="en-US" altLang="zh-CN" sz="2400" b="1" dirty="0">
                <a:solidFill>
                  <a:srgbClr val="FF0000"/>
                </a:solidFill>
                <a:latin typeface="+mn-ea"/>
                <a:ea typeface="+mn-ea"/>
              </a:rPr>
              <a:t>1.2</a:t>
            </a:r>
            <a:endParaRPr lang="zh-CN" altLang="en-US" sz="2400" b="1" dirty="0">
              <a:solidFill>
                <a:srgbClr val="000066"/>
              </a:solidFill>
              <a:latin typeface="+mn-ea"/>
              <a:ea typeface="+mn-ea"/>
            </a:endParaRPr>
          </a:p>
        </p:txBody>
      </p:sp>
      <p:sp>
        <p:nvSpPr>
          <p:cNvPr id="9" name="文本框 8">
            <a:extLst>
              <a:ext uri="{FF2B5EF4-FFF2-40B4-BE49-F238E27FC236}">
                <a16:creationId xmlns:a16="http://schemas.microsoft.com/office/drawing/2014/main" xmlns=""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dirty="0">
                <a:solidFill>
                  <a:srgbClr val="000066"/>
                </a:solidFill>
                <a:latin typeface="+mn-ea"/>
                <a:ea typeface="+mn-ea"/>
              </a:rPr>
              <a:t>财新中国</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latin typeface="+mn-ea"/>
                <a:ea typeface="+mn-ea"/>
              </a:rPr>
              <a:t>51.0</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10" name="箭头: 上 9">
            <a:extLst>
              <a:ext uri="{FF2B5EF4-FFF2-40B4-BE49-F238E27FC236}">
                <a16:creationId xmlns:a16="http://schemas.microsoft.com/office/drawing/2014/main" xmlns="" id="{D165FCA1-BBE5-4E49-AF4A-D7637FA0AFE0}"/>
              </a:ext>
            </a:extLst>
          </p:cNvPr>
          <p:cNvSpPr/>
          <p:nvPr/>
        </p:nvSpPr>
        <p:spPr bwMode="auto">
          <a:xfrm rot="10800000">
            <a:off x="7136829" y="5635308"/>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xmlns="" id="{1E230AE5-300F-4FA4-A108-37AB31FAE59F}"/>
              </a:ext>
            </a:extLst>
          </p:cNvPr>
          <p:cNvSpPr txBox="1"/>
          <p:nvPr/>
        </p:nvSpPr>
        <p:spPr>
          <a:xfrm>
            <a:off x="7424861" y="5621064"/>
            <a:ext cx="651140" cy="461665"/>
          </a:xfrm>
          <a:prstGeom prst="rect">
            <a:avLst/>
          </a:prstGeom>
          <a:noFill/>
        </p:spPr>
        <p:txBody>
          <a:bodyPr wrap="none" rtlCol="0">
            <a:spAutoFit/>
          </a:bodyPr>
          <a:lstStyle/>
          <a:p>
            <a:r>
              <a:rPr lang="en-US" altLang="zh-CN" sz="2400" b="1" dirty="0">
                <a:solidFill>
                  <a:srgbClr val="000066"/>
                </a:solidFill>
                <a:latin typeface="+mn-ea"/>
                <a:ea typeface="+mn-ea"/>
              </a:rPr>
              <a:t>0.6</a:t>
            </a:r>
            <a:endParaRPr lang="zh-CN" altLang="en-US" sz="2400" b="1" dirty="0">
              <a:solidFill>
                <a:srgbClr val="000066"/>
              </a:solidFill>
              <a:latin typeface="+mn-ea"/>
              <a:ea typeface="+mn-ea"/>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p>
        </p:txBody>
      </p:sp>
      <p:pic>
        <p:nvPicPr>
          <p:cNvPr id="2" name="图片 1">
            <a:extLst>
              <a:ext uri="{FF2B5EF4-FFF2-40B4-BE49-F238E27FC236}">
                <a16:creationId xmlns:a16="http://schemas.microsoft.com/office/drawing/2014/main" xmlns="" id="{98A5F150-E52E-48AA-9C6C-D78E1B979B40}"/>
              </a:ext>
            </a:extLst>
          </p:cNvPr>
          <p:cNvPicPr>
            <a:picLocks noChangeAspect="1"/>
          </p:cNvPicPr>
          <p:nvPr/>
        </p:nvPicPr>
        <p:blipFill>
          <a:blip r:embed="rId2"/>
          <a:stretch>
            <a:fillRect/>
          </a:stretch>
        </p:blipFill>
        <p:spPr>
          <a:xfrm>
            <a:off x="1331640" y="920751"/>
            <a:ext cx="6480720" cy="4413326"/>
          </a:xfrm>
          <a:prstGeom prst="rect">
            <a:avLst/>
          </a:prstGeom>
        </p:spPr>
      </p:pic>
      <p:sp>
        <p:nvSpPr>
          <p:cNvPr id="4" name="文本框 3">
            <a:extLst>
              <a:ext uri="{FF2B5EF4-FFF2-40B4-BE49-F238E27FC236}">
                <a16:creationId xmlns:a16="http://schemas.microsoft.com/office/drawing/2014/main" xmlns=""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dirty="0">
                <a:solidFill>
                  <a:srgbClr val="000066"/>
                </a:solidFill>
                <a:latin typeface="+mn-ea"/>
                <a:ea typeface="+mn-ea"/>
              </a:rPr>
              <a:t>3</a:t>
            </a:r>
            <a:r>
              <a:rPr lang="zh-CN" altLang="en-US" b="1" dirty="0">
                <a:solidFill>
                  <a:srgbClr val="000066"/>
                </a:solidFill>
                <a:latin typeface="+mn-ea"/>
                <a:ea typeface="+mn-ea"/>
              </a:rPr>
              <a:t>月，央行累计</a:t>
            </a:r>
            <a:endParaRPr lang="en-US" altLang="zh-CN" b="1" dirty="0">
              <a:solidFill>
                <a:srgbClr val="000066"/>
              </a:solidFill>
              <a:latin typeface="+mn-ea"/>
              <a:ea typeface="+mn-ea"/>
            </a:endParaRPr>
          </a:p>
          <a:p>
            <a:r>
              <a:rPr lang="zh-CN" altLang="en-US" b="1" dirty="0">
                <a:solidFill>
                  <a:srgbClr val="000066"/>
                </a:solidFill>
                <a:latin typeface="+mn-ea"/>
                <a:ea typeface="+mn-ea"/>
              </a:rPr>
              <a:t>净回笼</a:t>
            </a:r>
            <a:r>
              <a:rPr lang="en-US" altLang="zh-CN" sz="2400" b="1" dirty="0">
                <a:solidFill>
                  <a:srgbClr val="FF0000"/>
                </a:solidFill>
                <a:latin typeface="+mn-ea"/>
                <a:ea typeface="+mn-ea"/>
              </a:rPr>
              <a:t>3625</a:t>
            </a:r>
            <a:r>
              <a:rPr lang="zh-CN" altLang="en-US" sz="2400" b="1" dirty="0">
                <a:solidFill>
                  <a:srgbClr val="FF0000"/>
                </a:solidFill>
                <a:latin typeface="+mn-ea"/>
                <a:ea typeface="+mn-ea"/>
              </a:rPr>
              <a:t>亿元</a:t>
            </a:r>
            <a:endParaRPr lang="en-US" altLang="zh-CN" sz="2400" b="1" dirty="0">
              <a:solidFill>
                <a:srgbClr val="FF0000"/>
              </a:solidFill>
              <a:latin typeface="+mn-ea"/>
              <a:ea typeface="+mn-ea"/>
            </a:endParaRPr>
          </a:p>
        </p:txBody>
      </p:sp>
      <p:sp>
        <p:nvSpPr>
          <p:cNvPr id="5" name="文本框 4">
            <a:extLst>
              <a:ext uri="{FF2B5EF4-FFF2-40B4-BE49-F238E27FC236}">
                <a16:creationId xmlns:a16="http://schemas.microsoft.com/office/drawing/2014/main" xmlns="" id="{960695CD-D12B-4E66-B92F-0C1380BB760F}"/>
              </a:ext>
            </a:extLst>
          </p:cNvPr>
          <p:cNvSpPr txBox="1"/>
          <p:nvPr/>
        </p:nvSpPr>
        <p:spPr>
          <a:xfrm>
            <a:off x="5580112" y="5334077"/>
            <a:ext cx="2794047" cy="1015663"/>
          </a:xfrm>
          <a:prstGeom prst="rect">
            <a:avLst/>
          </a:prstGeom>
          <a:noFill/>
        </p:spPr>
        <p:txBody>
          <a:bodyPr wrap="square" rtlCol="0">
            <a:spAutoFit/>
          </a:bodyPr>
          <a:lstStyle/>
          <a:p>
            <a:r>
              <a:rPr lang="zh-CN" altLang="en-US" b="1" dirty="0">
                <a:solidFill>
                  <a:srgbClr val="000066"/>
                </a:solidFill>
                <a:latin typeface="+mn-ea"/>
                <a:ea typeface="+mn-ea"/>
              </a:rPr>
              <a:t>  资金紧势大幅升级可能性不大，跨季后资金面将回暖。</a:t>
            </a:r>
          </a:p>
        </p:txBody>
      </p:sp>
      <p:sp>
        <p:nvSpPr>
          <p:cNvPr id="6" name="文本框 5">
            <a:extLst>
              <a:ext uri="{FF2B5EF4-FFF2-40B4-BE49-F238E27FC236}">
                <a16:creationId xmlns:a16="http://schemas.microsoft.com/office/drawing/2014/main" xmlns="" id="{E289A29A-CE25-4AEC-A59A-76A20D22B267}"/>
              </a:ext>
            </a:extLst>
          </p:cNvPr>
          <p:cNvSpPr txBox="1"/>
          <p:nvPr/>
        </p:nvSpPr>
        <p:spPr>
          <a:xfrm>
            <a:off x="2566120" y="5478616"/>
            <a:ext cx="2318157" cy="769441"/>
          </a:xfrm>
          <a:prstGeom prst="rect">
            <a:avLst/>
          </a:prstGeom>
          <a:noFill/>
        </p:spPr>
        <p:txBody>
          <a:bodyPr wrap="square" rtlCol="0">
            <a:spAutoFit/>
          </a:bodyPr>
          <a:lstStyle/>
          <a:p>
            <a:r>
              <a:rPr lang="zh-CN" altLang="en-US" b="1" dirty="0">
                <a:solidFill>
                  <a:srgbClr val="000066"/>
                </a:solidFill>
                <a:latin typeface="+mn-ea"/>
              </a:rPr>
              <a:t>一季度累计</a:t>
            </a:r>
            <a:endParaRPr lang="en-US" altLang="zh-CN" b="1" dirty="0">
              <a:solidFill>
                <a:srgbClr val="000066"/>
              </a:solidFill>
              <a:latin typeface="+mn-ea"/>
            </a:endParaRPr>
          </a:p>
          <a:p>
            <a:r>
              <a:rPr lang="zh-CN" altLang="en-US" b="1" dirty="0">
                <a:solidFill>
                  <a:srgbClr val="000066"/>
                </a:solidFill>
                <a:latin typeface="+mn-ea"/>
              </a:rPr>
              <a:t>净回笼</a:t>
            </a:r>
            <a:r>
              <a:rPr lang="en-US" altLang="zh-CN" sz="2400" b="1" dirty="0">
                <a:solidFill>
                  <a:srgbClr val="FF0000"/>
                </a:solidFill>
                <a:latin typeface="+mn-ea"/>
              </a:rPr>
              <a:t>5645</a:t>
            </a:r>
            <a:r>
              <a:rPr lang="zh-CN" altLang="en-US" sz="2400" b="1" dirty="0">
                <a:solidFill>
                  <a:srgbClr val="FF0000"/>
                </a:solidFill>
                <a:latin typeface="+mn-ea"/>
              </a:rPr>
              <a:t>亿元</a:t>
            </a:r>
            <a:endParaRPr lang="en-US" altLang="zh-CN" sz="2400" b="1" dirty="0">
              <a:solidFill>
                <a:srgbClr val="FF0000"/>
              </a:solidFill>
              <a:latin typeface="+mn-ea"/>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a16="http://schemas.microsoft.com/office/drawing/2014/main" xmlns=""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上证综指</a:t>
            </a:r>
          </a:p>
        </p:txBody>
      </p:sp>
      <p:sp>
        <p:nvSpPr>
          <p:cNvPr id="7" name="箭头: 上 6">
            <a:extLst>
              <a:ext uri="{FF2B5EF4-FFF2-40B4-BE49-F238E27FC236}">
                <a16:creationId xmlns:a16="http://schemas.microsoft.com/office/drawing/2014/main" xmlns="" id="{163DA13D-204C-445C-9A2E-1BE4562B93F0}"/>
              </a:ext>
            </a:extLst>
          </p:cNvPr>
          <p:cNvSpPr/>
          <p:nvPr/>
        </p:nvSpPr>
        <p:spPr bwMode="auto">
          <a:xfrm rot="10800000">
            <a:off x="31794" y="1687418"/>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8" name="文本框 7">
            <a:extLst>
              <a:ext uri="{FF2B5EF4-FFF2-40B4-BE49-F238E27FC236}">
                <a16:creationId xmlns:a16="http://schemas.microsoft.com/office/drawing/2014/main" xmlns="" id="{7AC07E53-C46F-4958-B014-BE820BB57652}"/>
              </a:ext>
            </a:extLst>
          </p:cNvPr>
          <p:cNvSpPr txBox="1"/>
          <p:nvPr/>
        </p:nvSpPr>
        <p:spPr>
          <a:xfrm>
            <a:off x="211541" y="1715913"/>
            <a:ext cx="833883" cy="400110"/>
          </a:xfrm>
          <a:prstGeom prst="rect">
            <a:avLst/>
          </a:prstGeom>
          <a:noFill/>
        </p:spPr>
        <p:txBody>
          <a:bodyPr wrap="none" rtlCol="0">
            <a:spAutoFit/>
          </a:bodyPr>
          <a:lstStyle/>
          <a:p>
            <a:r>
              <a:rPr lang="en-US" altLang="zh-CN" b="1" dirty="0">
                <a:solidFill>
                  <a:srgbClr val="000066"/>
                </a:solidFill>
                <a:latin typeface="+mn-ea"/>
                <a:ea typeface="+mn-ea"/>
              </a:rPr>
              <a:t>2.78%</a:t>
            </a:r>
            <a:endParaRPr lang="zh-CN" altLang="en-US" b="1" dirty="0">
              <a:solidFill>
                <a:srgbClr val="000066"/>
              </a:solidFill>
              <a:latin typeface="+mn-ea"/>
              <a:ea typeface="+mn-ea"/>
            </a:endParaRPr>
          </a:p>
        </p:txBody>
      </p:sp>
      <p:sp>
        <p:nvSpPr>
          <p:cNvPr id="9" name="文本框 8">
            <a:extLst>
              <a:ext uri="{FF2B5EF4-FFF2-40B4-BE49-F238E27FC236}">
                <a16:creationId xmlns:a16="http://schemas.microsoft.com/office/drawing/2014/main" xmlns=""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dirty="0">
                <a:solidFill>
                  <a:srgbClr val="000066"/>
                </a:solidFill>
                <a:latin typeface="+mn-ea"/>
                <a:ea typeface="+mn-ea"/>
              </a:rPr>
              <a:t>中小板指</a:t>
            </a:r>
          </a:p>
        </p:txBody>
      </p:sp>
      <p:sp>
        <p:nvSpPr>
          <p:cNvPr id="11" name="文本框 10">
            <a:extLst>
              <a:ext uri="{FF2B5EF4-FFF2-40B4-BE49-F238E27FC236}">
                <a16:creationId xmlns:a16="http://schemas.microsoft.com/office/drawing/2014/main" xmlns="" id="{B6211026-610A-48B1-8FD8-2FDE01D671A9}"/>
              </a:ext>
            </a:extLst>
          </p:cNvPr>
          <p:cNvSpPr txBox="1"/>
          <p:nvPr/>
        </p:nvSpPr>
        <p:spPr>
          <a:xfrm>
            <a:off x="222652" y="5298163"/>
            <a:ext cx="833883" cy="400110"/>
          </a:xfrm>
          <a:prstGeom prst="rect">
            <a:avLst/>
          </a:prstGeom>
          <a:noFill/>
        </p:spPr>
        <p:txBody>
          <a:bodyPr wrap="none" rtlCol="0">
            <a:spAutoFit/>
          </a:bodyPr>
          <a:lstStyle/>
          <a:p>
            <a:r>
              <a:rPr lang="en-US" altLang="zh-CN" b="1" dirty="0">
                <a:solidFill>
                  <a:srgbClr val="000066"/>
                </a:solidFill>
                <a:latin typeface="+mn-ea"/>
                <a:ea typeface="+mn-ea"/>
              </a:rPr>
              <a:t>0.45%</a:t>
            </a:r>
            <a:endParaRPr lang="zh-CN" altLang="en-US" b="1" dirty="0">
              <a:solidFill>
                <a:srgbClr val="000066"/>
              </a:solidFill>
              <a:latin typeface="+mn-ea"/>
              <a:ea typeface="+mn-ea"/>
            </a:endParaRPr>
          </a:p>
        </p:txBody>
      </p:sp>
      <p:sp>
        <p:nvSpPr>
          <p:cNvPr id="15" name="文本框 14">
            <a:extLst>
              <a:ext uri="{FF2B5EF4-FFF2-40B4-BE49-F238E27FC236}">
                <a16:creationId xmlns:a16="http://schemas.microsoft.com/office/drawing/2014/main" xmlns="" id="{C0931FA3-AAF1-41CB-B2D6-B286AA5D2B56}"/>
              </a:ext>
            </a:extLst>
          </p:cNvPr>
          <p:cNvSpPr txBox="1"/>
          <p:nvPr/>
        </p:nvSpPr>
        <p:spPr>
          <a:xfrm>
            <a:off x="7867540" y="1432031"/>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深证成指</a:t>
            </a:r>
          </a:p>
        </p:txBody>
      </p:sp>
      <p:sp>
        <p:nvSpPr>
          <p:cNvPr id="16" name="箭头: 上 15">
            <a:extLst>
              <a:ext uri="{FF2B5EF4-FFF2-40B4-BE49-F238E27FC236}">
                <a16:creationId xmlns:a16="http://schemas.microsoft.com/office/drawing/2014/main" xmlns="" id="{38225682-8E61-477E-AD33-7A3FADD7920E}"/>
              </a:ext>
            </a:extLst>
          </p:cNvPr>
          <p:cNvSpPr/>
          <p:nvPr/>
        </p:nvSpPr>
        <p:spPr bwMode="auto">
          <a:xfrm>
            <a:off x="7953170" y="182134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7" name="文本框 16">
            <a:extLst>
              <a:ext uri="{FF2B5EF4-FFF2-40B4-BE49-F238E27FC236}">
                <a16:creationId xmlns:a16="http://schemas.microsoft.com/office/drawing/2014/main" xmlns="" id="{9001E856-0ABB-48A4-8568-8A3D752EBB60}"/>
              </a:ext>
            </a:extLst>
          </p:cNvPr>
          <p:cNvSpPr txBox="1"/>
          <p:nvPr/>
        </p:nvSpPr>
        <p:spPr>
          <a:xfrm>
            <a:off x="8097186" y="1849840"/>
            <a:ext cx="981359" cy="400110"/>
          </a:xfrm>
          <a:prstGeom prst="rect">
            <a:avLst/>
          </a:prstGeom>
          <a:noFill/>
        </p:spPr>
        <p:txBody>
          <a:bodyPr wrap="none" rtlCol="0">
            <a:spAutoFit/>
          </a:bodyPr>
          <a:lstStyle/>
          <a:p>
            <a:r>
              <a:rPr lang="en-US" altLang="zh-CN" b="1" dirty="0">
                <a:solidFill>
                  <a:srgbClr val="FF0000"/>
                </a:solidFill>
                <a:latin typeface="+mn-ea"/>
                <a:ea typeface="+mn-ea"/>
              </a:rPr>
              <a:t> 0.37%</a:t>
            </a:r>
            <a:endParaRPr lang="zh-CN" altLang="en-US" b="1" dirty="0">
              <a:solidFill>
                <a:srgbClr val="FF0000"/>
              </a:solidFill>
              <a:latin typeface="+mn-ea"/>
              <a:ea typeface="+mn-ea"/>
            </a:endParaRPr>
          </a:p>
        </p:txBody>
      </p:sp>
      <p:sp>
        <p:nvSpPr>
          <p:cNvPr id="18" name="文本框 17">
            <a:extLst>
              <a:ext uri="{FF2B5EF4-FFF2-40B4-BE49-F238E27FC236}">
                <a16:creationId xmlns:a16="http://schemas.microsoft.com/office/drawing/2014/main" xmlns=""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创业板指</a:t>
            </a:r>
          </a:p>
        </p:txBody>
      </p:sp>
      <p:sp>
        <p:nvSpPr>
          <p:cNvPr id="19" name="箭头: 上 18">
            <a:extLst>
              <a:ext uri="{FF2B5EF4-FFF2-40B4-BE49-F238E27FC236}">
                <a16:creationId xmlns:a16="http://schemas.microsoft.com/office/drawing/2014/main" xmlns="" id="{AC202E13-207F-447D-BCD1-0559B449198B}"/>
              </a:ext>
            </a:extLst>
          </p:cNvPr>
          <p:cNvSpPr/>
          <p:nvPr/>
        </p:nvSpPr>
        <p:spPr bwMode="auto">
          <a:xfrm>
            <a:off x="8038799"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0" name="文本框 19">
            <a:extLst>
              <a:ext uri="{FF2B5EF4-FFF2-40B4-BE49-F238E27FC236}">
                <a16:creationId xmlns:a16="http://schemas.microsoft.com/office/drawing/2014/main" xmlns="" id="{34D9E8B0-FDD6-4502-BCD7-AABEA83A4C97}"/>
              </a:ext>
            </a:extLst>
          </p:cNvPr>
          <p:cNvSpPr txBox="1"/>
          <p:nvPr/>
        </p:nvSpPr>
        <p:spPr>
          <a:xfrm>
            <a:off x="8229658" y="5298163"/>
            <a:ext cx="833883" cy="400110"/>
          </a:xfrm>
          <a:prstGeom prst="rect">
            <a:avLst/>
          </a:prstGeom>
          <a:noFill/>
        </p:spPr>
        <p:txBody>
          <a:bodyPr wrap="none" rtlCol="0">
            <a:spAutoFit/>
          </a:bodyPr>
          <a:lstStyle/>
          <a:p>
            <a:r>
              <a:rPr lang="en-US" altLang="zh-CN" b="1" dirty="0">
                <a:solidFill>
                  <a:srgbClr val="FF0000"/>
                </a:solidFill>
                <a:latin typeface="+mn-ea"/>
                <a:ea typeface="+mn-ea"/>
              </a:rPr>
              <a:t>8.37%</a:t>
            </a:r>
            <a:endParaRPr lang="zh-CN" altLang="en-US" b="1" dirty="0">
              <a:solidFill>
                <a:srgbClr val="FF0000"/>
              </a:solidFill>
              <a:latin typeface="+mn-ea"/>
              <a:ea typeface="+mn-ea"/>
            </a:endParaRPr>
          </a:p>
        </p:txBody>
      </p:sp>
      <p:sp>
        <p:nvSpPr>
          <p:cNvPr id="21" name="箭头: 上 20">
            <a:extLst>
              <a:ext uri="{FF2B5EF4-FFF2-40B4-BE49-F238E27FC236}">
                <a16:creationId xmlns:a16="http://schemas.microsoft.com/office/drawing/2014/main" xmlns="" id="{6581B119-9824-40E2-A1A8-03B625405148}"/>
              </a:ext>
            </a:extLst>
          </p:cNvPr>
          <p:cNvSpPr/>
          <p:nvPr/>
        </p:nvSpPr>
        <p:spPr bwMode="auto">
          <a:xfrm rot="10800000">
            <a:off x="31794" y="5224544"/>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5" name="文本框 4">
            <a:extLst>
              <a:ext uri="{FF2B5EF4-FFF2-40B4-BE49-F238E27FC236}">
                <a16:creationId xmlns:a16="http://schemas.microsoft.com/office/drawing/2014/main" xmlns="" id="{F3449907-9503-4790-9BA1-4958CA326D67}"/>
              </a:ext>
            </a:extLst>
          </p:cNvPr>
          <p:cNvSpPr txBox="1"/>
          <p:nvPr/>
        </p:nvSpPr>
        <p:spPr>
          <a:xfrm>
            <a:off x="1133479" y="5698273"/>
            <a:ext cx="6678881" cy="707886"/>
          </a:xfrm>
          <a:prstGeom prst="rect">
            <a:avLst/>
          </a:prstGeom>
          <a:noFill/>
        </p:spPr>
        <p:txBody>
          <a:bodyPr wrap="square" rtlCol="0">
            <a:spAutoFit/>
          </a:bodyPr>
          <a:lstStyle/>
          <a:p>
            <a:r>
              <a:rPr lang="zh-CN" altLang="en-US" b="1" dirty="0">
                <a:solidFill>
                  <a:srgbClr val="000066"/>
                </a:solidFill>
                <a:latin typeface="+mn-ea"/>
                <a:ea typeface="+mn-ea"/>
              </a:rPr>
              <a:t>目前市场仍处于空头趋势之中，兼之贸易战短期仍不见缓和，后市风险较大，投资者可适当进行逢高减仓。</a:t>
            </a:r>
          </a:p>
        </p:txBody>
      </p:sp>
      <p:pic>
        <p:nvPicPr>
          <p:cNvPr id="6" name="图片 5">
            <a:extLst>
              <a:ext uri="{FF2B5EF4-FFF2-40B4-BE49-F238E27FC236}">
                <a16:creationId xmlns:a16="http://schemas.microsoft.com/office/drawing/2014/main" xmlns="" id="{A4067589-3151-4BAB-AB01-A6AC6D2478D5}"/>
              </a:ext>
            </a:extLst>
          </p:cNvPr>
          <p:cNvPicPr>
            <a:picLocks noChangeAspect="1"/>
          </p:cNvPicPr>
          <p:nvPr/>
        </p:nvPicPr>
        <p:blipFill>
          <a:blip r:embed="rId3"/>
          <a:stretch>
            <a:fillRect/>
          </a:stretch>
        </p:blipFill>
        <p:spPr>
          <a:xfrm>
            <a:off x="1118236" y="1332590"/>
            <a:ext cx="6815090" cy="4282573"/>
          </a:xfrm>
          <a:prstGeom prst="rect">
            <a:avLst/>
          </a:prstGeom>
        </p:spPr>
      </p:pic>
      <p:sp>
        <p:nvSpPr>
          <p:cNvPr id="23" name="文本框 22">
            <a:extLst>
              <a:ext uri="{FF2B5EF4-FFF2-40B4-BE49-F238E27FC236}">
                <a16:creationId xmlns:a16="http://schemas.microsoft.com/office/drawing/2014/main" xmlns=""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dirty="0">
                <a:solidFill>
                  <a:schemeClr val="bg1"/>
                </a:solidFill>
                <a:latin typeface="+mn-ea"/>
                <a:ea typeface="+mn-ea"/>
              </a:rPr>
              <a:t>市场</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rgbClr val="000066"/>
                </a:solidFill>
              </a:rPr>
              <a:t>股指期货</a:t>
            </a:r>
          </a:p>
        </p:txBody>
      </p:sp>
      <p:pic>
        <p:nvPicPr>
          <p:cNvPr id="5" name="图片 4">
            <a:extLst>
              <a:ext uri="{FF2B5EF4-FFF2-40B4-BE49-F238E27FC236}">
                <a16:creationId xmlns:a16="http://schemas.microsoft.com/office/drawing/2014/main" xmlns="" id="{C3DD6FEB-F2C5-4865-ABFA-57627268ED7E}"/>
              </a:ext>
            </a:extLst>
          </p:cNvPr>
          <p:cNvPicPr>
            <a:picLocks noChangeAspect="1"/>
          </p:cNvPicPr>
          <p:nvPr/>
        </p:nvPicPr>
        <p:blipFill>
          <a:blip r:embed="rId4"/>
          <a:stretch>
            <a:fillRect/>
          </a:stretch>
        </p:blipFill>
        <p:spPr>
          <a:xfrm>
            <a:off x="1180795" y="1331913"/>
            <a:ext cx="6782410" cy="4696448"/>
          </a:xfrm>
          <a:prstGeom prst="rect">
            <a:avLst/>
          </a:prstGeom>
        </p:spPr>
      </p:pic>
      <p:cxnSp>
        <p:nvCxnSpPr>
          <p:cNvPr id="7" name="直接箭头连接符 6">
            <a:extLst>
              <a:ext uri="{FF2B5EF4-FFF2-40B4-BE49-F238E27FC236}">
                <a16:creationId xmlns:a16="http://schemas.microsoft.com/office/drawing/2014/main" xmlns="" id="{793C761C-1789-4009-BC54-906AC946F518}"/>
              </a:ext>
            </a:extLst>
          </p:cNvPr>
          <p:cNvCxnSpPr/>
          <p:nvPr/>
        </p:nvCxnSpPr>
        <p:spPr bwMode="auto">
          <a:xfrm flipH="1">
            <a:off x="971600" y="2276872"/>
            <a:ext cx="1584176" cy="72008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xmlns="" id="{CE94CFB1-CD49-4D39-9422-136E7D0936F3}"/>
              </a:ext>
            </a:extLst>
          </p:cNvPr>
          <p:cNvSpPr txBox="1"/>
          <p:nvPr/>
        </p:nvSpPr>
        <p:spPr>
          <a:xfrm>
            <a:off x="10065" y="2972251"/>
            <a:ext cx="1210588" cy="707886"/>
          </a:xfrm>
          <a:prstGeom prst="rect">
            <a:avLst/>
          </a:prstGeom>
          <a:noFill/>
        </p:spPr>
        <p:txBody>
          <a:bodyPr wrap="none" rtlCol="0">
            <a:spAutoFit/>
          </a:bodyPr>
          <a:lstStyle/>
          <a:p>
            <a:r>
              <a:rPr lang="en-US" altLang="zh-CN" b="1" dirty="0">
                <a:solidFill>
                  <a:srgbClr val="000066"/>
                </a:solidFill>
                <a:latin typeface="+mn-ea"/>
                <a:ea typeface="+mn-ea"/>
              </a:rPr>
              <a:t>3</a:t>
            </a:r>
            <a:r>
              <a:rPr lang="zh-CN" altLang="en-US" b="1" dirty="0">
                <a:solidFill>
                  <a:srgbClr val="000066"/>
                </a:solidFill>
                <a:latin typeface="+mn-ea"/>
                <a:ea typeface="+mn-ea"/>
              </a:rPr>
              <a:t>月上旬</a:t>
            </a:r>
            <a:endParaRPr lang="en-US" altLang="zh-CN" b="1" dirty="0">
              <a:solidFill>
                <a:srgbClr val="000066"/>
              </a:solidFill>
              <a:latin typeface="+mn-ea"/>
              <a:ea typeface="+mn-ea"/>
            </a:endParaRPr>
          </a:p>
          <a:p>
            <a:r>
              <a:rPr lang="zh-CN" altLang="en-US" b="1" dirty="0">
                <a:solidFill>
                  <a:srgbClr val="000066"/>
                </a:solidFill>
                <a:latin typeface="+mn-ea"/>
                <a:ea typeface="+mn-ea"/>
              </a:rPr>
              <a:t>高位震荡</a:t>
            </a:r>
          </a:p>
        </p:txBody>
      </p:sp>
      <p:cxnSp>
        <p:nvCxnSpPr>
          <p:cNvPr id="10" name="直接箭头连接符 9">
            <a:extLst>
              <a:ext uri="{FF2B5EF4-FFF2-40B4-BE49-F238E27FC236}">
                <a16:creationId xmlns:a16="http://schemas.microsoft.com/office/drawing/2014/main" xmlns="" id="{4B5B9369-BC50-42A1-9BEF-28006D60A480}"/>
              </a:ext>
            </a:extLst>
          </p:cNvPr>
          <p:cNvCxnSpPr/>
          <p:nvPr/>
        </p:nvCxnSpPr>
        <p:spPr bwMode="auto">
          <a:xfrm flipV="1">
            <a:off x="7308304" y="4149080"/>
            <a:ext cx="792088" cy="216024"/>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13" name="文本框 12">
            <a:extLst>
              <a:ext uri="{FF2B5EF4-FFF2-40B4-BE49-F238E27FC236}">
                <a16:creationId xmlns:a16="http://schemas.microsoft.com/office/drawing/2014/main" xmlns="" id="{AD5098AB-F86A-4A21-BDE7-C978A6E7E6BE}"/>
              </a:ext>
            </a:extLst>
          </p:cNvPr>
          <p:cNvSpPr txBox="1"/>
          <p:nvPr/>
        </p:nvSpPr>
        <p:spPr>
          <a:xfrm>
            <a:off x="7963205" y="3429000"/>
            <a:ext cx="1217000" cy="707886"/>
          </a:xfrm>
          <a:prstGeom prst="rect">
            <a:avLst/>
          </a:prstGeom>
          <a:noFill/>
        </p:spPr>
        <p:txBody>
          <a:bodyPr wrap="none" rtlCol="0">
            <a:spAutoFit/>
          </a:bodyPr>
          <a:lstStyle/>
          <a:p>
            <a:r>
              <a:rPr lang="en-US" altLang="zh-CN" b="1" dirty="0">
                <a:solidFill>
                  <a:srgbClr val="000066"/>
                </a:solidFill>
                <a:latin typeface="+mn-ea"/>
                <a:ea typeface="+mn-ea"/>
              </a:rPr>
              <a:t>3</a:t>
            </a:r>
            <a:r>
              <a:rPr lang="zh-CN" altLang="en-US" b="1" dirty="0">
                <a:solidFill>
                  <a:srgbClr val="000066"/>
                </a:solidFill>
                <a:latin typeface="+mn-ea"/>
                <a:ea typeface="+mn-ea"/>
              </a:rPr>
              <a:t>月下旬</a:t>
            </a:r>
            <a:endParaRPr lang="en-US" altLang="zh-CN" b="1" dirty="0">
              <a:solidFill>
                <a:srgbClr val="000066"/>
              </a:solidFill>
              <a:latin typeface="+mn-ea"/>
              <a:ea typeface="+mn-ea"/>
            </a:endParaRPr>
          </a:p>
          <a:p>
            <a:r>
              <a:rPr lang="zh-CN" altLang="en-US" b="1" dirty="0">
                <a:solidFill>
                  <a:srgbClr val="000066"/>
                </a:solidFill>
                <a:latin typeface="+mn-ea"/>
                <a:ea typeface="+mn-ea"/>
              </a:rPr>
              <a:t>明显回落</a:t>
            </a: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rgbClr val="000066"/>
                </a:solidFill>
                <a:uFillTx/>
              </a:rPr>
              <a:t>债市指数</a:t>
            </a:r>
          </a:p>
        </p:txBody>
      </p:sp>
      <p:pic>
        <p:nvPicPr>
          <p:cNvPr id="4" name="图片 3">
            <a:extLst>
              <a:ext uri="{FF2B5EF4-FFF2-40B4-BE49-F238E27FC236}">
                <a16:creationId xmlns:a16="http://schemas.microsoft.com/office/drawing/2014/main" xmlns="" id="{CA3AA6FE-68E3-42B7-BBE9-62BCF5D391D9}"/>
              </a:ext>
            </a:extLst>
          </p:cNvPr>
          <p:cNvPicPr>
            <a:picLocks noChangeAspect="1"/>
          </p:cNvPicPr>
          <p:nvPr/>
        </p:nvPicPr>
        <p:blipFill>
          <a:blip r:embed="rId3"/>
          <a:stretch>
            <a:fillRect/>
          </a:stretch>
        </p:blipFill>
        <p:spPr>
          <a:xfrm>
            <a:off x="1172959" y="1273863"/>
            <a:ext cx="6684782" cy="4017981"/>
          </a:xfrm>
          <a:prstGeom prst="rect">
            <a:avLst/>
          </a:prstGeom>
        </p:spPr>
      </p:pic>
      <p:sp>
        <p:nvSpPr>
          <p:cNvPr id="6" name="文本框 5">
            <a:extLst>
              <a:ext uri="{FF2B5EF4-FFF2-40B4-BE49-F238E27FC236}">
                <a16:creationId xmlns:a16="http://schemas.microsoft.com/office/drawing/2014/main" xmlns="" id="{74E684D6-9375-47AE-9073-F1E4CB0F3561}"/>
              </a:ext>
            </a:extLst>
          </p:cNvPr>
          <p:cNvSpPr txBox="1"/>
          <p:nvPr/>
        </p:nvSpPr>
        <p:spPr>
          <a:xfrm>
            <a:off x="-53836" y="1306666"/>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上证国债</a:t>
            </a:r>
          </a:p>
        </p:txBody>
      </p:sp>
      <p:sp>
        <p:nvSpPr>
          <p:cNvPr id="8" name="文本框 7">
            <a:extLst>
              <a:ext uri="{FF2B5EF4-FFF2-40B4-BE49-F238E27FC236}">
                <a16:creationId xmlns:a16="http://schemas.microsoft.com/office/drawing/2014/main" xmlns="" id="{7BEAD395-F051-495A-B334-264815730602}"/>
              </a:ext>
            </a:extLst>
          </p:cNvPr>
          <p:cNvSpPr txBox="1"/>
          <p:nvPr/>
        </p:nvSpPr>
        <p:spPr>
          <a:xfrm>
            <a:off x="211541" y="1724475"/>
            <a:ext cx="833883" cy="400110"/>
          </a:xfrm>
          <a:prstGeom prst="rect">
            <a:avLst/>
          </a:prstGeom>
          <a:noFill/>
        </p:spPr>
        <p:txBody>
          <a:bodyPr wrap="none" rtlCol="0">
            <a:spAutoFit/>
          </a:bodyPr>
          <a:lstStyle/>
          <a:p>
            <a:r>
              <a:rPr lang="en-US" altLang="zh-CN" b="1" dirty="0">
                <a:solidFill>
                  <a:srgbClr val="FF0000"/>
                </a:solidFill>
                <a:latin typeface="+mn-ea"/>
                <a:ea typeface="+mn-ea"/>
              </a:rPr>
              <a:t>0.57%</a:t>
            </a:r>
            <a:endParaRPr lang="zh-CN" altLang="en-US" b="1" dirty="0">
              <a:solidFill>
                <a:srgbClr val="FF0000"/>
              </a:solidFill>
              <a:latin typeface="+mn-ea"/>
              <a:ea typeface="+mn-ea"/>
            </a:endParaRPr>
          </a:p>
        </p:txBody>
      </p:sp>
      <p:sp>
        <p:nvSpPr>
          <p:cNvPr id="9" name="文本框 8">
            <a:extLst>
              <a:ext uri="{FF2B5EF4-FFF2-40B4-BE49-F238E27FC236}">
                <a16:creationId xmlns:a16="http://schemas.microsoft.com/office/drawing/2014/main" xmlns="" id="{181338AA-AB63-4ADB-AAB3-4CBF7006FE8A}"/>
              </a:ext>
            </a:extLst>
          </p:cNvPr>
          <p:cNvSpPr txBox="1"/>
          <p:nvPr/>
        </p:nvSpPr>
        <p:spPr>
          <a:xfrm>
            <a:off x="-53836" y="4825804"/>
            <a:ext cx="1217000" cy="400110"/>
          </a:xfrm>
          <a:prstGeom prst="rect">
            <a:avLst/>
          </a:prstGeom>
          <a:noFill/>
        </p:spPr>
        <p:txBody>
          <a:bodyPr wrap="none" rtlCol="0">
            <a:spAutoFit/>
          </a:bodyPr>
          <a:lstStyle/>
          <a:p>
            <a:r>
              <a:rPr lang="zh-CN" altLang="en-US" b="1" dirty="0">
                <a:solidFill>
                  <a:srgbClr val="000066"/>
                </a:solidFill>
                <a:latin typeface="+mn-ea"/>
                <a:ea typeface="+mn-ea"/>
              </a:rPr>
              <a:t>深信用债</a:t>
            </a:r>
          </a:p>
        </p:txBody>
      </p:sp>
      <p:sp>
        <p:nvSpPr>
          <p:cNvPr id="10" name="文本框 9">
            <a:extLst>
              <a:ext uri="{FF2B5EF4-FFF2-40B4-BE49-F238E27FC236}">
                <a16:creationId xmlns:a16="http://schemas.microsoft.com/office/drawing/2014/main" xmlns="" id="{8A3B87FF-2A01-4B8F-8DC3-A71B8FB49034}"/>
              </a:ext>
            </a:extLst>
          </p:cNvPr>
          <p:cNvSpPr txBox="1"/>
          <p:nvPr/>
        </p:nvSpPr>
        <p:spPr>
          <a:xfrm>
            <a:off x="222652" y="5298163"/>
            <a:ext cx="833883" cy="400110"/>
          </a:xfrm>
          <a:prstGeom prst="rect">
            <a:avLst/>
          </a:prstGeom>
          <a:noFill/>
        </p:spPr>
        <p:txBody>
          <a:bodyPr wrap="none" rtlCol="0">
            <a:spAutoFit/>
          </a:bodyPr>
          <a:lstStyle/>
          <a:p>
            <a:r>
              <a:rPr lang="en-US" altLang="zh-CN" b="1" dirty="0">
                <a:solidFill>
                  <a:srgbClr val="FF0000"/>
                </a:solidFill>
                <a:latin typeface="+mn-ea"/>
                <a:ea typeface="+mn-ea"/>
              </a:rPr>
              <a:t>0.33%</a:t>
            </a:r>
            <a:endParaRPr lang="zh-CN" altLang="en-US" b="1" dirty="0">
              <a:solidFill>
                <a:srgbClr val="FF0000"/>
              </a:solidFill>
              <a:latin typeface="+mn-ea"/>
              <a:ea typeface="+mn-ea"/>
            </a:endParaRPr>
          </a:p>
        </p:txBody>
      </p:sp>
      <p:sp>
        <p:nvSpPr>
          <p:cNvPr id="11" name="文本框 10">
            <a:extLst>
              <a:ext uri="{FF2B5EF4-FFF2-40B4-BE49-F238E27FC236}">
                <a16:creationId xmlns:a16="http://schemas.microsoft.com/office/drawing/2014/main" xmlns="" id="{79A851EE-D07C-49C0-86BF-16CB03578D9E}"/>
              </a:ext>
            </a:extLst>
          </p:cNvPr>
          <p:cNvSpPr txBox="1"/>
          <p:nvPr/>
        </p:nvSpPr>
        <p:spPr>
          <a:xfrm>
            <a:off x="7808478" y="1331640"/>
            <a:ext cx="1475084"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上证公司债</a:t>
            </a:r>
          </a:p>
        </p:txBody>
      </p:sp>
      <p:sp>
        <p:nvSpPr>
          <p:cNvPr id="12" name="箭头: 上 11">
            <a:extLst>
              <a:ext uri="{FF2B5EF4-FFF2-40B4-BE49-F238E27FC236}">
                <a16:creationId xmlns:a16="http://schemas.microsoft.com/office/drawing/2014/main" xmlns="" id="{2621C5C1-503B-4719-8015-29A06584BB72}"/>
              </a:ext>
            </a:extLst>
          </p:cNvPr>
          <p:cNvSpPr/>
          <p:nvPr/>
        </p:nvSpPr>
        <p:spPr bwMode="auto">
          <a:xfrm>
            <a:off x="7894108" y="1720954"/>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3" name="文本框 12">
            <a:extLst>
              <a:ext uri="{FF2B5EF4-FFF2-40B4-BE49-F238E27FC236}">
                <a16:creationId xmlns:a16="http://schemas.microsoft.com/office/drawing/2014/main" xmlns="" id="{2EBA26BB-7D6B-4521-853D-8B3A0787AF41}"/>
              </a:ext>
            </a:extLst>
          </p:cNvPr>
          <p:cNvSpPr txBox="1"/>
          <p:nvPr/>
        </p:nvSpPr>
        <p:spPr>
          <a:xfrm>
            <a:off x="8038124" y="1749449"/>
            <a:ext cx="963725" cy="400110"/>
          </a:xfrm>
          <a:prstGeom prst="rect">
            <a:avLst/>
          </a:prstGeom>
          <a:noFill/>
        </p:spPr>
        <p:txBody>
          <a:bodyPr wrap="none" rtlCol="0">
            <a:spAutoFit/>
          </a:bodyPr>
          <a:lstStyle/>
          <a:p>
            <a:r>
              <a:rPr lang="en-US" altLang="zh-CN" b="1" dirty="0">
                <a:solidFill>
                  <a:srgbClr val="FF0000"/>
                </a:solidFill>
                <a:latin typeface="+mn-ea"/>
                <a:ea typeface="+mn-ea"/>
              </a:rPr>
              <a:t> 0.26%</a:t>
            </a:r>
            <a:endParaRPr lang="zh-CN" altLang="en-US" b="1" dirty="0">
              <a:solidFill>
                <a:srgbClr val="FF0000"/>
              </a:solidFill>
              <a:latin typeface="+mn-ea"/>
              <a:ea typeface="+mn-ea"/>
            </a:endParaRPr>
          </a:p>
        </p:txBody>
      </p:sp>
      <p:sp>
        <p:nvSpPr>
          <p:cNvPr id="14" name="文本框 13">
            <a:extLst>
              <a:ext uri="{FF2B5EF4-FFF2-40B4-BE49-F238E27FC236}">
                <a16:creationId xmlns:a16="http://schemas.microsoft.com/office/drawing/2014/main" xmlns="" id="{97AC918D-9CA5-47B3-A303-76415B9D2925}"/>
              </a:ext>
            </a:extLst>
          </p:cNvPr>
          <p:cNvSpPr txBox="1"/>
          <p:nvPr/>
        </p:nvSpPr>
        <p:spPr>
          <a:xfrm>
            <a:off x="7953170" y="4825804"/>
            <a:ext cx="1217000"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深公司债</a:t>
            </a:r>
          </a:p>
        </p:txBody>
      </p:sp>
      <p:sp>
        <p:nvSpPr>
          <p:cNvPr id="15" name="箭头: 上 14">
            <a:extLst>
              <a:ext uri="{FF2B5EF4-FFF2-40B4-BE49-F238E27FC236}">
                <a16:creationId xmlns:a16="http://schemas.microsoft.com/office/drawing/2014/main" xmlns="" id="{FB1352D2-41AA-4F8E-8CFE-84E7592BAA47}"/>
              </a:ext>
            </a:extLst>
          </p:cNvPr>
          <p:cNvSpPr/>
          <p:nvPr/>
        </p:nvSpPr>
        <p:spPr bwMode="auto">
          <a:xfrm>
            <a:off x="8038799"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6" name="文本框 15">
            <a:extLst>
              <a:ext uri="{FF2B5EF4-FFF2-40B4-BE49-F238E27FC236}">
                <a16:creationId xmlns:a16="http://schemas.microsoft.com/office/drawing/2014/main" xmlns="" id="{415174AF-4227-44AB-8144-B8018851AAB0}"/>
              </a:ext>
            </a:extLst>
          </p:cNvPr>
          <p:cNvSpPr txBox="1"/>
          <p:nvPr/>
        </p:nvSpPr>
        <p:spPr>
          <a:xfrm>
            <a:off x="8229658" y="5298163"/>
            <a:ext cx="833883" cy="400110"/>
          </a:xfrm>
          <a:prstGeom prst="rect">
            <a:avLst/>
          </a:prstGeom>
          <a:noFill/>
        </p:spPr>
        <p:txBody>
          <a:bodyPr wrap="none" rtlCol="0">
            <a:spAutoFit/>
          </a:bodyPr>
          <a:lstStyle/>
          <a:p>
            <a:r>
              <a:rPr lang="en-US" altLang="zh-CN" b="1" dirty="0">
                <a:solidFill>
                  <a:srgbClr val="FF0000"/>
                </a:solidFill>
                <a:latin typeface="+mn-ea"/>
                <a:ea typeface="+mn-ea"/>
              </a:rPr>
              <a:t>0.33%</a:t>
            </a:r>
            <a:endParaRPr lang="zh-CN" altLang="en-US" b="1" dirty="0">
              <a:solidFill>
                <a:srgbClr val="FF0000"/>
              </a:solidFill>
              <a:latin typeface="+mn-ea"/>
              <a:ea typeface="+mn-ea"/>
            </a:endParaRPr>
          </a:p>
        </p:txBody>
      </p:sp>
      <p:sp>
        <p:nvSpPr>
          <p:cNvPr id="18" name="箭头: 上 17">
            <a:extLst>
              <a:ext uri="{FF2B5EF4-FFF2-40B4-BE49-F238E27FC236}">
                <a16:creationId xmlns:a16="http://schemas.microsoft.com/office/drawing/2014/main" xmlns="" id="{713C949E-E20E-4FCD-B9B9-72B3B0F7B49B}"/>
              </a:ext>
            </a:extLst>
          </p:cNvPr>
          <p:cNvSpPr/>
          <p:nvPr/>
        </p:nvSpPr>
        <p:spPr bwMode="auto">
          <a:xfrm>
            <a:off x="31794"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9" name="箭头: 上 18">
            <a:extLst>
              <a:ext uri="{FF2B5EF4-FFF2-40B4-BE49-F238E27FC236}">
                <a16:creationId xmlns:a16="http://schemas.microsoft.com/office/drawing/2014/main" xmlns="" id="{6B4083B1-87F8-4203-8533-1EFE7A0B17F6}"/>
              </a:ext>
            </a:extLst>
          </p:cNvPr>
          <p:cNvSpPr/>
          <p:nvPr/>
        </p:nvSpPr>
        <p:spPr bwMode="auto">
          <a:xfrm>
            <a:off x="27356" y="1698912"/>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5" name="文本框 4">
            <a:extLst>
              <a:ext uri="{FF2B5EF4-FFF2-40B4-BE49-F238E27FC236}">
                <a16:creationId xmlns:a16="http://schemas.microsoft.com/office/drawing/2014/main" xmlns="" id="{00BF404D-0299-4176-8E3C-0AF3CD53DE2E}"/>
              </a:ext>
            </a:extLst>
          </p:cNvPr>
          <p:cNvSpPr txBox="1"/>
          <p:nvPr/>
        </p:nvSpPr>
        <p:spPr>
          <a:xfrm>
            <a:off x="1731040" y="5361404"/>
            <a:ext cx="4896544" cy="1015663"/>
          </a:xfrm>
          <a:prstGeom prst="rect">
            <a:avLst/>
          </a:prstGeom>
          <a:noFill/>
        </p:spPr>
        <p:txBody>
          <a:bodyPr wrap="square" rtlCol="0">
            <a:spAutoFit/>
          </a:bodyPr>
          <a:lstStyle/>
          <a:p>
            <a:r>
              <a:rPr lang="zh-CN" altLang="en-US" b="1" dirty="0">
                <a:solidFill>
                  <a:srgbClr val="000066"/>
                </a:solidFill>
                <a:latin typeface="+mn-ea"/>
                <a:ea typeface="+mn-ea"/>
              </a:rPr>
              <a:t>债市的上涨主要集中于</a:t>
            </a:r>
            <a:r>
              <a:rPr lang="en-US" altLang="zh-CN" b="1" dirty="0">
                <a:solidFill>
                  <a:srgbClr val="000066"/>
                </a:solidFill>
                <a:latin typeface="+mn-ea"/>
                <a:ea typeface="+mn-ea"/>
              </a:rPr>
              <a:t>3</a:t>
            </a:r>
            <a:r>
              <a:rPr lang="zh-CN" altLang="en-US" b="1" dirty="0">
                <a:solidFill>
                  <a:srgbClr val="000066"/>
                </a:solidFill>
                <a:latin typeface="+mn-ea"/>
                <a:ea typeface="+mn-ea"/>
              </a:rPr>
              <a:t>月下半月，主要受到中美贸易战引发避险情绪等因素的影响。</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p>
        </p:txBody>
      </p:sp>
      <p:pic>
        <p:nvPicPr>
          <p:cNvPr id="2" name="图片 1">
            <a:extLst>
              <a:ext uri="{FF2B5EF4-FFF2-40B4-BE49-F238E27FC236}">
                <a16:creationId xmlns:a16="http://schemas.microsoft.com/office/drawing/2014/main" xmlns="" id="{C81A9420-4D5D-43A1-A4E1-1EC6EE900D82}"/>
              </a:ext>
            </a:extLst>
          </p:cNvPr>
          <p:cNvPicPr>
            <a:picLocks noChangeAspect="1"/>
          </p:cNvPicPr>
          <p:nvPr/>
        </p:nvPicPr>
        <p:blipFill>
          <a:blip r:embed="rId3"/>
          <a:stretch>
            <a:fillRect/>
          </a:stretch>
        </p:blipFill>
        <p:spPr>
          <a:xfrm>
            <a:off x="1297043" y="1406553"/>
            <a:ext cx="6548326" cy="3856782"/>
          </a:xfrm>
          <a:prstGeom prst="rect">
            <a:avLst/>
          </a:prstGeom>
        </p:spPr>
      </p:pic>
      <p:sp>
        <p:nvSpPr>
          <p:cNvPr id="4" name="文本框 3">
            <a:extLst>
              <a:ext uri="{FF2B5EF4-FFF2-40B4-BE49-F238E27FC236}">
                <a16:creationId xmlns:a16="http://schemas.microsoft.com/office/drawing/2014/main" xmlns="" id="{9ADABFAE-AB45-497C-A21E-2AB4379BFFF8}"/>
              </a:ext>
            </a:extLst>
          </p:cNvPr>
          <p:cNvSpPr txBox="1"/>
          <p:nvPr/>
        </p:nvSpPr>
        <p:spPr>
          <a:xfrm>
            <a:off x="1685193" y="5263335"/>
            <a:ext cx="1763688" cy="1077218"/>
          </a:xfrm>
          <a:prstGeom prst="rect">
            <a:avLst/>
          </a:prstGeom>
          <a:noFill/>
        </p:spPr>
        <p:txBody>
          <a:bodyPr wrap="square" rtlCol="0">
            <a:spAutoFit/>
          </a:bodyPr>
          <a:lstStyle/>
          <a:p>
            <a:r>
              <a:rPr lang="en-US" altLang="zh-CN" b="1" dirty="0">
                <a:solidFill>
                  <a:srgbClr val="000066"/>
                </a:solidFill>
                <a:latin typeface="+mn-ea"/>
                <a:ea typeface="+mn-ea"/>
              </a:rPr>
              <a:t>3</a:t>
            </a:r>
            <a:r>
              <a:rPr lang="zh-CN" altLang="en-US" b="1" dirty="0">
                <a:solidFill>
                  <a:srgbClr val="000066"/>
                </a:solidFill>
                <a:latin typeface="+mn-ea"/>
                <a:ea typeface="+mn-ea"/>
              </a:rPr>
              <a:t>月，沪深两市总市值近</a:t>
            </a:r>
            <a:endParaRPr lang="en-US" altLang="zh-CN" b="1" dirty="0">
              <a:solidFill>
                <a:srgbClr val="000066"/>
              </a:solidFill>
              <a:latin typeface="+mn-ea"/>
              <a:ea typeface="+mn-ea"/>
            </a:endParaRPr>
          </a:p>
          <a:p>
            <a:r>
              <a:rPr lang="en-US" altLang="zh-CN" sz="2400" b="1" dirty="0">
                <a:solidFill>
                  <a:srgbClr val="FF0000"/>
                </a:solidFill>
                <a:latin typeface="+mn-ea"/>
                <a:ea typeface="+mn-ea"/>
              </a:rPr>
              <a:t>60.68</a:t>
            </a:r>
            <a:r>
              <a:rPr lang="zh-CN" altLang="en-US" b="1" dirty="0">
                <a:solidFill>
                  <a:srgbClr val="000066"/>
                </a:solidFill>
                <a:latin typeface="+mn-ea"/>
                <a:ea typeface="+mn-ea"/>
              </a:rPr>
              <a:t>万亿</a:t>
            </a:r>
            <a:endParaRPr lang="en-US" altLang="zh-CN" b="1" dirty="0">
              <a:solidFill>
                <a:srgbClr val="000066"/>
              </a:solidFill>
              <a:latin typeface="+mn-ea"/>
              <a:ea typeface="+mn-ea"/>
            </a:endParaRPr>
          </a:p>
        </p:txBody>
      </p:sp>
      <p:sp>
        <p:nvSpPr>
          <p:cNvPr id="7" name="文本框 6">
            <a:extLst>
              <a:ext uri="{FF2B5EF4-FFF2-40B4-BE49-F238E27FC236}">
                <a16:creationId xmlns:a16="http://schemas.microsoft.com/office/drawing/2014/main" xmlns="" id="{3FE936E9-817C-42E1-9C3B-6B8AB7FBF2C2}"/>
              </a:ext>
            </a:extLst>
          </p:cNvPr>
          <p:cNvSpPr txBox="1"/>
          <p:nvPr/>
        </p:nvSpPr>
        <p:spPr>
          <a:xfrm>
            <a:off x="7740352" y="2587784"/>
            <a:ext cx="1763688" cy="769441"/>
          </a:xfrm>
          <a:prstGeom prst="rect">
            <a:avLst/>
          </a:prstGeom>
          <a:noFill/>
        </p:spPr>
        <p:txBody>
          <a:bodyPr wrap="square" rtlCol="0">
            <a:spAutoFit/>
          </a:bodyPr>
          <a:lstStyle/>
          <a:p>
            <a:r>
              <a:rPr lang="zh-CN" altLang="en-US" b="1" dirty="0">
                <a:solidFill>
                  <a:srgbClr val="000066"/>
                </a:solidFill>
                <a:latin typeface="+mn-ea"/>
                <a:ea typeface="+mn-ea"/>
              </a:rPr>
              <a:t>   深市</a:t>
            </a:r>
            <a:endParaRPr lang="en-US" altLang="zh-CN" b="1" dirty="0">
              <a:solidFill>
                <a:srgbClr val="000066"/>
              </a:solidFill>
              <a:latin typeface="+mn-ea"/>
              <a:ea typeface="+mn-ea"/>
            </a:endParaRPr>
          </a:p>
          <a:p>
            <a:r>
              <a:rPr lang="en-US" altLang="zh-CN" sz="2400" b="1" dirty="0">
                <a:solidFill>
                  <a:srgbClr val="FF0000"/>
                </a:solidFill>
                <a:latin typeface="+mn-ea"/>
                <a:ea typeface="+mn-ea"/>
              </a:rPr>
              <a:t>23.54</a:t>
            </a:r>
            <a:r>
              <a:rPr lang="zh-CN" altLang="en-US" b="1" dirty="0">
                <a:solidFill>
                  <a:srgbClr val="000066"/>
                </a:solidFill>
                <a:latin typeface="+mn-ea"/>
                <a:ea typeface="+mn-ea"/>
              </a:rPr>
              <a:t>万亿</a:t>
            </a:r>
          </a:p>
        </p:txBody>
      </p:sp>
      <p:sp>
        <p:nvSpPr>
          <p:cNvPr id="8" name="文本框 7">
            <a:extLst>
              <a:ext uri="{FF2B5EF4-FFF2-40B4-BE49-F238E27FC236}">
                <a16:creationId xmlns:a16="http://schemas.microsoft.com/office/drawing/2014/main" xmlns="" id="{9E73745B-6AB2-4180-9838-C858227F15C3}"/>
              </a:ext>
            </a:extLst>
          </p:cNvPr>
          <p:cNvSpPr txBox="1"/>
          <p:nvPr/>
        </p:nvSpPr>
        <p:spPr>
          <a:xfrm>
            <a:off x="-34704" y="974179"/>
            <a:ext cx="1872208" cy="769441"/>
          </a:xfrm>
          <a:prstGeom prst="rect">
            <a:avLst/>
          </a:prstGeom>
          <a:noFill/>
        </p:spPr>
        <p:txBody>
          <a:bodyPr wrap="square" rtlCol="0">
            <a:spAutoFit/>
          </a:bodyPr>
          <a:lstStyle/>
          <a:p>
            <a:r>
              <a:rPr lang="zh-CN" altLang="en-US" b="1" dirty="0">
                <a:solidFill>
                  <a:srgbClr val="000066"/>
                </a:solidFill>
                <a:latin typeface="+mn-ea"/>
                <a:ea typeface="+mn-ea"/>
              </a:rPr>
              <a:t>   沪市</a:t>
            </a:r>
            <a:endParaRPr lang="en-US" altLang="zh-CN" b="1" dirty="0">
              <a:solidFill>
                <a:srgbClr val="000066"/>
              </a:solidFill>
              <a:latin typeface="+mn-ea"/>
              <a:ea typeface="+mn-ea"/>
            </a:endParaRPr>
          </a:p>
          <a:p>
            <a:r>
              <a:rPr lang="en-US" altLang="zh-CN" sz="2400" b="1" dirty="0">
                <a:solidFill>
                  <a:srgbClr val="FF0000"/>
                </a:solidFill>
                <a:latin typeface="+mn-ea"/>
                <a:ea typeface="+mn-ea"/>
              </a:rPr>
              <a:t>37.15</a:t>
            </a:r>
            <a:r>
              <a:rPr lang="zh-CN" altLang="en-US" b="1" dirty="0">
                <a:solidFill>
                  <a:srgbClr val="000066"/>
                </a:solidFill>
                <a:latin typeface="+mn-ea"/>
                <a:ea typeface="+mn-ea"/>
              </a:rPr>
              <a:t>万亿</a:t>
            </a:r>
            <a:endParaRPr lang="zh-CN" altLang="en-US" dirty="0"/>
          </a:p>
        </p:txBody>
      </p:sp>
      <p:cxnSp>
        <p:nvCxnSpPr>
          <p:cNvPr id="6" name="直接箭头连接符 5">
            <a:extLst>
              <a:ext uri="{FF2B5EF4-FFF2-40B4-BE49-F238E27FC236}">
                <a16:creationId xmlns:a16="http://schemas.microsoft.com/office/drawing/2014/main" xmlns="" id="{7733E283-296E-421C-B7DB-3B4BB424BB60}"/>
              </a:ext>
            </a:extLst>
          </p:cNvPr>
          <p:cNvCxnSpPr>
            <a:cxnSpLocks/>
          </p:cNvCxnSpPr>
          <p:nvPr/>
        </p:nvCxnSpPr>
        <p:spPr bwMode="auto">
          <a:xfrm flipH="1" flipV="1">
            <a:off x="1449354" y="1601442"/>
            <a:ext cx="388150" cy="37423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6F412C78-2749-4AE1-A55E-5C0ACDC392B4}"/>
              </a:ext>
            </a:extLst>
          </p:cNvPr>
          <p:cNvCxnSpPr>
            <a:cxnSpLocks/>
          </p:cNvCxnSpPr>
          <p:nvPr/>
        </p:nvCxnSpPr>
        <p:spPr bwMode="auto">
          <a:xfrm>
            <a:off x="7093622" y="2911959"/>
            <a:ext cx="360040" cy="17697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xmlns="" id="{6AC36FFC-0E28-4ED8-8A5B-6A0D04776B43}"/>
              </a:ext>
            </a:extLst>
          </p:cNvPr>
          <p:cNvSpPr/>
          <p:nvPr/>
        </p:nvSpPr>
        <p:spPr bwMode="auto">
          <a:xfrm>
            <a:off x="5868144" y="5689019"/>
            <a:ext cx="216024" cy="495409"/>
          </a:xfrm>
          <a:prstGeom prst="down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4" name="文本框 13">
            <a:extLst>
              <a:ext uri="{FF2B5EF4-FFF2-40B4-BE49-F238E27FC236}">
                <a16:creationId xmlns:a16="http://schemas.microsoft.com/office/drawing/2014/main" xmlns="" id="{69433A96-7730-4926-AD9D-3ACFBB9A974B}"/>
              </a:ext>
            </a:extLst>
          </p:cNvPr>
          <p:cNvSpPr txBox="1"/>
          <p:nvPr/>
        </p:nvSpPr>
        <p:spPr>
          <a:xfrm>
            <a:off x="5725540" y="5353214"/>
            <a:ext cx="1763688" cy="769441"/>
          </a:xfrm>
          <a:prstGeom prst="rect">
            <a:avLst/>
          </a:prstGeom>
          <a:noFill/>
        </p:spPr>
        <p:txBody>
          <a:bodyPr wrap="square" rtlCol="0">
            <a:spAutoFit/>
          </a:bodyPr>
          <a:lstStyle/>
          <a:p>
            <a:r>
              <a:rPr lang="zh-CN" altLang="en-US" b="1" dirty="0">
                <a:solidFill>
                  <a:srgbClr val="000066"/>
                </a:solidFill>
                <a:latin typeface="+mn-ea"/>
                <a:ea typeface="+mn-ea"/>
              </a:rPr>
              <a:t>  较</a:t>
            </a:r>
            <a:r>
              <a:rPr lang="en-US" altLang="zh-CN" b="1" dirty="0">
                <a:solidFill>
                  <a:srgbClr val="000066"/>
                </a:solidFill>
                <a:latin typeface="+mn-ea"/>
                <a:ea typeface="+mn-ea"/>
              </a:rPr>
              <a:t>2</a:t>
            </a:r>
            <a:r>
              <a:rPr lang="zh-CN" altLang="en-US" b="1" dirty="0">
                <a:solidFill>
                  <a:srgbClr val="000066"/>
                </a:solidFill>
                <a:latin typeface="+mn-ea"/>
                <a:ea typeface="+mn-ea"/>
              </a:rPr>
              <a:t>月</a:t>
            </a:r>
            <a:endParaRPr lang="en-US" altLang="zh-CN" b="1" dirty="0">
              <a:solidFill>
                <a:srgbClr val="000066"/>
              </a:solidFill>
              <a:latin typeface="+mn-ea"/>
              <a:ea typeface="+mn-ea"/>
            </a:endParaRPr>
          </a:p>
          <a:p>
            <a:r>
              <a:rPr lang="en-US" altLang="zh-CN" dirty="0"/>
              <a:t>     </a:t>
            </a:r>
            <a:r>
              <a:rPr lang="en-US" altLang="zh-CN" sz="2400" b="1" dirty="0">
                <a:solidFill>
                  <a:srgbClr val="000066"/>
                </a:solidFill>
                <a:latin typeface="+mn-ea"/>
              </a:rPr>
              <a:t>0.67%</a:t>
            </a:r>
            <a:endParaRPr lang="en-US" altLang="zh-CN" b="1" dirty="0">
              <a:solidFill>
                <a:srgbClr val="000066"/>
              </a:solidFill>
              <a:latin typeface="+mn-ea"/>
              <a:ea typeface="+mn-ea"/>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670</TotalTime>
  <Words>1770</Words>
  <Application>Microsoft Office PowerPoint</Application>
  <PresentationFormat>全屏显示(4:3)</PresentationFormat>
  <Paragraphs>307</Paragraphs>
  <Slides>22</Slides>
  <Notes>20</Notes>
  <HiddenSlides>0</HiddenSlides>
  <MMClips>0</MMClips>
  <ScaleCrop>false</ScaleCrop>
  <HeadingPairs>
    <vt:vector size="4" baseType="variant">
      <vt:variant>
        <vt:lpstr>主题</vt:lpstr>
      </vt:variant>
      <vt:variant>
        <vt:i4>8</vt:i4>
      </vt:variant>
      <vt:variant>
        <vt:lpstr>幻灯片标题</vt:lpstr>
      </vt:variant>
      <vt:variant>
        <vt:i4>22</vt:i4>
      </vt:variant>
    </vt:vector>
  </HeadingPairs>
  <TitlesOfParts>
    <vt:vector size="30" baseType="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Grace</cp:lastModifiedBy>
  <cp:revision>4119</cp:revision>
  <dcterms:created xsi:type="dcterms:W3CDTF">2007-11-30T05:47:00Z</dcterms:created>
  <dcterms:modified xsi:type="dcterms:W3CDTF">2018-04-11T03:08:29Z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