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62" r:id="rId2"/>
    <p:sldMasterId id="2147483674" r:id="rId3"/>
    <p:sldMasterId id="2147483688" r:id="rId4"/>
    <p:sldMasterId id="2147483702" r:id="rId5"/>
    <p:sldMasterId id="2147483716" r:id="rId6"/>
    <p:sldMasterId id="2147483730" r:id="rId7"/>
    <p:sldMasterId id="2147483744" r:id="rId8"/>
  </p:sldMasterIdLst>
  <p:notesMasterIdLst>
    <p:notesMasterId r:id="rId34"/>
  </p:notesMasterIdLst>
  <p:handoutMasterIdLst>
    <p:handoutMasterId r:id="rId35"/>
  </p:handoutMasterIdLst>
  <p:sldIdLst>
    <p:sldId id="256" r:id="rId9"/>
    <p:sldId id="378" r:id="rId10"/>
    <p:sldId id="442" r:id="rId11"/>
    <p:sldId id="436" r:id="rId12"/>
    <p:sldId id="405" r:id="rId13"/>
    <p:sldId id="416" r:id="rId14"/>
    <p:sldId id="439" r:id="rId15"/>
    <p:sldId id="418" r:id="rId16"/>
    <p:sldId id="437" r:id="rId17"/>
    <p:sldId id="400" r:id="rId18"/>
    <p:sldId id="396" r:id="rId19"/>
    <p:sldId id="430" r:id="rId20"/>
    <p:sldId id="372" r:id="rId21"/>
    <p:sldId id="320" r:id="rId22"/>
    <p:sldId id="447" r:id="rId23"/>
    <p:sldId id="443" r:id="rId24"/>
    <p:sldId id="364" r:id="rId25"/>
    <p:sldId id="449" r:id="rId26"/>
    <p:sldId id="448" r:id="rId27"/>
    <p:sldId id="441" r:id="rId28"/>
    <p:sldId id="445" r:id="rId29"/>
    <p:sldId id="446" r:id="rId30"/>
    <p:sldId id="423" r:id="rId31"/>
    <p:sldId id="425" r:id="rId32"/>
    <p:sldId id="390" r:id="rId33"/>
  </p:sldIdLst>
  <p:sldSz cx="9144000" cy="6858000" type="screen4x3"/>
  <p:notesSz cx="6797675" cy="9929813"/>
  <p:defaultTex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7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0000"/>
    <a:srgbClr val="2343E7"/>
    <a:srgbClr val="33CC33"/>
    <a:srgbClr val="CC0000"/>
    <a:srgbClr val="FF9900"/>
    <a:srgbClr val="C0C0C0"/>
    <a:srgbClr val="00FF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60" autoAdjust="0"/>
    <p:restoredTop sz="86372" autoAdjust="0"/>
  </p:normalViewPr>
  <p:slideViewPr>
    <p:cSldViewPr>
      <p:cViewPr varScale="1">
        <p:scale>
          <a:sx n="68" d="100"/>
          <a:sy n="68" d="100"/>
        </p:scale>
        <p:origin x="1160" y="52"/>
      </p:cViewPr>
      <p:guideLst>
        <p:guide orient="horz" pos="2160"/>
        <p:guide pos="287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32431;&#30495;&#21892;&#33391;\Desktop\&#34701;&#23458;\&#34701;&#23458;\&#26376;&#25253;\2018%204\&#35299;&#31105;&#24066;&#20540;.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开始流通市值(万元)</c:v>
                </c:pt>
              </c:strCache>
            </c:strRef>
          </c:tx>
          <c:spPr>
            <a:solidFill>
              <a:schemeClr val="accent1"/>
            </a:solidFill>
            <a:ln>
              <a:noFill/>
            </a:ln>
            <a:effectLst/>
          </c:spPr>
          <c:invertIfNegative val="0"/>
          <c:dPt>
            <c:idx val="3"/>
            <c:invertIfNegative val="0"/>
            <c:bubble3D val="0"/>
            <c:spPr>
              <a:solidFill>
                <a:srgbClr val="FF0000"/>
              </a:solidFill>
              <a:ln>
                <a:solidFill>
                  <a:srgbClr val="FF0000"/>
                </a:solidFill>
              </a:ln>
              <a:effectLst/>
            </c:spPr>
            <c:extLst>
              <c:ext xmlns:c16="http://schemas.microsoft.com/office/drawing/2014/chart" uri="{C3380CC4-5D6E-409C-BE32-E72D297353CC}">
                <c16:uniqueId val="{00000001-F61C-4D33-82C8-85FF1E1B0B1A}"/>
              </c:ext>
            </c:extLst>
          </c:dPt>
          <c:dLbls>
            <c:dLbl>
              <c:idx val="3"/>
              <c:tx>
                <c:rich>
                  <a:bodyPr/>
                  <a:lstStyle/>
                  <a:p>
                    <a:r>
                      <a:rPr lang="en-US" altLang="zh-CN" dirty="0"/>
                      <a:t>2226.92</a:t>
                    </a:r>
                    <a:r>
                      <a:rPr lang="zh-CN" altLang="en-US" dirty="0"/>
                      <a:t>亿元</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1C-4D33-82C8-85FF1E1B0B1A}"/>
                </c:ext>
              </c:extLst>
            </c:dLbl>
            <c:numFmt formatCode="#,##0.00_);[Red]\(#,##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yyyy"年"m"月"</c:formatCode>
                <c:ptCount val="12"/>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numCache>
            </c:numRef>
          </c:cat>
          <c:val>
            <c:numRef>
              <c:f>Sheet1!$B$2:$B$13</c:f>
              <c:numCache>
                <c:formatCode>General</c:formatCode>
                <c:ptCount val="12"/>
                <c:pt idx="0">
                  <c:v>4370.466179</c:v>
                </c:pt>
                <c:pt idx="1">
                  <c:v>2868.4940260000003</c:v>
                </c:pt>
                <c:pt idx="2">
                  <c:v>2810.9941280000003</c:v>
                </c:pt>
                <c:pt idx="3">
                  <c:v>2226.918345</c:v>
                </c:pt>
                <c:pt idx="4">
                  <c:v>3474.9493740000003</c:v>
                </c:pt>
                <c:pt idx="5">
                  <c:v>4277.8520859999999</c:v>
                </c:pt>
                <c:pt idx="6">
                  <c:v>3480.1606770000003</c:v>
                </c:pt>
                <c:pt idx="7">
                  <c:v>1945.9152589999999</c:v>
                </c:pt>
                <c:pt idx="8">
                  <c:v>2041.2386489999999</c:v>
                </c:pt>
                <c:pt idx="9">
                  <c:v>1961.2687289999999</c:v>
                </c:pt>
                <c:pt idx="10">
                  <c:v>2108.8362980000002</c:v>
                </c:pt>
                <c:pt idx="11">
                  <c:v>5423.487091</c:v>
                </c:pt>
              </c:numCache>
            </c:numRef>
          </c:val>
          <c:extLst>
            <c:ext xmlns:c16="http://schemas.microsoft.com/office/drawing/2014/chart" uri="{C3380CC4-5D6E-409C-BE32-E72D297353CC}">
              <c16:uniqueId val="{00000000-F61C-4D33-82C8-85FF1E1B0B1A}"/>
            </c:ext>
          </c:extLst>
        </c:ser>
        <c:dLbls>
          <c:showLegendKey val="0"/>
          <c:showVal val="0"/>
          <c:showCatName val="0"/>
          <c:showSerName val="0"/>
          <c:showPercent val="0"/>
          <c:showBubbleSize val="0"/>
        </c:dLbls>
        <c:gapWidth val="219"/>
        <c:overlap val="-27"/>
        <c:axId val="337316984"/>
        <c:axId val="337315344"/>
      </c:barChart>
      <c:dateAx>
        <c:axId val="337316984"/>
        <c:scaling>
          <c:orientation val="minMax"/>
        </c:scaling>
        <c:delete val="0"/>
        <c:axPos val="b"/>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37315344"/>
        <c:crosses val="autoZero"/>
        <c:auto val="1"/>
        <c:lblOffset val="100"/>
        <c:baseTimeUnit val="months"/>
      </c:dateAx>
      <c:valAx>
        <c:axId val="33731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37316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112643" name="Rectangle 3"/>
          <p:cNvSpPr>
            <a:spLocks noGrp="1" noChangeArrowheads="1"/>
          </p:cNvSpPr>
          <p:nvPr>
            <p:ph type="dt" sz="quarter"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endParaRPr lang="en-US" altLang="zh-CN"/>
          </a:p>
        </p:txBody>
      </p:sp>
      <p:sp>
        <p:nvSpPr>
          <p:cNvPr id="112644" name="Rectangle 4"/>
          <p:cNvSpPr>
            <a:spLocks noGrp="1" noChangeArrowheads="1"/>
          </p:cNvSpPr>
          <p:nvPr>
            <p:ph type="ftr" sz="quarter" idx="2"/>
          </p:nvPr>
        </p:nvSpPr>
        <p:spPr bwMode="auto">
          <a:xfrm>
            <a:off x="0" y="9431338"/>
            <a:ext cx="2946400" cy="496887"/>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ea typeface="宋体" panose="02010600030101010101" pitchFamily="2" charset="-122"/>
              </a:defRPr>
            </a:lvl1pPr>
          </a:lstStyle>
          <a:p>
            <a:pPr>
              <a:defRPr/>
            </a:pPr>
            <a:endParaRPr lang="en-US" altLang="zh-CN"/>
          </a:p>
        </p:txBody>
      </p:sp>
      <p:sp>
        <p:nvSpPr>
          <p:cNvPr id="112645" name="Rectangle 5"/>
          <p:cNvSpPr>
            <a:spLocks noGrp="1" noChangeArrowheads="1"/>
          </p:cNvSpPr>
          <p:nvPr>
            <p:ph type="sldNum" sz="quarter" idx="3"/>
          </p:nvPr>
        </p:nvSpPr>
        <p:spPr bwMode="auto">
          <a:xfrm>
            <a:off x="3849688" y="9431338"/>
            <a:ext cx="2946400" cy="496887"/>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ea typeface="宋体" panose="02010600030101010101" pitchFamily="2" charset="-122"/>
              </a:defRPr>
            </a:lvl1pPr>
          </a:lstStyle>
          <a:p>
            <a:pPr>
              <a:defRPr/>
            </a:pPr>
            <a:fld id="{C215BADB-7DCD-49BC-AB0D-9367CFBA6A16}" type="slidenum">
              <a:rPr lang="zh-CN" altLang="en-US"/>
              <a:t>‹#›</a:t>
            </a:fld>
            <a:endParaRPr lang="en-US" altLang="zh-CN"/>
          </a:p>
        </p:txBody>
      </p:sp>
    </p:spTree>
    <p:extLst>
      <p:ext uri="{BB962C8B-B14F-4D97-AF65-F5344CB8AC3E}">
        <p14:creationId xmlns:p14="http://schemas.microsoft.com/office/powerpoint/2010/main" val="3181868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118787" name="Rectangle 3"/>
          <p:cNvSpPr>
            <a:spLocks noGrp="1" noChangeArrowheads="1"/>
          </p:cNvSpPr>
          <p:nvPr>
            <p:ph type="dt"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endParaRPr lang="en-US" altLang="zh-CN"/>
          </a:p>
        </p:txBody>
      </p:sp>
      <p:sp>
        <p:nvSpPr>
          <p:cNvPr id="38916" name="Rectangle 4"/>
          <p:cNvSpPr>
            <a:spLocks noGrp="1" noRot="1" noChangeAspect="1" noChangeArrowheads="1" noTextEdit="1"/>
          </p:cNvSpPr>
          <p:nvPr>
            <p:ph type="sldImg" idx="2"/>
          </p:nvPr>
        </p:nvSpPr>
        <p:spPr bwMode="auto">
          <a:xfrm>
            <a:off x="917575" y="744538"/>
            <a:ext cx="4965700" cy="3724275"/>
          </a:xfrm>
          <a:prstGeom prst="rect">
            <a:avLst/>
          </a:prstGeom>
          <a:noFill/>
          <a:ln w="9525">
            <a:solidFill>
              <a:srgbClr val="000000"/>
            </a:solidFill>
            <a:miter lim="800000"/>
          </a:ln>
        </p:spPr>
      </p:sp>
      <p:sp>
        <p:nvSpPr>
          <p:cNvPr id="118789" name="Rectangle 5"/>
          <p:cNvSpPr>
            <a:spLocks noGrp="1" noChangeArrowheads="1"/>
          </p:cNvSpPr>
          <p:nvPr>
            <p:ph type="body" sz="quarter" idx="3"/>
          </p:nvPr>
        </p:nvSpPr>
        <p:spPr bwMode="auto">
          <a:xfrm>
            <a:off x="679450" y="4716463"/>
            <a:ext cx="5438775" cy="4468812"/>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18790" name="Rectangle 6"/>
          <p:cNvSpPr>
            <a:spLocks noGrp="1" noChangeArrowheads="1"/>
          </p:cNvSpPr>
          <p:nvPr>
            <p:ph type="ftr" sz="quarter" idx="4"/>
          </p:nvPr>
        </p:nvSpPr>
        <p:spPr bwMode="auto">
          <a:xfrm>
            <a:off x="0" y="9431338"/>
            <a:ext cx="2946400" cy="496887"/>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ea typeface="宋体" panose="02010600030101010101" pitchFamily="2" charset="-122"/>
              </a:defRPr>
            </a:lvl1pPr>
          </a:lstStyle>
          <a:p>
            <a:pPr>
              <a:defRPr/>
            </a:pPr>
            <a:endParaRPr lang="en-US" altLang="zh-CN"/>
          </a:p>
        </p:txBody>
      </p:sp>
      <p:sp>
        <p:nvSpPr>
          <p:cNvPr id="118791" name="Rectangle 7"/>
          <p:cNvSpPr>
            <a:spLocks noGrp="1" noChangeArrowheads="1"/>
          </p:cNvSpPr>
          <p:nvPr>
            <p:ph type="sldNum" sz="quarter" idx="5"/>
          </p:nvPr>
        </p:nvSpPr>
        <p:spPr bwMode="auto">
          <a:xfrm>
            <a:off x="3849688" y="9431338"/>
            <a:ext cx="2946400" cy="496887"/>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ea typeface="宋体" panose="02010600030101010101" pitchFamily="2" charset="-122"/>
              </a:defRPr>
            </a:lvl1pPr>
          </a:lstStyle>
          <a:p>
            <a:pPr>
              <a:defRPr/>
            </a:pPr>
            <a:fld id="{CBB07F69-7155-447B-AE34-68A3E3683DC8}" type="slidenum">
              <a:rPr lang="zh-CN" altLang="en-US"/>
              <a:t>‹#›</a:t>
            </a:fld>
            <a:endParaRPr lang="en-US" altLang="zh-CN"/>
          </a:p>
        </p:txBody>
      </p:sp>
    </p:spTree>
    <p:extLst>
      <p:ext uri="{BB962C8B-B14F-4D97-AF65-F5344CB8AC3E}">
        <p14:creationId xmlns:p14="http://schemas.microsoft.com/office/powerpoint/2010/main" val="177540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2357406-4E3C-4C33-9D93-C975F75BA8E2}" type="slidenum">
              <a:rPr lang="zh-CN" altLang="en-US" smtClean="0">
                <a:latin typeface="Arial" panose="020B0604020202020204" pitchFamily="34" charset="0"/>
              </a:rPr>
              <a:t>1</a:t>
            </a:fld>
            <a:endParaRPr lang="en-US" altLang="zh-CN">
              <a:latin typeface="Arial" panose="020B0604020202020204" pitchFamily="34" charset="0"/>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0180" name="灯片编号占位符 3"/>
          <p:cNvSpPr>
            <a:spLocks noGrp="1"/>
          </p:cNvSpPr>
          <p:nvPr>
            <p:ph type="sldNum" sz="quarter" idx="5"/>
          </p:nvPr>
        </p:nvSpPr>
        <p:spPr>
          <a:noFill/>
        </p:spPr>
        <p:txBody>
          <a:bodyPr/>
          <a:lstStyle/>
          <a:p>
            <a:fld id="{D30BF4F9-9AEE-448D-B3EC-3F52BE76B531}" type="slidenum">
              <a:rPr lang="zh-CN" altLang="en-US" smtClean="0">
                <a:latin typeface="Arial" panose="020B0604020202020204" pitchFamily="34" charset="0"/>
              </a:rPr>
              <a:t>11</a:t>
            </a:fld>
            <a:endParaRPr lang="en-US" altLang="zh-CN">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1204" name="灯片编号占位符 3"/>
          <p:cNvSpPr>
            <a:spLocks noGrp="1"/>
          </p:cNvSpPr>
          <p:nvPr>
            <p:ph type="sldNum" sz="quarter" idx="5"/>
          </p:nvPr>
        </p:nvSpPr>
        <p:spPr>
          <a:noFill/>
        </p:spPr>
        <p:txBody>
          <a:bodyPr/>
          <a:lstStyle/>
          <a:p>
            <a:fld id="{FA7FD96F-1CBF-4627-98CC-F89080831901}" type="slidenum">
              <a:rPr lang="zh-CN" altLang="en-US" smtClean="0">
                <a:latin typeface="Arial" panose="020B0604020202020204" pitchFamily="34" charset="0"/>
              </a:rPr>
              <a:t>12</a:t>
            </a:fld>
            <a:endParaRPr lang="en-US" altLang="zh-CN">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2228" name="灯片编号占位符 3"/>
          <p:cNvSpPr>
            <a:spLocks noGrp="1"/>
          </p:cNvSpPr>
          <p:nvPr>
            <p:ph type="sldNum" sz="quarter" idx="5"/>
          </p:nvPr>
        </p:nvSpPr>
        <p:spPr>
          <a:noFill/>
        </p:spPr>
        <p:txBody>
          <a:bodyPr/>
          <a:lstStyle/>
          <a:p>
            <a:fld id="{5DE2822E-C16A-46B9-9217-5699FA279432}" type="slidenum">
              <a:rPr lang="zh-CN" altLang="en-US" smtClean="0">
                <a:latin typeface="Arial" panose="020B0604020202020204" pitchFamily="34" charset="0"/>
              </a:rPr>
              <a:t>13</a:t>
            </a:fld>
            <a:endParaRPr lang="en-US" altLang="zh-CN">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3252" name="灯片编号占位符 3"/>
          <p:cNvSpPr>
            <a:spLocks noGrp="1"/>
          </p:cNvSpPr>
          <p:nvPr>
            <p:ph type="sldNum" sz="quarter" idx="5"/>
          </p:nvPr>
        </p:nvSpPr>
        <p:spPr>
          <a:noFill/>
        </p:spPr>
        <p:txBody>
          <a:bodyPr/>
          <a:lstStyle/>
          <a:p>
            <a:fld id="{FB24A8D8-6A62-4928-A7F1-BD1541A69352}" type="slidenum">
              <a:rPr lang="zh-CN" altLang="en-US" smtClean="0">
                <a:latin typeface="Arial" panose="020B0604020202020204" pitchFamily="34" charset="0"/>
              </a:rPr>
              <a:t>14</a:t>
            </a:fld>
            <a:endParaRPr lang="en-US" altLang="zh-CN">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4276" name="灯片编号占位符 3"/>
          <p:cNvSpPr>
            <a:spLocks noGrp="1"/>
          </p:cNvSpPr>
          <p:nvPr>
            <p:ph type="sldNum" sz="quarter" idx="5"/>
          </p:nvPr>
        </p:nvSpPr>
        <p:spPr>
          <a:noFill/>
        </p:spPr>
        <p:txBody>
          <a:bodyPr/>
          <a:lstStyle/>
          <a:p>
            <a:fld id="{1728A664-25E9-481E-A125-881D4B0EE505}" type="slidenum">
              <a:rPr lang="zh-CN" altLang="en-US" smtClean="0">
                <a:solidFill>
                  <a:srgbClr val="000000"/>
                </a:solidFill>
                <a:latin typeface="Arial" panose="020B0604020202020204" pitchFamily="34" charset="0"/>
              </a:rPr>
              <a:t>16</a:t>
            </a:fld>
            <a:endParaRPr lang="en-US" altLang="zh-CN">
              <a:solidFill>
                <a:srgbClr val="000000"/>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5300" name="灯片编号占位符 3"/>
          <p:cNvSpPr>
            <a:spLocks noGrp="1"/>
          </p:cNvSpPr>
          <p:nvPr>
            <p:ph type="sldNum" sz="quarter" idx="5"/>
          </p:nvPr>
        </p:nvSpPr>
        <p:spPr>
          <a:noFill/>
        </p:spPr>
        <p:txBody>
          <a:bodyPr/>
          <a:lstStyle/>
          <a:p>
            <a:fld id="{1F2E9EE6-3BE6-4A8C-80A8-52CBE14B2DCB}" type="slidenum">
              <a:rPr lang="zh-CN" altLang="en-US" smtClean="0">
                <a:latin typeface="Arial" panose="020B0604020202020204" pitchFamily="34" charset="0"/>
              </a:rPr>
              <a:t>17</a:t>
            </a:fld>
            <a:endParaRPr lang="en-US" altLang="zh-CN">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a:ea typeface="宋体" panose="02010600030101010101" pitchFamily="2" charset="-122"/>
            </a:endParaRPr>
          </a:p>
        </p:txBody>
      </p:sp>
      <p:sp>
        <p:nvSpPr>
          <p:cNvPr id="54276" name="灯片编号占位符 3"/>
          <p:cNvSpPr txBox="1">
            <a:spLocks noGrp="1"/>
          </p:cNvSpPr>
          <p:nvPr/>
        </p:nvSpPr>
        <p:spPr bwMode="auto">
          <a:xfrm>
            <a:off x="3849688" y="9431338"/>
            <a:ext cx="2946400" cy="496887"/>
          </a:xfrm>
          <a:prstGeom prst="rect">
            <a:avLst/>
          </a:prstGeom>
          <a:noFill/>
          <a:ln w="9525">
            <a:noFill/>
            <a:miter lim="800000"/>
          </a:ln>
        </p:spPr>
        <p:txBody>
          <a:bodyPr anchor="b"/>
          <a:lstStyle/>
          <a:p>
            <a:pPr algn="r"/>
            <a:fld id="{102CD48E-DF1A-40EA-893E-43C78C7B8506}" type="slidenum">
              <a:rPr lang="zh-CN" altLang="en-US" sz="1200">
                <a:solidFill>
                  <a:srgbClr val="000000"/>
                </a:solidFill>
              </a:rPr>
              <a:t>20</a:t>
            </a:fld>
            <a:endParaRPr lang="en-US" altLang="zh-CN" sz="12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59396"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54EC2046-CBD9-49BA-BD82-23E1D28F573E}" type="slidenum">
              <a:rPr lang="zh-CN" altLang="en-US" sz="1200">
                <a:solidFill>
                  <a:srgbClr val="000000"/>
                </a:solidFill>
              </a:rPr>
              <a:t>23</a:t>
            </a:fld>
            <a:endParaRPr lang="en-US" altLang="zh-CN" sz="12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61444"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B66FD792-C4C0-47E5-9BDE-FF08C9B884DB}" type="slidenum">
              <a:rPr lang="zh-CN" altLang="en-US" sz="1200">
                <a:solidFill>
                  <a:srgbClr val="000000"/>
                </a:solidFill>
              </a:rPr>
              <a:t>24</a:t>
            </a:fld>
            <a:endParaRPr lang="en-US" altLang="zh-CN"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0964" name="灯片编号占位符 3"/>
          <p:cNvSpPr>
            <a:spLocks noGrp="1"/>
          </p:cNvSpPr>
          <p:nvPr>
            <p:ph type="sldNum" sz="quarter" idx="5"/>
          </p:nvPr>
        </p:nvSpPr>
        <p:spPr>
          <a:noFill/>
        </p:spPr>
        <p:txBody>
          <a:bodyPr/>
          <a:lstStyle/>
          <a:p>
            <a:fld id="{A05D1252-F4D2-4957-B2AF-B15F6A231658}" type="slidenum">
              <a:rPr lang="zh-CN" altLang="en-US" smtClean="0">
                <a:latin typeface="Arial" panose="020B0604020202020204" pitchFamily="34" charset="0"/>
              </a:rPr>
              <a:t>2</a:t>
            </a:fld>
            <a:endParaRPr lang="en-US" altLang="zh-CN">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p:sp>
      <p:sp>
        <p:nvSpPr>
          <p:cNvPr id="6246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62468" name="灯片编号占位符 3"/>
          <p:cNvSpPr>
            <a:spLocks noGrp="1"/>
          </p:cNvSpPr>
          <p:nvPr>
            <p:ph type="sldNum" sz="quarter" idx="5"/>
          </p:nvPr>
        </p:nvSpPr>
        <p:spPr>
          <a:noFill/>
        </p:spPr>
        <p:txBody>
          <a:bodyPr/>
          <a:lstStyle/>
          <a:p>
            <a:fld id="{3BEEE980-A0B8-4EF9-B18B-052D2CC2DFAA}" type="slidenum">
              <a:rPr lang="zh-CN" altLang="en-US" smtClean="0">
                <a:solidFill>
                  <a:srgbClr val="000000"/>
                </a:solidFill>
                <a:latin typeface="Arial" panose="020B0604020202020204" pitchFamily="34" charset="0"/>
              </a:rPr>
              <a:t>25</a:t>
            </a:fld>
            <a:endParaRPr lang="en-US" altLang="zh-CN">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1988" name="灯片编号占位符 3"/>
          <p:cNvSpPr>
            <a:spLocks noGrp="1"/>
          </p:cNvSpPr>
          <p:nvPr>
            <p:ph type="sldNum" sz="quarter" idx="5"/>
          </p:nvPr>
        </p:nvSpPr>
        <p:spPr>
          <a:noFill/>
        </p:spPr>
        <p:txBody>
          <a:bodyPr/>
          <a:lstStyle/>
          <a:p>
            <a:fld id="{6993E6D2-58B9-44CA-9DA2-F9D516F0FA5C}" type="slidenum">
              <a:rPr lang="zh-CN" altLang="en-US" smtClean="0">
                <a:solidFill>
                  <a:srgbClr val="000000"/>
                </a:solidFill>
                <a:latin typeface="Arial" panose="020B0604020202020204" pitchFamily="34" charset="0"/>
              </a:rPr>
              <a:t>3</a:t>
            </a:fld>
            <a:endParaRPr lang="en-US" altLang="zh-CN">
              <a:solidFill>
                <a:srgbClr val="0000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3012" name="灯片编号占位符 3"/>
          <p:cNvSpPr>
            <a:spLocks noGrp="1"/>
          </p:cNvSpPr>
          <p:nvPr>
            <p:ph type="sldNum" sz="quarter" idx="5"/>
          </p:nvPr>
        </p:nvSpPr>
        <p:spPr>
          <a:noFill/>
        </p:spPr>
        <p:txBody>
          <a:bodyPr/>
          <a:lstStyle/>
          <a:p>
            <a:fld id="{ADFAB647-5434-4ABC-A07D-364031E59BF1}" type="slidenum">
              <a:rPr lang="zh-CN" altLang="en-US" smtClean="0">
                <a:solidFill>
                  <a:srgbClr val="000000"/>
                </a:solidFill>
                <a:latin typeface="Arial" panose="020B0604020202020204" pitchFamily="34" charset="0"/>
              </a:rPr>
              <a:t>4</a:t>
            </a:fld>
            <a:endParaRPr lang="en-US" altLang="zh-CN">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5060" name="灯片编号占位符 3"/>
          <p:cNvSpPr>
            <a:spLocks noGrp="1"/>
          </p:cNvSpPr>
          <p:nvPr>
            <p:ph type="sldNum" sz="quarter" idx="5"/>
          </p:nvPr>
        </p:nvSpPr>
        <p:spPr>
          <a:noFill/>
        </p:spPr>
        <p:txBody>
          <a:bodyPr/>
          <a:lstStyle/>
          <a:p>
            <a:fld id="{4144F239-2C94-4817-927E-CC75FBAA7CF6}" type="slidenum">
              <a:rPr lang="zh-CN" altLang="en-US" smtClean="0">
                <a:solidFill>
                  <a:srgbClr val="000000"/>
                </a:solidFill>
                <a:latin typeface="Arial" panose="020B0604020202020204" pitchFamily="34" charset="0"/>
              </a:rPr>
              <a:t>6</a:t>
            </a:fld>
            <a:endParaRPr lang="en-US" altLang="zh-CN">
              <a:solidFill>
                <a:srgbClr val="0000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6084" name="灯片编号占位符 3"/>
          <p:cNvSpPr>
            <a:spLocks noGrp="1"/>
          </p:cNvSpPr>
          <p:nvPr>
            <p:ph type="sldNum" sz="quarter" idx="5"/>
          </p:nvPr>
        </p:nvSpPr>
        <p:spPr>
          <a:noFill/>
        </p:spPr>
        <p:txBody>
          <a:bodyPr/>
          <a:lstStyle/>
          <a:p>
            <a:fld id="{BADFC64E-0477-46FF-A69A-C14BF260A05B}" type="slidenum">
              <a:rPr lang="zh-CN" altLang="en-US" smtClean="0">
                <a:latin typeface="Arial" panose="020B0604020202020204" pitchFamily="34" charset="0"/>
              </a:rPr>
              <a:t>7</a:t>
            </a:fld>
            <a:endParaRPr lang="en-US" altLang="zh-CN">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p:sp>
      <p:sp>
        <p:nvSpPr>
          <p:cNvPr id="4710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7108" name="灯片编号占位符 3"/>
          <p:cNvSpPr>
            <a:spLocks noGrp="1"/>
          </p:cNvSpPr>
          <p:nvPr>
            <p:ph type="sldNum" sz="quarter" idx="5"/>
          </p:nvPr>
        </p:nvSpPr>
        <p:spPr>
          <a:noFill/>
        </p:spPr>
        <p:txBody>
          <a:bodyPr/>
          <a:lstStyle/>
          <a:p>
            <a:fld id="{0A0339C1-AC36-4330-904B-640DC3C8FEE5}" type="slidenum">
              <a:rPr lang="zh-CN" altLang="en-US" smtClean="0">
                <a:latin typeface="Arial" panose="020B0604020202020204" pitchFamily="34" charset="0"/>
              </a:rPr>
              <a:t>8</a:t>
            </a:fld>
            <a:endParaRPr lang="en-US" altLang="zh-CN">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fld id="{CE52DA10-8DE6-4A6A-9726-E43521613602}" type="slidenum">
              <a:rPr lang="zh-CN" altLang="en-US" smtClean="0">
                <a:solidFill>
                  <a:srgbClr val="000000"/>
                </a:solidFill>
                <a:latin typeface="Arial" panose="020B0604020202020204" pitchFamily="34" charset="0"/>
              </a:rPr>
              <a:t>9</a:t>
            </a:fld>
            <a:endParaRPr lang="en-US" altLang="zh-CN">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9156" name="灯片编号占位符 3"/>
          <p:cNvSpPr>
            <a:spLocks noGrp="1"/>
          </p:cNvSpPr>
          <p:nvPr>
            <p:ph type="sldNum" sz="quarter" idx="5"/>
          </p:nvPr>
        </p:nvSpPr>
        <p:spPr>
          <a:noFill/>
        </p:spPr>
        <p:txBody>
          <a:bodyPr/>
          <a:lstStyle/>
          <a:p>
            <a:fld id="{E77B8B10-1324-4A89-B636-E7B912D32726}" type="slidenum">
              <a:rPr lang="zh-CN" altLang="en-US" smtClean="0">
                <a:latin typeface="Arial" panose="020B0604020202020204" pitchFamily="34" charset="0"/>
              </a:rPr>
              <a:t>10</a:t>
            </a:fld>
            <a:endParaRPr lang="en-US" altLang="zh-CN">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9144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9144000" cy="1333500"/>
          </a:xfrm>
          <a:prstGeom prst="rect">
            <a:avLst/>
          </a:prstGeom>
          <a:noFill/>
          <a:ln w="9525">
            <a:noFill/>
            <a:miter lim="800000"/>
            <a:headEnd/>
            <a:tailEnd/>
          </a:ln>
        </p:spPr>
      </p:pic>
      <p:sp>
        <p:nvSpPr>
          <p:cNvPr id="5" name="Rectangle 41"/>
          <p:cNvSpPr>
            <a:spLocks noChangeArrowheads="1"/>
          </p:cNvSpPr>
          <p:nvPr/>
        </p:nvSpPr>
        <p:spPr bwMode="auto">
          <a:xfrm>
            <a:off x="60325" y="6577013"/>
            <a:ext cx="2208213"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p>
        </p:txBody>
      </p:sp>
      <p:pic>
        <p:nvPicPr>
          <p:cNvPr id="6" name="Picture 2" descr="rkk"/>
          <p:cNvPicPr>
            <a:picLocks noChangeAspect="1" noChangeArrowheads="1"/>
          </p:cNvPicPr>
          <p:nvPr/>
        </p:nvPicPr>
        <p:blipFill>
          <a:blip r:embed="rId4"/>
          <a:srcRect/>
          <a:stretch>
            <a:fillRect/>
          </a:stretch>
        </p:blipFill>
        <p:spPr bwMode="auto">
          <a:xfrm>
            <a:off x="2124075" y="4181475"/>
            <a:ext cx="723900" cy="720725"/>
          </a:xfrm>
          <a:prstGeom prst="rect">
            <a:avLst/>
          </a:prstGeom>
          <a:noFill/>
          <a:ln w="9525">
            <a:noFill/>
            <a:miter lim="800000"/>
            <a:headEnd/>
            <a:tailEnd/>
          </a:ln>
        </p:spPr>
      </p:pic>
      <p:sp>
        <p:nvSpPr>
          <p:cNvPr id="7" name="Text Box 3"/>
          <p:cNvSpPr txBox="1">
            <a:spLocks noChangeArrowheads="1"/>
          </p:cNvSpPr>
          <p:nvPr/>
        </p:nvSpPr>
        <p:spPr bwMode="auto">
          <a:xfrm>
            <a:off x="2890838" y="4637088"/>
            <a:ext cx="4319587"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2873375" y="4098925"/>
            <a:ext cx="4321175"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331913" y="1773238"/>
            <a:ext cx="66294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7" descr="bottom"/>
          <p:cNvPicPr>
            <a:picLocks noChangeArrowheads="1"/>
          </p:cNvPicPr>
          <p:nvPr userDrawn="1"/>
        </p:nvPicPr>
        <p:blipFill>
          <a:blip r:embed="rId2"/>
          <a:srcRect/>
          <a:stretch>
            <a:fillRect/>
          </a:stretch>
        </p:blipFill>
        <p:spPr bwMode="auto">
          <a:xfrm>
            <a:off x="0" y="1588"/>
            <a:ext cx="9144000" cy="906462"/>
          </a:xfrm>
          <a:prstGeom prst="rect">
            <a:avLst/>
          </a:prstGeom>
          <a:noFill/>
          <a:ln w="9525">
            <a:noFill/>
            <a:miter lim="800000"/>
            <a:headEnd/>
            <a:tailEnd/>
          </a:ln>
        </p:spPr>
      </p:pic>
      <p:sp>
        <p:nvSpPr>
          <p:cNvPr id="2" name="标题 1"/>
          <p:cNvSpPr>
            <a:spLocks noGrp="1"/>
          </p:cNvSpPr>
          <p:nvPr>
            <p:ph type="title"/>
          </p:nvPr>
        </p:nvSpPr>
        <p:spPr>
          <a:xfrm>
            <a:off x="457200" y="274638"/>
            <a:ext cx="8229600" cy="1143000"/>
          </a:xfrm>
          <a:prstGeom prst="rect">
            <a:avLst/>
          </a:prstGeom>
        </p:spPr>
        <p:txBody>
          <a:bodyPr/>
          <a:lstStyle/>
          <a:p>
            <a:r>
              <a:rPr lang="zh-CN" altLang="en-US" dirty="0"/>
              <a:t>单击此处编辑母版标题样式</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3" name="Picture 33" descr="rkk"/>
          <p:cNvPicPr>
            <a:picLocks noChangeAspect="1" noChangeArrowheads="1"/>
          </p:cNvPicPr>
          <p:nvPr/>
        </p:nvPicPr>
        <p:blipFill>
          <a:blip r:embed="rId2"/>
          <a:srcRect/>
          <a:stretch>
            <a:fillRect/>
          </a:stretch>
        </p:blipFill>
        <p:spPr bwMode="auto">
          <a:xfrm>
            <a:off x="2124075" y="4181475"/>
            <a:ext cx="723900" cy="720725"/>
          </a:xfrm>
          <a:prstGeom prst="rect">
            <a:avLst/>
          </a:prstGeom>
          <a:noFill/>
          <a:ln w="9525">
            <a:noFill/>
            <a:miter lim="800000"/>
            <a:headEnd/>
            <a:tailEnd/>
          </a:ln>
        </p:spPr>
      </p:pic>
      <p:pic>
        <p:nvPicPr>
          <p:cNvPr id="4" name="Picture 35" descr="top"/>
          <p:cNvPicPr>
            <a:picLocks noChangeArrowheads="1"/>
          </p:cNvPicPr>
          <p:nvPr/>
        </p:nvPicPr>
        <p:blipFill>
          <a:blip r:embed="rId3"/>
          <a:srcRect/>
          <a:stretch>
            <a:fillRect/>
          </a:stretch>
        </p:blipFill>
        <p:spPr bwMode="auto">
          <a:xfrm>
            <a:off x="0" y="0"/>
            <a:ext cx="9144000" cy="1130300"/>
          </a:xfrm>
          <a:prstGeom prst="rect">
            <a:avLst/>
          </a:prstGeom>
          <a:noFill/>
          <a:ln w="9525">
            <a:noFill/>
            <a:miter lim="800000"/>
            <a:headEnd/>
            <a:tailEnd/>
          </a:ln>
        </p:spPr>
      </p:pic>
      <p:pic>
        <p:nvPicPr>
          <p:cNvPr id="5" name="Picture 36" descr="bottom"/>
          <p:cNvPicPr>
            <a:picLocks noChangeAspect="1" noChangeArrowheads="1"/>
          </p:cNvPicPr>
          <p:nvPr/>
        </p:nvPicPr>
        <p:blipFill>
          <a:blip r:embed="rId4"/>
          <a:srcRect/>
          <a:stretch>
            <a:fillRect/>
          </a:stretch>
        </p:blipFill>
        <p:spPr bwMode="auto">
          <a:xfrm>
            <a:off x="0" y="5524500"/>
            <a:ext cx="9144000" cy="1333500"/>
          </a:xfrm>
          <a:prstGeom prst="rect">
            <a:avLst/>
          </a:prstGeom>
          <a:noFill/>
          <a:ln w="9525">
            <a:noFill/>
            <a:miter lim="800000"/>
            <a:headEnd/>
            <a:tailEnd/>
          </a:ln>
        </p:spPr>
      </p:pic>
      <p:sp>
        <p:nvSpPr>
          <p:cNvPr id="6" name="Text Box 37"/>
          <p:cNvSpPr txBox="1">
            <a:spLocks noChangeArrowheads="1"/>
          </p:cNvSpPr>
          <p:nvPr/>
        </p:nvSpPr>
        <p:spPr bwMode="auto">
          <a:xfrm>
            <a:off x="2890838" y="4637088"/>
            <a:ext cx="4319587" cy="3048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rgbClr val="99CCFF"/>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7" name="Text Box 38"/>
          <p:cNvSpPr txBox="1">
            <a:spLocks noChangeArrowheads="1"/>
          </p:cNvSpPr>
          <p:nvPr/>
        </p:nvSpPr>
        <p:spPr bwMode="auto">
          <a:xfrm>
            <a:off x="2873375" y="4098925"/>
            <a:ext cx="4321175" cy="4889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8" name="Rectangle 41"/>
          <p:cNvSpPr>
            <a:spLocks noChangeArrowheads="1"/>
          </p:cNvSpPr>
          <p:nvPr/>
        </p:nvSpPr>
        <p:spPr bwMode="auto">
          <a:xfrm>
            <a:off x="60325" y="6577013"/>
            <a:ext cx="2208213" cy="236537"/>
          </a:xfrm>
          <a:prstGeom prst="rect">
            <a:avLst/>
          </a:prstGeom>
          <a:noFill/>
          <a:ln w="9525">
            <a:noFill/>
            <a:miter lim="800000"/>
          </a:ln>
        </p:spPr>
        <p:txBody>
          <a:bodyPr/>
          <a:lstStyle/>
          <a:p>
            <a:pPr>
              <a:defRPr/>
            </a:pPr>
            <a:r>
              <a:rPr lang="en-US" altLang="zh-CN" sz="1200" b="1">
                <a:solidFill>
                  <a:srgbClr val="FFFFFF"/>
                </a:solidFill>
                <a:latin typeface="Verdana" panose="020B0604030504040204" pitchFamily="34" charset="0"/>
              </a:rPr>
              <a:t>www.rongke.com</a:t>
            </a:r>
          </a:p>
        </p:txBody>
      </p:sp>
      <p:sp>
        <p:nvSpPr>
          <p:cNvPr id="3074" name="Rectangle 2"/>
          <p:cNvSpPr>
            <a:spLocks noGrp="1" noChangeArrowheads="1"/>
          </p:cNvSpPr>
          <p:nvPr>
            <p:ph type="ctrTitle" hasCustomPrompt="1"/>
          </p:nvPr>
        </p:nvSpPr>
        <p:spPr bwMode="gray">
          <a:xfrm>
            <a:off x="1331913" y="1773238"/>
            <a:ext cx="66294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6.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6.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image" Target="../media/image6.jpe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jpe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6" Type="http://schemas.openxmlformats.org/officeDocument/2006/relationships/image" Target="../media/image2.jpe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1.jpe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6" Type="http://schemas.openxmlformats.org/officeDocument/2006/relationships/image" Target="../media/image2.jpe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1.jpe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6" Type="http://schemas.openxmlformats.org/officeDocument/2006/relationships/image" Target="../media/image2.jpeg"/><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1.jpe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1027"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1028"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1029"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534B1103-9603-4759-8D64-0D5F095E31C5}" type="slidenum">
              <a:rPr lang="zh-CN" altLang="en-GB" sz="1000">
                <a:solidFill>
                  <a:srgbClr val="FFFFFF"/>
                </a:solidFill>
              </a:rPr>
              <a:t>‹#›</a:t>
            </a:fld>
            <a:endParaRPr lang="en-GB" altLang="zh-CN" sz="1000">
              <a:solidFill>
                <a:srgbClr val="FFFFFF"/>
              </a:solidFill>
            </a:endParaRPr>
          </a:p>
        </p:txBody>
      </p:sp>
      <p:pic>
        <p:nvPicPr>
          <p:cNvPr id="1030"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chemeClr val="bg1"/>
                </a:solidFill>
                <a:ea typeface="宋体" panose="02010600030101010101" pitchFamily="2" charset="-122"/>
              </a:rPr>
              <a:t>BEST CLIENTS</a:t>
            </a:r>
          </a:p>
          <a:p>
            <a:pPr eaLnBrk="1" hangingPunct="1">
              <a:lnSpc>
                <a:spcPct val="50000"/>
              </a:lnSpc>
              <a:spcBef>
                <a:spcPct val="50000"/>
              </a:spcBef>
              <a:defRPr/>
            </a:pPr>
            <a:r>
              <a:rPr lang="en-US" altLang="zh-CN" sz="1000">
                <a:solidFill>
                  <a:schemeClr val="bg1"/>
                </a:solidFill>
                <a:ea typeface="宋体" panose="02010600030101010101" pitchFamily="2" charset="-122"/>
              </a:rPr>
              <a:t>BEST SERVICE</a:t>
            </a:r>
          </a:p>
        </p:txBody>
      </p:sp>
      <p:sp>
        <p:nvSpPr>
          <p:cNvPr id="1032"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p>
        </p:txBody>
      </p:sp>
      <p:pic>
        <p:nvPicPr>
          <p:cNvPr id="2051" name="Picture 31" descr="top"/>
          <p:cNvPicPr>
            <a:picLocks noChangeArrowheads="1"/>
          </p:cNvPicPr>
          <p:nvPr/>
        </p:nvPicPr>
        <p:blipFill>
          <a:blip r:embed="rId13"/>
          <a:srcRect/>
          <a:stretch>
            <a:fillRect/>
          </a:stretch>
        </p:blipFill>
        <p:spPr bwMode="auto">
          <a:xfrm>
            <a:off x="0" y="1588"/>
            <a:ext cx="9144000" cy="906462"/>
          </a:xfrm>
          <a:prstGeom prst="rect">
            <a:avLst/>
          </a:prstGeom>
          <a:noFill/>
          <a:ln w="9525">
            <a:noFill/>
            <a:miter lim="800000"/>
            <a:headEnd/>
            <a:tailEnd/>
          </a:ln>
        </p:spPr>
      </p:pic>
      <p:sp>
        <p:nvSpPr>
          <p:cNvPr id="2052" name="Rectangle 33"/>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
        <p:nvSpPr>
          <p:cNvPr id="2053" name="Rectangle 34"/>
          <p:cNvSpPr>
            <a:spLocks noChangeArrowheads="1"/>
          </p:cNvSpPr>
          <p:nvPr/>
        </p:nvSpPr>
        <p:spPr bwMode="auto">
          <a:xfrm>
            <a:off x="7507288" y="6462713"/>
            <a:ext cx="1025525" cy="409575"/>
          </a:xfrm>
          <a:prstGeom prst="rect">
            <a:avLst/>
          </a:prstGeom>
          <a:noFill/>
          <a:ln w="9525">
            <a:noFill/>
            <a:miter lim="800000"/>
          </a:ln>
        </p:spPr>
        <p:txBody>
          <a:bodyPr/>
          <a:lstStyle/>
          <a:p>
            <a:pPr algn="r">
              <a:defRPr/>
            </a:pPr>
            <a:r>
              <a:rPr lang="zh-CN" altLang="en-US" sz="1000">
                <a:solidFill>
                  <a:schemeClr val="bg1"/>
                </a:solidFill>
                <a:latin typeface="Verdana" panose="020B0604030504040204" pitchFamily="34" charset="0"/>
                <a:ea typeface="黑体" panose="02010609060101010101" pitchFamily="49" charset="-122"/>
              </a:rPr>
              <a:t>融客投资</a:t>
            </a:r>
          </a:p>
          <a:p>
            <a:pPr algn="r">
              <a:defRPr/>
            </a:pPr>
            <a:r>
              <a:rPr lang="zh-CN" altLang="en-US" sz="1000">
                <a:solidFill>
                  <a:schemeClr val="bg1"/>
                </a:solidFill>
                <a:latin typeface="Verdana" panose="020B0604030504040204" pitchFamily="34" charset="0"/>
                <a:ea typeface="黑体" panose="02010609060101010101" pitchFamily="49" charset="-122"/>
              </a:rPr>
              <a:t>融客中国</a:t>
            </a:r>
          </a:p>
        </p:txBody>
      </p:sp>
      <p:pic>
        <p:nvPicPr>
          <p:cNvPr id="2054" name="Picture 39" descr="招牌设计"/>
          <p:cNvPicPr>
            <a:picLocks noChangeAspect="1" noChangeArrowheads="1"/>
          </p:cNvPicPr>
          <p:nvPr/>
        </p:nvPicPr>
        <p:blipFill>
          <a:blip r:embed="rId14"/>
          <a:srcRect/>
          <a:stretch>
            <a:fillRect/>
          </a:stretch>
        </p:blipFill>
        <p:spPr bwMode="auto">
          <a:xfrm>
            <a:off x="7583488" y="6524625"/>
            <a:ext cx="301625" cy="298450"/>
          </a:xfrm>
          <a:prstGeom prst="rect">
            <a:avLst/>
          </a:prstGeom>
          <a:noFill/>
          <a:ln w="9525">
            <a:noFill/>
            <a:miter lim="800000"/>
            <a:headEnd/>
            <a:tailEnd/>
          </a:ln>
        </p:spPr>
      </p:pic>
      <p:sp>
        <p:nvSpPr>
          <p:cNvPr id="2055"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2056"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35DFE8A-65C7-4184-816C-74021275A2F4}" type="slidenum">
              <a:rPr lang="zh-CN" altLang="en-GB" sz="1000">
                <a:solidFill>
                  <a:srgbClr val="FFFFFF"/>
                </a:solidFill>
              </a:rPr>
              <a:t>‹#›</a:t>
            </a:fld>
            <a:endParaRPr lang="en-GB" altLang="zh-CN" sz="1000">
              <a:solidFill>
                <a:srgbClr val="FFFFFF"/>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rgbClr val="777777"/>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rgbClr val="777777"/>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rgbClr val="777777"/>
          </a:solidFill>
          <a:latin typeface="+mn-lt"/>
          <a:ea typeface="+mn-ea"/>
        </a:defRPr>
      </a:lvl3pPr>
      <a:lvl4pPr marL="1600200" indent="-228600" algn="l" rtl="0" eaLnBrk="0" fontAlgn="base" hangingPunct="0">
        <a:spcBef>
          <a:spcPct val="20000"/>
        </a:spcBef>
        <a:spcAft>
          <a:spcPct val="0"/>
        </a:spcAft>
        <a:buChar char="–"/>
        <a:defRPr sz="2000">
          <a:solidFill>
            <a:srgbClr val="777777"/>
          </a:solidFill>
          <a:latin typeface="+mn-lt"/>
          <a:ea typeface="+mn-ea"/>
        </a:defRPr>
      </a:lvl4pPr>
      <a:lvl5pPr marL="2057400" indent="-228600" algn="l" rtl="0" eaLnBrk="0" fontAlgn="base" hangingPunct="0">
        <a:spcBef>
          <a:spcPct val="20000"/>
        </a:spcBef>
        <a:spcAft>
          <a:spcPct val="0"/>
        </a:spcAft>
        <a:buChar char="»"/>
        <a:defRPr sz="2000">
          <a:solidFill>
            <a:srgbClr val="777777"/>
          </a:solidFill>
          <a:latin typeface="+mn-lt"/>
          <a:ea typeface="+mn-ea"/>
        </a:defRPr>
      </a:lvl5pPr>
      <a:lvl6pPr marL="2514600" indent="-228600" algn="l" rtl="0" fontAlgn="base">
        <a:spcBef>
          <a:spcPct val="20000"/>
        </a:spcBef>
        <a:spcAft>
          <a:spcPct val="0"/>
        </a:spcAft>
        <a:buChar char="»"/>
        <a:defRPr sz="2000">
          <a:solidFill>
            <a:srgbClr val="777777"/>
          </a:solidFill>
          <a:latin typeface="+mn-lt"/>
          <a:ea typeface="+mn-ea"/>
        </a:defRPr>
      </a:lvl6pPr>
      <a:lvl7pPr marL="2971800" indent="-228600" algn="l" rtl="0" fontAlgn="base">
        <a:spcBef>
          <a:spcPct val="20000"/>
        </a:spcBef>
        <a:spcAft>
          <a:spcPct val="0"/>
        </a:spcAft>
        <a:buChar char="»"/>
        <a:defRPr sz="2000">
          <a:solidFill>
            <a:srgbClr val="777777"/>
          </a:solidFill>
          <a:latin typeface="+mn-lt"/>
          <a:ea typeface="+mn-ea"/>
        </a:defRPr>
      </a:lvl7pPr>
      <a:lvl8pPr marL="3429000" indent="-228600" algn="l" rtl="0" fontAlgn="base">
        <a:spcBef>
          <a:spcPct val="20000"/>
        </a:spcBef>
        <a:spcAft>
          <a:spcPct val="0"/>
        </a:spcAft>
        <a:buChar char="»"/>
        <a:defRPr sz="2000">
          <a:solidFill>
            <a:srgbClr val="777777"/>
          </a:solidFill>
          <a:latin typeface="+mn-lt"/>
          <a:ea typeface="+mn-ea"/>
        </a:defRPr>
      </a:lvl8pPr>
      <a:lvl9pPr marL="3886200" indent="-228600" algn="l" rtl="0" fontAlgn="base">
        <a:spcBef>
          <a:spcPct val="20000"/>
        </a:spcBef>
        <a:spcAft>
          <a:spcPct val="0"/>
        </a:spcAft>
        <a:buChar char="»"/>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3075"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3076"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3077"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0CDF9D1D-20C4-4766-A44E-EC70D926B038}" type="slidenum">
              <a:rPr lang="zh-CN" altLang="en-GB" sz="1000">
                <a:solidFill>
                  <a:srgbClr val="FFFFFF"/>
                </a:solidFill>
              </a:rPr>
              <a:t>‹#›</a:t>
            </a:fld>
            <a:endParaRPr lang="en-GB" altLang="zh-CN" sz="1000">
              <a:solidFill>
                <a:srgbClr val="FFFFFF"/>
              </a:solidFill>
            </a:endParaRPr>
          </a:p>
        </p:txBody>
      </p:sp>
      <p:pic>
        <p:nvPicPr>
          <p:cNvPr id="3078"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3080"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4099"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4100"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4101"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271FCA9-BDE0-429B-8D0A-62D54A38CAD0}" type="slidenum">
              <a:rPr lang="zh-CN" altLang="en-GB" sz="1000">
                <a:solidFill>
                  <a:srgbClr val="FFFFFF"/>
                </a:solidFill>
              </a:rPr>
              <a:t>‹#›</a:t>
            </a:fld>
            <a:endParaRPr lang="en-GB" altLang="zh-CN" sz="1000">
              <a:solidFill>
                <a:srgbClr val="FFFFFF"/>
              </a:solidFill>
            </a:endParaRPr>
          </a:p>
        </p:txBody>
      </p:sp>
      <p:pic>
        <p:nvPicPr>
          <p:cNvPr id="4102"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4104"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5123"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5124"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5125"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1ADC9F7E-4FB1-4CE6-A476-40C73E3C6F06}" type="slidenum">
              <a:rPr lang="zh-CN" altLang="en-GB" sz="1000">
                <a:solidFill>
                  <a:srgbClr val="FFFFFF"/>
                </a:solidFill>
              </a:rPr>
              <a:t>‹#›</a:t>
            </a:fld>
            <a:endParaRPr lang="en-GB" altLang="zh-CN" sz="1000">
              <a:solidFill>
                <a:srgbClr val="FFFFFF"/>
              </a:solidFill>
            </a:endParaRPr>
          </a:p>
        </p:txBody>
      </p:sp>
      <p:pic>
        <p:nvPicPr>
          <p:cNvPr id="5126"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5128"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6147"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6148"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6149"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BA70050B-BD6A-40CA-B063-AC6F1483204C}" type="slidenum">
              <a:rPr lang="zh-CN" altLang="en-GB" sz="1000">
                <a:solidFill>
                  <a:srgbClr val="FFFFFF"/>
                </a:solidFill>
              </a:rPr>
              <a:t>‹#›</a:t>
            </a:fld>
            <a:endParaRPr lang="en-GB" altLang="zh-CN" sz="1000">
              <a:solidFill>
                <a:srgbClr val="FFFFFF"/>
              </a:solidFill>
            </a:endParaRPr>
          </a:p>
        </p:txBody>
      </p:sp>
      <p:pic>
        <p:nvPicPr>
          <p:cNvPr id="6150"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6152"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7171"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7172"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7173"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C5FD946-661B-437A-9DDE-DB12AF003D33}" type="slidenum">
              <a:rPr lang="zh-CN" altLang="en-GB" sz="1000">
                <a:solidFill>
                  <a:srgbClr val="FFFFFF"/>
                </a:solidFill>
              </a:rPr>
              <a:t>‹#›</a:t>
            </a:fld>
            <a:endParaRPr lang="en-GB" altLang="zh-CN" sz="1000">
              <a:solidFill>
                <a:srgbClr val="FFFFFF"/>
              </a:solidFill>
            </a:endParaRPr>
          </a:p>
        </p:txBody>
      </p:sp>
      <p:pic>
        <p:nvPicPr>
          <p:cNvPr id="7174"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7176"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8195"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8196"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8197"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B57F66C6-05BD-4207-A1CC-58C06293C038}" type="slidenum">
              <a:rPr lang="zh-CN" altLang="en-GB" sz="1000">
                <a:solidFill>
                  <a:srgbClr val="FFFFFF"/>
                </a:solidFill>
              </a:rPr>
              <a:t>‹#›</a:t>
            </a:fld>
            <a:endParaRPr lang="en-GB" altLang="zh-CN" sz="1000">
              <a:solidFill>
                <a:srgbClr val="FFFFFF"/>
              </a:solidFill>
            </a:endParaRPr>
          </a:p>
        </p:txBody>
      </p:sp>
      <p:pic>
        <p:nvPicPr>
          <p:cNvPr id="8198"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8200"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hyperlink" Target="http://image.baidu.com/i?ct=503316480&amp;z=0&amp;tn=baiduimagedetail&amp;word=%D6%D0%D0%C5%D6%A4%C8%AF&amp;in=2474&amp;cl=2&amp;cm=1&amp;sc=0&amp;lm=-1&amp;pn=49&amp;rn=1&amp;di=1404247612&amp;ln=2000" TargetMode="External"/><Relationship Id="rId7"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8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5.xml"/><Relationship Id="rId1" Type="http://schemas.openxmlformats.org/officeDocument/2006/relationships/themeOverride" Target="../theme/themeOverride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gray">
          <a:xfrm>
            <a:off x="755650" y="1870075"/>
            <a:ext cx="3024188" cy="622300"/>
          </a:xfrm>
          <a:prstGeom prst="rect">
            <a:avLst/>
          </a:prstGeom>
          <a:noFill/>
          <a:ln w="9525">
            <a:noFill/>
            <a:miter lim="800000"/>
          </a:ln>
        </p:spPr>
        <p:txBody>
          <a:bodyPr anchor="ctr"/>
          <a:lstStyle/>
          <a:p>
            <a:r>
              <a:rPr lang="en-US" altLang="zh-CN" sz="3600" b="1">
                <a:solidFill>
                  <a:srgbClr val="CC0000"/>
                </a:solidFill>
                <a:latin typeface="幼圆" panose="02010509060101010101" pitchFamily="49" charset="-122"/>
                <a:ea typeface="黑体" panose="02010609060101010101" pitchFamily="49" charset="-122"/>
              </a:rPr>
              <a:t>『</a:t>
            </a:r>
            <a:r>
              <a:rPr lang="zh-CN" altLang="en-US" sz="3600" b="1">
                <a:solidFill>
                  <a:srgbClr val="CC0000"/>
                </a:solidFill>
                <a:latin typeface="幼圆" panose="02010509060101010101" pitchFamily="49" charset="-122"/>
                <a:ea typeface="黑体" panose="02010609060101010101" pitchFamily="49" charset="-122"/>
              </a:rPr>
              <a:t>融客月报</a:t>
            </a:r>
            <a:r>
              <a:rPr lang="en-US" altLang="zh-CN" sz="3600" b="1">
                <a:solidFill>
                  <a:srgbClr val="CC0000"/>
                </a:solidFill>
                <a:latin typeface="幼圆" panose="02010509060101010101" pitchFamily="49" charset="-122"/>
                <a:ea typeface="黑体" panose="02010609060101010101" pitchFamily="49" charset="-122"/>
              </a:rPr>
              <a:t>』</a:t>
            </a:r>
            <a:endParaRPr lang="zh-CN" altLang="en-US" sz="3600" b="1">
              <a:solidFill>
                <a:srgbClr val="CC0000"/>
              </a:solidFill>
              <a:latin typeface="幼圆" panose="02010509060101010101" pitchFamily="49" charset="-122"/>
              <a:ea typeface="黑体" panose="02010609060101010101" pitchFamily="49" charset="-122"/>
            </a:endParaRPr>
          </a:p>
        </p:txBody>
      </p:sp>
      <p:sp>
        <p:nvSpPr>
          <p:cNvPr id="12291" name="Text Box 6"/>
          <p:cNvSpPr txBox="1">
            <a:spLocks noChangeArrowheads="1"/>
          </p:cNvSpPr>
          <p:nvPr/>
        </p:nvSpPr>
        <p:spPr bwMode="gray">
          <a:xfrm>
            <a:off x="0" y="2565400"/>
            <a:ext cx="9396413" cy="1630045"/>
          </a:xfrm>
          <a:prstGeom prst="rect">
            <a:avLst/>
          </a:prstGeom>
          <a:noFill/>
          <a:ln w="0" algn="ctr">
            <a:noFill/>
            <a:miter lim="800000"/>
          </a:ln>
        </p:spPr>
        <p:txBody>
          <a:bodyPr>
            <a:spAutoFit/>
          </a:bodyPr>
          <a:lstStyle/>
          <a:p>
            <a:pPr eaLnBrk="0" hangingPunct="0">
              <a:spcBef>
                <a:spcPct val="50000"/>
              </a:spcBef>
            </a:pPr>
            <a:r>
              <a:rPr lang="en-US" altLang="zh-CN" sz="4000" dirty="0">
                <a:solidFill>
                  <a:srgbClr val="777777"/>
                </a:solidFill>
                <a:ea typeface="华文中宋" panose="02010600040101010101" pitchFamily="2" charset="-122"/>
              </a:rPr>
              <a:t>                      </a:t>
            </a:r>
            <a:r>
              <a:rPr lang="en-US" altLang="zh-CN" sz="3600" dirty="0">
                <a:solidFill>
                  <a:srgbClr val="000066"/>
                </a:solidFill>
                <a:latin typeface="华文中宋" panose="02010600040101010101" pitchFamily="2" charset="-122"/>
                <a:ea typeface="黑体" panose="02010609060101010101" pitchFamily="49" charset="-122"/>
              </a:rPr>
              <a:t>—— </a:t>
            </a:r>
            <a:r>
              <a:rPr lang="zh-CN" altLang="en-US" sz="3600" b="1" dirty="0">
                <a:solidFill>
                  <a:srgbClr val="000066"/>
                </a:solidFill>
                <a:ea typeface="黑体" panose="02010609060101010101" pitchFamily="49" charset="-122"/>
              </a:rPr>
              <a:t>二级市场</a:t>
            </a:r>
            <a:r>
              <a:rPr lang="zh-CN" altLang="en-US" sz="1800" b="1" dirty="0">
                <a:solidFill>
                  <a:srgbClr val="000066"/>
                </a:solidFill>
                <a:ea typeface="幼圆" panose="02010509060101010101" pitchFamily="49" charset="-122"/>
              </a:rPr>
              <a:t>（</a:t>
            </a:r>
            <a:r>
              <a:rPr lang="en-US" altLang="zh-CN" sz="1800" b="1" dirty="0">
                <a:solidFill>
                  <a:srgbClr val="000066"/>
                </a:solidFill>
                <a:ea typeface="幼圆" panose="02010509060101010101" pitchFamily="49" charset="-122"/>
              </a:rPr>
              <a:t>2018</a:t>
            </a:r>
            <a:r>
              <a:rPr lang="zh-CN" altLang="en-US" sz="1800" b="1" dirty="0">
                <a:solidFill>
                  <a:srgbClr val="000066"/>
                </a:solidFill>
                <a:ea typeface="幼圆" panose="02010509060101010101" pitchFamily="49" charset="-122"/>
              </a:rPr>
              <a:t>年</a:t>
            </a:r>
            <a:r>
              <a:rPr lang="en-US" altLang="zh-CN" sz="1800" b="1" dirty="0">
                <a:solidFill>
                  <a:srgbClr val="000066"/>
                </a:solidFill>
                <a:ea typeface="幼圆" panose="02010509060101010101" pitchFamily="49" charset="-122"/>
              </a:rPr>
              <a:t>4</a:t>
            </a:r>
            <a:r>
              <a:rPr lang="zh-CN" altLang="en-US" sz="1800" b="1" dirty="0">
                <a:solidFill>
                  <a:srgbClr val="000066"/>
                </a:solidFill>
                <a:ea typeface="幼圆" panose="02010509060101010101" pitchFamily="49" charset="-122"/>
              </a:rPr>
              <a:t>月）</a:t>
            </a:r>
            <a:endParaRPr lang="zh-CN" altLang="en-US" sz="3600" b="1" dirty="0">
              <a:solidFill>
                <a:srgbClr val="000066"/>
              </a:solidFill>
              <a:ea typeface="黑体" panose="02010609060101010101" pitchFamily="49" charset="-122"/>
            </a:endParaRPr>
          </a:p>
          <a:p>
            <a:pPr eaLnBrk="0" hangingPunct="0">
              <a:spcBef>
                <a:spcPct val="50000"/>
              </a:spcBef>
            </a:pPr>
            <a:endParaRPr lang="zh-CN" altLang="en-US" sz="4000" b="1" dirty="0">
              <a:solidFill>
                <a:srgbClr val="000099"/>
              </a:solidFill>
              <a:ea typeface="幼圆" panose="02010509060101010101" pitchFamily="49" charset="-122"/>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全市场解禁规模</a:t>
            </a:r>
          </a:p>
        </p:txBody>
      </p:sp>
      <p:sp>
        <p:nvSpPr>
          <p:cNvPr id="2" name="文本框 1">
            <a:extLst>
              <a:ext uri="{FF2B5EF4-FFF2-40B4-BE49-F238E27FC236}">
                <a16:creationId xmlns:a16="http://schemas.microsoft.com/office/drawing/2014/main" id="{340E6581-D6C9-4B9C-A6C1-E6F0B9A0CBEB}"/>
              </a:ext>
            </a:extLst>
          </p:cNvPr>
          <p:cNvSpPr txBox="1"/>
          <p:nvPr/>
        </p:nvSpPr>
        <p:spPr bwMode="auto">
          <a:xfrm>
            <a:off x="2627784" y="5661248"/>
            <a:ext cx="4338085" cy="461665"/>
          </a:xfrm>
          <a:prstGeom prst="rect">
            <a:avLst/>
          </a:prstGeom>
          <a:noFill/>
          <a:ln w="9525">
            <a:noFill/>
            <a:miter lim="800000"/>
          </a:ln>
        </p:spPr>
        <p:txBody>
          <a:bodyPr wrap="square" rtlCol="0">
            <a:spAutoFit/>
          </a:bodyPr>
          <a:lstStyle/>
          <a:p>
            <a:r>
              <a:rPr lang="en-US" altLang="zh-CN" b="1" dirty="0">
                <a:solidFill>
                  <a:srgbClr val="000066"/>
                </a:solidFill>
                <a:latin typeface="幼圆" panose="02010509060101010101" pitchFamily="49" charset="-122"/>
                <a:ea typeface="幼圆" panose="02010509060101010101" pitchFamily="49" charset="-122"/>
              </a:rPr>
              <a:t>4</a:t>
            </a:r>
            <a:r>
              <a:rPr lang="zh-CN" altLang="en-US" b="1" dirty="0">
                <a:solidFill>
                  <a:srgbClr val="000066"/>
                </a:solidFill>
                <a:latin typeface="幼圆" panose="02010509060101010101" pitchFamily="49" charset="-122"/>
                <a:ea typeface="幼圆" panose="02010509060101010101" pitchFamily="49" charset="-122"/>
              </a:rPr>
              <a:t>月市场解禁市值</a:t>
            </a:r>
            <a:r>
              <a:rPr lang="en-US" altLang="zh-CN" sz="2400" b="1" dirty="0">
                <a:solidFill>
                  <a:srgbClr val="FF0000"/>
                </a:solidFill>
                <a:latin typeface="幼圆" panose="02010509060101010101" pitchFamily="49" charset="-122"/>
                <a:ea typeface="幼圆" panose="02010509060101010101" pitchFamily="49" charset="-122"/>
              </a:rPr>
              <a:t>2226.92</a:t>
            </a:r>
            <a:r>
              <a:rPr lang="zh-CN" altLang="en-US" b="1" dirty="0">
                <a:solidFill>
                  <a:srgbClr val="000066"/>
                </a:solidFill>
                <a:latin typeface="幼圆" panose="02010509060101010101" pitchFamily="49" charset="-122"/>
                <a:ea typeface="幼圆" panose="02010509060101010101" pitchFamily="49" charset="-122"/>
              </a:rPr>
              <a:t>亿元</a:t>
            </a:r>
          </a:p>
        </p:txBody>
      </p:sp>
      <p:graphicFrame>
        <p:nvGraphicFramePr>
          <p:cNvPr id="5" name="图表 4">
            <a:extLst>
              <a:ext uri="{FF2B5EF4-FFF2-40B4-BE49-F238E27FC236}">
                <a16:creationId xmlns:a16="http://schemas.microsoft.com/office/drawing/2014/main" id="{93B144EC-A613-4EB2-923F-6383F13CECDC}"/>
              </a:ext>
            </a:extLst>
          </p:cNvPr>
          <p:cNvGraphicFramePr>
            <a:graphicFrameLocks/>
          </p:cNvGraphicFramePr>
          <p:nvPr>
            <p:extLst>
              <p:ext uri="{D42A27DB-BD31-4B8C-83A1-F6EECF244321}">
                <p14:modId xmlns:p14="http://schemas.microsoft.com/office/powerpoint/2010/main" val="812753943"/>
              </p:ext>
            </p:extLst>
          </p:nvPr>
        </p:nvGraphicFramePr>
        <p:xfrm>
          <a:off x="1187624" y="1468658"/>
          <a:ext cx="6534472" cy="392068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大宗交易统计及折价率</a:t>
            </a:r>
          </a:p>
        </p:txBody>
      </p:sp>
      <p:sp>
        <p:nvSpPr>
          <p:cNvPr id="7" name="文本框 6">
            <a:extLst>
              <a:ext uri="{FF2B5EF4-FFF2-40B4-BE49-F238E27FC236}">
                <a16:creationId xmlns:a16="http://schemas.microsoft.com/office/drawing/2014/main" id="{A8956FC1-C877-4EB8-B691-C84D3B8E543A}"/>
              </a:ext>
            </a:extLst>
          </p:cNvPr>
          <p:cNvSpPr txBox="1"/>
          <p:nvPr/>
        </p:nvSpPr>
        <p:spPr bwMode="auto">
          <a:xfrm>
            <a:off x="560259" y="5297432"/>
            <a:ext cx="1633781" cy="1077218"/>
          </a:xfrm>
          <a:prstGeom prst="rect">
            <a:avLst/>
          </a:prstGeom>
          <a:noFill/>
          <a:ln w="9525">
            <a:noFill/>
            <a:miter lim="800000"/>
          </a:ln>
        </p:spPr>
        <p:txBody>
          <a:bodyPr wrap="none" rtlCol="0">
            <a:spAutoFit/>
          </a:bodyPr>
          <a:lstStyle/>
          <a:p>
            <a:r>
              <a:rPr lang="en-US" altLang="zh-CN" b="1" dirty="0">
                <a:solidFill>
                  <a:srgbClr val="000066"/>
                </a:solidFill>
                <a:latin typeface="幼圆" panose="02010509060101010101" pitchFamily="49" charset="-122"/>
                <a:ea typeface="幼圆" panose="02010509060101010101" pitchFamily="49" charset="-122"/>
              </a:rPr>
              <a:t>4</a:t>
            </a:r>
            <a:r>
              <a:rPr lang="zh-CN" altLang="en-US" b="1" dirty="0">
                <a:solidFill>
                  <a:srgbClr val="000066"/>
                </a:solidFill>
                <a:latin typeface="幼圆" panose="02010509060101010101" pitchFamily="49" charset="-122"/>
                <a:ea typeface="幼圆" panose="02010509060101010101" pitchFamily="49" charset="-122"/>
              </a:rPr>
              <a:t>月大宗市场</a:t>
            </a:r>
            <a:endParaRPr lang="en-US" altLang="zh-CN" b="1" dirty="0">
              <a:solidFill>
                <a:srgbClr val="000066"/>
              </a:solidFill>
              <a:latin typeface="幼圆" panose="02010509060101010101" pitchFamily="49" charset="-122"/>
              <a:ea typeface="幼圆" panose="02010509060101010101" pitchFamily="49" charset="-122"/>
            </a:endParaRPr>
          </a:p>
          <a:p>
            <a:r>
              <a:rPr lang="zh-CN" altLang="en-US" b="1" dirty="0">
                <a:solidFill>
                  <a:srgbClr val="000066"/>
                </a:solidFill>
                <a:latin typeface="幼圆" panose="02010509060101010101" pitchFamily="49" charset="-122"/>
                <a:ea typeface="幼圆" panose="02010509060101010101" pitchFamily="49" charset="-122"/>
              </a:rPr>
              <a:t>总成交额</a:t>
            </a:r>
            <a:endParaRPr lang="en-US" altLang="zh-CN" b="1" dirty="0">
              <a:solidFill>
                <a:srgbClr val="000066"/>
              </a:solidFill>
              <a:latin typeface="幼圆" panose="02010509060101010101" pitchFamily="49" charset="-122"/>
              <a:ea typeface="幼圆" panose="02010509060101010101" pitchFamily="49" charset="-122"/>
            </a:endParaRPr>
          </a:p>
          <a:p>
            <a:r>
              <a:rPr lang="en-US" altLang="zh-CN" sz="2400" b="1" dirty="0">
                <a:solidFill>
                  <a:srgbClr val="FF0000"/>
                </a:solidFill>
                <a:latin typeface="幼圆" panose="02010509060101010101" pitchFamily="49" charset="-122"/>
                <a:ea typeface="幼圆" panose="02010509060101010101" pitchFamily="49" charset="-122"/>
              </a:rPr>
              <a:t>358.60</a:t>
            </a:r>
            <a:r>
              <a:rPr lang="zh-CN" altLang="en-US" b="1" dirty="0">
                <a:solidFill>
                  <a:srgbClr val="000066"/>
                </a:solidFill>
                <a:latin typeface="幼圆" panose="02010509060101010101" pitchFamily="49" charset="-122"/>
                <a:ea typeface="幼圆" panose="02010509060101010101" pitchFamily="49" charset="-122"/>
              </a:rPr>
              <a:t>亿元</a:t>
            </a:r>
          </a:p>
        </p:txBody>
      </p:sp>
      <p:sp>
        <p:nvSpPr>
          <p:cNvPr id="9" name="文本框 8">
            <a:extLst>
              <a:ext uri="{FF2B5EF4-FFF2-40B4-BE49-F238E27FC236}">
                <a16:creationId xmlns:a16="http://schemas.microsoft.com/office/drawing/2014/main" id="{89A51E5C-5B07-4692-8493-B9969CD369A4}"/>
              </a:ext>
            </a:extLst>
          </p:cNvPr>
          <p:cNvSpPr txBox="1"/>
          <p:nvPr/>
        </p:nvSpPr>
        <p:spPr bwMode="auto">
          <a:xfrm>
            <a:off x="2539394" y="5373550"/>
            <a:ext cx="1478290" cy="769441"/>
          </a:xfrm>
          <a:prstGeom prst="rect">
            <a:avLst/>
          </a:prstGeom>
          <a:noFill/>
          <a:ln w="9525">
            <a:noFill/>
            <a:miter lim="800000"/>
          </a:ln>
        </p:spPr>
        <p:txBody>
          <a:bodyPr wrap="none" rtlCol="0">
            <a:spAutoFit/>
          </a:bodyPr>
          <a:lstStyle/>
          <a:p>
            <a:r>
              <a:rPr lang="zh-CN" altLang="en-US" b="1" dirty="0">
                <a:solidFill>
                  <a:srgbClr val="000066"/>
                </a:solidFill>
                <a:latin typeface="幼圆" panose="02010509060101010101" pitchFamily="49" charset="-122"/>
                <a:ea typeface="幼圆" panose="02010509060101010101" pitchFamily="49" charset="-122"/>
              </a:rPr>
              <a:t>较上月</a:t>
            </a:r>
            <a:endParaRPr lang="en-US" altLang="zh-CN" b="1" dirty="0">
              <a:solidFill>
                <a:srgbClr val="000066"/>
              </a:solidFill>
              <a:latin typeface="幼圆" panose="02010509060101010101" pitchFamily="49" charset="-122"/>
              <a:ea typeface="幼圆" panose="02010509060101010101" pitchFamily="49" charset="-122"/>
            </a:endParaRPr>
          </a:p>
          <a:p>
            <a:r>
              <a:rPr lang="en-US" altLang="zh-CN" sz="2400" b="1" dirty="0">
                <a:solidFill>
                  <a:srgbClr val="000066"/>
                </a:solidFill>
                <a:latin typeface="幼圆" panose="02010509060101010101" pitchFamily="49" charset="-122"/>
                <a:ea typeface="幼圆" panose="02010509060101010101" pitchFamily="49" charset="-122"/>
              </a:rPr>
              <a:t>32.23</a:t>
            </a:r>
            <a:r>
              <a:rPr lang="zh-CN" altLang="en-US" b="1" dirty="0">
                <a:solidFill>
                  <a:srgbClr val="000066"/>
                </a:solidFill>
                <a:latin typeface="幼圆" panose="02010509060101010101" pitchFamily="49" charset="-122"/>
                <a:ea typeface="幼圆" panose="02010509060101010101" pitchFamily="49" charset="-122"/>
              </a:rPr>
              <a:t>亿元</a:t>
            </a:r>
          </a:p>
        </p:txBody>
      </p:sp>
      <p:sp>
        <p:nvSpPr>
          <p:cNvPr id="10" name="箭头: 上 9">
            <a:extLst>
              <a:ext uri="{FF2B5EF4-FFF2-40B4-BE49-F238E27FC236}">
                <a16:creationId xmlns:a16="http://schemas.microsoft.com/office/drawing/2014/main" id="{567DF40D-B3B9-412A-A336-038BA1F9D0EC}"/>
              </a:ext>
            </a:extLst>
          </p:cNvPr>
          <p:cNvSpPr/>
          <p:nvPr/>
        </p:nvSpPr>
        <p:spPr bwMode="auto">
          <a:xfrm rot="10800000">
            <a:off x="2259256" y="5566927"/>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11" name="文本框 10">
            <a:extLst>
              <a:ext uri="{FF2B5EF4-FFF2-40B4-BE49-F238E27FC236}">
                <a16:creationId xmlns:a16="http://schemas.microsoft.com/office/drawing/2014/main" id="{CB997EAD-0F26-42F9-BEAA-A9EF12D26726}"/>
              </a:ext>
            </a:extLst>
          </p:cNvPr>
          <p:cNvSpPr txBox="1"/>
          <p:nvPr/>
        </p:nvSpPr>
        <p:spPr bwMode="auto">
          <a:xfrm>
            <a:off x="5220072" y="5335411"/>
            <a:ext cx="1604927" cy="1077218"/>
          </a:xfrm>
          <a:prstGeom prst="rect">
            <a:avLst/>
          </a:prstGeom>
          <a:noFill/>
          <a:ln w="9525">
            <a:noFill/>
            <a:miter lim="800000"/>
          </a:ln>
        </p:spPr>
        <p:txBody>
          <a:bodyPr wrap="none" rtlCol="0">
            <a:spAutoFit/>
          </a:bodyPr>
          <a:lstStyle/>
          <a:p>
            <a:r>
              <a:rPr lang="en-US" altLang="zh-CN" b="1" dirty="0">
                <a:solidFill>
                  <a:srgbClr val="000066"/>
                </a:solidFill>
                <a:latin typeface="幼圆" panose="02010509060101010101" pitchFamily="49" charset="-122"/>
                <a:ea typeface="幼圆" panose="02010509060101010101" pitchFamily="49" charset="-122"/>
              </a:rPr>
              <a:t>4</a:t>
            </a:r>
            <a:r>
              <a:rPr lang="zh-CN" altLang="en-US" b="1" dirty="0">
                <a:solidFill>
                  <a:srgbClr val="000066"/>
                </a:solidFill>
                <a:latin typeface="幼圆" panose="02010509060101010101" pitchFamily="49" charset="-122"/>
                <a:ea typeface="幼圆" panose="02010509060101010101" pitchFamily="49" charset="-122"/>
              </a:rPr>
              <a:t>月大宗市场</a:t>
            </a:r>
            <a:endParaRPr lang="en-US" altLang="zh-CN" b="1" dirty="0">
              <a:solidFill>
                <a:srgbClr val="000066"/>
              </a:solidFill>
              <a:latin typeface="幼圆" panose="02010509060101010101" pitchFamily="49" charset="-122"/>
              <a:ea typeface="幼圆" panose="02010509060101010101" pitchFamily="49" charset="-122"/>
            </a:endParaRPr>
          </a:p>
          <a:p>
            <a:r>
              <a:rPr lang="zh-CN" altLang="en-US" b="1" dirty="0">
                <a:solidFill>
                  <a:srgbClr val="000066"/>
                </a:solidFill>
                <a:latin typeface="幼圆" panose="02010509060101010101" pitchFamily="49" charset="-122"/>
                <a:ea typeface="幼圆" panose="02010509060101010101" pitchFamily="49" charset="-122"/>
              </a:rPr>
              <a:t>平均折价率</a:t>
            </a:r>
            <a:endParaRPr lang="en-US" altLang="zh-CN" b="1" dirty="0">
              <a:solidFill>
                <a:srgbClr val="000066"/>
              </a:solidFill>
              <a:latin typeface="幼圆" panose="02010509060101010101" pitchFamily="49" charset="-122"/>
              <a:ea typeface="幼圆" panose="02010509060101010101" pitchFamily="49" charset="-122"/>
            </a:endParaRPr>
          </a:p>
          <a:p>
            <a:r>
              <a:rPr lang="en-US" altLang="zh-CN" sz="2400" b="1" dirty="0">
                <a:solidFill>
                  <a:srgbClr val="FF0000"/>
                </a:solidFill>
                <a:latin typeface="幼圆" panose="02010509060101010101" pitchFamily="49" charset="-122"/>
                <a:ea typeface="幼圆" panose="02010509060101010101" pitchFamily="49" charset="-122"/>
              </a:rPr>
              <a:t>4.14%</a:t>
            </a:r>
            <a:endParaRPr lang="zh-CN" altLang="en-US" sz="2400" b="1" dirty="0">
              <a:solidFill>
                <a:srgbClr val="FF0000"/>
              </a:solidFill>
              <a:latin typeface="幼圆" panose="02010509060101010101" pitchFamily="49" charset="-122"/>
              <a:ea typeface="幼圆" panose="02010509060101010101" pitchFamily="49" charset="-122"/>
            </a:endParaRPr>
          </a:p>
        </p:txBody>
      </p:sp>
      <p:sp>
        <p:nvSpPr>
          <p:cNvPr id="12" name="文本框 11">
            <a:extLst>
              <a:ext uri="{FF2B5EF4-FFF2-40B4-BE49-F238E27FC236}">
                <a16:creationId xmlns:a16="http://schemas.microsoft.com/office/drawing/2014/main" id="{E4088BF3-AF04-4CD6-A94E-22B6AE1F3C9B}"/>
              </a:ext>
            </a:extLst>
          </p:cNvPr>
          <p:cNvSpPr txBox="1"/>
          <p:nvPr/>
        </p:nvSpPr>
        <p:spPr bwMode="auto">
          <a:xfrm>
            <a:off x="7236296" y="5451320"/>
            <a:ext cx="1117614" cy="769441"/>
          </a:xfrm>
          <a:prstGeom prst="rect">
            <a:avLst/>
          </a:prstGeom>
          <a:noFill/>
          <a:ln w="9525">
            <a:noFill/>
            <a:miter lim="800000"/>
          </a:ln>
        </p:spPr>
        <p:txBody>
          <a:bodyPr wrap="none" rtlCol="0">
            <a:spAutoFit/>
          </a:bodyPr>
          <a:lstStyle/>
          <a:p>
            <a:r>
              <a:rPr lang="zh-CN" altLang="en-US" b="1" dirty="0">
                <a:solidFill>
                  <a:srgbClr val="000066"/>
                </a:solidFill>
                <a:latin typeface="幼圆" panose="02010509060101010101" pitchFamily="49" charset="-122"/>
                <a:ea typeface="幼圆" panose="02010509060101010101" pitchFamily="49" charset="-122"/>
              </a:rPr>
              <a:t>较上月</a:t>
            </a:r>
            <a:endParaRPr lang="en-US" altLang="zh-CN" b="1" dirty="0">
              <a:solidFill>
                <a:srgbClr val="000066"/>
              </a:solidFill>
              <a:latin typeface="幼圆" panose="02010509060101010101" pitchFamily="49" charset="-122"/>
              <a:ea typeface="幼圆" panose="02010509060101010101" pitchFamily="49" charset="-122"/>
            </a:endParaRPr>
          </a:p>
          <a:p>
            <a:r>
              <a:rPr lang="en-US" altLang="zh-CN" sz="2400" b="1" dirty="0">
                <a:solidFill>
                  <a:srgbClr val="FF0000"/>
                </a:solidFill>
                <a:latin typeface="幼圆" panose="02010509060101010101" pitchFamily="49" charset="-122"/>
                <a:ea typeface="幼圆" panose="02010509060101010101" pitchFamily="49" charset="-122"/>
              </a:rPr>
              <a:t> </a:t>
            </a:r>
            <a:r>
              <a:rPr lang="en-US" altLang="zh-CN" sz="2400" b="1" dirty="0">
                <a:solidFill>
                  <a:srgbClr val="000066"/>
                </a:solidFill>
                <a:latin typeface="幼圆" panose="02010509060101010101" pitchFamily="49" charset="-122"/>
                <a:ea typeface="幼圆" panose="02010509060101010101" pitchFamily="49" charset="-122"/>
              </a:rPr>
              <a:t>0.70%</a:t>
            </a:r>
            <a:endParaRPr lang="zh-CN" altLang="en-US" sz="2400" b="1" dirty="0">
              <a:solidFill>
                <a:srgbClr val="000066"/>
              </a:solidFill>
              <a:latin typeface="幼圆" panose="02010509060101010101" pitchFamily="49" charset="-122"/>
              <a:ea typeface="幼圆" panose="02010509060101010101" pitchFamily="49" charset="-122"/>
            </a:endParaRPr>
          </a:p>
        </p:txBody>
      </p:sp>
      <p:sp>
        <p:nvSpPr>
          <p:cNvPr id="15" name="箭头: 上 14">
            <a:extLst>
              <a:ext uri="{FF2B5EF4-FFF2-40B4-BE49-F238E27FC236}">
                <a16:creationId xmlns:a16="http://schemas.microsoft.com/office/drawing/2014/main" id="{FC61938E-EB92-4E8E-BCF7-497F1015F4B7}"/>
              </a:ext>
            </a:extLst>
          </p:cNvPr>
          <p:cNvSpPr/>
          <p:nvPr/>
        </p:nvSpPr>
        <p:spPr bwMode="auto">
          <a:xfrm rot="10800000">
            <a:off x="7092280" y="5714199"/>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pic>
        <p:nvPicPr>
          <p:cNvPr id="2" name="图片 1">
            <a:extLst>
              <a:ext uri="{FF2B5EF4-FFF2-40B4-BE49-F238E27FC236}">
                <a16:creationId xmlns:a16="http://schemas.microsoft.com/office/drawing/2014/main" id="{2D2F3CA5-5359-4A31-B3D5-A22E2B3679C4}"/>
              </a:ext>
            </a:extLst>
          </p:cNvPr>
          <p:cNvPicPr>
            <a:picLocks noChangeAspect="1"/>
          </p:cNvPicPr>
          <p:nvPr/>
        </p:nvPicPr>
        <p:blipFill>
          <a:blip r:embed="rId3"/>
          <a:stretch>
            <a:fillRect/>
          </a:stretch>
        </p:blipFill>
        <p:spPr>
          <a:xfrm>
            <a:off x="755576" y="1305898"/>
            <a:ext cx="7408435" cy="3648793"/>
          </a:xfrm>
          <a:prstGeom prst="rect">
            <a:avLst/>
          </a:prstGeom>
        </p:spPr>
      </p:pic>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融资融券余额</a:t>
            </a:r>
          </a:p>
        </p:txBody>
      </p:sp>
      <p:sp>
        <p:nvSpPr>
          <p:cNvPr id="6" name="文本框 5">
            <a:extLst>
              <a:ext uri="{FF2B5EF4-FFF2-40B4-BE49-F238E27FC236}">
                <a16:creationId xmlns:a16="http://schemas.microsoft.com/office/drawing/2014/main" id="{6394C8C2-76AE-4AE9-9780-DC48BA3D5073}"/>
              </a:ext>
            </a:extLst>
          </p:cNvPr>
          <p:cNvSpPr txBox="1"/>
          <p:nvPr/>
        </p:nvSpPr>
        <p:spPr bwMode="auto">
          <a:xfrm>
            <a:off x="1187624" y="5589240"/>
            <a:ext cx="2393869" cy="769441"/>
          </a:xfrm>
          <a:prstGeom prst="rect">
            <a:avLst/>
          </a:prstGeom>
          <a:noFill/>
          <a:ln w="9525">
            <a:noFill/>
            <a:miter lim="800000"/>
          </a:ln>
        </p:spPr>
        <p:txBody>
          <a:bodyPr wrap="square" rtlCol="0">
            <a:spAutoFit/>
          </a:bodyPr>
          <a:lstStyle/>
          <a:p>
            <a:r>
              <a:rPr lang="en-US" altLang="zh-CN" b="1" dirty="0">
                <a:solidFill>
                  <a:srgbClr val="000066"/>
                </a:solidFill>
                <a:latin typeface="幼圆" panose="02010509060101010101" pitchFamily="49" charset="-122"/>
                <a:ea typeface="幼圆" panose="02010509060101010101" pitchFamily="49" charset="-122"/>
              </a:rPr>
              <a:t>4</a:t>
            </a:r>
            <a:r>
              <a:rPr lang="zh-CN" altLang="en-US" b="1" dirty="0">
                <a:solidFill>
                  <a:srgbClr val="000066"/>
                </a:solidFill>
                <a:latin typeface="幼圆" panose="02010509060101010101" pitchFamily="49" charset="-122"/>
                <a:ea typeface="幼圆" panose="02010509060101010101" pitchFamily="49" charset="-122"/>
              </a:rPr>
              <a:t>月，沪深两融余额</a:t>
            </a:r>
            <a:r>
              <a:rPr lang="en-US" altLang="zh-CN" sz="2400" b="1" dirty="0">
                <a:solidFill>
                  <a:srgbClr val="FF0000"/>
                </a:solidFill>
                <a:latin typeface="幼圆" panose="02010509060101010101" pitchFamily="49" charset="-122"/>
                <a:ea typeface="幼圆" panose="02010509060101010101" pitchFamily="49" charset="-122"/>
              </a:rPr>
              <a:t>9840.44</a:t>
            </a:r>
            <a:r>
              <a:rPr lang="zh-CN" altLang="en-US" b="1" dirty="0">
                <a:solidFill>
                  <a:srgbClr val="000066"/>
                </a:solidFill>
                <a:latin typeface="幼圆" panose="02010509060101010101" pitchFamily="49" charset="-122"/>
                <a:ea typeface="幼圆" panose="02010509060101010101" pitchFamily="49" charset="-122"/>
              </a:rPr>
              <a:t>亿元</a:t>
            </a:r>
          </a:p>
        </p:txBody>
      </p:sp>
      <p:sp>
        <p:nvSpPr>
          <p:cNvPr id="8" name="文本框 7">
            <a:extLst>
              <a:ext uri="{FF2B5EF4-FFF2-40B4-BE49-F238E27FC236}">
                <a16:creationId xmlns:a16="http://schemas.microsoft.com/office/drawing/2014/main" id="{E8EAADBA-2FD0-4822-A8C6-C0A9CF92DD52}"/>
              </a:ext>
            </a:extLst>
          </p:cNvPr>
          <p:cNvSpPr txBox="1"/>
          <p:nvPr/>
        </p:nvSpPr>
        <p:spPr bwMode="auto">
          <a:xfrm>
            <a:off x="5724128" y="5569532"/>
            <a:ext cx="2393869" cy="769441"/>
          </a:xfrm>
          <a:prstGeom prst="rect">
            <a:avLst/>
          </a:prstGeom>
          <a:noFill/>
          <a:ln w="9525">
            <a:noFill/>
            <a:miter lim="800000"/>
          </a:ln>
        </p:spPr>
        <p:txBody>
          <a:bodyPr wrap="square" rtlCol="0">
            <a:spAutoFit/>
          </a:bodyPr>
          <a:lstStyle/>
          <a:p>
            <a:r>
              <a:rPr lang="zh-CN" altLang="en-US" b="1">
                <a:solidFill>
                  <a:srgbClr val="000066"/>
                </a:solidFill>
                <a:latin typeface="幼圆" panose="02010509060101010101" pitchFamily="49" charset="-122"/>
                <a:ea typeface="幼圆" panose="02010509060101010101" pitchFamily="49" charset="-122"/>
              </a:rPr>
              <a:t> 较上月</a:t>
            </a:r>
            <a:endParaRPr lang="en-US" altLang="zh-CN" b="1" dirty="0">
              <a:solidFill>
                <a:srgbClr val="000066"/>
              </a:solidFill>
              <a:latin typeface="幼圆" panose="02010509060101010101" pitchFamily="49" charset="-122"/>
              <a:ea typeface="幼圆" panose="02010509060101010101" pitchFamily="49" charset="-122"/>
            </a:endParaRPr>
          </a:p>
          <a:p>
            <a:r>
              <a:rPr lang="en-US" altLang="zh-CN" sz="2400" b="1" dirty="0">
                <a:solidFill>
                  <a:srgbClr val="FF0000"/>
                </a:solidFill>
                <a:latin typeface="幼圆" panose="02010509060101010101" pitchFamily="49" charset="-122"/>
                <a:ea typeface="幼圆" panose="02010509060101010101" pitchFamily="49" charset="-122"/>
              </a:rPr>
              <a:t> </a:t>
            </a:r>
            <a:r>
              <a:rPr lang="en-US" altLang="zh-CN" sz="2400" b="1" dirty="0">
                <a:solidFill>
                  <a:srgbClr val="000066"/>
                </a:solidFill>
                <a:latin typeface="幼圆" panose="02010509060101010101" pitchFamily="49" charset="-122"/>
                <a:ea typeface="幼圆" panose="02010509060101010101" pitchFamily="49" charset="-122"/>
              </a:rPr>
              <a:t>1.69%</a:t>
            </a:r>
            <a:endParaRPr lang="zh-CN" altLang="en-US" b="1" dirty="0">
              <a:solidFill>
                <a:srgbClr val="000066"/>
              </a:solidFill>
              <a:latin typeface="幼圆" panose="02010509060101010101" pitchFamily="49" charset="-122"/>
              <a:ea typeface="幼圆" panose="02010509060101010101" pitchFamily="49" charset="-122"/>
            </a:endParaRPr>
          </a:p>
        </p:txBody>
      </p:sp>
      <p:sp>
        <p:nvSpPr>
          <p:cNvPr id="9" name="箭头: 上 8">
            <a:extLst>
              <a:ext uri="{FF2B5EF4-FFF2-40B4-BE49-F238E27FC236}">
                <a16:creationId xmlns:a16="http://schemas.microsoft.com/office/drawing/2014/main" id="{D0D8EEB2-A4F1-4AB8-A5AF-5D811720E6D5}"/>
              </a:ext>
            </a:extLst>
          </p:cNvPr>
          <p:cNvSpPr/>
          <p:nvPr/>
        </p:nvSpPr>
        <p:spPr bwMode="auto">
          <a:xfrm rot="10800000">
            <a:off x="5526860" y="5782617"/>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pic>
        <p:nvPicPr>
          <p:cNvPr id="5" name="图片 4">
            <a:extLst>
              <a:ext uri="{FF2B5EF4-FFF2-40B4-BE49-F238E27FC236}">
                <a16:creationId xmlns:a16="http://schemas.microsoft.com/office/drawing/2014/main" id="{C22B6AB4-453E-4B8F-AC0D-499AB0E48C89}"/>
              </a:ext>
            </a:extLst>
          </p:cNvPr>
          <p:cNvPicPr>
            <a:picLocks noChangeAspect="1"/>
          </p:cNvPicPr>
          <p:nvPr/>
        </p:nvPicPr>
        <p:blipFill>
          <a:blip r:embed="rId3"/>
          <a:stretch>
            <a:fillRect/>
          </a:stretch>
        </p:blipFill>
        <p:spPr>
          <a:xfrm>
            <a:off x="971600" y="1260094"/>
            <a:ext cx="6858532" cy="4093992"/>
          </a:xfrm>
          <a:prstGeom prst="rect">
            <a:avLst/>
          </a:prstGeom>
        </p:spPr>
      </p:pic>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本月两市市值前十</a:t>
            </a:r>
          </a:p>
        </p:txBody>
      </p:sp>
      <p:graphicFrame>
        <p:nvGraphicFramePr>
          <p:cNvPr id="5" name="表格 4"/>
          <p:cNvGraphicFramePr>
            <a:graphicFrameLocks noGrp="1"/>
          </p:cNvGraphicFramePr>
          <p:nvPr>
            <p:extLst>
              <p:ext uri="{D42A27DB-BD31-4B8C-83A1-F6EECF244321}">
                <p14:modId xmlns:p14="http://schemas.microsoft.com/office/powerpoint/2010/main" val="1717644174"/>
              </p:ext>
            </p:extLst>
          </p:nvPr>
        </p:nvGraphicFramePr>
        <p:xfrm>
          <a:off x="1270" y="814705"/>
          <a:ext cx="9142095" cy="6083306"/>
        </p:xfrm>
        <a:graphic>
          <a:graphicData uri="http://schemas.openxmlformats.org/drawingml/2006/table">
            <a:tbl>
              <a:tblPr firstRow="1" bandRow="1">
                <a:tableStyleId>{72833802-FEF1-4C79-8D5D-14CF1EAF98D9}</a:tableStyleId>
              </a:tblPr>
              <a:tblGrid>
                <a:gridCol w="2349500">
                  <a:extLst>
                    <a:ext uri="{9D8B030D-6E8A-4147-A177-3AD203B41FA5}">
                      <a16:colId xmlns:a16="http://schemas.microsoft.com/office/drawing/2014/main" val="20000"/>
                    </a:ext>
                  </a:extLst>
                </a:gridCol>
                <a:gridCol w="2310765">
                  <a:extLst>
                    <a:ext uri="{9D8B030D-6E8A-4147-A177-3AD203B41FA5}">
                      <a16:colId xmlns:a16="http://schemas.microsoft.com/office/drawing/2014/main" val="20001"/>
                    </a:ext>
                  </a:extLst>
                </a:gridCol>
                <a:gridCol w="2142713">
                  <a:extLst>
                    <a:ext uri="{9D8B030D-6E8A-4147-A177-3AD203B41FA5}">
                      <a16:colId xmlns:a16="http://schemas.microsoft.com/office/drawing/2014/main" val="20002"/>
                    </a:ext>
                  </a:extLst>
                </a:gridCol>
                <a:gridCol w="2339117">
                  <a:extLst>
                    <a:ext uri="{9D8B030D-6E8A-4147-A177-3AD203B41FA5}">
                      <a16:colId xmlns:a16="http://schemas.microsoft.com/office/drawing/2014/main" val="20003"/>
                    </a:ext>
                  </a:extLst>
                </a:gridCol>
              </a:tblGrid>
              <a:tr h="857256">
                <a:tc>
                  <a:txBody>
                    <a:bodyPr/>
                    <a:lstStyle/>
                    <a:p>
                      <a:pPr algn="ctr"/>
                      <a:r>
                        <a:rPr lang="zh-CN" altLang="en-US" dirty="0"/>
                        <a:t>沪市</a:t>
                      </a:r>
                    </a:p>
                  </a:txBody>
                  <a:tcPr marL="9525" marR="9525" marT="9525" marB="0" anchor="ctr"/>
                </a:tc>
                <a:tc>
                  <a:txBody>
                    <a:bodyPr/>
                    <a:lstStyle/>
                    <a:p>
                      <a:pPr algn="ctr" fontAlgn="ctr"/>
                      <a:r>
                        <a:rPr lang="zh-CN" altLang="en-US" sz="1600" u="none" strike="noStrike" dirty="0">
                          <a:latin typeface="+mn-ea"/>
                          <a:ea typeface="+mn-ea"/>
                        </a:rPr>
                        <a:t>市值（亿）</a:t>
                      </a:r>
                      <a:endParaRPr lang="zh-CN" altLang="en-US" sz="1600" b="0" i="0" u="none" strike="noStrike" dirty="0">
                        <a:solidFill>
                          <a:srgbClr val="000000"/>
                        </a:solidFill>
                        <a:latin typeface="+mn-ea"/>
                        <a:ea typeface="+mn-ea"/>
                      </a:endParaRPr>
                    </a:p>
                  </a:txBody>
                  <a:tcPr marL="9525" marR="9525" marT="9525" marB="0" anchor="ctr"/>
                </a:tc>
                <a:tc>
                  <a:txBody>
                    <a:bodyPr/>
                    <a:lstStyle/>
                    <a:p>
                      <a:pPr algn="ctr" fontAlgn="ctr"/>
                      <a:r>
                        <a:rPr lang="zh-CN" altLang="en-US" sz="1600" b="1" i="0" u="none" strike="noStrike" dirty="0">
                          <a:solidFill>
                            <a:schemeClr val="bg1"/>
                          </a:solidFill>
                          <a:latin typeface="+mn-ea"/>
                          <a:ea typeface="+mn-ea"/>
                        </a:rPr>
                        <a:t>深市</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defRPr/>
                      </a:pPr>
                      <a:endParaRPr lang="en-US" altLang="zh-CN" sz="1600" u="none" strike="noStrike" dirty="0">
                        <a:latin typeface="+mn-ea"/>
                        <a:ea typeface="+mn-ea"/>
                      </a:endParaRPr>
                    </a:p>
                    <a:p>
                      <a:pPr marL="0" marR="0" indent="0" algn="ctr" defTabSz="914400" rtl="0" eaLnBrk="1" fontAlgn="ctr" latinLnBrk="0" hangingPunct="1">
                        <a:lnSpc>
                          <a:spcPct val="100000"/>
                        </a:lnSpc>
                        <a:spcBef>
                          <a:spcPts val="0"/>
                        </a:spcBef>
                        <a:spcAft>
                          <a:spcPts val="0"/>
                        </a:spcAft>
                        <a:buClrTx/>
                        <a:buSzTx/>
                        <a:buFontTx/>
                        <a:buNone/>
                        <a:defRPr/>
                      </a:pPr>
                      <a:r>
                        <a:rPr lang="zh-CN" altLang="en-US" sz="1600" u="none" strike="noStrike" dirty="0">
                          <a:latin typeface="+mn-ea"/>
                          <a:ea typeface="+mn-ea"/>
                        </a:rPr>
                        <a:t>市值（亿）</a:t>
                      </a:r>
                    </a:p>
                    <a:p>
                      <a:pPr algn="ctr" fontAlgn="ctr"/>
                      <a:endParaRPr lang="zh-CN" altLang="en-US" sz="1600" b="0" i="0" u="none" strike="noStrike" dirty="0">
                        <a:solidFill>
                          <a:srgbClr val="000000"/>
                        </a:solidFill>
                        <a:latin typeface="+mn-ea"/>
                        <a:ea typeface="+mn-ea"/>
                      </a:endParaRPr>
                    </a:p>
                  </a:txBody>
                  <a:tcPr marL="9525" marR="9525" marT="9525" marB="0" anchor="ctr"/>
                </a:tc>
                <a:extLst>
                  <a:ext uri="{0D108BD9-81ED-4DB2-BD59-A6C34878D82A}">
                    <a16:rowId xmlns:a16="http://schemas.microsoft.com/office/drawing/2014/main" val="10000"/>
                  </a:ext>
                </a:extLst>
              </a:tr>
              <a:tr h="495935">
                <a:tc>
                  <a:txBody>
                    <a:bodyPr/>
                    <a:lstStyle/>
                    <a:p>
                      <a:pPr algn="ctr" fontAlgn="ctr"/>
                      <a:r>
                        <a:rPr lang="en-US" sz="1800" b="1" i="0" u="none" strike="noStrike" dirty="0">
                          <a:solidFill>
                            <a:srgbClr val="000066"/>
                          </a:solidFill>
                          <a:latin typeface="+mn-lt"/>
                        </a:rPr>
                        <a:t>601398.SH工商银行</a:t>
                      </a:r>
                    </a:p>
                  </a:txBody>
                  <a:tcPr marL="0" marR="0" marT="0" marB="0" anchor="ctr"/>
                </a:tc>
                <a:tc>
                  <a:txBody>
                    <a:bodyPr/>
                    <a:lstStyle/>
                    <a:p>
                      <a:pPr algn="ctr" fontAlgn="b"/>
                      <a:r>
                        <a:rPr lang="en-US" altLang="zh-CN" sz="1800" b="1" i="0" u="none" strike="noStrike" dirty="0">
                          <a:solidFill>
                            <a:srgbClr val="000066"/>
                          </a:solidFill>
                          <a:effectLst/>
                          <a:latin typeface="+mn-ea"/>
                          <a:ea typeface="+mn-ea"/>
                        </a:rPr>
                        <a:t>21,070.87</a:t>
                      </a:r>
                    </a:p>
                  </a:txBody>
                  <a:tcPr marL="6350" marR="6350" marT="6350" marB="0" anchor="ctr"/>
                </a:tc>
                <a:tc>
                  <a:txBody>
                    <a:bodyPr/>
                    <a:lstStyle/>
                    <a:p>
                      <a:pPr algn="l" fontAlgn="t"/>
                      <a:r>
                        <a:rPr lang="zh-CN" altLang="en-US" sz="1800" b="1" dirty="0">
                          <a:solidFill>
                            <a:srgbClr val="000066"/>
                          </a:solidFill>
                          <a:effectLst/>
                          <a:sym typeface="+mn-ea"/>
                        </a:rPr>
                        <a:t>002415.SZ海康威视</a:t>
                      </a:r>
                      <a:endParaRPr lang="zh-CN" altLang="en-US" sz="1800" b="1" i="0" u="none" strike="noStrike" dirty="0">
                        <a:solidFill>
                          <a:srgbClr val="000066"/>
                        </a:solidFill>
                        <a:effectLst/>
                        <a:latin typeface="+mn-lt"/>
                      </a:endParaRPr>
                    </a:p>
                  </a:txBody>
                  <a:tcPr marL="7620" marR="7620" marT="7620" marB="0" anchor="ctr"/>
                </a:tc>
                <a:tc>
                  <a:txBody>
                    <a:bodyPr/>
                    <a:lstStyle/>
                    <a:p>
                      <a:pPr algn="ctr" fontAlgn="b"/>
                      <a:r>
                        <a:rPr lang="en-US" altLang="zh-CN" sz="1800" b="1" i="0" u="none" strike="noStrike">
                          <a:solidFill>
                            <a:srgbClr val="000066"/>
                          </a:solidFill>
                          <a:effectLst/>
                          <a:latin typeface="+mn-ea"/>
                          <a:ea typeface="+mn-ea"/>
                        </a:rPr>
                        <a:t>3,552.50</a:t>
                      </a:r>
                    </a:p>
                  </a:txBody>
                  <a:tcPr marL="6350" marR="6350" marT="6350" marB="0" anchor="ctr"/>
                </a:tc>
                <a:extLst>
                  <a:ext uri="{0D108BD9-81ED-4DB2-BD59-A6C34878D82A}">
                    <a16:rowId xmlns:a16="http://schemas.microsoft.com/office/drawing/2014/main" val="10001"/>
                  </a:ext>
                </a:extLst>
              </a:tr>
              <a:tr h="494665">
                <a:tc>
                  <a:txBody>
                    <a:bodyPr/>
                    <a:lstStyle/>
                    <a:p>
                      <a:pPr algn="ctr" fontAlgn="ctr"/>
                      <a:r>
                        <a:rPr lang="en-US" sz="1800" b="1" dirty="0">
                          <a:solidFill>
                            <a:srgbClr val="000066"/>
                          </a:solidFill>
                          <a:sym typeface="+mn-ea"/>
                        </a:rPr>
                        <a:t>601939.SH建设银行</a:t>
                      </a:r>
                      <a:endParaRPr lang="en-US" sz="1800" b="1" i="0" u="none" strike="noStrike" dirty="0">
                        <a:solidFill>
                          <a:srgbClr val="000066"/>
                        </a:solidFill>
                        <a:latin typeface="+mn-lt"/>
                      </a:endParaRPr>
                    </a:p>
                  </a:txBody>
                  <a:tcPr marL="0" marR="0" marT="0" marB="0" anchor="ctr"/>
                </a:tc>
                <a:tc>
                  <a:txBody>
                    <a:bodyPr/>
                    <a:lstStyle/>
                    <a:p>
                      <a:pPr algn="ctr" fontAlgn="b"/>
                      <a:r>
                        <a:rPr lang="en-US" altLang="zh-CN" sz="1800" b="1" i="0" u="none" strike="noStrike" dirty="0">
                          <a:solidFill>
                            <a:srgbClr val="000066"/>
                          </a:solidFill>
                          <a:effectLst/>
                          <a:latin typeface="+mn-ea"/>
                          <a:ea typeface="+mn-ea"/>
                        </a:rPr>
                        <a:t>16,876.80</a:t>
                      </a:r>
                    </a:p>
                  </a:txBody>
                  <a:tcPr marL="6350" marR="6350" marT="635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zh-CN" sz="1800" b="1" dirty="0">
                          <a:solidFill>
                            <a:srgbClr val="000066"/>
                          </a:solidFill>
                          <a:effectLst/>
                          <a:sym typeface="+mn-ea"/>
                        </a:rPr>
                        <a:t>000333.SZ美的集团</a:t>
                      </a:r>
                      <a:endParaRPr lang="zh-CN" altLang="en-US" sz="1800" b="1" i="0" u="none" strike="noStrike" dirty="0">
                        <a:solidFill>
                          <a:srgbClr val="000066"/>
                        </a:solidFill>
                        <a:effectLst/>
                        <a:latin typeface="+mn-lt"/>
                      </a:endParaRPr>
                    </a:p>
                  </a:txBody>
                  <a:tcPr marL="7620" marR="7620" marT="7620" marB="0" anchor="ctr"/>
                </a:tc>
                <a:tc>
                  <a:txBody>
                    <a:bodyPr/>
                    <a:lstStyle/>
                    <a:p>
                      <a:pPr algn="ctr" fontAlgn="b"/>
                      <a:r>
                        <a:rPr lang="en-US" altLang="zh-CN" sz="1800" b="1" i="0" u="none" strike="noStrike">
                          <a:solidFill>
                            <a:srgbClr val="000066"/>
                          </a:solidFill>
                          <a:effectLst/>
                          <a:latin typeface="+mn-ea"/>
                          <a:ea typeface="+mn-ea"/>
                        </a:rPr>
                        <a:t>3,402.62</a:t>
                      </a:r>
                    </a:p>
                  </a:txBody>
                  <a:tcPr marL="6350" marR="6350" marT="6350" marB="0" anchor="ctr"/>
                </a:tc>
                <a:extLst>
                  <a:ext uri="{0D108BD9-81ED-4DB2-BD59-A6C34878D82A}">
                    <a16:rowId xmlns:a16="http://schemas.microsoft.com/office/drawing/2014/main" val="10002"/>
                  </a:ext>
                </a:extLst>
              </a:tr>
              <a:tr h="428625">
                <a:tc>
                  <a:txBody>
                    <a:bodyPr/>
                    <a:lstStyle/>
                    <a:p>
                      <a:pPr algn="ctr" fontAlgn="ctr"/>
                      <a:r>
                        <a:rPr lang="en-US" sz="1800" b="1" dirty="0">
                          <a:solidFill>
                            <a:srgbClr val="000066"/>
                          </a:solidFill>
                          <a:sym typeface="+mn-ea"/>
                        </a:rPr>
                        <a:t>601857.SH中国石油</a:t>
                      </a:r>
                      <a:endParaRPr lang="en-US" sz="1800" b="1" i="0" u="none" strike="noStrike" dirty="0">
                        <a:solidFill>
                          <a:srgbClr val="000066"/>
                        </a:solidFill>
                        <a:latin typeface="+mn-lt"/>
                      </a:endParaRPr>
                    </a:p>
                  </a:txBody>
                  <a:tcPr marL="0" marR="0" marT="0" marB="0" anchor="ctr"/>
                </a:tc>
                <a:tc>
                  <a:txBody>
                    <a:bodyPr/>
                    <a:lstStyle/>
                    <a:p>
                      <a:pPr algn="ctr" fontAlgn="b"/>
                      <a:r>
                        <a:rPr lang="en-US" altLang="zh-CN" sz="1800" b="1" i="0" u="none" strike="noStrike" dirty="0">
                          <a:solidFill>
                            <a:srgbClr val="000066"/>
                          </a:solidFill>
                          <a:effectLst/>
                          <a:latin typeface="+mn-ea"/>
                          <a:ea typeface="+mn-ea"/>
                        </a:rPr>
                        <a:t>13,373.93</a:t>
                      </a:r>
                    </a:p>
                  </a:txBody>
                  <a:tcPr marL="6350" marR="6350" marT="635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zh-CN" altLang="en-US" sz="1800" b="1" dirty="0">
                          <a:solidFill>
                            <a:srgbClr val="000066"/>
                          </a:solidFill>
                          <a:effectLst/>
                          <a:sym typeface="+mn-ea"/>
                        </a:rPr>
                        <a:t>000002.SZ万科A</a:t>
                      </a:r>
                      <a:endParaRPr lang="zh-CN" altLang="en-US" sz="1800" b="1" i="0" u="none" strike="noStrike" dirty="0">
                        <a:solidFill>
                          <a:srgbClr val="000066"/>
                        </a:solidFill>
                        <a:effectLst/>
                        <a:latin typeface="+mn-lt"/>
                      </a:endParaRPr>
                    </a:p>
                  </a:txBody>
                  <a:tcPr marL="7620" marR="7620" marT="7620" marB="0" anchor="ctr"/>
                </a:tc>
                <a:tc>
                  <a:txBody>
                    <a:bodyPr/>
                    <a:lstStyle/>
                    <a:p>
                      <a:pPr algn="ctr" fontAlgn="b"/>
                      <a:r>
                        <a:rPr lang="en-US" altLang="zh-CN" sz="1800" b="1" i="0" u="none" strike="noStrike">
                          <a:solidFill>
                            <a:srgbClr val="000066"/>
                          </a:solidFill>
                          <a:effectLst/>
                          <a:latin typeface="+mn-ea"/>
                          <a:ea typeface="+mn-ea"/>
                        </a:rPr>
                        <a:t>3,109.04</a:t>
                      </a:r>
                    </a:p>
                  </a:txBody>
                  <a:tcPr marL="6350" marR="6350" marT="6350" marB="0" anchor="ctr"/>
                </a:tc>
                <a:extLst>
                  <a:ext uri="{0D108BD9-81ED-4DB2-BD59-A6C34878D82A}">
                    <a16:rowId xmlns:a16="http://schemas.microsoft.com/office/drawing/2014/main" val="10003"/>
                  </a:ext>
                </a:extLst>
              </a:tr>
              <a:tr h="481965">
                <a:tc>
                  <a:txBody>
                    <a:bodyPr/>
                    <a:lstStyle/>
                    <a:p>
                      <a:pPr algn="ctr" fontAlgn="ctr"/>
                      <a:r>
                        <a:rPr lang="en-US" sz="1800" b="1" dirty="0">
                          <a:solidFill>
                            <a:srgbClr val="000066"/>
                          </a:solidFill>
                          <a:sym typeface="+mn-ea"/>
                        </a:rPr>
                        <a:t>601288.SH农业银行</a:t>
                      </a:r>
                      <a:endParaRPr lang="en-US" sz="1800" b="1" i="0" u="none" strike="noStrike" dirty="0">
                        <a:solidFill>
                          <a:srgbClr val="000066"/>
                        </a:solidFill>
                        <a:latin typeface="+mn-lt"/>
                      </a:endParaRPr>
                    </a:p>
                  </a:txBody>
                  <a:tcPr marL="0" marR="0" marT="0" marB="0" anchor="ctr"/>
                </a:tc>
                <a:tc>
                  <a:txBody>
                    <a:bodyPr/>
                    <a:lstStyle/>
                    <a:p>
                      <a:pPr algn="ctr" fontAlgn="b"/>
                      <a:r>
                        <a:rPr lang="en-US" altLang="zh-CN" sz="1800" b="1" i="0" u="none" strike="noStrike" dirty="0">
                          <a:solidFill>
                            <a:srgbClr val="000066"/>
                          </a:solidFill>
                          <a:effectLst/>
                          <a:latin typeface="+mn-ea"/>
                          <a:ea typeface="+mn-ea"/>
                        </a:rPr>
                        <a:t>12,311.03</a:t>
                      </a:r>
                    </a:p>
                  </a:txBody>
                  <a:tcPr marL="6350" marR="6350" marT="6350" marB="0" anchor="ctr"/>
                </a:tc>
                <a:tc>
                  <a:txBody>
                    <a:bodyPr/>
                    <a:lstStyle/>
                    <a:p>
                      <a:pPr marL="0" marR="0" indent="0" algn="l" defTabSz="914400" rtl="0" eaLnBrk="1" fontAlgn="t" latinLnBrk="0" hangingPunct="1">
                        <a:lnSpc>
                          <a:spcPct val="100000"/>
                        </a:lnSpc>
                        <a:spcBef>
                          <a:spcPts val="0"/>
                        </a:spcBef>
                        <a:spcAft>
                          <a:spcPts val="0"/>
                        </a:spcAft>
                        <a:buClrTx/>
                        <a:buSzTx/>
                        <a:buFontTx/>
                        <a:buNone/>
                        <a:defRPr/>
                      </a:pPr>
                      <a:r>
                        <a:rPr lang="zh-CN" altLang="en-US" sz="1800" b="1" dirty="0">
                          <a:solidFill>
                            <a:srgbClr val="000066"/>
                          </a:solidFill>
                          <a:effectLst/>
                          <a:sym typeface="+mn-ea"/>
                        </a:rPr>
                        <a:t>000651.SZ格力电器</a:t>
                      </a:r>
                      <a:endParaRPr lang="en-US" altLang="zh-CN" sz="1800" b="1" i="0" u="none" strike="noStrike" dirty="0">
                        <a:solidFill>
                          <a:srgbClr val="000066"/>
                        </a:solidFill>
                        <a:effectLst/>
                        <a:latin typeface="+mn-lt"/>
                        <a:sym typeface="+mn-ea"/>
                      </a:endParaRPr>
                    </a:p>
                  </a:txBody>
                  <a:tcPr marL="7620" marR="7620" marT="7620" marB="0" anchor="ctr"/>
                </a:tc>
                <a:tc>
                  <a:txBody>
                    <a:bodyPr/>
                    <a:lstStyle/>
                    <a:p>
                      <a:pPr algn="ctr" fontAlgn="b"/>
                      <a:r>
                        <a:rPr lang="en-US" altLang="zh-CN" sz="1800" b="1" i="0" u="none" strike="noStrike">
                          <a:solidFill>
                            <a:srgbClr val="000066"/>
                          </a:solidFill>
                          <a:effectLst/>
                          <a:latin typeface="+mn-ea"/>
                          <a:ea typeface="+mn-ea"/>
                        </a:rPr>
                        <a:t>2,651.73</a:t>
                      </a:r>
                    </a:p>
                  </a:txBody>
                  <a:tcPr marL="6350" marR="6350" marT="6350" marB="0" anchor="ctr"/>
                </a:tc>
                <a:extLst>
                  <a:ext uri="{0D108BD9-81ED-4DB2-BD59-A6C34878D82A}">
                    <a16:rowId xmlns:a16="http://schemas.microsoft.com/office/drawing/2014/main" val="10004"/>
                  </a:ext>
                </a:extLst>
              </a:tr>
              <a:tr h="507365">
                <a:tc>
                  <a:txBody>
                    <a:bodyPr/>
                    <a:lstStyle/>
                    <a:p>
                      <a:pPr algn="ctr" fontAlgn="ctr"/>
                      <a:r>
                        <a:rPr lang="en-US" sz="1800" b="1" dirty="0">
                          <a:solidFill>
                            <a:srgbClr val="000066"/>
                          </a:solidFill>
                          <a:sym typeface="+mn-ea"/>
                        </a:rPr>
                        <a:t>601318.SH中国平安</a:t>
                      </a:r>
                      <a:endParaRPr lang="en-US" sz="1800" b="1" i="0" u="none" strike="noStrike" dirty="0">
                        <a:solidFill>
                          <a:srgbClr val="000066"/>
                        </a:solidFill>
                        <a:latin typeface="+mn-lt"/>
                      </a:endParaRPr>
                    </a:p>
                  </a:txBody>
                  <a:tcPr marL="0" marR="0" marT="0" marB="0" anchor="ctr"/>
                </a:tc>
                <a:tc>
                  <a:txBody>
                    <a:bodyPr/>
                    <a:lstStyle/>
                    <a:p>
                      <a:pPr algn="ctr" fontAlgn="b"/>
                      <a:r>
                        <a:rPr lang="en-US" altLang="zh-CN" sz="1800" b="1" i="0" u="none" strike="noStrike" dirty="0">
                          <a:solidFill>
                            <a:srgbClr val="000066"/>
                          </a:solidFill>
                          <a:effectLst/>
                          <a:latin typeface="+mn-ea"/>
                          <a:ea typeface="+mn-ea"/>
                        </a:rPr>
                        <a:t>11,261.82</a:t>
                      </a:r>
                    </a:p>
                  </a:txBody>
                  <a:tcPr marL="6350" marR="6350" marT="6350" marB="0" anchor="ctr"/>
                </a:tc>
                <a:tc>
                  <a:txBody>
                    <a:bodyPr/>
                    <a:lstStyle/>
                    <a:p>
                      <a:pPr marL="0" marR="0" indent="0" algn="l" defTabSz="914400" rtl="0" eaLnBrk="1" fontAlgn="t" latinLnBrk="0" hangingPunct="1">
                        <a:lnSpc>
                          <a:spcPct val="100000"/>
                        </a:lnSpc>
                        <a:spcBef>
                          <a:spcPts val="0"/>
                        </a:spcBef>
                        <a:spcAft>
                          <a:spcPts val="0"/>
                        </a:spcAft>
                        <a:buClrTx/>
                        <a:buSzTx/>
                        <a:buFontTx/>
                        <a:buNone/>
                        <a:defRPr/>
                      </a:pPr>
                      <a:r>
                        <a:rPr lang="zh-CN" altLang="en-US" sz="1800" b="1" dirty="0">
                          <a:solidFill>
                            <a:srgbClr val="000066"/>
                          </a:solidFill>
                          <a:effectLst/>
                          <a:sym typeface="+mn-ea"/>
                        </a:rPr>
                        <a:t>000858.SZ五粮液</a:t>
                      </a:r>
                      <a:endParaRPr lang="zh-CN" altLang="en-US" sz="1800" b="1" i="0" u="none" strike="noStrike" dirty="0">
                        <a:solidFill>
                          <a:srgbClr val="000066"/>
                        </a:solidFill>
                        <a:effectLst/>
                        <a:latin typeface="+mn-lt"/>
                      </a:endParaRPr>
                    </a:p>
                  </a:txBody>
                  <a:tcPr marL="7620" marR="7620" marT="7620" marB="0" anchor="ctr"/>
                </a:tc>
                <a:tc>
                  <a:txBody>
                    <a:bodyPr/>
                    <a:lstStyle/>
                    <a:p>
                      <a:pPr algn="ctr" fontAlgn="b"/>
                      <a:r>
                        <a:rPr lang="en-US" altLang="zh-CN" sz="1800" b="1" i="0" u="none" strike="noStrike">
                          <a:solidFill>
                            <a:srgbClr val="000066"/>
                          </a:solidFill>
                          <a:effectLst/>
                          <a:latin typeface="+mn-ea"/>
                          <a:ea typeface="+mn-ea"/>
                        </a:rPr>
                        <a:t>2,638.72</a:t>
                      </a:r>
                    </a:p>
                  </a:txBody>
                  <a:tcPr marL="6350" marR="6350" marT="6350" marB="0" anchor="ctr"/>
                </a:tc>
                <a:extLst>
                  <a:ext uri="{0D108BD9-81ED-4DB2-BD59-A6C34878D82A}">
                    <a16:rowId xmlns:a16="http://schemas.microsoft.com/office/drawing/2014/main" val="10005"/>
                  </a:ext>
                </a:extLst>
              </a:tr>
              <a:tr h="499110">
                <a:tc>
                  <a:txBody>
                    <a:bodyPr/>
                    <a:lstStyle/>
                    <a:p>
                      <a:pPr algn="ctr" fontAlgn="ctr"/>
                      <a:r>
                        <a:rPr lang="en-US" sz="1800" b="1" dirty="0">
                          <a:solidFill>
                            <a:srgbClr val="000066"/>
                          </a:solidFill>
                          <a:sym typeface="+mn-ea"/>
                        </a:rPr>
                        <a:t>601988.SH中国银行</a:t>
                      </a:r>
                      <a:endParaRPr lang="en-US" sz="1800" b="1" i="0" u="none" strike="noStrike" dirty="0">
                        <a:solidFill>
                          <a:srgbClr val="000066"/>
                        </a:solidFill>
                        <a:latin typeface="+mn-lt"/>
                      </a:endParaRPr>
                    </a:p>
                  </a:txBody>
                  <a:tcPr marL="0" marR="0" marT="0" marB="0" anchor="ctr"/>
                </a:tc>
                <a:tc>
                  <a:txBody>
                    <a:bodyPr/>
                    <a:lstStyle/>
                    <a:p>
                      <a:pPr algn="ctr" fontAlgn="b"/>
                      <a:r>
                        <a:rPr lang="en-US" altLang="zh-CN" sz="1800" b="1" i="0" u="none" strike="noStrike" dirty="0">
                          <a:solidFill>
                            <a:srgbClr val="000066"/>
                          </a:solidFill>
                          <a:effectLst/>
                          <a:latin typeface="+mn-ea"/>
                          <a:ea typeface="+mn-ea"/>
                        </a:rPr>
                        <a:t>10,956.08</a:t>
                      </a:r>
                    </a:p>
                  </a:txBody>
                  <a:tcPr marL="6350" marR="6350" marT="6350" marB="0" anchor="ctr"/>
                </a:tc>
                <a:tc>
                  <a:txBody>
                    <a:bodyPr/>
                    <a:lstStyle/>
                    <a:p>
                      <a:pPr marL="0" marR="0" indent="0" algn="l" defTabSz="914400" rtl="0" eaLnBrk="1" fontAlgn="t" latinLnBrk="0" hangingPunct="1">
                        <a:lnSpc>
                          <a:spcPct val="100000"/>
                        </a:lnSpc>
                        <a:spcBef>
                          <a:spcPts val="0"/>
                        </a:spcBef>
                        <a:spcAft>
                          <a:spcPts val="0"/>
                        </a:spcAft>
                        <a:buClrTx/>
                        <a:buSzTx/>
                        <a:buFontTx/>
                        <a:buNone/>
                        <a:defRPr/>
                      </a:pPr>
                      <a:r>
                        <a:rPr lang="en-US" altLang="zh-CN" sz="1800" b="1" dirty="0">
                          <a:solidFill>
                            <a:srgbClr val="000066"/>
                          </a:solidFill>
                          <a:effectLst/>
                          <a:sym typeface="+mn-ea"/>
                        </a:rPr>
                        <a:t>002352.SZ</a:t>
                      </a:r>
                      <a:r>
                        <a:rPr lang="zh-CN" altLang="en-US" sz="1800" b="1" dirty="0">
                          <a:solidFill>
                            <a:srgbClr val="000066"/>
                          </a:solidFill>
                          <a:effectLst/>
                          <a:sym typeface="+mn-ea"/>
                        </a:rPr>
                        <a:t>顺丰控股</a:t>
                      </a:r>
                      <a:endParaRPr lang="zh-CN" altLang="en-US" sz="1800" b="1" i="0" u="none" strike="noStrike" dirty="0">
                        <a:solidFill>
                          <a:srgbClr val="000066"/>
                        </a:solidFill>
                        <a:effectLst/>
                        <a:latin typeface="+mn-lt"/>
                      </a:endParaRPr>
                    </a:p>
                  </a:txBody>
                  <a:tcPr marL="7620" marR="7620" marT="7620" marB="0" anchor="ctr"/>
                </a:tc>
                <a:tc>
                  <a:txBody>
                    <a:bodyPr/>
                    <a:lstStyle/>
                    <a:p>
                      <a:pPr algn="ctr" fontAlgn="b"/>
                      <a:r>
                        <a:rPr lang="en-US" altLang="zh-CN" sz="1800" b="1" i="0" u="none" strike="noStrike">
                          <a:solidFill>
                            <a:srgbClr val="000066"/>
                          </a:solidFill>
                          <a:effectLst/>
                          <a:latin typeface="+mn-ea"/>
                          <a:ea typeface="+mn-ea"/>
                        </a:rPr>
                        <a:t>2,067.32</a:t>
                      </a:r>
                    </a:p>
                  </a:txBody>
                  <a:tcPr marL="6350" marR="6350" marT="6350" marB="0" anchor="ctr"/>
                </a:tc>
                <a:extLst>
                  <a:ext uri="{0D108BD9-81ED-4DB2-BD59-A6C34878D82A}">
                    <a16:rowId xmlns:a16="http://schemas.microsoft.com/office/drawing/2014/main" val="10006"/>
                  </a:ext>
                </a:extLst>
              </a:tr>
              <a:tr h="455295">
                <a:tc>
                  <a:txBody>
                    <a:bodyPr/>
                    <a:lstStyle/>
                    <a:p>
                      <a:pPr algn="ctr" fontAlgn="ctr"/>
                      <a:r>
                        <a:rPr lang="en-US" sz="1800" b="1" dirty="0">
                          <a:solidFill>
                            <a:srgbClr val="000066"/>
                          </a:solidFill>
                          <a:sym typeface="+mn-ea"/>
                        </a:rPr>
                        <a:t>600519.SH贵州茅台</a:t>
                      </a:r>
                      <a:endParaRPr lang="en-US" sz="1800" b="1" i="0" u="none" strike="noStrike" dirty="0">
                        <a:solidFill>
                          <a:srgbClr val="000066"/>
                        </a:solidFill>
                        <a:latin typeface="+mn-lt"/>
                      </a:endParaRPr>
                    </a:p>
                  </a:txBody>
                  <a:tcPr marL="0" marR="0" marT="0" marB="0" anchor="ctr"/>
                </a:tc>
                <a:tc>
                  <a:txBody>
                    <a:bodyPr/>
                    <a:lstStyle/>
                    <a:p>
                      <a:pPr algn="ctr" fontAlgn="b"/>
                      <a:r>
                        <a:rPr lang="en-US" altLang="zh-CN" sz="1800" b="1" i="0" u="none" strike="noStrike" dirty="0">
                          <a:solidFill>
                            <a:srgbClr val="000066"/>
                          </a:solidFill>
                          <a:effectLst/>
                          <a:latin typeface="+mn-ea"/>
                          <a:ea typeface="+mn-ea"/>
                        </a:rPr>
                        <a:t>8,322.69</a:t>
                      </a:r>
                    </a:p>
                  </a:txBody>
                  <a:tcPr marL="6350" marR="6350" marT="6350" marB="0" anchor="ctr"/>
                </a:tc>
                <a:tc>
                  <a:txBody>
                    <a:bodyPr/>
                    <a:lstStyle/>
                    <a:p>
                      <a:pPr marL="0" marR="0" indent="0" algn="l" defTabSz="914400" rtl="0" eaLnBrk="1" fontAlgn="t" latinLnBrk="0" hangingPunct="1">
                        <a:lnSpc>
                          <a:spcPct val="100000"/>
                        </a:lnSpc>
                        <a:spcBef>
                          <a:spcPts val="0"/>
                        </a:spcBef>
                        <a:spcAft>
                          <a:spcPts val="0"/>
                        </a:spcAft>
                        <a:buClrTx/>
                        <a:buSzTx/>
                        <a:buFontTx/>
                        <a:buNone/>
                        <a:defRPr/>
                      </a:pPr>
                      <a:r>
                        <a:rPr lang="zh-CN" altLang="en-US" sz="1800" b="1" dirty="0">
                          <a:solidFill>
                            <a:srgbClr val="000066"/>
                          </a:solidFill>
                          <a:effectLst/>
                          <a:sym typeface="+mn-ea"/>
                        </a:rPr>
                        <a:t>000001.SZ平安银行</a:t>
                      </a:r>
                      <a:endParaRPr lang="zh-CN" altLang="en-US" sz="1800" b="1" i="0" u="none" strike="noStrike" dirty="0">
                        <a:solidFill>
                          <a:srgbClr val="000066"/>
                        </a:solidFill>
                        <a:effectLst/>
                        <a:latin typeface="+mn-lt"/>
                        <a:sym typeface="+mn-ea"/>
                      </a:endParaRPr>
                    </a:p>
                  </a:txBody>
                  <a:tcPr marL="7620" marR="7620" marT="7620" marB="0" anchor="ctr"/>
                </a:tc>
                <a:tc>
                  <a:txBody>
                    <a:bodyPr/>
                    <a:lstStyle/>
                    <a:p>
                      <a:pPr algn="ctr" fontAlgn="b"/>
                      <a:r>
                        <a:rPr lang="en-US" altLang="zh-CN" sz="1800" b="1" i="0" u="none" strike="noStrike">
                          <a:solidFill>
                            <a:srgbClr val="000066"/>
                          </a:solidFill>
                          <a:effectLst/>
                          <a:latin typeface="+mn-ea"/>
                          <a:ea typeface="+mn-ea"/>
                        </a:rPr>
                        <a:t>1,862.99</a:t>
                      </a:r>
                    </a:p>
                  </a:txBody>
                  <a:tcPr marL="6350" marR="6350" marT="6350" marB="0" anchor="ctr"/>
                </a:tc>
                <a:extLst>
                  <a:ext uri="{0D108BD9-81ED-4DB2-BD59-A6C34878D82A}">
                    <a16:rowId xmlns:a16="http://schemas.microsoft.com/office/drawing/2014/main" val="10007"/>
                  </a:ext>
                </a:extLst>
              </a:tr>
              <a:tr h="56134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800" b="1" dirty="0">
                          <a:solidFill>
                            <a:srgbClr val="000066"/>
                          </a:solidFill>
                          <a:sym typeface="+mn-ea"/>
                        </a:rPr>
                        <a:t>600028.SH中国石化</a:t>
                      </a:r>
                      <a:endParaRPr lang="en-US" altLang="zh-CN" sz="1800" b="1" i="0" u="none" strike="noStrike" dirty="0">
                        <a:solidFill>
                          <a:srgbClr val="000066"/>
                        </a:solidFill>
                        <a:latin typeface="+mn-lt"/>
                      </a:endParaRPr>
                    </a:p>
                  </a:txBody>
                  <a:tcPr marL="0" marR="0" marT="0" marB="0" anchor="ctr"/>
                </a:tc>
                <a:tc>
                  <a:txBody>
                    <a:bodyPr/>
                    <a:lstStyle/>
                    <a:p>
                      <a:pPr algn="ctr" fontAlgn="b"/>
                      <a:r>
                        <a:rPr lang="en-US" altLang="zh-CN" sz="1800" b="1" i="0" u="none" strike="noStrike" dirty="0">
                          <a:solidFill>
                            <a:srgbClr val="000066"/>
                          </a:solidFill>
                          <a:effectLst/>
                          <a:latin typeface="+mn-ea"/>
                          <a:ea typeface="+mn-ea"/>
                        </a:rPr>
                        <a:t>8,183.91</a:t>
                      </a:r>
                    </a:p>
                  </a:txBody>
                  <a:tcPr marL="6350" marR="6350" marT="6350" marB="0" anchor="ctr"/>
                </a:tc>
                <a:tc>
                  <a:txBody>
                    <a:bodyPr/>
                    <a:lstStyle/>
                    <a:p>
                      <a:pPr marL="0" marR="0" indent="0" algn="l" defTabSz="914400" rtl="0" eaLnBrk="1" fontAlgn="t" latinLnBrk="0" hangingPunct="1">
                        <a:lnSpc>
                          <a:spcPct val="100000"/>
                        </a:lnSpc>
                        <a:spcBef>
                          <a:spcPts val="0"/>
                        </a:spcBef>
                        <a:spcAft>
                          <a:spcPts val="0"/>
                        </a:spcAft>
                        <a:buClrTx/>
                        <a:buSzTx/>
                        <a:buFontTx/>
                        <a:buNone/>
                        <a:defRPr/>
                      </a:pPr>
                      <a:r>
                        <a:rPr lang="en-US" altLang="zh-CN" sz="1800" b="1" i="0" u="none" strike="noStrike" dirty="0">
                          <a:solidFill>
                            <a:srgbClr val="000066"/>
                          </a:solidFill>
                          <a:effectLst/>
                          <a:latin typeface="+mn-lt"/>
                        </a:rPr>
                        <a:t>001979.SZ</a:t>
                      </a:r>
                      <a:r>
                        <a:rPr lang="zh-CN" altLang="en-US" sz="1800" b="1" i="0" u="none" strike="noStrike" dirty="0">
                          <a:solidFill>
                            <a:srgbClr val="000066"/>
                          </a:solidFill>
                          <a:effectLst/>
                          <a:latin typeface="+mn-lt"/>
                        </a:rPr>
                        <a:t>招商蛇口</a:t>
                      </a:r>
                      <a:endParaRPr lang="zh-CN" altLang="zh-CN" sz="1800" b="1" i="0" u="none" strike="noStrike" dirty="0">
                        <a:solidFill>
                          <a:srgbClr val="000066"/>
                        </a:solidFill>
                        <a:effectLst/>
                        <a:latin typeface="+mn-lt"/>
                      </a:endParaRPr>
                    </a:p>
                  </a:txBody>
                  <a:tcPr marL="7620" marR="7620" marT="7620" marB="0" anchor="ctr"/>
                </a:tc>
                <a:tc>
                  <a:txBody>
                    <a:bodyPr/>
                    <a:lstStyle/>
                    <a:p>
                      <a:pPr algn="ctr" fontAlgn="b"/>
                      <a:r>
                        <a:rPr lang="en-US" altLang="zh-CN" sz="1800" b="1" i="0" u="none" strike="noStrike">
                          <a:solidFill>
                            <a:srgbClr val="000066"/>
                          </a:solidFill>
                          <a:effectLst/>
                          <a:latin typeface="+mn-ea"/>
                          <a:ea typeface="+mn-ea"/>
                        </a:rPr>
                        <a:t>1,700.17</a:t>
                      </a:r>
                    </a:p>
                  </a:txBody>
                  <a:tcPr marL="6350" marR="6350" marT="6350" marB="0" anchor="ctr"/>
                </a:tc>
                <a:extLst>
                  <a:ext uri="{0D108BD9-81ED-4DB2-BD59-A6C34878D82A}">
                    <a16:rowId xmlns:a16="http://schemas.microsoft.com/office/drawing/2014/main" val="10008"/>
                  </a:ext>
                </a:extLst>
              </a:tr>
              <a:tr h="44323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800" b="1" dirty="0">
                          <a:solidFill>
                            <a:srgbClr val="000066"/>
                          </a:solidFill>
                          <a:sym typeface="+mn-ea"/>
                        </a:rPr>
                        <a:t>600036.SH招商银行</a:t>
                      </a:r>
                      <a:endParaRPr lang="en-US" altLang="zh-CN" sz="1800" b="1" i="0" u="none" strike="noStrike" dirty="0">
                        <a:solidFill>
                          <a:srgbClr val="000066"/>
                        </a:solidFill>
                        <a:latin typeface="+mn-lt"/>
                      </a:endParaRPr>
                    </a:p>
                  </a:txBody>
                  <a:tcPr marL="0" marR="0" marT="0" marB="0" anchor="ctr"/>
                </a:tc>
                <a:tc>
                  <a:txBody>
                    <a:bodyPr/>
                    <a:lstStyle/>
                    <a:p>
                      <a:pPr algn="ctr" fontAlgn="b"/>
                      <a:r>
                        <a:rPr lang="en-US" altLang="zh-CN" sz="1800" b="1" i="0" u="none" strike="noStrike" dirty="0">
                          <a:solidFill>
                            <a:srgbClr val="000066"/>
                          </a:solidFill>
                          <a:effectLst/>
                          <a:latin typeface="+mn-ea"/>
                          <a:ea typeface="+mn-ea"/>
                        </a:rPr>
                        <a:t>7,333.70</a:t>
                      </a:r>
                    </a:p>
                  </a:txBody>
                  <a:tcPr marL="6350" marR="6350" marT="6350" marB="0" anchor="ctr"/>
                </a:tc>
                <a:tc>
                  <a:txBody>
                    <a:bodyPr/>
                    <a:lstStyle/>
                    <a:p>
                      <a:pPr marL="0" marR="0" indent="0" algn="l" defTabSz="914400" rtl="0" eaLnBrk="1" fontAlgn="t" latinLnBrk="0" hangingPunct="1">
                        <a:lnSpc>
                          <a:spcPct val="100000"/>
                        </a:lnSpc>
                        <a:spcBef>
                          <a:spcPts val="0"/>
                        </a:spcBef>
                        <a:spcAft>
                          <a:spcPts val="0"/>
                        </a:spcAft>
                        <a:buClrTx/>
                        <a:buSzTx/>
                        <a:buFontTx/>
                        <a:buNone/>
                        <a:defRPr/>
                      </a:pPr>
                      <a:r>
                        <a:rPr lang="en-US" altLang="zh-CN" sz="1800" b="1" i="0" u="none" strike="noStrike" dirty="0">
                          <a:solidFill>
                            <a:srgbClr val="000066"/>
                          </a:solidFill>
                          <a:effectLst/>
                          <a:latin typeface="+mn-lt"/>
                        </a:rPr>
                        <a:t>002304.SZ</a:t>
                      </a:r>
                      <a:r>
                        <a:rPr lang="zh-CN" altLang="en-US" sz="1800" b="1" i="0" u="none" strike="noStrike" dirty="0">
                          <a:solidFill>
                            <a:srgbClr val="000066"/>
                          </a:solidFill>
                          <a:effectLst/>
                          <a:latin typeface="+mn-lt"/>
                        </a:rPr>
                        <a:t>洋河股份</a:t>
                      </a:r>
                    </a:p>
                  </a:txBody>
                  <a:tcPr marL="7620" marR="7620" marT="7620" marB="0" anchor="ctr"/>
                </a:tc>
                <a:tc>
                  <a:txBody>
                    <a:bodyPr/>
                    <a:lstStyle/>
                    <a:p>
                      <a:pPr algn="ctr" fontAlgn="b"/>
                      <a:r>
                        <a:rPr lang="en-US" altLang="zh-CN" sz="1800" b="1" i="0" u="none" strike="noStrike">
                          <a:solidFill>
                            <a:srgbClr val="000066"/>
                          </a:solidFill>
                          <a:effectLst/>
                          <a:latin typeface="+mn-ea"/>
                          <a:ea typeface="+mn-ea"/>
                        </a:rPr>
                        <a:t>1,690.24</a:t>
                      </a:r>
                    </a:p>
                  </a:txBody>
                  <a:tcPr marL="6350" marR="6350" marT="6350" marB="0" anchor="ctr"/>
                </a:tc>
                <a:extLst>
                  <a:ext uri="{0D108BD9-81ED-4DB2-BD59-A6C34878D82A}">
                    <a16:rowId xmlns:a16="http://schemas.microsoft.com/office/drawing/2014/main" val="10009"/>
                  </a:ext>
                </a:extLst>
              </a:tr>
              <a:tr h="440055">
                <a:tc>
                  <a:txBody>
                    <a:bodyPr/>
                    <a:lstStyle/>
                    <a:p>
                      <a:pPr algn="ctr" fontAlgn="ctr"/>
                      <a:r>
                        <a:rPr lang="en-US" sz="1800" b="1" dirty="0">
                          <a:solidFill>
                            <a:srgbClr val="000066"/>
                          </a:solidFill>
                          <a:sym typeface="+mn-ea"/>
                        </a:rPr>
                        <a:t>601628.SH中国人寿</a:t>
                      </a:r>
                      <a:endParaRPr lang="en-US" sz="1800" b="1" i="0" u="none" strike="noStrike" dirty="0">
                        <a:solidFill>
                          <a:srgbClr val="000066"/>
                        </a:solidFill>
                        <a:latin typeface="+mn-lt"/>
                      </a:endParaRPr>
                    </a:p>
                  </a:txBody>
                  <a:tcPr marL="0" marR="0" marT="0" marB="0" anchor="ctr">
                    <a:lnB w="12700">
                      <a:solidFill>
                        <a:schemeClr val="accent2"/>
                      </a:solidFill>
                      <a:prstDash val="solid"/>
                    </a:lnB>
                  </a:tcPr>
                </a:tc>
                <a:tc>
                  <a:txBody>
                    <a:bodyPr/>
                    <a:lstStyle/>
                    <a:p>
                      <a:pPr algn="ctr" fontAlgn="b"/>
                      <a:r>
                        <a:rPr lang="en-US" altLang="zh-CN" sz="1800" b="1" i="0" u="none" strike="noStrike" dirty="0">
                          <a:solidFill>
                            <a:srgbClr val="000066"/>
                          </a:solidFill>
                          <a:effectLst/>
                          <a:latin typeface="+mn-ea"/>
                          <a:ea typeface="+mn-ea"/>
                        </a:rPr>
                        <a:t>6,456.40</a:t>
                      </a:r>
                    </a:p>
                  </a:txBody>
                  <a:tcPr marL="6350" marR="6350" marT="6350" marB="0" anchor="ctr">
                    <a:lnB w="12700">
                      <a:solidFill>
                        <a:schemeClr val="accent2"/>
                      </a:solidFill>
                      <a:prstDash val="soli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i="0" u="none" strike="noStrike" dirty="0">
                          <a:solidFill>
                            <a:srgbClr val="000066"/>
                          </a:solidFill>
                          <a:effectLst/>
                          <a:latin typeface="+mn-lt"/>
                        </a:rPr>
                        <a:t>000725.SZ</a:t>
                      </a:r>
                      <a:r>
                        <a:rPr lang="zh-CN" altLang="en-US" sz="1800" b="1" i="0" u="none" strike="noStrike" dirty="0">
                          <a:solidFill>
                            <a:srgbClr val="000066"/>
                          </a:solidFill>
                          <a:effectLst/>
                          <a:latin typeface="+mn-lt"/>
                        </a:rPr>
                        <a:t>京东方</a:t>
                      </a:r>
                      <a:r>
                        <a:rPr lang="en-US" altLang="zh-CN" sz="1800" b="1" i="0" u="none" strike="noStrike" dirty="0">
                          <a:solidFill>
                            <a:srgbClr val="000066"/>
                          </a:solidFill>
                          <a:effectLst/>
                          <a:latin typeface="+mn-lt"/>
                        </a:rPr>
                        <a:t>A</a:t>
                      </a:r>
                    </a:p>
                  </a:txBody>
                  <a:tcPr marL="7620" marR="7620" marT="7620" marB="0" anchor="ctr">
                    <a:lnB w="12700">
                      <a:solidFill>
                        <a:schemeClr val="accent2"/>
                      </a:solidFill>
                      <a:prstDash val="solid"/>
                    </a:lnB>
                  </a:tcPr>
                </a:tc>
                <a:tc>
                  <a:txBody>
                    <a:bodyPr/>
                    <a:lstStyle/>
                    <a:p>
                      <a:pPr algn="ctr" fontAlgn="b"/>
                      <a:r>
                        <a:rPr lang="en-US" altLang="zh-CN" sz="1800" b="1" i="0" u="none" strike="noStrike" dirty="0">
                          <a:solidFill>
                            <a:srgbClr val="000066"/>
                          </a:solidFill>
                          <a:effectLst/>
                          <a:latin typeface="+mn-ea"/>
                          <a:ea typeface="+mn-ea"/>
                        </a:rPr>
                        <a:t>1,488.49</a:t>
                      </a:r>
                    </a:p>
                  </a:txBody>
                  <a:tcPr marL="6350" marR="6350" marT="6350" marB="0" anchor="ctr">
                    <a:lnB w="12700">
                      <a:solidFill>
                        <a:schemeClr val="accent2"/>
                      </a:solidFill>
                      <a:prstDash val="solid"/>
                    </a:lnB>
                  </a:tcPr>
                </a:tc>
                <a:extLst>
                  <a:ext uri="{0D108BD9-81ED-4DB2-BD59-A6C34878D82A}">
                    <a16:rowId xmlns:a16="http://schemas.microsoft.com/office/drawing/2014/main" val="10010"/>
                  </a:ext>
                </a:extLst>
              </a:tr>
              <a:tr h="418465">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dirty="0"/>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dirty="0"/>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extLst>
                  <a:ext uri="{0D108BD9-81ED-4DB2-BD59-A6C34878D82A}">
                    <a16:rowId xmlns:a16="http://schemas.microsoft.com/office/drawing/2014/main" val="10011"/>
                  </a:ext>
                </a:extLst>
              </a:tr>
            </a:tbl>
          </a:graphicData>
        </a:graphic>
      </p:graphicFrame>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本月涨幅居前个股</a:t>
            </a:r>
            <a:r>
              <a:rPr lang="en-US" altLang="zh-CN" sz="2400" b="1" dirty="0">
                <a:solidFill>
                  <a:srgbClr val="000066"/>
                </a:solidFill>
                <a:latin typeface="幼圆" panose="02010509060101010101" pitchFamily="49" charset="-122"/>
                <a:ea typeface="幼圆" panose="02010509060101010101" pitchFamily="49" charset="-122"/>
              </a:rPr>
              <a:t>(</a:t>
            </a:r>
            <a:r>
              <a:rPr lang="zh-CN" altLang="zh-CN" sz="2400" b="1" dirty="0">
                <a:solidFill>
                  <a:srgbClr val="000066"/>
                </a:solidFill>
                <a:latin typeface="幼圆" panose="02010509060101010101" pitchFamily="49" charset="-122"/>
                <a:ea typeface="幼圆" panose="02010509060101010101" pitchFamily="49" charset="-122"/>
              </a:rPr>
              <a:t>去除发行不足一年新股</a:t>
            </a:r>
            <a:r>
              <a:rPr lang="en-US" altLang="zh-CN" sz="2400" b="1" dirty="0">
                <a:solidFill>
                  <a:srgbClr val="000066"/>
                </a:solidFill>
                <a:latin typeface="幼圆" panose="02010509060101010101" pitchFamily="49" charset="-122"/>
                <a:ea typeface="幼圆" panose="02010509060101010101" pitchFamily="49" charset="-122"/>
              </a:rPr>
              <a:t>)</a:t>
            </a:r>
          </a:p>
        </p:txBody>
      </p:sp>
      <p:graphicFrame>
        <p:nvGraphicFramePr>
          <p:cNvPr id="6" name="表格 5"/>
          <p:cNvGraphicFramePr>
            <a:graphicFrameLocks noGrp="1"/>
          </p:cNvGraphicFramePr>
          <p:nvPr>
            <p:extLst>
              <p:ext uri="{D42A27DB-BD31-4B8C-83A1-F6EECF244321}">
                <p14:modId xmlns:p14="http://schemas.microsoft.com/office/powerpoint/2010/main" val="453127615"/>
              </p:ext>
            </p:extLst>
          </p:nvPr>
        </p:nvGraphicFramePr>
        <p:xfrm>
          <a:off x="-32" y="739122"/>
          <a:ext cx="9144034" cy="6243915"/>
        </p:xfrm>
        <a:graphic>
          <a:graphicData uri="http://schemas.openxmlformats.org/drawingml/2006/table">
            <a:tbl>
              <a:tblPr/>
              <a:tblGrid>
                <a:gridCol w="1938794">
                  <a:extLst>
                    <a:ext uri="{9D8B030D-6E8A-4147-A177-3AD203B41FA5}">
                      <a16:colId xmlns:a16="http://schemas.microsoft.com/office/drawing/2014/main" val="20000"/>
                    </a:ext>
                  </a:extLst>
                </a:gridCol>
                <a:gridCol w="1736202">
                  <a:extLst>
                    <a:ext uri="{9D8B030D-6E8A-4147-A177-3AD203B41FA5}">
                      <a16:colId xmlns:a16="http://schemas.microsoft.com/office/drawing/2014/main" val="20001"/>
                    </a:ext>
                  </a:extLst>
                </a:gridCol>
                <a:gridCol w="1388963">
                  <a:extLst>
                    <a:ext uri="{9D8B030D-6E8A-4147-A177-3AD203B41FA5}">
                      <a16:colId xmlns:a16="http://schemas.microsoft.com/office/drawing/2014/main" val="20002"/>
                    </a:ext>
                  </a:extLst>
                </a:gridCol>
                <a:gridCol w="1435100">
                  <a:extLst>
                    <a:ext uri="{9D8B030D-6E8A-4147-A177-3AD203B41FA5}">
                      <a16:colId xmlns:a16="http://schemas.microsoft.com/office/drawing/2014/main" val="20003"/>
                    </a:ext>
                  </a:extLst>
                </a:gridCol>
                <a:gridCol w="2644975">
                  <a:extLst>
                    <a:ext uri="{9D8B030D-6E8A-4147-A177-3AD203B41FA5}">
                      <a16:colId xmlns:a16="http://schemas.microsoft.com/office/drawing/2014/main" val="20004"/>
                    </a:ext>
                  </a:extLst>
                </a:gridCol>
              </a:tblGrid>
              <a:tr h="714375">
                <a:tc>
                  <a:txBody>
                    <a:bodyPr/>
                    <a:lstStyle/>
                    <a:p>
                      <a:pPr algn="ctr" fontAlgn="t"/>
                      <a:endParaRPr lang="en-US" altLang="zh-CN" sz="1400" b="1" i="0" u="none" strike="noStrike" kern="1200" dirty="0">
                        <a:solidFill>
                          <a:schemeClr val="bg1"/>
                        </a:solidFill>
                        <a:latin typeface="+mn-ea"/>
                        <a:ea typeface="+mn-ea"/>
                        <a:cs typeface="+mn-cs"/>
                      </a:endParaRPr>
                    </a:p>
                    <a:p>
                      <a:pPr algn="ctr" fontAlgn="t"/>
                      <a:r>
                        <a:rPr lang="zh-CN" altLang="en-US" sz="1400" b="1" i="0" u="none" strike="noStrike" kern="1200" dirty="0">
                          <a:solidFill>
                            <a:schemeClr val="bg1"/>
                          </a:solidFill>
                          <a:latin typeface="+mn-ea"/>
                          <a:ea typeface="+mn-ea"/>
                          <a:cs typeface="+mn-cs"/>
                        </a:rPr>
                        <a:t>证券代码</a:t>
                      </a:r>
                    </a:p>
                  </a:txBody>
                  <a:tcPr marL="4682" marR="4682" marT="4682" marB="0">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dirty="0">
                        <a:solidFill>
                          <a:schemeClr val="bg1"/>
                        </a:solidFill>
                        <a:latin typeface="+mn-ea"/>
                        <a:ea typeface="+mn-ea"/>
                        <a:cs typeface="+mn-cs"/>
                      </a:endParaRPr>
                    </a:p>
                    <a:p>
                      <a:pPr algn="ctr" rtl="0" fontAlgn="t"/>
                      <a:r>
                        <a:rPr lang="zh-CN" altLang="en-US" sz="1400" b="1" i="0" u="none" strike="noStrike" kern="1200" dirty="0">
                          <a:solidFill>
                            <a:schemeClr val="bg1"/>
                          </a:solidFill>
                          <a:latin typeface="+mn-ea"/>
                          <a:ea typeface="+mn-ea"/>
                          <a:cs typeface="+mn-cs"/>
                        </a:rPr>
                        <a:t>证券简称</a:t>
                      </a: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dirty="0">
                        <a:solidFill>
                          <a:schemeClr val="bg1"/>
                        </a:solidFill>
                        <a:latin typeface="+mn-ea"/>
                        <a:ea typeface="+mn-ea"/>
                        <a:cs typeface="+mn-cs"/>
                      </a:endParaRPr>
                    </a:p>
                    <a:p>
                      <a:pPr algn="ctr" rtl="0" fontAlgn="t"/>
                      <a:r>
                        <a:rPr lang="zh-CN" altLang="en-US" sz="1400" b="1" i="0" u="none" strike="noStrike" kern="1200" dirty="0">
                          <a:solidFill>
                            <a:schemeClr val="bg1"/>
                          </a:solidFill>
                          <a:latin typeface="+mn-ea"/>
                          <a:ea typeface="+mn-ea"/>
                          <a:cs typeface="+mn-cs"/>
                        </a:rPr>
                        <a:t>月涨幅（</a:t>
                      </a:r>
                      <a:r>
                        <a:rPr lang="en-US" altLang="zh-CN" sz="1400" b="1" i="0" u="none" strike="noStrike" kern="1200" dirty="0">
                          <a:solidFill>
                            <a:schemeClr val="bg1"/>
                          </a:solidFill>
                          <a:latin typeface="+mn-ea"/>
                          <a:ea typeface="+mn-ea"/>
                          <a:cs typeface="+mn-cs"/>
                        </a:rPr>
                        <a:t>%</a:t>
                      </a:r>
                      <a:r>
                        <a:rPr lang="zh-CN" altLang="en-US" sz="1400" b="1" i="0" u="none" strike="noStrike" kern="1200" dirty="0">
                          <a:solidFill>
                            <a:schemeClr val="bg1"/>
                          </a:solidFill>
                          <a:latin typeface="+mn-ea"/>
                          <a:ea typeface="+mn-ea"/>
                          <a:cs typeface="+mn-cs"/>
                        </a:rPr>
                        <a:t>）</a:t>
                      </a:r>
                      <a:br>
                        <a:rPr lang="zh-CN" altLang="en-US" sz="1400" b="1" i="0" u="none" strike="noStrike" kern="1200" dirty="0">
                          <a:solidFill>
                            <a:schemeClr val="bg1"/>
                          </a:solidFill>
                          <a:latin typeface="+mn-ea"/>
                          <a:ea typeface="+mn-ea"/>
                          <a:cs typeface="+mn-cs"/>
                        </a:rPr>
                      </a:br>
                      <a:endParaRPr lang="zh-CN" altLang="en-US" sz="1400" b="1" i="0" u="none" strike="noStrike" kern="1200" dirty="0">
                        <a:solidFill>
                          <a:schemeClr val="bg1"/>
                        </a:solidFill>
                        <a:latin typeface="+mn-ea"/>
                        <a:ea typeface="+mn-ea"/>
                        <a:cs typeface="+mn-cs"/>
                      </a:endParaRP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dirty="0">
                        <a:solidFill>
                          <a:schemeClr val="bg1"/>
                        </a:solidFill>
                        <a:latin typeface="+mn-ea"/>
                        <a:ea typeface="+mn-ea"/>
                        <a:cs typeface="+mn-cs"/>
                      </a:endParaRPr>
                    </a:p>
                    <a:p>
                      <a:pPr algn="ctr" rtl="0" fontAlgn="t"/>
                      <a:r>
                        <a:rPr lang="zh-CN" altLang="en-US" sz="1400" b="1" i="0" u="none" strike="noStrike" kern="1200" dirty="0">
                          <a:solidFill>
                            <a:schemeClr val="bg1"/>
                          </a:solidFill>
                          <a:latin typeface="+mn-ea"/>
                          <a:ea typeface="+mn-ea"/>
                          <a:cs typeface="+mn-cs"/>
                        </a:rPr>
                        <a:t>总市值（亿元）</a:t>
                      </a: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dirty="0">
                        <a:solidFill>
                          <a:schemeClr val="bg1"/>
                        </a:solidFill>
                        <a:latin typeface="+mn-ea"/>
                        <a:ea typeface="+mn-ea"/>
                        <a:cs typeface="+mn-cs"/>
                      </a:endParaRPr>
                    </a:p>
                    <a:p>
                      <a:pPr algn="ctr" rtl="0" fontAlgn="t"/>
                      <a:r>
                        <a:rPr lang="zh-CN" altLang="en-US" sz="1400" b="1" i="0" u="none" strike="noStrike" kern="1200" dirty="0">
                          <a:solidFill>
                            <a:schemeClr val="bg1"/>
                          </a:solidFill>
                          <a:latin typeface="+mn-ea"/>
                          <a:ea typeface="+mn-ea"/>
                          <a:cs typeface="+mn-cs"/>
                        </a:rPr>
                        <a:t>行业</a:t>
                      </a:r>
                    </a:p>
                  </a:txBody>
                  <a:tcPr marL="4682" marR="4682" marT="4682" marB="0">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extLst>
                  <a:ext uri="{0D108BD9-81ED-4DB2-BD59-A6C34878D82A}">
                    <a16:rowId xmlns:a16="http://schemas.microsoft.com/office/drawing/2014/main" val="10000"/>
                  </a:ext>
                </a:extLst>
              </a:tr>
              <a:tr h="472440">
                <a:tc>
                  <a:txBody>
                    <a:bodyPr/>
                    <a:lstStyle/>
                    <a:p>
                      <a:pPr algn="ctr" fontAlgn="b"/>
                      <a:r>
                        <a:rPr lang="en-GB" sz="1800" b="1" i="0" u="none" strike="noStrike" dirty="0">
                          <a:solidFill>
                            <a:srgbClr val="000066"/>
                          </a:solidFill>
                          <a:effectLst/>
                          <a:latin typeface="+mn-ea"/>
                          <a:ea typeface="+mn-ea"/>
                        </a:rPr>
                        <a:t>002806.SZ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dirty="0">
                          <a:solidFill>
                            <a:srgbClr val="000066"/>
                          </a:solidFill>
                          <a:effectLst/>
                          <a:latin typeface="+mn-ea"/>
                          <a:ea typeface="+mn-ea"/>
                        </a:rPr>
                        <a:t>华锋股份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62.1899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41.2275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1"/>
                  </a:ext>
                </a:extLst>
              </a:tr>
              <a:tr h="472432">
                <a:tc>
                  <a:txBody>
                    <a:bodyPr/>
                    <a:lstStyle/>
                    <a:p>
                      <a:pPr algn="ctr" fontAlgn="b"/>
                      <a:r>
                        <a:rPr lang="en-GB" sz="1800" b="1" i="0" u="none" strike="noStrike">
                          <a:solidFill>
                            <a:srgbClr val="000066"/>
                          </a:solidFill>
                          <a:effectLst/>
                          <a:latin typeface="+mn-ea"/>
                          <a:ea typeface="+mn-ea"/>
                        </a:rPr>
                        <a:t>600536.SH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中国软件</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61.68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130.4162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dirty="0">
                          <a:solidFill>
                            <a:srgbClr val="000066"/>
                          </a:solidFill>
                          <a:effectLst/>
                          <a:latin typeface="+mn-ea"/>
                          <a:ea typeface="+mn-ea"/>
                        </a:rPr>
                        <a:t>信息传输、软件和信息技术服务业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2"/>
                  </a:ext>
                </a:extLst>
              </a:tr>
              <a:tr h="472432">
                <a:tc>
                  <a:txBody>
                    <a:bodyPr/>
                    <a:lstStyle/>
                    <a:p>
                      <a:pPr algn="ctr" fontAlgn="b"/>
                      <a:r>
                        <a:rPr lang="en-GB" sz="1800" b="1" i="0" u="none" strike="noStrike">
                          <a:solidFill>
                            <a:srgbClr val="000066"/>
                          </a:solidFill>
                          <a:effectLst/>
                          <a:latin typeface="+mn-ea"/>
                          <a:ea typeface="+mn-ea"/>
                        </a:rPr>
                        <a:t>300333.SZ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dirty="0">
                          <a:solidFill>
                            <a:srgbClr val="000066"/>
                          </a:solidFill>
                          <a:effectLst/>
                          <a:latin typeface="+mn-ea"/>
                          <a:ea typeface="+mn-ea"/>
                        </a:rPr>
                        <a:t>兆日科技</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42.1362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40.6896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dirty="0">
                          <a:solidFill>
                            <a:srgbClr val="000066"/>
                          </a:solidFill>
                          <a:effectLst/>
                          <a:latin typeface="+mn-ea"/>
                          <a:ea typeface="+mn-ea"/>
                        </a:rPr>
                        <a:t>信息传输、软件和信息技术服务业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3"/>
                  </a:ext>
                </a:extLst>
              </a:tr>
              <a:tr h="472432">
                <a:tc>
                  <a:txBody>
                    <a:bodyPr/>
                    <a:lstStyle/>
                    <a:p>
                      <a:pPr algn="ctr" fontAlgn="b"/>
                      <a:r>
                        <a:rPr lang="en-GB" sz="1800" b="1" i="0" u="none" strike="noStrike">
                          <a:solidFill>
                            <a:srgbClr val="000066"/>
                          </a:solidFill>
                          <a:effectLst/>
                          <a:latin typeface="+mn-ea"/>
                          <a:ea typeface="+mn-ea"/>
                        </a:rPr>
                        <a:t>000710.SZ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dirty="0">
                          <a:solidFill>
                            <a:srgbClr val="000066"/>
                          </a:solidFill>
                          <a:effectLst/>
                          <a:latin typeface="+mn-ea"/>
                          <a:ea typeface="+mn-ea"/>
                        </a:rPr>
                        <a:t>贝瑞基因</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37.2465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237.5505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科学研究和技术服务业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4"/>
                  </a:ext>
                </a:extLst>
              </a:tr>
              <a:tr h="472432">
                <a:tc>
                  <a:txBody>
                    <a:bodyPr/>
                    <a:lstStyle/>
                    <a:p>
                      <a:pPr algn="ctr" fontAlgn="b"/>
                      <a:r>
                        <a:rPr lang="en-GB" sz="1800" b="1" i="0" u="none" strike="noStrike">
                          <a:solidFill>
                            <a:srgbClr val="000066"/>
                          </a:solidFill>
                          <a:effectLst/>
                          <a:latin typeface="+mn-ea"/>
                          <a:ea typeface="+mn-ea"/>
                        </a:rPr>
                        <a:t>002683.SZ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dirty="0">
                          <a:solidFill>
                            <a:srgbClr val="000066"/>
                          </a:solidFill>
                          <a:effectLst/>
                          <a:latin typeface="+mn-ea"/>
                          <a:ea typeface="+mn-ea"/>
                        </a:rPr>
                        <a:t>宏大爆破</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37.0988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74.9189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采矿业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5"/>
                  </a:ext>
                </a:extLst>
              </a:tr>
              <a:tr h="474980">
                <a:tc>
                  <a:txBody>
                    <a:bodyPr/>
                    <a:lstStyle/>
                    <a:p>
                      <a:pPr algn="ctr" fontAlgn="b"/>
                      <a:r>
                        <a:rPr lang="en-GB" sz="1800" b="1" i="0" u="none" strike="noStrike">
                          <a:solidFill>
                            <a:srgbClr val="000066"/>
                          </a:solidFill>
                          <a:effectLst/>
                          <a:latin typeface="+mn-ea"/>
                          <a:ea typeface="+mn-ea"/>
                        </a:rPr>
                        <a:t>002181.SZ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dirty="0">
                          <a:solidFill>
                            <a:srgbClr val="000066"/>
                          </a:solidFill>
                          <a:effectLst/>
                          <a:latin typeface="+mn-ea"/>
                          <a:ea typeface="+mn-ea"/>
                        </a:rPr>
                        <a:t>粤传媒</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36.0731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69.1991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租赁和商务服务业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6"/>
                  </a:ext>
                </a:extLst>
              </a:tr>
              <a:tr h="472432">
                <a:tc>
                  <a:txBody>
                    <a:bodyPr/>
                    <a:lstStyle/>
                    <a:p>
                      <a:pPr algn="ctr" fontAlgn="b"/>
                      <a:r>
                        <a:rPr lang="en-GB" sz="1800" b="1" i="0" u="none" strike="noStrike">
                          <a:solidFill>
                            <a:srgbClr val="000066"/>
                          </a:solidFill>
                          <a:effectLst/>
                          <a:latin typeface="+mn-ea"/>
                          <a:ea typeface="+mn-ea"/>
                        </a:rPr>
                        <a:t>300348.SZ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dirty="0">
                          <a:solidFill>
                            <a:srgbClr val="000066"/>
                          </a:solidFill>
                          <a:effectLst/>
                          <a:latin typeface="+mn-ea"/>
                          <a:ea typeface="+mn-ea"/>
                        </a:rPr>
                        <a:t>长亮科技</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32.6491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81.2302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dirty="0">
                          <a:solidFill>
                            <a:srgbClr val="000066"/>
                          </a:solidFill>
                          <a:effectLst/>
                          <a:latin typeface="+mn-ea"/>
                          <a:ea typeface="+mn-ea"/>
                        </a:rPr>
                        <a:t>信息传输、软件和信息技术服务业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7"/>
                  </a:ext>
                </a:extLst>
              </a:tr>
              <a:tr h="472432">
                <a:tc>
                  <a:txBody>
                    <a:bodyPr/>
                    <a:lstStyle/>
                    <a:p>
                      <a:pPr algn="ctr" fontAlgn="b"/>
                      <a:r>
                        <a:rPr lang="en-GB" sz="1800" b="1" i="0" u="none" strike="noStrike">
                          <a:solidFill>
                            <a:srgbClr val="000066"/>
                          </a:solidFill>
                          <a:effectLst/>
                          <a:latin typeface="+mn-ea"/>
                          <a:ea typeface="+mn-ea"/>
                        </a:rPr>
                        <a:t>300293.SZ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dirty="0">
                          <a:solidFill>
                            <a:srgbClr val="000066"/>
                          </a:solidFill>
                          <a:effectLst/>
                          <a:latin typeface="+mn-ea"/>
                          <a:ea typeface="+mn-ea"/>
                        </a:rPr>
                        <a:t>蓝英装备</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30.6533</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35.1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8"/>
                  </a:ext>
                </a:extLst>
              </a:tr>
              <a:tr h="472432">
                <a:tc>
                  <a:txBody>
                    <a:bodyPr/>
                    <a:lstStyle/>
                    <a:p>
                      <a:pPr algn="ctr" fontAlgn="b"/>
                      <a:r>
                        <a:rPr lang="en-GB" sz="1800" b="1" i="0" u="none" strike="noStrike">
                          <a:solidFill>
                            <a:srgbClr val="000066"/>
                          </a:solidFill>
                          <a:effectLst/>
                          <a:latin typeface="+mn-ea"/>
                          <a:ea typeface="+mn-ea"/>
                        </a:rPr>
                        <a:t>601003.SH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dirty="0">
                          <a:solidFill>
                            <a:srgbClr val="000066"/>
                          </a:solidFill>
                          <a:effectLst/>
                          <a:latin typeface="+mn-ea"/>
                          <a:ea typeface="+mn-ea"/>
                        </a:rPr>
                        <a:t>柳钢股份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30.5085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197.3351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9"/>
                  </a:ext>
                </a:extLst>
              </a:tr>
              <a:tr h="472432">
                <a:tc>
                  <a:txBody>
                    <a:bodyPr/>
                    <a:lstStyle/>
                    <a:p>
                      <a:pPr algn="ctr" fontAlgn="b"/>
                      <a:r>
                        <a:rPr lang="en-GB" sz="1800" b="1" i="0" u="none" strike="noStrike">
                          <a:solidFill>
                            <a:srgbClr val="000066"/>
                          </a:solidFill>
                          <a:effectLst/>
                          <a:latin typeface="+mn-ea"/>
                          <a:ea typeface="+mn-ea"/>
                        </a:rPr>
                        <a:t>002195.SZ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algn="ctr" fontAlgn="b"/>
                      <a:r>
                        <a:rPr lang="zh-CN" altLang="en-US" sz="1800" b="1" i="0" u="none" strike="noStrike" dirty="0">
                          <a:solidFill>
                            <a:srgbClr val="000066"/>
                          </a:solidFill>
                          <a:effectLst/>
                          <a:latin typeface="+mn-ea"/>
                          <a:ea typeface="+mn-ea"/>
                        </a:rPr>
                        <a:t>二三四五</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algn="ctr" fontAlgn="b"/>
                      <a:r>
                        <a:rPr lang="en-US" altLang="zh-CN" sz="1800" b="1" i="0" u="none" strike="noStrike" dirty="0">
                          <a:solidFill>
                            <a:srgbClr val="000066"/>
                          </a:solidFill>
                          <a:effectLst/>
                          <a:latin typeface="+mn-ea"/>
                          <a:ea typeface="+mn-ea"/>
                        </a:rPr>
                        <a:t>28.2723</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algn="ctr" fontAlgn="b"/>
                      <a:r>
                        <a:rPr lang="en-US" altLang="zh-CN" sz="1800" b="1" i="0" u="none" strike="noStrike">
                          <a:solidFill>
                            <a:srgbClr val="000066"/>
                          </a:solidFill>
                          <a:effectLst/>
                          <a:latin typeface="+mn-ea"/>
                          <a:ea typeface="+mn-ea"/>
                        </a:rPr>
                        <a:t>251.0515</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algn="ctr" fontAlgn="b"/>
                      <a:r>
                        <a:rPr lang="zh-CN" altLang="en-US" sz="1800" b="1" i="0" u="none" strike="noStrike" dirty="0">
                          <a:solidFill>
                            <a:srgbClr val="000066"/>
                          </a:solidFill>
                          <a:effectLst/>
                          <a:latin typeface="+mn-ea"/>
                          <a:ea typeface="+mn-ea"/>
                        </a:rPr>
                        <a:t>信息传输、软件和信息技术服务业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12700">
                      <a:solidFill>
                        <a:schemeClr val="accent2"/>
                      </a:solidFill>
                      <a:prstDash val="solid"/>
                    </a:lnB>
                    <a:noFill/>
                  </a:tcPr>
                </a:tc>
                <a:extLst>
                  <a:ext uri="{0D108BD9-81ED-4DB2-BD59-A6C34878D82A}">
                    <a16:rowId xmlns:a16="http://schemas.microsoft.com/office/drawing/2014/main" val="10010"/>
                  </a:ext>
                </a:extLst>
              </a:tr>
              <a:tr h="472432">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dirty="0"/>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extLst>
                  <a:ext uri="{0D108BD9-81ED-4DB2-BD59-A6C34878D82A}">
                    <a16:rowId xmlns:a16="http://schemas.microsoft.com/office/drawing/2014/main" val="10011"/>
                  </a:ext>
                </a:extLst>
              </a:tr>
            </a:tbl>
          </a:graphicData>
        </a:graphic>
      </p:graphicFrame>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AB08862-4DA7-4AB6-A6E5-68FEF2CE31DE}"/>
              </a:ext>
            </a:extLst>
          </p:cNvPr>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上月涨幅居前个股的本月表现</a:t>
            </a:r>
            <a:endParaRPr lang="en-US" altLang="zh-CN" sz="2400" b="1" dirty="0">
              <a:solidFill>
                <a:srgbClr val="000066"/>
              </a:solidFill>
              <a:latin typeface="幼圆" panose="02010509060101010101" pitchFamily="49" charset="-122"/>
              <a:ea typeface="幼圆" panose="02010509060101010101" pitchFamily="49" charset="-122"/>
            </a:endParaRPr>
          </a:p>
        </p:txBody>
      </p:sp>
      <p:graphicFrame>
        <p:nvGraphicFramePr>
          <p:cNvPr id="5" name="表格 4">
            <a:extLst>
              <a:ext uri="{FF2B5EF4-FFF2-40B4-BE49-F238E27FC236}">
                <a16:creationId xmlns:a16="http://schemas.microsoft.com/office/drawing/2014/main" id="{BDD305F5-997A-49F2-8DBC-1332852DFE17}"/>
              </a:ext>
            </a:extLst>
          </p:cNvPr>
          <p:cNvGraphicFramePr>
            <a:graphicFrameLocks noGrp="1"/>
          </p:cNvGraphicFramePr>
          <p:nvPr>
            <p:extLst>
              <p:ext uri="{D42A27DB-BD31-4B8C-83A1-F6EECF244321}">
                <p14:modId xmlns:p14="http://schemas.microsoft.com/office/powerpoint/2010/main" val="44022586"/>
              </p:ext>
            </p:extLst>
          </p:nvPr>
        </p:nvGraphicFramePr>
        <p:xfrm>
          <a:off x="-32" y="739122"/>
          <a:ext cx="9144034" cy="6161357"/>
        </p:xfrm>
        <a:graphic>
          <a:graphicData uri="http://schemas.openxmlformats.org/drawingml/2006/table">
            <a:tbl>
              <a:tblPr/>
              <a:tblGrid>
                <a:gridCol w="1938794">
                  <a:extLst>
                    <a:ext uri="{9D8B030D-6E8A-4147-A177-3AD203B41FA5}">
                      <a16:colId xmlns:a16="http://schemas.microsoft.com/office/drawing/2014/main" val="20000"/>
                    </a:ext>
                  </a:extLst>
                </a:gridCol>
                <a:gridCol w="1736202">
                  <a:extLst>
                    <a:ext uri="{9D8B030D-6E8A-4147-A177-3AD203B41FA5}">
                      <a16:colId xmlns:a16="http://schemas.microsoft.com/office/drawing/2014/main" val="20001"/>
                    </a:ext>
                  </a:extLst>
                </a:gridCol>
                <a:gridCol w="1388963">
                  <a:extLst>
                    <a:ext uri="{9D8B030D-6E8A-4147-A177-3AD203B41FA5}">
                      <a16:colId xmlns:a16="http://schemas.microsoft.com/office/drawing/2014/main" val="20002"/>
                    </a:ext>
                  </a:extLst>
                </a:gridCol>
                <a:gridCol w="1435100">
                  <a:extLst>
                    <a:ext uri="{9D8B030D-6E8A-4147-A177-3AD203B41FA5}">
                      <a16:colId xmlns:a16="http://schemas.microsoft.com/office/drawing/2014/main" val="20003"/>
                    </a:ext>
                  </a:extLst>
                </a:gridCol>
                <a:gridCol w="2644975">
                  <a:extLst>
                    <a:ext uri="{9D8B030D-6E8A-4147-A177-3AD203B41FA5}">
                      <a16:colId xmlns:a16="http://schemas.microsoft.com/office/drawing/2014/main" val="20004"/>
                    </a:ext>
                  </a:extLst>
                </a:gridCol>
              </a:tblGrid>
              <a:tr h="714375">
                <a:tc>
                  <a:txBody>
                    <a:bodyPr/>
                    <a:lstStyle/>
                    <a:p>
                      <a:pPr algn="ctr" fontAlgn="t"/>
                      <a:endParaRPr lang="en-US" altLang="zh-CN" sz="1400" b="1" i="0" u="none" strike="noStrike" kern="1200" dirty="0">
                        <a:solidFill>
                          <a:schemeClr val="bg1"/>
                        </a:solidFill>
                        <a:latin typeface="+mn-ea"/>
                        <a:ea typeface="+mn-ea"/>
                        <a:cs typeface="+mn-cs"/>
                      </a:endParaRPr>
                    </a:p>
                    <a:p>
                      <a:pPr algn="ctr" fontAlgn="t"/>
                      <a:r>
                        <a:rPr lang="zh-CN" altLang="en-US" sz="1400" b="1" i="0" u="none" strike="noStrike" kern="1200" dirty="0">
                          <a:solidFill>
                            <a:schemeClr val="bg1"/>
                          </a:solidFill>
                          <a:latin typeface="+mn-ea"/>
                          <a:ea typeface="+mn-ea"/>
                          <a:cs typeface="+mn-cs"/>
                        </a:rPr>
                        <a:t>证券代码</a:t>
                      </a:r>
                    </a:p>
                  </a:txBody>
                  <a:tcPr marL="4682" marR="4682" marT="4682" marB="0">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dirty="0">
                        <a:solidFill>
                          <a:schemeClr val="bg1"/>
                        </a:solidFill>
                        <a:latin typeface="+mn-ea"/>
                        <a:ea typeface="+mn-ea"/>
                        <a:cs typeface="+mn-cs"/>
                      </a:endParaRPr>
                    </a:p>
                    <a:p>
                      <a:pPr algn="ctr" rtl="0" fontAlgn="t"/>
                      <a:r>
                        <a:rPr lang="zh-CN" altLang="en-US" sz="1400" b="1" i="0" u="none" strike="noStrike" kern="1200" dirty="0">
                          <a:solidFill>
                            <a:schemeClr val="bg1"/>
                          </a:solidFill>
                          <a:latin typeface="+mn-ea"/>
                          <a:ea typeface="+mn-ea"/>
                          <a:cs typeface="+mn-cs"/>
                        </a:rPr>
                        <a:t>证券简称</a:t>
                      </a: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dirty="0">
                        <a:solidFill>
                          <a:schemeClr val="bg1"/>
                        </a:solidFill>
                        <a:latin typeface="+mn-ea"/>
                        <a:ea typeface="+mn-ea"/>
                        <a:cs typeface="+mn-cs"/>
                      </a:endParaRPr>
                    </a:p>
                    <a:p>
                      <a:pPr algn="ctr" rtl="0" fontAlgn="t"/>
                      <a:r>
                        <a:rPr lang="zh-CN" altLang="en-US" sz="1400" b="1" i="0" u="none" strike="noStrike" kern="1200" dirty="0">
                          <a:solidFill>
                            <a:schemeClr val="bg1"/>
                          </a:solidFill>
                          <a:latin typeface="+mn-ea"/>
                          <a:ea typeface="+mn-ea"/>
                          <a:cs typeface="+mn-cs"/>
                        </a:rPr>
                        <a:t>上月涨幅（</a:t>
                      </a:r>
                      <a:r>
                        <a:rPr lang="en-US" altLang="zh-CN" sz="1400" b="1" i="0" u="none" strike="noStrike" kern="1200" dirty="0">
                          <a:solidFill>
                            <a:schemeClr val="bg1"/>
                          </a:solidFill>
                          <a:latin typeface="+mn-ea"/>
                          <a:ea typeface="+mn-ea"/>
                          <a:cs typeface="+mn-cs"/>
                        </a:rPr>
                        <a:t>%</a:t>
                      </a:r>
                      <a:r>
                        <a:rPr lang="zh-CN" altLang="en-US" sz="1400" b="1" i="0" u="none" strike="noStrike" kern="1200" dirty="0">
                          <a:solidFill>
                            <a:schemeClr val="bg1"/>
                          </a:solidFill>
                          <a:latin typeface="+mn-ea"/>
                          <a:ea typeface="+mn-ea"/>
                          <a:cs typeface="+mn-cs"/>
                        </a:rPr>
                        <a:t>）</a:t>
                      </a:r>
                      <a:br>
                        <a:rPr lang="zh-CN" altLang="en-US" sz="1400" b="1" i="0" u="none" strike="noStrike" kern="1200" dirty="0">
                          <a:solidFill>
                            <a:schemeClr val="bg1"/>
                          </a:solidFill>
                          <a:latin typeface="+mn-ea"/>
                          <a:ea typeface="+mn-ea"/>
                          <a:cs typeface="+mn-cs"/>
                        </a:rPr>
                      </a:br>
                      <a:endParaRPr lang="zh-CN" altLang="en-US" sz="1400" b="1" i="0" u="none" strike="noStrike" kern="1200" dirty="0">
                        <a:solidFill>
                          <a:schemeClr val="bg1"/>
                        </a:solidFill>
                        <a:latin typeface="+mn-ea"/>
                        <a:ea typeface="+mn-ea"/>
                        <a:cs typeface="+mn-cs"/>
                      </a:endParaRP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dirty="0">
                        <a:solidFill>
                          <a:schemeClr val="bg1"/>
                        </a:solidFill>
                        <a:latin typeface="+mn-ea"/>
                        <a:ea typeface="+mn-ea"/>
                        <a:cs typeface="+mn-cs"/>
                      </a:endParaRPr>
                    </a:p>
                    <a:p>
                      <a:pPr algn="ctr" rtl="0" fontAlgn="t"/>
                      <a:r>
                        <a:rPr lang="zh-CN" altLang="en-US" sz="1400" b="1" i="0" u="none" strike="noStrike" kern="1200" dirty="0">
                          <a:solidFill>
                            <a:schemeClr val="bg1"/>
                          </a:solidFill>
                          <a:latin typeface="+mn-ea"/>
                          <a:ea typeface="+mn-ea"/>
                          <a:cs typeface="+mn-cs"/>
                        </a:rPr>
                        <a:t>本月涨幅（</a:t>
                      </a:r>
                      <a:r>
                        <a:rPr lang="en-US" altLang="zh-CN" sz="1400" b="1" i="0" u="none" strike="noStrike" kern="1200" dirty="0">
                          <a:solidFill>
                            <a:schemeClr val="bg1"/>
                          </a:solidFill>
                          <a:latin typeface="+mn-ea"/>
                          <a:ea typeface="+mn-ea"/>
                          <a:cs typeface="+mn-cs"/>
                        </a:rPr>
                        <a:t>%</a:t>
                      </a:r>
                      <a:r>
                        <a:rPr lang="zh-CN" altLang="en-US" sz="1400" b="1" i="0" u="none" strike="noStrike" kern="1200" dirty="0">
                          <a:solidFill>
                            <a:schemeClr val="bg1"/>
                          </a:solidFill>
                          <a:latin typeface="+mn-ea"/>
                          <a:ea typeface="+mn-ea"/>
                          <a:cs typeface="+mn-cs"/>
                        </a:rPr>
                        <a:t>）</a:t>
                      </a: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dirty="0">
                        <a:solidFill>
                          <a:schemeClr val="bg1"/>
                        </a:solidFill>
                        <a:latin typeface="+mn-ea"/>
                        <a:ea typeface="+mn-ea"/>
                        <a:cs typeface="+mn-cs"/>
                      </a:endParaRPr>
                    </a:p>
                    <a:p>
                      <a:pPr algn="ctr" rtl="0" fontAlgn="t"/>
                      <a:r>
                        <a:rPr lang="zh-CN" altLang="en-US" sz="1400" b="1" i="0" u="none" strike="noStrike" kern="1200" dirty="0">
                          <a:solidFill>
                            <a:schemeClr val="bg1"/>
                          </a:solidFill>
                          <a:latin typeface="+mn-ea"/>
                          <a:ea typeface="+mn-ea"/>
                          <a:cs typeface="+mn-cs"/>
                        </a:rPr>
                        <a:t>行业</a:t>
                      </a:r>
                    </a:p>
                  </a:txBody>
                  <a:tcPr marL="4682" marR="4682" marT="4682" marB="0">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extLst>
                  <a:ext uri="{0D108BD9-81ED-4DB2-BD59-A6C34878D82A}">
                    <a16:rowId xmlns:a16="http://schemas.microsoft.com/office/drawing/2014/main" val="10000"/>
                  </a:ext>
                </a:extLst>
              </a:tr>
              <a:tr h="472440">
                <a:tc>
                  <a:txBody>
                    <a:bodyPr/>
                    <a:lstStyle/>
                    <a:p>
                      <a:pPr algn="ctr" fontAlgn="b"/>
                      <a:r>
                        <a:rPr lang="en-GB" sz="1800" b="1" i="0" u="none" strike="noStrike" dirty="0">
                          <a:solidFill>
                            <a:srgbClr val="000066"/>
                          </a:solidFill>
                          <a:effectLst/>
                          <a:latin typeface="+mn-ea"/>
                          <a:ea typeface="+mn-ea"/>
                        </a:rPr>
                        <a:t>002208.SZ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合肥城建</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dirty="0">
                          <a:solidFill>
                            <a:srgbClr val="000066"/>
                          </a:solidFill>
                          <a:effectLst/>
                          <a:latin typeface="+mn-ea"/>
                          <a:ea typeface="+mn-ea"/>
                        </a:rPr>
                        <a:t>104.5455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dirty="0">
                          <a:solidFill>
                            <a:srgbClr val="000066"/>
                          </a:solidFill>
                          <a:effectLst/>
                          <a:latin typeface="+mn-ea"/>
                          <a:ea typeface="+mn-ea"/>
                        </a:rPr>
                        <a:t>-20.6111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房地产业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1"/>
                  </a:ext>
                </a:extLst>
              </a:tr>
              <a:tr h="472432">
                <a:tc>
                  <a:txBody>
                    <a:bodyPr/>
                    <a:lstStyle/>
                    <a:p>
                      <a:pPr algn="ctr" fontAlgn="b"/>
                      <a:r>
                        <a:rPr lang="en-GB" sz="1800" b="1" i="0" u="none" strike="noStrike" dirty="0">
                          <a:solidFill>
                            <a:srgbClr val="000066"/>
                          </a:solidFill>
                          <a:effectLst/>
                          <a:latin typeface="+mn-ea"/>
                          <a:ea typeface="+mn-ea"/>
                        </a:rPr>
                        <a:t>002137.SZ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dirty="0">
                          <a:solidFill>
                            <a:srgbClr val="000066"/>
                          </a:solidFill>
                          <a:effectLst/>
                          <a:latin typeface="+mn-ea"/>
                          <a:ea typeface="+mn-ea"/>
                        </a:rPr>
                        <a:t>麦达数字</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104.1806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dirty="0">
                          <a:solidFill>
                            <a:srgbClr val="000066"/>
                          </a:solidFill>
                          <a:effectLst/>
                          <a:latin typeface="+mn-ea"/>
                          <a:ea typeface="+mn-ea"/>
                        </a:rPr>
                        <a:t>-15.9705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信息传输、软件和信息技术服务业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2"/>
                  </a:ext>
                </a:extLst>
              </a:tr>
              <a:tr h="472432">
                <a:tc>
                  <a:txBody>
                    <a:bodyPr/>
                    <a:lstStyle/>
                    <a:p>
                      <a:pPr algn="ctr" fontAlgn="b"/>
                      <a:r>
                        <a:rPr lang="en-GB" sz="1800" b="1" i="0" u="none" strike="noStrike">
                          <a:solidFill>
                            <a:srgbClr val="000066"/>
                          </a:solidFill>
                          <a:effectLst/>
                          <a:latin typeface="+mn-ea"/>
                          <a:ea typeface="+mn-ea"/>
                        </a:rPr>
                        <a:t>002184.SZ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海得控制</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90.8726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dirty="0">
                          <a:solidFill>
                            <a:srgbClr val="000066"/>
                          </a:solidFill>
                          <a:effectLst/>
                          <a:latin typeface="+mn-ea"/>
                          <a:ea typeface="+mn-ea"/>
                        </a:rPr>
                        <a:t>-19.443</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3"/>
                  </a:ext>
                </a:extLst>
              </a:tr>
              <a:tr h="472432">
                <a:tc>
                  <a:txBody>
                    <a:bodyPr/>
                    <a:lstStyle/>
                    <a:p>
                      <a:pPr algn="ctr" fontAlgn="b"/>
                      <a:r>
                        <a:rPr lang="en-GB" sz="1800" b="1" i="0" u="none" strike="noStrike">
                          <a:solidFill>
                            <a:srgbClr val="000066"/>
                          </a:solidFill>
                          <a:effectLst/>
                          <a:latin typeface="+mn-ea"/>
                          <a:ea typeface="+mn-ea"/>
                        </a:rPr>
                        <a:t>300598.SZ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dirty="0">
                          <a:solidFill>
                            <a:srgbClr val="000066"/>
                          </a:solidFill>
                          <a:effectLst/>
                          <a:latin typeface="+mn-ea"/>
                          <a:ea typeface="+mn-ea"/>
                        </a:rPr>
                        <a:t>诚迈科技</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89.9632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dirty="0">
                          <a:solidFill>
                            <a:srgbClr val="000066"/>
                          </a:solidFill>
                          <a:effectLst/>
                          <a:latin typeface="+mn-ea"/>
                          <a:ea typeface="+mn-ea"/>
                        </a:rPr>
                        <a:t>-6.1076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信息传输、软件和信息技术服务业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4"/>
                  </a:ext>
                </a:extLst>
              </a:tr>
              <a:tr h="472432">
                <a:tc>
                  <a:txBody>
                    <a:bodyPr/>
                    <a:lstStyle/>
                    <a:p>
                      <a:pPr algn="ctr" fontAlgn="b"/>
                      <a:r>
                        <a:rPr lang="en-GB" sz="1800" b="1" i="0" u="none" strike="noStrike">
                          <a:solidFill>
                            <a:srgbClr val="000066"/>
                          </a:solidFill>
                          <a:effectLst/>
                          <a:latin typeface="+mn-ea"/>
                          <a:ea typeface="+mn-ea"/>
                        </a:rPr>
                        <a:t>300390.SZ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天华超净</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dirty="0">
                          <a:solidFill>
                            <a:srgbClr val="000066"/>
                          </a:solidFill>
                          <a:effectLst/>
                          <a:latin typeface="+mn-ea"/>
                          <a:ea typeface="+mn-ea"/>
                        </a:rPr>
                        <a:t>79.1118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dirty="0">
                          <a:solidFill>
                            <a:srgbClr val="000066"/>
                          </a:solidFill>
                          <a:effectLst/>
                          <a:latin typeface="+mn-ea"/>
                          <a:ea typeface="+mn-ea"/>
                        </a:rPr>
                        <a:t>-13.315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5"/>
                  </a:ext>
                </a:extLst>
              </a:tr>
              <a:tr h="474980">
                <a:tc>
                  <a:txBody>
                    <a:bodyPr/>
                    <a:lstStyle/>
                    <a:p>
                      <a:pPr algn="ctr" fontAlgn="b"/>
                      <a:r>
                        <a:rPr lang="en-GB" sz="1800" b="1" i="0" u="none" strike="noStrike">
                          <a:solidFill>
                            <a:srgbClr val="000066"/>
                          </a:solidFill>
                          <a:effectLst/>
                          <a:latin typeface="+mn-ea"/>
                          <a:ea typeface="+mn-ea"/>
                        </a:rPr>
                        <a:t>000151.SZ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中成股份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dirty="0">
                          <a:solidFill>
                            <a:srgbClr val="000066"/>
                          </a:solidFill>
                          <a:effectLst/>
                          <a:latin typeface="+mn-ea"/>
                          <a:ea typeface="+mn-ea"/>
                        </a:rPr>
                        <a:t>67.7998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dirty="0">
                          <a:solidFill>
                            <a:srgbClr val="000066"/>
                          </a:solidFill>
                          <a:effectLst/>
                          <a:latin typeface="+mn-ea"/>
                          <a:ea typeface="+mn-ea"/>
                        </a:rPr>
                        <a:t>-14.969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批发和零售业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6"/>
                  </a:ext>
                </a:extLst>
              </a:tr>
              <a:tr h="472432">
                <a:tc>
                  <a:txBody>
                    <a:bodyPr/>
                    <a:lstStyle/>
                    <a:p>
                      <a:pPr algn="ctr" fontAlgn="b"/>
                      <a:r>
                        <a:rPr lang="en-GB" sz="1800" b="1" i="0" u="none" strike="noStrike">
                          <a:solidFill>
                            <a:srgbClr val="000066"/>
                          </a:solidFill>
                          <a:effectLst/>
                          <a:latin typeface="+mn-ea"/>
                          <a:ea typeface="+mn-ea"/>
                        </a:rPr>
                        <a:t>300477.SZ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合纵科技</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dirty="0">
                          <a:solidFill>
                            <a:srgbClr val="000066"/>
                          </a:solidFill>
                          <a:effectLst/>
                          <a:latin typeface="+mn-ea"/>
                          <a:ea typeface="+mn-ea"/>
                        </a:rPr>
                        <a:t>66.2417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dirty="0">
                          <a:solidFill>
                            <a:srgbClr val="000066"/>
                          </a:solidFill>
                          <a:effectLst/>
                          <a:latin typeface="+mn-ea"/>
                          <a:ea typeface="+mn-ea"/>
                        </a:rPr>
                        <a:t>-18.7117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7"/>
                  </a:ext>
                </a:extLst>
              </a:tr>
              <a:tr h="472432">
                <a:tc>
                  <a:txBody>
                    <a:bodyPr/>
                    <a:lstStyle/>
                    <a:p>
                      <a:pPr algn="ctr" fontAlgn="b"/>
                      <a:r>
                        <a:rPr lang="en-GB" sz="1800" b="1" i="0" u="none" strike="noStrike">
                          <a:solidFill>
                            <a:srgbClr val="000066"/>
                          </a:solidFill>
                          <a:effectLst/>
                          <a:latin typeface="+mn-ea"/>
                          <a:ea typeface="+mn-ea"/>
                        </a:rPr>
                        <a:t>000555.SZ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神州信息</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63.215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dirty="0">
                          <a:solidFill>
                            <a:srgbClr val="000066"/>
                          </a:solidFill>
                          <a:effectLst/>
                          <a:latin typeface="+mn-ea"/>
                          <a:ea typeface="+mn-ea"/>
                        </a:rPr>
                        <a:t>-3.6858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信息传输、软件和信息技术服务业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8"/>
                  </a:ext>
                </a:extLst>
              </a:tr>
              <a:tr h="472432">
                <a:tc>
                  <a:txBody>
                    <a:bodyPr/>
                    <a:lstStyle/>
                    <a:p>
                      <a:pPr algn="ctr" fontAlgn="b"/>
                      <a:r>
                        <a:rPr lang="en-GB" sz="1800" b="1" i="0" u="none" strike="noStrike">
                          <a:solidFill>
                            <a:srgbClr val="000066"/>
                          </a:solidFill>
                          <a:effectLst/>
                          <a:latin typeface="+mn-ea"/>
                          <a:ea typeface="+mn-ea"/>
                        </a:rPr>
                        <a:t>600962.SH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国投中鲁</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56.9697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dirty="0">
                          <a:solidFill>
                            <a:srgbClr val="000066"/>
                          </a:solidFill>
                          <a:effectLst/>
                          <a:latin typeface="+mn-ea"/>
                          <a:ea typeface="+mn-ea"/>
                        </a:rPr>
                        <a:t>-16.2934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dirty="0">
                          <a:solidFill>
                            <a:srgbClr val="000066"/>
                          </a:solidFill>
                          <a:effectLst/>
                          <a:latin typeface="+mn-ea"/>
                          <a:ea typeface="+mn-ea"/>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9"/>
                  </a:ext>
                </a:extLst>
              </a:tr>
              <a:tr h="472432">
                <a:tc>
                  <a:txBody>
                    <a:bodyPr/>
                    <a:lstStyle/>
                    <a:p>
                      <a:pPr algn="ctr" fontAlgn="b"/>
                      <a:r>
                        <a:rPr lang="en-GB" sz="1800" b="1" i="0" u="none" strike="noStrike">
                          <a:solidFill>
                            <a:srgbClr val="000066"/>
                          </a:solidFill>
                          <a:effectLst/>
                          <a:latin typeface="+mn-ea"/>
                          <a:ea typeface="+mn-ea"/>
                        </a:rPr>
                        <a:t>000532.SZ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algn="ctr" fontAlgn="b"/>
                      <a:r>
                        <a:rPr lang="zh-CN" altLang="en-US" sz="1800" b="1" i="0" u="none" strike="noStrike">
                          <a:solidFill>
                            <a:srgbClr val="000066"/>
                          </a:solidFill>
                          <a:effectLst/>
                          <a:latin typeface="+mn-ea"/>
                          <a:ea typeface="+mn-ea"/>
                        </a:rPr>
                        <a:t>华金资本</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algn="ctr" fontAlgn="b"/>
                      <a:r>
                        <a:rPr lang="en-US" altLang="zh-CN" sz="1800" b="1" i="0" u="none" strike="noStrike">
                          <a:solidFill>
                            <a:srgbClr val="000066"/>
                          </a:solidFill>
                          <a:effectLst/>
                          <a:latin typeface="+mn-ea"/>
                          <a:ea typeface="+mn-ea"/>
                        </a:rPr>
                        <a:t>52.0505</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algn="ctr" fontAlgn="b"/>
                      <a:r>
                        <a:rPr lang="en-US" altLang="zh-CN" sz="1800" b="1" i="0" u="none" strike="noStrike" dirty="0">
                          <a:solidFill>
                            <a:srgbClr val="000066"/>
                          </a:solidFill>
                          <a:effectLst/>
                          <a:latin typeface="+mn-ea"/>
                          <a:ea typeface="+mn-ea"/>
                        </a:rPr>
                        <a:t>-14.592</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algn="ctr" fontAlgn="b"/>
                      <a:r>
                        <a:rPr lang="zh-CN" altLang="en-US" sz="1800" b="1" i="0" u="none" strike="noStrike" dirty="0">
                          <a:solidFill>
                            <a:srgbClr val="000066"/>
                          </a:solidFill>
                          <a:effectLst/>
                          <a:latin typeface="+mn-ea"/>
                          <a:ea typeface="+mn-ea"/>
                        </a:rPr>
                        <a:t>综合</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12700">
                      <a:solidFill>
                        <a:schemeClr val="accent2"/>
                      </a:solidFill>
                      <a:prstDash val="solid"/>
                    </a:lnB>
                    <a:noFill/>
                  </a:tcPr>
                </a:tc>
                <a:extLst>
                  <a:ext uri="{0D108BD9-81ED-4DB2-BD59-A6C34878D82A}">
                    <a16:rowId xmlns:a16="http://schemas.microsoft.com/office/drawing/2014/main" val="10010"/>
                  </a:ext>
                </a:extLst>
              </a:tr>
              <a:tr h="472432">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dirty="0"/>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531376980"/>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ChangeArrowheads="1"/>
          </p:cNvSpPr>
          <p:nvPr/>
        </p:nvSpPr>
        <p:spPr bwMode="white">
          <a:xfrm>
            <a:off x="468313" y="188913"/>
            <a:ext cx="8231187" cy="719137"/>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本月涨幅居前个股</a:t>
            </a:r>
          </a:p>
        </p:txBody>
      </p:sp>
      <p:sp>
        <p:nvSpPr>
          <p:cNvPr id="2" name="Text Box 2"/>
          <p:cNvSpPr txBox="1">
            <a:spLocks noChangeArrowheads="1"/>
          </p:cNvSpPr>
          <p:nvPr/>
        </p:nvSpPr>
        <p:spPr bwMode="auto">
          <a:xfrm>
            <a:off x="213678" y="686231"/>
            <a:ext cx="8715375" cy="5098512"/>
          </a:xfrm>
          <a:prstGeom prst="rect">
            <a:avLst/>
          </a:prstGeom>
          <a:noFill/>
          <a:ln w="9525" algn="ctr">
            <a:noFill/>
            <a:miter lim="800000"/>
          </a:ln>
        </p:spPr>
        <p:txBody>
          <a:bodyPr>
            <a:spAutoFit/>
          </a:bodyPr>
          <a:lstStyle/>
          <a:p>
            <a:pPr>
              <a:lnSpc>
                <a:spcPct val="150000"/>
              </a:lnSpc>
              <a:buClr>
                <a:srgbClr val="000798"/>
              </a:buClr>
              <a:buFont typeface="Wingdings" panose="05000000000000000000" pitchFamily="2" charset="2"/>
              <a:buChar char="l"/>
              <a:defRPr/>
            </a:pPr>
            <a:endParaRPr lang="en-US" altLang="zh-CN" b="1" dirty="0">
              <a:solidFill>
                <a:schemeClr val="accent1">
                  <a:lumMod val="50000"/>
                </a:schemeClr>
              </a:solidFill>
              <a:latin typeface="+mn-lt"/>
              <a:ea typeface="+mn-ea"/>
            </a:endParaRPr>
          </a:p>
          <a:p>
            <a:pPr>
              <a:lnSpc>
                <a:spcPct val="150000"/>
              </a:lnSpc>
              <a:buClr>
                <a:srgbClr val="000798"/>
              </a:buClr>
              <a:buFont typeface="Wingdings" panose="05000000000000000000" pitchFamily="2" charset="2"/>
              <a:buChar char="l"/>
              <a:defRPr/>
            </a:pPr>
            <a:endParaRPr lang="en-US" altLang="zh-CN" b="1" dirty="0">
              <a:solidFill>
                <a:srgbClr val="000066"/>
              </a:solidFill>
              <a:latin typeface="+mn-ea"/>
            </a:endParaRPr>
          </a:p>
          <a:p>
            <a:pPr>
              <a:lnSpc>
                <a:spcPct val="150000"/>
              </a:lnSpc>
              <a:buClr>
                <a:srgbClr val="000798"/>
              </a:buClr>
              <a:buFont typeface="Wingdings" panose="05000000000000000000" pitchFamily="2" charset="2"/>
              <a:buChar char="l"/>
              <a:defRPr/>
            </a:pPr>
            <a:r>
              <a:rPr lang="zh-CN" altLang="en-US" b="1" dirty="0">
                <a:solidFill>
                  <a:srgbClr val="000066"/>
                </a:solidFill>
                <a:latin typeface="+mn-ea"/>
                <a:ea typeface="+mn-ea"/>
              </a:rPr>
              <a:t>华锋股份（</a:t>
            </a:r>
            <a:r>
              <a:rPr lang="en-GB" altLang="zh-CN" b="1" dirty="0">
                <a:solidFill>
                  <a:srgbClr val="000066"/>
                </a:solidFill>
                <a:latin typeface="+mn-ea"/>
                <a:ea typeface="+mn-ea"/>
              </a:rPr>
              <a:t>002806.SZ</a:t>
            </a:r>
            <a:r>
              <a:rPr lang="zh-CN" altLang="en-US" b="1" dirty="0">
                <a:solidFill>
                  <a:srgbClr val="000066"/>
                </a:solidFill>
                <a:latin typeface="+mn-ea"/>
                <a:ea typeface="+mn-ea"/>
              </a:rPr>
              <a:t>）</a:t>
            </a:r>
            <a:r>
              <a:rPr lang="zh-CN" altLang="en-US" b="1" dirty="0">
                <a:solidFill>
                  <a:schemeClr val="accent1">
                    <a:lumMod val="50000"/>
                  </a:schemeClr>
                </a:solidFill>
                <a:latin typeface="+mn-ea"/>
                <a:ea typeface="+mn-ea"/>
              </a:rPr>
              <a:t>：肇</a:t>
            </a:r>
            <a:r>
              <a:rPr lang="zh-CN" altLang="en-US" b="1" dirty="0">
                <a:solidFill>
                  <a:schemeClr val="accent1">
                    <a:lumMod val="50000"/>
                  </a:schemeClr>
                </a:solidFill>
                <a:latin typeface="+mn-lt"/>
                <a:ea typeface="+mn-ea"/>
              </a:rPr>
              <a:t>庆华锋电子铝箔股份有限公司从事铝电解电容器用电极箔的研发、生产及销售，主要产品为铝电解电容器用低压化成箔。是目前国内能够大规模自主生产低压腐蚀箔，并能够对自产腐蚀箔进行大规模化成生产的少数几家企业之一，也是目前国内少数有能力向国际市场出口低压化成箔产品的企业之一。</a:t>
            </a:r>
            <a:r>
              <a:rPr lang="en-US" altLang="zh-CN" b="1" dirty="0">
                <a:solidFill>
                  <a:schemeClr val="accent1">
                    <a:lumMod val="50000"/>
                  </a:schemeClr>
                </a:solidFill>
                <a:latin typeface="+mn-lt"/>
                <a:ea typeface="+mn-ea"/>
              </a:rPr>
              <a:t>3</a:t>
            </a:r>
            <a:r>
              <a:rPr lang="zh-CN" altLang="en-US" b="1" dirty="0">
                <a:solidFill>
                  <a:schemeClr val="accent1">
                    <a:lumMod val="50000"/>
                  </a:schemeClr>
                </a:solidFill>
                <a:latin typeface="+mn-lt"/>
                <a:ea typeface="+mn-ea"/>
              </a:rPr>
              <a:t>月</a:t>
            </a:r>
            <a:r>
              <a:rPr lang="en-US" altLang="zh-CN" b="1" dirty="0">
                <a:solidFill>
                  <a:schemeClr val="accent1">
                    <a:lumMod val="50000"/>
                  </a:schemeClr>
                </a:solidFill>
                <a:latin typeface="+mn-lt"/>
                <a:ea typeface="+mn-ea"/>
              </a:rPr>
              <a:t>30</a:t>
            </a:r>
            <a:r>
              <a:rPr lang="zh-CN" altLang="en-US" b="1" dirty="0">
                <a:solidFill>
                  <a:schemeClr val="accent1">
                    <a:lumMod val="50000"/>
                  </a:schemeClr>
                </a:solidFill>
                <a:latin typeface="+mn-lt"/>
                <a:ea typeface="+mn-ea"/>
              </a:rPr>
              <a:t>日，公司发布公告，拟发行股票收购理工华创</a:t>
            </a:r>
            <a:r>
              <a:rPr lang="en-US" altLang="zh-CN" b="1" dirty="0">
                <a:solidFill>
                  <a:schemeClr val="accent1">
                    <a:lumMod val="50000"/>
                  </a:schemeClr>
                </a:solidFill>
                <a:latin typeface="+mn-lt"/>
                <a:ea typeface="+mn-ea"/>
              </a:rPr>
              <a:t>100%</a:t>
            </a:r>
            <a:r>
              <a:rPr lang="zh-CN" altLang="en-US" b="1" dirty="0">
                <a:solidFill>
                  <a:schemeClr val="accent1">
                    <a:lumMod val="50000"/>
                  </a:schemeClr>
                </a:solidFill>
                <a:latin typeface="+mn-lt"/>
                <a:ea typeface="+mn-ea"/>
              </a:rPr>
              <a:t>股权，以此进军新能源汽车领域。</a:t>
            </a:r>
            <a:endParaRPr lang="en-US" altLang="zh-CN" b="1" dirty="0">
              <a:solidFill>
                <a:schemeClr val="accent1">
                  <a:lumMod val="50000"/>
                </a:schemeClr>
              </a:solidFill>
              <a:latin typeface="+mn-lt"/>
              <a:ea typeface="+mn-ea"/>
            </a:endParaRPr>
          </a:p>
          <a:p>
            <a:pPr>
              <a:lnSpc>
                <a:spcPct val="150000"/>
              </a:lnSpc>
              <a:buClr>
                <a:srgbClr val="000798"/>
              </a:buClr>
              <a:buFont typeface="Wingdings" panose="05000000000000000000" pitchFamily="2" charset="2"/>
              <a:buChar char="l"/>
              <a:defRPr/>
            </a:pPr>
            <a:endParaRPr lang="en-US" altLang="zh-CN" b="1" dirty="0">
              <a:solidFill>
                <a:schemeClr val="accent1">
                  <a:lumMod val="50000"/>
                </a:schemeClr>
              </a:solidFill>
              <a:latin typeface="+mn-lt"/>
              <a:ea typeface="+mn-ea"/>
            </a:endParaRPr>
          </a:p>
          <a:p>
            <a:pPr>
              <a:lnSpc>
                <a:spcPct val="150000"/>
              </a:lnSpc>
              <a:buClr>
                <a:srgbClr val="000798"/>
              </a:buClr>
              <a:buFont typeface="Wingdings" panose="05000000000000000000" pitchFamily="2" charset="2"/>
              <a:buChar char="l"/>
              <a:defRPr/>
            </a:pPr>
            <a:r>
              <a:rPr lang="zh-CN" altLang="en-US" b="1" dirty="0">
                <a:solidFill>
                  <a:schemeClr val="accent1">
                    <a:lumMod val="50000"/>
                  </a:schemeClr>
                </a:solidFill>
                <a:latin typeface="+mn-lt"/>
                <a:ea typeface="+mn-ea"/>
              </a:rPr>
              <a:t>公司自</a:t>
            </a:r>
            <a:r>
              <a:rPr lang="en-US" altLang="zh-CN" b="1" dirty="0">
                <a:solidFill>
                  <a:schemeClr val="accent1">
                    <a:lumMod val="50000"/>
                  </a:schemeClr>
                </a:solidFill>
                <a:latin typeface="+mn-lt"/>
                <a:ea typeface="+mn-ea"/>
              </a:rPr>
              <a:t>4</a:t>
            </a:r>
            <a:r>
              <a:rPr lang="zh-CN" altLang="en-US" b="1" dirty="0">
                <a:solidFill>
                  <a:schemeClr val="accent1">
                    <a:lumMod val="50000"/>
                  </a:schemeClr>
                </a:solidFill>
                <a:latin typeface="+mn-lt"/>
                <a:ea typeface="+mn-ea"/>
              </a:rPr>
              <a:t>月</a:t>
            </a:r>
            <a:r>
              <a:rPr lang="en-US" altLang="zh-CN" b="1" dirty="0">
                <a:solidFill>
                  <a:schemeClr val="accent1">
                    <a:lumMod val="50000"/>
                  </a:schemeClr>
                </a:solidFill>
                <a:latin typeface="+mn-lt"/>
                <a:ea typeface="+mn-ea"/>
              </a:rPr>
              <a:t>17</a:t>
            </a:r>
            <a:r>
              <a:rPr lang="zh-CN" altLang="en-US" b="1" dirty="0">
                <a:solidFill>
                  <a:schemeClr val="accent1">
                    <a:lumMod val="50000"/>
                  </a:schemeClr>
                </a:solidFill>
                <a:latin typeface="+mn-lt"/>
                <a:ea typeface="+mn-ea"/>
              </a:rPr>
              <a:t>日起至月末实现</a:t>
            </a:r>
            <a:r>
              <a:rPr lang="en-US" altLang="zh-CN" b="1" dirty="0">
                <a:solidFill>
                  <a:schemeClr val="accent1">
                    <a:lumMod val="50000"/>
                  </a:schemeClr>
                </a:solidFill>
                <a:latin typeface="+mn-lt"/>
                <a:ea typeface="+mn-ea"/>
              </a:rPr>
              <a:t>6</a:t>
            </a:r>
            <a:r>
              <a:rPr lang="zh-CN" altLang="en-US" b="1" dirty="0">
                <a:solidFill>
                  <a:schemeClr val="accent1">
                    <a:lumMod val="50000"/>
                  </a:schemeClr>
                </a:solidFill>
                <a:latin typeface="+mn-lt"/>
                <a:ea typeface="+mn-ea"/>
              </a:rPr>
              <a:t>个涨停板，月涨幅</a:t>
            </a:r>
            <a:r>
              <a:rPr lang="en-US" altLang="zh-CN" b="1" dirty="0">
                <a:solidFill>
                  <a:schemeClr val="accent1">
                    <a:lumMod val="50000"/>
                  </a:schemeClr>
                </a:solidFill>
                <a:latin typeface="+mn-lt"/>
                <a:ea typeface="+mn-ea"/>
              </a:rPr>
              <a:t>62.19%</a:t>
            </a:r>
            <a:r>
              <a:rPr lang="zh-CN" altLang="en-US" b="1" dirty="0">
                <a:solidFill>
                  <a:schemeClr val="accent1">
                    <a:lumMod val="50000"/>
                  </a:schemeClr>
                </a:solidFill>
                <a:latin typeface="+mn-lt"/>
                <a:ea typeface="+mn-ea"/>
              </a:rPr>
              <a:t>。至</a:t>
            </a:r>
            <a:r>
              <a:rPr lang="en-US" altLang="zh-CN" b="1" dirty="0">
                <a:solidFill>
                  <a:schemeClr val="accent1">
                    <a:lumMod val="50000"/>
                  </a:schemeClr>
                </a:solidFill>
                <a:latin typeface="+mn-lt"/>
                <a:ea typeface="+mn-ea"/>
              </a:rPr>
              <a:t>5</a:t>
            </a:r>
            <a:r>
              <a:rPr lang="zh-CN" altLang="en-US" b="1" dirty="0">
                <a:solidFill>
                  <a:schemeClr val="accent1">
                    <a:lumMod val="50000"/>
                  </a:schemeClr>
                </a:solidFill>
                <a:latin typeface="+mn-lt"/>
                <a:ea typeface="+mn-ea"/>
              </a:rPr>
              <a:t>月</a:t>
            </a:r>
            <a:r>
              <a:rPr lang="en-US" altLang="zh-CN" b="1" dirty="0">
                <a:solidFill>
                  <a:schemeClr val="accent1">
                    <a:lumMod val="50000"/>
                  </a:schemeClr>
                </a:solidFill>
                <a:latin typeface="+mn-lt"/>
                <a:ea typeface="+mn-ea"/>
              </a:rPr>
              <a:t>8</a:t>
            </a:r>
            <a:r>
              <a:rPr lang="zh-CN" altLang="en-US" b="1" dirty="0">
                <a:solidFill>
                  <a:schemeClr val="accent1">
                    <a:lumMod val="50000"/>
                  </a:schemeClr>
                </a:solidFill>
                <a:latin typeface="+mn-lt"/>
                <a:ea typeface="+mn-ea"/>
              </a:rPr>
              <a:t>日，公司在最近的</a:t>
            </a:r>
            <a:r>
              <a:rPr lang="en-US" altLang="zh-CN" b="1" dirty="0">
                <a:solidFill>
                  <a:schemeClr val="accent1">
                    <a:lumMod val="50000"/>
                  </a:schemeClr>
                </a:solidFill>
                <a:latin typeface="+mn-lt"/>
                <a:ea typeface="+mn-ea"/>
              </a:rPr>
              <a:t>12</a:t>
            </a:r>
            <a:r>
              <a:rPr lang="zh-CN" altLang="en-US" b="1" dirty="0">
                <a:solidFill>
                  <a:schemeClr val="accent1">
                    <a:lumMod val="50000"/>
                  </a:schemeClr>
                </a:solidFill>
                <a:latin typeface="+mn-lt"/>
                <a:ea typeface="+mn-ea"/>
              </a:rPr>
              <a:t>个交易日中实现</a:t>
            </a:r>
            <a:r>
              <a:rPr lang="en-US" altLang="zh-CN" b="1" dirty="0">
                <a:solidFill>
                  <a:schemeClr val="accent1">
                    <a:lumMod val="50000"/>
                  </a:schemeClr>
                </a:solidFill>
                <a:latin typeface="+mn-lt"/>
                <a:ea typeface="+mn-ea"/>
              </a:rPr>
              <a:t>10</a:t>
            </a:r>
            <a:r>
              <a:rPr lang="zh-CN" altLang="en-US" b="1" dirty="0">
                <a:solidFill>
                  <a:schemeClr val="accent1">
                    <a:lumMod val="50000"/>
                  </a:schemeClr>
                </a:solidFill>
                <a:latin typeface="+mn-lt"/>
                <a:ea typeface="+mn-ea"/>
              </a:rPr>
              <a:t>个涨停板，并于</a:t>
            </a:r>
            <a:r>
              <a:rPr lang="en-US" altLang="zh-CN" b="1" dirty="0">
                <a:solidFill>
                  <a:schemeClr val="accent1">
                    <a:lumMod val="50000"/>
                  </a:schemeClr>
                </a:solidFill>
                <a:latin typeface="+mn-lt"/>
                <a:ea typeface="+mn-ea"/>
              </a:rPr>
              <a:t>5</a:t>
            </a:r>
            <a:r>
              <a:rPr lang="zh-CN" altLang="en-US" b="1" dirty="0">
                <a:solidFill>
                  <a:schemeClr val="accent1">
                    <a:lumMod val="50000"/>
                  </a:schemeClr>
                </a:solidFill>
                <a:latin typeface="+mn-lt"/>
                <a:ea typeface="+mn-ea"/>
              </a:rPr>
              <a:t>月</a:t>
            </a:r>
            <a:r>
              <a:rPr lang="en-US" altLang="zh-CN" b="1" dirty="0">
                <a:solidFill>
                  <a:schemeClr val="accent1">
                    <a:lumMod val="50000"/>
                  </a:schemeClr>
                </a:solidFill>
                <a:latin typeface="+mn-lt"/>
                <a:ea typeface="+mn-ea"/>
              </a:rPr>
              <a:t>9</a:t>
            </a:r>
            <a:r>
              <a:rPr lang="zh-CN" altLang="en-US" b="1" dirty="0">
                <a:solidFill>
                  <a:schemeClr val="accent1">
                    <a:lumMod val="50000"/>
                  </a:schemeClr>
                </a:solidFill>
                <a:latin typeface="+mn-lt"/>
                <a:ea typeface="+mn-ea"/>
              </a:rPr>
              <a:t>日停牌核查。</a:t>
            </a:r>
            <a:endParaRPr lang="zh-CN" altLang="en-US" sz="1800" b="1" dirty="0">
              <a:solidFill>
                <a:srgbClr val="002060"/>
              </a:solidFill>
              <a:latin typeface="+mn-ea"/>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edge">
                                      <p:cBhvr>
                                        <p:cTn id="7" dur="2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edge">
                                      <p:cBhvr>
                                        <p:cTn id="12"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本月跌幅居前个股</a:t>
            </a:r>
          </a:p>
        </p:txBody>
      </p:sp>
      <p:graphicFrame>
        <p:nvGraphicFramePr>
          <p:cNvPr id="5" name="表格 4"/>
          <p:cNvGraphicFramePr>
            <a:graphicFrameLocks noGrp="1"/>
          </p:cNvGraphicFramePr>
          <p:nvPr>
            <p:extLst>
              <p:ext uri="{D42A27DB-BD31-4B8C-83A1-F6EECF244321}">
                <p14:modId xmlns:p14="http://schemas.microsoft.com/office/powerpoint/2010/main" val="2047101041"/>
              </p:ext>
            </p:extLst>
          </p:nvPr>
        </p:nvGraphicFramePr>
        <p:xfrm>
          <a:off x="0" y="883266"/>
          <a:ext cx="9144001" cy="6042373"/>
        </p:xfrm>
        <a:graphic>
          <a:graphicData uri="http://schemas.openxmlformats.org/drawingml/2006/table">
            <a:tbl>
              <a:tblPr/>
              <a:tblGrid>
                <a:gridCol w="2213532">
                  <a:extLst>
                    <a:ext uri="{9D8B030D-6E8A-4147-A177-3AD203B41FA5}">
                      <a16:colId xmlns:a16="http://schemas.microsoft.com/office/drawing/2014/main" val="20000"/>
                    </a:ext>
                  </a:extLst>
                </a:gridCol>
                <a:gridCol w="1870962">
                  <a:extLst>
                    <a:ext uri="{9D8B030D-6E8A-4147-A177-3AD203B41FA5}">
                      <a16:colId xmlns:a16="http://schemas.microsoft.com/office/drawing/2014/main" val="20001"/>
                    </a:ext>
                  </a:extLst>
                </a:gridCol>
                <a:gridCol w="1765555">
                  <a:extLst>
                    <a:ext uri="{9D8B030D-6E8A-4147-A177-3AD203B41FA5}">
                      <a16:colId xmlns:a16="http://schemas.microsoft.com/office/drawing/2014/main" val="20002"/>
                    </a:ext>
                  </a:extLst>
                </a:gridCol>
                <a:gridCol w="1264878">
                  <a:extLst>
                    <a:ext uri="{9D8B030D-6E8A-4147-A177-3AD203B41FA5}">
                      <a16:colId xmlns:a16="http://schemas.microsoft.com/office/drawing/2014/main" val="20003"/>
                    </a:ext>
                  </a:extLst>
                </a:gridCol>
                <a:gridCol w="2029074">
                  <a:extLst>
                    <a:ext uri="{9D8B030D-6E8A-4147-A177-3AD203B41FA5}">
                      <a16:colId xmlns:a16="http://schemas.microsoft.com/office/drawing/2014/main" val="20004"/>
                    </a:ext>
                  </a:extLst>
                </a:gridCol>
              </a:tblGrid>
              <a:tr h="578783">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证券代码</a:t>
                      </a:r>
                    </a:p>
                  </a:txBody>
                  <a:tcPr marL="3746" marR="3746" marT="3746"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上市公司</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月跌幅%</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总市值（亿元）</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行业</a:t>
                      </a:r>
                    </a:p>
                  </a:txBody>
                  <a:tcPr marL="3746" marR="3746" marT="3746"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extLst>
                  <a:ext uri="{0D108BD9-81ED-4DB2-BD59-A6C34878D82A}">
                    <a16:rowId xmlns:a16="http://schemas.microsoft.com/office/drawing/2014/main" val="10000"/>
                  </a:ext>
                </a:extLst>
              </a:tr>
              <a:tr h="564515">
                <a:tc>
                  <a:txBody>
                    <a:bodyPr/>
                    <a:lstStyle/>
                    <a:p>
                      <a:pPr algn="ctr" fontAlgn="b"/>
                      <a:r>
                        <a:rPr lang="en-GB" sz="1800" b="1" i="0" u="none" strike="noStrike">
                          <a:solidFill>
                            <a:srgbClr val="000066"/>
                          </a:solidFill>
                          <a:effectLst/>
                          <a:latin typeface="+mn-ea"/>
                          <a:ea typeface="+mn-ea"/>
                        </a:rPr>
                        <a:t>002427.SZ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GB" sz="1800" b="1" i="0" u="none" strike="noStrike" dirty="0">
                          <a:solidFill>
                            <a:srgbClr val="000066"/>
                          </a:solidFill>
                          <a:effectLst/>
                          <a:latin typeface="+mn-ea"/>
                          <a:ea typeface="+mn-ea"/>
                        </a:rPr>
                        <a:t>*ST</a:t>
                      </a:r>
                      <a:r>
                        <a:rPr lang="zh-CN" altLang="en-US" sz="1800" b="1" i="0" u="none" strike="noStrike" dirty="0">
                          <a:solidFill>
                            <a:srgbClr val="000066"/>
                          </a:solidFill>
                          <a:effectLst/>
                          <a:latin typeface="+mn-ea"/>
                          <a:ea typeface="+mn-ea"/>
                        </a:rPr>
                        <a:t>尤夫</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-60.3499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32.4894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1"/>
                  </a:ext>
                </a:extLst>
              </a:tr>
              <a:tr h="479425">
                <a:tc>
                  <a:txBody>
                    <a:bodyPr/>
                    <a:lstStyle/>
                    <a:p>
                      <a:pPr algn="ctr" fontAlgn="b"/>
                      <a:r>
                        <a:rPr lang="en-GB" sz="1800" b="1" i="0" u="none" strike="noStrike">
                          <a:solidFill>
                            <a:srgbClr val="000066"/>
                          </a:solidFill>
                          <a:effectLst/>
                          <a:latin typeface="+mn-ea"/>
                          <a:ea typeface="+mn-ea"/>
                        </a:rPr>
                        <a:t>000693.SZ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GB" sz="1800" b="1" i="0" u="none" strike="noStrike" dirty="0">
                          <a:solidFill>
                            <a:srgbClr val="000066"/>
                          </a:solidFill>
                          <a:effectLst/>
                          <a:latin typeface="+mn-ea"/>
                          <a:ea typeface="+mn-ea"/>
                        </a:rPr>
                        <a:t>*ST</a:t>
                      </a:r>
                      <a:r>
                        <a:rPr lang="zh-CN" altLang="en-US" sz="1800" b="1" i="0" u="none" strike="noStrike" dirty="0">
                          <a:solidFill>
                            <a:srgbClr val="000066"/>
                          </a:solidFill>
                          <a:effectLst/>
                          <a:latin typeface="+mn-ea"/>
                          <a:ea typeface="+mn-ea"/>
                        </a:rPr>
                        <a:t>华泽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-60.1205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17.9896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采矿业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2"/>
                  </a:ext>
                </a:extLst>
              </a:tr>
              <a:tr h="531121">
                <a:tc>
                  <a:txBody>
                    <a:bodyPr/>
                    <a:lstStyle/>
                    <a:p>
                      <a:pPr algn="ctr" fontAlgn="b"/>
                      <a:r>
                        <a:rPr lang="en-GB" sz="1800" b="1" i="0" u="none" strike="noStrike">
                          <a:solidFill>
                            <a:srgbClr val="000066"/>
                          </a:solidFill>
                          <a:effectLst/>
                          <a:latin typeface="+mn-ea"/>
                          <a:ea typeface="+mn-ea"/>
                        </a:rPr>
                        <a:t>600539.SH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GB" sz="1800" b="1" i="0" u="none" strike="noStrike" dirty="0">
                          <a:solidFill>
                            <a:srgbClr val="000066"/>
                          </a:solidFill>
                          <a:effectLst/>
                          <a:latin typeface="+mn-ea"/>
                          <a:ea typeface="+mn-ea"/>
                        </a:rPr>
                        <a:t>*ST</a:t>
                      </a:r>
                      <a:r>
                        <a:rPr lang="zh-CN" altLang="en-US" sz="1800" b="1" i="0" u="none" strike="noStrike" dirty="0">
                          <a:solidFill>
                            <a:srgbClr val="000066"/>
                          </a:solidFill>
                          <a:effectLst/>
                          <a:latin typeface="+mn-ea"/>
                          <a:ea typeface="+mn-ea"/>
                        </a:rPr>
                        <a:t>狮头</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-58.5119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16.031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3"/>
                  </a:ext>
                </a:extLst>
              </a:tr>
              <a:tr h="457603">
                <a:tc>
                  <a:txBody>
                    <a:bodyPr/>
                    <a:lstStyle/>
                    <a:p>
                      <a:pPr algn="ctr" fontAlgn="b"/>
                      <a:r>
                        <a:rPr lang="en-GB" sz="1800" b="1" i="0" u="none" strike="noStrike">
                          <a:solidFill>
                            <a:srgbClr val="000066"/>
                          </a:solidFill>
                          <a:effectLst/>
                          <a:latin typeface="+mn-ea"/>
                          <a:ea typeface="+mn-ea"/>
                        </a:rPr>
                        <a:t>603032.SH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dirty="0">
                          <a:solidFill>
                            <a:srgbClr val="000066"/>
                          </a:solidFill>
                          <a:effectLst/>
                          <a:latin typeface="+mn-ea"/>
                          <a:ea typeface="+mn-ea"/>
                        </a:rPr>
                        <a:t>德新交运</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-57.178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27.8814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交通运输、仓储和邮政业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4"/>
                  </a:ext>
                </a:extLst>
              </a:tr>
              <a:tr h="440070">
                <a:tc>
                  <a:txBody>
                    <a:bodyPr/>
                    <a:lstStyle/>
                    <a:p>
                      <a:pPr algn="ctr" fontAlgn="b"/>
                      <a:r>
                        <a:rPr lang="en-GB" sz="1800" b="1" i="0" u="none" strike="noStrike">
                          <a:solidFill>
                            <a:srgbClr val="000066"/>
                          </a:solidFill>
                          <a:effectLst/>
                          <a:latin typeface="+mn-ea"/>
                          <a:ea typeface="+mn-ea"/>
                        </a:rPr>
                        <a:t>300116.SZ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dirty="0">
                          <a:solidFill>
                            <a:srgbClr val="000066"/>
                          </a:solidFill>
                          <a:effectLst/>
                          <a:latin typeface="+mn-ea"/>
                          <a:ea typeface="+mn-ea"/>
                        </a:rPr>
                        <a:t>坚瑞沃能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-49.0814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94.382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5"/>
                  </a:ext>
                </a:extLst>
              </a:tr>
              <a:tr h="535699">
                <a:tc>
                  <a:txBody>
                    <a:bodyPr/>
                    <a:lstStyle/>
                    <a:p>
                      <a:pPr algn="ctr" fontAlgn="b"/>
                      <a:r>
                        <a:rPr lang="en-GB" sz="1800" b="1" i="0" u="none" strike="noStrike">
                          <a:solidFill>
                            <a:srgbClr val="000066"/>
                          </a:solidFill>
                          <a:effectLst/>
                          <a:latin typeface="+mn-ea"/>
                          <a:ea typeface="+mn-ea"/>
                        </a:rPr>
                        <a:t>000533.SZ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万家乐</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-46.1059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35.8534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6"/>
                  </a:ext>
                </a:extLst>
              </a:tr>
              <a:tr h="492760">
                <a:tc>
                  <a:txBody>
                    <a:bodyPr/>
                    <a:lstStyle/>
                    <a:p>
                      <a:pPr algn="ctr" fontAlgn="b"/>
                      <a:r>
                        <a:rPr lang="en-GB" sz="1800" b="1" i="0" u="none" strike="noStrike">
                          <a:solidFill>
                            <a:srgbClr val="000066"/>
                          </a:solidFill>
                          <a:effectLst/>
                          <a:latin typeface="+mn-ea"/>
                          <a:ea typeface="+mn-ea"/>
                        </a:rPr>
                        <a:t>002604.SZ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GB" sz="1800" b="1" i="0" u="none" strike="noStrike">
                          <a:solidFill>
                            <a:srgbClr val="000066"/>
                          </a:solidFill>
                          <a:effectLst/>
                          <a:latin typeface="+mn-ea"/>
                          <a:ea typeface="+mn-ea"/>
                        </a:rPr>
                        <a:t>*ST</a:t>
                      </a:r>
                      <a:r>
                        <a:rPr lang="zh-CN" altLang="en-US" sz="1800" b="1" i="0" u="none" strike="noStrike">
                          <a:solidFill>
                            <a:srgbClr val="000066"/>
                          </a:solidFill>
                          <a:effectLst/>
                          <a:latin typeface="+mn-ea"/>
                          <a:ea typeface="+mn-ea"/>
                        </a:rPr>
                        <a:t>龙力</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-45.9954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28.2993</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7"/>
                  </a:ext>
                </a:extLst>
              </a:tr>
              <a:tr h="466090">
                <a:tc>
                  <a:txBody>
                    <a:bodyPr/>
                    <a:lstStyle/>
                    <a:p>
                      <a:pPr algn="ctr" fontAlgn="b"/>
                      <a:r>
                        <a:rPr lang="en-GB" sz="1800" b="1" i="0" u="none" strike="noStrike">
                          <a:solidFill>
                            <a:srgbClr val="000066"/>
                          </a:solidFill>
                          <a:effectLst/>
                          <a:latin typeface="+mn-ea"/>
                          <a:ea typeface="+mn-ea"/>
                        </a:rPr>
                        <a:t>002575.SZ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dirty="0">
                          <a:solidFill>
                            <a:srgbClr val="000066"/>
                          </a:solidFill>
                          <a:effectLst/>
                          <a:latin typeface="+mn-ea"/>
                          <a:ea typeface="+mn-ea"/>
                        </a:rPr>
                        <a:t>群兴玩具</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-45.6044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29.1416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8"/>
                  </a:ext>
                </a:extLst>
              </a:tr>
              <a:tr h="466725">
                <a:tc>
                  <a:txBody>
                    <a:bodyPr/>
                    <a:lstStyle/>
                    <a:p>
                      <a:pPr algn="ctr" fontAlgn="b"/>
                      <a:r>
                        <a:rPr lang="en-GB" sz="1800" b="1" i="0" u="none" strike="noStrike">
                          <a:solidFill>
                            <a:srgbClr val="000066"/>
                          </a:solidFill>
                          <a:effectLst/>
                          <a:latin typeface="+mn-ea"/>
                          <a:ea typeface="+mn-ea"/>
                        </a:rPr>
                        <a:t>600202.SH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GB" sz="1800" b="1" i="0" u="none" strike="noStrike">
                          <a:solidFill>
                            <a:srgbClr val="000066"/>
                          </a:solidFill>
                          <a:effectLst/>
                          <a:latin typeface="+mn-ea"/>
                          <a:ea typeface="+mn-ea"/>
                        </a:rPr>
                        <a:t>*ST</a:t>
                      </a:r>
                      <a:r>
                        <a:rPr lang="zh-CN" altLang="en-US" sz="1800" b="1" i="0" u="none" strike="noStrike">
                          <a:solidFill>
                            <a:srgbClr val="000066"/>
                          </a:solidFill>
                          <a:effectLst/>
                          <a:latin typeface="+mn-ea"/>
                          <a:ea typeface="+mn-ea"/>
                        </a:rPr>
                        <a:t>哈空</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-39.3023</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20.0104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9"/>
                  </a:ext>
                </a:extLst>
              </a:tr>
              <a:tr h="492125">
                <a:tc>
                  <a:txBody>
                    <a:bodyPr/>
                    <a:lstStyle/>
                    <a:p>
                      <a:pPr algn="ctr" fontAlgn="b"/>
                      <a:r>
                        <a:rPr lang="en-GB" sz="1800" b="1" i="0" u="none" strike="noStrike">
                          <a:solidFill>
                            <a:srgbClr val="000066"/>
                          </a:solidFill>
                          <a:effectLst/>
                          <a:latin typeface="+mn-ea"/>
                          <a:ea typeface="+mn-ea"/>
                        </a:rPr>
                        <a:t>600651.SH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algn="ctr" fontAlgn="b"/>
                      <a:r>
                        <a:rPr lang="zh-CN" altLang="en-US" sz="1800" b="1" i="0" u="none" strike="noStrike">
                          <a:solidFill>
                            <a:srgbClr val="000066"/>
                          </a:solidFill>
                          <a:effectLst/>
                          <a:latin typeface="+mn-ea"/>
                          <a:ea typeface="+mn-ea"/>
                        </a:rPr>
                        <a:t>飞乐音响</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algn="ctr" fontAlgn="b"/>
                      <a:r>
                        <a:rPr lang="en-US" altLang="zh-CN" sz="1800" b="1" i="0" u="none" strike="noStrike">
                          <a:solidFill>
                            <a:srgbClr val="000066"/>
                          </a:solidFill>
                          <a:effectLst/>
                          <a:latin typeface="+mn-ea"/>
                          <a:ea typeface="+mn-ea"/>
                        </a:rPr>
                        <a:t>-38.5361</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algn="ctr" fontAlgn="b"/>
                      <a:r>
                        <a:rPr lang="en-US" altLang="zh-CN" sz="1800" b="1" i="0" u="none" strike="noStrike">
                          <a:solidFill>
                            <a:srgbClr val="000066"/>
                          </a:solidFill>
                          <a:effectLst/>
                          <a:latin typeface="+mn-ea"/>
                          <a:ea typeface="+mn-ea"/>
                        </a:rPr>
                        <a:t>56.6135</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algn="ctr" fontAlgn="b"/>
                      <a:r>
                        <a:rPr lang="zh-CN" altLang="en-US" sz="1800" b="1" i="0" u="none" strike="noStrike" dirty="0">
                          <a:solidFill>
                            <a:srgbClr val="000066"/>
                          </a:solidFill>
                          <a:effectLst/>
                          <a:latin typeface="+mn-ea"/>
                          <a:ea typeface="+mn-ea"/>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12700">
                      <a:solidFill>
                        <a:schemeClr val="accent2"/>
                      </a:solidFill>
                      <a:prstDash val="solid"/>
                    </a:lnB>
                  </a:tcPr>
                </a:tc>
                <a:extLst>
                  <a:ext uri="{0D108BD9-81ED-4DB2-BD59-A6C34878D82A}">
                    <a16:rowId xmlns:a16="http://schemas.microsoft.com/office/drawing/2014/main" val="10010"/>
                  </a:ext>
                </a:extLst>
              </a:tr>
              <a:tr h="440070">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dirty="0"/>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extLst>
                  <a:ext uri="{0D108BD9-81ED-4DB2-BD59-A6C34878D82A}">
                    <a16:rowId xmlns:a16="http://schemas.microsoft.com/office/drawing/2014/main" val="10011"/>
                  </a:ext>
                </a:extLst>
              </a:tr>
            </a:tbl>
          </a:graphicData>
        </a:graphic>
      </p:graphicFrame>
    </p:spTree>
  </p:cSld>
  <p:clrMapOvr>
    <a:overrideClrMapping bg1="lt1" tx1="dk1" bg2="lt2" tx2="dk2" accent1="accent1" accent2="accent2" accent3="accent3" accent4="accent4" accent5="accent5" accent6="accent6" hlink="hlink" folHlink="folHlink"/>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43C4FAD-AC0F-4495-9059-9516B6E3C2E8}"/>
              </a:ext>
            </a:extLst>
          </p:cNvPr>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股权质押比例前十</a:t>
            </a:r>
          </a:p>
        </p:txBody>
      </p:sp>
      <p:graphicFrame>
        <p:nvGraphicFramePr>
          <p:cNvPr id="7" name="表格 6">
            <a:extLst>
              <a:ext uri="{FF2B5EF4-FFF2-40B4-BE49-F238E27FC236}">
                <a16:creationId xmlns:a16="http://schemas.microsoft.com/office/drawing/2014/main" id="{E29E769F-1AD5-4073-B780-7272B14ECAD7}"/>
              </a:ext>
            </a:extLst>
          </p:cNvPr>
          <p:cNvGraphicFramePr>
            <a:graphicFrameLocks noGrp="1"/>
          </p:cNvGraphicFramePr>
          <p:nvPr>
            <p:extLst>
              <p:ext uri="{D42A27DB-BD31-4B8C-83A1-F6EECF244321}">
                <p14:modId xmlns:p14="http://schemas.microsoft.com/office/powerpoint/2010/main" val="2043314836"/>
              </p:ext>
            </p:extLst>
          </p:nvPr>
        </p:nvGraphicFramePr>
        <p:xfrm>
          <a:off x="0" y="883266"/>
          <a:ext cx="9144001" cy="6007216"/>
        </p:xfrm>
        <a:graphic>
          <a:graphicData uri="http://schemas.openxmlformats.org/drawingml/2006/table">
            <a:tbl>
              <a:tblPr/>
              <a:tblGrid>
                <a:gridCol w="2213532">
                  <a:extLst>
                    <a:ext uri="{9D8B030D-6E8A-4147-A177-3AD203B41FA5}">
                      <a16:colId xmlns:a16="http://schemas.microsoft.com/office/drawing/2014/main" val="20000"/>
                    </a:ext>
                  </a:extLst>
                </a:gridCol>
                <a:gridCol w="1870962">
                  <a:extLst>
                    <a:ext uri="{9D8B030D-6E8A-4147-A177-3AD203B41FA5}">
                      <a16:colId xmlns:a16="http://schemas.microsoft.com/office/drawing/2014/main" val="20001"/>
                    </a:ext>
                  </a:extLst>
                </a:gridCol>
                <a:gridCol w="1765555">
                  <a:extLst>
                    <a:ext uri="{9D8B030D-6E8A-4147-A177-3AD203B41FA5}">
                      <a16:colId xmlns:a16="http://schemas.microsoft.com/office/drawing/2014/main" val="20002"/>
                    </a:ext>
                  </a:extLst>
                </a:gridCol>
                <a:gridCol w="1264878">
                  <a:extLst>
                    <a:ext uri="{9D8B030D-6E8A-4147-A177-3AD203B41FA5}">
                      <a16:colId xmlns:a16="http://schemas.microsoft.com/office/drawing/2014/main" val="20003"/>
                    </a:ext>
                  </a:extLst>
                </a:gridCol>
                <a:gridCol w="2029074">
                  <a:extLst>
                    <a:ext uri="{9D8B030D-6E8A-4147-A177-3AD203B41FA5}">
                      <a16:colId xmlns:a16="http://schemas.microsoft.com/office/drawing/2014/main" val="20004"/>
                    </a:ext>
                  </a:extLst>
                </a:gridCol>
              </a:tblGrid>
              <a:tr h="578783">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证券代码</a:t>
                      </a:r>
                    </a:p>
                  </a:txBody>
                  <a:tcPr marL="3746" marR="3746" marT="3746"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上市公司</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质押比例%</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总市值（亿元）</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行业</a:t>
                      </a:r>
                    </a:p>
                  </a:txBody>
                  <a:tcPr marL="3746" marR="3746" marT="3746"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extLst>
                  <a:ext uri="{0D108BD9-81ED-4DB2-BD59-A6C34878D82A}">
                    <a16:rowId xmlns:a16="http://schemas.microsoft.com/office/drawing/2014/main" val="10000"/>
                  </a:ext>
                </a:extLst>
              </a:tr>
              <a:tr h="564515">
                <a:tc>
                  <a:txBody>
                    <a:bodyPr/>
                    <a:lstStyle/>
                    <a:p>
                      <a:pPr algn="ctr" fontAlgn="b"/>
                      <a:r>
                        <a:rPr lang="en-GB" sz="1800" b="1" i="0" u="none" strike="noStrike">
                          <a:solidFill>
                            <a:srgbClr val="000066"/>
                          </a:solidFill>
                          <a:effectLst/>
                          <a:latin typeface="+mn-ea"/>
                          <a:ea typeface="+mn-ea"/>
                        </a:rPr>
                        <a:t>000981.SZ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银亿股份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79.41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405.6186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房地产业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1"/>
                  </a:ext>
                </a:extLst>
              </a:tr>
              <a:tr h="479425">
                <a:tc>
                  <a:txBody>
                    <a:bodyPr/>
                    <a:lstStyle/>
                    <a:p>
                      <a:pPr algn="ctr" fontAlgn="b"/>
                      <a:r>
                        <a:rPr lang="en-GB" sz="1800" b="1" i="0" u="none" strike="noStrike">
                          <a:solidFill>
                            <a:srgbClr val="000066"/>
                          </a:solidFill>
                          <a:effectLst/>
                          <a:latin typeface="+mn-ea"/>
                          <a:ea typeface="+mn-ea"/>
                        </a:rPr>
                        <a:t>000408.SZ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dirty="0">
                          <a:solidFill>
                            <a:srgbClr val="000066"/>
                          </a:solidFill>
                          <a:effectLst/>
                          <a:latin typeface="+mn-ea"/>
                          <a:ea typeface="+mn-ea"/>
                        </a:rPr>
                        <a:t>藏格控股</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77.99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334.5562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2"/>
                  </a:ext>
                </a:extLst>
              </a:tr>
              <a:tr h="531121">
                <a:tc>
                  <a:txBody>
                    <a:bodyPr/>
                    <a:lstStyle/>
                    <a:p>
                      <a:pPr algn="ctr" fontAlgn="b"/>
                      <a:r>
                        <a:rPr lang="en-GB" sz="1800" b="1" i="0" u="none" strike="noStrike">
                          <a:solidFill>
                            <a:srgbClr val="000066"/>
                          </a:solidFill>
                          <a:effectLst/>
                          <a:latin typeface="+mn-ea"/>
                          <a:ea typeface="+mn-ea"/>
                        </a:rPr>
                        <a:t>000723.SZ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美锦能源</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76.11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222.9521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3"/>
                  </a:ext>
                </a:extLst>
              </a:tr>
              <a:tr h="457603">
                <a:tc>
                  <a:txBody>
                    <a:bodyPr/>
                    <a:lstStyle/>
                    <a:p>
                      <a:pPr algn="ctr" fontAlgn="b"/>
                      <a:r>
                        <a:rPr lang="en-GB" sz="1800" b="1" i="0" u="none" strike="noStrike">
                          <a:solidFill>
                            <a:srgbClr val="000066"/>
                          </a:solidFill>
                          <a:effectLst/>
                          <a:latin typeface="+mn-ea"/>
                          <a:ea typeface="+mn-ea"/>
                        </a:rPr>
                        <a:t>000564.SZ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供销大集</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75.75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287.1742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批发和零售业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4"/>
                  </a:ext>
                </a:extLst>
              </a:tr>
              <a:tr h="440070">
                <a:tc>
                  <a:txBody>
                    <a:bodyPr/>
                    <a:lstStyle/>
                    <a:p>
                      <a:pPr algn="ctr" fontAlgn="b"/>
                      <a:r>
                        <a:rPr lang="en-GB" sz="1800" b="1" i="0" u="none" strike="noStrike">
                          <a:solidFill>
                            <a:srgbClr val="000066"/>
                          </a:solidFill>
                          <a:effectLst/>
                          <a:latin typeface="+mn-ea"/>
                          <a:ea typeface="+mn-ea"/>
                        </a:rPr>
                        <a:t>000567.SZ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海德股份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75.36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104.0856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金融业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5"/>
                  </a:ext>
                </a:extLst>
              </a:tr>
              <a:tr h="535699">
                <a:tc>
                  <a:txBody>
                    <a:bodyPr/>
                    <a:lstStyle/>
                    <a:p>
                      <a:pPr algn="ctr" fontAlgn="b"/>
                      <a:r>
                        <a:rPr lang="en-GB" sz="1800" b="1" i="0" u="none" strike="noStrike">
                          <a:solidFill>
                            <a:srgbClr val="000066"/>
                          </a:solidFill>
                          <a:effectLst/>
                          <a:latin typeface="+mn-ea"/>
                          <a:ea typeface="+mn-ea"/>
                        </a:rPr>
                        <a:t>600828.SH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茂业商业</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75.26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105.6509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批发和零售业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6"/>
                  </a:ext>
                </a:extLst>
              </a:tr>
              <a:tr h="492760">
                <a:tc>
                  <a:txBody>
                    <a:bodyPr/>
                    <a:lstStyle/>
                    <a:p>
                      <a:pPr algn="ctr" fontAlgn="b"/>
                      <a:r>
                        <a:rPr lang="en-GB" sz="1800" b="1" i="0" u="none" strike="noStrike">
                          <a:solidFill>
                            <a:srgbClr val="000066"/>
                          </a:solidFill>
                          <a:effectLst/>
                          <a:latin typeface="+mn-ea"/>
                          <a:ea typeface="+mn-ea"/>
                        </a:rPr>
                        <a:t>000662.SZ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天夏智慧</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72.79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102.4989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信息传输、软件和信息技术服务业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7"/>
                  </a:ext>
                </a:extLst>
              </a:tr>
              <a:tr h="466090">
                <a:tc>
                  <a:txBody>
                    <a:bodyPr/>
                    <a:lstStyle/>
                    <a:p>
                      <a:pPr algn="ctr" fontAlgn="b"/>
                      <a:r>
                        <a:rPr lang="en-GB" sz="1800" b="1" i="0" u="none" strike="noStrike">
                          <a:solidFill>
                            <a:srgbClr val="000066"/>
                          </a:solidFill>
                          <a:effectLst/>
                          <a:latin typeface="+mn-ea"/>
                          <a:ea typeface="+mn-ea"/>
                        </a:rPr>
                        <a:t>002143.SZ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印纪传媒</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72.72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213.973</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租赁和商务服务业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8"/>
                  </a:ext>
                </a:extLst>
              </a:tr>
              <a:tr h="466725">
                <a:tc>
                  <a:txBody>
                    <a:bodyPr/>
                    <a:lstStyle/>
                    <a:p>
                      <a:pPr algn="ctr" fontAlgn="b"/>
                      <a:r>
                        <a:rPr lang="en-GB" sz="1800" b="1" i="0" u="none" strike="noStrike">
                          <a:solidFill>
                            <a:srgbClr val="000066"/>
                          </a:solidFill>
                          <a:effectLst/>
                          <a:latin typeface="+mn-ea"/>
                          <a:ea typeface="+mn-ea"/>
                        </a:rPr>
                        <a:t>000688.SZ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建新矿业</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72.03</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a:solidFill>
                            <a:srgbClr val="000066"/>
                          </a:solidFill>
                          <a:effectLst/>
                          <a:latin typeface="+mn-ea"/>
                          <a:ea typeface="+mn-ea"/>
                        </a:rPr>
                        <a:t>116.9144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a:solidFill>
                            <a:srgbClr val="000066"/>
                          </a:solidFill>
                          <a:effectLst/>
                          <a:latin typeface="+mn-ea"/>
                          <a:ea typeface="+mn-ea"/>
                        </a:rPr>
                        <a:t>采矿业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a16="http://schemas.microsoft.com/office/drawing/2014/main" val="10009"/>
                  </a:ext>
                </a:extLst>
              </a:tr>
              <a:tr h="492125">
                <a:tc>
                  <a:txBody>
                    <a:bodyPr/>
                    <a:lstStyle/>
                    <a:p>
                      <a:pPr algn="ctr" fontAlgn="b"/>
                      <a:r>
                        <a:rPr lang="en-GB" sz="1800" b="1" i="0" u="none" strike="noStrike">
                          <a:solidFill>
                            <a:srgbClr val="000066"/>
                          </a:solidFill>
                          <a:effectLst/>
                          <a:latin typeface="+mn-ea"/>
                          <a:ea typeface="+mn-ea"/>
                        </a:rPr>
                        <a:t>002356.SZ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algn="ctr" fontAlgn="b"/>
                      <a:r>
                        <a:rPr lang="zh-CN" altLang="en-US" sz="1800" b="1" i="0" u="none" strike="noStrike">
                          <a:solidFill>
                            <a:srgbClr val="000066"/>
                          </a:solidFill>
                          <a:effectLst/>
                          <a:latin typeface="+mn-ea"/>
                          <a:ea typeface="+mn-ea"/>
                        </a:rPr>
                        <a:t>赫美集团</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algn="ctr" fontAlgn="b"/>
                      <a:r>
                        <a:rPr lang="en-US" altLang="zh-CN" sz="1800" b="1" i="0" u="none" strike="noStrike">
                          <a:solidFill>
                            <a:srgbClr val="000066"/>
                          </a:solidFill>
                          <a:effectLst/>
                          <a:latin typeface="+mn-ea"/>
                          <a:ea typeface="+mn-ea"/>
                        </a:rPr>
                        <a:t>70.63</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algn="ctr" fontAlgn="b"/>
                      <a:r>
                        <a:rPr lang="en-US" altLang="zh-CN" sz="1800" b="1" i="0" u="none" strike="noStrike">
                          <a:solidFill>
                            <a:srgbClr val="000066"/>
                          </a:solidFill>
                          <a:effectLst/>
                          <a:latin typeface="+mn-ea"/>
                          <a:ea typeface="+mn-ea"/>
                        </a:rPr>
                        <a:t>81.9653</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algn="ctr" fontAlgn="b"/>
                      <a:r>
                        <a:rPr lang="zh-CN" altLang="en-US" sz="1800" b="1" i="0" u="none" strike="noStrike" dirty="0">
                          <a:solidFill>
                            <a:srgbClr val="000066"/>
                          </a:solidFill>
                          <a:effectLst/>
                          <a:latin typeface="+mn-ea"/>
                          <a:ea typeface="+mn-ea"/>
                        </a:rPr>
                        <a:t>批发和零售业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12700">
                      <a:solidFill>
                        <a:schemeClr val="accent2"/>
                      </a:solidFill>
                      <a:prstDash val="solid"/>
                    </a:lnB>
                  </a:tcPr>
                </a:tc>
                <a:extLst>
                  <a:ext uri="{0D108BD9-81ED-4DB2-BD59-A6C34878D82A}">
                    <a16:rowId xmlns:a16="http://schemas.microsoft.com/office/drawing/2014/main" val="10010"/>
                  </a:ext>
                </a:extLst>
              </a:tr>
              <a:tr h="440070">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dirty="0"/>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245075307"/>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F230976-D5DC-4B7D-A017-9F8CD917E326}"/>
              </a:ext>
            </a:extLst>
          </p:cNvPr>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本月质押股份触及平仓线情况</a:t>
            </a:r>
          </a:p>
        </p:txBody>
      </p:sp>
      <p:graphicFrame>
        <p:nvGraphicFramePr>
          <p:cNvPr id="5" name="表格 4">
            <a:extLst>
              <a:ext uri="{FF2B5EF4-FFF2-40B4-BE49-F238E27FC236}">
                <a16:creationId xmlns:a16="http://schemas.microsoft.com/office/drawing/2014/main" id="{29118564-F368-4C91-B5F5-406899EE2264}"/>
              </a:ext>
            </a:extLst>
          </p:cNvPr>
          <p:cNvGraphicFramePr>
            <a:graphicFrameLocks noGrp="1"/>
          </p:cNvGraphicFramePr>
          <p:nvPr>
            <p:extLst>
              <p:ext uri="{D42A27DB-BD31-4B8C-83A1-F6EECF244321}">
                <p14:modId xmlns:p14="http://schemas.microsoft.com/office/powerpoint/2010/main" val="2887545331"/>
              </p:ext>
            </p:extLst>
          </p:nvPr>
        </p:nvGraphicFramePr>
        <p:xfrm>
          <a:off x="875134" y="1638610"/>
          <a:ext cx="7392144" cy="3580780"/>
        </p:xfrm>
        <a:graphic>
          <a:graphicData uri="http://schemas.openxmlformats.org/drawingml/2006/table">
            <a:tbl>
              <a:tblPr firstRow="1" bandRow="1">
                <a:tableStyleId>{F5AB1C69-6EDB-4FF4-983F-18BD219EF322}</a:tableStyleId>
              </a:tblPr>
              <a:tblGrid>
                <a:gridCol w="3181041">
                  <a:extLst>
                    <a:ext uri="{9D8B030D-6E8A-4147-A177-3AD203B41FA5}">
                      <a16:colId xmlns:a16="http://schemas.microsoft.com/office/drawing/2014/main" val="1444754271"/>
                    </a:ext>
                  </a:extLst>
                </a:gridCol>
                <a:gridCol w="2120694">
                  <a:extLst>
                    <a:ext uri="{9D8B030D-6E8A-4147-A177-3AD203B41FA5}">
                      <a16:colId xmlns:a16="http://schemas.microsoft.com/office/drawing/2014/main" val="3808514222"/>
                    </a:ext>
                  </a:extLst>
                </a:gridCol>
                <a:gridCol w="2090409">
                  <a:extLst>
                    <a:ext uri="{9D8B030D-6E8A-4147-A177-3AD203B41FA5}">
                      <a16:colId xmlns:a16="http://schemas.microsoft.com/office/drawing/2014/main" val="2964091085"/>
                    </a:ext>
                  </a:extLst>
                </a:gridCol>
              </a:tblGrid>
              <a:tr h="512543">
                <a:tc>
                  <a:txBody>
                    <a:bodyPr/>
                    <a:lstStyle/>
                    <a:p>
                      <a:r>
                        <a:rPr lang="zh-CN" altLang="en-US" b="1" dirty="0">
                          <a:solidFill>
                            <a:schemeClr val="bg1"/>
                          </a:solidFill>
                          <a:latin typeface="+mn-ea"/>
                          <a:ea typeface="+mn-ea"/>
                        </a:rPr>
                        <a:t>证券代码</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solidFill>
                            <a:srgbClr val="000066"/>
                          </a:solidFill>
                          <a:latin typeface="+mn-ea"/>
                          <a:ea typeface="+mn-ea"/>
                        </a:rPr>
                        <a:t>300392.SZ</a:t>
                      </a:r>
                      <a:endParaRPr lang="zh-CN" altLang="en-US" b="1" dirty="0">
                        <a:solidFill>
                          <a:srgbClr val="000066"/>
                        </a:solidFill>
                        <a:latin typeface="+mn-ea"/>
                        <a:ea typeface="+mn-ea"/>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b="1" dirty="0">
                          <a:solidFill>
                            <a:srgbClr val="000066"/>
                          </a:solidFill>
                          <a:latin typeface="+mn-ea"/>
                          <a:ea typeface="+mn-ea"/>
                        </a:rPr>
                        <a:t>002604.SZ</a:t>
                      </a:r>
                      <a:endParaRPr lang="zh-CN" altLang="en-US" b="1" dirty="0">
                        <a:solidFill>
                          <a:srgbClr val="000066"/>
                        </a:solidFill>
                        <a:latin typeface="+mn-ea"/>
                        <a:ea typeface="+mn-ea"/>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7005654"/>
                  </a:ext>
                </a:extLst>
              </a:tr>
              <a:tr h="512543">
                <a:tc>
                  <a:txBody>
                    <a:bodyPr/>
                    <a:lstStyle/>
                    <a:p>
                      <a:r>
                        <a:rPr lang="zh-CN" altLang="en-US" b="1" dirty="0">
                          <a:solidFill>
                            <a:schemeClr val="bg1"/>
                          </a:solidFill>
                          <a:latin typeface="+mn-ea"/>
                          <a:ea typeface="+mn-ea"/>
                        </a:rPr>
                        <a:t>上市公司</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zh-CN" altLang="en-US" b="1" dirty="0">
                          <a:solidFill>
                            <a:srgbClr val="000066"/>
                          </a:solidFill>
                          <a:latin typeface="+mn-ea"/>
                          <a:ea typeface="+mn-ea"/>
                        </a:rPr>
                        <a:t>腾信股份</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b="1" dirty="0">
                          <a:solidFill>
                            <a:srgbClr val="000066"/>
                          </a:solidFill>
                          <a:latin typeface="+mn-ea"/>
                          <a:ea typeface="+mn-ea"/>
                        </a:rPr>
                        <a:t>ST</a:t>
                      </a:r>
                      <a:r>
                        <a:rPr lang="zh-CN" altLang="en-US" b="1" dirty="0">
                          <a:solidFill>
                            <a:srgbClr val="000066"/>
                          </a:solidFill>
                          <a:latin typeface="+mn-ea"/>
                          <a:ea typeface="+mn-ea"/>
                        </a:rPr>
                        <a:t>龙力</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6374785"/>
                  </a:ext>
                </a:extLst>
              </a:tr>
              <a:tr h="512543">
                <a:tc>
                  <a:txBody>
                    <a:bodyPr/>
                    <a:lstStyle/>
                    <a:p>
                      <a:r>
                        <a:rPr lang="zh-CN" altLang="en-US" b="1" dirty="0">
                          <a:solidFill>
                            <a:schemeClr val="bg1"/>
                          </a:solidFill>
                          <a:latin typeface="+mn-ea"/>
                          <a:ea typeface="+mn-ea"/>
                        </a:rPr>
                        <a:t>触及对象</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solidFill>
                            <a:srgbClr val="000066"/>
                          </a:solidFill>
                          <a:latin typeface="+mn-ea"/>
                          <a:ea typeface="+mn-ea"/>
                        </a:rPr>
                        <a:t>控股股东徐炜</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b="1" dirty="0">
                          <a:solidFill>
                            <a:srgbClr val="000066"/>
                          </a:solidFill>
                          <a:latin typeface="+mn-ea"/>
                          <a:ea typeface="+mn-ea"/>
                        </a:rPr>
                        <a:t>实控人程少博</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4653495"/>
                  </a:ext>
                </a:extLst>
              </a:tr>
              <a:tr h="512543">
                <a:tc>
                  <a:txBody>
                    <a:bodyPr/>
                    <a:lstStyle/>
                    <a:p>
                      <a:r>
                        <a:rPr lang="zh-CN" altLang="en-US" b="1" dirty="0">
                          <a:solidFill>
                            <a:schemeClr val="bg1"/>
                          </a:solidFill>
                          <a:latin typeface="+mn-ea"/>
                          <a:ea typeface="+mn-ea"/>
                        </a:rPr>
                        <a:t>触及时间</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solidFill>
                            <a:srgbClr val="000066"/>
                          </a:solidFill>
                          <a:latin typeface="+mn-ea"/>
                          <a:ea typeface="+mn-ea"/>
                        </a:rPr>
                        <a:t>4</a:t>
                      </a:r>
                      <a:r>
                        <a:rPr lang="zh-CN" altLang="en-US" b="1" dirty="0">
                          <a:solidFill>
                            <a:srgbClr val="000066"/>
                          </a:solidFill>
                          <a:latin typeface="+mn-ea"/>
                          <a:ea typeface="+mn-ea"/>
                        </a:rPr>
                        <a:t>月</a:t>
                      </a:r>
                      <a:r>
                        <a:rPr lang="en-US" altLang="zh-CN" b="1" dirty="0">
                          <a:solidFill>
                            <a:srgbClr val="000066"/>
                          </a:solidFill>
                          <a:latin typeface="+mn-ea"/>
                          <a:ea typeface="+mn-ea"/>
                        </a:rPr>
                        <a:t>10</a:t>
                      </a:r>
                      <a:r>
                        <a:rPr lang="zh-CN" altLang="en-US" b="1" dirty="0">
                          <a:solidFill>
                            <a:srgbClr val="000066"/>
                          </a:solidFill>
                          <a:latin typeface="+mn-ea"/>
                          <a:ea typeface="+mn-ea"/>
                        </a:rPr>
                        <a:t>日</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b="1" dirty="0">
                          <a:solidFill>
                            <a:srgbClr val="000066"/>
                          </a:solidFill>
                          <a:latin typeface="+mn-ea"/>
                          <a:ea typeface="+mn-ea"/>
                        </a:rPr>
                        <a:t>4</a:t>
                      </a:r>
                      <a:r>
                        <a:rPr lang="zh-CN" altLang="en-US" b="1" dirty="0">
                          <a:solidFill>
                            <a:srgbClr val="000066"/>
                          </a:solidFill>
                          <a:latin typeface="+mn-ea"/>
                          <a:ea typeface="+mn-ea"/>
                        </a:rPr>
                        <a:t>月</a:t>
                      </a:r>
                      <a:r>
                        <a:rPr lang="en-US" altLang="zh-CN" b="1" dirty="0">
                          <a:solidFill>
                            <a:srgbClr val="000066"/>
                          </a:solidFill>
                          <a:latin typeface="+mn-ea"/>
                          <a:ea typeface="+mn-ea"/>
                        </a:rPr>
                        <a:t>19</a:t>
                      </a:r>
                      <a:r>
                        <a:rPr lang="zh-CN" altLang="en-US" b="1" dirty="0">
                          <a:solidFill>
                            <a:srgbClr val="000066"/>
                          </a:solidFill>
                          <a:latin typeface="+mn-ea"/>
                          <a:ea typeface="+mn-ea"/>
                        </a:rPr>
                        <a:t>日</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361056"/>
                  </a:ext>
                </a:extLst>
              </a:tr>
              <a:tr h="512543">
                <a:tc>
                  <a:txBody>
                    <a:bodyPr/>
                    <a:lstStyle/>
                    <a:p>
                      <a:r>
                        <a:rPr lang="zh-CN" altLang="en-US" b="1" dirty="0">
                          <a:solidFill>
                            <a:schemeClr val="bg1"/>
                          </a:solidFill>
                          <a:latin typeface="+mn-ea"/>
                          <a:ea typeface="+mn-ea"/>
                        </a:rPr>
                        <a:t>触及平仓线收盘价</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solidFill>
                            <a:srgbClr val="000066"/>
                          </a:solidFill>
                          <a:latin typeface="+mn-ea"/>
                          <a:ea typeface="+mn-ea"/>
                        </a:rPr>
                        <a:t>12.10</a:t>
                      </a:r>
                      <a:r>
                        <a:rPr lang="zh-CN" altLang="en-US" b="1" dirty="0">
                          <a:solidFill>
                            <a:srgbClr val="000066"/>
                          </a:solidFill>
                          <a:latin typeface="+mn-ea"/>
                          <a:ea typeface="+mn-ea"/>
                        </a:rPr>
                        <a:t>元</a:t>
                      </a:r>
                      <a:r>
                        <a:rPr lang="en-US" altLang="zh-CN" b="1" dirty="0">
                          <a:solidFill>
                            <a:srgbClr val="000066"/>
                          </a:solidFill>
                          <a:latin typeface="+mn-ea"/>
                          <a:ea typeface="+mn-ea"/>
                        </a:rPr>
                        <a:t>/</a:t>
                      </a:r>
                      <a:r>
                        <a:rPr lang="zh-CN" altLang="en-US" b="1" dirty="0">
                          <a:solidFill>
                            <a:srgbClr val="000066"/>
                          </a:solidFill>
                          <a:latin typeface="+mn-ea"/>
                          <a:ea typeface="+mn-ea"/>
                        </a:rPr>
                        <a:t>股</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b="1" dirty="0">
                          <a:solidFill>
                            <a:srgbClr val="000066"/>
                          </a:solidFill>
                          <a:latin typeface="+mn-ea"/>
                          <a:ea typeface="+mn-ea"/>
                        </a:rPr>
                        <a:t>6.11</a:t>
                      </a:r>
                      <a:r>
                        <a:rPr lang="zh-CN" altLang="en-US" b="1" dirty="0">
                          <a:solidFill>
                            <a:srgbClr val="000066"/>
                          </a:solidFill>
                          <a:latin typeface="+mn-ea"/>
                          <a:ea typeface="+mn-ea"/>
                        </a:rPr>
                        <a:t>元</a:t>
                      </a:r>
                      <a:r>
                        <a:rPr lang="en-US" altLang="zh-CN" b="1" dirty="0">
                          <a:solidFill>
                            <a:srgbClr val="000066"/>
                          </a:solidFill>
                          <a:latin typeface="+mn-ea"/>
                          <a:ea typeface="+mn-ea"/>
                        </a:rPr>
                        <a:t>/</a:t>
                      </a:r>
                      <a:r>
                        <a:rPr lang="zh-CN" altLang="en-US" b="1" dirty="0">
                          <a:solidFill>
                            <a:srgbClr val="000066"/>
                          </a:solidFill>
                          <a:latin typeface="+mn-ea"/>
                          <a:ea typeface="+mn-ea"/>
                        </a:rPr>
                        <a:t>股</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4680480"/>
                  </a:ext>
                </a:extLst>
              </a:tr>
              <a:tr h="505522">
                <a:tc>
                  <a:txBody>
                    <a:bodyPr/>
                    <a:lstStyle/>
                    <a:p>
                      <a:r>
                        <a:rPr lang="zh-CN" altLang="en-US" b="1" dirty="0">
                          <a:solidFill>
                            <a:schemeClr val="bg1"/>
                          </a:solidFill>
                          <a:latin typeface="+mn-ea"/>
                          <a:ea typeface="+mn-ea"/>
                        </a:rPr>
                        <a:t>触及平仓线质押股份数</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solidFill>
                            <a:srgbClr val="000066"/>
                          </a:solidFill>
                          <a:latin typeface="+mn-ea"/>
                          <a:ea typeface="+mn-ea"/>
                        </a:rPr>
                        <a:t>9124.4260</a:t>
                      </a:r>
                      <a:r>
                        <a:rPr lang="zh-CN" altLang="en-US" b="1" dirty="0">
                          <a:solidFill>
                            <a:srgbClr val="000066"/>
                          </a:solidFill>
                          <a:latin typeface="+mn-ea"/>
                          <a:ea typeface="+mn-ea"/>
                        </a:rPr>
                        <a:t>万股</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b="1" dirty="0">
                          <a:solidFill>
                            <a:srgbClr val="000066"/>
                          </a:solidFill>
                          <a:latin typeface="+mn-ea"/>
                          <a:ea typeface="+mn-ea"/>
                        </a:rPr>
                        <a:t>4490</a:t>
                      </a:r>
                      <a:r>
                        <a:rPr lang="zh-CN" altLang="en-US" b="1" dirty="0">
                          <a:solidFill>
                            <a:srgbClr val="000066"/>
                          </a:solidFill>
                          <a:latin typeface="+mn-ea"/>
                          <a:ea typeface="+mn-ea"/>
                        </a:rPr>
                        <a:t>万股</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7231300"/>
                  </a:ext>
                </a:extLst>
              </a:tr>
              <a:tr h="512543">
                <a:tc>
                  <a:txBody>
                    <a:bodyPr/>
                    <a:lstStyle/>
                    <a:p>
                      <a:r>
                        <a:rPr lang="zh-CN" altLang="en-US" b="1" dirty="0">
                          <a:solidFill>
                            <a:schemeClr val="bg1"/>
                          </a:solidFill>
                          <a:latin typeface="+mn-ea"/>
                          <a:ea typeface="+mn-ea"/>
                        </a:rPr>
                        <a:t>占公司总股本比例</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solidFill>
                            <a:srgbClr val="000066"/>
                          </a:solidFill>
                          <a:latin typeface="+mn-ea"/>
                          <a:ea typeface="+mn-ea"/>
                        </a:rPr>
                        <a:t>23.76%</a:t>
                      </a:r>
                      <a:endParaRPr lang="zh-CN" altLang="en-US" b="1" dirty="0">
                        <a:solidFill>
                          <a:srgbClr val="000066"/>
                        </a:solidFill>
                        <a:latin typeface="+mn-ea"/>
                        <a:ea typeface="+mn-ea"/>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b="1" dirty="0">
                          <a:solidFill>
                            <a:srgbClr val="000066"/>
                          </a:solidFill>
                          <a:latin typeface="+mn-ea"/>
                          <a:ea typeface="+mn-ea"/>
                        </a:rPr>
                        <a:t>7.49%</a:t>
                      </a:r>
                      <a:endParaRPr lang="zh-CN" altLang="en-US" b="1" dirty="0">
                        <a:solidFill>
                          <a:srgbClr val="000066"/>
                        </a:solidFill>
                        <a:latin typeface="+mn-ea"/>
                        <a:ea typeface="+mn-ea"/>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9044483"/>
                  </a:ext>
                </a:extLst>
              </a:tr>
            </a:tbl>
          </a:graphicData>
        </a:graphic>
      </p:graphicFrame>
    </p:spTree>
    <p:extLst>
      <p:ext uri="{BB962C8B-B14F-4D97-AF65-F5344CB8AC3E}">
        <p14:creationId xmlns:p14="http://schemas.microsoft.com/office/powerpoint/2010/main" val="1616349852"/>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108FF581-AC87-41CE-B057-BA3D4C77138E}"/>
              </a:ext>
            </a:extLst>
          </p:cNvPr>
          <p:cNvSpPr/>
          <p:nvPr/>
        </p:nvSpPr>
        <p:spPr bwMode="auto">
          <a:xfrm>
            <a:off x="2195736" y="1681571"/>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3" name="文本框 2">
            <a:extLst>
              <a:ext uri="{FF2B5EF4-FFF2-40B4-BE49-F238E27FC236}">
                <a16:creationId xmlns:a16="http://schemas.microsoft.com/office/drawing/2014/main" id="{AE2A6DE1-2B6F-4949-A210-5150B2070ACA}"/>
              </a:ext>
            </a:extLst>
          </p:cNvPr>
          <p:cNvSpPr txBox="1"/>
          <p:nvPr/>
        </p:nvSpPr>
        <p:spPr>
          <a:xfrm>
            <a:off x="2339752" y="1805552"/>
            <a:ext cx="720080" cy="400110"/>
          </a:xfrm>
          <a:prstGeom prst="rect">
            <a:avLst/>
          </a:prstGeom>
          <a:noFill/>
        </p:spPr>
        <p:txBody>
          <a:bodyPr wrap="square" rtlCol="0">
            <a:spAutoFit/>
          </a:bodyPr>
          <a:lstStyle/>
          <a:p>
            <a:r>
              <a:rPr lang="zh-CN" altLang="en-US" b="1" dirty="0">
                <a:solidFill>
                  <a:schemeClr val="bg1"/>
                </a:solidFill>
                <a:latin typeface="+mn-ea"/>
                <a:ea typeface="+mn-ea"/>
              </a:rPr>
              <a:t>宏观</a:t>
            </a:r>
          </a:p>
        </p:txBody>
      </p:sp>
      <p:sp>
        <p:nvSpPr>
          <p:cNvPr id="6" name="椭圆 5">
            <a:extLst>
              <a:ext uri="{FF2B5EF4-FFF2-40B4-BE49-F238E27FC236}">
                <a16:creationId xmlns:a16="http://schemas.microsoft.com/office/drawing/2014/main" id="{6539445C-3220-411F-A775-2659D6DA6F83}"/>
              </a:ext>
            </a:extLst>
          </p:cNvPr>
          <p:cNvSpPr/>
          <p:nvPr/>
        </p:nvSpPr>
        <p:spPr bwMode="auto">
          <a:xfrm>
            <a:off x="2195736" y="2740259"/>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7" name="文本框 6">
            <a:extLst>
              <a:ext uri="{FF2B5EF4-FFF2-40B4-BE49-F238E27FC236}">
                <a16:creationId xmlns:a16="http://schemas.microsoft.com/office/drawing/2014/main" id="{70371CB9-A794-428B-8D23-1690A9B14F46}"/>
              </a:ext>
            </a:extLst>
          </p:cNvPr>
          <p:cNvSpPr txBox="1"/>
          <p:nvPr/>
        </p:nvSpPr>
        <p:spPr>
          <a:xfrm>
            <a:off x="2339752" y="2864240"/>
            <a:ext cx="720080" cy="400110"/>
          </a:xfrm>
          <a:prstGeom prst="rect">
            <a:avLst/>
          </a:prstGeom>
          <a:noFill/>
        </p:spPr>
        <p:txBody>
          <a:bodyPr wrap="square" rtlCol="0">
            <a:spAutoFit/>
          </a:bodyPr>
          <a:lstStyle/>
          <a:p>
            <a:r>
              <a:rPr lang="zh-CN" altLang="en-US" b="1" dirty="0">
                <a:solidFill>
                  <a:schemeClr val="bg1"/>
                </a:solidFill>
                <a:latin typeface="+mn-ea"/>
                <a:ea typeface="+mn-ea"/>
              </a:rPr>
              <a:t>市场</a:t>
            </a:r>
          </a:p>
        </p:txBody>
      </p:sp>
      <p:sp>
        <p:nvSpPr>
          <p:cNvPr id="8" name="椭圆 7">
            <a:extLst>
              <a:ext uri="{FF2B5EF4-FFF2-40B4-BE49-F238E27FC236}">
                <a16:creationId xmlns:a16="http://schemas.microsoft.com/office/drawing/2014/main" id="{C8BC29C7-0CBF-4557-BF6C-58276034EF02}"/>
              </a:ext>
            </a:extLst>
          </p:cNvPr>
          <p:cNvSpPr/>
          <p:nvPr/>
        </p:nvSpPr>
        <p:spPr bwMode="auto">
          <a:xfrm>
            <a:off x="2195736" y="3740817"/>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9" name="文本框 8">
            <a:extLst>
              <a:ext uri="{FF2B5EF4-FFF2-40B4-BE49-F238E27FC236}">
                <a16:creationId xmlns:a16="http://schemas.microsoft.com/office/drawing/2014/main" id="{6A0F5180-C375-4405-8953-6A844DD190BD}"/>
              </a:ext>
            </a:extLst>
          </p:cNvPr>
          <p:cNvSpPr txBox="1"/>
          <p:nvPr/>
        </p:nvSpPr>
        <p:spPr>
          <a:xfrm>
            <a:off x="2339752" y="3851705"/>
            <a:ext cx="720080" cy="400110"/>
          </a:xfrm>
          <a:prstGeom prst="rect">
            <a:avLst/>
          </a:prstGeom>
          <a:noFill/>
        </p:spPr>
        <p:txBody>
          <a:bodyPr wrap="square" rtlCol="0">
            <a:spAutoFit/>
          </a:bodyPr>
          <a:lstStyle/>
          <a:p>
            <a:r>
              <a:rPr lang="zh-CN" altLang="en-US" b="1" dirty="0">
                <a:solidFill>
                  <a:schemeClr val="bg1"/>
                </a:solidFill>
                <a:latin typeface="+mn-ea"/>
                <a:ea typeface="+mn-ea"/>
              </a:rPr>
              <a:t>展望</a:t>
            </a:r>
          </a:p>
        </p:txBody>
      </p:sp>
      <p:sp>
        <p:nvSpPr>
          <p:cNvPr id="10" name="椭圆 9">
            <a:extLst>
              <a:ext uri="{FF2B5EF4-FFF2-40B4-BE49-F238E27FC236}">
                <a16:creationId xmlns:a16="http://schemas.microsoft.com/office/drawing/2014/main" id="{AFE3FB6F-FCA2-4BD4-8B2E-8022BE8ABE20}"/>
              </a:ext>
            </a:extLst>
          </p:cNvPr>
          <p:cNvSpPr/>
          <p:nvPr/>
        </p:nvSpPr>
        <p:spPr bwMode="auto">
          <a:xfrm>
            <a:off x="2195736" y="4756457"/>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11" name="文本框 10">
            <a:extLst>
              <a:ext uri="{FF2B5EF4-FFF2-40B4-BE49-F238E27FC236}">
                <a16:creationId xmlns:a16="http://schemas.microsoft.com/office/drawing/2014/main" id="{5EFBE04E-EDD4-45EE-832A-F64243F2AD70}"/>
              </a:ext>
            </a:extLst>
          </p:cNvPr>
          <p:cNvSpPr txBox="1"/>
          <p:nvPr/>
        </p:nvSpPr>
        <p:spPr>
          <a:xfrm>
            <a:off x="2346092" y="4880438"/>
            <a:ext cx="720080" cy="400110"/>
          </a:xfrm>
          <a:prstGeom prst="rect">
            <a:avLst/>
          </a:prstGeom>
          <a:noFill/>
        </p:spPr>
        <p:txBody>
          <a:bodyPr wrap="square" rtlCol="0">
            <a:spAutoFit/>
          </a:bodyPr>
          <a:lstStyle/>
          <a:p>
            <a:r>
              <a:rPr lang="zh-CN" altLang="en-US" b="1" dirty="0">
                <a:solidFill>
                  <a:schemeClr val="bg1"/>
                </a:solidFill>
                <a:latin typeface="+mn-ea"/>
                <a:ea typeface="+mn-ea"/>
              </a:rPr>
              <a:t>业务</a:t>
            </a:r>
          </a:p>
        </p:txBody>
      </p:sp>
      <p:sp>
        <p:nvSpPr>
          <p:cNvPr id="5" name="文本框 4">
            <a:extLst>
              <a:ext uri="{FF2B5EF4-FFF2-40B4-BE49-F238E27FC236}">
                <a16:creationId xmlns:a16="http://schemas.microsoft.com/office/drawing/2014/main" id="{89152060-B9BE-4CC0-8CC2-A0F181116F45}"/>
              </a:ext>
            </a:extLst>
          </p:cNvPr>
          <p:cNvSpPr txBox="1"/>
          <p:nvPr/>
        </p:nvSpPr>
        <p:spPr>
          <a:xfrm>
            <a:off x="3370917" y="1825587"/>
            <a:ext cx="3528392" cy="400110"/>
          </a:xfrm>
          <a:prstGeom prst="rect">
            <a:avLst/>
          </a:prstGeom>
          <a:noFill/>
        </p:spPr>
        <p:txBody>
          <a:bodyPr wrap="square" rtlCol="0">
            <a:spAutoFit/>
          </a:bodyPr>
          <a:lstStyle/>
          <a:p>
            <a:r>
              <a:rPr lang="zh-CN" altLang="en-US" b="1" dirty="0">
                <a:solidFill>
                  <a:srgbClr val="000066"/>
                </a:solidFill>
                <a:latin typeface="+mn-ea"/>
                <a:ea typeface="+mn-ea"/>
              </a:rPr>
              <a:t>制造业稳中有升</a:t>
            </a:r>
          </a:p>
        </p:txBody>
      </p:sp>
      <p:sp>
        <p:nvSpPr>
          <p:cNvPr id="14" name="文本框 13">
            <a:extLst>
              <a:ext uri="{FF2B5EF4-FFF2-40B4-BE49-F238E27FC236}">
                <a16:creationId xmlns:a16="http://schemas.microsoft.com/office/drawing/2014/main" id="{2EAC5418-455D-493D-9BB1-2DF43C40E674}"/>
              </a:ext>
            </a:extLst>
          </p:cNvPr>
          <p:cNvSpPr txBox="1"/>
          <p:nvPr/>
        </p:nvSpPr>
        <p:spPr>
          <a:xfrm>
            <a:off x="3347864" y="2864240"/>
            <a:ext cx="3528392" cy="400110"/>
          </a:xfrm>
          <a:prstGeom prst="rect">
            <a:avLst/>
          </a:prstGeom>
          <a:noFill/>
        </p:spPr>
        <p:txBody>
          <a:bodyPr wrap="square" rtlCol="0">
            <a:spAutoFit/>
          </a:bodyPr>
          <a:lstStyle/>
          <a:p>
            <a:r>
              <a:rPr lang="en-US" altLang="zh-CN" b="1" dirty="0">
                <a:solidFill>
                  <a:srgbClr val="000066"/>
                </a:solidFill>
                <a:latin typeface="+mn-ea"/>
                <a:ea typeface="+mn-ea"/>
              </a:rPr>
              <a:t>4</a:t>
            </a:r>
            <a:r>
              <a:rPr lang="zh-CN" altLang="en-US" b="1" dirty="0">
                <a:solidFill>
                  <a:srgbClr val="000066"/>
                </a:solidFill>
                <a:latin typeface="+mn-ea"/>
                <a:ea typeface="+mn-ea"/>
              </a:rPr>
              <a:t>大股指全线下挫</a:t>
            </a:r>
          </a:p>
        </p:txBody>
      </p:sp>
      <p:sp>
        <p:nvSpPr>
          <p:cNvPr id="15" name="文本框 14">
            <a:extLst>
              <a:ext uri="{FF2B5EF4-FFF2-40B4-BE49-F238E27FC236}">
                <a16:creationId xmlns:a16="http://schemas.microsoft.com/office/drawing/2014/main" id="{F7833C00-B6D3-40E6-BCA9-DD2EF0267E28}"/>
              </a:ext>
            </a:extLst>
          </p:cNvPr>
          <p:cNvSpPr txBox="1"/>
          <p:nvPr/>
        </p:nvSpPr>
        <p:spPr>
          <a:xfrm>
            <a:off x="3347864" y="3884833"/>
            <a:ext cx="4536504" cy="400110"/>
          </a:xfrm>
          <a:prstGeom prst="rect">
            <a:avLst/>
          </a:prstGeom>
          <a:noFill/>
        </p:spPr>
        <p:txBody>
          <a:bodyPr wrap="square" rtlCol="0">
            <a:spAutoFit/>
          </a:bodyPr>
          <a:lstStyle/>
          <a:p>
            <a:r>
              <a:rPr lang="en-US" altLang="zh-CN" b="1" dirty="0">
                <a:solidFill>
                  <a:srgbClr val="000066"/>
                </a:solidFill>
                <a:latin typeface="+mn-ea"/>
                <a:ea typeface="+mn-ea"/>
              </a:rPr>
              <a:t>A</a:t>
            </a:r>
            <a:r>
              <a:rPr lang="zh-CN" altLang="en-US" b="1" dirty="0">
                <a:solidFill>
                  <a:srgbClr val="000066"/>
                </a:solidFill>
                <a:latin typeface="+mn-ea"/>
                <a:ea typeface="+mn-ea"/>
              </a:rPr>
              <a:t>股市场预期将有所修复</a:t>
            </a:r>
          </a:p>
        </p:txBody>
      </p:sp>
      <p:sp>
        <p:nvSpPr>
          <p:cNvPr id="16" name="文本框 15">
            <a:extLst>
              <a:ext uri="{FF2B5EF4-FFF2-40B4-BE49-F238E27FC236}">
                <a16:creationId xmlns:a16="http://schemas.microsoft.com/office/drawing/2014/main" id="{E9D19388-D64D-43F8-AA0C-BDAD58333150}"/>
              </a:ext>
            </a:extLst>
          </p:cNvPr>
          <p:cNvSpPr txBox="1"/>
          <p:nvPr/>
        </p:nvSpPr>
        <p:spPr>
          <a:xfrm>
            <a:off x="3347864" y="4847256"/>
            <a:ext cx="4536504" cy="400110"/>
          </a:xfrm>
          <a:prstGeom prst="rect">
            <a:avLst/>
          </a:prstGeom>
          <a:noFill/>
        </p:spPr>
        <p:txBody>
          <a:bodyPr wrap="square" rtlCol="0">
            <a:spAutoFit/>
          </a:bodyPr>
          <a:lstStyle/>
          <a:p>
            <a:r>
              <a:rPr lang="zh-CN" altLang="en-US" b="1" dirty="0">
                <a:solidFill>
                  <a:srgbClr val="000066"/>
                </a:solidFill>
                <a:latin typeface="+mn-ea"/>
                <a:ea typeface="+mn-ea"/>
              </a:rPr>
              <a:t>融客主要业务介绍</a:t>
            </a: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15" descr="u=1027235771,1791002709&amp;fm=0&amp;gp=12">
            <a:hlinkClick r:id="rId3"/>
          </p:cNvPr>
          <p:cNvPicPr>
            <a:picLocks noChangeAspect="1" noChangeArrowheads="1"/>
          </p:cNvPicPr>
          <p:nvPr/>
        </p:nvPicPr>
        <p:blipFill>
          <a:blip r:embed="rId4"/>
          <a:srcRect/>
          <a:stretch>
            <a:fillRect/>
          </a:stretch>
        </p:blipFill>
        <p:spPr bwMode="auto">
          <a:xfrm>
            <a:off x="2483768" y="2867793"/>
            <a:ext cx="1333500" cy="619125"/>
          </a:xfrm>
          <a:prstGeom prst="rect">
            <a:avLst/>
          </a:prstGeom>
          <a:noFill/>
          <a:ln w="9525">
            <a:noFill/>
            <a:miter lim="800000"/>
            <a:headEnd/>
            <a:tailEnd/>
          </a:ln>
        </p:spPr>
      </p:pic>
      <p:sp>
        <p:nvSpPr>
          <p:cNvPr id="7" name="对话气泡: 圆角矩形 6">
            <a:extLst>
              <a:ext uri="{FF2B5EF4-FFF2-40B4-BE49-F238E27FC236}">
                <a16:creationId xmlns:a16="http://schemas.microsoft.com/office/drawing/2014/main" id="{C111F803-EF2D-458B-9D57-814AC402EF99}"/>
              </a:ext>
            </a:extLst>
          </p:cNvPr>
          <p:cNvSpPr/>
          <p:nvPr/>
        </p:nvSpPr>
        <p:spPr bwMode="auto">
          <a:xfrm>
            <a:off x="197986" y="1016740"/>
            <a:ext cx="4032448" cy="1723593"/>
          </a:xfrm>
          <a:prstGeom prst="wedgeRoundRectCallout">
            <a:avLst>
              <a:gd name="adj1" fmla="val 28961"/>
              <a:gd name="adj2" fmla="val 64688"/>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pic>
        <p:nvPicPr>
          <p:cNvPr id="28678" name="Picture 17" descr="cicc-allp-02-3"/>
          <p:cNvPicPr>
            <a:picLocks noChangeAspect="1" noChangeArrowheads="1"/>
          </p:cNvPicPr>
          <p:nvPr/>
        </p:nvPicPr>
        <p:blipFill>
          <a:blip r:embed="rId5"/>
          <a:srcRect/>
          <a:stretch>
            <a:fillRect/>
          </a:stretch>
        </p:blipFill>
        <p:spPr bwMode="auto">
          <a:xfrm>
            <a:off x="5000483" y="2969975"/>
            <a:ext cx="785495" cy="575945"/>
          </a:xfrm>
          <a:prstGeom prst="rect">
            <a:avLst/>
          </a:prstGeom>
          <a:noFill/>
          <a:ln w="9525">
            <a:noFill/>
            <a:miter lim="800000"/>
            <a:headEnd/>
            <a:tailEnd/>
          </a:ln>
        </p:spPr>
      </p:pic>
      <p:sp>
        <p:nvSpPr>
          <p:cNvPr id="28684" name="Rectangle 2"/>
          <p:cNvSpPr>
            <a:spLocks noChangeArrowheads="1"/>
          </p:cNvSpPr>
          <p:nvPr/>
        </p:nvSpPr>
        <p:spPr bwMode="white">
          <a:xfrm>
            <a:off x="456248" y="142875"/>
            <a:ext cx="8231187" cy="1144588"/>
          </a:xfrm>
          <a:prstGeom prst="rect">
            <a:avLst/>
          </a:prstGeom>
          <a:noFill/>
          <a:ln w="9525">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主要券商观点</a:t>
            </a:r>
          </a:p>
        </p:txBody>
      </p:sp>
      <p:pic>
        <p:nvPicPr>
          <p:cNvPr id="4" name="图片 3" descr="233"/>
          <p:cNvPicPr>
            <a:picLocks noChangeAspect="1"/>
          </p:cNvPicPr>
          <p:nvPr/>
        </p:nvPicPr>
        <p:blipFill>
          <a:blip r:embed="rId6" cstate="print"/>
          <a:stretch>
            <a:fillRect/>
          </a:stretch>
        </p:blipFill>
        <p:spPr>
          <a:xfrm>
            <a:off x="4644008" y="3861048"/>
            <a:ext cx="1904214" cy="640140"/>
          </a:xfrm>
          <a:prstGeom prst="rect">
            <a:avLst/>
          </a:prstGeom>
        </p:spPr>
      </p:pic>
      <p:pic>
        <p:nvPicPr>
          <p:cNvPr id="5" name="图片 4" descr="gy"/>
          <p:cNvPicPr>
            <a:picLocks noChangeAspect="1"/>
          </p:cNvPicPr>
          <p:nvPr/>
        </p:nvPicPr>
        <p:blipFill>
          <a:blip r:embed="rId7"/>
          <a:stretch>
            <a:fillRect/>
          </a:stretch>
        </p:blipFill>
        <p:spPr>
          <a:xfrm>
            <a:off x="2214210" y="3910563"/>
            <a:ext cx="1872615" cy="473710"/>
          </a:xfrm>
          <a:prstGeom prst="rect">
            <a:avLst/>
          </a:prstGeom>
        </p:spPr>
      </p:pic>
      <p:sp>
        <p:nvSpPr>
          <p:cNvPr id="6" name="文本框 5">
            <a:extLst>
              <a:ext uri="{FF2B5EF4-FFF2-40B4-BE49-F238E27FC236}">
                <a16:creationId xmlns:a16="http://schemas.microsoft.com/office/drawing/2014/main" id="{D7CBAA7B-74D5-4B63-86AF-D8E8F4B2D70C}"/>
              </a:ext>
            </a:extLst>
          </p:cNvPr>
          <p:cNvSpPr txBox="1"/>
          <p:nvPr/>
        </p:nvSpPr>
        <p:spPr>
          <a:xfrm>
            <a:off x="456248" y="1184184"/>
            <a:ext cx="3686952" cy="1323439"/>
          </a:xfrm>
          <a:prstGeom prst="rect">
            <a:avLst/>
          </a:prstGeom>
          <a:noFill/>
        </p:spPr>
        <p:txBody>
          <a:bodyPr wrap="square" rtlCol="0">
            <a:spAutoFit/>
          </a:bodyPr>
          <a:lstStyle/>
          <a:p>
            <a:r>
              <a:rPr lang="en-US" altLang="zh-CN" b="1" dirty="0">
                <a:solidFill>
                  <a:srgbClr val="000066"/>
                </a:solidFill>
                <a:latin typeface="+mn-ea"/>
                <a:ea typeface="+mn-ea"/>
              </a:rPr>
              <a:t>“</a:t>
            </a:r>
            <a:r>
              <a:rPr lang="zh-CN" altLang="en-US" b="1" dirty="0">
                <a:solidFill>
                  <a:srgbClr val="000066"/>
                </a:solidFill>
                <a:latin typeface="+mn-ea"/>
                <a:ea typeface="+mn-ea"/>
              </a:rPr>
              <a:t>紧信用</a:t>
            </a:r>
            <a:r>
              <a:rPr lang="en-US" altLang="zh-CN" b="1" dirty="0">
                <a:solidFill>
                  <a:srgbClr val="000066"/>
                </a:solidFill>
                <a:latin typeface="+mn-ea"/>
                <a:ea typeface="+mn-ea"/>
              </a:rPr>
              <a:t>”</a:t>
            </a:r>
            <a:r>
              <a:rPr lang="zh-CN" altLang="en-US" b="1" dirty="0">
                <a:solidFill>
                  <a:srgbClr val="000066"/>
                </a:solidFill>
                <a:latin typeface="+mn-ea"/>
                <a:ea typeface="+mn-ea"/>
              </a:rPr>
              <a:t>、中美分歧、资管新规是压制</a:t>
            </a:r>
            <a:r>
              <a:rPr lang="en-US" altLang="zh-CN" b="1" dirty="0">
                <a:solidFill>
                  <a:srgbClr val="000066"/>
                </a:solidFill>
                <a:latin typeface="+mn-ea"/>
                <a:ea typeface="+mn-ea"/>
              </a:rPr>
              <a:t>A</a:t>
            </a:r>
            <a:r>
              <a:rPr lang="zh-CN" altLang="en-US" b="1" dirty="0">
                <a:solidFill>
                  <a:srgbClr val="000066"/>
                </a:solidFill>
                <a:latin typeface="+mn-ea"/>
                <a:ea typeface="+mn-ea"/>
              </a:rPr>
              <a:t>股风险偏好的三大因素，随着资管新规靴子落地，有助于修复</a:t>
            </a:r>
            <a:r>
              <a:rPr lang="en-US" altLang="zh-CN" b="1" dirty="0">
                <a:solidFill>
                  <a:srgbClr val="000066"/>
                </a:solidFill>
                <a:latin typeface="+mn-ea"/>
                <a:ea typeface="+mn-ea"/>
              </a:rPr>
              <a:t>A</a:t>
            </a:r>
            <a:r>
              <a:rPr lang="zh-CN" altLang="en-US" b="1" dirty="0">
                <a:solidFill>
                  <a:srgbClr val="000066"/>
                </a:solidFill>
                <a:latin typeface="+mn-ea"/>
                <a:ea typeface="+mn-ea"/>
              </a:rPr>
              <a:t>股较弱的风险偏好。</a:t>
            </a:r>
          </a:p>
        </p:txBody>
      </p:sp>
      <p:sp>
        <p:nvSpPr>
          <p:cNvPr id="37" name="对话气泡: 圆角矩形 36">
            <a:extLst>
              <a:ext uri="{FF2B5EF4-FFF2-40B4-BE49-F238E27FC236}">
                <a16:creationId xmlns:a16="http://schemas.microsoft.com/office/drawing/2014/main" id="{4D676A9D-75E8-4923-8127-CCAAF1560233}"/>
              </a:ext>
            </a:extLst>
          </p:cNvPr>
          <p:cNvSpPr/>
          <p:nvPr/>
        </p:nvSpPr>
        <p:spPr bwMode="auto">
          <a:xfrm>
            <a:off x="4742221" y="1016740"/>
            <a:ext cx="4032448" cy="1723593"/>
          </a:xfrm>
          <a:prstGeom prst="wedgeRoundRectCallout">
            <a:avLst>
              <a:gd name="adj1" fmla="val -33690"/>
              <a:gd name="adj2" fmla="val 60860"/>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38" name="文本框 37">
            <a:extLst>
              <a:ext uri="{FF2B5EF4-FFF2-40B4-BE49-F238E27FC236}">
                <a16:creationId xmlns:a16="http://schemas.microsoft.com/office/drawing/2014/main" id="{AA001647-C370-4625-A8BB-ABA92BF4D979}"/>
              </a:ext>
            </a:extLst>
          </p:cNvPr>
          <p:cNvSpPr txBox="1"/>
          <p:nvPr/>
        </p:nvSpPr>
        <p:spPr>
          <a:xfrm>
            <a:off x="4914969" y="1001373"/>
            <a:ext cx="3686952" cy="1754326"/>
          </a:xfrm>
          <a:prstGeom prst="rect">
            <a:avLst/>
          </a:prstGeom>
          <a:noFill/>
        </p:spPr>
        <p:txBody>
          <a:bodyPr wrap="square" rtlCol="0">
            <a:spAutoFit/>
          </a:bodyPr>
          <a:lstStyle/>
          <a:p>
            <a:r>
              <a:rPr lang="zh-CN" altLang="en-US" sz="1800" b="1" dirty="0">
                <a:solidFill>
                  <a:srgbClr val="000066"/>
                </a:solidFill>
                <a:latin typeface="+mn-ea"/>
                <a:ea typeface="+mn-ea"/>
              </a:rPr>
              <a:t>增长担心随着四月份数据逐步披露可能会有所缓解，中美贸易摩擦不确定性也可能会有所降低，</a:t>
            </a:r>
            <a:r>
              <a:rPr lang="en-US" altLang="zh-CN" sz="1800" b="1" dirty="0">
                <a:solidFill>
                  <a:srgbClr val="000066"/>
                </a:solidFill>
                <a:latin typeface="+mn-ea"/>
                <a:ea typeface="+mn-ea"/>
              </a:rPr>
              <a:t>MSCI</a:t>
            </a:r>
            <a:r>
              <a:rPr lang="zh-CN" altLang="en-US" sz="1800" b="1" dirty="0">
                <a:solidFill>
                  <a:srgbClr val="000066"/>
                </a:solidFill>
                <a:latin typeface="+mn-ea"/>
                <a:ea typeface="+mn-ea"/>
              </a:rPr>
              <a:t>纳入</a:t>
            </a:r>
            <a:r>
              <a:rPr lang="en-US" altLang="zh-CN" sz="1800" b="1" dirty="0">
                <a:solidFill>
                  <a:srgbClr val="000066"/>
                </a:solidFill>
                <a:latin typeface="+mn-ea"/>
                <a:ea typeface="+mn-ea"/>
              </a:rPr>
              <a:t>A</a:t>
            </a:r>
            <a:r>
              <a:rPr lang="zh-CN" altLang="en-US" sz="1800" b="1" dirty="0">
                <a:solidFill>
                  <a:srgbClr val="000066"/>
                </a:solidFill>
                <a:latin typeface="+mn-ea"/>
                <a:ea typeface="+mn-ea"/>
              </a:rPr>
              <a:t>股在即，我们认为当前位置市场机会大于风险，五月份可能是相对重要的市场机遇窗口。</a:t>
            </a:r>
          </a:p>
        </p:txBody>
      </p:sp>
      <p:sp>
        <p:nvSpPr>
          <p:cNvPr id="39" name="对话气泡: 圆角矩形 38">
            <a:extLst>
              <a:ext uri="{FF2B5EF4-FFF2-40B4-BE49-F238E27FC236}">
                <a16:creationId xmlns:a16="http://schemas.microsoft.com/office/drawing/2014/main" id="{3495AF19-8E76-4B92-BB7B-6EAE37CC1F57}"/>
              </a:ext>
            </a:extLst>
          </p:cNvPr>
          <p:cNvSpPr/>
          <p:nvPr/>
        </p:nvSpPr>
        <p:spPr bwMode="auto">
          <a:xfrm>
            <a:off x="4742221" y="4516816"/>
            <a:ext cx="4032448" cy="1723593"/>
          </a:xfrm>
          <a:prstGeom prst="wedgeRoundRectCallout">
            <a:avLst>
              <a:gd name="adj1" fmla="val -29248"/>
              <a:gd name="adj2" fmla="val -60559"/>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40" name="文本框 39">
            <a:extLst>
              <a:ext uri="{FF2B5EF4-FFF2-40B4-BE49-F238E27FC236}">
                <a16:creationId xmlns:a16="http://schemas.microsoft.com/office/drawing/2014/main" id="{F39F1F8D-6CA7-4FCF-B0C5-EB39426A7808}"/>
              </a:ext>
            </a:extLst>
          </p:cNvPr>
          <p:cNvSpPr txBox="1"/>
          <p:nvPr/>
        </p:nvSpPr>
        <p:spPr>
          <a:xfrm>
            <a:off x="4914969" y="4571127"/>
            <a:ext cx="3772466" cy="1631216"/>
          </a:xfrm>
          <a:prstGeom prst="rect">
            <a:avLst/>
          </a:prstGeom>
          <a:noFill/>
        </p:spPr>
        <p:txBody>
          <a:bodyPr wrap="square" rtlCol="0">
            <a:spAutoFit/>
          </a:bodyPr>
          <a:lstStyle/>
          <a:p>
            <a:r>
              <a:rPr lang="en-US" altLang="zh-CN" b="1" dirty="0">
                <a:solidFill>
                  <a:srgbClr val="000066"/>
                </a:solidFill>
                <a:latin typeface="+mn-ea"/>
                <a:ea typeface="+mn-ea"/>
              </a:rPr>
              <a:t>5</a:t>
            </a:r>
            <a:r>
              <a:rPr lang="zh-CN" altLang="en-US" b="1" dirty="0">
                <a:solidFill>
                  <a:srgbClr val="000066"/>
                </a:solidFill>
                <a:latin typeface="+mn-ea"/>
                <a:ea typeface="+mn-ea"/>
              </a:rPr>
              <a:t>月</a:t>
            </a:r>
            <a:r>
              <a:rPr lang="en-US" altLang="zh-CN" b="1" dirty="0">
                <a:solidFill>
                  <a:srgbClr val="000066"/>
                </a:solidFill>
                <a:latin typeface="+mn-ea"/>
                <a:ea typeface="+mn-ea"/>
              </a:rPr>
              <a:t>14</a:t>
            </a:r>
            <a:r>
              <a:rPr lang="zh-CN" altLang="en-US" b="1" dirty="0">
                <a:solidFill>
                  <a:srgbClr val="000066"/>
                </a:solidFill>
                <a:latin typeface="+mn-ea"/>
                <a:ea typeface="+mn-ea"/>
              </a:rPr>
              <a:t>日</a:t>
            </a:r>
            <a:r>
              <a:rPr lang="en-US" altLang="zh-CN" b="1" dirty="0">
                <a:solidFill>
                  <a:srgbClr val="000066"/>
                </a:solidFill>
                <a:latin typeface="+mn-ea"/>
                <a:ea typeface="+mn-ea"/>
              </a:rPr>
              <a:t>A</a:t>
            </a:r>
            <a:r>
              <a:rPr lang="zh-CN" altLang="en-US" b="1" dirty="0">
                <a:solidFill>
                  <a:srgbClr val="000066"/>
                </a:solidFill>
                <a:latin typeface="+mn-ea"/>
                <a:ea typeface="+mn-ea"/>
              </a:rPr>
              <a:t>股将正式纳入</a:t>
            </a:r>
            <a:r>
              <a:rPr lang="en-US" altLang="zh-CN" b="1" dirty="0">
                <a:solidFill>
                  <a:srgbClr val="000066"/>
                </a:solidFill>
                <a:latin typeface="+mn-ea"/>
                <a:ea typeface="+mn-ea"/>
              </a:rPr>
              <a:t>MSCI</a:t>
            </a:r>
            <a:r>
              <a:rPr lang="zh-CN" altLang="en-US" b="1" dirty="0">
                <a:solidFill>
                  <a:srgbClr val="000066"/>
                </a:solidFill>
                <a:latin typeface="+mn-ea"/>
                <a:ea typeface="+mn-ea"/>
              </a:rPr>
              <a:t>，近期外资活跃度提升；中美贸易谈判进行时，短期可能会有正面的预期引导。我们认为市场进入筑底期，“红五月”可期。</a:t>
            </a:r>
          </a:p>
        </p:txBody>
      </p:sp>
      <p:sp>
        <p:nvSpPr>
          <p:cNvPr id="41" name="对话气泡: 圆角矩形 40">
            <a:extLst>
              <a:ext uri="{FF2B5EF4-FFF2-40B4-BE49-F238E27FC236}">
                <a16:creationId xmlns:a16="http://schemas.microsoft.com/office/drawing/2014/main" id="{F2E2216E-4C45-4DB7-A225-5999311B53DF}"/>
              </a:ext>
            </a:extLst>
          </p:cNvPr>
          <p:cNvSpPr/>
          <p:nvPr/>
        </p:nvSpPr>
        <p:spPr bwMode="auto">
          <a:xfrm>
            <a:off x="285220" y="4516816"/>
            <a:ext cx="4032448" cy="1723593"/>
          </a:xfrm>
          <a:prstGeom prst="wedgeRoundRectCallout">
            <a:avLst>
              <a:gd name="adj1" fmla="val 27091"/>
              <a:gd name="adj2" fmla="val -60558"/>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42" name="文本框 41">
            <a:extLst>
              <a:ext uri="{FF2B5EF4-FFF2-40B4-BE49-F238E27FC236}">
                <a16:creationId xmlns:a16="http://schemas.microsoft.com/office/drawing/2014/main" id="{5328725A-9DE9-4782-8DA5-C4B14062FB2D}"/>
              </a:ext>
            </a:extLst>
          </p:cNvPr>
          <p:cNvSpPr txBox="1"/>
          <p:nvPr/>
        </p:nvSpPr>
        <p:spPr>
          <a:xfrm>
            <a:off x="505254" y="4539202"/>
            <a:ext cx="3686952" cy="2031325"/>
          </a:xfrm>
          <a:prstGeom prst="rect">
            <a:avLst/>
          </a:prstGeom>
          <a:noFill/>
        </p:spPr>
        <p:txBody>
          <a:bodyPr wrap="square" rtlCol="0">
            <a:spAutoFit/>
          </a:bodyPr>
          <a:lstStyle/>
          <a:p>
            <a:r>
              <a:rPr lang="zh-CN" altLang="en-US" sz="1800" b="1" dirty="0">
                <a:solidFill>
                  <a:srgbClr val="000066"/>
                </a:solidFill>
                <a:latin typeface="+mn-ea"/>
                <a:ea typeface="+mn-ea"/>
              </a:rPr>
              <a:t>在盈利与利率驱动力偏弱，市场主要靠情绪修复驱动。上证综指数并未显出修复迹象，而当前中美贸易摩擦尚未取得实质性进展，市场情绪修复进程预计仍以相对缓慢节奏展开。</a:t>
            </a:r>
          </a:p>
          <a:p>
            <a:endParaRPr lang="zh-CN" altLang="en-US" sz="1800" b="1" dirty="0">
              <a:solidFill>
                <a:srgbClr val="FF0000"/>
              </a:solidFill>
              <a:latin typeface="+mn-ea"/>
              <a:ea typeface="+mn-ea"/>
            </a:endParaRPr>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285750" y="1214438"/>
            <a:ext cx="8402638" cy="5162550"/>
          </a:xfrm>
          <a:prstGeom prst="rect">
            <a:avLst/>
          </a:prstGeom>
          <a:noFill/>
          <a:ln w="9525">
            <a:noFill/>
            <a:miter lim="800000"/>
          </a:ln>
        </p:spPr>
        <p:txBody>
          <a:bodyPr/>
          <a:lstStyle/>
          <a:p>
            <a:pPr marL="342900" indent="-342900">
              <a:spcBef>
                <a:spcPct val="20000"/>
              </a:spcBef>
              <a:buClr>
                <a:srgbClr val="6699FF"/>
              </a:buClr>
              <a:defRPr/>
            </a:pPr>
            <a:r>
              <a:rPr lang="zh-CN" altLang="en-US" sz="1800" b="1" dirty="0">
                <a:solidFill>
                  <a:srgbClr val="000066"/>
                </a:solidFill>
                <a:latin typeface="+mn-ea"/>
                <a:ea typeface="+mn-ea"/>
              </a:rPr>
              <a:t>       </a:t>
            </a:r>
            <a:endParaRPr lang="en-US" altLang="zh-CN" sz="1800" b="1" dirty="0">
              <a:solidFill>
                <a:srgbClr val="000066"/>
              </a:solidFill>
              <a:latin typeface="+mn-ea"/>
              <a:ea typeface="+mn-ea"/>
            </a:endParaRPr>
          </a:p>
        </p:txBody>
      </p:sp>
      <p:sp>
        <p:nvSpPr>
          <p:cNvPr id="31747" name="Rectangle 2"/>
          <p:cNvSpPr>
            <a:spLocks noChangeArrowheads="1"/>
          </p:cNvSpPr>
          <p:nvPr/>
        </p:nvSpPr>
        <p:spPr bwMode="white">
          <a:xfrm>
            <a:off x="428625" y="214313"/>
            <a:ext cx="8231188" cy="708025"/>
          </a:xfrm>
          <a:prstGeom prst="rect">
            <a:avLst/>
          </a:prstGeom>
          <a:noFill/>
          <a:ln w="9525">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宏观经济数据解读</a:t>
            </a:r>
          </a:p>
        </p:txBody>
      </p:sp>
      <p:sp>
        <p:nvSpPr>
          <p:cNvPr id="2" name="文本框 1"/>
          <p:cNvSpPr txBox="1"/>
          <p:nvPr/>
        </p:nvSpPr>
        <p:spPr>
          <a:xfrm>
            <a:off x="428596" y="1236953"/>
            <a:ext cx="8111490" cy="5539978"/>
          </a:xfrm>
          <a:prstGeom prst="rect">
            <a:avLst/>
          </a:prstGeom>
          <a:noFill/>
        </p:spPr>
        <p:txBody>
          <a:bodyPr wrap="square" rtlCol="0" anchor="t">
            <a:spAutoFit/>
          </a:bodyPr>
          <a:lstStyle/>
          <a:p>
            <a:pPr eaLnBrk="1" latinLnBrk="0" hangingPunct="1">
              <a:lnSpc>
                <a:spcPct val="150000"/>
              </a:lnSpc>
              <a:defRPr/>
            </a:pPr>
            <a:r>
              <a:rPr lang="en-US" altLang="zh-CN" b="1" dirty="0">
                <a:solidFill>
                  <a:srgbClr val="000066"/>
                </a:solidFill>
                <a:latin typeface="+mn-ea"/>
                <a:ea typeface="+mn-ea"/>
                <a:sym typeface="+mn-ea"/>
              </a:rPr>
              <a:t>    </a:t>
            </a:r>
            <a:r>
              <a:rPr lang="zh-CN" altLang="en-US" b="1" dirty="0">
                <a:solidFill>
                  <a:srgbClr val="000066"/>
                </a:solidFill>
                <a:latin typeface="+mn-ea"/>
                <a:ea typeface="+mn-ea"/>
                <a:sym typeface="+mn-ea"/>
              </a:rPr>
              <a:t>统计局公布中国</a:t>
            </a:r>
            <a:r>
              <a:rPr lang="en-US" altLang="zh-CN" b="1" dirty="0">
                <a:solidFill>
                  <a:srgbClr val="000066"/>
                </a:solidFill>
                <a:latin typeface="+mn-ea"/>
                <a:ea typeface="+mn-ea"/>
                <a:sym typeface="+mn-ea"/>
              </a:rPr>
              <a:t>4</a:t>
            </a:r>
            <a:r>
              <a:rPr lang="zh-CN" altLang="en-US" b="1" dirty="0">
                <a:solidFill>
                  <a:srgbClr val="000066"/>
                </a:solidFill>
                <a:latin typeface="+mn-ea"/>
                <a:ea typeface="+mn-ea"/>
                <a:sym typeface="+mn-ea"/>
              </a:rPr>
              <a:t>月制造业</a:t>
            </a:r>
            <a:r>
              <a:rPr lang="en-US" altLang="zh-CN" b="1" dirty="0">
                <a:solidFill>
                  <a:srgbClr val="000066"/>
                </a:solidFill>
                <a:latin typeface="+mn-ea"/>
                <a:ea typeface="+mn-ea"/>
                <a:sym typeface="+mn-ea"/>
              </a:rPr>
              <a:t>PMI</a:t>
            </a:r>
            <a:r>
              <a:rPr lang="zh-CN" altLang="en-US" b="1" dirty="0">
                <a:solidFill>
                  <a:srgbClr val="000066"/>
                </a:solidFill>
                <a:latin typeface="+mn-ea"/>
                <a:ea typeface="+mn-ea"/>
                <a:sym typeface="+mn-ea"/>
              </a:rPr>
              <a:t>为</a:t>
            </a:r>
            <a:r>
              <a:rPr lang="en-US" altLang="zh-CN" b="1" dirty="0">
                <a:solidFill>
                  <a:srgbClr val="000066"/>
                </a:solidFill>
                <a:latin typeface="+mn-ea"/>
                <a:ea typeface="+mn-ea"/>
                <a:sym typeface="+mn-ea"/>
              </a:rPr>
              <a:t>51.4%</a:t>
            </a:r>
            <a:r>
              <a:rPr lang="zh-CN" altLang="en-US" b="1" dirty="0">
                <a:solidFill>
                  <a:srgbClr val="000066"/>
                </a:solidFill>
                <a:latin typeface="+mn-ea"/>
                <a:ea typeface="+mn-ea"/>
                <a:sym typeface="+mn-ea"/>
              </a:rPr>
              <a:t>，较</a:t>
            </a:r>
            <a:r>
              <a:rPr lang="en-US" altLang="zh-CN" b="1" dirty="0">
                <a:solidFill>
                  <a:srgbClr val="000066"/>
                </a:solidFill>
                <a:latin typeface="+mn-ea"/>
                <a:ea typeface="+mn-ea"/>
                <a:sym typeface="+mn-ea"/>
              </a:rPr>
              <a:t>3</a:t>
            </a:r>
            <a:r>
              <a:rPr lang="zh-CN" altLang="en-US" b="1" dirty="0">
                <a:solidFill>
                  <a:srgbClr val="000066"/>
                </a:solidFill>
                <a:latin typeface="+mn-ea"/>
                <a:ea typeface="+mn-ea"/>
                <a:sym typeface="+mn-ea"/>
              </a:rPr>
              <a:t>月微跌</a:t>
            </a:r>
            <a:r>
              <a:rPr lang="en-US" altLang="zh-CN" b="1" dirty="0">
                <a:solidFill>
                  <a:srgbClr val="000066"/>
                </a:solidFill>
                <a:latin typeface="+mn-ea"/>
                <a:ea typeface="+mn-ea"/>
                <a:sym typeface="+mn-ea"/>
              </a:rPr>
              <a:t>0.1</a:t>
            </a:r>
            <a:r>
              <a:rPr lang="zh-CN" altLang="en-US" b="1" dirty="0">
                <a:solidFill>
                  <a:srgbClr val="000066"/>
                </a:solidFill>
                <a:latin typeface="+mn-ea"/>
                <a:ea typeface="+mn-ea"/>
                <a:sym typeface="+mn-ea"/>
              </a:rPr>
              <a:t>个百分点，高于</a:t>
            </a:r>
            <a:r>
              <a:rPr lang="en-US" altLang="zh-CN" b="1" dirty="0">
                <a:solidFill>
                  <a:srgbClr val="000066"/>
                </a:solidFill>
                <a:latin typeface="+mn-ea"/>
                <a:ea typeface="+mn-ea"/>
                <a:sym typeface="+mn-ea"/>
              </a:rPr>
              <a:t>1</a:t>
            </a:r>
            <a:r>
              <a:rPr lang="zh-CN" altLang="en-US" b="1" dirty="0">
                <a:solidFill>
                  <a:srgbClr val="000066"/>
                </a:solidFill>
                <a:latin typeface="+mn-ea"/>
                <a:ea typeface="+mn-ea"/>
                <a:sym typeface="+mn-ea"/>
              </a:rPr>
              <a:t>季度均值及去年同期水平，制造业呈现稳中有升的发展态势。财新中国制造业</a:t>
            </a:r>
            <a:r>
              <a:rPr lang="en-US" altLang="zh-CN" b="1" dirty="0">
                <a:solidFill>
                  <a:srgbClr val="000066"/>
                </a:solidFill>
                <a:latin typeface="+mn-ea"/>
                <a:ea typeface="+mn-ea"/>
                <a:sym typeface="+mn-ea"/>
              </a:rPr>
              <a:t>PMI</a:t>
            </a:r>
            <a:r>
              <a:rPr lang="zh-CN" altLang="en-US" b="1" dirty="0">
                <a:solidFill>
                  <a:srgbClr val="000066"/>
                </a:solidFill>
                <a:latin typeface="+mn-ea"/>
                <a:ea typeface="+mn-ea"/>
                <a:sym typeface="+mn-ea"/>
              </a:rPr>
              <a:t>为</a:t>
            </a:r>
            <a:r>
              <a:rPr lang="en-US" altLang="zh-CN" b="1" dirty="0">
                <a:solidFill>
                  <a:srgbClr val="000066"/>
                </a:solidFill>
                <a:latin typeface="+mn-ea"/>
                <a:ea typeface="+mn-ea"/>
                <a:sym typeface="+mn-ea"/>
              </a:rPr>
              <a:t>51.1%</a:t>
            </a:r>
            <a:r>
              <a:rPr lang="zh-CN" altLang="en-US" b="1" dirty="0">
                <a:solidFill>
                  <a:srgbClr val="000066"/>
                </a:solidFill>
                <a:latin typeface="+mn-ea"/>
                <a:ea typeface="+mn-ea"/>
                <a:sym typeface="+mn-ea"/>
              </a:rPr>
              <a:t>，较</a:t>
            </a:r>
            <a:r>
              <a:rPr lang="en-US" altLang="zh-CN" b="1" dirty="0">
                <a:solidFill>
                  <a:srgbClr val="000066"/>
                </a:solidFill>
                <a:latin typeface="+mn-ea"/>
                <a:ea typeface="+mn-ea"/>
                <a:sym typeface="+mn-ea"/>
              </a:rPr>
              <a:t>3</a:t>
            </a:r>
            <a:r>
              <a:rPr lang="zh-CN" altLang="en-US" b="1" dirty="0">
                <a:solidFill>
                  <a:srgbClr val="000066"/>
                </a:solidFill>
                <a:latin typeface="+mn-ea"/>
                <a:ea typeface="+mn-ea"/>
                <a:sym typeface="+mn-ea"/>
              </a:rPr>
              <a:t>月上升</a:t>
            </a:r>
            <a:r>
              <a:rPr lang="en-US" altLang="zh-CN" b="1" dirty="0">
                <a:solidFill>
                  <a:srgbClr val="000066"/>
                </a:solidFill>
                <a:latin typeface="+mn-ea"/>
                <a:ea typeface="+mn-ea"/>
                <a:sym typeface="+mn-ea"/>
              </a:rPr>
              <a:t>0.1</a:t>
            </a:r>
            <a:r>
              <a:rPr lang="zh-CN" altLang="en-US" b="1" dirty="0">
                <a:solidFill>
                  <a:srgbClr val="000066"/>
                </a:solidFill>
                <a:latin typeface="+mn-ea"/>
                <a:ea typeface="+mn-ea"/>
                <a:sym typeface="+mn-ea"/>
              </a:rPr>
              <a:t>个百分点，表现出制造业整体运行状况进一步改善。</a:t>
            </a:r>
            <a:r>
              <a:rPr lang="en-US" altLang="zh-CN" b="1" dirty="0">
                <a:solidFill>
                  <a:srgbClr val="000066"/>
                </a:solidFill>
                <a:latin typeface="+mn-ea"/>
                <a:ea typeface="+mn-ea"/>
                <a:sym typeface="+mn-ea"/>
              </a:rPr>
              <a:t>   </a:t>
            </a:r>
          </a:p>
          <a:p>
            <a:pPr eaLnBrk="1" latinLnBrk="0" hangingPunct="1">
              <a:lnSpc>
                <a:spcPct val="150000"/>
              </a:lnSpc>
              <a:defRPr/>
            </a:pPr>
            <a:r>
              <a:rPr lang="en-US" altLang="zh-CN" b="1" dirty="0">
                <a:solidFill>
                  <a:srgbClr val="000066"/>
                </a:solidFill>
                <a:latin typeface="+mn-ea"/>
                <a:ea typeface="+mn-ea"/>
                <a:sym typeface="+mn-ea"/>
              </a:rPr>
              <a:t> </a:t>
            </a:r>
          </a:p>
          <a:p>
            <a:pPr eaLnBrk="1" latinLnBrk="0" hangingPunct="1">
              <a:lnSpc>
                <a:spcPct val="150000"/>
              </a:lnSpc>
              <a:defRPr/>
            </a:pPr>
            <a:r>
              <a:rPr lang="en-US" altLang="zh-CN" b="1" dirty="0">
                <a:solidFill>
                  <a:srgbClr val="000066"/>
                </a:solidFill>
                <a:latin typeface="+mn-ea"/>
                <a:ea typeface="+mn-ea"/>
                <a:sym typeface="+mn-ea"/>
              </a:rPr>
              <a:t>    4</a:t>
            </a:r>
            <a:r>
              <a:rPr lang="zh-CN" altLang="en-US" b="1" dirty="0">
                <a:solidFill>
                  <a:srgbClr val="000066"/>
                </a:solidFill>
                <a:latin typeface="+mn-ea"/>
                <a:ea typeface="+mn-ea"/>
                <a:sym typeface="+mn-ea"/>
              </a:rPr>
              <a:t>月CPI同比上涨</a:t>
            </a:r>
            <a:r>
              <a:rPr lang="en-GB" altLang="zh-CN" b="1" dirty="0">
                <a:solidFill>
                  <a:srgbClr val="000066"/>
                </a:solidFill>
                <a:latin typeface="+mn-ea"/>
                <a:ea typeface="+mn-ea"/>
                <a:sym typeface="+mn-ea"/>
              </a:rPr>
              <a:t>1.8</a:t>
            </a:r>
            <a:r>
              <a:rPr lang="zh-CN" altLang="en-US" b="1" dirty="0">
                <a:solidFill>
                  <a:srgbClr val="000066"/>
                </a:solidFill>
                <a:latin typeface="+mn-ea"/>
                <a:ea typeface="+mn-ea"/>
                <a:sym typeface="+mn-ea"/>
              </a:rPr>
              <a:t>%，较上月回落</a:t>
            </a:r>
            <a:r>
              <a:rPr lang="en-US" altLang="zh-CN" b="1" dirty="0">
                <a:solidFill>
                  <a:srgbClr val="000066"/>
                </a:solidFill>
                <a:latin typeface="+mn-ea"/>
                <a:ea typeface="+mn-ea"/>
                <a:sym typeface="+mn-ea"/>
              </a:rPr>
              <a:t>0.3</a:t>
            </a:r>
            <a:r>
              <a:rPr lang="zh-CN" altLang="en-US" b="1" dirty="0">
                <a:solidFill>
                  <a:srgbClr val="000066"/>
                </a:solidFill>
                <a:latin typeface="+mn-ea"/>
                <a:ea typeface="+mn-ea"/>
                <a:sym typeface="+mn-ea"/>
              </a:rPr>
              <a:t>个百分点，主要受到猪肉价格下降的影响。</a:t>
            </a:r>
            <a:r>
              <a:rPr lang="zh-CN" altLang="zh-CN" b="1" dirty="0">
                <a:solidFill>
                  <a:srgbClr val="000066"/>
                </a:solidFill>
                <a:latin typeface="+mn-ea"/>
                <a:ea typeface="+mn-ea"/>
                <a:sym typeface="+mn-ea"/>
              </a:rPr>
              <a:t>PPI同比上涨</a:t>
            </a:r>
            <a:r>
              <a:rPr lang="en-GB" altLang="zh-CN" b="1" dirty="0">
                <a:solidFill>
                  <a:srgbClr val="000066"/>
                </a:solidFill>
                <a:latin typeface="+mn-ea"/>
                <a:ea typeface="+mn-ea"/>
                <a:sym typeface="+mn-ea"/>
              </a:rPr>
              <a:t>3.4</a:t>
            </a:r>
            <a:r>
              <a:rPr lang="zh-CN" altLang="zh-CN" b="1" dirty="0">
                <a:solidFill>
                  <a:srgbClr val="000066"/>
                </a:solidFill>
                <a:latin typeface="+mn-ea"/>
                <a:ea typeface="+mn-ea"/>
                <a:sym typeface="+mn-ea"/>
              </a:rPr>
              <a:t>%</a:t>
            </a:r>
            <a:r>
              <a:rPr lang="zh-CN" altLang="en-US" b="1" dirty="0">
                <a:solidFill>
                  <a:srgbClr val="000066"/>
                </a:solidFill>
                <a:latin typeface="+mn-ea"/>
                <a:ea typeface="+mn-ea"/>
                <a:sym typeface="+mn-ea"/>
              </a:rPr>
              <a:t>，较上月扩大</a:t>
            </a:r>
            <a:r>
              <a:rPr lang="en-US" altLang="zh-CN" b="1" dirty="0">
                <a:solidFill>
                  <a:srgbClr val="000066"/>
                </a:solidFill>
                <a:latin typeface="+mn-ea"/>
                <a:ea typeface="+mn-ea"/>
                <a:sym typeface="+mn-ea"/>
              </a:rPr>
              <a:t>0.3</a:t>
            </a:r>
            <a:r>
              <a:rPr lang="zh-CN" altLang="en-US" b="1" dirty="0">
                <a:solidFill>
                  <a:srgbClr val="000066"/>
                </a:solidFill>
                <a:latin typeface="+mn-ea"/>
                <a:ea typeface="+mn-ea"/>
                <a:sym typeface="+mn-ea"/>
              </a:rPr>
              <a:t>个百分点。其中石油和天然气开采业、黑色金属冶炼和压延加工业、石油煤炭及其他燃料加工业等涨幅扩大；非金属矿物制品业及煤炭开采和洗选业涨幅回落</a:t>
            </a:r>
          </a:p>
          <a:p>
            <a:pPr eaLnBrk="1" latinLnBrk="0" hangingPunct="1">
              <a:lnSpc>
                <a:spcPct val="150000"/>
              </a:lnSpc>
              <a:defRPr/>
            </a:pPr>
            <a:endParaRPr lang="zh-CN" altLang="en-US" b="1" dirty="0">
              <a:solidFill>
                <a:srgbClr val="FF0000"/>
              </a:solidFill>
              <a:latin typeface="+mn-ea"/>
              <a:ea typeface="+mn-ea"/>
              <a:sym typeface="+mn-ea"/>
            </a:endParaRPr>
          </a:p>
          <a:p>
            <a:pPr>
              <a:defRPr/>
            </a:pPr>
            <a:endParaRPr lang="zh-CN" altLang="en-US" sz="1800" b="1" dirty="0">
              <a:solidFill>
                <a:srgbClr val="000066"/>
              </a:solidFill>
              <a:latin typeface="+mn-ea"/>
              <a:ea typeface="+mn-ea"/>
            </a:endParaRPr>
          </a:p>
          <a:p>
            <a:pPr>
              <a:defRPr/>
            </a:pPr>
            <a:endParaRPr lang="zh-CN" altLang="en-US" sz="1800" b="1" dirty="0">
              <a:solidFill>
                <a:srgbClr val="002060"/>
              </a:solidFill>
              <a:latin typeface="+mn-ea"/>
              <a:ea typeface="+mn-ea"/>
            </a:endParaRPr>
          </a:p>
          <a:p>
            <a:pPr>
              <a:defRPr/>
            </a:pPr>
            <a:endParaRPr lang="zh-CN" altLang="en-US" sz="1800" b="1" dirty="0">
              <a:solidFill>
                <a:srgbClr val="FF0000"/>
              </a:solidFill>
              <a:latin typeface="+mn-ea"/>
              <a:ea typeface="+mn-ea"/>
            </a:endParaRPr>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71438" y="1071563"/>
            <a:ext cx="8929687" cy="3071812"/>
          </a:xfrm>
          <a:prstGeom prst="rect">
            <a:avLst/>
          </a:prstGeom>
          <a:noFill/>
          <a:ln w="9525">
            <a:noFill/>
            <a:miter lim="800000"/>
          </a:ln>
        </p:spPr>
        <p:txBody>
          <a:bodyPr/>
          <a:lstStyle/>
          <a:p>
            <a:pPr marL="342900" indent="-342900">
              <a:lnSpc>
                <a:spcPct val="135000"/>
              </a:lnSpc>
              <a:spcBef>
                <a:spcPct val="20000"/>
              </a:spcBef>
              <a:buClr>
                <a:srgbClr val="6699FF"/>
              </a:buClr>
              <a:buFont typeface="Wingdings" panose="05000000000000000000" pitchFamily="2" charset="2"/>
              <a:buChar char="n"/>
              <a:defRPr/>
            </a:pPr>
            <a:endParaRPr lang="en-US" altLang="zh-CN" sz="1800" b="1" dirty="0">
              <a:solidFill>
                <a:srgbClr val="000066"/>
              </a:solidFill>
              <a:latin typeface="+mn-ea"/>
            </a:endParaRPr>
          </a:p>
          <a:p>
            <a:pPr marL="342900" indent="-342900">
              <a:lnSpc>
                <a:spcPct val="135000"/>
              </a:lnSpc>
              <a:spcBef>
                <a:spcPct val="20000"/>
              </a:spcBef>
              <a:buClr>
                <a:srgbClr val="6699FF"/>
              </a:buClr>
              <a:buFont typeface="Wingdings" panose="05000000000000000000" pitchFamily="2" charset="2"/>
              <a:buChar char="n"/>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r>
              <a:rPr lang="zh-CN" altLang="en-US" sz="1800" b="1" dirty="0">
                <a:solidFill>
                  <a:srgbClr val="000066"/>
                </a:solidFill>
                <a:latin typeface="+mn-ea"/>
              </a:rPr>
              <a:t>    </a:t>
            </a:r>
            <a:endParaRPr lang="en-US" altLang="zh-CN" sz="1800" b="1" dirty="0">
              <a:solidFill>
                <a:srgbClr val="000066"/>
              </a:solidFill>
              <a:latin typeface="+mn-ea"/>
              <a:ea typeface="+mn-ea"/>
            </a:endParaRPr>
          </a:p>
          <a:p>
            <a:pPr marL="0" indent="0">
              <a:lnSpc>
                <a:spcPct val="135000"/>
              </a:lnSpc>
              <a:spcBef>
                <a:spcPct val="20000"/>
              </a:spcBef>
              <a:buClr>
                <a:srgbClr val="6699FF"/>
              </a:buClr>
              <a:buFont typeface="Wingdings" panose="05000000000000000000" pitchFamily="2" charset="2"/>
              <a:buNone/>
              <a:defRPr/>
            </a:pPr>
            <a:endParaRPr lang="en-US" altLang="zh-CN" sz="1800" b="1" dirty="0">
              <a:solidFill>
                <a:srgbClr val="000066"/>
              </a:solidFill>
              <a:ea typeface="幼圆" panose="02010509060101010101" pitchFamily="49" charset="-122"/>
            </a:endParaRPr>
          </a:p>
          <a:p>
            <a:pPr marL="342900" indent="-342900">
              <a:lnSpc>
                <a:spcPct val="135000"/>
              </a:lnSpc>
              <a:spcBef>
                <a:spcPct val="20000"/>
              </a:spcBef>
              <a:buClr>
                <a:srgbClr val="6699FF"/>
              </a:buClr>
              <a:defRPr/>
            </a:pPr>
            <a:endParaRPr lang="en-US" altLang="zh-CN" sz="1600" b="1" dirty="0">
              <a:solidFill>
                <a:srgbClr val="000066"/>
              </a:solidFill>
              <a:ea typeface="幼圆" panose="02010509060101010101" pitchFamily="49" charset="-122"/>
            </a:endParaRPr>
          </a:p>
          <a:p>
            <a:pPr>
              <a:defRPr/>
            </a:pPr>
            <a:endParaRPr lang="zh-CN" altLang="en-US" sz="1800" dirty="0"/>
          </a:p>
          <a:p>
            <a:pPr>
              <a:defRPr/>
            </a:pPr>
            <a:r>
              <a:rPr lang="zh-CN" altLang="en-US" sz="1800" dirty="0"/>
              <a:t> </a:t>
            </a:r>
          </a:p>
        </p:txBody>
      </p:sp>
      <p:sp>
        <p:nvSpPr>
          <p:cNvPr id="32771" name="Rectangle 2"/>
          <p:cNvSpPr>
            <a:spLocks noChangeArrowheads="1"/>
          </p:cNvSpPr>
          <p:nvPr/>
        </p:nvSpPr>
        <p:spPr bwMode="white">
          <a:xfrm>
            <a:off x="428625" y="214313"/>
            <a:ext cx="8231188" cy="708025"/>
          </a:xfrm>
          <a:prstGeom prst="rect">
            <a:avLst/>
          </a:prstGeom>
          <a:noFill/>
          <a:ln w="9525">
            <a:noFill/>
            <a:miter lim="800000"/>
          </a:ln>
        </p:spPr>
        <p:txBody>
          <a:bodyPr/>
          <a:lstStyle/>
          <a:p>
            <a:r>
              <a:rPr lang="zh-CN" altLang="en-US" sz="2400" b="1" dirty="0">
                <a:solidFill>
                  <a:srgbClr val="000066"/>
                </a:solidFill>
                <a:uFillTx/>
                <a:latin typeface="幼圆" panose="02010509060101010101" pitchFamily="49" charset="-122"/>
                <a:ea typeface="幼圆" panose="02010509060101010101" pitchFamily="49" charset="-122"/>
              </a:rPr>
              <a:t>展望</a:t>
            </a:r>
          </a:p>
        </p:txBody>
      </p:sp>
      <p:sp>
        <p:nvSpPr>
          <p:cNvPr id="6" name="矩形 5"/>
          <p:cNvSpPr/>
          <p:nvPr/>
        </p:nvSpPr>
        <p:spPr>
          <a:xfrm>
            <a:off x="214313" y="1285875"/>
            <a:ext cx="8501062" cy="369888"/>
          </a:xfrm>
          <a:prstGeom prst="rect">
            <a:avLst/>
          </a:prstGeom>
        </p:spPr>
        <p:txBody>
          <a:bodyPr>
            <a:spAutoFit/>
          </a:bodyPr>
          <a:lstStyle/>
          <a:p>
            <a:pPr>
              <a:defRPr/>
            </a:pPr>
            <a:r>
              <a:rPr lang="zh-CN" altLang="en-US" sz="1800" b="1" dirty="0">
                <a:solidFill>
                  <a:srgbClr val="000066"/>
                </a:solidFill>
                <a:latin typeface="+mn-ea"/>
                <a:ea typeface="+mn-ea"/>
              </a:rPr>
              <a:t>   </a:t>
            </a:r>
          </a:p>
        </p:txBody>
      </p:sp>
      <p:sp>
        <p:nvSpPr>
          <p:cNvPr id="34842" name="Rectangle 26"/>
          <p:cNvSpPr>
            <a:spLocks noChangeArrowheads="1"/>
          </p:cNvSpPr>
          <p:nvPr/>
        </p:nvSpPr>
        <p:spPr bwMode="auto">
          <a:xfrm>
            <a:off x="428625" y="1550652"/>
            <a:ext cx="8444865" cy="3713517"/>
          </a:xfrm>
          <a:prstGeom prst="rect">
            <a:avLst/>
          </a:prstGeom>
          <a:noFill/>
          <a:ln w="9525">
            <a:noFill/>
            <a:miter lim="800000"/>
          </a:ln>
          <a:effectLst/>
        </p:spPr>
        <p:txBody>
          <a:bodyPr wrap="square" anchor="ctr">
            <a:spAutoFit/>
          </a:bodyPr>
          <a:lstStyle/>
          <a:p>
            <a:pPr eaLnBrk="1" latinLnBrk="0" hangingPunct="1">
              <a:lnSpc>
                <a:spcPct val="150000"/>
              </a:lnSpc>
              <a:defRPr/>
            </a:pPr>
            <a:r>
              <a:rPr lang="en-US" altLang="zh-CN" b="1" dirty="0">
                <a:solidFill>
                  <a:srgbClr val="000066"/>
                </a:solidFill>
                <a:latin typeface="幼圆" panose="02010509060101010101" pitchFamily="49" charset="-122"/>
                <a:ea typeface="幼圆" panose="02010509060101010101" pitchFamily="49" charset="-122"/>
                <a:sym typeface="+mn-ea"/>
              </a:rPr>
              <a:t>    4</a:t>
            </a:r>
            <a:r>
              <a:rPr lang="zh-CN" altLang="en-US" b="1" dirty="0">
                <a:solidFill>
                  <a:srgbClr val="000066"/>
                </a:solidFill>
                <a:latin typeface="幼圆" panose="02010509060101010101" pitchFamily="49" charset="-122"/>
                <a:ea typeface="幼圆" panose="02010509060101010101" pitchFamily="49" charset="-122"/>
                <a:sym typeface="+mn-ea"/>
              </a:rPr>
              <a:t>月市场震荡下行，上证综指收报</a:t>
            </a:r>
            <a:r>
              <a:rPr lang="en-US" altLang="zh-CN" b="1" dirty="0">
                <a:solidFill>
                  <a:srgbClr val="000066"/>
                </a:solidFill>
                <a:latin typeface="幼圆" panose="02010509060101010101" pitchFamily="49" charset="-122"/>
                <a:ea typeface="幼圆" panose="02010509060101010101" pitchFamily="49" charset="-122"/>
                <a:sym typeface="+mn-ea"/>
              </a:rPr>
              <a:t>3082.23</a:t>
            </a:r>
            <a:r>
              <a:rPr lang="zh-CN" altLang="en-US" b="1" dirty="0">
                <a:solidFill>
                  <a:srgbClr val="000066"/>
                </a:solidFill>
                <a:latin typeface="幼圆" panose="02010509060101010101" pitchFamily="49" charset="-122"/>
                <a:ea typeface="幼圆" panose="02010509060101010101" pitchFamily="49" charset="-122"/>
                <a:sym typeface="+mn-ea"/>
              </a:rPr>
              <a:t>点，跌幅</a:t>
            </a:r>
            <a:r>
              <a:rPr lang="en-US" altLang="zh-CN" b="1" dirty="0">
                <a:solidFill>
                  <a:srgbClr val="000066"/>
                </a:solidFill>
                <a:latin typeface="幼圆" panose="02010509060101010101" pitchFamily="49" charset="-122"/>
                <a:ea typeface="幼圆" panose="02010509060101010101" pitchFamily="49" charset="-122"/>
                <a:sym typeface="+mn-ea"/>
              </a:rPr>
              <a:t>2.74%</a:t>
            </a:r>
            <a:r>
              <a:rPr lang="zh-CN" altLang="en-US" b="1" dirty="0">
                <a:solidFill>
                  <a:srgbClr val="000066"/>
                </a:solidFill>
                <a:latin typeface="幼圆" panose="02010509060101010101" pitchFamily="49" charset="-122"/>
                <a:ea typeface="幼圆" panose="02010509060101010101" pitchFamily="49" charset="-122"/>
                <a:sym typeface="+mn-ea"/>
              </a:rPr>
              <a:t>，已连续</a:t>
            </a:r>
            <a:r>
              <a:rPr lang="en-US" altLang="zh-CN" b="1" dirty="0">
                <a:solidFill>
                  <a:srgbClr val="000066"/>
                </a:solidFill>
                <a:latin typeface="幼圆" panose="02010509060101010101" pitchFamily="49" charset="-122"/>
                <a:ea typeface="幼圆" panose="02010509060101010101" pitchFamily="49" charset="-122"/>
                <a:sym typeface="+mn-ea"/>
              </a:rPr>
              <a:t>3</a:t>
            </a:r>
            <a:r>
              <a:rPr lang="zh-CN" altLang="en-US" b="1" dirty="0">
                <a:solidFill>
                  <a:srgbClr val="000066"/>
                </a:solidFill>
                <a:latin typeface="幼圆" panose="02010509060101010101" pitchFamily="49" charset="-122"/>
                <a:ea typeface="幼圆" panose="02010509060101010101" pitchFamily="49" charset="-122"/>
                <a:sym typeface="+mn-ea"/>
              </a:rPr>
              <a:t>个月维持跌势；深证成指收报</a:t>
            </a:r>
            <a:r>
              <a:rPr lang="en-US" altLang="zh-CN" b="1" dirty="0">
                <a:solidFill>
                  <a:srgbClr val="000066"/>
                </a:solidFill>
                <a:latin typeface="幼圆" panose="02010509060101010101" pitchFamily="49" charset="-122"/>
                <a:ea typeface="幼圆" panose="02010509060101010101" pitchFamily="49" charset="-122"/>
                <a:sym typeface="+mn-ea"/>
              </a:rPr>
              <a:t>10324.47</a:t>
            </a:r>
            <a:r>
              <a:rPr lang="zh-CN" altLang="en-US" b="1" dirty="0">
                <a:solidFill>
                  <a:srgbClr val="000066"/>
                </a:solidFill>
                <a:latin typeface="幼圆" panose="02010509060101010101" pitchFamily="49" charset="-122"/>
                <a:ea typeface="幼圆" panose="02010509060101010101" pitchFamily="49" charset="-122"/>
                <a:sym typeface="+mn-ea"/>
              </a:rPr>
              <a:t>点，跌幅</a:t>
            </a:r>
            <a:r>
              <a:rPr lang="en-US" altLang="zh-CN" b="1" dirty="0">
                <a:solidFill>
                  <a:srgbClr val="000066"/>
                </a:solidFill>
                <a:latin typeface="幼圆" panose="02010509060101010101" pitchFamily="49" charset="-122"/>
                <a:ea typeface="幼圆" panose="02010509060101010101" pitchFamily="49" charset="-122"/>
                <a:sym typeface="+mn-ea"/>
              </a:rPr>
              <a:t>5.01%</a:t>
            </a:r>
            <a:r>
              <a:rPr lang="zh-CN" altLang="en-US" b="1" dirty="0">
                <a:solidFill>
                  <a:srgbClr val="000066"/>
                </a:solidFill>
                <a:latin typeface="幼圆" panose="02010509060101010101" pitchFamily="49" charset="-122"/>
                <a:ea typeface="幼圆" panose="02010509060101010101" pitchFamily="49" charset="-122"/>
                <a:sym typeface="+mn-ea"/>
              </a:rPr>
              <a:t>；中小板指收报</a:t>
            </a:r>
            <a:r>
              <a:rPr lang="en-US" altLang="zh-CN" b="1" dirty="0">
                <a:solidFill>
                  <a:srgbClr val="000066"/>
                </a:solidFill>
                <a:latin typeface="幼圆" panose="02010509060101010101" pitchFamily="49" charset="-122"/>
                <a:ea typeface="幼圆" panose="02010509060101010101" pitchFamily="49" charset="-122"/>
                <a:sym typeface="+mn-ea"/>
              </a:rPr>
              <a:t>6998.77</a:t>
            </a:r>
            <a:r>
              <a:rPr lang="zh-CN" altLang="en-US" b="1" dirty="0">
                <a:solidFill>
                  <a:srgbClr val="000066"/>
                </a:solidFill>
                <a:latin typeface="幼圆" panose="02010509060101010101" pitchFamily="49" charset="-122"/>
                <a:ea typeface="幼圆" panose="02010509060101010101" pitchFamily="49" charset="-122"/>
                <a:sym typeface="+mn-ea"/>
              </a:rPr>
              <a:t>点，跌幅</a:t>
            </a:r>
            <a:r>
              <a:rPr lang="en-US" altLang="zh-CN" b="1" dirty="0">
                <a:solidFill>
                  <a:srgbClr val="000066"/>
                </a:solidFill>
                <a:latin typeface="幼圆" panose="02010509060101010101" pitchFamily="49" charset="-122"/>
                <a:ea typeface="幼圆" panose="02010509060101010101" pitchFamily="49" charset="-122"/>
                <a:sym typeface="+mn-ea"/>
              </a:rPr>
              <a:t>5.98%</a:t>
            </a:r>
            <a:r>
              <a:rPr lang="zh-CN" altLang="en-US" b="1" dirty="0">
                <a:solidFill>
                  <a:srgbClr val="000066"/>
                </a:solidFill>
                <a:latin typeface="幼圆" panose="02010509060101010101" pitchFamily="49" charset="-122"/>
                <a:ea typeface="幼圆" panose="02010509060101010101" pitchFamily="49" charset="-122"/>
                <a:sym typeface="+mn-ea"/>
              </a:rPr>
              <a:t>，为</a:t>
            </a:r>
            <a:r>
              <a:rPr lang="en-US" altLang="zh-CN" b="1" dirty="0">
                <a:solidFill>
                  <a:srgbClr val="000066"/>
                </a:solidFill>
                <a:latin typeface="幼圆" panose="02010509060101010101" pitchFamily="49" charset="-122"/>
                <a:ea typeface="幼圆" panose="02010509060101010101" pitchFamily="49" charset="-122"/>
                <a:sym typeface="+mn-ea"/>
              </a:rPr>
              <a:t>2017</a:t>
            </a:r>
            <a:r>
              <a:rPr lang="zh-CN" altLang="en-US" b="1" dirty="0">
                <a:solidFill>
                  <a:srgbClr val="000066"/>
                </a:solidFill>
                <a:latin typeface="幼圆" panose="02010509060101010101" pitchFamily="49" charset="-122"/>
                <a:ea typeface="幼圆" panose="02010509060101010101" pitchFamily="49" charset="-122"/>
                <a:sym typeface="+mn-ea"/>
              </a:rPr>
              <a:t>年以来的最大跌幅；创业板指收报</a:t>
            </a:r>
            <a:r>
              <a:rPr lang="en-US" altLang="zh-CN" b="1" dirty="0">
                <a:solidFill>
                  <a:srgbClr val="000066"/>
                </a:solidFill>
                <a:latin typeface="幼圆" panose="02010509060101010101" pitchFamily="49" charset="-122"/>
                <a:ea typeface="幼圆" panose="02010509060101010101" pitchFamily="49" charset="-122"/>
                <a:sym typeface="+mn-ea"/>
              </a:rPr>
              <a:t>1805.60</a:t>
            </a:r>
            <a:r>
              <a:rPr lang="zh-CN" altLang="en-US" b="1" dirty="0">
                <a:solidFill>
                  <a:srgbClr val="000066"/>
                </a:solidFill>
                <a:latin typeface="幼圆" panose="02010509060101010101" pitchFamily="49" charset="-122"/>
                <a:ea typeface="幼圆" panose="02010509060101010101" pitchFamily="49" charset="-122"/>
                <a:sym typeface="+mn-ea"/>
              </a:rPr>
              <a:t>点，跌幅</a:t>
            </a:r>
            <a:r>
              <a:rPr lang="en-US" altLang="zh-CN" b="1" dirty="0">
                <a:solidFill>
                  <a:srgbClr val="000066"/>
                </a:solidFill>
                <a:latin typeface="幼圆" panose="02010509060101010101" pitchFamily="49" charset="-122"/>
                <a:ea typeface="幼圆" panose="02010509060101010101" pitchFamily="49" charset="-122"/>
                <a:sym typeface="+mn-ea"/>
              </a:rPr>
              <a:t>4.99%</a:t>
            </a:r>
            <a:r>
              <a:rPr lang="zh-CN" altLang="en-US" b="1" dirty="0">
                <a:solidFill>
                  <a:srgbClr val="000066"/>
                </a:solidFill>
                <a:latin typeface="幼圆" panose="02010509060101010101" pitchFamily="49" charset="-122"/>
                <a:ea typeface="幼圆" panose="02010509060101010101" pitchFamily="49" charset="-122"/>
                <a:sym typeface="+mn-ea"/>
              </a:rPr>
              <a:t>。资管新规及中美贸易争端或是</a:t>
            </a:r>
            <a:r>
              <a:rPr lang="en-US" altLang="zh-CN" b="1" dirty="0">
                <a:solidFill>
                  <a:srgbClr val="000066"/>
                </a:solidFill>
                <a:latin typeface="幼圆" panose="02010509060101010101" pitchFamily="49" charset="-122"/>
                <a:ea typeface="幼圆" panose="02010509060101010101" pitchFamily="49" charset="-122"/>
                <a:sym typeface="+mn-ea"/>
              </a:rPr>
              <a:t>4</a:t>
            </a:r>
            <a:r>
              <a:rPr lang="zh-CN" altLang="en-US" b="1" dirty="0">
                <a:solidFill>
                  <a:srgbClr val="000066"/>
                </a:solidFill>
                <a:latin typeface="幼圆" panose="02010509060101010101" pitchFamily="49" charset="-122"/>
                <a:ea typeface="幼圆" panose="02010509060101010101" pitchFamily="49" charset="-122"/>
                <a:sym typeface="+mn-ea"/>
              </a:rPr>
              <a:t>月市场表现低迷的重要因素。进入</a:t>
            </a:r>
            <a:r>
              <a:rPr lang="en-US" altLang="zh-CN" b="1" dirty="0">
                <a:solidFill>
                  <a:srgbClr val="000066"/>
                </a:solidFill>
                <a:latin typeface="幼圆" panose="02010509060101010101" pitchFamily="49" charset="-122"/>
                <a:ea typeface="幼圆" panose="02010509060101010101" pitchFamily="49" charset="-122"/>
                <a:sym typeface="+mn-ea"/>
              </a:rPr>
              <a:t>5</a:t>
            </a:r>
            <a:r>
              <a:rPr lang="zh-CN" altLang="en-US" b="1" dirty="0">
                <a:solidFill>
                  <a:srgbClr val="000066"/>
                </a:solidFill>
                <a:latin typeface="幼圆" panose="02010509060101010101" pitchFamily="49" charset="-122"/>
                <a:ea typeface="幼圆" panose="02010509060101010101" pitchFamily="49" charset="-122"/>
                <a:sym typeface="+mn-ea"/>
              </a:rPr>
              <a:t>月，市场有所回升，沪指重新站上</a:t>
            </a:r>
            <a:r>
              <a:rPr lang="en-US" altLang="zh-CN" b="1" dirty="0">
                <a:solidFill>
                  <a:srgbClr val="000066"/>
                </a:solidFill>
                <a:latin typeface="幼圆" panose="02010509060101010101" pitchFamily="49" charset="-122"/>
                <a:ea typeface="幼圆" panose="02010509060101010101" pitchFamily="49" charset="-122"/>
                <a:sym typeface="+mn-ea"/>
              </a:rPr>
              <a:t>3100</a:t>
            </a:r>
            <a:r>
              <a:rPr lang="zh-CN" altLang="en-US" b="1" dirty="0">
                <a:solidFill>
                  <a:srgbClr val="000066"/>
                </a:solidFill>
                <a:latin typeface="幼圆" panose="02010509060101010101" pitchFamily="49" charset="-122"/>
                <a:ea typeface="幼圆" panose="02010509060101010101" pitchFamily="49" charset="-122"/>
                <a:sym typeface="+mn-ea"/>
              </a:rPr>
              <a:t>点大关，而总体成交量仍显寡淡，表示投资者对市场依旧抱有较为谨慎的态度。随着中美第二轮谈判即将开启，市场的不确定性或有所缓解，叠加资管新规政策落地及</a:t>
            </a:r>
            <a:r>
              <a:rPr lang="en-US" altLang="zh-CN" b="1" dirty="0">
                <a:solidFill>
                  <a:srgbClr val="000066"/>
                </a:solidFill>
                <a:latin typeface="幼圆" panose="02010509060101010101" pitchFamily="49" charset="-122"/>
                <a:ea typeface="幼圆" panose="02010509060101010101" pitchFamily="49" charset="-122"/>
                <a:sym typeface="+mn-ea"/>
              </a:rPr>
              <a:t>MSCI</a:t>
            </a:r>
            <a:r>
              <a:rPr lang="zh-CN" altLang="en-US" b="1" dirty="0">
                <a:solidFill>
                  <a:srgbClr val="000066"/>
                </a:solidFill>
                <a:latin typeface="幼圆" panose="02010509060101010101" pitchFamily="49" charset="-122"/>
                <a:ea typeface="幼圆" panose="02010509060101010101" pitchFamily="49" charset="-122"/>
                <a:sym typeface="+mn-ea"/>
              </a:rPr>
              <a:t>纳入</a:t>
            </a:r>
            <a:r>
              <a:rPr lang="en-US" altLang="zh-CN" b="1" dirty="0">
                <a:solidFill>
                  <a:srgbClr val="000066"/>
                </a:solidFill>
                <a:latin typeface="幼圆" panose="02010509060101010101" pitchFamily="49" charset="-122"/>
                <a:ea typeface="幼圆" panose="02010509060101010101" pitchFamily="49" charset="-122"/>
                <a:sym typeface="+mn-ea"/>
              </a:rPr>
              <a:t>A</a:t>
            </a:r>
            <a:r>
              <a:rPr lang="zh-CN" altLang="en-US" b="1" dirty="0">
                <a:solidFill>
                  <a:srgbClr val="000066"/>
                </a:solidFill>
                <a:latin typeface="幼圆" panose="02010509060101010101" pitchFamily="49" charset="-122"/>
                <a:ea typeface="幼圆" panose="02010509060101010101" pitchFamily="49" charset="-122"/>
                <a:sym typeface="+mn-ea"/>
              </a:rPr>
              <a:t>股在即，预计</a:t>
            </a:r>
            <a:r>
              <a:rPr lang="en-US" altLang="zh-CN" b="1" dirty="0">
                <a:solidFill>
                  <a:srgbClr val="000066"/>
                </a:solidFill>
                <a:latin typeface="幼圆" panose="02010509060101010101" pitchFamily="49" charset="-122"/>
                <a:ea typeface="幼圆" panose="02010509060101010101" pitchFamily="49" charset="-122"/>
                <a:sym typeface="+mn-ea"/>
              </a:rPr>
              <a:t>A</a:t>
            </a:r>
            <a:r>
              <a:rPr lang="zh-CN" altLang="en-US" b="1" dirty="0">
                <a:solidFill>
                  <a:srgbClr val="000066"/>
                </a:solidFill>
                <a:latin typeface="幼圆" panose="02010509060101010101" pitchFamily="49" charset="-122"/>
                <a:ea typeface="幼圆" panose="02010509060101010101" pitchFamily="49" charset="-122"/>
                <a:sym typeface="+mn-ea"/>
              </a:rPr>
              <a:t>股市场偏好会有所修复。</a:t>
            </a: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850" y="260350"/>
            <a:ext cx="5167313" cy="430213"/>
          </a:xfrm>
          <a:prstGeom prst="rect">
            <a:avLst/>
          </a:prstGeom>
        </p:spPr>
        <p:txBody>
          <a:bodyPr>
            <a:spAutoFit/>
          </a:bodyPr>
          <a:lstStyle/>
          <a:p>
            <a:pPr fontAlgn="auto">
              <a:spcBef>
                <a:spcPts val="0"/>
              </a:spcBef>
              <a:spcAft>
                <a:spcPts val="0"/>
              </a:spcAft>
              <a:defRPr/>
            </a:pPr>
            <a:r>
              <a:rPr lang="en-US" altLang="zh-CN" sz="2200" b="1" kern="0" dirty="0">
                <a:solidFill>
                  <a:srgbClr val="000066"/>
                </a:solidFill>
                <a:latin typeface="Times New Roman" panose="02020603050405020304"/>
                <a:ea typeface="幼圆" panose="02010509060101010101" pitchFamily="49" charset="-122"/>
              </a:rPr>
              <a:t>Pre-IPO</a:t>
            </a:r>
            <a:r>
              <a:rPr lang="zh-CN" altLang="en-US" sz="2200" b="1" kern="0" dirty="0">
                <a:solidFill>
                  <a:srgbClr val="000066"/>
                </a:solidFill>
                <a:latin typeface="Times New Roman" panose="02020603050405020304"/>
                <a:ea typeface="幼圆" panose="02010509060101010101" pitchFamily="49" charset="-122"/>
              </a:rPr>
              <a:t>财务顾问及财务投资</a:t>
            </a:r>
            <a:endParaRPr lang="zh-CN" altLang="en-US" sz="2200" kern="0" dirty="0">
              <a:solidFill>
                <a:sysClr val="windowText" lastClr="000000"/>
              </a:solidFill>
              <a:latin typeface="Arial" panose="020B0604020202020204" pitchFamily="34" charset="0"/>
              <a:ea typeface="宋体" panose="02010600030101010101" pitchFamily="2" charset="-122"/>
            </a:endParaRPr>
          </a:p>
        </p:txBody>
      </p:sp>
      <p:sp>
        <p:nvSpPr>
          <p:cNvPr id="34819" name="矩形 3"/>
          <p:cNvSpPr>
            <a:spLocks noChangeArrowheads="1"/>
          </p:cNvSpPr>
          <p:nvPr/>
        </p:nvSpPr>
        <p:spPr bwMode="auto">
          <a:xfrm>
            <a:off x="221095" y="1340768"/>
            <a:ext cx="8382000" cy="4461510"/>
          </a:xfrm>
          <a:prstGeom prst="rect">
            <a:avLst/>
          </a:prstGeom>
          <a:noFill/>
          <a:ln w="9525">
            <a:noFill/>
            <a:miter lim="800000"/>
          </a:ln>
        </p:spPr>
        <p:txBody>
          <a:bodyPr>
            <a:spAutoFit/>
          </a:bodyPr>
          <a:lstStyle/>
          <a:p>
            <a:pPr marL="342900" indent="-342900">
              <a:lnSpc>
                <a:spcPct val="150000"/>
              </a:lnSpc>
              <a:spcBef>
                <a:spcPct val="20000"/>
              </a:spcBef>
            </a:pPr>
            <a:r>
              <a:rPr lang="zh-CN" altLang="en-US" sz="2400" dirty="0">
                <a:solidFill>
                  <a:srgbClr val="0058B0"/>
                </a:solidFill>
                <a:latin typeface="Times New Roman" panose="02020603050405020304" pitchFamily="18" charset="0"/>
                <a:ea typeface="幼圆" panose="02010509060101010101" pitchFamily="49" charset="-122"/>
              </a:rPr>
              <a:t>           </a:t>
            </a:r>
            <a:r>
              <a:rPr lang="zh-CN" altLang="en-US" dirty="0">
                <a:solidFill>
                  <a:srgbClr val="0058B0"/>
                </a:solidFill>
                <a:latin typeface="Times New Roman" panose="02020603050405020304" pitchFamily="18" charset="0"/>
                <a:ea typeface="幼圆" panose="02010509060101010101" pitchFamily="49" charset="-122"/>
              </a:rPr>
              <a:t>我们的财务顾问团队依托自身专业背景及资源整合优势，根据客户需要，站在客户的角度为客户的投融资、资本运作、资产及债务重组、财务管理、发展战略等活动提供的咨询、分析、方案设计等服务。包括的项目有：投资顾问、融资顾问、资本运作顾问、资产管理与债务管理顾问、企业战略咨询顾问、企业常年财务顾问等。</a:t>
            </a:r>
          </a:p>
          <a:p>
            <a:pPr marL="342900" indent="-342900">
              <a:lnSpc>
                <a:spcPct val="150000"/>
              </a:lnSpc>
              <a:spcBef>
                <a:spcPct val="20000"/>
              </a:spcBef>
            </a:pPr>
            <a:endParaRPr lang="zh-CN" altLang="en-US" dirty="0">
              <a:solidFill>
                <a:srgbClr val="0058B0"/>
              </a:solidFill>
              <a:latin typeface="Times New Roman" panose="02020603050405020304" pitchFamily="18" charset="0"/>
              <a:ea typeface="幼圆" panose="02010509060101010101" pitchFamily="49" charset="-122"/>
            </a:endParaRPr>
          </a:p>
          <a:p>
            <a:pPr marL="342900" indent="-342900">
              <a:lnSpc>
                <a:spcPct val="150000"/>
              </a:lnSpc>
              <a:spcBef>
                <a:spcPct val="20000"/>
              </a:spcBef>
            </a:pPr>
            <a:r>
              <a:rPr lang="zh-CN" altLang="en-US" dirty="0">
                <a:solidFill>
                  <a:srgbClr val="0058B0"/>
                </a:solidFill>
                <a:latin typeface="Times New Roman" panose="02020603050405020304" pitchFamily="18" charset="0"/>
                <a:ea typeface="幼圆" panose="02010509060101010101" pitchFamily="49" charset="-122"/>
              </a:rPr>
              <a:t>             我们的投资团队依托自身专业背景和独特判断，根据行业发展和市场趋势，对目标企业和目标项目，进行各种形式的专业投资。财务投资包括：股权投资、固定收益投资等。</a:t>
            </a: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825" y="260350"/>
            <a:ext cx="7850188" cy="430213"/>
          </a:xfrm>
          <a:prstGeom prst="rect">
            <a:avLst/>
          </a:prstGeom>
        </p:spPr>
        <p:txBody>
          <a:bodyPr>
            <a:spAutoFit/>
          </a:bodyPr>
          <a:lstStyle/>
          <a:p>
            <a:pPr fontAlgn="auto">
              <a:spcBef>
                <a:spcPts val="0"/>
              </a:spcBef>
              <a:spcAft>
                <a:spcPts val="0"/>
              </a:spcAft>
              <a:defRPr/>
            </a:pPr>
            <a:r>
              <a:rPr lang="en-US" altLang="zh-CN" sz="2200" b="1" kern="0" dirty="0">
                <a:solidFill>
                  <a:srgbClr val="000066"/>
                </a:solidFill>
                <a:latin typeface="Times New Roman" panose="02020603050405020304"/>
                <a:ea typeface="幼圆" panose="02010509060101010101" pitchFamily="49" charset="-122"/>
              </a:rPr>
              <a:t>Post-IPO</a:t>
            </a:r>
            <a:r>
              <a:rPr lang="zh-CN" altLang="en-US" sz="2200" b="1" kern="0" dirty="0">
                <a:solidFill>
                  <a:srgbClr val="000066"/>
                </a:solidFill>
                <a:latin typeface="Times New Roman" panose="02020603050405020304"/>
                <a:ea typeface="幼圆" panose="02010509060101010101" pitchFamily="49" charset="-122"/>
              </a:rPr>
              <a:t>财务顾问及财务投资</a:t>
            </a:r>
            <a:endParaRPr lang="zh-CN" altLang="en-US" sz="2200" kern="0" dirty="0">
              <a:solidFill>
                <a:sysClr val="windowText" lastClr="000000"/>
              </a:solidFill>
              <a:latin typeface="Arial" panose="020B0604020202020204" pitchFamily="34" charset="0"/>
              <a:ea typeface="宋体" panose="02010600030101010101" pitchFamily="2" charset="-122"/>
            </a:endParaRPr>
          </a:p>
        </p:txBody>
      </p:sp>
      <p:sp>
        <p:nvSpPr>
          <p:cNvPr id="4" name="内容占位符 2"/>
          <p:cNvSpPr txBox="1"/>
          <p:nvPr/>
        </p:nvSpPr>
        <p:spPr>
          <a:xfrm>
            <a:off x="533400" y="1165860"/>
            <a:ext cx="8077200" cy="4525963"/>
          </a:xfrm>
          <a:prstGeom prst="rect">
            <a:avLst/>
          </a:prstGeom>
        </p:spPr>
        <p:txBody>
          <a:bodyPr/>
          <a:lst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a:lstStyle>
          <a:p>
            <a:pPr marL="0" indent="0" eaLnBrk="1" hangingPunct="1">
              <a:lnSpc>
                <a:spcPct val="150000"/>
              </a:lnSpc>
              <a:buFontTx/>
              <a:buNone/>
              <a:defRPr/>
            </a:pPr>
            <a:r>
              <a:rPr lang="zh-CN" altLang="en-US" sz="1800" dirty="0">
                <a:solidFill>
                  <a:srgbClr val="0058B0"/>
                </a:solidFill>
              </a:rPr>
              <a:t>    上市对于企业和股东仅是发展的一个里程碑，对接资本市场后，企业和股东需要适应更高的监管要求、更完善的公司治理、更复杂的资本运作。我们针对此类需求，整合了服务资源，将财务顾问和财务投资作为载体，致力为客户提供定制化的市值管理服务。</a:t>
            </a:r>
          </a:p>
          <a:p>
            <a:pPr marL="0" indent="0" eaLnBrk="1" hangingPunct="1">
              <a:lnSpc>
                <a:spcPct val="150000"/>
              </a:lnSpc>
              <a:buFontTx/>
              <a:buNone/>
              <a:defRPr/>
            </a:pPr>
            <a:r>
              <a:rPr lang="zh-CN" altLang="en-US" sz="1800" dirty="0">
                <a:solidFill>
                  <a:srgbClr val="0058B0"/>
                </a:solidFill>
              </a:rPr>
              <a:t>    我们的财务顾问团队依托自身专业背景及资源整合优势，根据上市公司及其股东的需要，提供投融资、资本运作、资产及债务重组、财务管理、发展战略等活动提供的咨询、分析、方案设计等服务。包括的服务有：上市公司再融资、股权激励、并购、股权融资、市值维护、战略投资等。</a:t>
            </a:r>
          </a:p>
          <a:p>
            <a:pPr marL="0" indent="0" eaLnBrk="1" hangingPunct="1">
              <a:lnSpc>
                <a:spcPct val="150000"/>
              </a:lnSpc>
              <a:buFontTx/>
              <a:buNone/>
              <a:defRPr/>
            </a:pPr>
            <a:r>
              <a:rPr lang="zh-CN" altLang="en-US" sz="1800" dirty="0">
                <a:solidFill>
                  <a:srgbClr val="0058B0"/>
                </a:solidFill>
              </a:rPr>
              <a:t>    我们的投资团队依托自身专业背景和独特判断，根据市值管理的各项需求，设计投资结构，进行各种形式的市值管理投资。包括：并购投资、再融资投资、战略投资、固定收益投资等。</a:t>
            </a:r>
          </a:p>
          <a:p>
            <a:pPr marL="0" indent="0" eaLnBrk="1" hangingPunct="1">
              <a:buFontTx/>
              <a:buNone/>
              <a:defRPr/>
            </a:pPr>
            <a:endParaRPr lang="zh-CN" altLang="en-US" kern="0" dirty="0"/>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bwMode="auto">
          <a:xfrm>
            <a:off x="457200" y="214313"/>
            <a:ext cx="8229600" cy="1143000"/>
          </a:xfrm>
          <a:noFill/>
          <a:ln>
            <a:miter lim="800000"/>
          </a:ln>
        </p:spPr>
        <p:txBody>
          <a:bodyPr vert="horz" wrap="square" lIns="91440" tIns="45720" rIns="91440" bIns="45720" numCol="1" anchor="t" anchorCtr="0" compatLnSpc="1"/>
          <a:lstStyle/>
          <a:p>
            <a:r>
              <a:rPr kumimoji="1" lang="zh-CN" altLang="en-US" sz="2400">
                <a:solidFill>
                  <a:srgbClr val="000066"/>
                </a:solidFill>
                <a:latin typeface="Arial" panose="020B0604020202020204" pitchFamily="34" charset="0"/>
              </a:rPr>
              <a:t>联系我们</a:t>
            </a:r>
          </a:p>
        </p:txBody>
      </p:sp>
      <p:sp>
        <p:nvSpPr>
          <p:cNvPr id="37891" name="矩形 2"/>
          <p:cNvSpPr>
            <a:spLocks noChangeArrowheads="1"/>
          </p:cNvSpPr>
          <p:nvPr/>
        </p:nvSpPr>
        <p:spPr bwMode="auto">
          <a:xfrm>
            <a:off x="353695" y="1264285"/>
            <a:ext cx="6362065" cy="3030381"/>
          </a:xfrm>
          <a:prstGeom prst="rect">
            <a:avLst/>
          </a:prstGeom>
          <a:noFill/>
          <a:ln w="9525">
            <a:noFill/>
            <a:miter lim="800000"/>
          </a:ln>
        </p:spPr>
        <p:txBody>
          <a:bodyPr wrap="square">
            <a:spAutoFit/>
          </a:bodyPr>
          <a:lstStyle/>
          <a:p>
            <a:pPr>
              <a:lnSpc>
                <a:spcPct val="150000"/>
              </a:lnSpc>
            </a:pPr>
            <a:r>
              <a:rPr lang="zh-CN" altLang="en-US" b="1" dirty="0">
                <a:solidFill>
                  <a:srgbClr val="000066"/>
                </a:solidFill>
                <a:latin typeface="幼圆" panose="02010509060101010101" pitchFamily="49" charset="-122"/>
                <a:ea typeface="幼圆" panose="02010509060101010101" pitchFamily="49" charset="-122"/>
              </a:rPr>
              <a:t>编制人：高亦清</a:t>
            </a:r>
          </a:p>
          <a:p>
            <a:pPr>
              <a:lnSpc>
                <a:spcPct val="150000"/>
              </a:lnSpc>
            </a:pPr>
            <a:r>
              <a:rPr lang="zh-CN" altLang="en-US" b="1" dirty="0">
                <a:solidFill>
                  <a:srgbClr val="000066"/>
                </a:solidFill>
                <a:latin typeface="幼圆" panose="02010509060101010101" pitchFamily="49" charset="-122"/>
                <a:ea typeface="幼圆" panose="02010509060101010101" pitchFamily="49" charset="-122"/>
              </a:rPr>
              <a:t>联系人：闫英杰</a:t>
            </a:r>
          </a:p>
          <a:p>
            <a:pPr>
              <a:lnSpc>
                <a:spcPct val="150000"/>
              </a:lnSpc>
            </a:pPr>
            <a:r>
              <a:rPr lang="zh-CN" altLang="en-US" b="1" dirty="0">
                <a:solidFill>
                  <a:srgbClr val="000066"/>
                </a:solidFill>
                <a:latin typeface="幼圆" panose="02010509060101010101" pitchFamily="49" charset="-122"/>
                <a:ea typeface="幼圆" panose="02010509060101010101" pitchFamily="49" charset="-122"/>
              </a:rPr>
              <a:t>公司地址：上海市东湖路</a:t>
            </a:r>
            <a:r>
              <a:rPr lang="en-US" altLang="zh-CN" b="1" dirty="0">
                <a:solidFill>
                  <a:srgbClr val="000066"/>
                </a:solidFill>
                <a:latin typeface="幼圆" panose="02010509060101010101" pitchFamily="49" charset="-122"/>
                <a:ea typeface="幼圆" panose="02010509060101010101" pitchFamily="49" charset="-122"/>
              </a:rPr>
              <a:t>70</a:t>
            </a:r>
            <a:r>
              <a:rPr lang="zh-CN" altLang="en-US" b="1" dirty="0">
                <a:solidFill>
                  <a:srgbClr val="000066"/>
                </a:solidFill>
                <a:latin typeface="幼圆" panose="02010509060101010101" pitchFamily="49" charset="-122"/>
                <a:ea typeface="幼圆" panose="02010509060101010101" pitchFamily="49" charset="-122"/>
              </a:rPr>
              <a:t>号东湖宾馆</a:t>
            </a:r>
            <a:r>
              <a:rPr lang="en-US" altLang="zh-CN" b="1" dirty="0">
                <a:solidFill>
                  <a:srgbClr val="000066"/>
                </a:solidFill>
                <a:latin typeface="幼圆" panose="02010509060101010101" pitchFamily="49" charset="-122"/>
                <a:ea typeface="幼圆" panose="02010509060101010101" pitchFamily="49" charset="-122"/>
              </a:rPr>
              <a:t>3</a:t>
            </a:r>
            <a:r>
              <a:rPr lang="zh-CN" altLang="en-US" b="1" dirty="0">
                <a:solidFill>
                  <a:srgbClr val="000066"/>
                </a:solidFill>
                <a:latin typeface="幼圆" panose="02010509060101010101" pitchFamily="49" charset="-122"/>
                <a:ea typeface="幼圆" panose="02010509060101010101" pitchFamily="49" charset="-122"/>
              </a:rPr>
              <a:t>号楼</a:t>
            </a:r>
            <a:r>
              <a:rPr lang="en-US" altLang="zh-CN" b="1" dirty="0">
                <a:solidFill>
                  <a:srgbClr val="000066"/>
                </a:solidFill>
                <a:latin typeface="幼圆" panose="02010509060101010101" pitchFamily="49" charset="-122"/>
                <a:ea typeface="幼圆" panose="02010509060101010101" pitchFamily="49" charset="-122"/>
              </a:rPr>
              <a:t>3</a:t>
            </a:r>
            <a:r>
              <a:rPr lang="zh-CN" altLang="en-US" sz="2400" b="1" dirty="0">
                <a:solidFill>
                  <a:srgbClr val="000066"/>
                </a:solidFill>
                <a:latin typeface="幼圆" panose="02010509060101010101" pitchFamily="49" charset="-122"/>
                <a:ea typeface="幼圆" panose="02010509060101010101" pitchFamily="49" charset="-122"/>
              </a:rPr>
              <a:t>楼</a:t>
            </a:r>
          </a:p>
          <a:p>
            <a:pPr>
              <a:lnSpc>
                <a:spcPct val="150000"/>
              </a:lnSpc>
            </a:pPr>
            <a:r>
              <a:rPr lang="zh-CN" altLang="en-US" b="1" dirty="0">
                <a:solidFill>
                  <a:srgbClr val="000066"/>
                </a:solidFill>
                <a:latin typeface="幼圆" panose="02010509060101010101" pitchFamily="49" charset="-122"/>
                <a:ea typeface="幼圆" panose="02010509060101010101" pitchFamily="49" charset="-122"/>
              </a:rPr>
              <a:t>公司电话：</a:t>
            </a:r>
            <a:r>
              <a:rPr lang="en-US" altLang="zh-CN" b="1" dirty="0">
                <a:solidFill>
                  <a:srgbClr val="000066"/>
                </a:solidFill>
                <a:latin typeface="幼圆" panose="02010509060101010101" pitchFamily="49" charset="-122"/>
                <a:ea typeface="幼圆" panose="02010509060101010101" pitchFamily="49" charset="-122"/>
              </a:rPr>
              <a:t>8621—54668032—602</a:t>
            </a:r>
          </a:p>
          <a:p>
            <a:pPr>
              <a:lnSpc>
                <a:spcPct val="150000"/>
              </a:lnSpc>
            </a:pPr>
            <a:r>
              <a:rPr lang="zh-CN" altLang="en-US" b="1" dirty="0">
                <a:solidFill>
                  <a:srgbClr val="000066"/>
                </a:solidFill>
                <a:latin typeface="幼圆" panose="02010509060101010101" pitchFamily="49" charset="-122"/>
                <a:ea typeface="幼圆" panose="02010509060101010101" pitchFamily="49" charset="-122"/>
              </a:rPr>
              <a:t>网址：</a:t>
            </a:r>
            <a:r>
              <a:rPr lang="en-US" altLang="zh-CN" b="1" dirty="0">
                <a:solidFill>
                  <a:srgbClr val="000066"/>
                </a:solidFill>
                <a:latin typeface="幼圆" panose="02010509060101010101" pitchFamily="49" charset="-122"/>
                <a:ea typeface="幼圆" panose="02010509060101010101" pitchFamily="49" charset="-122"/>
              </a:rPr>
              <a:t>http://www.rongke.com</a:t>
            </a:r>
          </a:p>
          <a:p>
            <a:pPr>
              <a:lnSpc>
                <a:spcPct val="150000"/>
              </a:lnSpc>
            </a:pPr>
            <a:endParaRPr lang="en-US" altLang="zh-CN" sz="1400" b="1" dirty="0">
              <a:solidFill>
                <a:srgbClr val="000066"/>
              </a:solidFill>
              <a:latin typeface="幼圆" panose="02010509060101010101" pitchFamily="49" charset="-122"/>
              <a:ea typeface="幼圆" panose="02010509060101010101" pitchFamily="49" charset="-122"/>
            </a:endParaRPr>
          </a:p>
          <a:p>
            <a:pPr>
              <a:lnSpc>
                <a:spcPct val="150000"/>
              </a:lnSpc>
            </a:pPr>
            <a:endParaRPr lang="zh-CN" altLang="zh-CN" sz="1100" b="1" dirty="0">
              <a:solidFill>
                <a:srgbClr val="000066"/>
              </a:solidFill>
              <a:latin typeface="幼圆" panose="02010509060101010101" pitchFamily="49" charset="-122"/>
              <a:ea typeface="幼圆" panose="02010509060101010101" pitchFamily="49" charset="-122"/>
            </a:endParaRPr>
          </a:p>
        </p:txBody>
      </p:sp>
      <p:pic>
        <p:nvPicPr>
          <p:cNvPr id="37892" name="图片 6" descr="rongkeLogo.jpg"/>
          <p:cNvPicPr>
            <a:picLocks noChangeAspect="1"/>
          </p:cNvPicPr>
          <p:nvPr/>
        </p:nvPicPr>
        <p:blipFill>
          <a:blip r:embed="rId3"/>
          <a:srcRect/>
          <a:stretch>
            <a:fillRect/>
          </a:stretch>
        </p:blipFill>
        <p:spPr bwMode="auto">
          <a:xfrm>
            <a:off x="3995420" y="3452495"/>
            <a:ext cx="5046980" cy="2988945"/>
          </a:xfrm>
          <a:prstGeom prst="rect">
            <a:avLst/>
          </a:prstGeom>
          <a:noFill/>
          <a:ln w="9525">
            <a:noFill/>
            <a:miter lim="800000"/>
            <a:headEnd/>
            <a:tailEnd/>
          </a:ln>
        </p:spPr>
      </p:pic>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bwMode="auto">
          <a:xfrm>
            <a:off x="452438" y="260350"/>
            <a:ext cx="8229600" cy="596900"/>
          </a:xfrm>
          <a:noFill/>
          <a:ln>
            <a:miter lim="800000"/>
          </a:ln>
        </p:spPr>
        <p:txBody>
          <a:bodyPr vert="horz" wrap="square" lIns="91440" tIns="45720" rIns="91440" bIns="45720" numCol="1" anchor="t" anchorCtr="0" compatLnSpc="1"/>
          <a:lstStyle/>
          <a:p>
            <a:r>
              <a:rPr kumimoji="1" lang="en-US" altLang="zh-CN" sz="2400" dirty="0">
                <a:solidFill>
                  <a:srgbClr val="000066"/>
                </a:solidFill>
                <a:latin typeface="Arial" panose="020B0604020202020204" pitchFamily="34" charset="0"/>
              </a:rPr>
              <a:t>CPI</a:t>
            </a:r>
            <a:r>
              <a:rPr kumimoji="1" lang="zh-CN" altLang="en-US" sz="2400" dirty="0">
                <a:solidFill>
                  <a:srgbClr val="000066"/>
                </a:solidFill>
                <a:latin typeface="Arial" panose="020B0604020202020204" pitchFamily="34" charset="0"/>
              </a:rPr>
              <a:t>、</a:t>
            </a:r>
            <a:r>
              <a:rPr kumimoji="1" lang="en-US" altLang="zh-CN" sz="2400" dirty="0">
                <a:solidFill>
                  <a:srgbClr val="000066"/>
                </a:solidFill>
                <a:latin typeface="Arial" panose="020B0604020202020204" pitchFamily="34" charset="0"/>
              </a:rPr>
              <a:t>PPI</a:t>
            </a:r>
          </a:p>
        </p:txBody>
      </p:sp>
      <p:sp>
        <p:nvSpPr>
          <p:cNvPr id="6" name="文本框 5">
            <a:extLst>
              <a:ext uri="{FF2B5EF4-FFF2-40B4-BE49-F238E27FC236}">
                <a16:creationId xmlns:a16="http://schemas.microsoft.com/office/drawing/2014/main" id="{B764D00D-BD49-45EB-B695-DC2F54C61DDD}"/>
              </a:ext>
            </a:extLst>
          </p:cNvPr>
          <p:cNvSpPr txBox="1"/>
          <p:nvPr/>
        </p:nvSpPr>
        <p:spPr>
          <a:xfrm>
            <a:off x="542268" y="5397318"/>
            <a:ext cx="1725475" cy="707886"/>
          </a:xfrm>
          <a:prstGeom prst="rect">
            <a:avLst/>
          </a:prstGeom>
          <a:noFill/>
        </p:spPr>
        <p:txBody>
          <a:bodyPr wrap="square" rtlCol="0">
            <a:spAutoFit/>
          </a:bodyPr>
          <a:lstStyle/>
          <a:p>
            <a:r>
              <a:rPr lang="en-US" altLang="zh-CN" sz="1600" b="1" dirty="0">
                <a:solidFill>
                  <a:srgbClr val="000066"/>
                </a:solidFill>
                <a:latin typeface="+mn-ea"/>
                <a:ea typeface="+mn-ea"/>
              </a:rPr>
              <a:t>4</a:t>
            </a:r>
            <a:r>
              <a:rPr lang="zh-CN" altLang="en-US" sz="1600" b="1" dirty="0">
                <a:solidFill>
                  <a:srgbClr val="000066"/>
                </a:solidFill>
                <a:latin typeface="+mn-ea"/>
                <a:ea typeface="+mn-ea"/>
              </a:rPr>
              <a:t>月</a:t>
            </a:r>
            <a:r>
              <a:rPr lang="en-GB" altLang="zh-CN" sz="1600" b="1" dirty="0">
                <a:solidFill>
                  <a:srgbClr val="000066"/>
                </a:solidFill>
                <a:latin typeface="+mn-ea"/>
                <a:ea typeface="+mn-ea"/>
              </a:rPr>
              <a:t>CPI</a:t>
            </a:r>
            <a:r>
              <a:rPr lang="zh-CN" altLang="en-US" sz="1600" b="1" dirty="0">
                <a:solidFill>
                  <a:srgbClr val="000066"/>
                </a:solidFill>
                <a:latin typeface="+mn-ea"/>
                <a:ea typeface="+mn-ea"/>
              </a:rPr>
              <a:t>同比上涨</a:t>
            </a:r>
            <a:r>
              <a:rPr lang="en-US" altLang="zh-CN" sz="2400" b="1" dirty="0">
                <a:solidFill>
                  <a:srgbClr val="FF0000"/>
                </a:solidFill>
                <a:latin typeface="+mn-ea"/>
                <a:ea typeface="+mn-ea"/>
              </a:rPr>
              <a:t>1.8%</a:t>
            </a:r>
            <a:r>
              <a:rPr lang="zh-CN" altLang="en-US" sz="1600" b="1" dirty="0">
                <a:solidFill>
                  <a:srgbClr val="000066"/>
                </a:solidFill>
                <a:latin typeface="+mn-ea"/>
                <a:ea typeface="+mn-ea"/>
              </a:rPr>
              <a:t>，较上月</a:t>
            </a:r>
            <a:endParaRPr lang="en-US" altLang="zh-CN" sz="1600" b="1" dirty="0">
              <a:solidFill>
                <a:srgbClr val="000066"/>
              </a:solidFill>
              <a:latin typeface="+mn-ea"/>
              <a:ea typeface="+mn-ea"/>
            </a:endParaRPr>
          </a:p>
        </p:txBody>
      </p:sp>
      <p:sp>
        <p:nvSpPr>
          <p:cNvPr id="7" name="箭头: 上 6">
            <a:extLst>
              <a:ext uri="{FF2B5EF4-FFF2-40B4-BE49-F238E27FC236}">
                <a16:creationId xmlns:a16="http://schemas.microsoft.com/office/drawing/2014/main" id="{EE1FF2CB-3236-4319-97BD-FD706CD166E8}"/>
              </a:ext>
            </a:extLst>
          </p:cNvPr>
          <p:cNvSpPr/>
          <p:nvPr/>
        </p:nvSpPr>
        <p:spPr bwMode="auto">
          <a:xfrm rot="10800000">
            <a:off x="2267744" y="5627971"/>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8" name="文本框 7">
            <a:extLst>
              <a:ext uri="{FF2B5EF4-FFF2-40B4-BE49-F238E27FC236}">
                <a16:creationId xmlns:a16="http://schemas.microsoft.com/office/drawing/2014/main" id="{D0E15A36-735B-48C1-A799-881FC92719BC}"/>
              </a:ext>
            </a:extLst>
          </p:cNvPr>
          <p:cNvSpPr txBox="1"/>
          <p:nvPr/>
        </p:nvSpPr>
        <p:spPr>
          <a:xfrm>
            <a:off x="2555776" y="5685170"/>
            <a:ext cx="806631" cy="461665"/>
          </a:xfrm>
          <a:prstGeom prst="rect">
            <a:avLst/>
          </a:prstGeom>
          <a:noFill/>
        </p:spPr>
        <p:txBody>
          <a:bodyPr wrap="none" rtlCol="0">
            <a:spAutoFit/>
          </a:bodyPr>
          <a:lstStyle/>
          <a:p>
            <a:r>
              <a:rPr lang="en-US" altLang="zh-CN" sz="2400" b="1" dirty="0">
                <a:solidFill>
                  <a:srgbClr val="000066"/>
                </a:solidFill>
                <a:latin typeface="+mn-ea"/>
                <a:ea typeface="+mn-ea"/>
              </a:rPr>
              <a:t>0.3%</a:t>
            </a:r>
            <a:endParaRPr lang="zh-CN" altLang="en-US" sz="2400" b="1" dirty="0">
              <a:solidFill>
                <a:srgbClr val="000066"/>
              </a:solidFill>
              <a:latin typeface="+mn-ea"/>
              <a:ea typeface="+mn-ea"/>
            </a:endParaRPr>
          </a:p>
        </p:txBody>
      </p:sp>
      <p:sp>
        <p:nvSpPr>
          <p:cNvPr id="9" name="文本框 8">
            <a:extLst>
              <a:ext uri="{FF2B5EF4-FFF2-40B4-BE49-F238E27FC236}">
                <a16:creationId xmlns:a16="http://schemas.microsoft.com/office/drawing/2014/main" id="{E6FF9C3F-5CE9-4400-8B30-34D17215519E}"/>
              </a:ext>
            </a:extLst>
          </p:cNvPr>
          <p:cNvSpPr txBox="1"/>
          <p:nvPr/>
        </p:nvSpPr>
        <p:spPr>
          <a:xfrm>
            <a:off x="5279162" y="5446286"/>
            <a:ext cx="1725475" cy="707886"/>
          </a:xfrm>
          <a:prstGeom prst="rect">
            <a:avLst/>
          </a:prstGeom>
          <a:noFill/>
        </p:spPr>
        <p:txBody>
          <a:bodyPr wrap="square" rtlCol="0">
            <a:spAutoFit/>
          </a:bodyPr>
          <a:lstStyle/>
          <a:p>
            <a:r>
              <a:rPr lang="en-US" altLang="zh-CN" sz="1600" b="1" dirty="0">
                <a:solidFill>
                  <a:srgbClr val="000066"/>
                </a:solidFill>
                <a:latin typeface="+mn-ea"/>
              </a:rPr>
              <a:t>4</a:t>
            </a:r>
            <a:r>
              <a:rPr lang="zh-CN" altLang="en-US" sz="1600" b="1" dirty="0">
                <a:solidFill>
                  <a:srgbClr val="000066"/>
                </a:solidFill>
                <a:latin typeface="+mn-ea"/>
              </a:rPr>
              <a:t>月</a:t>
            </a:r>
            <a:r>
              <a:rPr lang="en-GB" altLang="zh-CN" sz="1600" b="1" dirty="0">
                <a:solidFill>
                  <a:srgbClr val="000066"/>
                </a:solidFill>
                <a:latin typeface="+mn-ea"/>
              </a:rPr>
              <a:t>PPI</a:t>
            </a:r>
            <a:r>
              <a:rPr lang="zh-CN" altLang="en-US" sz="1600" b="1" dirty="0">
                <a:solidFill>
                  <a:srgbClr val="000066"/>
                </a:solidFill>
                <a:latin typeface="+mn-ea"/>
              </a:rPr>
              <a:t>同比上涨</a:t>
            </a:r>
            <a:r>
              <a:rPr lang="en-US" altLang="zh-CN" sz="2400" b="1" dirty="0">
                <a:solidFill>
                  <a:srgbClr val="FF0000"/>
                </a:solidFill>
                <a:latin typeface="+mn-ea"/>
              </a:rPr>
              <a:t>3.4%</a:t>
            </a:r>
            <a:r>
              <a:rPr lang="zh-CN" altLang="en-US" sz="1600" b="1" dirty="0">
                <a:solidFill>
                  <a:srgbClr val="000066"/>
                </a:solidFill>
                <a:latin typeface="+mn-ea"/>
              </a:rPr>
              <a:t>，较上月</a:t>
            </a:r>
            <a:endParaRPr lang="en-US" altLang="zh-CN" sz="1600" b="1" dirty="0">
              <a:solidFill>
                <a:srgbClr val="000066"/>
              </a:solidFill>
              <a:latin typeface="+mn-ea"/>
            </a:endParaRPr>
          </a:p>
        </p:txBody>
      </p:sp>
      <p:sp>
        <p:nvSpPr>
          <p:cNvPr id="10" name="箭头: 上 9">
            <a:extLst>
              <a:ext uri="{FF2B5EF4-FFF2-40B4-BE49-F238E27FC236}">
                <a16:creationId xmlns:a16="http://schemas.microsoft.com/office/drawing/2014/main" id="{6CF24ADA-75C2-4612-8373-F0D246EFA584}"/>
              </a:ext>
            </a:extLst>
          </p:cNvPr>
          <p:cNvSpPr/>
          <p:nvPr/>
        </p:nvSpPr>
        <p:spPr bwMode="auto">
          <a:xfrm>
            <a:off x="7086126" y="5640047"/>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11" name="文本框 10">
            <a:extLst>
              <a:ext uri="{FF2B5EF4-FFF2-40B4-BE49-F238E27FC236}">
                <a16:creationId xmlns:a16="http://schemas.microsoft.com/office/drawing/2014/main" id="{C964CC13-3406-408D-BF90-8B392FB5E7DD}"/>
              </a:ext>
            </a:extLst>
          </p:cNvPr>
          <p:cNvSpPr txBox="1"/>
          <p:nvPr/>
        </p:nvSpPr>
        <p:spPr>
          <a:xfrm>
            <a:off x="7424861" y="5621064"/>
            <a:ext cx="806631" cy="461665"/>
          </a:xfrm>
          <a:prstGeom prst="rect">
            <a:avLst/>
          </a:prstGeom>
          <a:noFill/>
        </p:spPr>
        <p:txBody>
          <a:bodyPr wrap="none" rtlCol="0">
            <a:spAutoFit/>
          </a:bodyPr>
          <a:lstStyle/>
          <a:p>
            <a:r>
              <a:rPr lang="en-US" altLang="zh-CN" sz="2400" b="1" dirty="0">
                <a:solidFill>
                  <a:srgbClr val="FF0000"/>
                </a:solidFill>
                <a:latin typeface="+mn-ea"/>
                <a:ea typeface="+mn-ea"/>
              </a:rPr>
              <a:t>0.3%</a:t>
            </a:r>
            <a:endParaRPr lang="zh-CN" altLang="en-US" sz="2400" b="1" dirty="0">
              <a:solidFill>
                <a:srgbClr val="FF0000"/>
              </a:solidFill>
              <a:latin typeface="+mn-ea"/>
              <a:ea typeface="+mn-ea"/>
            </a:endParaRPr>
          </a:p>
        </p:txBody>
      </p:sp>
      <p:pic>
        <p:nvPicPr>
          <p:cNvPr id="2" name="图片 1">
            <a:extLst>
              <a:ext uri="{FF2B5EF4-FFF2-40B4-BE49-F238E27FC236}">
                <a16:creationId xmlns:a16="http://schemas.microsoft.com/office/drawing/2014/main" id="{D7E55A5E-80A6-4416-92D7-CC628DA4DC10}"/>
              </a:ext>
            </a:extLst>
          </p:cNvPr>
          <p:cNvPicPr>
            <a:picLocks noChangeAspect="1"/>
          </p:cNvPicPr>
          <p:nvPr/>
        </p:nvPicPr>
        <p:blipFill>
          <a:blip r:embed="rId3"/>
          <a:stretch>
            <a:fillRect/>
          </a:stretch>
        </p:blipFill>
        <p:spPr>
          <a:xfrm>
            <a:off x="1211285" y="1217953"/>
            <a:ext cx="6612774" cy="3974700"/>
          </a:xfrm>
          <a:prstGeom prst="rect">
            <a:avLst/>
          </a:prstGeom>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bwMode="auto">
          <a:noFill/>
          <a:ln>
            <a:miter lim="800000"/>
          </a:ln>
        </p:spPr>
        <p:txBody>
          <a:bodyPr vert="horz" wrap="square" lIns="91440" tIns="45720" rIns="91440" bIns="45720" numCol="1" anchor="t" anchorCtr="0" compatLnSpc="1"/>
          <a:lstStyle/>
          <a:p>
            <a:r>
              <a:rPr kumimoji="1" lang="en-US" altLang="zh-CN" sz="2400" dirty="0">
                <a:solidFill>
                  <a:schemeClr val="tx2">
                    <a:lumMod val="75000"/>
                  </a:schemeClr>
                </a:solidFill>
                <a:latin typeface="Arial" panose="020B0604020202020204" pitchFamily="34" charset="0"/>
              </a:rPr>
              <a:t>PMI</a:t>
            </a:r>
            <a:endParaRPr kumimoji="1" lang="zh-CN" altLang="en-US" sz="2400" dirty="0">
              <a:solidFill>
                <a:schemeClr val="tx2">
                  <a:lumMod val="75000"/>
                </a:schemeClr>
              </a:solidFill>
              <a:latin typeface="Arial" panose="020B0604020202020204" pitchFamily="34" charset="0"/>
            </a:endParaRPr>
          </a:p>
        </p:txBody>
      </p:sp>
      <p:sp>
        <p:nvSpPr>
          <p:cNvPr id="4" name="文本框 3">
            <a:extLst>
              <a:ext uri="{FF2B5EF4-FFF2-40B4-BE49-F238E27FC236}">
                <a16:creationId xmlns:a16="http://schemas.microsoft.com/office/drawing/2014/main" id="{7DD487CA-39EA-4182-9465-1981E526F767}"/>
              </a:ext>
            </a:extLst>
          </p:cNvPr>
          <p:cNvSpPr txBox="1"/>
          <p:nvPr/>
        </p:nvSpPr>
        <p:spPr>
          <a:xfrm>
            <a:off x="542269" y="5397318"/>
            <a:ext cx="1584176" cy="954107"/>
          </a:xfrm>
          <a:prstGeom prst="rect">
            <a:avLst/>
          </a:prstGeom>
          <a:noFill/>
        </p:spPr>
        <p:txBody>
          <a:bodyPr wrap="square" rtlCol="0">
            <a:spAutoFit/>
          </a:bodyPr>
          <a:lstStyle/>
          <a:p>
            <a:r>
              <a:rPr lang="en-US" altLang="zh-CN" sz="1600" b="1" dirty="0">
                <a:solidFill>
                  <a:srgbClr val="000066"/>
                </a:solidFill>
                <a:latin typeface="+mn-ea"/>
                <a:ea typeface="+mn-ea"/>
              </a:rPr>
              <a:t>4</a:t>
            </a:r>
            <a:r>
              <a:rPr lang="zh-CN" altLang="en-US" sz="1600" b="1" dirty="0">
                <a:solidFill>
                  <a:srgbClr val="000066"/>
                </a:solidFill>
                <a:latin typeface="+mn-ea"/>
                <a:ea typeface="+mn-ea"/>
              </a:rPr>
              <a:t>月制造业</a:t>
            </a:r>
            <a:r>
              <a:rPr lang="en-US" altLang="zh-CN" sz="1600" b="1" dirty="0">
                <a:solidFill>
                  <a:srgbClr val="000066"/>
                </a:solidFill>
                <a:latin typeface="+mn-ea"/>
                <a:ea typeface="+mn-ea"/>
              </a:rPr>
              <a:t>PMI</a:t>
            </a:r>
            <a:r>
              <a:rPr lang="zh-CN" altLang="en-US" sz="1600" b="1" dirty="0">
                <a:solidFill>
                  <a:srgbClr val="000066"/>
                </a:solidFill>
                <a:latin typeface="+mn-ea"/>
                <a:ea typeface="+mn-ea"/>
              </a:rPr>
              <a:t>为</a:t>
            </a:r>
            <a:r>
              <a:rPr lang="en-US" altLang="zh-CN" sz="2400" b="1" dirty="0">
                <a:solidFill>
                  <a:srgbClr val="FF0000"/>
                </a:solidFill>
                <a:latin typeface="+mn-ea"/>
                <a:ea typeface="+mn-ea"/>
              </a:rPr>
              <a:t>51.4%</a:t>
            </a:r>
            <a:r>
              <a:rPr lang="zh-CN" altLang="en-US" sz="1600" b="1" dirty="0">
                <a:solidFill>
                  <a:srgbClr val="000066"/>
                </a:solidFill>
                <a:latin typeface="+mn-ea"/>
                <a:ea typeface="+mn-ea"/>
              </a:rPr>
              <a:t>，较上月</a:t>
            </a:r>
            <a:endParaRPr lang="en-US" altLang="zh-CN" sz="1600" b="1" dirty="0">
              <a:solidFill>
                <a:srgbClr val="000066"/>
              </a:solidFill>
              <a:latin typeface="+mn-ea"/>
              <a:ea typeface="+mn-ea"/>
            </a:endParaRPr>
          </a:p>
        </p:txBody>
      </p:sp>
      <p:sp>
        <p:nvSpPr>
          <p:cNvPr id="5" name="箭头: 上 4">
            <a:extLst>
              <a:ext uri="{FF2B5EF4-FFF2-40B4-BE49-F238E27FC236}">
                <a16:creationId xmlns:a16="http://schemas.microsoft.com/office/drawing/2014/main" id="{73A86F5A-F614-462C-9282-6CC5D43082CC}"/>
              </a:ext>
            </a:extLst>
          </p:cNvPr>
          <p:cNvSpPr/>
          <p:nvPr/>
        </p:nvSpPr>
        <p:spPr bwMode="auto">
          <a:xfrm rot="10800000">
            <a:off x="2267744" y="5627971"/>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6" name="文本框 5">
            <a:extLst>
              <a:ext uri="{FF2B5EF4-FFF2-40B4-BE49-F238E27FC236}">
                <a16:creationId xmlns:a16="http://schemas.microsoft.com/office/drawing/2014/main" id="{94F114BE-D5DA-4995-8AA3-E394FF46BBDD}"/>
              </a:ext>
            </a:extLst>
          </p:cNvPr>
          <p:cNvSpPr txBox="1"/>
          <p:nvPr/>
        </p:nvSpPr>
        <p:spPr>
          <a:xfrm>
            <a:off x="2555776" y="5685170"/>
            <a:ext cx="806631" cy="461665"/>
          </a:xfrm>
          <a:prstGeom prst="rect">
            <a:avLst/>
          </a:prstGeom>
          <a:noFill/>
        </p:spPr>
        <p:txBody>
          <a:bodyPr wrap="none" rtlCol="0">
            <a:spAutoFit/>
          </a:bodyPr>
          <a:lstStyle/>
          <a:p>
            <a:r>
              <a:rPr lang="en-US" altLang="zh-CN" sz="2400" b="1" dirty="0">
                <a:solidFill>
                  <a:srgbClr val="000066"/>
                </a:solidFill>
                <a:latin typeface="+mn-ea"/>
                <a:ea typeface="+mn-ea"/>
              </a:rPr>
              <a:t>0.1%</a:t>
            </a:r>
            <a:endParaRPr lang="zh-CN" altLang="en-US" sz="2400" b="1" dirty="0">
              <a:solidFill>
                <a:srgbClr val="000066"/>
              </a:solidFill>
              <a:latin typeface="+mn-ea"/>
              <a:ea typeface="+mn-ea"/>
            </a:endParaRPr>
          </a:p>
        </p:txBody>
      </p:sp>
      <p:sp>
        <p:nvSpPr>
          <p:cNvPr id="9" name="文本框 8">
            <a:extLst>
              <a:ext uri="{FF2B5EF4-FFF2-40B4-BE49-F238E27FC236}">
                <a16:creationId xmlns:a16="http://schemas.microsoft.com/office/drawing/2014/main" id="{BA729E48-E999-4B96-B439-DC8961825D80}"/>
              </a:ext>
            </a:extLst>
          </p:cNvPr>
          <p:cNvSpPr txBox="1"/>
          <p:nvPr/>
        </p:nvSpPr>
        <p:spPr>
          <a:xfrm>
            <a:off x="5420461" y="5446286"/>
            <a:ext cx="1584176" cy="954107"/>
          </a:xfrm>
          <a:prstGeom prst="rect">
            <a:avLst/>
          </a:prstGeom>
          <a:noFill/>
        </p:spPr>
        <p:txBody>
          <a:bodyPr wrap="square" rtlCol="0">
            <a:spAutoFit/>
          </a:bodyPr>
          <a:lstStyle/>
          <a:p>
            <a:r>
              <a:rPr lang="zh-CN" altLang="en-US" sz="1600" b="1" dirty="0">
                <a:solidFill>
                  <a:srgbClr val="000066"/>
                </a:solidFill>
                <a:latin typeface="+mn-ea"/>
                <a:ea typeface="+mn-ea"/>
              </a:rPr>
              <a:t>财新中国</a:t>
            </a:r>
            <a:r>
              <a:rPr lang="en-US" altLang="zh-CN" sz="1600" b="1" dirty="0">
                <a:solidFill>
                  <a:srgbClr val="000066"/>
                </a:solidFill>
                <a:latin typeface="+mn-ea"/>
                <a:ea typeface="+mn-ea"/>
              </a:rPr>
              <a:t>PMI</a:t>
            </a:r>
            <a:r>
              <a:rPr lang="zh-CN" altLang="en-US" sz="1600" b="1" dirty="0">
                <a:solidFill>
                  <a:srgbClr val="000066"/>
                </a:solidFill>
                <a:latin typeface="+mn-ea"/>
                <a:ea typeface="+mn-ea"/>
              </a:rPr>
              <a:t>为</a:t>
            </a:r>
            <a:r>
              <a:rPr lang="en-US" altLang="zh-CN" sz="2400" b="1" dirty="0">
                <a:solidFill>
                  <a:srgbClr val="FF0000"/>
                </a:solidFill>
                <a:latin typeface="+mn-ea"/>
                <a:ea typeface="+mn-ea"/>
              </a:rPr>
              <a:t>51.1%</a:t>
            </a:r>
            <a:r>
              <a:rPr lang="zh-CN" altLang="en-US" sz="1600" b="1" dirty="0">
                <a:solidFill>
                  <a:srgbClr val="000066"/>
                </a:solidFill>
                <a:latin typeface="+mn-ea"/>
                <a:ea typeface="+mn-ea"/>
              </a:rPr>
              <a:t>，较上月</a:t>
            </a:r>
            <a:endParaRPr lang="en-US" altLang="zh-CN" sz="1600" b="1" dirty="0">
              <a:solidFill>
                <a:srgbClr val="000066"/>
              </a:solidFill>
              <a:latin typeface="+mn-ea"/>
              <a:ea typeface="+mn-ea"/>
            </a:endParaRPr>
          </a:p>
        </p:txBody>
      </p:sp>
      <p:sp>
        <p:nvSpPr>
          <p:cNvPr id="10" name="箭头: 上 9">
            <a:extLst>
              <a:ext uri="{FF2B5EF4-FFF2-40B4-BE49-F238E27FC236}">
                <a16:creationId xmlns:a16="http://schemas.microsoft.com/office/drawing/2014/main" id="{D165FCA1-BBE5-4E49-AF4A-D7637FA0AFE0}"/>
              </a:ext>
            </a:extLst>
          </p:cNvPr>
          <p:cNvSpPr/>
          <p:nvPr/>
        </p:nvSpPr>
        <p:spPr bwMode="auto">
          <a:xfrm>
            <a:off x="7136829" y="5635308"/>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0000"/>
              </a:solidFill>
              <a:effectLst/>
              <a:latin typeface="Arial" panose="020B0604020202020204" pitchFamily="34" charset="0"/>
              <a:ea typeface="幼圆" panose="02010509060101010101" pitchFamily="49" charset="-122"/>
            </a:endParaRPr>
          </a:p>
        </p:txBody>
      </p:sp>
      <p:sp>
        <p:nvSpPr>
          <p:cNvPr id="11" name="文本框 10">
            <a:extLst>
              <a:ext uri="{FF2B5EF4-FFF2-40B4-BE49-F238E27FC236}">
                <a16:creationId xmlns:a16="http://schemas.microsoft.com/office/drawing/2014/main" id="{1E230AE5-300F-4FA4-A108-37AB31FAE59F}"/>
              </a:ext>
            </a:extLst>
          </p:cNvPr>
          <p:cNvSpPr txBox="1"/>
          <p:nvPr/>
        </p:nvSpPr>
        <p:spPr>
          <a:xfrm>
            <a:off x="7424861" y="5621064"/>
            <a:ext cx="806631" cy="461665"/>
          </a:xfrm>
          <a:prstGeom prst="rect">
            <a:avLst/>
          </a:prstGeom>
          <a:noFill/>
        </p:spPr>
        <p:txBody>
          <a:bodyPr wrap="none" rtlCol="0">
            <a:spAutoFit/>
          </a:bodyPr>
          <a:lstStyle/>
          <a:p>
            <a:r>
              <a:rPr lang="en-US" altLang="zh-CN" sz="2400" b="1" dirty="0">
                <a:solidFill>
                  <a:srgbClr val="FF0000"/>
                </a:solidFill>
                <a:latin typeface="+mn-ea"/>
                <a:ea typeface="+mn-ea"/>
              </a:rPr>
              <a:t>0.1%</a:t>
            </a:r>
            <a:endParaRPr lang="zh-CN" altLang="en-US" sz="2400" b="1" dirty="0">
              <a:solidFill>
                <a:srgbClr val="FF0000"/>
              </a:solidFill>
              <a:latin typeface="+mn-ea"/>
              <a:ea typeface="+mn-ea"/>
            </a:endParaRPr>
          </a:p>
        </p:txBody>
      </p:sp>
      <p:pic>
        <p:nvPicPr>
          <p:cNvPr id="7" name="图片 6">
            <a:extLst>
              <a:ext uri="{FF2B5EF4-FFF2-40B4-BE49-F238E27FC236}">
                <a16:creationId xmlns:a16="http://schemas.microsoft.com/office/drawing/2014/main" id="{D7C0A366-ADF3-49B6-9520-C812B5C27C66}"/>
              </a:ext>
            </a:extLst>
          </p:cNvPr>
          <p:cNvPicPr>
            <a:picLocks noChangeAspect="1"/>
          </p:cNvPicPr>
          <p:nvPr/>
        </p:nvPicPr>
        <p:blipFill>
          <a:blip r:embed="rId3"/>
          <a:stretch>
            <a:fillRect/>
          </a:stretch>
        </p:blipFill>
        <p:spPr>
          <a:xfrm>
            <a:off x="1304019" y="1395635"/>
            <a:ext cx="6255297" cy="3733909"/>
          </a:xfrm>
          <a:prstGeom prst="rect">
            <a:avLst/>
          </a:prstGeom>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bwMode="auto">
          <a:xfrm>
            <a:off x="457200" y="214313"/>
            <a:ext cx="8229600" cy="706437"/>
          </a:xfrm>
          <a:noFill/>
          <a:ln>
            <a:miter lim="800000"/>
          </a:ln>
        </p:spPr>
        <p:txBody>
          <a:bodyPr vert="horz" wrap="square" lIns="91440" tIns="45720" rIns="91440" bIns="45720" numCol="1" anchor="t" anchorCtr="0" compatLnSpc="1"/>
          <a:lstStyle/>
          <a:p>
            <a:r>
              <a:rPr kumimoji="1" lang="zh-CN" altLang="en-US" sz="2400" dirty="0">
                <a:solidFill>
                  <a:srgbClr val="000066"/>
                </a:solidFill>
                <a:latin typeface="Arial" panose="020B0604020202020204" pitchFamily="34" charset="0"/>
              </a:rPr>
              <a:t>央行公开市场操作</a:t>
            </a:r>
          </a:p>
        </p:txBody>
      </p:sp>
      <p:sp>
        <p:nvSpPr>
          <p:cNvPr id="4" name="文本框 3">
            <a:extLst>
              <a:ext uri="{FF2B5EF4-FFF2-40B4-BE49-F238E27FC236}">
                <a16:creationId xmlns:a16="http://schemas.microsoft.com/office/drawing/2014/main" id="{A232B574-0761-4A2D-BACC-04582125216B}"/>
              </a:ext>
            </a:extLst>
          </p:cNvPr>
          <p:cNvSpPr txBox="1"/>
          <p:nvPr/>
        </p:nvSpPr>
        <p:spPr>
          <a:xfrm>
            <a:off x="241233" y="5461405"/>
            <a:ext cx="2318157" cy="769441"/>
          </a:xfrm>
          <a:prstGeom prst="rect">
            <a:avLst/>
          </a:prstGeom>
          <a:noFill/>
        </p:spPr>
        <p:txBody>
          <a:bodyPr wrap="square" rtlCol="0">
            <a:spAutoFit/>
          </a:bodyPr>
          <a:lstStyle/>
          <a:p>
            <a:r>
              <a:rPr lang="en-US" altLang="zh-CN" b="1" dirty="0">
                <a:solidFill>
                  <a:srgbClr val="000066"/>
                </a:solidFill>
                <a:latin typeface="+mn-ea"/>
                <a:ea typeface="+mn-ea"/>
              </a:rPr>
              <a:t>4</a:t>
            </a:r>
            <a:r>
              <a:rPr lang="zh-CN" altLang="en-US" b="1" dirty="0">
                <a:solidFill>
                  <a:srgbClr val="000066"/>
                </a:solidFill>
                <a:latin typeface="+mn-ea"/>
                <a:ea typeface="+mn-ea"/>
              </a:rPr>
              <a:t>月，央行累计</a:t>
            </a:r>
            <a:endParaRPr lang="en-US" altLang="zh-CN" b="1" dirty="0">
              <a:solidFill>
                <a:srgbClr val="000066"/>
              </a:solidFill>
              <a:latin typeface="+mn-ea"/>
              <a:ea typeface="+mn-ea"/>
            </a:endParaRPr>
          </a:p>
          <a:p>
            <a:r>
              <a:rPr lang="zh-CN" altLang="en-US" b="1" dirty="0">
                <a:solidFill>
                  <a:srgbClr val="000066"/>
                </a:solidFill>
                <a:latin typeface="+mn-ea"/>
                <a:ea typeface="+mn-ea"/>
              </a:rPr>
              <a:t>净回笼</a:t>
            </a:r>
            <a:r>
              <a:rPr lang="en-US" altLang="zh-CN" sz="2400" b="1" dirty="0">
                <a:solidFill>
                  <a:srgbClr val="FF0000"/>
                </a:solidFill>
                <a:latin typeface="+mn-ea"/>
                <a:ea typeface="+mn-ea"/>
              </a:rPr>
              <a:t>800</a:t>
            </a:r>
            <a:r>
              <a:rPr lang="zh-CN" altLang="en-US" b="1" dirty="0">
                <a:solidFill>
                  <a:srgbClr val="000066"/>
                </a:solidFill>
                <a:latin typeface="+mn-ea"/>
                <a:ea typeface="+mn-ea"/>
              </a:rPr>
              <a:t>亿元</a:t>
            </a:r>
            <a:endParaRPr lang="en-US" altLang="zh-CN" sz="2400" b="1" dirty="0">
              <a:solidFill>
                <a:srgbClr val="000066"/>
              </a:solidFill>
              <a:latin typeface="+mn-ea"/>
              <a:ea typeface="+mn-ea"/>
            </a:endParaRPr>
          </a:p>
        </p:txBody>
      </p:sp>
      <p:sp>
        <p:nvSpPr>
          <p:cNvPr id="5" name="文本框 4">
            <a:extLst>
              <a:ext uri="{FF2B5EF4-FFF2-40B4-BE49-F238E27FC236}">
                <a16:creationId xmlns:a16="http://schemas.microsoft.com/office/drawing/2014/main" id="{960695CD-D12B-4E66-B92F-0C1380BB760F}"/>
              </a:ext>
            </a:extLst>
          </p:cNvPr>
          <p:cNvSpPr txBox="1"/>
          <p:nvPr/>
        </p:nvSpPr>
        <p:spPr>
          <a:xfrm>
            <a:off x="3433830" y="5334077"/>
            <a:ext cx="4940329" cy="1015663"/>
          </a:xfrm>
          <a:prstGeom prst="rect">
            <a:avLst/>
          </a:prstGeom>
          <a:noFill/>
        </p:spPr>
        <p:txBody>
          <a:bodyPr wrap="square" rtlCol="0">
            <a:spAutoFit/>
          </a:bodyPr>
          <a:lstStyle/>
          <a:p>
            <a:r>
              <a:rPr lang="zh-CN" altLang="en-US" b="1" dirty="0">
                <a:solidFill>
                  <a:srgbClr val="000066"/>
                </a:solidFill>
                <a:latin typeface="+mn-ea"/>
                <a:ea typeface="+mn-ea"/>
              </a:rPr>
              <a:t>降准所释放流动性约为</a:t>
            </a:r>
            <a:r>
              <a:rPr lang="en-US" altLang="zh-CN" b="1" dirty="0">
                <a:solidFill>
                  <a:srgbClr val="000066"/>
                </a:solidFill>
                <a:latin typeface="+mn-ea"/>
                <a:ea typeface="+mn-ea"/>
              </a:rPr>
              <a:t>1.4</a:t>
            </a:r>
            <a:r>
              <a:rPr lang="zh-CN" altLang="en-US" b="1" dirty="0">
                <a:solidFill>
                  <a:srgbClr val="000066"/>
                </a:solidFill>
                <a:latin typeface="+mn-ea"/>
                <a:ea typeface="+mn-ea"/>
              </a:rPr>
              <a:t>万亿，扣除</a:t>
            </a:r>
            <a:r>
              <a:rPr lang="en-US" altLang="zh-CN" b="1" dirty="0">
                <a:solidFill>
                  <a:srgbClr val="000066"/>
                </a:solidFill>
                <a:latin typeface="+mn-ea"/>
                <a:ea typeface="+mn-ea"/>
              </a:rPr>
              <a:t>9000</a:t>
            </a:r>
            <a:r>
              <a:rPr lang="zh-CN" altLang="en-US" b="1" dirty="0">
                <a:solidFill>
                  <a:srgbClr val="000066"/>
                </a:solidFill>
                <a:latin typeface="+mn-ea"/>
                <a:ea typeface="+mn-ea"/>
              </a:rPr>
              <a:t>亿</a:t>
            </a:r>
            <a:r>
              <a:rPr lang="en-US" altLang="zh-CN" b="1" dirty="0">
                <a:solidFill>
                  <a:srgbClr val="000066"/>
                </a:solidFill>
                <a:latin typeface="+mn-ea"/>
                <a:ea typeface="+mn-ea"/>
              </a:rPr>
              <a:t>MLF</a:t>
            </a:r>
            <a:r>
              <a:rPr lang="zh-CN" altLang="en-US" b="1" dirty="0">
                <a:solidFill>
                  <a:srgbClr val="000066"/>
                </a:solidFill>
                <a:latin typeface="+mn-ea"/>
                <a:ea typeface="+mn-ea"/>
              </a:rPr>
              <a:t>到期和</a:t>
            </a:r>
            <a:r>
              <a:rPr lang="en-US" altLang="zh-CN" b="1" dirty="0">
                <a:solidFill>
                  <a:srgbClr val="000066"/>
                </a:solidFill>
                <a:latin typeface="+mn-ea"/>
                <a:ea typeface="+mn-ea"/>
              </a:rPr>
              <a:t>4000</a:t>
            </a:r>
            <a:r>
              <a:rPr lang="zh-CN" altLang="en-US" b="1" dirty="0">
                <a:solidFill>
                  <a:srgbClr val="000066"/>
                </a:solidFill>
                <a:latin typeface="+mn-ea"/>
                <a:ea typeface="+mn-ea"/>
              </a:rPr>
              <a:t>亿财政缴款以后仍有剩余，流动性改善预期未变。</a:t>
            </a:r>
          </a:p>
        </p:txBody>
      </p:sp>
      <p:pic>
        <p:nvPicPr>
          <p:cNvPr id="6" name="图片 5">
            <a:extLst>
              <a:ext uri="{FF2B5EF4-FFF2-40B4-BE49-F238E27FC236}">
                <a16:creationId xmlns:a16="http://schemas.microsoft.com/office/drawing/2014/main" id="{F7A9D414-9F80-4876-A7EB-772ACC133885}"/>
              </a:ext>
            </a:extLst>
          </p:cNvPr>
          <p:cNvPicPr>
            <a:picLocks noChangeAspect="1"/>
          </p:cNvPicPr>
          <p:nvPr/>
        </p:nvPicPr>
        <p:blipFill>
          <a:blip r:embed="rId2"/>
          <a:stretch>
            <a:fillRect/>
          </a:stretch>
        </p:blipFill>
        <p:spPr>
          <a:xfrm>
            <a:off x="1043608" y="1141114"/>
            <a:ext cx="6768752" cy="4029674"/>
          </a:xfrm>
          <a:prstGeom prst="rect">
            <a:avLst/>
          </a:prstGeom>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white">
          <a:xfrm>
            <a:off x="428625" y="214313"/>
            <a:ext cx="8231188" cy="1144587"/>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市场概况</a:t>
            </a:r>
          </a:p>
        </p:txBody>
      </p:sp>
      <p:sp>
        <p:nvSpPr>
          <p:cNvPr id="4" name="文本框 3">
            <a:extLst>
              <a:ext uri="{FF2B5EF4-FFF2-40B4-BE49-F238E27FC236}">
                <a16:creationId xmlns:a16="http://schemas.microsoft.com/office/drawing/2014/main" id="{98CA16E9-4241-443A-A1E9-6875F03B996A}"/>
              </a:ext>
            </a:extLst>
          </p:cNvPr>
          <p:cNvSpPr txBox="1"/>
          <p:nvPr/>
        </p:nvSpPr>
        <p:spPr>
          <a:xfrm>
            <a:off x="-53836" y="1298104"/>
            <a:ext cx="1210588" cy="400110"/>
          </a:xfrm>
          <a:prstGeom prst="rect">
            <a:avLst/>
          </a:prstGeom>
          <a:noFill/>
        </p:spPr>
        <p:txBody>
          <a:bodyPr wrap="none" rtlCol="0">
            <a:spAutoFit/>
          </a:bodyPr>
          <a:lstStyle/>
          <a:p>
            <a:r>
              <a:rPr lang="zh-CN" altLang="en-US" b="1" dirty="0">
                <a:solidFill>
                  <a:srgbClr val="000066"/>
                </a:solidFill>
                <a:latin typeface="幼圆" panose="02010509060101010101" pitchFamily="49" charset="-122"/>
                <a:ea typeface="幼圆" panose="02010509060101010101" pitchFamily="49" charset="-122"/>
              </a:rPr>
              <a:t>上证综指</a:t>
            </a:r>
          </a:p>
        </p:txBody>
      </p:sp>
      <p:sp>
        <p:nvSpPr>
          <p:cNvPr id="7" name="箭头: 上 6">
            <a:extLst>
              <a:ext uri="{FF2B5EF4-FFF2-40B4-BE49-F238E27FC236}">
                <a16:creationId xmlns:a16="http://schemas.microsoft.com/office/drawing/2014/main" id="{163DA13D-204C-445C-9A2E-1BE4562B93F0}"/>
              </a:ext>
            </a:extLst>
          </p:cNvPr>
          <p:cNvSpPr/>
          <p:nvPr/>
        </p:nvSpPr>
        <p:spPr bwMode="auto">
          <a:xfrm rot="10800000">
            <a:off x="31794" y="1687418"/>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8" name="文本框 7">
            <a:extLst>
              <a:ext uri="{FF2B5EF4-FFF2-40B4-BE49-F238E27FC236}">
                <a16:creationId xmlns:a16="http://schemas.microsoft.com/office/drawing/2014/main" id="{7AC07E53-C46F-4958-B014-BE820BB57652}"/>
              </a:ext>
            </a:extLst>
          </p:cNvPr>
          <p:cNvSpPr txBox="1"/>
          <p:nvPr/>
        </p:nvSpPr>
        <p:spPr>
          <a:xfrm>
            <a:off x="211541" y="1715913"/>
            <a:ext cx="833883" cy="400110"/>
          </a:xfrm>
          <a:prstGeom prst="rect">
            <a:avLst/>
          </a:prstGeom>
          <a:noFill/>
        </p:spPr>
        <p:txBody>
          <a:bodyPr wrap="none" rtlCol="0">
            <a:spAutoFit/>
          </a:bodyPr>
          <a:lstStyle/>
          <a:p>
            <a:r>
              <a:rPr lang="en-US" altLang="zh-CN" b="1" dirty="0">
                <a:solidFill>
                  <a:srgbClr val="000066"/>
                </a:solidFill>
                <a:latin typeface="+mn-ea"/>
                <a:ea typeface="+mn-ea"/>
              </a:rPr>
              <a:t>2.74%</a:t>
            </a:r>
            <a:endParaRPr lang="zh-CN" altLang="en-US" b="1" dirty="0">
              <a:solidFill>
                <a:srgbClr val="000066"/>
              </a:solidFill>
              <a:latin typeface="+mn-ea"/>
              <a:ea typeface="+mn-ea"/>
            </a:endParaRPr>
          </a:p>
        </p:txBody>
      </p:sp>
      <p:sp>
        <p:nvSpPr>
          <p:cNvPr id="9" name="文本框 8">
            <a:extLst>
              <a:ext uri="{FF2B5EF4-FFF2-40B4-BE49-F238E27FC236}">
                <a16:creationId xmlns:a16="http://schemas.microsoft.com/office/drawing/2014/main" id="{173EF40F-BAB4-4775-A02A-E1D46917F528}"/>
              </a:ext>
            </a:extLst>
          </p:cNvPr>
          <p:cNvSpPr txBox="1"/>
          <p:nvPr/>
        </p:nvSpPr>
        <p:spPr>
          <a:xfrm>
            <a:off x="-53836" y="4825804"/>
            <a:ext cx="1210588" cy="400110"/>
          </a:xfrm>
          <a:prstGeom prst="rect">
            <a:avLst/>
          </a:prstGeom>
          <a:noFill/>
        </p:spPr>
        <p:txBody>
          <a:bodyPr wrap="none" rtlCol="0">
            <a:spAutoFit/>
          </a:bodyPr>
          <a:lstStyle/>
          <a:p>
            <a:r>
              <a:rPr lang="zh-CN" altLang="en-US" b="1" dirty="0">
                <a:solidFill>
                  <a:srgbClr val="000066"/>
                </a:solidFill>
                <a:latin typeface="+mn-ea"/>
                <a:ea typeface="+mn-ea"/>
              </a:rPr>
              <a:t>中小板指</a:t>
            </a:r>
          </a:p>
        </p:txBody>
      </p:sp>
      <p:sp>
        <p:nvSpPr>
          <p:cNvPr id="11" name="文本框 10">
            <a:extLst>
              <a:ext uri="{FF2B5EF4-FFF2-40B4-BE49-F238E27FC236}">
                <a16:creationId xmlns:a16="http://schemas.microsoft.com/office/drawing/2014/main" id="{B6211026-610A-48B1-8FD8-2FDE01D671A9}"/>
              </a:ext>
            </a:extLst>
          </p:cNvPr>
          <p:cNvSpPr txBox="1"/>
          <p:nvPr/>
        </p:nvSpPr>
        <p:spPr>
          <a:xfrm>
            <a:off x="222652" y="5298163"/>
            <a:ext cx="833883" cy="400110"/>
          </a:xfrm>
          <a:prstGeom prst="rect">
            <a:avLst/>
          </a:prstGeom>
          <a:noFill/>
        </p:spPr>
        <p:txBody>
          <a:bodyPr wrap="none" rtlCol="0">
            <a:spAutoFit/>
          </a:bodyPr>
          <a:lstStyle/>
          <a:p>
            <a:r>
              <a:rPr lang="en-US" altLang="zh-CN" b="1" dirty="0">
                <a:solidFill>
                  <a:srgbClr val="000066"/>
                </a:solidFill>
                <a:latin typeface="+mn-ea"/>
                <a:ea typeface="+mn-ea"/>
              </a:rPr>
              <a:t>5.98%</a:t>
            </a:r>
            <a:endParaRPr lang="zh-CN" altLang="en-US" b="1" dirty="0">
              <a:solidFill>
                <a:srgbClr val="000066"/>
              </a:solidFill>
              <a:latin typeface="+mn-ea"/>
              <a:ea typeface="+mn-ea"/>
            </a:endParaRPr>
          </a:p>
        </p:txBody>
      </p:sp>
      <p:sp>
        <p:nvSpPr>
          <p:cNvPr id="15" name="文本框 14">
            <a:extLst>
              <a:ext uri="{FF2B5EF4-FFF2-40B4-BE49-F238E27FC236}">
                <a16:creationId xmlns:a16="http://schemas.microsoft.com/office/drawing/2014/main" id="{C0931FA3-AAF1-41CB-B2D6-B286AA5D2B56}"/>
              </a:ext>
            </a:extLst>
          </p:cNvPr>
          <p:cNvSpPr txBox="1"/>
          <p:nvPr/>
        </p:nvSpPr>
        <p:spPr>
          <a:xfrm>
            <a:off x="7867540" y="1432031"/>
            <a:ext cx="1210588" cy="400110"/>
          </a:xfrm>
          <a:prstGeom prst="rect">
            <a:avLst/>
          </a:prstGeom>
          <a:noFill/>
        </p:spPr>
        <p:txBody>
          <a:bodyPr wrap="none" rtlCol="0">
            <a:spAutoFit/>
          </a:bodyPr>
          <a:lstStyle/>
          <a:p>
            <a:r>
              <a:rPr lang="zh-CN" altLang="en-US" b="1" dirty="0">
                <a:solidFill>
                  <a:srgbClr val="000066"/>
                </a:solidFill>
                <a:latin typeface="幼圆" panose="02010509060101010101" pitchFamily="49" charset="-122"/>
                <a:ea typeface="幼圆" panose="02010509060101010101" pitchFamily="49" charset="-122"/>
              </a:rPr>
              <a:t>深证成指</a:t>
            </a:r>
          </a:p>
        </p:txBody>
      </p:sp>
      <p:sp>
        <p:nvSpPr>
          <p:cNvPr id="16" name="箭头: 上 15">
            <a:extLst>
              <a:ext uri="{FF2B5EF4-FFF2-40B4-BE49-F238E27FC236}">
                <a16:creationId xmlns:a16="http://schemas.microsoft.com/office/drawing/2014/main" id="{38225682-8E61-477E-AD33-7A3FADD7920E}"/>
              </a:ext>
            </a:extLst>
          </p:cNvPr>
          <p:cNvSpPr/>
          <p:nvPr/>
        </p:nvSpPr>
        <p:spPr bwMode="auto">
          <a:xfrm rot="10800000">
            <a:off x="7953170" y="1821345"/>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17" name="文本框 16">
            <a:extLst>
              <a:ext uri="{FF2B5EF4-FFF2-40B4-BE49-F238E27FC236}">
                <a16:creationId xmlns:a16="http://schemas.microsoft.com/office/drawing/2014/main" id="{9001E856-0ABB-48A4-8568-8A3D752EBB60}"/>
              </a:ext>
            </a:extLst>
          </p:cNvPr>
          <p:cNvSpPr txBox="1"/>
          <p:nvPr/>
        </p:nvSpPr>
        <p:spPr>
          <a:xfrm>
            <a:off x="8097186" y="1849840"/>
            <a:ext cx="963725" cy="400110"/>
          </a:xfrm>
          <a:prstGeom prst="rect">
            <a:avLst/>
          </a:prstGeom>
          <a:noFill/>
        </p:spPr>
        <p:txBody>
          <a:bodyPr wrap="none" rtlCol="0">
            <a:spAutoFit/>
          </a:bodyPr>
          <a:lstStyle/>
          <a:p>
            <a:r>
              <a:rPr lang="en-US" altLang="zh-CN" b="1" dirty="0">
                <a:solidFill>
                  <a:srgbClr val="000066"/>
                </a:solidFill>
                <a:latin typeface="+mn-ea"/>
                <a:ea typeface="+mn-ea"/>
              </a:rPr>
              <a:t> 5.01%</a:t>
            </a:r>
            <a:endParaRPr lang="zh-CN" altLang="en-US" b="1" dirty="0">
              <a:solidFill>
                <a:srgbClr val="000066"/>
              </a:solidFill>
              <a:latin typeface="+mn-ea"/>
              <a:ea typeface="+mn-ea"/>
            </a:endParaRPr>
          </a:p>
        </p:txBody>
      </p:sp>
      <p:sp>
        <p:nvSpPr>
          <p:cNvPr id="18" name="文本框 17">
            <a:extLst>
              <a:ext uri="{FF2B5EF4-FFF2-40B4-BE49-F238E27FC236}">
                <a16:creationId xmlns:a16="http://schemas.microsoft.com/office/drawing/2014/main" id="{332542B2-8C0D-4A14-B3C0-5AD96888776A}"/>
              </a:ext>
            </a:extLst>
          </p:cNvPr>
          <p:cNvSpPr txBox="1"/>
          <p:nvPr/>
        </p:nvSpPr>
        <p:spPr>
          <a:xfrm>
            <a:off x="7953170" y="4825804"/>
            <a:ext cx="1210588" cy="400110"/>
          </a:xfrm>
          <a:prstGeom prst="rect">
            <a:avLst/>
          </a:prstGeom>
          <a:noFill/>
        </p:spPr>
        <p:txBody>
          <a:bodyPr wrap="none" rtlCol="0">
            <a:spAutoFit/>
          </a:bodyPr>
          <a:lstStyle/>
          <a:p>
            <a:r>
              <a:rPr lang="zh-CN" altLang="en-US" b="1" dirty="0">
                <a:solidFill>
                  <a:srgbClr val="000066"/>
                </a:solidFill>
                <a:latin typeface="幼圆" panose="02010509060101010101" pitchFamily="49" charset="-122"/>
                <a:ea typeface="幼圆" panose="02010509060101010101" pitchFamily="49" charset="-122"/>
              </a:rPr>
              <a:t>创业板指</a:t>
            </a:r>
          </a:p>
        </p:txBody>
      </p:sp>
      <p:sp>
        <p:nvSpPr>
          <p:cNvPr id="19" name="箭头: 上 18">
            <a:extLst>
              <a:ext uri="{FF2B5EF4-FFF2-40B4-BE49-F238E27FC236}">
                <a16:creationId xmlns:a16="http://schemas.microsoft.com/office/drawing/2014/main" id="{AC202E13-207F-447D-BCD1-0559B449198B}"/>
              </a:ext>
            </a:extLst>
          </p:cNvPr>
          <p:cNvSpPr/>
          <p:nvPr/>
        </p:nvSpPr>
        <p:spPr bwMode="auto">
          <a:xfrm rot="10800000">
            <a:off x="8038799" y="5210186"/>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20" name="文本框 19">
            <a:extLst>
              <a:ext uri="{FF2B5EF4-FFF2-40B4-BE49-F238E27FC236}">
                <a16:creationId xmlns:a16="http://schemas.microsoft.com/office/drawing/2014/main" id="{34D9E8B0-FDD6-4502-BCD7-AABEA83A4C97}"/>
              </a:ext>
            </a:extLst>
          </p:cNvPr>
          <p:cNvSpPr txBox="1"/>
          <p:nvPr/>
        </p:nvSpPr>
        <p:spPr>
          <a:xfrm>
            <a:off x="8229658" y="5298163"/>
            <a:ext cx="833883" cy="400110"/>
          </a:xfrm>
          <a:prstGeom prst="rect">
            <a:avLst/>
          </a:prstGeom>
          <a:noFill/>
        </p:spPr>
        <p:txBody>
          <a:bodyPr wrap="none" rtlCol="0">
            <a:spAutoFit/>
          </a:bodyPr>
          <a:lstStyle/>
          <a:p>
            <a:r>
              <a:rPr lang="en-US" altLang="zh-CN" b="1" dirty="0">
                <a:solidFill>
                  <a:srgbClr val="000066"/>
                </a:solidFill>
                <a:latin typeface="+mn-ea"/>
                <a:ea typeface="+mn-ea"/>
              </a:rPr>
              <a:t>4.99%</a:t>
            </a:r>
            <a:endParaRPr lang="zh-CN" altLang="en-US" b="1" dirty="0">
              <a:solidFill>
                <a:srgbClr val="000066"/>
              </a:solidFill>
              <a:latin typeface="+mn-ea"/>
              <a:ea typeface="+mn-ea"/>
            </a:endParaRPr>
          </a:p>
        </p:txBody>
      </p:sp>
      <p:sp>
        <p:nvSpPr>
          <p:cNvPr id="21" name="箭头: 上 20">
            <a:extLst>
              <a:ext uri="{FF2B5EF4-FFF2-40B4-BE49-F238E27FC236}">
                <a16:creationId xmlns:a16="http://schemas.microsoft.com/office/drawing/2014/main" id="{6581B119-9824-40E2-A1A8-03B625405148}"/>
              </a:ext>
            </a:extLst>
          </p:cNvPr>
          <p:cNvSpPr/>
          <p:nvPr/>
        </p:nvSpPr>
        <p:spPr bwMode="auto">
          <a:xfrm rot="10800000">
            <a:off x="31794" y="5224544"/>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5" name="文本框 4">
            <a:extLst>
              <a:ext uri="{FF2B5EF4-FFF2-40B4-BE49-F238E27FC236}">
                <a16:creationId xmlns:a16="http://schemas.microsoft.com/office/drawing/2014/main" id="{F3449907-9503-4790-9BA1-4958CA326D67}"/>
              </a:ext>
            </a:extLst>
          </p:cNvPr>
          <p:cNvSpPr txBox="1"/>
          <p:nvPr/>
        </p:nvSpPr>
        <p:spPr>
          <a:xfrm>
            <a:off x="1133479" y="5698273"/>
            <a:ext cx="6678881" cy="400110"/>
          </a:xfrm>
          <a:prstGeom prst="rect">
            <a:avLst/>
          </a:prstGeom>
          <a:noFill/>
        </p:spPr>
        <p:txBody>
          <a:bodyPr wrap="square" rtlCol="0">
            <a:spAutoFit/>
          </a:bodyPr>
          <a:lstStyle/>
          <a:p>
            <a:r>
              <a:rPr lang="en-US" altLang="zh-CN" b="1" dirty="0">
                <a:solidFill>
                  <a:srgbClr val="000066"/>
                </a:solidFill>
                <a:latin typeface="+mn-ea"/>
                <a:ea typeface="+mn-ea"/>
              </a:rPr>
              <a:t>4</a:t>
            </a:r>
            <a:r>
              <a:rPr lang="zh-CN" altLang="en-US" b="1" dirty="0">
                <a:solidFill>
                  <a:srgbClr val="000066"/>
                </a:solidFill>
                <a:latin typeface="+mn-ea"/>
                <a:ea typeface="+mn-ea"/>
              </a:rPr>
              <a:t>大指数表现不佳，上证综指实现月线</a:t>
            </a:r>
            <a:r>
              <a:rPr lang="en-US" altLang="zh-CN" b="1" dirty="0">
                <a:solidFill>
                  <a:srgbClr val="000066"/>
                </a:solidFill>
                <a:latin typeface="+mn-ea"/>
                <a:ea typeface="+mn-ea"/>
              </a:rPr>
              <a:t>3</a:t>
            </a:r>
            <a:r>
              <a:rPr lang="zh-CN" altLang="en-US" b="1" dirty="0">
                <a:solidFill>
                  <a:srgbClr val="000066"/>
                </a:solidFill>
                <a:latin typeface="+mn-ea"/>
                <a:ea typeface="+mn-ea"/>
              </a:rPr>
              <a:t>连阴</a:t>
            </a:r>
          </a:p>
        </p:txBody>
      </p:sp>
      <p:sp>
        <p:nvSpPr>
          <p:cNvPr id="23" name="文本框 22">
            <a:extLst>
              <a:ext uri="{FF2B5EF4-FFF2-40B4-BE49-F238E27FC236}">
                <a16:creationId xmlns:a16="http://schemas.microsoft.com/office/drawing/2014/main" id="{B1DE2939-1B1F-436C-94BD-8ACFA196125E}"/>
              </a:ext>
            </a:extLst>
          </p:cNvPr>
          <p:cNvSpPr txBox="1"/>
          <p:nvPr/>
        </p:nvSpPr>
        <p:spPr>
          <a:xfrm>
            <a:off x="161072" y="1098049"/>
            <a:ext cx="720080" cy="400110"/>
          </a:xfrm>
          <a:prstGeom prst="rect">
            <a:avLst/>
          </a:prstGeom>
          <a:noFill/>
        </p:spPr>
        <p:txBody>
          <a:bodyPr wrap="square" rtlCol="0">
            <a:spAutoFit/>
          </a:bodyPr>
          <a:lstStyle/>
          <a:p>
            <a:r>
              <a:rPr lang="zh-CN" altLang="en-US" b="1" dirty="0">
                <a:solidFill>
                  <a:schemeClr val="bg1"/>
                </a:solidFill>
                <a:latin typeface="+mn-ea"/>
                <a:ea typeface="+mn-ea"/>
              </a:rPr>
              <a:t>市场</a:t>
            </a:r>
          </a:p>
        </p:txBody>
      </p:sp>
      <p:pic>
        <p:nvPicPr>
          <p:cNvPr id="2" name="图片 1">
            <a:extLst>
              <a:ext uri="{FF2B5EF4-FFF2-40B4-BE49-F238E27FC236}">
                <a16:creationId xmlns:a16="http://schemas.microsoft.com/office/drawing/2014/main" id="{48C5A025-01DE-46DE-9F51-41B06AF07215}"/>
              </a:ext>
            </a:extLst>
          </p:cNvPr>
          <p:cNvPicPr>
            <a:picLocks noChangeAspect="1"/>
          </p:cNvPicPr>
          <p:nvPr/>
        </p:nvPicPr>
        <p:blipFill>
          <a:blip r:embed="rId3"/>
          <a:stretch>
            <a:fillRect/>
          </a:stretch>
        </p:blipFill>
        <p:spPr>
          <a:xfrm>
            <a:off x="1137728" y="1498159"/>
            <a:ext cx="6513958" cy="3888309"/>
          </a:xfrm>
          <a:prstGeom prst="rect">
            <a:avLst/>
          </a:prstGeom>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D5C4548-7B77-4C65-B425-05C74CFC9A99}"/>
              </a:ext>
            </a:extLst>
          </p:cNvPr>
          <p:cNvPicPr>
            <a:picLocks noChangeAspect="1"/>
          </p:cNvPicPr>
          <p:nvPr/>
        </p:nvPicPr>
        <p:blipFill>
          <a:blip r:embed="rId4"/>
          <a:stretch>
            <a:fillRect/>
          </a:stretch>
        </p:blipFill>
        <p:spPr>
          <a:xfrm>
            <a:off x="971600" y="1268760"/>
            <a:ext cx="7441536" cy="4539677"/>
          </a:xfrm>
          <a:prstGeom prst="rect">
            <a:avLst/>
          </a:prstGeom>
        </p:spPr>
      </p:pic>
      <p:sp>
        <p:nvSpPr>
          <p:cNvPr id="19458" name="Rectangle 2"/>
          <p:cNvSpPr>
            <a:spLocks noGrp="1" noChangeArrowheads="1"/>
          </p:cNvSpPr>
          <p:nvPr>
            <p:ph type="title"/>
          </p:nvPr>
        </p:nvSpPr>
        <p:spPr bwMode="auto">
          <a:xfrm>
            <a:off x="468313" y="188913"/>
            <a:ext cx="8229600" cy="1143000"/>
          </a:xfrm>
          <a:noFill/>
          <a:ln>
            <a:miter lim="800000"/>
          </a:ln>
        </p:spPr>
        <p:txBody>
          <a:bodyPr vert="horz" wrap="square" lIns="91440" tIns="45720" rIns="91440" bIns="45720" numCol="1" anchor="t" anchorCtr="0" compatLnSpc="1"/>
          <a:lstStyle/>
          <a:p>
            <a:r>
              <a:rPr lang="zh-CN" altLang="en-US" sz="2400" dirty="0">
                <a:solidFill>
                  <a:srgbClr val="000066"/>
                </a:solidFill>
              </a:rPr>
              <a:t>上证</a:t>
            </a:r>
            <a:r>
              <a:rPr lang="en-US" altLang="zh-CN" sz="2400" dirty="0">
                <a:solidFill>
                  <a:srgbClr val="000066"/>
                </a:solidFill>
              </a:rPr>
              <a:t>50</a:t>
            </a:r>
            <a:r>
              <a:rPr lang="zh-CN" altLang="en-US" sz="2400" dirty="0">
                <a:solidFill>
                  <a:srgbClr val="000066"/>
                </a:solidFill>
              </a:rPr>
              <a:t>股指期货</a:t>
            </a:r>
          </a:p>
        </p:txBody>
      </p:sp>
      <p:cxnSp>
        <p:nvCxnSpPr>
          <p:cNvPr id="7" name="直接箭头连接符 6">
            <a:extLst>
              <a:ext uri="{FF2B5EF4-FFF2-40B4-BE49-F238E27FC236}">
                <a16:creationId xmlns:a16="http://schemas.microsoft.com/office/drawing/2014/main" id="{793C761C-1789-4009-BC54-906AC946F518}"/>
              </a:ext>
            </a:extLst>
          </p:cNvPr>
          <p:cNvCxnSpPr/>
          <p:nvPr/>
        </p:nvCxnSpPr>
        <p:spPr bwMode="auto">
          <a:xfrm flipH="1">
            <a:off x="971600" y="2276872"/>
            <a:ext cx="1584176" cy="720080"/>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CE94CFB1-CD49-4D39-9422-136E7D0936F3}"/>
              </a:ext>
            </a:extLst>
          </p:cNvPr>
          <p:cNvSpPr txBox="1"/>
          <p:nvPr/>
        </p:nvSpPr>
        <p:spPr>
          <a:xfrm>
            <a:off x="10065" y="2972251"/>
            <a:ext cx="1217000" cy="707886"/>
          </a:xfrm>
          <a:prstGeom prst="rect">
            <a:avLst/>
          </a:prstGeom>
          <a:noFill/>
        </p:spPr>
        <p:txBody>
          <a:bodyPr wrap="none" rtlCol="0">
            <a:spAutoFit/>
          </a:bodyPr>
          <a:lstStyle/>
          <a:p>
            <a:r>
              <a:rPr lang="en-US" altLang="zh-CN" b="1" dirty="0">
                <a:solidFill>
                  <a:srgbClr val="000066"/>
                </a:solidFill>
                <a:latin typeface="+mn-ea"/>
                <a:ea typeface="+mn-ea"/>
              </a:rPr>
              <a:t>4</a:t>
            </a:r>
            <a:r>
              <a:rPr lang="zh-CN" altLang="en-US" b="1" dirty="0">
                <a:solidFill>
                  <a:srgbClr val="000066"/>
                </a:solidFill>
                <a:latin typeface="+mn-ea"/>
                <a:ea typeface="+mn-ea"/>
              </a:rPr>
              <a:t>月上旬</a:t>
            </a:r>
            <a:endParaRPr lang="en-US" altLang="zh-CN" b="1" dirty="0">
              <a:solidFill>
                <a:srgbClr val="000066"/>
              </a:solidFill>
              <a:latin typeface="+mn-ea"/>
              <a:ea typeface="+mn-ea"/>
            </a:endParaRPr>
          </a:p>
          <a:p>
            <a:r>
              <a:rPr lang="zh-CN" altLang="en-US" b="1" dirty="0">
                <a:solidFill>
                  <a:srgbClr val="000066"/>
                </a:solidFill>
                <a:latin typeface="+mn-ea"/>
                <a:ea typeface="+mn-ea"/>
              </a:rPr>
              <a:t>显著上升</a:t>
            </a:r>
          </a:p>
        </p:txBody>
      </p:sp>
      <p:cxnSp>
        <p:nvCxnSpPr>
          <p:cNvPr id="10" name="直接箭头连接符 9">
            <a:extLst>
              <a:ext uri="{FF2B5EF4-FFF2-40B4-BE49-F238E27FC236}">
                <a16:creationId xmlns:a16="http://schemas.microsoft.com/office/drawing/2014/main" id="{4B5B9369-BC50-42A1-9BEF-28006D60A480}"/>
              </a:ext>
            </a:extLst>
          </p:cNvPr>
          <p:cNvCxnSpPr>
            <a:cxnSpLocks/>
            <a:endCxn id="13" idx="0"/>
          </p:cNvCxnSpPr>
          <p:nvPr/>
        </p:nvCxnSpPr>
        <p:spPr bwMode="auto">
          <a:xfrm>
            <a:off x="4368332" y="5013176"/>
            <a:ext cx="380120" cy="795261"/>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AD5098AB-F86A-4A21-BDE7-C978A6E7E6BE}"/>
              </a:ext>
            </a:extLst>
          </p:cNvPr>
          <p:cNvSpPr txBox="1"/>
          <p:nvPr/>
        </p:nvSpPr>
        <p:spPr>
          <a:xfrm>
            <a:off x="4139952" y="5808437"/>
            <a:ext cx="1217000" cy="707886"/>
          </a:xfrm>
          <a:prstGeom prst="rect">
            <a:avLst/>
          </a:prstGeom>
          <a:noFill/>
        </p:spPr>
        <p:txBody>
          <a:bodyPr wrap="none" rtlCol="0">
            <a:spAutoFit/>
          </a:bodyPr>
          <a:lstStyle/>
          <a:p>
            <a:r>
              <a:rPr lang="en-US" altLang="zh-CN" b="1" dirty="0">
                <a:solidFill>
                  <a:srgbClr val="000066"/>
                </a:solidFill>
                <a:latin typeface="+mn-ea"/>
                <a:ea typeface="+mn-ea"/>
              </a:rPr>
              <a:t>4</a:t>
            </a:r>
            <a:r>
              <a:rPr lang="zh-CN" altLang="en-US" b="1" dirty="0">
                <a:solidFill>
                  <a:srgbClr val="000066"/>
                </a:solidFill>
                <a:latin typeface="+mn-ea"/>
                <a:ea typeface="+mn-ea"/>
              </a:rPr>
              <a:t>月中旬</a:t>
            </a:r>
            <a:endParaRPr lang="en-US" altLang="zh-CN" b="1" dirty="0">
              <a:solidFill>
                <a:srgbClr val="000066"/>
              </a:solidFill>
              <a:latin typeface="+mn-ea"/>
              <a:ea typeface="+mn-ea"/>
            </a:endParaRPr>
          </a:p>
          <a:p>
            <a:r>
              <a:rPr lang="zh-CN" altLang="en-US" b="1" dirty="0">
                <a:solidFill>
                  <a:srgbClr val="000066"/>
                </a:solidFill>
                <a:latin typeface="+mn-ea"/>
                <a:ea typeface="+mn-ea"/>
              </a:rPr>
              <a:t>明显回落</a:t>
            </a:r>
          </a:p>
        </p:txBody>
      </p:sp>
      <p:sp>
        <p:nvSpPr>
          <p:cNvPr id="11" name="文本框 10">
            <a:extLst>
              <a:ext uri="{FF2B5EF4-FFF2-40B4-BE49-F238E27FC236}">
                <a16:creationId xmlns:a16="http://schemas.microsoft.com/office/drawing/2014/main" id="{29DFC1AC-E350-4462-ABF8-C1EC9F4B7CF1}"/>
              </a:ext>
            </a:extLst>
          </p:cNvPr>
          <p:cNvSpPr txBox="1"/>
          <p:nvPr/>
        </p:nvSpPr>
        <p:spPr>
          <a:xfrm>
            <a:off x="7092280" y="4305290"/>
            <a:ext cx="1217000" cy="707886"/>
          </a:xfrm>
          <a:prstGeom prst="rect">
            <a:avLst/>
          </a:prstGeom>
          <a:noFill/>
        </p:spPr>
        <p:txBody>
          <a:bodyPr wrap="none" rtlCol="0">
            <a:spAutoFit/>
          </a:bodyPr>
          <a:lstStyle/>
          <a:p>
            <a:r>
              <a:rPr lang="en-US" altLang="zh-CN" b="1" dirty="0">
                <a:solidFill>
                  <a:srgbClr val="000066"/>
                </a:solidFill>
                <a:latin typeface="+mn-ea"/>
                <a:ea typeface="+mn-ea"/>
              </a:rPr>
              <a:t>4</a:t>
            </a:r>
            <a:r>
              <a:rPr lang="zh-CN" altLang="en-US" b="1" dirty="0">
                <a:solidFill>
                  <a:srgbClr val="000066"/>
                </a:solidFill>
                <a:latin typeface="+mn-ea"/>
                <a:ea typeface="+mn-ea"/>
              </a:rPr>
              <a:t>月下旬</a:t>
            </a:r>
            <a:endParaRPr lang="en-US" altLang="zh-CN" b="1" dirty="0">
              <a:solidFill>
                <a:srgbClr val="000066"/>
              </a:solidFill>
              <a:latin typeface="+mn-ea"/>
              <a:ea typeface="+mn-ea"/>
            </a:endParaRPr>
          </a:p>
          <a:p>
            <a:r>
              <a:rPr lang="zh-CN" altLang="en-US" b="1" dirty="0">
                <a:solidFill>
                  <a:srgbClr val="000066"/>
                </a:solidFill>
                <a:latin typeface="+mn-ea"/>
                <a:ea typeface="+mn-ea"/>
              </a:rPr>
              <a:t>波动加剧</a:t>
            </a:r>
          </a:p>
        </p:txBody>
      </p:sp>
      <p:cxnSp>
        <p:nvCxnSpPr>
          <p:cNvPr id="12" name="直接箭头连接符 11">
            <a:extLst>
              <a:ext uri="{FF2B5EF4-FFF2-40B4-BE49-F238E27FC236}">
                <a16:creationId xmlns:a16="http://schemas.microsoft.com/office/drawing/2014/main" id="{131775A4-6B5B-4215-A2A9-DEADBAF63486}"/>
              </a:ext>
            </a:extLst>
          </p:cNvPr>
          <p:cNvCxnSpPr>
            <a:cxnSpLocks/>
          </p:cNvCxnSpPr>
          <p:nvPr/>
        </p:nvCxnSpPr>
        <p:spPr bwMode="auto">
          <a:xfrm>
            <a:off x="6287984" y="3957633"/>
            <a:ext cx="1050947" cy="397631"/>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7882AE9-5BE0-471C-886D-284C57ADAB3C}"/>
              </a:ext>
            </a:extLst>
          </p:cNvPr>
          <p:cNvPicPr>
            <a:picLocks noChangeAspect="1"/>
          </p:cNvPicPr>
          <p:nvPr/>
        </p:nvPicPr>
        <p:blipFill>
          <a:blip r:embed="rId3"/>
          <a:stretch>
            <a:fillRect/>
          </a:stretch>
        </p:blipFill>
        <p:spPr>
          <a:xfrm>
            <a:off x="1153406" y="1396244"/>
            <a:ext cx="6615009" cy="3948628"/>
          </a:xfrm>
          <a:prstGeom prst="rect">
            <a:avLst/>
          </a:prstGeom>
        </p:spPr>
      </p:pic>
      <p:sp>
        <p:nvSpPr>
          <p:cNvPr id="20482" name="标题 1"/>
          <p:cNvSpPr>
            <a:spLocks noGrp="1"/>
          </p:cNvSpPr>
          <p:nvPr>
            <p:ph type="title"/>
          </p:nvPr>
        </p:nvSpPr>
        <p:spPr bwMode="auto">
          <a:xfrm>
            <a:off x="500063" y="188640"/>
            <a:ext cx="8229600" cy="1143000"/>
          </a:xfrm>
          <a:noFill/>
          <a:ln>
            <a:miter lim="800000"/>
          </a:ln>
        </p:spPr>
        <p:txBody>
          <a:bodyPr vert="horz" wrap="square" lIns="91440" tIns="45720" rIns="91440" bIns="45720" numCol="1" anchor="t" anchorCtr="0" compatLnSpc="1"/>
          <a:lstStyle/>
          <a:p>
            <a:r>
              <a:rPr lang="zh-CN" altLang="en-US" sz="2400" dirty="0">
                <a:solidFill>
                  <a:srgbClr val="000066"/>
                </a:solidFill>
                <a:uFillTx/>
              </a:rPr>
              <a:t>债市指数</a:t>
            </a:r>
          </a:p>
        </p:txBody>
      </p:sp>
      <p:sp>
        <p:nvSpPr>
          <p:cNvPr id="6" name="文本框 5">
            <a:extLst>
              <a:ext uri="{FF2B5EF4-FFF2-40B4-BE49-F238E27FC236}">
                <a16:creationId xmlns:a16="http://schemas.microsoft.com/office/drawing/2014/main" id="{74E684D6-9375-47AE-9073-F1E4CB0F3561}"/>
              </a:ext>
            </a:extLst>
          </p:cNvPr>
          <p:cNvSpPr txBox="1"/>
          <p:nvPr/>
        </p:nvSpPr>
        <p:spPr>
          <a:xfrm>
            <a:off x="-53836" y="1306666"/>
            <a:ext cx="1210588" cy="400110"/>
          </a:xfrm>
          <a:prstGeom prst="rect">
            <a:avLst/>
          </a:prstGeom>
          <a:noFill/>
        </p:spPr>
        <p:txBody>
          <a:bodyPr wrap="none" rtlCol="0">
            <a:spAutoFit/>
          </a:bodyPr>
          <a:lstStyle/>
          <a:p>
            <a:r>
              <a:rPr lang="zh-CN" altLang="en-US" b="1" dirty="0">
                <a:solidFill>
                  <a:srgbClr val="000066"/>
                </a:solidFill>
                <a:latin typeface="幼圆" panose="02010509060101010101" pitchFamily="49" charset="-122"/>
                <a:ea typeface="幼圆" panose="02010509060101010101" pitchFamily="49" charset="-122"/>
              </a:rPr>
              <a:t>上证国债</a:t>
            </a:r>
          </a:p>
        </p:txBody>
      </p:sp>
      <p:sp>
        <p:nvSpPr>
          <p:cNvPr id="8" name="文本框 7">
            <a:extLst>
              <a:ext uri="{FF2B5EF4-FFF2-40B4-BE49-F238E27FC236}">
                <a16:creationId xmlns:a16="http://schemas.microsoft.com/office/drawing/2014/main" id="{7BEAD395-F051-495A-B334-264815730602}"/>
              </a:ext>
            </a:extLst>
          </p:cNvPr>
          <p:cNvSpPr txBox="1"/>
          <p:nvPr/>
        </p:nvSpPr>
        <p:spPr>
          <a:xfrm>
            <a:off x="211541" y="1724475"/>
            <a:ext cx="833883" cy="400110"/>
          </a:xfrm>
          <a:prstGeom prst="rect">
            <a:avLst/>
          </a:prstGeom>
          <a:noFill/>
        </p:spPr>
        <p:txBody>
          <a:bodyPr wrap="none" rtlCol="0">
            <a:spAutoFit/>
          </a:bodyPr>
          <a:lstStyle/>
          <a:p>
            <a:r>
              <a:rPr lang="en-US" altLang="zh-CN" b="1" dirty="0">
                <a:solidFill>
                  <a:srgbClr val="FF0000"/>
                </a:solidFill>
                <a:latin typeface="+mn-ea"/>
                <a:ea typeface="+mn-ea"/>
              </a:rPr>
              <a:t>0.59%</a:t>
            </a:r>
            <a:endParaRPr lang="zh-CN" altLang="en-US" b="1" dirty="0">
              <a:solidFill>
                <a:srgbClr val="FF0000"/>
              </a:solidFill>
              <a:latin typeface="+mn-ea"/>
              <a:ea typeface="+mn-ea"/>
            </a:endParaRPr>
          </a:p>
        </p:txBody>
      </p:sp>
      <p:sp>
        <p:nvSpPr>
          <p:cNvPr id="9" name="文本框 8">
            <a:extLst>
              <a:ext uri="{FF2B5EF4-FFF2-40B4-BE49-F238E27FC236}">
                <a16:creationId xmlns:a16="http://schemas.microsoft.com/office/drawing/2014/main" id="{181338AA-AB63-4ADB-AAB3-4CBF7006FE8A}"/>
              </a:ext>
            </a:extLst>
          </p:cNvPr>
          <p:cNvSpPr txBox="1"/>
          <p:nvPr/>
        </p:nvSpPr>
        <p:spPr>
          <a:xfrm>
            <a:off x="-53836" y="4825804"/>
            <a:ext cx="1217000" cy="400110"/>
          </a:xfrm>
          <a:prstGeom prst="rect">
            <a:avLst/>
          </a:prstGeom>
          <a:noFill/>
        </p:spPr>
        <p:txBody>
          <a:bodyPr wrap="none" rtlCol="0">
            <a:spAutoFit/>
          </a:bodyPr>
          <a:lstStyle/>
          <a:p>
            <a:r>
              <a:rPr lang="zh-CN" altLang="en-US" b="1" dirty="0">
                <a:solidFill>
                  <a:srgbClr val="000066"/>
                </a:solidFill>
                <a:latin typeface="+mn-ea"/>
                <a:ea typeface="+mn-ea"/>
              </a:rPr>
              <a:t>深信用债</a:t>
            </a:r>
          </a:p>
        </p:txBody>
      </p:sp>
      <p:sp>
        <p:nvSpPr>
          <p:cNvPr id="10" name="文本框 9">
            <a:extLst>
              <a:ext uri="{FF2B5EF4-FFF2-40B4-BE49-F238E27FC236}">
                <a16:creationId xmlns:a16="http://schemas.microsoft.com/office/drawing/2014/main" id="{8A3B87FF-2A01-4B8F-8DC3-A71B8FB49034}"/>
              </a:ext>
            </a:extLst>
          </p:cNvPr>
          <p:cNvSpPr txBox="1"/>
          <p:nvPr/>
        </p:nvSpPr>
        <p:spPr>
          <a:xfrm>
            <a:off x="222652" y="5298163"/>
            <a:ext cx="833883" cy="400110"/>
          </a:xfrm>
          <a:prstGeom prst="rect">
            <a:avLst/>
          </a:prstGeom>
          <a:noFill/>
        </p:spPr>
        <p:txBody>
          <a:bodyPr wrap="none" rtlCol="0">
            <a:spAutoFit/>
          </a:bodyPr>
          <a:lstStyle/>
          <a:p>
            <a:r>
              <a:rPr lang="en-US" altLang="zh-CN" b="1" dirty="0">
                <a:solidFill>
                  <a:srgbClr val="FF0000"/>
                </a:solidFill>
                <a:latin typeface="+mn-ea"/>
                <a:ea typeface="+mn-ea"/>
              </a:rPr>
              <a:t>0.65%</a:t>
            </a:r>
            <a:endParaRPr lang="zh-CN" altLang="en-US" b="1" dirty="0">
              <a:solidFill>
                <a:srgbClr val="FF0000"/>
              </a:solidFill>
              <a:latin typeface="+mn-ea"/>
              <a:ea typeface="+mn-ea"/>
            </a:endParaRPr>
          </a:p>
        </p:txBody>
      </p:sp>
      <p:sp>
        <p:nvSpPr>
          <p:cNvPr id="11" name="文本框 10">
            <a:extLst>
              <a:ext uri="{FF2B5EF4-FFF2-40B4-BE49-F238E27FC236}">
                <a16:creationId xmlns:a16="http://schemas.microsoft.com/office/drawing/2014/main" id="{79A851EE-D07C-49C0-86BF-16CB03578D9E}"/>
              </a:ext>
            </a:extLst>
          </p:cNvPr>
          <p:cNvSpPr txBox="1"/>
          <p:nvPr/>
        </p:nvSpPr>
        <p:spPr>
          <a:xfrm>
            <a:off x="7808478" y="1331640"/>
            <a:ext cx="1475084" cy="400110"/>
          </a:xfrm>
          <a:prstGeom prst="rect">
            <a:avLst/>
          </a:prstGeom>
          <a:noFill/>
        </p:spPr>
        <p:txBody>
          <a:bodyPr wrap="none" rtlCol="0">
            <a:spAutoFit/>
          </a:bodyPr>
          <a:lstStyle/>
          <a:p>
            <a:r>
              <a:rPr lang="zh-CN" altLang="en-US" b="1" dirty="0">
                <a:solidFill>
                  <a:srgbClr val="000066"/>
                </a:solidFill>
                <a:latin typeface="幼圆" panose="02010509060101010101" pitchFamily="49" charset="-122"/>
                <a:ea typeface="幼圆" panose="02010509060101010101" pitchFamily="49" charset="-122"/>
              </a:rPr>
              <a:t>上证公司债</a:t>
            </a:r>
          </a:p>
        </p:txBody>
      </p:sp>
      <p:sp>
        <p:nvSpPr>
          <p:cNvPr id="12" name="箭头: 上 11">
            <a:extLst>
              <a:ext uri="{FF2B5EF4-FFF2-40B4-BE49-F238E27FC236}">
                <a16:creationId xmlns:a16="http://schemas.microsoft.com/office/drawing/2014/main" id="{2621C5C1-503B-4719-8015-29A06584BB72}"/>
              </a:ext>
            </a:extLst>
          </p:cNvPr>
          <p:cNvSpPr/>
          <p:nvPr/>
        </p:nvSpPr>
        <p:spPr bwMode="auto">
          <a:xfrm>
            <a:off x="7894108" y="1720954"/>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13" name="文本框 12">
            <a:extLst>
              <a:ext uri="{FF2B5EF4-FFF2-40B4-BE49-F238E27FC236}">
                <a16:creationId xmlns:a16="http://schemas.microsoft.com/office/drawing/2014/main" id="{2EBA26BB-7D6B-4521-853D-8B3A0787AF41}"/>
              </a:ext>
            </a:extLst>
          </p:cNvPr>
          <p:cNvSpPr txBox="1"/>
          <p:nvPr/>
        </p:nvSpPr>
        <p:spPr>
          <a:xfrm>
            <a:off x="8038124" y="1749449"/>
            <a:ext cx="963725" cy="400110"/>
          </a:xfrm>
          <a:prstGeom prst="rect">
            <a:avLst/>
          </a:prstGeom>
          <a:noFill/>
        </p:spPr>
        <p:txBody>
          <a:bodyPr wrap="none" rtlCol="0">
            <a:spAutoFit/>
          </a:bodyPr>
          <a:lstStyle/>
          <a:p>
            <a:r>
              <a:rPr lang="en-US" altLang="zh-CN" b="1" dirty="0">
                <a:solidFill>
                  <a:srgbClr val="FF0000"/>
                </a:solidFill>
                <a:latin typeface="+mn-ea"/>
                <a:ea typeface="+mn-ea"/>
              </a:rPr>
              <a:t> 0.68%</a:t>
            </a:r>
            <a:endParaRPr lang="zh-CN" altLang="en-US" b="1" dirty="0">
              <a:solidFill>
                <a:srgbClr val="FF0000"/>
              </a:solidFill>
              <a:latin typeface="+mn-ea"/>
              <a:ea typeface="+mn-ea"/>
            </a:endParaRPr>
          </a:p>
        </p:txBody>
      </p:sp>
      <p:sp>
        <p:nvSpPr>
          <p:cNvPr id="14" name="文本框 13">
            <a:extLst>
              <a:ext uri="{FF2B5EF4-FFF2-40B4-BE49-F238E27FC236}">
                <a16:creationId xmlns:a16="http://schemas.microsoft.com/office/drawing/2014/main" id="{97AC918D-9CA5-47B3-A303-76415B9D2925}"/>
              </a:ext>
            </a:extLst>
          </p:cNvPr>
          <p:cNvSpPr txBox="1"/>
          <p:nvPr/>
        </p:nvSpPr>
        <p:spPr>
          <a:xfrm>
            <a:off x="7953170" y="4825804"/>
            <a:ext cx="1217000" cy="400110"/>
          </a:xfrm>
          <a:prstGeom prst="rect">
            <a:avLst/>
          </a:prstGeom>
          <a:noFill/>
        </p:spPr>
        <p:txBody>
          <a:bodyPr wrap="none" rtlCol="0">
            <a:spAutoFit/>
          </a:bodyPr>
          <a:lstStyle/>
          <a:p>
            <a:r>
              <a:rPr lang="zh-CN" altLang="en-US" b="1" dirty="0">
                <a:solidFill>
                  <a:srgbClr val="000066"/>
                </a:solidFill>
                <a:latin typeface="幼圆" panose="02010509060101010101" pitchFamily="49" charset="-122"/>
                <a:ea typeface="幼圆" panose="02010509060101010101" pitchFamily="49" charset="-122"/>
              </a:rPr>
              <a:t>深公司债</a:t>
            </a:r>
          </a:p>
        </p:txBody>
      </p:sp>
      <p:sp>
        <p:nvSpPr>
          <p:cNvPr id="15" name="箭头: 上 14">
            <a:extLst>
              <a:ext uri="{FF2B5EF4-FFF2-40B4-BE49-F238E27FC236}">
                <a16:creationId xmlns:a16="http://schemas.microsoft.com/office/drawing/2014/main" id="{FB1352D2-41AA-4F8E-8CFE-84E7592BAA47}"/>
              </a:ext>
            </a:extLst>
          </p:cNvPr>
          <p:cNvSpPr/>
          <p:nvPr/>
        </p:nvSpPr>
        <p:spPr bwMode="auto">
          <a:xfrm>
            <a:off x="8038799" y="5210186"/>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16" name="文本框 15">
            <a:extLst>
              <a:ext uri="{FF2B5EF4-FFF2-40B4-BE49-F238E27FC236}">
                <a16:creationId xmlns:a16="http://schemas.microsoft.com/office/drawing/2014/main" id="{415174AF-4227-44AB-8144-B8018851AAB0}"/>
              </a:ext>
            </a:extLst>
          </p:cNvPr>
          <p:cNvSpPr txBox="1"/>
          <p:nvPr/>
        </p:nvSpPr>
        <p:spPr>
          <a:xfrm>
            <a:off x="8229658" y="5298163"/>
            <a:ext cx="833883" cy="400110"/>
          </a:xfrm>
          <a:prstGeom prst="rect">
            <a:avLst/>
          </a:prstGeom>
          <a:noFill/>
        </p:spPr>
        <p:txBody>
          <a:bodyPr wrap="none" rtlCol="0">
            <a:spAutoFit/>
          </a:bodyPr>
          <a:lstStyle/>
          <a:p>
            <a:r>
              <a:rPr lang="en-US" altLang="zh-CN" b="1" dirty="0">
                <a:solidFill>
                  <a:srgbClr val="FF0000"/>
                </a:solidFill>
                <a:latin typeface="+mn-ea"/>
                <a:ea typeface="+mn-ea"/>
              </a:rPr>
              <a:t>0.63%</a:t>
            </a:r>
            <a:endParaRPr lang="zh-CN" altLang="en-US" b="1" dirty="0">
              <a:solidFill>
                <a:srgbClr val="FF0000"/>
              </a:solidFill>
              <a:latin typeface="+mn-ea"/>
              <a:ea typeface="+mn-ea"/>
            </a:endParaRPr>
          </a:p>
        </p:txBody>
      </p:sp>
      <p:sp>
        <p:nvSpPr>
          <p:cNvPr id="18" name="箭头: 上 17">
            <a:extLst>
              <a:ext uri="{FF2B5EF4-FFF2-40B4-BE49-F238E27FC236}">
                <a16:creationId xmlns:a16="http://schemas.microsoft.com/office/drawing/2014/main" id="{713C949E-E20E-4FCD-B9B9-72B3B0F7B49B}"/>
              </a:ext>
            </a:extLst>
          </p:cNvPr>
          <p:cNvSpPr/>
          <p:nvPr/>
        </p:nvSpPr>
        <p:spPr bwMode="auto">
          <a:xfrm>
            <a:off x="31794" y="5210186"/>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19" name="箭头: 上 18">
            <a:extLst>
              <a:ext uri="{FF2B5EF4-FFF2-40B4-BE49-F238E27FC236}">
                <a16:creationId xmlns:a16="http://schemas.microsoft.com/office/drawing/2014/main" id="{6B4083B1-87F8-4203-8533-1EFE7A0B17F6}"/>
              </a:ext>
            </a:extLst>
          </p:cNvPr>
          <p:cNvSpPr/>
          <p:nvPr/>
        </p:nvSpPr>
        <p:spPr bwMode="auto">
          <a:xfrm>
            <a:off x="27356" y="1698912"/>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5" name="文本框 4">
            <a:extLst>
              <a:ext uri="{FF2B5EF4-FFF2-40B4-BE49-F238E27FC236}">
                <a16:creationId xmlns:a16="http://schemas.microsoft.com/office/drawing/2014/main" id="{00BF404D-0299-4176-8E3C-0AF3CD53DE2E}"/>
              </a:ext>
            </a:extLst>
          </p:cNvPr>
          <p:cNvSpPr txBox="1"/>
          <p:nvPr/>
        </p:nvSpPr>
        <p:spPr>
          <a:xfrm>
            <a:off x="1835696" y="5461756"/>
            <a:ext cx="4896544" cy="400110"/>
          </a:xfrm>
          <a:prstGeom prst="rect">
            <a:avLst/>
          </a:prstGeom>
          <a:noFill/>
        </p:spPr>
        <p:txBody>
          <a:bodyPr wrap="square" rtlCol="0">
            <a:spAutoFit/>
          </a:bodyPr>
          <a:lstStyle/>
          <a:p>
            <a:r>
              <a:rPr lang="zh-CN" altLang="en-US" b="1" dirty="0">
                <a:solidFill>
                  <a:srgbClr val="000066"/>
                </a:solidFill>
                <a:latin typeface="+mn-ea"/>
                <a:ea typeface="+mn-ea"/>
              </a:rPr>
              <a:t>债市指数涨幅扩大，投资者避险情绪加重</a:t>
            </a: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05FA85B-AC94-4D3A-99D3-DB0D868D21E0}"/>
              </a:ext>
            </a:extLst>
          </p:cNvPr>
          <p:cNvPicPr>
            <a:picLocks noChangeAspect="1"/>
          </p:cNvPicPr>
          <p:nvPr/>
        </p:nvPicPr>
        <p:blipFill>
          <a:blip r:embed="rId3"/>
          <a:stretch>
            <a:fillRect/>
          </a:stretch>
        </p:blipFill>
        <p:spPr>
          <a:xfrm>
            <a:off x="1219537" y="1220058"/>
            <a:ext cx="6475109" cy="3865119"/>
          </a:xfrm>
          <a:prstGeom prst="rect">
            <a:avLst/>
          </a:prstGeom>
        </p:spPr>
      </p:pic>
      <p:sp>
        <p:nvSpPr>
          <p:cNvPr id="21506"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沪深市值统计</a:t>
            </a:r>
          </a:p>
        </p:txBody>
      </p:sp>
      <p:sp>
        <p:nvSpPr>
          <p:cNvPr id="4" name="文本框 3">
            <a:extLst>
              <a:ext uri="{FF2B5EF4-FFF2-40B4-BE49-F238E27FC236}">
                <a16:creationId xmlns:a16="http://schemas.microsoft.com/office/drawing/2014/main" id="{9ADABFAE-AB45-497C-A21E-2AB4379BFFF8}"/>
              </a:ext>
            </a:extLst>
          </p:cNvPr>
          <p:cNvSpPr txBox="1"/>
          <p:nvPr/>
        </p:nvSpPr>
        <p:spPr>
          <a:xfrm>
            <a:off x="1331641" y="5327719"/>
            <a:ext cx="2045448" cy="769441"/>
          </a:xfrm>
          <a:prstGeom prst="rect">
            <a:avLst/>
          </a:prstGeom>
          <a:noFill/>
        </p:spPr>
        <p:txBody>
          <a:bodyPr wrap="square" rtlCol="0">
            <a:spAutoFit/>
          </a:bodyPr>
          <a:lstStyle/>
          <a:p>
            <a:r>
              <a:rPr lang="en-US" altLang="zh-CN" b="1" dirty="0">
                <a:solidFill>
                  <a:srgbClr val="000066"/>
                </a:solidFill>
                <a:latin typeface="+mn-ea"/>
                <a:ea typeface="+mn-ea"/>
              </a:rPr>
              <a:t>4</a:t>
            </a:r>
            <a:r>
              <a:rPr lang="zh-CN" altLang="en-US" b="1" dirty="0">
                <a:solidFill>
                  <a:srgbClr val="000066"/>
                </a:solidFill>
                <a:latin typeface="+mn-ea"/>
                <a:ea typeface="+mn-ea"/>
              </a:rPr>
              <a:t>月，</a:t>
            </a:r>
            <a:r>
              <a:rPr lang="en-US" altLang="zh-CN" b="1" dirty="0">
                <a:solidFill>
                  <a:srgbClr val="000066"/>
                </a:solidFill>
                <a:latin typeface="+mn-ea"/>
                <a:ea typeface="+mn-ea"/>
              </a:rPr>
              <a:t>A</a:t>
            </a:r>
            <a:r>
              <a:rPr lang="zh-CN" altLang="en-US" b="1" dirty="0">
                <a:solidFill>
                  <a:srgbClr val="000066"/>
                </a:solidFill>
                <a:latin typeface="+mn-ea"/>
                <a:ea typeface="+mn-ea"/>
              </a:rPr>
              <a:t>股总市值近</a:t>
            </a:r>
            <a:r>
              <a:rPr lang="en-US" altLang="zh-CN" sz="2400" b="1" dirty="0">
                <a:solidFill>
                  <a:srgbClr val="FF0000"/>
                </a:solidFill>
                <a:latin typeface="+mn-ea"/>
                <a:ea typeface="+mn-ea"/>
              </a:rPr>
              <a:t>59.06</a:t>
            </a:r>
            <a:r>
              <a:rPr lang="zh-CN" altLang="en-US" b="1" dirty="0">
                <a:solidFill>
                  <a:srgbClr val="000066"/>
                </a:solidFill>
                <a:latin typeface="+mn-ea"/>
                <a:ea typeface="+mn-ea"/>
              </a:rPr>
              <a:t>万亿</a:t>
            </a:r>
            <a:endParaRPr lang="en-US" altLang="zh-CN" b="1" dirty="0">
              <a:solidFill>
                <a:srgbClr val="000066"/>
              </a:solidFill>
              <a:latin typeface="+mn-ea"/>
              <a:ea typeface="+mn-ea"/>
            </a:endParaRPr>
          </a:p>
        </p:txBody>
      </p:sp>
      <p:sp>
        <p:nvSpPr>
          <p:cNvPr id="7" name="文本框 6">
            <a:extLst>
              <a:ext uri="{FF2B5EF4-FFF2-40B4-BE49-F238E27FC236}">
                <a16:creationId xmlns:a16="http://schemas.microsoft.com/office/drawing/2014/main" id="{3FE936E9-817C-42E1-9C3B-6B8AB7FBF2C2}"/>
              </a:ext>
            </a:extLst>
          </p:cNvPr>
          <p:cNvSpPr txBox="1"/>
          <p:nvPr/>
        </p:nvSpPr>
        <p:spPr>
          <a:xfrm>
            <a:off x="7740352" y="2587784"/>
            <a:ext cx="1763688" cy="769441"/>
          </a:xfrm>
          <a:prstGeom prst="rect">
            <a:avLst/>
          </a:prstGeom>
          <a:noFill/>
        </p:spPr>
        <p:txBody>
          <a:bodyPr wrap="square" rtlCol="0">
            <a:spAutoFit/>
          </a:bodyPr>
          <a:lstStyle/>
          <a:p>
            <a:r>
              <a:rPr lang="zh-CN" altLang="en-US" b="1" dirty="0">
                <a:solidFill>
                  <a:srgbClr val="000066"/>
                </a:solidFill>
                <a:latin typeface="+mn-ea"/>
                <a:ea typeface="+mn-ea"/>
              </a:rPr>
              <a:t>   深市</a:t>
            </a:r>
            <a:endParaRPr lang="en-US" altLang="zh-CN" b="1" dirty="0">
              <a:solidFill>
                <a:srgbClr val="000066"/>
              </a:solidFill>
              <a:latin typeface="+mn-ea"/>
              <a:ea typeface="+mn-ea"/>
            </a:endParaRPr>
          </a:p>
          <a:p>
            <a:r>
              <a:rPr lang="en-US" altLang="zh-CN" sz="2400" b="1" dirty="0">
                <a:solidFill>
                  <a:srgbClr val="FF0000"/>
                </a:solidFill>
                <a:latin typeface="+mn-ea"/>
                <a:ea typeface="+mn-ea"/>
              </a:rPr>
              <a:t>22.62</a:t>
            </a:r>
            <a:r>
              <a:rPr lang="zh-CN" altLang="en-US" b="1" dirty="0">
                <a:solidFill>
                  <a:srgbClr val="000066"/>
                </a:solidFill>
                <a:latin typeface="+mn-ea"/>
                <a:ea typeface="+mn-ea"/>
              </a:rPr>
              <a:t>万亿</a:t>
            </a:r>
          </a:p>
        </p:txBody>
      </p:sp>
      <p:sp>
        <p:nvSpPr>
          <p:cNvPr id="8" name="文本框 7">
            <a:extLst>
              <a:ext uri="{FF2B5EF4-FFF2-40B4-BE49-F238E27FC236}">
                <a16:creationId xmlns:a16="http://schemas.microsoft.com/office/drawing/2014/main" id="{9E73745B-6AB2-4180-9838-C858227F15C3}"/>
              </a:ext>
            </a:extLst>
          </p:cNvPr>
          <p:cNvSpPr txBox="1"/>
          <p:nvPr/>
        </p:nvSpPr>
        <p:spPr>
          <a:xfrm>
            <a:off x="7680700" y="1595204"/>
            <a:ext cx="1872208" cy="769441"/>
          </a:xfrm>
          <a:prstGeom prst="rect">
            <a:avLst/>
          </a:prstGeom>
          <a:noFill/>
        </p:spPr>
        <p:txBody>
          <a:bodyPr wrap="square" rtlCol="0">
            <a:spAutoFit/>
          </a:bodyPr>
          <a:lstStyle/>
          <a:p>
            <a:r>
              <a:rPr lang="zh-CN" altLang="en-US" b="1" dirty="0">
                <a:solidFill>
                  <a:srgbClr val="000066"/>
                </a:solidFill>
                <a:latin typeface="+mn-ea"/>
                <a:ea typeface="+mn-ea"/>
              </a:rPr>
              <a:t>   沪市</a:t>
            </a:r>
            <a:endParaRPr lang="en-US" altLang="zh-CN" b="1" dirty="0">
              <a:solidFill>
                <a:srgbClr val="000066"/>
              </a:solidFill>
              <a:latin typeface="+mn-ea"/>
              <a:ea typeface="+mn-ea"/>
            </a:endParaRPr>
          </a:p>
          <a:p>
            <a:r>
              <a:rPr lang="en-US" altLang="zh-CN" sz="2400" b="1" dirty="0">
                <a:solidFill>
                  <a:srgbClr val="FF0000"/>
                </a:solidFill>
                <a:latin typeface="+mn-ea"/>
                <a:ea typeface="+mn-ea"/>
              </a:rPr>
              <a:t>36.44</a:t>
            </a:r>
            <a:r>
              <a:rPr lang="zh-CN" altLang="en-US" b="1" dirty="0">
                <a:solidFill>
                  <a:srgbClr val="000066"/>
                </a:solidFill>
                <a:latin typeface="+mn-ea"/>
                <a:ea typeface="+mn-ea"/>
              </a:rPr>
              <a:t>万亿</a:t>
            </a:r>
            <a:endParaRPr lang="zh-CN" altLang="en-US" dirty="0"/>
          </a:p>
        </p:txBody>
      </p:sp>
      <p:cxnSp>
        <p:nvCxnSpPr>
          <p:cNvPr id="6" name="直接箭头连接符 5">
            <a:extLst>
              <a:ext uri="{FF2B5EF4-FFF2-40B4-BE49-F238E27FC236}">
                <a16:creationId xmlns:a16="http://schemas.microsoft.com/office/drawing/2014/main" id="{7733E283-296E-421C-B7DB-3B4BB424BB60}"/>
              </a:ext>
            </a:extLst>
          </p:cNvPr>
          <p:cNvCxnSpPr>
            <a:cxnSpLocks/>
          </p:cNvCxnSpPr>
          <p:nvPr/>
        </p:nvCxnSpPr>
        <p:spPr bwMode="auto">
          <a:xfrm flipV="1">
            <a:off x="7273642" y="2125008"/>
            <a:ext cx="421004" cy="239637"/>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6F412C78-2749-4AE1-A55E-5C0ACDC392B4}"/>
              </a:ext>
            </a:extLst>
          </p:cNvPr>
          <p:cNvCxnSpPr>
            <a:cxnSpLocks/>
          </p:cNvCxnSpPr>
          <p:nvPr/>
        </p:nvCxnSpPr>
        <p:spPr bwMode="auto">
          <a:xfrm>
            <a:off x="7389021" y="2986127"/>
            <a:ext cx="351331" cy="144626"/>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 name="箭头: 下 9">
            <a:extLst>
              <a:ext uri="{FF2B5EF4-FFF2-40B4-BE49-F238E27FC236}">
                <a16:creationId xmlns:a16="http://schemas.microsoft.com/office/drawing/2014/main" id="{6AC36FFC-0E28-4ED8-8A5B-6A0D04776B43}"/>
              </a:ext>
            </a:extLst>
          </p:cNvPr>
          <p:cNvSpPr/>
          <p:nvPr/>
        </p:nvSpPr>
        <p:spPr bwMode="auto">
          <a:xfrm>
            <a:off x="5868144" y="5689019"/>
            <a:ext cx="216024" cy="495409"/>
          </a:xfrm>
          <a:prstGeom prst="down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14" name="文本框 13">
            <a:extLst>
              <a:ext uri="{FF2B5EF4-FFF2-40B4-BE49-F238E27FC236}">
                <a16:creationId xmlns:a16="http://schemas.microsoft.com/office/drawing/2014/main" id="{69433A96-7730-4926-AD9D-3ACFBB9A974B}"/>
              </a:ext>
            </a:extLst>
          </p:cNvPr>
          <p:cNvSpPr txBox="1"/>
          <p:nvPr/>
        </p:nvSpPr>
        <p:spPr>
          <a:xfrm>
            <a:off x="5725540" y="5353214"/>
            <a:ext cx="1763688" cy="769441"/>
          </a:xfrm>
          <a:prstGeom prst="rect">
            <a:avLst/>
          </a:prstGeom>
          <a:noFill/>
        </p:spPr>
        <p:txBody>
          <a:bodyPr wrap="square" rtlCol="0">
            <a:spAutoFit/>
          </a:bodyPr>
          <a:lstStyle/>
          <a:p>
            <a:r>
              <a:rPr lang="zh-CN" altLang="en-US" b="1" dirty="0">
                <a:solidFill>
                  <a:srgbClr val="000066"/>
                </a:solidFill>
                <a:latin typeface="+mn-ea"/>
                <a:ea typeface="+mn-ea"/>
              </a:rPr>
              <a:t>  较上月</a:t>
            </a:r>
            <a:endParaRPr lang="en-US" altLang="zh-CN" b="1" dirty="0">
              <a:solidFill>
                <a:srgbClr val="000066"/>
              </a:solidFill>
              <a:latin typeface="+mn-ea"/>
              <a:ea typeface="+mn-ea"/>
            </a:endParaRPr>
          </a:p>
          <a:p>
            <a:r>
              <a:rPr lang="en-US" altLang="zh-CN" dirty="0"/>
              <a:t>     </a:t>
            </a:r>
            <a:r>
              <a:rPr lang="en-US" altLang="zh-CN" sz="2400" b="1" dirty="0">
                <a:solidFill>
                  <a:srgbClr val="000066"/>
                </a:solidFill>
                <a:latin typeface="+mn-ea"/>
              </a:rPr>
              <a:t>2.74%</a:t>
            </a:r>
            <a:endParaRPr lang="en-US" altLang="zh-CN" b="1" dirty="0">
              <a:solidFill>
                <a:srgbClr val="000066"/>
              </a:solidFill>
              <a:latin typeface="+mn-ea"/>
              <a:ea typeface="+mn-ea"/>
            </a:endParaRPr>
          </a:p>
        </p:txBody>
      </p:sp>
    </p:spTree>
  </p:cSld>
  <p:clrMapOvr>
    <a:masterClrMapping/>
  </p:clrMapOvr>
  <p:transition>
    <p:wipe dir="r"/>
  </p:transition>
</p:sld>
</file>

<file path=ppt/theme/theme1.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txDef>
      <a:spPr bwMode="auto">
        <a:noFill/>
        <a:ln w="9525">
          <a:solidFill>
            <a:schemeClr val="accent1"/>
          </a:solidFill>
          <a:miter lim="800000"/>
        </a:ln>
      </a:spPr>
      <a:bodyPr>
        <a:spAutoFit/>
      </a:bodyPr>
      <a:lstStyle>
        <a:defPPr>
          <a:defRPr sz="1300" b="1" dirty="0" smtClean="0">
            <a:solidFill>
              <a:srgbClr val="000066"/>
            </a:solidFill>
            <a:latin typeface="幼圆" panose="02010509060101010101" pitchFamily="49" charset="-122"/>
            <a:ea typeface="幼圆" panose="02010509060101010101" pitchFamily="49" charset="-122"/>
          </a:defRPr>
        </a:defPPr>
      </a:lstStyle>
    </a:tx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融客投资PPT模板">
  <a:themeElements>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ppt/theme/themeOverride2.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docProps/app.xml><?xml version="1.0" encoding="utf-8"?>
<Properties xmlns="http://schemas.openxmlformats.org/officeDocument/2006/extended-properties" xmlns:vt="http://schemas.openxmlformats.org/officeDocument/2006/docPropsVTypes">
  <TotalTime>1331</TotalTime>
  <Words>2143</Words>
  <Application>Microsoft Office PowerPoint</Application>
  <PresentationFormat>全屏显示(4:3)</PresentationFormat>
  <Paragraphs>446</Paragraphs>
  <Slides>25</Slides>
  <Notes>20</Notes>
  <HiddenSlides>0</HiddenSlides>
  <MMClips>0</MMClips>
  <ScaleCrop>false</ScaleCrop>
  <HeadingPairs>
    <vt:vector size="6" baseType="variant">
      <vt:variant>
        <vt:lpstr>已用的字体</vt:lpstr>
      </vt:variant>
      <vt:variant>
        <vt:i4>8</vt:i4>
      </vt:variant>
      <vt:variant>
        <vt:lpstr>主题</vt:lpstr>
      </vt:variant>
      <vt:variant>
        <vt:i4>8</vt:i4>
      </vt:variant>
      <vt:variant>
        <vt:lpstr>幻灯片标题</vt:lpstr>
      </vt:variant>
      <vt:variant>
        <vt:i4>25</vt:i4>
      </vt:variant>
    </vt:vector>
  </HeadingPairs>
  <TitlesOfParts>
    <vt:vector size="41" baseType="lpstr">
      <vt:lpstr>黑体</vt:lpstr>
      <vt:lpstr>华文中宋</vt:lpstr>
      <vt:lpstr>宋体</vt:lpstr>
      <vt:lpstr>幼圆</vt:lpstr>
      <vt:lpstr>Arial</vt:lpstr>
      <vt:lpstr>Times New Roman</vt:lpstr>
      <vt:lpstr>Verdana</vt:lpstr>
      <vt:lpstr>Wingdings</vt:lpstr>
      <vt:lpstr>融客PPT模板</vt:lpstr>
      <vt:lpstr>融客投资PPT模板</vt:lpstr>
      <vt:lpstr>1_融客PPT模板</vt:lpstr>
      <vt:lpstr>3_融客PPT模板</vt:lpstr>
      <vt:lpstr>2_融客PPT模板</vt:lpstr>
      <vt:lpstr>5_融客PPT模板</vt:lpstr>
      <vt:lpstr>7_融客PPT模板</vt:lpstr>
      <vt:lpstr>8_融客PPT模板</vt:lpstr>
      <vt:lpstr>PowerPoint 演示文稿</vt:lpstr>
      <vt:lpstr>PowerPoint 演示文稿</vt:lpstr>
      <vt:lpstr>CPI、PPI</vt:lpstr>
      <vt:lpstr>PMI</vt:lpstr>
      <vt:lpstr>央行公开市场操作</vt:lpstr>
      <vt:lpstr>PowerPoint 演示文稿</vt:lpstr>
      <vt:lpstr>上证50股指期货</vt:lpstr>
      <vt:lpstr>债市指数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联系我们</vt:lpstr>
    </vt:vector>
  </TitlesOfParts>
  <Company>Lenovo (Beijing)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 User</dc:creator>
  <cp:lastModifiedBy>420766024@qq.com</cp:lastModifiedBy>
  <cp:revision>4195</cp:revision>
  <dcterms:created xsi:type="dcterms:W3CDTF">2007-11-30T05:47:00Z</dcterms:created>
  <dcterms:modified xsi:type="dcterms:W3CDTF">2018-05-15T08:06:01Z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