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24555;&#36895;&#35775;&#38382;&#25991;&#20214;\&#26376;&#25253;\IPO\IPO&#21450;&#19978;&#24066;&#36864;&#20986;&#24773;&#2091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&#24555;&#36895;&#35775;&#38382;&#25991;&#20214;\&#26376;&#25253;\&#26032;&#19977;&#26495;\&#26032;&#19977;&#26495;&#25968;&#25454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月基金募集情况一览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募集金额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58-4752-81D6-2CA4BF0E8033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8-4752-81D6-2CA4BF0E8033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58-4752-81D6-2CA4BF0E8033}"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43132</c:v>
                </c:pt>
                <c:pt idx="4">
                  <c:v>43101</c:v>
                </c:pt>
                <c:pt idx="5">
                  <c:v>43100</c:v>
                </c:pt>
                <c:pt idx="6">
                  <c:v>43069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  <c:pt idx="12">
                  <c:v>42856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299.52</c:v>
                </c:pt>
                <c:pt idx="1">
                  <c:v>626.38</c:v>
                </c:pt>
                <c:pt idx="2">
                  <c:v>276.45</c:v>
                </c:pt>
                <c:pt idx="3">
                  <c:v>395.95</c:v>
                </c:pt>
                <c:pt idx="4">
                  <c:v>270.73</c:v>
                </c:pt>
                <c:pt idx="5">
                  <c:v>1733.88</c:v>
                </c:pt>
                <c:pt idx="6">
                  <c:v>1325.07</c:v>
                </c:pt>
                <c:pt idx="7" formatCode="0.0">
                  <c:v>406.63099999999997</c:v>
                </c:pt>
                <c:pt idx="8" formatCode="0.0">
                  <c:v>308.99599999999998</c:v>
                </c:pt>
                <c:pt idx="9" formatCode="0.0">
                  <c:v>2870.8560899999998</c:v>
                </c:pt>
                <c:pt idx="10" formatCode="0.0">
                  <c:v>1899.805709</c:v>
                </c:pt>
                <c:pt idx="11" formatCode="0.0">
                  <c:v>495.91840000000002</c:v>
                </c:pt>
                <c:pt idx="12" formatCode="0.0">
                  <c:v>529.63599999999997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58-4752-81D6-2CA4BF0E8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1265280696"/>
        <c:axId val="1265275776"/>
      </c:bar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募集事件次数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43132</c:v>
                </c:pt>
                <c:pt idx="4">
                  <c:v>43101</c:v>
                </c:pt>
                <c:pt idx="5">
                  <c:v>43100</c:v>
                </c:pt>
                <c:pt idx="6">
                  <c:v>43069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  <c:pt idx="12">
                  <c:v>42856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25</c:v>
                </c:pt>
                <c:pt idx="1">
                  <c:v>59</c:v>
                </c:pt>
                <c:pt idx="2">
                  <c:v>40</c:v>
                </c:pt>
                <c:pt idx="3">
                  <c:v>35</c:v>
                </c:pt>
                <c:pt idx="4">
                  <c:v>75</c:v>
                </c:pt>
                <c:pt idx="5">
                  <c:v>92</c:v>
                </c:pt>
                <c:pt idx="6">
                  <c:v>65</c:v>
                </c:pt>
                <c:pt idx="7">
                  <c:v>28</c:v>
                </c:pt>
                <c:pt idx="8">
                  <c:v>41</c:v>
                </c:pt>
                <c:pt idx="9">
                  <c:v>71</c:v>
                </c:pt>
                <c:pt idx="10">
                  <c:v>54</c:v>
                </c:pt>
                <c:pt idx="11">
                  <c:v>49</c:v>
                </c:pt>
                <c:pt idx="1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58-4752-81D6-2CA4BF0E8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220136"/>
        <c:axId val="1563220464"/>
      </c:lineChart>
      <c:dateAx>
        <c:axId val="1563220136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464"/>
        <c:crosses val="autoZero"/>
        <c:auto val="1"/>
        <c:lblOffset val="100"/>
        <c:baseTimeUnit val="months"/>
      </c:dateAx>
      <c:valAx>
        <c:axId val="15632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136"/>
        <c:crosses val="autoZero"/>
        <c:crossBetween val="between"/>
      </c:valAx>
      <c:valAx>
        <c:axId val="1265275776"/>
        <c:scaling>
          <c:orientation val="minMax"/>
          <c:max val="4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5280696"/>
        <c:crosses val="max"/>
        <c:crossBetween val="between"/>
      </c:valAx>
      <c:dateAx>
        <c:axId val="126528069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26527577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245508982035926"/>
          <c:y val="7.6202020202020188E-2"/>
          <c:w val="0.16766467065868262"/>
          <c:h val="0.136364590789787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股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情况及退出基金数量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募集资金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数据汇总!$A$2:$A$14</c:f>
              <c:numCache>
                <c:formatCode>yyyy"年"m"月"</c:formatCode>
                <c:ptCount val="13"/>
                <c:pt idx="0">
                  <c:v>43221</c:v>
                </c:pt>
                <c:pt idx="1">
                  <c:v>43192</c:v>
                </c:pt>
                <c:pt idx="2">
                  <c:v>43160</c:v>
                </c:pt>
                <c:pt idx="3">
                  <c:v>43159</c:v>
                </c:pt>
                <c:pt idx="4">
                  <c:v>43130</c:v>
                </c:pt>
                <c:pt idx="5">
                  <c:v>43070</c:v>
                </c:pt>
                <c:pt idx="6">
                  <c:v>43069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  <c:pt idx="12">
                  <c:v>42856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62.81</c:v>
                </c:pt>
                <c:pt idx="1">
                  <c:v>57.68</c:v>
                </c:pt>
                <c:pt idx="2">
                  <c:v>117.5</c:v>
                </c:pt>
                <c:pt idx="3">
                  <c:v>143.71</c:v>
                </c:pt>
                <c:pt idx="4">
                  <c:v>212.12</c:v>
                </c:pt>
                <c:pt idx="5">
                  <c:v>151.16999999999999</c:v>
                </c:pt>
                <c:pt idx="6">
                  <c:v>222.49</c:v>
                </c:pt>
                <c:pt idx="7">
                  <c:v>144.16999999999999</c:v>
                </c:pt>
                <c:pt idx="8" formatCode="0.00">
                  <c:v>186.38</c:v>
                </c:pt>
                <c:pt idx="9" formatCode="0.00">
                  <c:v>168.50021671399995</c:v>
                </c:pt>
                <c:pt idx="10" formatCode="0.00">
                  <c:v>149.48828446819996</c:v>
                </c:pt>
                <c:pt idx="11" formatCode="0.00">
                  <c:v>172.78990099000001</c:v>
                </c:pt>
                <c:pt idx="12" formatCode="0.00">
                  <c:v>177.02799400000001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F-46E1-9F84-63D8A0225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323792"/>
        <c:axId val="751325104"/>
      </c:area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IPO数量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43221</c:v>
                </c:pt>
                <c:pt idx="1">
                  <c:v>43192</c:v>
                </c:pt>
                <c:pt idx="2">
                  <c:v>43160</c:v>
                </c:pt>
                <c:pt idx="3">
                  <c:v>43159</c:v>
                </c:pt>
                <c:pt idx="4">
                  <c:v>43130</c:v>
                </c:pt>
                <c:pt idx="5">
                  <c:v>43070</c:v>
                </c:pt>
                <c:pt idx="6">
                  <c:v>43069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  <c:pt idx="12">
                  <c:v>42856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36</c:v>
                </c:pt>
                <c:pt idx="7">
                  <c:v>27</c:v>
                </c:pt>
                <c:pt idx="8">
                  <c:v>37</c:v>
                </c:pt>
                <c:pt idx="9">
                  <c:v>37</c:v>
                </c:pt>
                <c:pt idx="10">
                  <c:v>30</c:v>
                </c:pt>
                <c:pt idx="11">
                  <c:v>36</c:v>
                </c:pt>
                <c:pt idx="1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DF-46E1-9F84-63D8A0225924}"/>
            </c:ext>
          </c:extLst>
        </c:ser>
        <c:ser>
          <c:idx val="2"/>
          <c:order val="2"/>
          <c:tx>
            <c:strRef>
              <c:f>数据汇总!$D$1</c:f>
              <c:strCache>
                <c:ptCount val="1"/>
                <c:pt idx="0">
                  <c:v>退出基金数量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82281284606866E-2"/>
                  <c:y val="-3.437938818251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DF-46E1-9F84-63D8A0225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43221</c:v>
                </c:pt>
                <c:pt idx="1">
                  <c:v>43192</c:v>
                </c:pt>
                <c:pt idx="2">
                  <c:v>43160</c:v>
                </c:pt>
                <c:pt idx="3">
                  <c:v>43159</c:v>
                </c:pt>
                <c:pt idx="4">
                  <c:v>43130</c:v>
                </c:pt>
                <c:pt idx="5">
                  <c:v>43070</c:v>
                </c:pt>
                <c:pt idx="6">
                  <c:v>43069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  <c:pt idx="12">
                  <c:v>42856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39</c:v>
                </c:pt>
                <c:pt idx="1">
                  <c:v>23</c:v>
                </c:pt>
                <c:pt idx="2">
                  <c:v>17</c:v>
                </c:pt>
                <c:pt idx="3">
                  <c:v>12</c:v>
                </c:pt>
                <c:pt idx="4">
                  <c:v>44</c:v>
                </c:pt>
                <c:pt idx="5">
                  <c:v>30</c:v>
                </c:pt>
                <c:pt idx="6">
                  <c:v>78</c:v>
                </c:pt>
                <c:pt idx="7">
                  <c:v>62</c:v>
                </c:pt>
                <c:pt idx="8">
                  <c:v>80</c:v>
                </c:pt>
                <c:pt idx="9">
                  <c:v>77</c:v>
                </c:pt>
                <c:pt idx="10">
                  <c:v>44</c:v>
                </c:pt>
                <c:pt idx="11">
                  <c:v>42</c:v>
                </c:pt>
                <c:pt idx="12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DF-46E1-9F84-63D8A0225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309336"/>
        <c:axId val="754306056"/>
      </c:lineChart>
      <c:dateAx>
        <c:axId val="751323792"/>
        <c:scaling>
          <c:orientation val="minMax"/>
        </c:scaling>
        <c:delete val="0"/>
        <c:axPos val="b"/>
        <c:numFmt formatCode="yyyy&quot;年&quot;m&quot;月&quot;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5104"/>
        <c:crosses val="autoZero"/>
        <c:auto val="1"/>
        <c:lblOffset val="100"/>
        <c:baseTimeUnit val="months"/>
      </c:dateAx>
      <c:valAx>
        <c:axId val="751325104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3792"/>
        <c:crosses val="autoZero"/>
        <c:crossBetween val="between"/>
      </c:valAx>
      <c:valAx>
        <c:axId val="754306056"/>
        <c:scaling>
          <c:orientation val="minMax"/>
          <c:max val="110"/>
          <c:min val="-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4309336"/>
        <c:crosses val="max"/>
        <c:crossBetween val="between"/>
      </c:valAx>
      <c:dateAx>
        <c:axId val="75430933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75430605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750830564784054"/>
          <c:y val="9.704233502830005E-2"/>
          <c:w val="0.19933554817275748"/>
          <c:h val="0.206367088091940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>
                <a:solidFill>
                  <a:schemeClr val="tx1"/>
                </a:solidFill>
              </a:rPr>
              <a:t>其他退出事件统计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166687424177429E-2"/>
          <c:y val="0.1782057482808182"/>
          <c:w val="0.91805709699292859"/>
          <c:h val="0.63006660245282264"/>
        </c:manualLayout>
      </c:layout>
      <c:lineChart>
        <c:grouping val="standard"/>
        <c:varyColors val="0"/>
        <c:ser>
          <c:idx val="0"/>
          <c:order val="0"/>
          <c:tx>
            <c:strRef>
              <c:f>数据汇总!$C$1</c:f>
              <c:strCache>
                <c:ptCount val="1"/>
                <c:pt idx="0">
                  <c:v>M&amp;A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108963093145887E-2"/>
                  <c:y val="-4.350191065872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altLang="zh-CN" sz="105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9D-4CAA-8C81-2AED6D2C7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43132</c:v>
                </c:pt>
                <c:pt idx="4">
                  <c:v>43101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  <c:pt idx="12">
                  <c:v>42856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34</c:v>
                </c:pt>
                <c:pt idx="1">
                  <c:v>49</c:v>
                </c:pt>
                <c:pt idx="2">
                  <c:v>18</c:v>
                </c:pt>
                <c:pt idx="3">
                  <c:v>25</c:v>
                </c:pt>
                <c:pt idx="4">
                  <c:v>31</c:v>
                </c:pt>
                <c:pt idx="5">
                  <c:v>54</c:v>
                </c:pt>
                <c:pt idx="6">
                  <c:v>53</c:v>
                </c:pt>
                <c:pt idx="7">
                  <c:v>24</c:v>
                </c:pt>
                <c:pt idx="8">
                  <c:v>40</c:v>
                </c:pt>
                <c:pt idx="9">
                  <c:v>74</c:v>
                </c:pt>
                <c:pt idx="10">
                  <c:v>36</c:v>
                </c:pt>
                <c:pt idx="11">
                  <c:v>62</c:v>
                </c:pt>
                <c:pt idx="1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9D-4CAA-8C81-2AED6D2C77D0}"/>
            </c:ext>
          </c:extLst>
        </c:ser>
        <c:ser>
          <c:idx val="1"/>
          <c:order val="1"/>
          <c:tx>
            <c:strRef>
              <c:f>数据汇总!$D$1</c:f>
              <c:strCache>
                <c:ptCount val="1"/>
                <c:pt idx="0">
                  <c:v>股权转让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1716461628588167E-2"/>
                  <c:y val="-3.480152852697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9D-4CAA-8C81-2AED6D2C7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43132</c:v>
                </c:pt>
                <c:pt idx="4">
                  <c:v>43101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  <c:pt idx="12">
                  <c:v>42856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9</c:v>
                </c:pt>
                <c:pt idx="1">
                  <c:v>6</c:v>
                </c:pt>
                <c:pt idx="2">
                  <c:v>0</c:v>
                </c:pt>
                <c:pt idx="3">
                  <c:v>15</c:v>
                </c:pt>
                <c:pt idx="4">
                  <c:v>9</c:v>
                </c:pt>
                <c:pt idx="5">
                  <c:v>7</c:v>
                </c:pt>
                <c:pt idx="6">
                  <c:v>9</c:v>
                </c:pt>
                <c:pt idx="7">
                  <c:v>5</c:v>
                </c:pt>
                <c:pt idx="8">
                  <c:v>1</c:v>
                </c:pt>
                <c:pt idx="9">
                  <c:v>16</c:v>
                </c:pt>
                <c:pt idx="10">
                  <c:v>10</c:v>
                </c:pt>
                <c:pt idx="11">
                  <c:v>27</c:v>
                </c:pt>
                <c:pt idx="1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9D-4CAA-8C81-2AED6D2C7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899040"/>
        <c:axId val="884898384"/>
      </c:lineChart>
      <c:dateAx>
        <c:axId val="884899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8384"/>
        <c:crosses val="autoZero"/>
        <c:auto val="1"/>
        <c:lblOffset val="100"/>
        <c:baseTimeUnit val="months"/>
      </c:dateAx>
      <c:valAx>
        <c:axId val="88489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18738958157469"/>
          <c:y val="0.12600345549035216"/>
          <c:w val="0.30693845167420852"/>
          <c:h val="7.86641282559638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2017.6-2018.5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新三板新挂牌及摘牌情况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6900481189851275E-2"/>
          <c:y val="0.12195630475767993"/>
          <c:w val="0.88254396325459317"/>
          <c:h val="0.692953805010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'2017年9月摘牌公司情况一览'!$J$1</c:f>
              <c:strCache>
                <c:ptCount val="1"/>
                <c:pt idx="0">
                  <c:v>挂牌家数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B3-41AC-BD8A-45BCB3B7D0E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B3-41AC-BD8A-45BCB3B7D0E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B3-41AC-BD8A-45BCB3B7D0E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B3-41AC-BD8A-45BCB3B7D0E3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B3-41AC-BD8A-45BCB3B7D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43221</c:v>
                </c:pt>
                <c:pt idx="1">
                  <c:v>43220</c:v>
                </c:pt>
                <c:pt idx="2">
                  <c:v>43190</c:v>
                </c:pt>
                <c:pt idx="3">
                  <c:v>43159</c:v>
                </c:pt>
                <c:pt idx="4">
                  <c:v>43131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</c:numCache>
            </c:numRef>
          </c:cat>
          <c:val>
            <c:numRef>
              <c:f>'2017年9月摘牌公司情况一览'!$J$2:$J$13</c:f>
              <c:numCache>
                <c:formatCode>General</c:formatCode>
                <c:ptCount val="12"/>
                <c:pt idx="0">
                  <c:v>36</c:v>
                </c:pt>
                <c:pt idx="1">
                  <c:v>22</c:v>
                </c:pt>
                <c:pt idx="2">
                  <c:v>55</c:v>
                </c:pt>
                <c:pt idx="3">
                  <c:v>88</c:v>
                </c:pt>
                <c:pt idx="4">
                  <c:v>85</c:v>
                </c:pt>
                <c:pt idx="5">
                  <c:v>115</c:v>
                </c:pt>
                <c:pt idx="6">
                  <c:v>124</c:v>
                </c:pt>
                <c:pt idx="7">
                  <c:v>69</c:v>
                </c:pt>
                <c:pt idx="8">
                  <c:v>107</c:v>
                </c:pt>
                <c:pt idx="9">
                  <c:v>379</c:v>
                </c:pt>
                <c:pt idx="10">
                  <c:v>72</c:v>
                </c:pt>
                <c:pt idx="1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B3-41AC-BD8A-45BCB3B7D0E3}"/>
            </c:ext>
          </c:extLst>
        </c:ser>
        <c:ser>
          <c:idx val="1"/>
          <c:order val="1"/>
          <c:tx>
            <c:strRef>
              <c:f>'2017年9月摘牌公司情况一览'!$K$1</c:f>
              <c:strCache>
                <c:ptCount val="1"/>
                <c:pt idx="0">
                  <c:v>摘牌家数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B3-41AC-BD8A-45BCB3B7D0E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B3-41AC-BD8A-45BCB3B7D0E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B3-41AC-BD8A-45BCB3B7D0E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B3-41AC-BD8A-45BCB3B7D0E3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B3-41AC-BD8A-45BCB3B7D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43221</c:v>
                </c:pt>
                <c:pt idx="1">
                  <c:v>43220</c:v>
                </c:pt>
                <c:pt idx="2">
                  <c:v>43190</c:v>
                </c:pt>
                <c:pt idx="3">
                  <c:v>43159</c:v>
                </c:pt>
                <c:pt idx="4">
                  <c:v>43131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</c:numCache>
            </c:numRef>
          </c:cat>
          <c:val>
            <c:numRef>
              <c:f>'2017年9月摘牌公司情况一览'!$K$2:$K$13</c:f>
              <c:numCache>
                <c:formatCode>General</c:formatCode>
                <c:ptCount val="12"/>
                <c:pt idx="0">
                  <c:v>-109</c:v>
                </c:pt>
                <c:pt idx="1">
                  <c:v>-199</c:v>
                </c:pt>
                <c:pt idx="2">
                  <c:v>-126</c:v>
                </c:pt>
                <c:pt idx="3">
                  <c:v>-64</c:v>
                </c:pt>
                <c:pt idx="4">
                  <c:v>-109</c:v>
                </c:pt>
                <c:pt idx="5">
                  <c:v>-130</c:v>
                </c:pt>
                <c:pt idx="6">
                  <c:v>-98</c:v>
                </c:pt>
                <c:pt idx="7">
                  <c:v>-44</c:v>
                </c:pt>
                <c:pt idx="8">
                  <c:v>-64</c:v>
                </c:pt>
                <c:pt idx="9">
                  <c:v>-112</c:v>
                </c:pt>
                <c:pt idx="10">
                  <c:v>-102</c:v>
                </c:pt>
                <c:pt idx="11">
                  <c:v>-43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B3-41AC-BD8A-45BCB3B7D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77029968"/>
        <c:axId val="1277032920"/>
      </c:barChart>
      <c:dateAx>
        <c:axId val="1277029968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32920"/>
        <c:crossesAt val="0"/>
        <c:auto val="1"/>
        <c:lblOffset val="100"/>
        <c:baseTimeUnit val="months"/>
      </c:dateAx>
      <c:valAx>
        <c:axId val="1277032920"/>
        <c:scaling>
          <c:orientation val="minMax"/>
          <c:min val="-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三板指数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三板指数!$B$3</c:f>
              <c:strCache>
                <c:ptCount val="1"/>
                <c:pt idx="0">
                  <c:v>三板成指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45"/>
              <c:layout>
                <c:manualLayout>
                  <c:x val="-4.329004329004329E-3"/>
                  <c:y val="-5.4607508532423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D5-469A-B877-755DD6765F8C}"/>
                </c:ext>
              </c:extLst>
            </c:dLbl>
            <c:numFmt formatCode="0.00_);[Red]\(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zh-CN" altLang="en-US" sz="10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三板指数!$A$162:$A$407</c:f>
              <c:numCache>
                <c:formatCode>yyyy\-mm\-dd</c:formatCode>
                <c:ptCount val="246"/>
                <c:pt idx="0">
                  <c:v>42887</c:v>
                </c:pt>
                <c:pt idx="1">
                  <c:v>42888</c:v>
                </c:pt>
                <c:pt idx="2">
                  <c:v>42891</c:v>
                </c:pt>
                <c:pt idx="3">
                  <c:v>42892</c:v>
                </c:pt>
                <c:pt idx="4">
                  <c:v>42893</c:v>
                </c:pt>
                <c:pt idx="5">
                  <c:v>42894</c:v>
                </c:pt>
                <c:pt idx="6">
                  <c:v>42895</c:v>
                </c:pt>
                <c:pt idx="7">
                  <c:v>42898</c:v>
                </c:pt>
                <c:pt idx="8">
                  <c:v>42899</c:v>
                </c:pt>
                <c:pt idx="9">
                  <c:v>42900</c:v>
                </c:pt>
                <c:pt idx="10">
                  <c:v>42901</c:v>
                </c:pt>
                <c:pt idx="11">
                  <c:v>42902</c:v>
                </c:pt>
                <c:pt idx="12">
                  <c:v>42905</c:v>
                </c:pt>
                <c:pt idx="13">
                  <c:v>42906</c:v>
                </c:pt>
                <c:pt idx="14">
                  <c:v>42907</c:v>
                </c:pt>
                <c:pt idx="15">
                  <c:v>42908</c:v>
                </c:pt>
                <c:pt idx="16">
                  <c:v>42909</c:v>
                </c:pt>
                <c:pt idx="17">
                  <c:v>42912</c:v>
                </c:pt>
                <c:pt idx="18">
                  <c:v>42913</c:v>
                </c:pt>
                <c:pt idx="19">
                  <c:v>42914</c:v>
                </c:pt>
                <c:pt idx="20">
                  <c:v>42915</c:v>
                </c:pt>
                <c:pt idx="21">
                  <c:v>42916</c:v>
                </c:pt>
                <c:pt idx="22">
                  <c:v>42919</c:v>
                </c:pt>
                <c:pt idx="23">
                  <c:v>42920</c:v>
                </c:pt>
                <c:pt idx="24">
                  <c:v>42921</c:v>
                </c:pt>
                <c:pt idx="25">
                  <c:v>42922</c:v>
                </c:pt>
                <c:pt idx="26">
                  <c:v>42923</c:v>
                </c:pt>
                <c:pt idx="27">
                  <c:v>42926</c:v>
                </c:pt>
                <c:pt idx="28">
                  <c:v>42927</c:v>
                </c:pt>
                <c:pt idx="29">
                  <c:v>42928</c:v>
                </c:pt>
                <c:pt idx="30">
                  <c:v>42929</c:v>
                </c:pt>
                <c:pt idx="31">
                  <c:v>42930</c:v>
                </c:pt>
                <c:pt idx="32">
                  <c:v>42933</c:v>
                </c:pt>
                <c:pt idx="33">
                  <c:v>42934</c:v>
                </c:pt>
                <c:pt idx="34">
                  <c:v>42935</c:v>
                </c:pt>
                <c:pt idx="35">
                  <c:v>42936</c:v>
                </c:pt>
                <c:pt idx="36">
                  <c:v>42937</c:v>
                </c:pt>
                <c:pt idx="37">
                  <c:v>42940</c:v>
                </c:pt>
                <c:pt idx="38">
                  <c:v>42941</c:v>
                </c:pt>
                <c:pt idx="39">
                  <c:v>42942</c:v>
                </c:pt>
                <c:pt idx="40">
                  <c:v>42943</c:v>
                </c:pt>
                <c:pt idx="41">
                  <c:v>42944</c:v>
                </c:pt>
                <c:pt idx="42">
                  <c:v>42947</c:v>
                </c:pt>
                <c:pt idx="43">
                  <c:v>42948</c:v>
                </c:pt>
                <c:pt idx="44">
                  <c:v>42949</c:v>
                </c:pt>
                <c:pt idx="45">
                  <c:v>42950</c:v>
                </c:pt>
                <c:pt idx="46">
                  <c:v>42951</c:v>
                </c:pt>
                <c:pt idx="47">
                  <c:v>42954</c:v>
                </c:pt>
                <c:pt idx="48">
                  <c:v>42955</c:v>
                </c:pt>
                <c:pt idx="49">
                  <c:v>42956</c:v>
                </c:pt>
                <c:pt idx="50">
                  <c:v>42957</c:v>
                </c:pt>
                <c:pt idx="51">
                  <c:v>42958</c:v>
                </c:pt>
                <c:pt idx="52">
                  <c:v>42961</c:v>
                </c:pt>
                <c:pt idx="53">
                  <c:v>42962</c:v>
                </c:pt>
                <c:pt idx="54">
                  <c:v>42963</c:v>
                </c:pt>
                <c:pt idx="55">
                  <c:v>42964</c:v>
                </c:pt>
                <c:pt idx="56">
                  <c:v>42965</c:v>
                </c:pt>
                <c:pt idx="57">
                  <c:v>42968</c:v>
                </c:pt>
                <c:pt idx="58">
                  <c:v>42969</c:v>
                </c:pt>
                <c:pt idx="59">
                  <c:v>42970</c:v>
                </c:pt>
                <c:pt idx="60">
                  <c:v>42971</c:v>
                </c:pt>
                <c:pt idx="61">
                  <c:v>42972</c:v>
                </c:pt>
                <c:pt idx="62">
                  <c:v>42975</c:v>
                </c:pt>
                <c:pt idx="63">
                  <c:v>42976</c:v>
                </c:pt>
                <c:pt idx="64">
                  <c:v>42977</c:v>
                </c:pt>
                <c:pt idx="65">
                  <c:v>42978</c:v>
                </c:pt>
                <c:pt idx="66">
                  <c:v>42979</c:v>
                </c:pt>
                <c:pt idx="67">
                  <c:v>42982</c:v>
                </c:pt>
                <c:pt idx="68">
                  <c:v>42983</c:v>
                </c:pt>
                <c:pt idx="69">
                  <c:v>42984</c:v>
                </c:pt>
                <c:pt idx="70">
                  <c:v>42985</c:v>
                </c:pt>
                <c:pt idx="71">
                  <c:v>42986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42996</c:v>
                </c:pt>
                <c:pt idx="78">
                  <c:v>42997</c:v>
                </c:pt>
                <c:pt idx="79">
                  <c:v>42998</c:v>
                </c:pt>
                <c:pt idx="80">
                  <c:v>42999</c:v>
                </c:pt>
                <c:pt idx="81">
                  <c:v>43000</c:v>
                </c:pt>
                <c:pt idx="82">
                  <c:v>43003</c:v>
                </c:pt>
                <c:pt idx="83">
                  <c:v>43004</c:v>
                </c:pt>
                <c:pt idx="84">
                  <c:v>43005</c:v>
                </c:pt>
                <c:pt idx="85">
                  <c:v>43006</c:v>
                </c:pt>
                <c:pt idx="86">
                  <c:v>43007</c:v>
                </c:pt>
                <c:pt idx="87">
                  <c:v>43017</c:v>
                </c:pt>
                <c:pt idx="88">
                  <c:v>43018</c:v>
                </c:pt>
                <c:pt idx="89">
                  <c:v>43019</c:v>
                </c:pt>
                <c:pt idx="90">
                  <c:v>43020</c:v>
                </c:pt>
                <c:pt idx="91">
                  <c:v>43021</c:v>
                </c:pt>
                <c:pt idx="92">
                  <c:v>43024</c:v>
                </c:pt>
                <c:pt idx="93">
                  <c:v>43025</c:v>
                </c:pt>
                <c:pt idx="94">
                  <c:v>43026</c:v>
                </c:pt>
                <c:pt idx="95">
                  <c:v>43027</c:v>
                </c:pt>
                <c:pt idx="96">
                  <c:v>43028</c:v>
                </c:pt>
                <c:pt idx="97">
                  <c:v>43031</c:v>
                </c:pt>
                <c:pt idx="98">
                  <c:v>43032</c:v>
                </c:pt>
                <c:pt idx="99">
                  <c:v>43033</c:v>
                </c:pt>
                <c:pt idx="100">
                  <c:v>43034</c:v>
                </c:pt>
                <c:pt idx="101">
                  <c:v>43035</c:v>
                </c:pt>
                <c:pt idx="102">
                  <c:v>43038</c:v>
                </c:pt>
                <c:pt idx="103">
                  <c:v>43039</c:v>
                </c:pt>
                <c:pt idx="104">
                  <c:v>43040</c:v>
                </c:pt>
                <c:pt idx="105">
                  <c:v>43041</c:v>
                </c:pt>
                <c:pt idx="106">
                  <c:v>43042</c:v>
                </c:pt>
                <c:pt idx="107">
                  <c:v>43045</c:v>
                </c:pt>
                <c:pt idx="108">
                  <c:v>43046</c:v>
                </c:pt>
                <c:pt idx="109">
                  <c:v>43047</c:v>
                </c:pt>
                <c:pt idx="110">
                  <c:v>43048</c:v>
                </c:pt>
                <c:pt idx="111">
                  <c:v>43049</c:v>
                </c:pt>
                <c:pt idx="112">
                  <c:v>43052</c:v>
                </c:pt>
                <c:pt idx="113">
                  <c:v>43053</c:v>
                </c:pt>
                <c:pt idx="114">
                  <c:v>43054</c:v>
                </c:pt>
                <c:pt idx="115">
                  <c:v>43055</c:v>
                </c:pt>
                <c:pt idx="116">
                  <c:v>43056</c:v>
                </c:pt>
                <c:pt idx="117">
                  <c:v>43059</c:v>
                </c:pt>
                <c:pt idx="118">
                  <c:v>43060</c:v>
                </c:pt>
                <c:pt idx="119">
                  <c:v>43061</c:v>
                </c:pt>
                <c:pt idx="120">
                  <c:v>43062</c:v>
                </c:pt>
                <c:pt idx="121">
                  <c:v>43063</c:v>
                </c:pt>
                <c:pt idx="122">
                  <c:v>43066</c:v>
                </c:pt>
                <c:pt idx="123">
                  <c:v>43067</c:v>
                </c:pt>
                <c:pt idx="124">
                  <c:v>43068</c:v>
                </c:pt>
                <c:pt idx="125">
                  <c:v>43069</c:v>
                </c:pt>
                <c:pt idx="126">
                  <c:v>43070</c:v>
                </c:pt>
                <c:pt idx="127">
                  <c:v>43073</c:v>
                </c:pt>
                <c:pt idx="128">
                  <c:v>43074</c:v>
                </c:pt>
                <c:pt idx="129">
                  <c:v>43075</c:v>
                </c:pt>
                <c:pt idx="130">
                  <c:v>43076</c:v>
                </c:pt>
                <c:pt idx="131">
                  <c:v>43077</c:v>
                </c:pt>
                <c:pt idx="132">
                  <c:v>43080</c:v>
                </c:pt>
                <c:pt idx="133">
                  <c:v>43081</c:v>
                </c:pt>
                <c:pt idx="134">
                  <c:v>43082</c:v>
                </c:pt>
                <c:pt idx="135">
                  <c:v>43083</c:v>
                </c:pt>
                <c:pt idx="136">
                  <c:v>43084</c:v>
                </c:pt>
                <c:pt idx="137">
                  <c:v>43087</c:v>
                </c:pt>
                <c:pt idx="138">
                  <c:v>43088</c:v>
                </c:pt>
                <c:pt idx="139">
                  <c:v>43089</c:v>
                </c:pt>
                <c:pt idx="140">
                  <c:v>43090</c:v>
                </c:pt>
                <c:pt idx="141">
                  <c:v>43091</c:v>
                </c:pt>
                <c:pt idx="142">
                  <c:v>43094</c:v>
                </c:pt>
                <c:pt idx="143">
                  <c:v>43095</c:v>
                </c:pt>
                <c:pt idx="144">
                  <c:v>43096</c:v>
                </c:pt>
                <c:pt idx="145">
                  <c:v>43097</c:v>
                </c:pt>
                <c:pt idx="146">
                  <c:v>43098</c:v>
                </c:pt>
                <c:pt idx="147">
                  <c:v>43102</c:v>
                </c:pt>
                <c:pt idx="148">
                  <c:v>43103</c:v>
                </c:pt>
                <c:pt idx="149">
                  <c:v>43104</c:v>
                </c:pt>
                <c:pt idx="150">
                  <c:v>43105</c:v>
                </c:pt>
                <c:pt idx="151">
                  <c:v>43108</c:v>
                </c:pt>
                <c:pt idx="152">
                  <c:v>43109</c:v>
                </c:pt>
                <c:pt idx="153">
                  <c:v>43110</c:v>
                </c:pt>
                <c:pt idx="154">
                  <c:v>43111</c:v>
                </c:pt>
                <c:pt idx="155">
                  <c:v>43112</c:v>
                </c:pt>
                <c:pt idx="156">
                  <c:v>43115</c:v>
                </c:pt>
                <c:pt idx="157">
                  <c:v>43116</c:v>
                </c:pt>
                <c:pt idx="158">
                  <c:v>43117</c:v>
                </c:pt>
                <c:pt idx="159">
                  <c:v>43118</c:v>
                </c:pt>
                <c:pt idx="160">
                  <c:v>43119</c:v>
                </c:pt>
                <c:pt idx="161">
                  <c:v>43122</c:v>
                </c:pt>
                <c:pt idx="162">
                  <c:v>43123</c:v>
                </c:pt>
                <c:pt idx="163">
                  <c:v>43124</c:v>
                </c:pt>
                <c:pt idx="164">
                  <c:v>43125</c:v>
                </c:pt>
                <c:pt idx="165">
                  <c:v>43126</c:v>
                </c:pt>
                <c:pt idx="166">
                  <c:v>43129</c:v>
                </c:pt>
                <c:pt idx="167">
                  <c:v>43130</c:v>
                </c:pt>
                <c:pt idx="168">
                  <c:v>43131</c:v>
                </c:pt>
                <c:pt idx="169">
                  <c:v>43132</c:v>
                </c:pt>
                <c:pt idx="170">
                  <c:v>43133</c:v>
                </c:pt>
                <c:pt idx="171">
                  <c:v>43136</c:v>
                </c:pt>
                <c:pt idx="172">
                  <c:v>43137</c:v>
                </c:pt>
                <c:pt idx="173">
                  <c:v>43138</c:v>
                </c:pt>
                <c:pt idx="174">
                  <c:v>43139</c:v>
                </c:pt>
                <c:pt idx="175">
                  <c:v>43140</c:v>
                </c:pt>
                <c:pt idx="176">
                  <c:v>43143</c:v>
                </c:pt>
                <c:pt idx="177">
                  <c:v>43144</c:v>
                </c:pt>
                <c:pt idx="178">
                  <c:v>43145</c:v>
                </c:pt>
                <c:pt idx="179">
                  <c:v>43153</c:v>
                </c:pt>
                <c:pt idx="180">
                  <c:v>43154</c:v>
                </c:pt>
                <c:pt idx="181">
                  <c:v>43157</c:v>
                </c:pt>
                <c:pt idx="182">
                  <c:v>43158</c:v>
                </c:pt>
                <c:pt idx="183">
                  <c:v>43159</c:v>
                </c:pt>
                <c:pt idx="184">
                  <c:v>43160</c:v>
                </c:pt>
                <c:pt idx="185">
                  <c:v>43161</c:v>
                </c:pt>
                <c:pt idx="186">
                  <c:v>43164</c:v>
                </c:pt>
                <c:pt idx="187">
                  <c:v>43165</c:v>
                </c:pt>
                <c:pt idx="188">
                  <c:v>43166</c:v>
                </c:pt>
                <c:pt idx="189">
                  <c:v>43167</c:v>
                </c:pt>
                <c:pt idx="190">
                  <c:v>43168</c:v>
                </c:pt>
                <c:pt idx="191">
                  <c:v>43171</c:v>
                </c:pt>
                <c:pt idx="192">
                  <c:v>43172</c:v>
                </c:pt>
                <c:pt idx="193">
                  <c:v>43173</c:v>
                </c:pt>
                <c:pt idx="194">
                  <c:v>43174</c:v>
                </c:pt>
                <c:pt idx="195">
                  <c:v>43175</c:v>
                </c:pt>
                <c:pt idx="196">
                  <c:v>43178</c:v>
                </c:pt>
                <c:pt idx="197">
                  <c:v>43179</c:v>
                </c:pt>
                <c:pt idx="198">
                  <c:v>43180</c:v>
                </c:pt>
                <c:pt idx="199">
                  <c:v>43181</c:v>
                </c:pt>
                <c:pt idx="200">
                  <c:v>43182</c:v>
                </c:pt>
                <c:pt idx="201">
                  <c:v>43185</c:v>
                </c:pt>
                <c:pt idx="202">
                  <c:v>43186</c:v>
                </c:pt>
                <c:pt idx="203">
                  <c:v>43187</c:v>
                </c:pt>
                <c:pt idx="204">
                  <c:v>43188</c:v>
                </c:pt>
                <c:pt idx="205">
                  <c:v>43189</c:v>
                </c:pt>
                <c:pt idx="206">
                  <c:v>43192</c:v>
                </c:pt>
                <c:pt idx="207">
                  <c:v>43193</c:v>
                </c:pt>
                <c:pt idx="208">
                  <c:v>43194</c:v>
                </c:pt>
                <c:pt idx="209">
                  <c:v>43199</c:v>
                </c:pt>
                <c:pt idx="210">
                  <c:v>43200</c:v>
                </c:pt>
                <c:pt idx="211">
                  <c:v>43201</c:v>
                </c:pt>
                <c:pt idx="212">
                  <c:v>43202</c:v>
                </c:pt>
                <c:pt idx="213">
                  <c:v>43203</c:v>
                </c:pt>
                <c:pt idx="214">
                  <c:v>43206</c:v>
                </c:pt>
                <c:pt idx="215">
                  <c:v>43207</c:v>
                </c:pt>
                <c:pt idx="216">
                  <c:v>43208</c:v>
                </c:pt>
                <c:pt idx="217">
                  <c:v>43209</c:v>
                </c:pt>
                <c:pt idx="218">
                  <c:v>43210</c:v>
                </c:pt>
                <c:pt idx="219">
                  <c:v>43213</c:v>
                </c:pt>
                <c:pt idx="220">
                  <c:v>43214</c:v>
                </c:pt>
                <c:pt idx="221">
                  <c:v>43215</c:v>
                </c:pt>
                <c:pt idx="222">
                  <c:v>43216</c:v>
                </c:pt>
                <c:pt idx="223">
                  <c:v>43217</c:v>
                </c:pt>
                <c:pt idx="224">
                  <c:v>43222</c:v>
                </c:pt>
                <c:pt idx="225">
                  <c:v>43223</c:v>
                </c:pt>
                <c:pt idx="226">
                  <c:v>43224</c:v>
                </c:pt>
                <c:pt idx="227">
                  <c:v>43227</c:v>
                </c:pt>
                <c:pt idx="228">
                  <c:v>43228</c:v>
                </c:pt>
                <c:pt idx="229">
                  <c:v>43229</c:v>
                </c:pt>
                <c:pt idx="230">
                  <c:v>43230</c:v>
                </c:pt>
                <c:pt idx="231">
                  <c:v>43231</c:v>
                </c:pt>
                <c:pt idx="232">
                  <c:v>43234</c:v>
                </c:pt>
                <c:pt idx="233">
                  <c:v>43235</c:v>
                </c:pt>
                <c:pt idx="234">
                  <c:v>43236</c:v>
                </c:pt>
                <c:pt idx="235">
                  <c:v>43237</c:v>
                </c:pt>
                <c:pt idx="236">
                  <c:v>43238</c:v>
                </c:pt>
                <c:pt idx="237">
                  <c:v>43241</c:v>
                </c:pt>
                <c:pt idx="238">
                  <c:v>43242</c:v>
                </c:pt>
                <c:pt idx="239">
                  <c:v>43243</c:v>
                </c:pt>
                <c:pt idx="240">
                  <c:v>43244</c:v>
                </c:pt>
                <c:pt idx="241">
                  <c:v>43245</c:v>
                </c:pt>
                <c:pt idx="242">
                  <c:v>43248</c:v>
                </c:pt>
                <c:pt idx="243">
                  <c:v>43249</c:v>
                </c:pt>
                <c:pt idx="244">
                  <c:v>43250</c:v>
                </c:pt>
                <c:pt idx="245">
                  <c:v>43251</c:v>
                </c:pt>
              </c:numCache>
            </c:numRef>
          </c:cat>
          <c:val>
            <c:numRef>
              <c:f>三板指数!$B$162:$B$407</c:f>
              <c:numCache>
                <c:formatCode>0.0000</c:formatCode>
                <c:ptCount val="246"/>
                <c:pt idx="0">
                  <c:v>1238.7858000000001</c:v>
                </c:pt>
                <c:pt idx="1">
                  <c:v>1244.0677000000001</c:v>
                </c:pt>
                <c:pt idx="2">
                  <c:v>1231.289</c:v>
                </c:pt>
                <c:pt idx="3">
                  <c:v>1215.6647</c:v>
                </c:pt>
                <c:pt idx="4">
                  <c:v>1227.2003</c:v>
                </c:pt>
                <c:pt idx="5">
                  <c:v>1225.8973000000001</c:v>
                </c:pt>
                <c:pt idx="6">
                  <c:v>1227.8942999999999</c:v>
                </c:pt>
                <c:pt idx="7">
                  <c:v>1233.4553000000001</c:v>
                </c:pt>
                <c:pt idx="8">
                  <c:v>1233.5225</c:v>
                </c:pt>
                <c:pt idx="9">
                  <c:v>1219.0427999999999</c:v>
                </c:pt>
                <c:pt idx="10">
                  <c:v>1229.6479999999999</c:v>
                </c:pt>
                <c:pt idx="11">
                  <c:v>1228.5179000000001</c:v>
                </c:pt>
                <c:pt idx="12">
                  <c:v>1230.2553</c:v>
                </c:pt>
                <c:pt idx="13">
                  <c:v>1224.1447000000001</c:v>
                </c:pt>
                <c:pt idx="14">
                  <c:v>1230.6059</c:v>
                </c:pt>
                <c:pt idx="15">
                  <c:v>1229.683</c:v>
                </c:pt>
                <c:pt idx="16">
                  <c:v>1240.6195</c:v>
                </c:pt>
                <c:pt idx="17">
                  <c:v>1239.3124</c:v>
                </c:pt>
                <c:pt idx="18">
                  <c:v>1234.5175999999999</c:v>
                </c:pt>
                <c:pt idx="19">
                  <c:v>1240.2497000000001</c:v>
                </c:pt>
                <c:pt idx="20">
                  <c:v>1245.4273000000001</c:v>
                </c:pt>
                <c:pt idx="21">
                  <c:v>1246.7878000000001</c:v>
                </c:pt>
                <c:pt idx="22">
                  <c:v>1233.4757</c:v>
                </c:pt>
                <c:pt idx="23">
                  <c:v>1232.7297000000001</c:v>
                </c:pt>
                <c:pt idx="24">
                  <c:v>1233.2571</c:v>
                </c:pt>
                <c:pt idx="25">
                  <c:v>1228.9952000000001</c:v>
                </c:pt>
                <c:pt idx="26">
                  <c:v>1225.2021999999999</c:v>
                </c:pt>
                <c:pt idx="27">
                  <c:v>1227.5465999999999</c:v>
                </c:pt>
                <c:pt idx="28">
                  <c:v>1235.3357000000001</c:v>
                </c:pt>
                <c:pt idx="29">
                  <c:v>1238.4780000000001</c:v>
                </c:pt>
                <c:pt idx="30">
                  <c:v>1241.5741</c:v>
                </c:pt>
                <c:pt idx="31">
                  <c:v>1242.8968</c:v>
                </c:pt>
                <c:pt idx="32">
                  <c:v>1240.1457</c:v>
                </c:pt>
                <c:pt idx="33">
                  <c:v>1238.8996999999999</c:v>
                </c:pt>
                <c:pt idx="34">
                  <c:v>1237.2237</c:v>
                </c:pt>
                <c:pt idx="35">
                  <c:v>1236.3389999999999</c:v>
                </c:pt>
                <c:pt idx="36">
                  <c:v>1233.5187000000001</c:v>
                </c:pt>
                <c:pt idx="37">
                  <c:v>1230.0726999999999</c:v>
                </c:pt>
                <c:pt idx="38">
                  <c:v>1231.7079000000001</c:v>
                </c:pt>
                <c:pt idx="39">
                  <c:v>1227.4993999999999</c:v>
                </c:pt>
                <c:pt idx="40">
                  <c:v>1231.7843</c:v>
                </c:pt>
                <c:pt idx="41">
                  <c:v>1235.5033000000001</c:v>
                </c:pt>
                <c:pt idx="42">
                  <c:v>1232.7175999999999</c:v>
                </c:pt>
                <c:pt idx="43">
                  <c:v>1241.7571</c:v>
                </c:pt>
                <c:pt idx="44">
                  <c:v>1233.4447</c:v>
                </c:pt>
                <c:pt idx="45">
                  <c:v>1231.1286</c:v>
                </c:pt>
                <c:pt idx="46">
                  <c:v>1237.5721000000001</c:v>
                </c:pt>
                <c:pt idx="47">
                  <c:v>1232.8329000000001</c:v>
                </c:pt>
                <c:pt idx="48">
                  <c:v>1236.2379000000001</c:v>
                </c:pt>
                <c:pt idx="49">
                  <c:v>1239.0714</c:v>
                </c:pt>
                <c:pt idx="50">
                  <c:v>1245.8520000000001</c:v>
                </c:pt>
                <c:pt idx="51">
                  <c:v>1243.4794999999999</c:v>
                </c:pt>
                <c:pt idx="52">
                  <c:v>1243.3284000000001</c:v>
                </c:pt>
                <c:pt idx="53">
                  <c:v>1239.0223000000001</c:v>
                </c:pt>
                <c:pt idx="54">
                  <c:v>1233.5934999999999</c:v>
                </c:pt>
                <c:pt idx="55">
                  <c:v>1234.3947000000001</c:v>
                </c:pt>
                <c:pt idx="56">
                  <c:v>1237.0081</c:v>
                </c:pt>
                <c:pt idx="57">
                  <c:v>1244.2965999999999</c:v>
                </c:pt>
                <c:pt idx="58">
                  <c:v>1236.0537999999999</c:v>
                </c:pt>
                <c:pt idx="59">
                  <c:v>1238.3624</c:v>
                </c:pt>
                <c:pt idx="60">
                  <c:v>1242.4238</c:v>
                </c:pt>
                <c:pt idx="61">
                  <c:v>1238.3896999999999</c:v>
                </c:pt>
                <c:pt idx="62">
                  <c:v>1243.6567</c:v>
                </c:pt>
                <c:pt idx="63">
                  <c:v>1242.0540000000001</c:v>
                </c:pt>
                <c:pt idx="64">
                  <c:v>1246.3866</c:v>
                </c:pt>
                <c:pt idx="65">
                  <c:v>1245.9099000000001</c:v>
                </c:pt>
                <c:pt idx="66">
                  <c:v>1245.9811999999999</c:v>
                </c:pt>
                <c:pt idx="67">
                  <c:v>1247.5663</c:v>
                </c:pt>
                <c:pt idx="68">
                  <c:v>1249.8046999999999</c:v>
                </c:pt>
                <c:pt idx="69">
                  <c:v>1243.5189</c:v>
                </c:pt>
                <c:pt idx="70">
                  <c:v>1237.5093999999999</c:v>
                </c:pt>
                <c:pt idx="71">
                  <c:v>1243.4756</c:v>
                </c:pt>
                <c:pt idx="72">
                  <c:v>1226.3758</c:v>
                </c:pt>
                <c:pt idx="73">
                  <c:v>1247.2669000000001</c:v>
                </c:pt>
                <c:pt idx="74">
                  <c:v>1238.6404</c:v>
                </c:pt>
                <c:pt idx="75">
                  <c:v>1238.1956</c:v>
                </c:pt>
                <c:pt idx="76">
                  <c:v>1256.4182000000001</c:v>
                </c:pt>
                <c:pt idx="77">
                  <c:v>1280.1987999999999</c:v>
                </c:pt>
                <c:pt idx="78">
                  <c:v>1286.8137999999999</c:v>
                </c:pt>
                <c:pt idx="79">
                  <c:v>1317.4449999999999</c:v>
                </c:pt>
                <c:pt idx="80">
                  <c:v>1301.1416999999999</c:v>
                </c:pt>
                <c:pt idx="81">
                  <c:v>1310.0014000000001</c:v>
                </c:pt>
                <c:pt idx="82">
                  <c:v>1312.2306000000001</c:v>
                </c:pt>
                <c:pt idx="83">
                  <c:v>1299.8534999999999</c:v>
                </c:pt>
                <c:pt idx="84">
                  <c:v>1293.9770000000001</c:v>
                </c:pt>
                <c:pt idx="85">
                  <c:v>1294.4135000000001</c:v>
                </c:pt>
                <c:pt idx="86">
                  <c:v>1305.5708999999999</c:v>
                </c:pt>
                <c:pt idx="87">
                  <c:v>1296.5622000000001</c:v>
                </c:pt>
                <c:pt idx="88">
                  <c:v>1300.7253000000001</c:v>
                </c:pt>
                <c:pt idx="89">
                  <c:v>1292.4795999999999</c:v>
                </c:pt>
                <c:pt idx="90">
                  <c:v>1278.2710999999999</c:v>
                </c:pt>
                <c:pt idx="91">
                  <c:v>1274.798</c:v>
                </c:pt>
                <c:pt idx="92">
                  <c:v>1274.7126000000001</c:v>
                </c:pt>
                <c:pt idx="93">
                  <c:v>1280.0924</c:v>
                </c:pt>
                <c:pt idx="94">
                  <c:v>1292.8949</c:v>
                </c:pt>
                <c:pt idx="95">
                  <c:v>1300.5199</c:v>
                </c:pt>
                <c:pt idx="96">
                  <c:v>1298.2325000000001</c:v>
                </c:pt>
                <c:pt idx="97">
                  <c:v>1297.1786999999999</c:v>
                </c:pt>
                <c:pt idx="98">
                  <c:v>1293.7865999999999</c:v>
                </c:pt>
                <c:pt idx="99">
                  <c:v>1293.4132999999999</c:v>
                </c:pt>
                <c:pt idx="100">
                  <c:v>1302.5998999999999</c:v>
                </c:pt>
                <c:pt idx="101">
                  <c:v>1302.5465999999999</c:v>
                </c:pt>
                <c:pt idx="102">
                  <c:v>1291.9331</c:v>
                </c:pt>
                <c:pt idx="103">
                  <c:v>1292.2316000000001</c:v>
                </c:pt>
                <c:pt idx="104">
                  <c:v>1296.1405999999999</c:v>
                </c:pt>
                <c:pt idx="105">
                  <c:v>1291.5472</c:v>
                </c:pt>
                <c:pt idx="106">
                  <c:v>1287.7175</c:v>
                </c:pt>
                <c:pt idx="107">
                  <c:v>1276.6085</c:v>
                </c:pt>
                <c:pt idx="108">
                  <c:v>1269.0746999999999</c:v>
                </c:pt>
                <c:pt idx="109">
                  <c:v>1280.0825</c:v>
                </c:pt>
                <c:pt idx="110">
                  <c:v>1286.0379</c:v>
                </c:pt>
                <c:pt idx="111">
                  <c:v>1291.3225</c:v>
                </c:pt>
                <c:pt idx="112">
                  <c:v>1287.6751999999999</c:v>
                </c:pt>
                <c:pt idx="113">
                  <c:v>1295.2601</c:v>
                </c:pt>
                <c:pt idx="114">
                  <c:v>1305.9168999999999</c:v>
                </c:pt>
                <c:pt idx="115">
                  <c:v>1279.5346</c:v>
                </c:pt>
                <c:pt idx="116">
                  <c:v>1293.5352</c:v>
                </c:pt>
                <c:pt idx="117">
                  <c:v>1290.6967</c:v>
                </c:pt>
                <c:pt idx="118">
                  <c:v>1294.4308000000001</c:v>
                </c:pt>
                <c:pt idx="119">
                  <c:v>1284.3669</c:v>
                </c:pt>
                <c:pt idx="120">
                  <c:v>1279.2048</c:v>
                </c:pt>
                <c:pt idx="121">
                  <c:v>1280.2614000000001</c:v>
                </c:pt>
                <c:pt idx="122">
                  <c:v>1280.6018999999999</c:v>
                </c:pt>
                <c:pt idx="123">
                  <c:v>1279.2841000000001</c:v>
                </c:pt>
                <c:pt idx="124">
                  <c:v>1279.7070000000001</c:v>
                </c:pt>
                <c:pt idx="125">
                  <c:v>1291.3077000000001</c:v>
                </c:pt>
                <c:pt idx="126">
                  <c:v>1297.0959</c:v>
                </c:pt>
                <c:pt idx="127">
                  <c:v>1306.1088</c:v>
                </c:pt>
                <c:pt idx="128">
                  <c:v>1306.6491000000001</c:v>
                </c:pt>
                <c:pt idx="129">
                  <c:v>1293.7566999999999</c:v>
                </c:pt>
                <c:pt idx="130">
                  <c:v>1286.6552999999999</c:v>
                </c:pt>
                <c:pt idx="131">
                  <c:v>1278.8489</c:v>
                </c:pt>
                <c:pt idx="132">
                  <c:v>1267.6423</c:v>
                </c:pt>
                <c:pt idx="133">
                  <c:v>1284.0504000000001</c:v>
                </c:pt>
                <c:pt idx="134">
                  <c:v>1290.0231000000001</c:v>
                </c:pt>
                <c:pt idx="135">
                  <c:v>1296.2297000000001</c:v>
                </c:pt>
                <c:pt idx="136">
                  <c:v>1287.3161</c:v>
                </c:pt>
                <c:pt idx="137">
                  <c:v>1273.586</c:v>
                </c:pt>
                <c:pt idx="138">
                  <c:v>1275.4402</c:v>
                </c:pt>
                <c:pt idx="139">
                  <c:v>1273.7082</c:v>
                </c:pt>
                <c:pt idx="140">
                  <c:v>1280.3214</c:v>
                </c:pt>
                <c:pt idx="141">
                  <c:v>1277.4676999999999</c:v>
                </c:pt>
                <c:pt idx="142">
                  <c:v>1270.9753000000001</c:v>
                </c:pt>
                <c:pt idx="143">
                  <c:v>1281.6434999999999</c:v>
                </c:pt>
                <c:pt idx="144">
                  <c:v>1263.4703</c:v>
                </c:pt>
                <c:pt idx="145">
                  <c:v>1273.2675999999999</c:v>
                </c:pt>
                <c:pt idx="146">
                  <c:v>1275.3188</c:v>
                </c:pt>
                <c:pt idx="147">
                  <c:v>1270.1745000000001</c:v>
                </c:pt>
                <c:pt idx="148">
                  <c:v>1273.1795</c:v>
                </c:pt>
                <c:pt idx="149">
                  <c:v>1278.6736000000001</c:v>
                </c:pt>
                <c:pt idx="150">
                  <c:v>1282.7067999999999</c:v>
                </c:pt>
                <c:pt idx="151">
                  <c:v>1244.7353000000001</c:v>
                </c:pt>
                <c:pt idx="152">
                  <c:v>1239.6523</c:v>
                </c:pt>
                <c:pt idx="153">
                  <c:v>1240.8833</c:v>
                </c:pt>
                <c:pt idx="154">
                  <c:v>1236.9556</c:v>
                </c:pt>
                <c:pt idx="155">
                  <c:v>1219.8472999999999</c:v>
                </c:pt>
                <c:pt idx="156">
                  <c:v>1182.1658</c:v>
                </c:pt>
                <c:pt idx="157">
                  <c:v>1151.0545</c:v>
                </c:pt>
                <c:pt idx="158">
                  <c:v>1135.8963000000001</c:v>
                </c:pt>
                <c:pt idx="159">
                  <c:v>1136.1587999999999</c:v>
                </c:pt>
                <c:pt idx="160">
                  <c:v>1128.5279</c:v>
                </c:pt>
                <c:pt idx="161">
                  <c:v>1126.3135</c:v>
                </c:pt>
                <c:pt idx="162">
                  <c:v>1121.4158</c:v>
                </c:pt>
                <c:pt idx="163">
                  <c:v>1115.6021000000001</c:v>
                </c:pt>
                <c:pt idx="164">
                  <c:v>1115.2102</c:v>
                </c:pt>
                <c:pt idx="165">
                  <c:v>1111.9838999999999</c:v>
                </c:pt>
                <c:pt idx="166">
                  <c:v>1110.4597000000001</c:v>
                </c:pt>
                <c:pt idx="167">
                  <c:v>1106.8105</c:v>
                </c:pt>
                <c:pt idx="168">
                  <c:v>1105.9713999999999</c:v>
                </c:pt>
                <c:pt idx="169">
                  <c:v>1104.2438999999999</c:v>
                </c:pt>
                <c:pt idx="170">
                  <c:v>1103.8412000000001</c:v>
                </c:pt>
                <c:pt idx="171">
                  <c:v>1099.0453</c:v>
                </c:pt>
                <c:pt idx="172">
                  <c:v>1093.7043000000001</c:v>
                </c:pt>
                <c:pt idx="173">
                  <c:v>1092.7365</c:v>
                </c:pt>
                <c:pt idx="174">
                  <c:v>1091.0518999999999</c:v>
                </c:pt>
                <c:pt idx="175">
                  <c:v>1090.2645</c:v>
                </c:pt>
                <c:pt idx="176">
                  <c:v>1091.8343</c:v>
                </c:pt>
                <c:pt idx="177">
                  <c:v>1091.7103</c:v>
                </c:pt>
                <c:pt idx="178">
                  <c:v>1095.2086999999999</c:v>
                </c:pt>
                <c:pt idx="179">
                  <c:v>1095.2986000000001</c:v>
                </c:pt>
                <c:pt idx="180">
                  <c:v>1095.6902</c:v>
                </c:pt>
                <c:pt idx="181">
                  <c:v>1093.6108999999999</c:v>
                </c:pt>
                <c:pt idx="182">
                  <c:v>1094.5199</c:v>
                </c:pt>
                <c:pt idx="183">
                  <c:v>1093.6235999999999</c:v>
                </c:pt>
                <c:pt idx="184">
                  <c:v>1092.923</c:v>
                </c:pt>
                <c:pt idx="185">
                  <c:v>1086.6890000000001</c:v>
                </c:pt>
                <c:pt idx="186">
                  <c:v>1085.3518999999999</c:v>
                </c:pt>
                <c:pt idx="187">
                  <c:v>1085.5463</c:v>
                </c:pt>
                <c:pt idx="188">
                  <c:v>1081.8427999999999</c:v>
                </c:pt>
                <c:pt idx="189">
                  <c:v>1082.4391000000001</c:v>
                </c:pt>
                <c:pt idx="190">
                  <c:v>1082.1685</c:v>
                </c:pt>
                <c:pt idx="191">
                  <c:v>1081.0396000000001</c:v>
                </c:pt>
                <c:pt idx="192">
                  <c:v>1080.9849999999999</c:v>
                </c:pt>
                <c:pt idx="193">
                  <c:v>1080.9953</c:v>
                </c:pt>
                <c:pt idx="194">
                  <c:v>1079.5119</c:v>
                </c:pt>
                <c:pt idx="195">
                  <c:v>1078.3661</c:v>
                </c:pt>
                <c:pt idx="196">
                  <c:v>1078.0331000000001</c:v>
                </c:pt>
                <c:pt idx="197">
                  <c:v>1076.4718</c:v>
                </c:pt>
                <c:pt idx="198">
                  <c:v>1075.2049999999999</c:v>
                </c:pt>
                <c:pt idx="199">
                  <c:v>1074.4482</c:v>
                </c:pt>
                <c:pt idx="200">
                  <c:v>1072.2827</c:v>
                </c:pt>
                <c:pt idx="201">
                  <c:v>1073.5813000000001</c:v>
                </c:pt>
                <c:pt idx="202">
                  <c:v>1072.9487999999999</c:v>
                </c:pt>
                <c:pt idx="203">
                  <c:v>1070.5603000000001</c:v>
                </c:pt>
                <c:pt idx="204">
                  <c:v>1070.2889</c:v>
                </c:pt>
                <c:pt idx="205">
                  <c:v>1068.761</c:v>
                </c:pt>
                <c:pt idx="206">
                  <c:v>1067.0749000000001</c:v>
                </c:pt>
                <c:pt idx="207">
                  <c:v>1065.2428</c:v>
                </c:pt>
                <c:pt idx="208">
                  <c:v>1063.5101</c:v>
                </c:pt>
                <c:pt idx="209">
                  <c:v>1061.5231000000001</c:v>
                </c:pt>
                <c:pt idx="210">
                  <c:v>1059.1051</c:v>
                </c:pt>
                <c:pt idx="211">
                  <c:v>1059.6741</c:v>
                </c:pt>
                <c:pt idx="212">
                  <c:v>1059.4503999999999</c:v>
                </c:pt>
                <c:pt idx="213">
                  <c:v>1058.0479</c:v>
                </c:pt>
                <c:pt idx="214">
                  <c:v>1056.7331999999999</c:v>
                </c:pt>
                <c:pt idx="215">
                  <c:v>1054.3665000000001</c:v>
                </c:pt>
                <c:pt idx="216">
                  <c:v>1052.7203999999999</c:v>
                </c:pt>
                <c:pt idx="217">
                  <c:v>1051.1433</c:v>
                </c:pt>
                <c:pt idx="218">
                  <c:v>1049.4527</c:v>
                </c:pt>
                <c:pt idx="219">
                  <c:v>1050.5050000000001</c:v>
                </c:pt>
                <c:pt idx="220">
                  <c:v>1050.1893</c:v>
                </c:pt>
                <c:pt idx="221">
                  <c:v>1051.3480999999999</c:v>
                </c:pt>
                <c:pt idx="222">
                  <c:v>1047.4666</c:v>
                </c:pt>
                <c:pt idx="223">
                  <c:v>1046.7366999999999</c:v>
                </c:pt>
                <c:pt idx="224">
                  <c:v>1047.1266000000001</c:v>
                </c:pt>
                <c:pt idx="225">
                  <c:v>1046.4691</c:v>
                </c:pt>
                <c:pt idx="226">
                  <c:v>1047.6088</c:v>
                </c:pt>
                <c:pt idx="227">
                  <c:v>1047.7019</c:v>
                </c:pt>
                <c:pt idx="228">
                  <c:v>1046.0867000000001</c:v>
                </c:pt>
                <c:pt idx="229">
                  <c:v>1046.3508999999999</c:v>
                </c:pt>
                <c:pt idx="230">
                  <c:v>1046.4942000000001</c:v>
                </c:pt>
                <c:pt idx="231">
                  <c:v>1046.8485000000001</c:v>
                </c:pt>
                <c:pt idx="232">
                  <c:v>1047.0579</c:v>
                </c:pt>
                <c:pt idx="233">
                  <c:v>1045.5956000000001</c:v>
                </c:pt>
                <c:pt idx="234">
                  <c:v>1042.9934000000001</c:v>
                </c:pt>
                <c:pt idx="235">
                  <c:v>1042.6418000000001</c:v>
                </c:pt>
                <c:pt idx="236">
                  <c:v>1043.6133</c:v>
                </c:pt>
                <c:pt idx="237">
                  <c:v>1036.3898999999999</c:v>
                </c:pt>
                <c:pt idx="238">
                  <c:v>1033.6551999999999</c:v>
                </c:pt>
                <c:pt idx="239">
                  <c:v>1032.8015</c:v>
                </c:pt>
                <c:pt idx="240">
                  <c:v>1037.0604000000001</c:v>
                </c:pt>
                <c:pt idx="241">
                  <c:v>1036.4390000000001</c:v>
                </c:pt>
                <c:pt idx="242">
                  <c:v>1036.5546999999999</c:v>
                </c:pt>
                <c:pt idx="243">
                  <c:v>1034.1116</c:v>
                </c:pt>
                <c:pt idx="244">
                  <c:v>1034.5856000000001</c:v>
                </c:pt>
                <c:pt idx="245">
                  <c:v>1034.8902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D5-469A-B877-755DD6765F8C}"/>
            </c:ext>
          </c:extLst>
        </c:ser>
        <c:ser>
          <c:idx val="1"/>
          <c:order val="1"/>
          <c:tx>
            <c:strRef>
              <c:f>三板指数!$C$3</c:f>
              <c:strCache>
                <c:ptCount val="1"/>
                <c:pt idx="0">
                  <c:v>三板做市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245"/>
              <c:layout>
                <c:manualLayout>
                  <c:x val="-6.4935064935066527E-3"/>
                  <c:y val="4.0955631399317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D5-469A-B877-755DD6765F8C}"/>
                </c:ext>
              </c:extLst>
            </c:dLbl>
            <c:numFmt formatCode="0.00_);[Red]\(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zh-CN" altLang="en-US" sz="10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三板指数!$A$162:$A$407</c:f>
              <c:numCache>
                <c:formatCode>yyyy\-mm\-dd</c:formatCode>
                <c:ptCount val="246"/>
                <c:pt idx="0">
                  <c:v>42887</c:v>
                </c:pt>
                <c:pt idx="1">
                  <c:v>42888</c:v>
                </c:pt>
                <c:pt idx="2">
                  <c:v>42891</c:v>
                </c:pt>
                <c:pt idx="3">
                  <c:v>42892</c:v>
                </c:pt>
                <c:pt idx="4">
                  <c:v>42893</c:v>
                </c:pt>
                <c:pt idx="5">
                  <c:v>42894</c:v>
                </c:pt>
                <c:pt idx="6">
                  <c:v>42895</c:v>
                </c:pt>
                <c:pt idx="7">
                  <c:v>42898</c:v>
                </c:pt>
                <c:pt idx="8">
                  <c:v>42899</c:v>
                </c:pt>
                <c:pt idx="9">
                  <c:v>42900</c:v>
                </c:pt>
                <c:pt idx="10">
                  <c:v>42901</c:v>
                </c:pt>
                <c:pt idx="11">
                  <c:v>42902</c:v>
                </c:pt>
                <c:pt idx="12">
                  <c:v>42905</c:v>
                </c:pt>
                <c:pt idx="13">
                  <c:v>42906</c:v>
                </c:pt>
                <c:pt idx="14">
                  <c:v>42907</c:v>
                </c:pt>
                <c:pt idx="15">
                  <c:v>42908</c:v>
                </c:pt>
                <c:pt idx="16">
                  <c:v>42909</c:v>
                </c:pt>
                <c:pt idx="17">
                  <c:v>42912</c:v>
                </c:pt>
                <c:pt idx="18">
                  <c:v>42913</c:v>
                </c:pt>
                <c:pt idx="19">
                  <c:v>42914</c:v>
                </c:pt>
                <c:pt idx="20">
                  <c:v>42915</c:v>
                </c:pt>
                <c:pt idx="21">
                  <c:v>42916</c:v>
                </c:pt>
                <c:pt idx="22">
                  <c:v>42919</c:v>
                </c:pt>
                <c:pt idx="23">
                  <c:v>42920</c:v>
                </c:pt>
                <c:pt idx="24">
                  <c:v>42921</c:v>
                </c:pt>
                <c:pt idx="25">
                  <c:v>42922</c:v>
                </c:pt>
                <c:pt idx="26">
                  <c:v>42923</c:v>
                </c:pt>
                <c:pt idx="27">
                  <c:v>42926</c:v>
                </c:pt>
                <c:pt idx="28">
                  <c:v>42927</c:v>
                </c:pt>
                <c:pt idx="29">
                  <c:v>42928</c:v>
                </c:pt>
                <c:pt idx="30">
                  <c:v>42929</c:v>
                </c:pt>
                <c:pt idx="31">
                  <c:v>42930</c:v>
                </c:pt>
                <c:pt idx="32">
                  <c:v>42933</c:v>
                </c:pt>
                <c:pt idx="33">
                  <c:v>42934</c:v>
                </c:pt>
                <c:pt idx="34">
                  <c:v>42935</c:v>
                </c:pt>
                <c:pt idx="35">
                  <c:v>42936</c:v>
                </c:pt>
                <c:pt idx="36">
                  <c:v>42937</c:v>
                </c:pt>
                <c:pt idx="37">
                  <c:v>42940</c:v>
                </c:pt>
                <c:pt idx="38">
                  <c:v>42941</c:v>
                </c:pt>
                <c:pt idx="39">
                  <c:v>42942</c:v>
                </c:pt>
                <c:pt idx="40">
                  <c:v>42943</c:v>
                </c:pt>
                <c:pt idx="41">
                  <c:v>42944</c:v>
                </c:pt>
                <c:pt idx="42">
                  <c:v>42947</c:v>
                </c:pt>
                <c:pt idx="43">
                  <c:v>42948</c:v>
                </c:pt>
                <c:pt idx="44">
                  <c:v>42949</c:v>
                </c:pt>
                <c:pt idx="45">
                  <c:v>42950</c:v>
                </c:pt>
                <c:pt idx="46">
                  <c:v>42951</c:v>
                </c:pt>
                <c:pt idx="47">
                  <c:v>42954</c:v>
                </c:pt>
                <c:pt idx="48">
                  <c:v>42955</c:v>
                </c:pt>
                <c:pt idx="49">
                  <c:v>42956</c:v>
                </c:pt>
                <c:pt idx="50">
                  <c:v>42957</c:v>
                </c:pt>
                <c:pt idx="51">
                  <c:v>42958</c:v>
                </c:pt>
                <c:pt idx="52">
                  <c:v>42961</c:v>
                </c:pt>
                <c:pt idx="53">
                  <c:v>42962</c:v>
                </c:pt>
                <c:pt idx="54">
                  <c:v>42963</c:v>
                </c:pt>
                <c:pt idx="55">
                  <c:v>42964</c:v>
                </c:pt>
                <c:pt idx="56">
                  <c:v>42965</c:v>
                </c:pt>
                <c:pt idx="57">
                  <c:v>42968</c:v>
                </c:pt>
                <c:pt idx="58">
                  <c:v>42969</c:v>
                </c:pt>
                <c:pt idx="59">
                  <c:v>42970</c:v>
                </c:pt>
                <c:pt idx="60">
                  <c:v>42971</c:v>
                </c:pt>
                <c:pt idx="61">
                  <c:v>42972</c:v>
                </c:pt>
                <c:pt idx="62">
                  <c:v>42975</c:v>
                </c:pt>
                <c:pt idx="63">
                  <c:v>42976</c:v>
                </c:pt>
                <c:pt idx="64">
                  <c:v>42977</c:v>
                </c:pt>
                <c:pt idx="65">
                  <c:v>42978</c:v>
                </c:pt>
                <c:pt idx="66">
                  <c:v>42979</c:v>
                </c:pt>
                <c:pt idx="67">
                  <c:v>42982</c:v>
                </c:pt>
                <c:pt idx="68">
                  <c:v>42983</c:v>
                </c:pt>
                <c:pt idx="69">
                  <c:v>42984</c:v>
                </c:pt>
                <c:pt idx="70">
                  <c:v>42985</c:v>
                </c:pt>
                <c:pt idx="71">
                  <c:v>42986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42996</c:v>
                </c:pt>
                <c:pt idx="78">
                  <c:v>42997</c:v>
                </c:pt>
                <c:pt idx="79">
                  <c:v>42998</c:v>
                </c:pt>
                <c:pt idx="80">
                  <c:v>42999</c:v>
                </c:pt>
                <c:pt idx="81">
                  <c:v>43000</c:v>
                </c:pt>
                <c:pt idx="82">
                  <c:v>43003</c:v>
                </c:pt>
                <c:pt idx="83">
                  <c:v>43004</c:v>
                </c:pt>
                <c:pt idx="84">
                  <c:v>43005</c:v>
                </c:pt>
                <c:pt idx="85">
                  <c:v>43006</c:v>
                </c:pt>
                <c:pt idx="86">
                  <c:v>43007</c:v>
                </c:pt>
                <c:pt idx="87">
                  <c:v>43017</c:v>
                </c:pt>
                <c:pt idx="88">
                  <c:v>43018</c:v>
                </c:pt>
                <c:pt idx="89">
                  <c:v>43019</c:v>
                </c:pt>
                <c:pt idx="90">
                  <c:v>43020</c:v>
                </c:pt>
                <c:pt idx="91">
                  <c:v>43021</c:v>
                </c:pt>
                <c:pt idx="92">
                  <c:v>43024</c:v>
                </c:pt>
                <c:pt idx="93">
                  <c:v>43025</c:v>
                </c:pt>
                <c:pt idx="94">
                  <c:v>43026</c:v>
                </c:pt>
                <c:pt idx="95">
                  <c:v>43027</c:v>
                </c:pt>
                <c:pt idx="96">
                  <c:v>43028</c:v>
                </c:pt>
                <c:pt idx="97">
                  <c:v>43031</c:v>
                </c:pt>
                <c:pt idx="98">
                  <c:v>43032</c:v>
                </c:pt>
                <c:pt idx="99">
                  <c:v>43033</c:v>
                </c:pt>
                <c:pt idx="100">
                  <c:v>43034</c:v>
                </c:pt>
                <c:pt idx="101">
                  <c:v>43035</c:v>
                </c:pt>
                <c:pt idx="102">
                  <c:v>43038</c:v>
                </c:pt>
                <c:pt idx="103">
                  <c:v>43039</c:v>
                </c:pt>
                <c:pt idx="104">
                  <c:v>43040</c:v>
                </c:pt>
                <c:pt idx="105">
                  <c:v>43041</c:v>
                </c:pt>
                <c:pt idx="106">
                  <c:v>43042</c:v>
                </c:pt>
                <c:pt idx="107">
                  <c:v>43045</c:v>
                </c:pt>
                <c:pt idx="108">
                  <c:v>43046</c:v>
                </c:pt>
                <c:pt idx="109">
                  <c:v>43047</c:v>
                </c:pt>
                <c:pt idx="110">
                  <c:v>43048</c:v>
                </c:pt>
                <c:pt idx="111">
                  <c:v>43049</c:v>
                </c:pt>
                <c:pt idx="112">
                  <c:v>43052</c:v>
                </c:pt>
                <c:pt idx="113">
                  <c:v>43053</c:v>
                </c:pt>
                <c:pt idx="114">
                  <c:v>43054</c:v>
                </c:pt>
                <c:pt idx="115">
                  <c:v>43055</c:v>
                </c:pt>
                <c:pt idx="116">
                  <c:v>43056</c:v>
                </c:pt>
                <c:pt idx="117">
                  <c:v>43059</c:v>
                </c:pt>
                <c:pt idx="118">
                  <c:v>43060</c:v>
                </c:pt>
                <c:pt idx="119">
                  <c:v>43061</c:v>
                </c:pt>
                <c:pt idx="120">
                  <c:v>43062</c:v>
                </c:pt>
                <c:pt idx="121">
                  <c:v>43063</c:v>
                </c:pt>
                <c:pt idx="122">
                  <c:v>43066</c:v>
                </c:pt>
                <c:pt idx="123">
                  <c:v>43067</c:v>
                </c:pt>
                <c:pt idx="124">
                  <c:v>43068</c:v>
                </c:pt>
                <c:pt idx="125">
                  <c:v>43069</c:v>
                </c:pt>
                <c:pt idx="126">
                  <c:v>43070</c:v>
                </c:pt>
                <c:pt idx="127">
                  <c:v>43073</c:v>
                </c:pt>
                <c:pt idx="128">
                  <c:v>43074</c:v>
                </c:pt>
                <c:pt idx="129">
                  <c:v>43075</c:v>
                </c:pt>
                <c:pt idx="130">
                  <c:v>43076</c:v>
                </c:pt>
                <c:pt idx="131">
                  <c:v>43077</c:v>
                </c:pt>
                <c:pt idx="132">
                  <c:v>43080</c:v>
                </c:pt>
                <c:pt idx="133">
                  <c:v>43081</c:v>
                </c:pt>
                <c:pt idx="134">
                  <c:v>43082</c:v>
                </c:pt>
                <c:pt idx="135">
                  <c:v>43083</c:v>
                </c:pt>
                <c:pt idx="136">
                  <c:v>43084</c:v>
                </c:pt>
                <c:pt idx="137">
                  <c:v>43087</c:v>
                </c:pt>
                <c:pt idx="138">
                  <c:v>43088</c:v>
                </c:pt>
                <c:pt idx="139">
                  <c:v>43089</c:v>
                </c:pt>
                <c:pt idx="140">
                  <c:v>43090</c:v>
                </c:pt>
                <c:pt idx="141">
                  <c:v>43091</c:v>
                </c:pt>
                <c:pt idx="142">
                  <c:v>43094</c:v>
                </c:pt>
                <c:pt idx="143">
                  <c:v>43095</c:v>
                </c:pt>
                <c:pt idx="144">
                  <c:v>43096</c:v>
                </c:pt>
                <c:pt idx="145">
                  <c:v>43097</c:v>
                </c:pt>
                <c:pt idx="146">
                  <c:v>43098</c:v>
                </c:pt>
                <c:pt idx="147">
                  <c:v>43102</c:v>
                </c:pt>
                <c:pt idx="148">
                  <c:v>43103</c:v>
                </c:pt>
                <c:pt idx="149">
                  <c:v>43104</c:v>
                </c:pt>
                <c:pt idx="150">
                  <c:v>43105</c:v>
                </c:pt>
                <c:pt idx="151">
                  <c:v>43108</c:v>
                </c:pt>
                <c:pt idx="152">
                  <c:v>43109</c:v>
                </c:pt>
                <c:pt idx="153">
                  <c:v>43110</c:v>
                </c:pt>
                <c:pt idx="154">
                  <c:v>43111</c:v>
                </c:pt>
                <c:pt idx="155">
                  <c:v>43112</c:v>
                </c:pt>
                <c:pt idx="156">
                  <c:v>43115</c:v>
                </c:pt>
                <c:pt idx="157">
                  <c:v>43116</c:v>
                </c:pt>
                <c:pt idx="158">
                  <c:v>43117</c:v>
                </c:pt>
                <c:pt idx="159">
                  <c:v>43118</c:v>
                </c:pt>
                <c:pt idx="160">
                  <c:v>43119</c:v>
                </c:pt>
                <c:pt idx="161">
                  <c:v>43122</c:v>
                </c:pt>
                <c:pt idx="162">
                  <c:v>43123</c:v>
                </c:pt>
                <c:pt idx="163">
                  <c:v>43124</c:v>
                </c:pt>
                <c:pt idx="164">
                  <c:v>43125</c:v>
                </c:pt>
                <c:pt idx="165">
                  <c:v>43126</c:v>
                </c:pt>
                <c:pt idx="166">
                  <c:v>43129</c:v>
                </c:pt>
                <c:pt idx="167">
                  <c:v>43130</c:v>
                </c:pt>
                <c:pt idx="168">
                  <c:v>43131</c:v>
                </c:pt>
                <c:pt idx="169">
                  <c:v>43132</c:v>
                </c:pt>
                <c:pt idx="170">
                  <c:v>43133</c:v>
                </c:pt>
                <c:pt idx="171">
                  <c:v>43136</c:v>
                </c:pt>
                <c:pt idx="172">
                  <c:v>43137</c:v>
                </c:pt>
                <c:pt idx="173">
                  <c:v>43138</c:v>
                </c:pt>
                <c:pt idx="174">
                  <c:v>43139</c:v>
                </c:pt>
                <c:pt idx="175">
                  <c:v>43140</c:v>
                </c:pt>
                <c:pt idx="176">
                  <c:v>43143</c:v>
                </c:pt>
                <c:pt idx="177">
                  <c:v>43144</c:v>
                </c:pt>
                <c:pt idx="178">
                  <c:v>43145</c:v>
                </c:pt>
                <c:pt idx="179">
                  <c:v>43153</c:v>
                </c:pt>
                <c:pt idx="180">
                  <c:v>43154</c:v>
                </c:pt>
                <c:pt idx="181">
                  <c:v>43157</c:v>
                </c:pt>
                <c:pt idx="182">
                  <c:v>43158</c:v>
                </c:pt>
                <c:pt idx="183">
                  <c:v>43159</c:v>
                </c:pt>
                <c:pt idx="184">
                  <c:v>43160</c:v>
                </c:pt>
                <c:pt idx="185">
                  <c:v>43161</c:v>
                </c:pt>
                <c:pt idx="186">
                  <c:v>43164</c:v>
                </c:pt>
                <c:pt idx="187">
                  <c:v>43165</c:v>
                </c:pt>
                <c:pt idx="188">
                  <c:v>43166</c:v>
                </c:pt>
                <c:pt idx="189">
                  <c:v>43167</c:v>
                </c:pt>
                <c:pt idx="190">
                  <c:v>43168</c:v>
                </c:pt>
                <c:pt idx="191">
                  <c:v>43171</c:v>
                </c:pt>
                <c:pt idx="192">
                  <c:v>43172</c:v>
                </c:pt>
                <c:pt idx="193">
                  <c:v>43173</c:v>
                </c:pt>
                <c:pt idx="194">
                  <c:v>43174</c:v>
                </c:pt>
                <c:pt idx="195">
                  <c:v>43175</c:v>
                </c:pt>
                <c:pt idx="196">
                  <c:v>43178</c:v>
                </c:pt>
                <c:pt idx="197">
                  <c:v>43179</c:v>
                </c:pt>
                <c:pt idx="198">
                  <c:v>43180</c:v>
                </c:pt>
                <c:pt idx="199">
                  <c:v>43181</c:v>
                </c:pt>
                <c:pt idx="200">
                  <c:v>43182</c:v>
                </c:pt>
                <c:pt idx="201">
                  <c:v>43185</c:v>
                </c:pt>
                <c:pt idx="202">
                  <c:v>43186</c:v>
                </c:pt>
                <c:pt idx="203">
                  <c:v>43187</c:v>
                </c:pt>
                <c:pt idx="204">
                  <c:v>43188</c:v>
                </c:pt>
                <c:pt idx="205">
                  <c:v>43189</c:v>
                </c:pt>
                <c:pt idx="206">
                  <c:v>43192</c:v>
                </c:pt>
                <c:pt idx="207">
                  <c:v>43193</c:v>
                </c:pt>
                <c:pt idx="208">
                  <c:v>43194</c:v>
                </c:pt>
                <c:pt idx="209">
                  <c:v>43199</c:v>
                </c:pt>
                <c:pt idx="210">
                  <c:v>43200</c:v>
                </c:pt>
                <c:pt idx="211">
                  <c:v>43201</c:v>
                </c:pt>
                <c:pt idx="212">
                  <c:v>43202</c:v>
                </c:pt>
                <c:pt idx="213">
                  <c:v>43203</c:v>
                </c:pt>
                <c:pt idx="214">
                  <c:v>43206</c:v>
                </c:pt>
                <c:pt idx="215">
                  <c:v>43207</c:v>
                </c:pt>
                <c:pt idx="216">
                  <c:v>43208</c:v>
                </c:pt>
                <c:pt idx="217">
                  <c:v>43209</c:v>
                </c:pt>
                <c:pt idx="218">
                  <c:v>43210</c:v>
                </c:pt>
                <c:pt idx="219">
                  <c:v>43213</c:v>
                </c:pt>
                <c:pt idx="220">
                  <c:v>43214</c:v>
                </c:pt>
                <c:pt idx="221">
                  <c:v>43215</c:v>
                </c:pt>
                <c:pt idx="222">
                  <c:v>43216</c:v>
                </c:pt>
                <c:pt idx="223">
                  <c:v>43217</c:v>
                </c:pt>
                <c:pt idx="224">
                  <c:v>43222</c:v>
                </c:pt>
                <c:pt idx="225">
                  <c:v>43223</c:v>
                </c:pt>
                <c:pt idx="226">
                  <c:v>43224</c:v>
                </c:pt>
                <c:pt idx="227">
                  <c:v>43227</c:v>
                </c:pt>
                <c:pt idx="228">
                  <c:v>43228</c:v>
                </c:pt>
                <c:pt idx="229">
                  <c:v>43229</c:v>
                </c:pt>
                <c:pt idx="230">
                  <c:v>43230</c:v>
                </c:pt>
                <c:pt idx="231">
                  <c:v>43231</c:v>
                </c:pt>
                <c:pt idx="232">
                  <c:v>43234</c:v>
                </c:pt>
                <c:pt idx="233">
                  <c:v>43235</c:v>
                </c:pt>
                <c:pt idx="234">
                  <c:v>43236</c:v>
                </c:pt>
                <c:pt idx="235">
                  <c:v>43237</c:v>
                </c:pt>
                <c:pt idx="236">
                  <c:v>43238</c:v>
                </c:pt>
                <c:pt idx="237">
                  <c:v>43241</c:v>
                </c:pt>
                <c:pt idx="238">
                  <c:v>43242</c:v>
                </c:pt>
                <c:pt idx="239">
                  <c:v>43243</c:v>
                </c:pt>
                <c:pt idx="240">
                  <c:v>43244</c:v>
                </c:pt>
                <c:pt idx="241">
                  <c:v>43245</c:v>
                </c:pt>
                <c:pt idx="242">
                  <c:v>43248</c:v>
                </c:pt>
                <c:pt idx="243">
                  <c:v>43249</c:v>
                </c:pt>
                <c:pt idx="244">
                  <c:v>43250</c:v>
                </c:pt>
                <c:pt idx="245">
                  <c:v>43251</c:v>
                </c:pt>
              </c:numCache>
            </c:numRef>
          </c:cat>
          <c:val>
            <c:numRef>
              <c:f>三板指数!$C$162:$C$407</c:f>
              <c:numCache>
                <c:formatCode>0.0000</c:formatCode>
                <c:ptCount val="246"/>
                <c:pt idx="0">
                  <c:v>1070.7216000000001</c:v>
                </c:pt>
                <c:pt idx="1">
                  <c:v>1068.5134</c:v>
                </c:pt>
                <c:pt idx="2">
                  <c:v>1066.2994000000001</c:v>
                </c:pt>
                <c:pt idx="3">
                  <c:v>1065.3877</c:v>
                </c:pt>
                <c:pt idx="4">
                  <c:v>1065.5672</c:v>
                </c:pt>
                <c:pt idx="5">
                  <c:v>1066.2013999999999</c:v>
                </c:pt>
                <c:pt idx="6">
                  <c:v>1067.0202999999999</c:v>
                </c:pt>
                <c:pt idx="7">
                  <c:v>1066.6736000000001</c:v>
                </c:pt>
                <c:pt idx="8">
                  <c:v>1067.5424</c:v>
                </c:pt>
                <c:pt idx="9">
                  <c:v>1067.6560999999999</c:v>
                </c:pt>
                <c:pt idx="10">
                  <c:v>1065.8770999999999</c:v>
                </c:pt>
                <c:pt idx="11">
                  <c:v>1064.4338</c:v>
                </c:pt>
                <c:pt idx="12">
                  <c:v>1063.6681000000001</c:v>
                </c:pt>
                <c:pt idx="13">
                  <c:v>1063.8946000000001</c:v>
                </c:pt>
                <c:pt idx="14">
                  <c:v>1062.8842999999999</c:v>
                </c:pt>
                <c:pt idx="15">
                  <c:v>1059.9331</c:v>
                </c:pt>
                <c:pt idx="16">
                  <c:v>1058.7910999999999</c:v>
                </c:pt>
                <c:pt idx="17">
                  <c:v>1059.9893</c:v>
                </c:pt>
                <c:pt idx="18">
                  <c:v>1058.1994</c:v>
                </c:pt>
                <c:pt idx="19">
                  <c:v>1056.9614999999999</c:v>
                </c:pt>
                <c:pt idx="20">
                  <c:v>1059.1116</c:v>
                </c:pt>
                <c:pt idx="21">
                  <c:v>1064.9161999999999</c:v>
                </c:pt>
                <c:pt idx="22">
                  <c:v>1059.8880999999999</c:v>
                </c:pt>
                <c:pt idx="23">
                  <c:v>1056.4465</c:v>
                </c:pt>
                <c:pt idx="24">
                  <c:v>1055.1447000000001</c:v>
                </c:pt>
                <c:pt idx="25">
                  <c:v>1054.6528000000001</c:v>
                </c:pt>
                <c:pt idx="26">
                  <c:v>1053.6836000000001</c:v>
                </c:pt>
                <c:pt idx="27">
                  <c:v>1052.8757000000001</c:v>
                </c:pt>
                <c:pt idx="28">
                  <c:v>1052.6178</c:v>
                </c:pt>
                <c:pt idx="29">
                  <c:v>1050.6368</c:v>
                </c:pt>
                <c:pt idx="30">
                  <c:v>1050.5333000000001</c:v>
                </c:pt>
                <c:pt idx="31">
                  <c:v>1047.9933000000001</c:v>
                </c:pt>
                <c:pt idx="32">
                  <c:v>1043.6623</c:v>
                </c:pt>
                <c:pt idx="33">
                  <c:v>1041.5160000000001</c:v>
                </c:pt>
                <c:pt idx="34">
                  <c:v>1041.3723</c:v>
                </c:pt>
                <c:pt idx="35">
                  <c:v>1041.2207000000001</c:v>
                </c:pt>
                <c:pt idx="36">
                  <c:v>1040.0413000000001</c:v>
                </c:pt>
                <c:pt idx="37">
                  <c:v>1037.0105000000001</c:v>
                </c:pt>
                <c:pt idx="38">
                  <c:v>1036.3538000000001</c:v>
                </c:pt>
                <c:pt idx="39">
                  <c:v>1033.0561</c:v>
                </c:pt>
                <c:pt idx="40">
                  <c:v>1032.6786999999999</c:v>
                </c:pt>
                <c:pt idx="41">
                  <c:v>1032.7366</c:v>
                </c:pt>
                <c:pt idx="42">
                  <c:v>1034.5981999999999</c:v>
                </c:pt>
                <c:pt idx="43">
                  <c:v>1030.8343</c:v>
                </c:pt>
                <c:pt idx="44">
                  <c:v>1029.1168</c:v>
                </c:pt>
                <c:pt idx="45">
                  <c:v>1026.5845999999999</c:v>
                </c:pt>
                <c:pt idx="46">
                  <c:v>1027.4973</c:v>
                </c:pt>
                <c:pt idx="47">
                  <c:v>1026.7138</c:v>
                </c:pt>
                <c:pt idx="48">
                  <c:v>1023.8259</c:v>
                </c:pt>
                <c:pt idx="49">
                  <c:v>1024.5144</c:v>
                </c:pt>
                <c:pt idx="50">
                  <c:v>1023.5039</c:v>
                </c:pt>
                <c:pt idx="51">
                  <c:v>1023.3151</c:v>
                </c:pt>
                <c:pt idx="52">
                  <c:v>1022.4429</c:v>
                </c:pt>
                <c:pt idx="53">
                  <c:v>1023.2299</c:v>
                </c:pt>
                <c:pt idx="54">
                  <c:v>1022.3933</c:v>
                </c:pt>
                <c:pt idx="55">
                  <c:v>1022.0344</c:v>
                </c:pt>
                <c:pt idx="56">
                  <c:v>1020.5162</c:v>
                </c:pt>
                <c:pt idx="57">
                  <c:v>1019.5931</c:v>
                </c:pt>
                <c:pt idx="58">
                  <c:v>1018.534</c:v>
                </c:pt>
                <c:pt idx="59">
                  <c:v>1017.8425999999999</c:v>
                </c:pt>
                <c:pt idx="60">
                  <c:v>1018.9147</c:v>
                </c:pt>
                <c:pt idx="61">
                  <c:v>1020.0886</c:v>
                </c:pt>
                <c:pt idx="62">
                  <c:v>1019.7402</c:v>
                </c:pt>
                <c:pt idx="63">
                  <c:v>1017.0793</c:v>
                </c:pt>
                <c:pt idx="64">
                  <c:v>1016.0955</c:v>
                </c:pt>
                <c:pt idx="65">
                  <c:v>1016.5639</c:v>
                </c:pt>
                <c:pt idx="66">
                  <c:v>1016.0234</c:v>
                </c:pt>
                <c:pt idx="67">
                  <c:v>1016.3427</c:v>
                </c:pt>
                <c:pt idx="68">
                  <c:v>1017.8013999999999</c:v>
                </c:pt>
                <c:pt idx="69">
                  <c:v>1017.7124</c:v>
                </c:pt>
                <c:pt idx="70">
                  <c:v>1017.1043</c:v>
                </c:pt>
                <c:pt idx="71">
                  <c:v>1016.7988</c:v>
                </c:pt>
                <c:pt idx="72">
                  <c:v>1016.5716</c:v>
                </c:pt>
                <c:pt idx="73">
                  <c:v>1014.3102</c:v>
                </c:pt>
                <c:pt idx="74">
                  <c:v>1012.2835</c:v>
                </c:pt>
                <c:pt idx="75">
                  <c:v>1010.9874</c:v>
                </c:pt>
                <c:pt idx="76">
                  <c:v>1010.2157</c:v>
                </c:pt>
                <c:pt idx="77">
                  <c:v>1008.99</c:v>
                </c:pt>
                <c:pt idx="78">
                  <c:v>1007.6411000000001</c:v>
                </c:pt>
                <c:pt idx="79">
                  <c:v>1007.2147</c:v>
                </c:pt>
                <c:pt idx="80">
                  <c:v>1006.7288</c:v>
                </c:pt>
                <c:pt idx="81">
                  <c:v>1006.4489</c:v>
                </c:pt>
                <c:pt idx="82">
                  <c:v>1005.6576</c:v>
                </c:pt>
                <c:pt idx="83">
                  <c:v>1004.8394</c:v>
                </c:pt>
                <c:pt idx="84">
                  <c:v>1005.5217</c:v>
                </c:pt>
                <c:pt idx="85">
                  <c:v>1004.5607</c:v>
                </c:pt>
                <c:pt idx="86">
                  <c:v>1008.7093</c:v>
                </c:pt>
                <c:pt idx="87">
                  <c:v>1008.5101</c:v>
                </c:pt>
                <c:pt idx="88">
                  <c:v>1008.7098999999999</c:v>
                </c:pt>
                <c:pt idx="89">
                  <c:v>1009.5078</c:v>
                </c:pt>
                <c:pt idx="90">
                  <c:v>1010.9793</c:v>
                </c:pt>
                <c:pt idx="91">
                  <c:v>1011.9108</c:v>
                </c:pt>
                <c:pt idx="92">
                  <c:v>1012.1781999999999</c:v>
                </c:pt>
                <c:pt idx="93">
                  <c:v>1012.1849999999999</c:v>
                </c:pt>
                <c:pt idx="94">
                  <c:v>1013.375</c:v>
                </c:pt>
                <c:pt idx="95">
                  <c:v>1014.7019</c:v>
                </c:pt>
                <c:pt idx="96">
                  <c:v>1015.3607</c:v>
                </c:pt>
                <c:pt idx="97">
                  <c:v>1014.3342</c:v>
                </c:pt>
                <c:pt idx="98">
                  <c:v>1013.6950000000001</c:v>
                </c:pt>
                <c:pt idx="99">
                  <c:v>1014.7371000000001</c:v>
                </c:pt>
                <c:pt idx="100">
                  <c:v>1014.1387</c:v>
                </c:pt>
                <c:pt idx="101">
                  <c:v>1011.8712</c:v>
                </c:pt>
                <c:pt idx="102">
                  <c:v>1007.9267</c:v>
                </c:pt>
                <c:pt idx="103">
                  <c:v>1008.5759</c:v>
                </c:pt>
                <c:pt idx="104">
                  <c:v>1007.1412</c:v>
                </c:pt>
                <c:pt idx="105">
                  <c:v>1007.0806</c:v>
                </c:pt>
                <c:pt idx="106">
                  <c:v>1007.6043</c:v>
                </c:pt>
                <c:pt idx="107">
                  <c:v>1006.7033</c:v>
                </c:pt>
                <c:pt idx="108">
                  <c:v>1006.2288</c:v>
                </c:pt>
                <c:pt idx="109">
                  <c:v>1006.1402</c:v>
                </c:pt>
                <c:pt idx="110">
                  <c:v>1004.0377999999999</c:v>
                </c:pt>
                <c:pt idx="111">
                  <c:v>1003.0775</c:v>
                </c:pt>
                <c:pt idx="112">
                  <c:v>1001.1181</c:v>
                </c:pt>
                <c:pt idx="113">
                  <c:v>1000.437</c:v>
                </c:pt>
                <c:pt idx="114">
                  <c:v>999.3193</c:v>
                </c:pt>
                <c:pt idx="115">
                  <c:v>999.53520000000003</c:v>
                </c:pt>
                <c:pt idx="116">
                  <c:v>997.92</c:v>
                </c:pt>
                <c:pt idx="117">
                  <c:v>997.58690000000001</c:v>
                </c:pt>
                <c:pt idx="118">
                  <c:v>997.67809999999997</c:v>
                </c:pt>
                <c:pt idx="119">
                  <c:v>996.05259999999998</c:v>
                </c:pt>
                <c:pt idx="120">
                  <c:v>994.53300000000002</c:v>
                </c:pt>
                <c:pt idx="121">
                  <c:v>994.59609999999998</c:v>
                </c:pt>
                <c:pt idx="122">
                  <c:v>993.43370000000004</c:v>
                </c:pt>
                <c:pt idx="123">
                  <c:v>993.48850000000004</c:v>
                </c:pt>
                <c:pt idx="124">
                  <c:v>994.46699999999998</c:v>
                </c:pt>
                <c:pt idx="125">
                  <c:v>997.60820000000001</c:v>
                </c:pt>
                <c:pt idx="126">
                  <c:v>998.52080000000001</c:v>
                </c:pt>
                <c:pt idx="127">
                  <c:v>998.1925</c:v>
                </c:pt>
                <c:pt idx="128">
                  <c:v>996.37260000000003</c:v>
                </c:pt>
                <c:pt idx="129">
                  <c:v>994.87019999999995</c:v>
                </c:pt>
                <c:pt idx="130">
                  <c:v>994.21969999999999</c:v>
                </c:pt>
                <c:pt idx="131">
                  <c:v>995.39430000000004</c:v>
                </c:pt>
                <c:pt idx="132">
                  <c:v>994.40020000000004</c:v>
                </c:pt>
                <c:pt idx="133">
                  <c:v>993.50599999999997</c:v>
                </c:pt>
                <c:pt idx="134">
                  <c:v>994.90530000000001</c:v>
                </c:pt>
                <c:pt idx="135">
                  <c:v>995.45889999999997</c:v>
                </c:pt>
                <c:pt idx="136">
                  <c:v>994.59349999999995</c:v>
                </c:pt>
                <c:pt idx="137">
                  <c:v>993.75030000000004</c:v>
                </c:pt>
                <c:pt idx="138">
                  <c:v>992.0838</c:v>
                </c:pt>
                <c:pt idx="139">
                  <c:v>991.46529999999996</c:v>
                </c:pt>
                <c:pt idx="140">
                  <c:v>989.82209999999998</c:v>
                </c:pt>
                <c:pt idx="141">
                  <c:v>987.8741</c:v>
                </c:pt>
                <c:pt idx="142">
                  <c:v>987.53039999999999</c:v>
                </c:pt>
                <c:pt idx="143">
                  <c:v>986.60850000000005</c:v>
                </c:pt>
                <c:pt idx="144">
                  <c:v>985.94510000000002</c:v>
                </c:pt>
                <c:pt idx="145">
                  <c:v>986.84450000000004</c:v>
                </c:pt>
                <c:pt idx="146">
                  <c:v>993.64769999999999</c:v>
                </c:pt>
                <c:pt idx="147">
                  <c:v>990.91179999999997</c:v>
                </c:pt>
                <c:pt idx="148">
                  <c:v>988.65639999999996</c:v>
                </c:pt>
                <c:pt idx="149">
                  <c:v>985.90039999999999</c:v>
                </c:pt>
                <c:pt idx="150">
                  <c:v>986.28179999999998</c:v>
                </c:pt>
                <c:pt idx="151">
                  <c:v>984.63710000000003</c:v>
                </c:pt>
                <c:pt idx="152">
                  <c:v>983.75310000000002</c:v>
                </c:pt>
                <c:pt idx="153">
                  <c:v>981.86120000000005</c:v>
                </c:pt>
                <c:pt idx="154">
                  <c:v>978.97659999999996</c:v>
                </c:pt>
                <c:pt idx="155">
                  <c:v>976.73810000000003</c:v>
                </c:pt>
                <c:pt idx="156">
                  <c:v>972.34460000000001</c:v>
                </c:pt>
                <c:pt idx="157">
                  <c:v>970.23910000000001</c:v>
                </c:pt>
                <c:pt idx="158">
                  <c:v>969.05510000000004</c:v>
                </c:pt>
                <c:pt idx="159">
                  <c:v>968.11170000000004</c:v>
                </c:pt>
                <c:pt idx="160">
                  <c:v>966.17219999999998</c:v>
                </c:pt>
                <c:pt idx="161">
                  <c:v>963.88520000000005</c:v>
                </c:pt>
                <c:pt idx="162">
                  <c:v>962.12390000000005</c:v>
                </c:pt>
                <c:pt idx="163">
                  <c:v>959.65229999999997</c:v>
                </c:pt>
                <c:pt idx="164">
                  <c:v>957.3519</c:v>
                </c:pt>
                <c:pt idx="165">
                  <c:v>954.6798</c:v>
                </c:pt>
                <c:pt idx="166">
                  <c:v>953.42179999999996</c:v>
                </c:pt>
                <c:pt idx="167">
                  <c:v>952.33969999999999</c:v>
                </c:pt>
                <c:pt idx="168">
                  <c:v>953.26599999999996</c:v>
                </c:pt>
                <c:pt idx="169">
                  <c:v>949.57939999999996</c:v>
                </c:pt>
                <c:pt idx="170">
                  <c:v>946.85419999999999</c:v>
                </c:pt>
                <c:pt idx="171">
                  <c:v>942.98680000000002</c:v>
                </c:pt>
                <c:pt idx="172">
                  <c:v>937.76689999999996</c:v>
                </c:pt>
                <c:pt idx="173">
                  <c:v>933.83860000000004</c:v>
                </c:pt>
                <c:pt idx="174">
                  <c:v>932.80709999999999</c:v>
                </c:pt>
                <c:pt idx="175">
                  <c:v>927.05820000000006</c:v>
                </c:pt>
                <c:pt idx="176">
                  <c:v>926.51900000000001</c:v>
                </c:pt>
                <c:pt idx="177">
                  <c:v>928.33939999999996</c:v>
                </c:pt>
                <c:pt idx="178">
                  <c:v>932.47900000000004</c:v>
                </c:pt>
                <c:pt idx="179">
                  <c:v>934.56690000000003</c:v>
                </c:pt>
                <c:pt idx="180">
                  <c:v>934.71090000000004</c:v>
                </c:pt>
                <c:pt idx="181">
                  <c:v>934.48009999999999</c:v>
                </c:pt>
                <c:pt idx="182">
                  <c:v>934.46420000000001</c:v>
                </c:pt>
                <c:pt idx="183">
                  <c:v>936.79859999999996</c:v>
                </c:pt>
                <c:pt idx="184">
                  <c:v>934.70709999999997</c:v>
                </c:pt>
                <c:pt idx="185">
                  <c:v>936.62400000000002</c:v>
                </c:pt>
                <c:pt idx="186">
                  <c:v>934.93330000000003</c:v>
                </c:pt>
                <c:pt idx="187">
                  <c:v>935.15279999999996</c:v>
                </c:pt>
                <c:pt idx="188">
                  <c:v>935.86699999999996</c:v>
                </c:pt>
                <c:pt idx="189">
                  <c:v>934.90089999999998</c:v>
                </c:pt>
                <c:pt idx="190">
                  <c:v>935.36789999999996</c:v>
                </c:pt>
                <c:pt idx="191">
                  <c:v>933.57889999999998</c:v>
                </c:pt>
                <c:pt idx="192">
                  <c:v>934.22500000000002</c:v>
                </c:pt>
                <c:pt idx="193">
                  <c:v>932.92589999999996</c:v>
                </c:pt>
                <c:pt idx="194">
                  <c:v>932.18960000000004</c:v>
                </c:pt>
                <c:pt idx="195">
                  <c:v>931.35969999999998</c:v>
                </c:pt>
                <c:pt idx="196">
                  <c:v>930.07129999999995</c:v>
                </c:pt>
                <c:pt idx="197">
                  <c:v>929.09839999999997</c:v>
                </c:pt>
                <c:pt idx="198">
                  <c:v>927.04070000000002</c:v>
                </c:pt>
                <c:pt idx="199">
                  <c:v>927.16639999999995</c:v>
                </c:pt>
                <c:pt idx="200">
                  <c:v>921.18420000000003</c:v>
                </c:pt>
                <c:pt idx="201">
                  <c:v>919.22299999999996</c:v>
                </c:pt>
                <c:pt idx="202">
                  <c:v>919.10090000000002</c:v>
                </c:pt>
                <c:pt idx="203">
                  <c:v>916.94039999999995</c:v>
                </c:pt>
                <c:pt idx="204">
                  <c:v>916.4316</c:v>
                </c:pt>
                <c:pt idx="205">
                  <c:v>917.65039999999999</c:v>
                </c:pt>
                <c:pt idx="206">
                  <c:v>914.46860000000004</c:v>
                </c:pt>
                <c:pt idx="207">
                  <c:v>911.29719999999998</c:v>
                </c:pt>
                <c:pt idx="208">
                  <c:v>911.03060000000005</c:v>
                </c:pt>
                <c:pt idx="209">
                  <c:v>909.90729999999996</c:v>
                </c:pt>
                <c:pt idx="210">
                  <c:v>909.93859999999995</c:v>
                </c:pt>
                <c:pt idx="211">
                  <c:v>909.58399999999995</c:v>
                </c:pt>
                <c:pt idx="212">
                  <c:v>908.48850000000004</c:v>
                </c:pt>
                <c:pt idx="213">
                  <c:v>909.80730000000005</c:v>
                </c:pt>
                <c:pt idx="214">
                  <c:v>908.47199999999998</c:v>
                </c:pt>
                <c:pt idx="215">
                  <c:v>903.79219999999998</c:v>
                </c:pt>
                <c:pt idx="216">
                  <c:v>903.20920000000001</c:v>
                </c:pt>
                <c:pt idx="217">
                  <c:v>900.24940000000004</c:v>
                </c:pt>
                <c:pt idx="218">
                  <c:v>899.09929999999997</c:v>
                </c:pt>
                <c:pt idx="219">
                  <c:v>897.79539999999997</c:v>
                </c:pt>
                <c:pt idx="220">
                  <c:v>897.95569999999998</c:v>
                </c:pt>
                <c:pt idx="221">
                  <c:v>897.08169999999996</c:v>
                </c:pt>
                <c:pt idx="222">
                  <c:v>894.17539999999997</c:v>
                </c:pt>
                <c:pt idx="223">
                  <c:v>893.30989999999997</c:v>
                </c:pt>
                <c:pt idx="224">
                  <c:v>887.34270000000004</c:v>
                </c:pt>
                <c:pt idx="225">
                  <c:v>883.92399999999998</c:v>
                </c:pt>
                <c:pt idx="226">
                  <c:v>884.30539999999996</c:v>
                </c:pt>
                <c:pt idx="227">
                  <c:v>885.29589999999996</c:v>
                </c:pt>
                <c:pt idx="228">
                  <c:v>882.18679999999995</c:v>
                </c:pt>
                <c:pt idx="229">
                  <c:v>880.41849999999999</c:v>
                </c:pt>
                <c:pt idx="230">
                  <c:v>877.95889999999997</c:v>
                </c:pt>
                <c:pt idx="231">
                  <c:v>879.54660000000001</c:v>
                </c:pt>
                <c:pt idx="232">
                  <c:v>880.12509999999997</c:v>
                </c:pt>
                <c:pt idx="233">
                  <c:v>879.51099999999997</c:v>
                </c:pt>
                <c:pt idx="234">
                  <c:v>874.5598</c:v>
                </c:pt>
                <c:pt idx="235">
                  <c:v>873.79300000000001</c:v>
                </c:pt>
                <c:pt idx="236">
                  <c:v>873.59559999999999</c:v>
                </c:pt>
                <c:pt idx="237">
                  <c:v>873.1354</c:v>
                </c:pt>
                <c:pt idx="238">
                  <c:v>872.55010000000004</c:v>
                </c:pt>
                <c:pt idx="239">
                  <c:v>867.85090000000002</c:v>
                </c:pt>
                <c:pt idx="240">
                  <c:v>866.58330000000001</c:v>
                </c:pt>
                <c:pt idx="241">
                  <c:v>866.27329999999995</c:v>
                </c:pt>
                <c:pt idx="242">
                  <c:v>862.49620000000004</c:v>
                </c:pt>
                <c:pt idx="243">
                  <c:v>866.99890000000005</c:v>
                </c:pt>
                <c:pt idx="244">
                  <c:v>869.5258</c:v>
                </c:pt>
                <c:pt idx="245">
                  <c:v>871.10720000000003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D5-469A-B877-755DD6765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7918104"/>
        <c:axId val="1097918432"/>
      </c:lineChart>
      <c:dateAx>
        <c:axId val="10979181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7918432"/>
        <c:crosses val="autoZero"/>
        <c:auto val="1"/>
        <c:lblOffset val="100"/>
        <c:baseTimeUnit val="days"/>
      </c:dateAx>
      <c:valAx>
        <c:axId val="1097918432"/>
        <c:scaling>
          <c:orientation val="minMax"/>
          <c:min val="80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791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2017.6-2018.5</a:t>
            </a:r>
            <a:r>
              <a: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新三板成交量分类统计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0079378375575392E-2"/>
          <c:y val="0.15663460488592923"/>
          <c:w val="0.81984124324884922"/>
          <c:h val="0.68125641324913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新三板成交量月度统计!$B$10</c:f>
              <c:strCache>
                <c:ptCount val="1"/>
                <c:pt idx="0">
                  <c:v>做市成交量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43133</c:v>
                </c:pt>
                <c:pt idx="4">
                  <c:v>43131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</c:numCache>
            </c:numRef>
          </c:cat>
          <c:val>
            <c:numRef>
              <c:f>新三板成交量月度统计!$B$11:$B$22</c:f>
              <c:numCache>
                <c:formatCode>###,###,###,##0.00</c:formatCode>
                <c:ptCount val="12"/>
                <c:pt idx="0">
                  <c:v>5.21</c:v>
                </c:pt>
                <c:pt idx="1">
                  <c:v>5.73</c:v>
                </c:pt>
                <c:pt idx="2">
                  <c:v>6.0941000000000001</c:v>
                </c:pt>
                <c:pt idx="3">
                  <c:v>4.83</c:v>
                </c:pt>
                <c:pt idx="4">
                  <c:v>6.9054000000000002</c:v>
                </c:pt>
                <c:pt idx="5">
                  <c:v>10.304500000000001</c:v>
                </c:pt>
                <c:pt idx="6">
                  <c:v>10.0709</c:v>
                </c:pt>
                <c:pt idx="7">
                  <c:v>8.2660216299999991</c:v>
                </c:pt>
                <c:pt idx="8">
                  <c:v>10.010931149999999</c:v>
                </c:pt>
                <c:pt idx="9">
                  <c:v>11.22583416</c:v>
                </c:pt>
                <c:pt idx="10">
                  <c:v>9.9707214300000011</c:v>
                </c:pt>
                <c:pt idx="11">
                  <c:v>13.651419039999999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B-416A-949B-8E93D990CFA2}"/>
            </c:ext>
          </c:extLst>
        </c:ser>
        <c:ser>
          <c:idx val="1"/>
          <c:order val="1"/>
          <c:tx>
            <c:strRef>
              <c:f>新三板成交量月度统计!$C$10</c:f>
              <c:strCache>
                <c:ptCount val="1"/>
                <c:pt idx="0">
                  <c:v>竞价成交量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43133</c:v>
                </c:pt>
                <c:pt idx="4">
                  <c:v>43131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</c:numCache>
            </c:numRef>
          </c:cat>
          <c:val>
            <c:numRef>
              <c:f>新三板成交量月度统计!$C$11:$C$22</c:f>
              <c:numCache>
                <c:formatCode>###,###,###,##0.00</c:formatCode>
                <c:ptCount val="12"/>
                <c:pt idx="0">
                  <c:v>2.68</c:v>
                </c:pt>
                <c:pt idx="1">
                  <c:v>3.0371999999999999</c:v>
                </c:pt>
                <c:pt idx="2">
                  <c:v>1.3362000000000001</c:v>
                </c:pt>
                <c:pt idx="3">
                  <c:v>5.92</c:v>
                </c:pt>
                <c:pt idx="4">
                  <c:v>16.973800000000001</c:v>
                </c:pt>
                <c:pt idx="5">
                  <c:v>35.481000000000002</c:v>
                </c:pt>
                <c:pt idx="6">
                  <c:v>27.4285</c:v>
                </c:pt>
                <c:pt idx="7">
                  <c:v>17.222025419999998</c:v>
                </c:pt>
                <c:pt idx="8">
                  <c:v>21.410780989999999</c:v>
                </c:pt>
                <c:pt idx="9">
                  <c:v>19.108804660000001</c:v>
                </c:pt>
                <c:pt idx="10">
                  <c:v>22.914393759999999</c:v>
                </c:pt>
                <c:pt idx="11">
                  <c:v>28.715537879999999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B-416A-949B-8E93D990C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2542352"/>
        <c:axId val="1232541040"/>
      </c:barChart>
      <c:lineChart>
        <c:grouping val="standard"/>
        <c:varyColors val="0"/>
        <c:ser>
          <c:idx val="2"/>
          <c:order val="2"/>
          <c:tx>
            <c:strRef>
              <c:f>新三板成交量月度统计!$D$10</c:f>
              <c:strCache>
                <c:ptCount val="1"/>
                <c:pt idx="0">
                  <c:v>创新成交量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64741641337386E-2"/>
                  <c:y val="-2.9048199250871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AB-416A-949B-8E93D990C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43133</c:v>
                </c:pt>
                <c:pt idx="4">
                  <c:v>43131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</c:numCache>
            </c:numRef>
          </c:cat>
          <c:val>
            <c:numRef>
              <c:f>新三板成交量月度统计!$D$11:$D$22</c:f>
              <c:numCache>
                <c:formatCode>###,###,###,##0.00</c:formatCode>
                <c:ptCount val="12"/>
                <c:pt idx="0">
                  <c:v>2.79</c:v>
                </c:pt>
                <c:pt idx="1">
                  <c:v>3.6267999999999998</c:v>
                </c:pt>
                <c:pt idx="2">
                  <c:v>4.1985000000000001</c:v>
                </c:pt>
                <c:pt idx="3">
                  <c:v>3.97</c:v>
                </c:pt>
                <c:pt idx="4">
                  <c:v>9.1944999999999997</c:v>
                </c:pt>
                <c:pt idx="5">
                  <c:v>14.0077</c:v>
                </c:pt>
                <c:pt idx="6">
                  <c:v>14.4686</c:v>
                </c:pt>
                <c:pt idx="7">
                  <c:v>9.7000541500000015</c:v>
                </c:pt>
                <c:pt idx="8">
                  <c:v>12.86516177</c:v>
                </c:pt>
                <c:pt idx="9">
                  <c:v>11.675226420000001</c:v>
                </c:pt>
                <c:pt idx="10">
                  <c:v>11.418108160000001</c:v>
                </c:pt>
                <c:pt idx="11">
                  <c:v>14.968902530000001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AB-416A-949B-8E93D990CFA2}"/>
            </c:ext>
          </c:extLst>
        </c:ser>
        <c:ser>
          <c:idx val="3"/>
          <c:order val="3"/>
          <c:tx>
            <c:strRef>
              <c:f>新三板成交量月度统计!$E$10</c:f>
              <c:strCache>
                <c:ptCount val="1"/>
                <c:pt idx="0">
                  <c:v>基础成交量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43221</c:v>
                </c:pt>
                <c:pt idx="1">
                  <c:v>43191</c:v>
                </c:pt>
                <c:pt idx="2">
                  <c:v>43160</c:v>
                </c:pt>
                <c:pt idx="3">
                  <c:v>43133</c:v>
                </c:pt>
                <c:pt idx="4">
                  <c:v>43131</c:v>
                </c:pt>
                <c:pt idx="5">
                  <c:v>43070</c:v>
                </c:pt>
                <c:pt idx="6">
                  <c:v>43040</c:v>
                </c:pt>
                <c:pt idx="7">
                  <c:v>43009</c:v>
                </c:pt>
                <c:pt idx="8">
                  <c:v>42979</c:v>
                </c:pt>
                <c:pt idx="9">
                  <c:v>42948</c:v>
                </c:pt>
                <c:pt idx="10">
                  <c:v>42917</c:v>
                </c:pt>
                <c:pt idx="11">
                  <c:v>42887</c:v>
                </c:pt>
              </c:numCache>
            </c:numRef>
          </c:cat>
          <c:val>
            <c:numRef>
              <c:f>新三板成交量月度统计!$E$11:$E$22</c:f>
              <c:numCache>
                <c:formatCode>###,###,###,##0.00</c:formatCode>
                <c:ptCount val="12"/>
                <c:pt idx="0">
                  <c:v>5.0999999999999996</c:v>
                </c:pt>
                <c:pt idx="1">
                  <c:v>5.1414</c:v>
                </c:pt>
                <c:pt idx="2">
                  <c:v>3.2317999999999998</c:v>
                </c:pt>
                <c:pt idx="3">
                  <c:v>1.95</c:v>
                </c:pt>
                <c:pt idx="4">
                  <c:v>14.684699999999999</c:v>
                </c:pt>
                <c:pt idx="5">
                  <c:v>31.777799999999999</c:v>
                </c:pt>
                <c:pt idx="6">
                  <c:v>23.030899999999999</c:v>
                </c:pt>
                <c:pt idx="7">
                  <c:v>15.787992900000001</c:v>
                </c:pt>
                <c:pt idx="8">
                  <c:v>18.55655037</c:v>
                </c:pt>
                <c:pt idx="9">
                  <c:v>18.659412400000001</c:v>
                </c:pt>
                <c:pt idx="10">
                  <c:v>21.467007029999998</c:v>
                </c:pt>
                <c:pt idx="11">
                  <c:v>27.398054389999999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AB-416A-949B-8E93D990C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052632"/>
        <c:axId val="1230691808"/>
      </c:lineChart>
      <c:dateAx>
        <c:axId val="1232542352"/>
        <c:scaling>
          <c:orientation val="minMax"/>
        </c:scaling>
        <c:delete val="0"/>
        <c:axPos val="b"/>
        <c:numFmt formatCode="yyyy/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541040"/>
        <c:crosses val="autoZero"/>
        <c:auto val="1"/>
        <c:lblOffset val="100"/>
        <c:baseTimeUnit val="months"/>
      </c:dateAx>
      <c:valAx>
        <c:axId val="1232541040"/>
        <c:scaling>
          <c:orientation val="minMax"/>
          <c:max val="6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542352"/>
        <c:crosses val="autoZero"/>
        <c:crossBetween val="between"/>
      </c:valAx>
      <c:valAx>
        <c:axId val="1230691808"/>
        <c:scaling>
          <c:orientation val="minMax"/>
          <c:max val="40"/>
          <c:min val="-50"/>
        </c:scaling>
        <c:delete val="0"/>
        <c:axPos val="r"/>
        <c:numFmt formatCode="###,###,##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0052632"/>
        <c:crosses val="max"/>
        <c:crossBetween val="between"/>
      </c:valAx>
      <c:dateAx>
        <c:axId val="1230052632"/>
        <c:scaling>
          <c:orientation val="minMax"/>
        </c:scaling>
        <c:delete val="1"/>
        <c:axPos val="b"/>
        <c:numFmt formatCode="yyyy/m" sourceLinked="1"/>
        <c:majorTickMark val="out"/>
        <c:minorTickMark val="none"/>
        <c:tickLblPos val="nextTo"/>
        <c:crossAx val="123069180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7.5987841945288764E-2"/>
          <c:y val="7.356320773815437E-5"/>
          <c:w val="0.18642350557244175"/>
          <c:h val="0.200461478800039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198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47530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5542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94883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704235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386308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340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1479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85947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846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128684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5411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5354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60361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953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472486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84832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90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8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5738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935616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1287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0224404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622351"/>
      </p:ext>
    </p:extLst>
  </p:cSld>
  <p:clrMapOvr>
    <a:masterClrMapping/>
  </p:clrMapOvr>
  <p:transition>
    <p:wipe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8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3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42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3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81477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4637088"/>
            <a:ext cx="4319587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05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4098927"/>
            <a:ext cx="4321175" cy="392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95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" y="6577015"/>
            <a:ext cx="2208213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217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8558213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00" b="0" i="0" u="none" strike="noStrike" kern="1200" cap="none" spc="0" normalizeH="0" baseline="-2500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614356D-AF49-4C37-8ADA-81BDD80874FE}" type="slidenum">
              <a:rPr kumimoji="0" lang="zh-CN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65405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6532565"/>
            <a:ext cx="1370013" cy="265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CLIENTS</a:t>
            </a:r>
          </a:p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195513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784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57C238F-25BF-466E-843D-39C2435E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37" y="2221925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28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28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69498CF-6B8F-4F58-A4D7-F87940C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0" y="2844225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32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8694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5359268-F0F8-492B-A19B-46ACD703637B}"/>
              </a:ext>
            </a:extLst>
          </p:cNvPr>
          <p:cNvGrpSpPr/>
          <p:nvPr/>
        </p:nvGrpSpPr>
        <p:grpSpPr>
          <a:xfrm>
            <a:off x="1363599" y="1008356"/>
            <a:ext cx="2468118" cy="369870"/>
            <a:chOff x="7155444" y="740531"/>
            <a:chExt cx="3098165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CB53F9-0272-4182-A959-95C768F4E89B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AC4873F-232B-4338-A120-8A6BD7DA0BF2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55F945F-3654-44D1-B2A2-EDF530A304F2}"/>
              </a:ext>
            </a:extLst>
          </p:cNvPr>
          <p:cNvSpPr txBox="1"/>
          <p:nvPr/>
        </p:nvSpPr>
        <p:spPr>
          <a:xfrm>
            <a:off x="1363599" y="5161941"/>
            <a:ext cx="608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保持较慢节奏，本月仅有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家企业成功上市交易，预计募集资金仅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62.81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亿，“独角兽”的出现带来了上市退出基金数量的显著上升；港股共有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11.84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46EA82-DEEE-4A23-9640-604693F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0E7593C-FC0E-4516-9574-BE531A8DEF84}"/>
              </a:ext>
            </a:extLst>
          </p:cNvPr>
          <p:cNvGrpSpPr/>
          <p:nvPr/>
        </p:nvGrpSpPr>
        <p:grpSpPr>
          <a:xfrm>
            <a:off x="1539758" y="1680613"/>
            <a:ext cx="5734050" cy="3338512"/>
            <a:chOff x="0" y="0"/>
            <a:chExt cx="5734050" cy="3338512"/>
          </a:xfrm>
        </p:grpSpPr>
        <p:graphicFrame>
          <p:nvGraphicFramePr>
            <p:cNvPr id="17" name="图表 16">
              <a:extLst>
                <a:ext uri="{FF2B5EF4-FFF2-40B4-BE49-F238E27FC236}">
                  <a16:creationId xmlns:a16="http://schemas.microsoft.com/office/drawing/2014/main" id="{486697DF-0DCF-4B6E-B9FB-6B820ACE3856}"/>
                </a:ext>
              </a:extLst>
            </p:cNvPr>
            <p:cNvGraphicFramePr/>
            <p:nvPr/>
          </p:nvGraphicFramePr>
          <p:xfrm>
            <a:off x="0" y="0"/>
            <a:ext cx="5734050" cy="333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FBF63F4-8E29-4CF5-B384-B8E4D2843BAC}"/>
                </a:ext>
              </a:extLst>
            </p:cNvPr>
            <p:cNvSpPr/>
            <p:nvPr/>
          </p:nvSpPr>
          <p:spPr>
            <a:xfrm>
              <a:off x="5438775" y="276225"/>
              <a:ext cx="247650" cy="24479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389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EABE0D-2A39-479F-BAC8-67910BE33B4A}"/>
              </a:ext>
            </a:extLst>
          </p:cNvPr>
          <p:cNvSpPr txBox="1"/>
          <p:nvPr/>
        </p:nvSpPr>
        <p:spPr>
          <a:xfrm>
            <a:off x="1218438" y="5023059"/>
            <a:ext cx="647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个基金产品因标的通过其他方式实现退出，其中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方式退出。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D4C0E0-9D7A-49E0-8750-CE6D3EC40070}"/>
              </a:ext>
            </a:extLst>
          </p:cNvPr>
          <p:cNvGrpSpPr/>
          <p:nvPr/>
        </p:nvGrpSpPr>
        <p:grpSpPr>
          <a:xfrm>
            <a:off x="1218438" y="1074260"/>
            <a:ext cx="2468118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5728EB-1932-42D2-BB95-C04F2A8CE4E2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基金退出情况情况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2027C38-7474-4F34-A204-BB914F1267A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3DF9D2D-AE5A-4AB7-B9C0-43EE079D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590C5DA7-2CC6-4645-A692-535B08343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03101"/>
              </p:ext>
            </p:extLst>
          </p:nvPr>
        </p:nvGraphicFramePr>
        <p:xfrm>
          <a:off x="1450797" y="1669865"/>
          <a:ext cx="5998186" cy="335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B192C6C-C867-4A40-BD67-F10C5AAB7ABD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D998EF2-C2E1-47F6-A49E-03E08AD1E6E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3E45F51D-D3B3-4534-BF36-2EA891BD3E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CA3F26-CEE2-44B9-931A-95143DC64952}"/>
              </a:ext>
            </a:extLst>
          </p:cNvPr>
          <p:cNvGrpSpPr/>
          <p:nvPr/>
        </p:nvGrpSpPr>
        <p:grpSpPr>
          <a:xfrm>
            <a:off x="1317406" y="1484903"/>
            <a:ext cx="1193916" cy="940284"/>
            <a:chOff x="393862" y="1328632"/>
            <a:chExt cx="1193916" cy="8380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3478204-CE06-4728-AFC8-400537D2C8E5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B61FB0A-0FCC-4961-92CC-07B45FE21899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201B6FA-510C-4E91-9D74-D6338F17BF33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DC0793-0BF1-4BE1-8BD2-98B467366E0A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54107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11309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3DFBB9-9F73-4410-9816-C0F3E6124772}"/>
                </a:ext>
              </a:extLst>
            </p:cNvPr>
            <p:cNvSpPr txBox="1"/>
            <p:nvPr/>
          </p:nvSpPr>
          <p:spPr>
            <a:xfrm>
              <a:off x="930867" y="1892348"/>
              <a:ext cx="442750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-73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322C8B-9E29-4006-A6BF-E2473C8BE5AA}"/>
              </a:ext>
            </a:extLst>
          </p:cNvPr>
          <p:cNvGrpSpPr/>
          <p:nvPr/>
        </p:nvGrpSpPr>
        <p:grpSpPr>
          <a:xfrm>
            <a:off x="2842503" y="1480603"/>
            <a:ext cx="1995494" cy="982143"/>
            <a:chOff x="1918959" y="1157696"/>
            <a:chExt cx="1995494" cy="982143"/>
          </a:xfrm>
        </p:grpSpPr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id="{2EA4BD2D-7BB0-44D6-BB4F-D686B1F19CD4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10369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E9BFC642-B02F-42CE-A0F3-81D4EB4EBB6A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940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DE025C8-D2B4-4351-A37A-480E4C6B5A8C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EEA569F-67A2-498A-856B-0A5CE250ECD9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1FF2029-8C62-4408-85B5-64D88780B96D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1F8690C-DFC1-48B1-B5C9-0E1C5146E26A}"/>
              </a:ext>
            </a:extLst>
          </p:cNvPr>
          <p:cNvGrpSpPr/>
          <p:nvPr/>
        </p:nvGrpSpPr>
        <p:grpSpPr>
          <a:xfrm>
            <a:off x="4905833" y="1480603"/>
            <a:ext cx="2395782" cy="1147417"/>
            <a:chOff x="3982289" y="1324332"/>
            <a:chExt cx="2395782" cy="114741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2F2CDC7-694B-45B4-8DD1-03C4F3F1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EF8AFA-2673-4F46-9D90-32E6F887CC3A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8977503A-81E5-4EE0-BAD3-4FC57B6ABD46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B55E46EF-1D74-4D0E-9874-088BAE698402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93A9964-54BB-48DB-B87D-D0B7A10E58AE}"/>
                </a:ext>
              </a:extLst>
            </p:cNvPr>
            <p:cNvSpPr txBox="1"/>
            <p:nvPr/>
          </p:nvSpPr>
          <p:spPr>
            <a:xfrm>
              <a:off x="5375874" y="1948986"/>
              <a:ext cx="10021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集合竞价：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10031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CA1821D-F91B-4631-A240-00FCA50082A3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1278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FB4E71C6-B436-4442-9C65-9EE676C1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DCE5CB-BE7D-4CB2-9CC9-4CDD644C1426}"/>
              </a:ext>
            </a:extLst>
          </p:cNvPr>
          <p:cNvSpPr txBox="1"/>
          <p:nvPr/>
        </p:nvSpPr>
        <p:spPr>
          <a:xfrm>
            <a:off x="1337607" y="5299307"/>
            <a:ext cx="608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另外创新层数量大幅减少；按市场分布，基础层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10369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家，创新层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940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家；按转让方式分布，竞价交易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10031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家，做市交易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1278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6CC1498-53A7-44F8-A8F5-80718A75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2556385"/>
            <a:ext cx="7218483" cy="28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844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1C21C4A-679A-41B3-8EB9-4C82392B6C2C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189DE31-5A7F-4E03-87C1-36039B7EFF3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新三板摘挂牌概况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CF3E3996-F9F9-48C2-8F1B-E5A05551C90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C503CDB-B2D2-4BA3-A46B-E9F47464B1AE}"/>
              </a:ext>
            </a:extLst>
          </p:cNvPr>
          <p:cNvSpPr txBox="1"/>
          <p:nvPr/>
        </p:nvSpPr>
        <p:spPr>
          <a:xfrm>
            <a:off x="1337607" y="5153748"/>
            <a:ext cx="6086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本月新三板挂牌企业总数继续减少，摘牌家数保持搞我，截止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11309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6EE0B21-EBD8-4AD1-9859-EE83675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3C484993-8DF3-4859-A5A1-A9B5EEA7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571280"/>
              </p:ext>
            </p:extLst>
          </p:nvPr>
        </p:nvGraphicFramePr>
        <p:xfrm>
          <a:off x="1635253" y="1328396"/>
          <a:ext cx="5629274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32984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2182B1A-75B1-41A8-A125-4027E8974A5D}"/>
              </a:ext>
            </a:extLst>
          </p:cNvPr>
          <p:cNvSpPr/>
          <p:nvPr/>
        </p:nvSpPr>
        <p:spPr>
          <a:xfrm>
            <a:off x="1353579" y="1130187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新三板市场交易情况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9A4829-C46E-48CF-8325-10E1E2DAB6FE}"/>
              </a:ext>
            </a:extLst>
          </p:cNvPr>
          <p:cNvSpPr txBox="1"/>
          <p:nvPr/>
        </p:nvSpPr>
        <p:spPr>
          <a:xfrm>
            <a:off x="1353579" y="4583770"/>
            <a:ext cx="62999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本月新三板成交持续回落，三板做市指数持续回落，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日收盘价为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871.11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点。三板成指在本月保持平走，收于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1034.89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点。两大指数均持续保持低位震荡。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80CD0C-A820-45D8-BCCF-61D3FB66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BCDE3308-4D89-4A47-957E-21B9E5CC8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40200"/>
              </p:ext>
            </p:extLst>
          </p:nvPr>
        </p:nvGraphicFramePr>
        <p:xfrm>
          <a:off x="1638300" y="1646500"/>
          <a:ext cx="58674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51984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948A535-F4C2-465E-A999-6043EF1D140E}"/>
              </a:ext>
            </a:extLst>
          </p:cNvPr>
          <p:cNvSpPr/>
          <p:nvPr/>
        </p:nvSpPr>
        <p:spPr>
          <a:xfrm>
            <a:off x="1166916" y="921635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新三板市场成交情况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E99430-4D62-4502-AF3D-D4F4414F66EC}"/>
              </a:ext>
            </a:extLst>
          </p:cNvPr>
          <p:cNvSpPr txBox="1"/>
          <p:nvPr/>
        </p:nvSpPr>
        <p:spPr>
          <a:xfrm>
            <a:off x="1193292" y="4766650"/>
            <a:ext cx="66341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分市场方面，市场交投情况上没有明显变化，本月做市成交量较上月下降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9.1%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亿股，竞价交易下降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亿股；创新层本月下降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23.1%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亿股，基础层下降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9E3C12-06AD-40FB-A4CC-6509E269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3E7E2C8-3F70-4957-BBCD-A98024C268FE}"/>
              </a:ext>
            </a:extLst>
          </p:cNvPr>
          <p:cNvGrpSpPr/>
          <p:nvPr/>
        </p:nvGrpSpPr>
        <p:grpSpPr>
          <a:xfrm>
            <a:off x="1438275" y="1313837"/>
            <a:ext cx="6267450" cy="3452813"/>
            <a:chOff x="0" y="0"/>
            <a:chExt cx="6267450" cy="3452813"/>
          </a:xfrm>
        </p:grpSpPr>
        <p:graphicFrame>
          <p:nvGraphicFramePr>
            <p:cNvPr id="15" name="图表 14">
              <a:extLst>
                <a:ext uri="{FF2B5EF4-FFF2-40B4-BE49-F238E27FC236}">
                  <a16:creationId xmlns:a16="http://schemas.microsoft.com/office/drawing/2014/main" id="{B7384B88-4E5C-4D86-954D-3049FCC7CA03}"/>
                </a:ext>
              </a:extLst>
            </p:cNvPr>
            <p:cNvGraphicFramePr/>
            <p:nvPr/>
          </p:nvGraphicFramePr>
          <p:xfrm>
            <a:off x="0" y="0"/>
            <a:ext cx="6267450" cy="3452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2C254CE-387E-4868-8A7D-F259D25B5385}"/>
                </a:ext>
              </a:extLst>
            </p:cNvPr>
            <p:cNvSpPr/>
            <p:nvPr/>
          </p:nvSpPr>
          <p:spPr>
            <a:xfrm>
              <a:off x="5695950" y="471488"/>
              <a:ext cx="457200" cy="25431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56634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DB46E0E-B68F-4283-9C6C-11C47D9D3F35}"/>
              </a:ext>
            </a:extLst>
          </p:cNvPr>
          <p:cNvSpPr/>
          <p:nvPr/>
        </p:nvSpPr>
        <p:spPr>
          <a:xfrm>
            <a:off x="1542165" y="1532523"/>
            <a:ext cx="2874387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新三板市场成交前列个股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79DA23-31DA-4A0E-805B-5A1F5188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CCC2FF7-3EA3-4E6F-A3B1-C0BB3C32A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69172"/>
              </p:ext>
            </p:extLst>
          </p:nvPr>
        </p:nvGraphicFramePr>
        <p:xfrm>
          <a:off x="1752600" y="2074313"/>
          <a:ext cx="5638800" cy="25527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42695824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5155048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8162427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35072406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64738942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50210026"/>
                    </a:ext>
                  </a:extLst>
                </a:gridCol>
              </a:tblGrid>
              <a:tr h="2762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月新三板成交量前五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12828"/>
                  </a:ext>
                </a:extLst>
              </a:tr>
              <a:tr h="2952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创新层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基础层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2215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证券代码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证券简称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成交额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证券代码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证券简称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成交额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614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831550.OC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成大生物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14,629.92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430719.OC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九鼎集团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12,923.00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7657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830899.OC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联讯证券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8,356.28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832970.OC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东海证券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5,620.66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8061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831562.OC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山水环境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5,413.63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833858.OC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信中利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4,560.36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4687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833684.OC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联赢激光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4,289.05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872386.OC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汇通银行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2,753.52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48704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834793.OC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华强方特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4,086.76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834147.OC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汉密顿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2,170.51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3692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单位：万元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64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4296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76AEDD-5A1C-45E5-801D-7E79DB6AF837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D5931A-7BD1-4077-A0C8-2A1351F278EF}"/>
              </a:ext>
            </a:extLst>
          </p:cNvPr>
          <p:cNvSpPr txBox="1"/>
          <p:nvPr/>
        </p:nvSpPr>
        <p:spPr>
          <a:xfrm>
            <a:off x="989298" y="1454152"/>
            <a:ext cx="7165403" cy="376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一级市场本月表现有所回落，募集数量及规模较上月有所下降。在投资情况上，尽管总投资金额超过了</a:t>
            </a:r>
            <a:r>
              <a:rPr lang="en-US" altLang="zh-CN" dirty="0"/>
              <a:t>1000</a:t>
            </a:r>
            <a:r>
              <a:rPr lang="zh-CN" altLang="en-US" dirty="0"/>
              <a:t>亿元，但蚂蚁金服一家就占据了一半，其余亮眼项目不多。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发行市场方面，</a:t>
            </a:r>
            <a:r>
              <a:rPr lang="en-US" altLang="zh-CN" dirty="0"/>
              <a:t>A</a:t>
            </a:r>
            <a:r>
              <a:rPr lang="zh-CN" altLang="en-US" dirty="0"/>
              <a:t>股</a:t>
            </a:r>
            <a:r>
              <a:rPr lang="en-US" altLang="zh-CN" dirty="0"/>
              <a:t>IPO</a:t>
            </a:r>
            <a:r>
              <a:rPr lang="zh-CN" altLang="en-US" dirty="0"/>
              <a:t>保持着缓慢的节奏，本月仅有</a:t>
            </a:r>
            <a:r>
              <a:rPr lang="en-US" altLang="zh-CN" dirty="0"/>
              <a:t>8</a:t>
            </a:r>
            <a:r>
              <a:rPr lang="zh-CN" altLang="en-US" dirty="0"/>
              <a:t>家企业上市交易，但近两月“独角兽”企业富士康、药明康德等相继上市，带来了背后基金产品的退出数量上升。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新三板本月依旧没有太亮眼表现，本月</a:t>
            </a:r>
            <a:r>
              <a:rPr lang="en-US" altLang="zh-CN" dirty="0"/>
              <a:t>2018</a:t>
            </a:r>
            <a:r>
              <a:rPr lang="zh-CN" altLang="en-US" dirty="0"/>
              <a:t>年创新层名单公布，仅</a:t>
            </a:r>
            <a:r>
              <a:rPr lang="en-US" altLang="zh-CN" dirty="0"/>
              <a:t>940</a:t>
            </a:r>
            <a:r>
              <a:rPr lang="zh-CN" altLang="en-US" dirty="0"/>
              <a:t>家企业入选，较去年大幅减少近</a:t>
            </a:r>
            <a:r>
              <a:rPr lang="en-US" altLang="zh-CN" dirty="0"/>
              <a:t>300</a:t>
            </a:r>
            <a:r>
              <a:rPr lang="zh-CN" altLang="en-US" dirty="0"/>
              <a:t>家。摘挂牌方面，摘牌数量依旧维持着三位数的水平，本月新三板上市企业净减少</a:t>
            </a:r>
            <a:r>
              <a:rPr lang="en-US" altLang="zh-CN" dirty="0"/>
              <a:t>73</a:t>
            </a:r>
            <a:r>
              <a:rPr lang="zh-CN" altLang="en-US" dirty="0"/>
              <a:t>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057925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197D0F-18D0-4CCA-8F4C-912B60F9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" y="99819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65A770-5DA3-4955-87CB-7CFCD8E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07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88FF1F1B-7DA4-47DA-BEB6-6DD22F3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17510770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rongkeLogo.jpg">
            <a:extLst>
              <a:ext uri="{FF2B5EF4-FFF2-40B4-BE49-F238E27FC236}">
                <a16:creationId xmlns:a16="http://schemas.microsoft.com/office/drawing/2014/main" id="{D4B2D0EA-E803-43AE-93CB-E2A73BC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687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19BC0F-AF1B-4053-AD77-0E509670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3" y="1370459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联系人：陆韩骏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BC1C1A-FD48-4C65-B424-7BD6ED2A496D}"/>
              </a:ext>
            </a:extLst>
          </p:cNvPr>
          <p:cNvSpPr txBox="1"/>
          <p:nvPr/>
        </p:nvSpPr>
        <p:spPr>
          <a:xfrm>
            <a:off x="397803" y="908794"/>
            <a:ext cx="141577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Arial" panose="020B0604020202020204" pitchFamily="34" charset="0"/>
              <a:defRPr sz="2400" b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联系我们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DC0165-AA59-4EA8-A0B2-2BE9880E2CB3}"/>
              </a:ext>
            </a:extLst>
          </p:cNvPr>
          <p:cNvSpPr txBox="1"/>
          <p:nvPr/>
        </p:nvSpPr>
        <p:spPr>
          <a:xfrm flipH="1">
            <a:off x="4749204" y="231557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8F4CC5-AC8A-4AFF-97D1-235619546D00}"/>
              </a:ext>
            </a:extLst>
          </p:cNvPr>
          <p:cNvSpPr txBox="1"/>
          <p:nvPr/>
        </p:nvSpPr>
        <p:spPr>
          <a:xfrm>
            <a:off x="4749204" y="3005250"/>
            <a:ext cx="37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本</a:t>
            </a:r>
            <a:r>
              <a:rPr lang="en-US" altLang="zh-CN" b="1" dirty="0"/>
              <a:t>PPT</a:t>
            </a:r>
            <a:r>
              <a:rPr lang="zh-CN" altLang="en-US" b="1" dirty="0"/>
              <a:t>内所有数据均来源于万得</a:t>
            </a:r>
            <a:r>
              <a:rPr lang="en-US" altLang="zh-CN" b="1" dirty="0"/>
              <a:t>wind</a:t>
            </a:r>
            <a:r>
              <a:rPr lang="zh-CN" altLang="en-US" b="1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1078068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D6EE1C6-7EBC-465B-AE94-30DF34FFF258}"/>
              </a:ext>
            </a:extLst>
          </p:cNvPr>
          <p:cNvSpPr/>
          <p:nvPr/>
        </p:nvSpPr>
        <p:spPr>
          <a:xfrm>
            <a:off x="2822451" y="1199916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6C0594D-E4DC-4867-ACD9-AC9FDDBDF537}"/>
              </a:ext>
            </a:extLst>
          </p:cNvPr>
          <p:cNvSpPr/>
          <p:nvPr/>
        </p:nvSpPr>
        <p:spPr>
          <a:xfrm>
            <a:off x="2822450" y="2492747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948C89F-0E6D-4C5D-81C4-2E3CCB640C2C}"/>
              </a:ext>
            </a:extLst>
          </p:cNvPr>
          <p:cNvSpPr/>
          <p:nvPr/>
        </p:nvSpPr>
        <p:spPr>
          <a:xfrm>
            <a:off x="2822449" y="3785578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CD12AA-A70E-45E0-A09D-6EFF5BE33BA7}"/>
              </a:ext>
            </a:extLst>
          </p:cNvPr>
          <p:cNvSpPr txBox="1"/>
          <p:nvPr/>
        </p:nvSpPr>
        <p:spPr>
          <a:xfrm>
            <a:off x="3891820" y="1199916"/>
            <a:ext cx="241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募集市场有所回落，规模及事件出现下降。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9E7999-5DE9-4E62-8354-AD157F094374}"/>
              </a:ext>
            </a:extLst>
          </p:cNvPr>
          <p:cNvSpPr txBox="1"/>
          <p:nvPr/>
        </p:nvSpPr>
        <p:spPr>
          <a:xfrm>
            <a:off x="3891820" y="2590821"/>
            <a:ext cx="231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投资市场依旧活跃，本月分布较为广泛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DF9CBF-44CD-45B6-9CBD-19FBCACC7ADD}"/>
              </a:ext>
            </a:extLst>
          </p:cNvPr>
          <p:cNvSpPr txBox="1"/>
          <p:nvPr/>
        </p:nvSpPr>
        <p:spPr>
          <a:xfrm>
            <a:off x="3891820" y="3883652"/>
            <a:ext cx="26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</a:t>
            </a:r>
            <a:r>
              <a:rPr lang="zh-CN" altLang="en-US" dirty="0"/>
              <a:t>股</a:t>
            </a:r>
            <a:r>
              <a:rPr lang="en-US" altLang="zh-CN" dirty="0"/>
              <a:t>IPO</a:t>
            </a:r>
            <a:r>
              <a:rPr lang="zh-CN" altLang="en-US" dirty="0"/>
              <a:t>保持较慢节奏，独角兽提升退出数量。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85E841F-3602-4AB6-8EF8-7C91753DB5A6}"/>
              </a:ext>
            </a:extLst>
          </p:cNvPr>
          <p:cNvSpPr/>
          <p:nvPr/>
        </p:nvSpPr>
        <p:spPr>
          <a:xfrm>
            <a:off x="2822448" y="5078409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B283D0-622D-415F-8F2B-161011CA3B59}"/>
              </a:ext>
            </a:extLst>
          </p:cNvPr>
          <p:cNvSpPr txBox="1"/>
          <p:nvPr/>
        </p:nvSpPr>
        <p:spPr>
          <a:xfrm>
            <a:off x="3891820" y="5176483"/>
            <a:ext cx="223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新三板持续遇冷，摘牌保持高位运行。</a:t>
            </a:r>
          </a:p>
        </p:txBody>
      </p:sp>
    </p:spTree>
    <p:extLst>
      <p:ext uri="{BB962C8B-B14F-4D97-AF65-F5344CB8AC3E}">
        <p14:creationId xmlns:p14="http://schemas.microsoft.com/office/powerpoint/2010/main" val="3514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>
            <a:extLst>
              <a:ext uri="{FF2B5EF4-FFF2-40B4-BE49-F238E27FC236}">
                <a16:creationId xmlns:a16="http://schemas.microsoft.com/office/drawing/2014/main" id="{CFB6DA05-94BA-443E-A6FE-4462F654B786}"/>
              </a:ext>
            </a:extLst>
          </p:cNvPr>
          <p:cNvSpPr/>
          <p:nvPr/>
        </p:nvSpPr>
        <p:spPr>
          <a:xfrm>
            <a:off x="1461323" y="4649369"/>
            <a:ext cx="702923" cy="1509372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90AC4D-A159-44AF-8FF0-7AB2982D65C6}"/>
              </a:ext>
            </a:extLst>
          </p:cNvPr>
          <p:cNvSpPr txBox="1"/>
          <p:nvPr/>
        </p:nvSpPr>
        <p:spPr>
          <a:xfrm>
            <a:off x="3571438" y="4541886"/>
            <a:ext cx="418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299.5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亿，本月募集数量及募集规模双双回落。与去年同期相比，事件数量减少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16.7%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，规模减少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43.4%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B9FC9D-2ADF-4502-A883-7037D5F85BE4}"/>
              </a:ext>
            </a:extLst>
          </p:cNvPr>
          <p:cNvSpPr txBox="1"/>
          <p:nvPr/>
        </p:nvSpPr>
        <p:spPr>
          <a:xfrm>
            <a:off x="2244749" y="4771693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-57.6%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B81D4-2433-4C0C-AFE0-0DDF8F9F3751}"/>
              </a:ext>
            </a:extLst>
          </p:cNvPr>
          <p:cNvSpPr txBox="1"/>
          <p:nvPr/>
        </p:nvSpPr>
        <p:spPr>
          <a:xfrm>
            <a:off x="2265235" y="5465217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-52.2%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8AA4E6-CA6C-40CC-B35F-26F7BD7EE4FB}"/>
              </a:ext>
            </a:extLst>
          </p:cNvPr>
          <p:cNvSpPr txBox="1"/>
          <p:nvPr/>
        </p:nvSpPr>
        <p:spPr>
          <a:xfrm>
            <a:off x="2244749" y="51574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EED94C-C403-45E4-A2E1-C79F760161C9}"/>
              </a:ext>
            </a:extLst>
          </p:cNvPr>
          <p:cNvSpPr txBox="1"/>
          <p:nvPr/>
        </p:nvSpPr>
        <p:spPr>
          <a:xfrm>
            <a:off x="2244749" y="58509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64D974-02B7-4EC6-9273-2669A403EFC0}"/>
              </a:ext>
            </a:extLst>
          </p:cNvPr>
          <p:cNvGrpSpPr/>
          <p:nvPr/>
        </p:nvGrpSpPr>
        <p:grpSpPr>
          <a:xfrm>
            <a:off x="1477021" y="4107073"/>
            <a:ext cx="3725916" cy="369870"/>
            <a:chOff x="7155445" y="740531"/>
            <a:chExt cx="3098164" cy="3698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5F7518-96B5-44A9-9034-E179CA8C275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募集数量及规模较上月有所回落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9B32B8FC-BE3D-4717-A775-63EE15789B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E432048B-F459-4924-BB64-1CFE8924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F3ABA38B-CF81-487E-AEA6-7F34BF1A3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900736"/>
              </p:ext>
            </p:extLst>
          </p:nvPr>
        </p:nvGraphicFramePr>
        <p:xfrm>
          <a:off x="1390650" y="931118"/>
          <a:ext cx="63627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47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5515EE7-682F-4655-97CD-B141671A78B9}"/>
              </a:ext>
            </a:extLst>
          </p:cNvPr>
          <p:cNvSpPr txBox="1"/>
          <p:nvPr/>
        </p:nvSpPr>
        <p:spPr>
          <a:xfrm>
            <a:off x="765894" y="4626284"/>
            <a:ext cx="743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本月创业投资基金募集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59.57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29.9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亿；并购基金募集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210.05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CC65A3-FE33-4B9D-8BDE-ED554235274C}"/>
              </a:ext>
            </a:extLst>
          </p:cNvPr>
          <p:cNvGrpSpPr/>
          <p:nvPr/>
        </p:nvGrpSpPr>
        <p:grpSpPr>
          <a:xfrm>
            <a:off x="765894" y="4110314"/>
            <a:ext cx="3352377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EF3E50B-A09D-4AFB-AD3D-8476E584A61D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按募集方式分类与上月相当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33FA0AF2-434F-42C7-AEC3-25E2BC72B83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7AA7E87C-C50C-4D12-8A6B-10A141B6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857C949-98B8-41C7-A7F0-5DB2311C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20600"/>
              </p:ext>
            </p:extLst>
          </p:nvPr>
        </p:nvGraphicFramePr>
        <p:xfrm>
          <a:off x="1765300" y="1080050"/>
          <a:ext cx="5613400" cy="2571750"/>
        </p:xfrm>
        <a:graphic>
          <a:graphicData uri="http://schemas.openxmlformats.org/drawingml/2006/table">
            <a:tbl>
              <a:tblPr/>
              <a:tblGrid>
                <a:gridCol w="1285631">
                  <a:extLst>
                    <a:ext uri="{9D8B030D-6E8A-4147-A177-3AD203B41FA5}">
                      <a16:colId xmlns:a16="http://schemas.microsoft.com/office/drawing/2014/main" val="676144803"/>
                    </a:ext>
                  </a:extLst>
                </a:gridCol>
                <a:gridCol w="1401939">
                  <a:extLst>
                    <a:ext uri="{9D8B030D-6E8A-4147-A177-3AD203B41FA5}">
                      <a16:colId xmlns:a16="http://schemas.microsoft.com/office/drawing/2014/main" val="309356629"/>
                    </a:ext>
                  </a:extLst>
                </a:gridCol>
                <a:gridCol w="2925830">
                  <a:extLst>
                    <a:ext uri="{9D8B030D-6E8A-4147-A177-3AD203B41FA5}">
                      <a16:colId xmlns:a16="http://schemas.microsoft.com/office/drawing/2014/main" val="1149430044"/>
                    </a:ext>
                  </a:extLst>
                </a:gridCol>
              </a:tblGrid>
              <a:tr h="4286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5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月募集基金的数量及规模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34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募资金额（人民币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9937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Venture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6875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154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Buyout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267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299.52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6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C4144B8-337F-4075-990E-BCE74012F915}"/>
              </a:ext>
            </a:extLst>
          </p:cNvPr>
          <p:cNvGrpSpPr/>
          <p:nvPr/>
        </p:nvGrpSpPr>
        <p:grpSpPr>
          <a:xfrm>
            <a:off x="95588" y="923819"/>
            <a:ext cx="5320473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62EE2C6-44B4-4AC0-989C-D718BD3E9F3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投融资市场活跃较为，事件规模均较上月增加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B6C65461-38AC-4007-BA6B-E44D2815E8A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5A32A79-8EC2-4F3E-A80A-0357DD5EFB53}"/>
              </a:ext>
            </a:extLst>
          </p:cNvPr>
          <p:cNvSpPr txBox="1"/>
          <p:nvPr/>
        </p:nvSpPr>
        <p:spPr>
          <a:xfrm>
            <a:off x="1348990" y="5262867"/>
            <a:ext cx="603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385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起，融资总额达到人民币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1223.1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亿元。分行业来看，投资依旧集中在互联网及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行业，分别发生案例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起，分别吸金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60.13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151.53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DD5F40-C236-44D4-9C81-7B1671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9D0B022-C0D8-4D32-9484-DADDD1687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85044"/>
              </p:ext>
            </p:extLst>
          </p:nvPr>
        </p:nvGraphicFramePr>
        <p:xfrm>
          <a:off x="2074399" y="1436671"/>
          <a:ext cx="4584700" cy="3876675"/>
        </p:xfrm>
        <a:graphic>
          <a:graphicData uri="http://schemas.openxmlformats.org/drawingml/2006/table">
            <a:tbl>
              <a:tblPr/>
              <a:tblGrid>
                <a:gridCol w="1791941">
                  <a:extLst>
                    <a:ext uri="{9D8B030D-6E8A-4147-A177-3AD203B41FA5}">
                      <a16:colId xmlns:a16="http://schemas.microsoft.com/office/drawing/2014/main" val="3269550245"/>
                    </a:ext>
                  </a:extLst>
                </a:gridCol>
                <a:gridCol w="1000818">
                  <a:extLst>
                    <a:ext uri="{9D8B030D-6E8A-4147-A177-3AD203B41FA5}">
                      <a16:colId xmlns:a16="http://schemas.microsoft.com/office/drawing/2014/main" val="2728800819"/>
                    </a:ext>
                  </a:extLst>
                </a:gridCol>
                <a:gridCol w="1791941">
                  <a:extLst>
                    <a:ext uri="{9D8B030D-6E8A-4147-A177-3AD203B41FA5}">
                      <a16:colId xmlns:a16="http://schemas.microsoft.com/office/drawing/2014/main" val="141945677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月中国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PEVC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案例行业分布及规模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78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9563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互联网软件与服务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411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信息科技咨询与其它服务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151.53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8039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114.97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5744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54.71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638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医疗保健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399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设备制造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731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消费零售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8345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974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1283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567.90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2177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房地产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112.27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729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063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食品饮料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723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1223.10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3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14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1CA58C-DF27-4274-9D2A-74F19E1FE0D1}"/>
              </a:ext>
            </a:extLst>
          </p:cNvPr>
          <p:cNvSpPr txBox="1"/>
          <p:nvPr/>
        </p:nvSpPr>
        <p:spPr>
          <a:xfrm>
            <a:off x="931462" y="4509399"/>
            <a:ext cx="72810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按融资轮次来看，本月融资事件依旧集中在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55.64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亿元。本月投资金额集中度较高，其中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轮的主要融资发生在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蚂蚁金服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，共获得了来自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家投资公司共计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亿美元的融资。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D30A20-2836-4CB6-B121-89724D9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EEAB4DF-4302-44CA-96F7-575FBF695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70" y="960501"/>
            <a:ext cx="5882639" cy="35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A317F1-5CB3-4E34-8C48-F711D7F2C54E}"/>
              </a:ext>
            </a:extLst>
          </p:cNvPr>
          <p:cNvGrpSpPr/>
          <p:nvPr/>
        </p:nvGrpSpPr>
        <p:grpSpPr>
          <a:xfrm>
            <a:off x="280227" y="1066804"/>
            <a:ext cx="379799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CD023E-E4ED-4152-844D-911868C59CD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分行业融资案例及金额分布情况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9BF597C-0FA5-40E4-B397-8AEAE5EC31F9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15B6156-81F7-4969-8DDF-A1A35307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54B483-32BA-4670-86E3-855F0969B3A6}"/>
              </a:ext>
            </a:extLst>
          </p:cNvPr>
          <p:cNvSpPr txBox="1"/>
          <p:nvPr/>
        </p:nvSpPr>
        <p:spPr>
          <a:xfrm>
            <a:off x="495757" y="5189215"/>
            <a:ext cx="806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本月融资情况按行业来分较为分散，按投资金额来看金融行业由于蚂蚁金服的存在，本月有较大的占比，按数量来看互联网及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的占比依旧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较大。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673F163-9D45-42D5-8D09-6159DA6E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9" y="1586402"/>
            <a:ext cx="3759444" cy="3330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4A1667-E0CC-43C9-820D-5D59DC663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71" y="1586402"/>
            <a:ext cx="47053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4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5B7CC29-2E8C-4A43-9311-BD4B993B79FB}"/>
              </a:ext>
            </a:extLst>
          </p:cNvPr>
          <p:cNvGrpSpPr/>
          <p:nvPr/>
        </p:nvGrpSpPr>
        <p:grpSpPr>
          <a:xfrm>
            <a:off x="741451" y="947054"/>
            <a:ext cx="2338550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0F3980-F90D-49E0-BEF0-BDF3A88D47F6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6E43E9C-9EE8-4DD6-81DA-BBC14A3B77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9CD423-53FE-455A-8317-B0B0782ACAB2}"/>
              </a:ext>
            </a:extLst>
          </p:cNvPr>
          <p:cNvGrpSpPr/>
          <p:nvPr/>
        </p:nvGrpSpPr>
        <p:grpSpPr>
          <a:xfrm>
            <a:off x="727494" y="1377868"/>
            <a:ext cx="2784296" cy="318498"/>
            <a:chOff x="5691883" y="1387012"/>
            <a:chExt cx="2784296" cy="318498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2CEB7EC8-9631-4BD3-9714-B509A437E1D3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8A4277F2-AF71-4F8C-B0C2-56BEA718FE0E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F60303-130F-4064-8514-6D13E03A8590}"/>
              </a:ext>
            </a:extLst>
          </p:cNvPr>
          <p:cNvGrpSpPr/>
          <p:nvPr/>
        </p:nvGrpSpPr>
        <p:grpSpPr>
          <a:xfrm>
            <a:off x="708277" y="4673331"/>
            <a:ext cx="2532102" cy="318498"/>
            <a:chOff x="5691883" y="1387012"/>
            <a:chExt cx="2784298" cy="318498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74CB736-31E5-4A61-8A0C-FAAE0B5BE94E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2F4E75E6-ED9C-4DDC-9F00-BF924BACA7A9}"/>
                </a:ext>
              </a:extLst>
            </p:cNvPr>
            <p:cNvSpPr/>
            <p:nvPr/>
          </p:nvSpPr>
          <p:spPr>
            <a:xfrm>
              <a:off x="6249271" y="1387012"/>
              <a:ext cx="2226910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16A60F6-287C-42D1-BA0F-B5F9701EFDA3}"/>
              </a:ext>
            </a:extLst>
          </p:cNvPr>
          <p:cNvSpPr txBox="1"/>
          <p:nvPr/>
        </p:nvSpPr>
        <p:spPr>
          <a:xfrm>
            <a:off x="1177933" y="3646475"/>
            <a:ext cx="4768145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基石药业：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成立于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年，两年融资超过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亿美元，主要研究方向为肿瘤免疫的联合疗法，不仅仅是将免疫疗法与传统化疗、靶向疗法结合，他们认为只要能够提高患者生存率、生活质量的方案都值得一试。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02D91159-3D3A-4827-A64F-A1C4D2E0AD24}"/>
              </a:ext>
            </a:extLst>
          </p:cNvPr>
          <p:cNvSpPr/>
          <p:nvPr/>
        </p:nvSpPr>
        <p:spPr>
          <a:xfrm>
            <a:off x="725862" y="182638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77CC2351-4474-4416-9A6E-7A7A0B6FCCEF}"/>
              </a:ext>
            </a:extLst>
          </p:cNvPr>
          <p:cNvSpPr/>
          <p:nvPr/>
        </p:nvSpPr>
        <p:spPr>
          <a:xfrm>
            <a:off x="725861" y="2859341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D08E505E-E13D-4DDA-81CB-F54E54D5273B}"/>
              </a:ext>
            </a:extLst>
          </p:cNvPr>
          <p:cNvSpPr/>
          <p:nvPr/>
        </p:nvSpPr>
        <p:spPr>
          <a:xfrm>
            <a:off x="725860" y="3713218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93CDE78F-AFAC-4D3D-AA70-0D3F47C3E01B}"/>
              </a:ext>
            </a:extLst>
          </p:cNvPr>
          <p:cNvSpPr/>
          <p:nvPr/>
        </p:nvSpPr>
        <p:spPr>
          <a:xfrm>
            <a:off x="741451" y="5163696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9D03E4-BA1D-4C4B-BE5A-9D4D63B3E482}"/>
              </a:ext>
            </a:extLst>
          </p:cNvPr>
          <p:cNvSpPr txBox="1"/>
          <p:nvPr/>
        </p:nvSpPr>
        <p:spPr>
          <a:xfrm>
            <a:off x="1256222" y="5110800"/>
            <a:ext cx="4986978" cy="123110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优必选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是一家集人工智能和人形机器人研发、平台软件开发运用及产品销售为一体的全球性高科技企业。从人形机器人的核心源动力伺服舵机研发起步， 逐步推出了消费级人形机器人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Alpha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系列、商用服务人形机器人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Cruzr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和主打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教育的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Jimu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机器人，并成功入驻全球部分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Apple Store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零售店。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83896C-AA62-4F2F-BEDA-8CE95DF5C9A4}"/>
              </a:ext>
            </a:extLst>
          </p:cNvPr>
          <p:cNvSpPr txBox="1"/>
          <p:nvPr/>
        </p:nvSpPr>
        <p:spPr>
          <a:xfrm>
            <a:off x="1180378" y="1772829"/>
            <a:ext cx="4788991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商汤科技：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SenseTime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是一家专注于计算机视觉和深度学习原创技术的创业公司，目前已开始对外提供精准的人脸识别技术，以及集成了人脸识别、危险品识别、行为检测、车辆检测等的安防监控系统。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A78919-6D7C-4E76-99FA-D8B676660160}"/>
              </a:ext>
            </a:extLst>
          </p:cNvPr>
          <p:cNvSpPr txBox="1"/>
          <p:nvPr/>
        </p:nvSpPr>
        <p:spPr>
          <a:xfrm>
            <a:off x="1180378" y="2762629"/>
            <a:ext cx="5075158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益商仓储：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易商是一家为电子商务、零售业以及冷链行业提供仓储设施开发及服务，为企业客户提供物流、生产及办公设施的开发、运营和管理服务的专业公司。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A460B12-C4AF-4840-9B98-9F369DDCC9AC}"/>
              </a:ext>
            </a:extLst>
          </p:cNvPr>
          <p:cNvSpPr txBox="1"/>
          <p:nvPr/>
        </p:nvSpPr>
        <p:spPr>
          <a:xfrm>
            <a:off x="6264841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0864F6-C388-4FF3-B753-5EF9AD00DCA5}"/>
              </a:ext>
            </a:extLst>
          </p:cNvPr>
          <p:cNvSpPr txBox="1"/>
          <p:nvPr/>
        </p:nvSpPr>
        <p:spPr>
          <a:xfrm>
            <a:off x="6221560" y="1952801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F2ED2C-C0CC-4863-96F5-96F8D7138B67}"/>
              </a:ext>
            </a:extLst>
          </p:cNvPr>
          <p:cNvSpPr txBox="1"/>
          <p:nvPr/>
        </p:nvSpPr>
        <p:spPr>
          <a:xfrm>
            <a:off x="6243200" y="2936295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19.27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DAC58A-D651-43D4-9896-9B484679BCC5}"/>
              </a:ext>
            </a:extLst>
          </p:cNvPr>
          <p:cNvSpPr txBox="1"/>
          <p:nvPr/>
        </p:nvSpPr>
        <p:spPr>
          <a:xfrm>
            <a:off x="6264841" y="3882580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1099B5-67DA-4F97-904E-73E63AE94C83}"/>
              </a:ext>
            </a:extLst>
          </p:cNvPr>
          <p:cNvSpPr txBox="1"/>
          <p:nvPr/>
        </p:nvSpPr>
        <p:spPr>
          <a:xfrm>
            <a:off x="6337313" y="5218305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9DBDD66-7B8E-47A7-970C-7B36A625FE9A}"/>
              </a:ext>
            </a:extLst>
          </p:cNvPr>
          <p:cNvSpPr txBox="1"/>
          <p:nvPr/>
        </p:nvSpPr>
        <p:spPr>
          <a:xfrm>
            <a:off x="8096128" y="196910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1832E6A-3D87-46D3-B658-81FAB633494C}"/>
              </a:ext>
            </a:extLst>
          </p:cNvPr>
          <p:cNvSpPr txBox="1"/>
          <p:nvPr/>
        </p:nvSpPr>
        <p:spPr>
          <a:xfrm>
            <a:off x="8190241" y="5218304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C+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7990EBC-AC2D-40D2-A26A-6953C72EC25C}"/>
              </a:ext>
            </a:extLst>
          </p:cNvPr>
          <p:cNvSpPr txBox="1"/>
          <p:nvPr/>
        </p:nvSpPr>
        <p:spPr>
          <a:xfrm>
            <a:off x="8112457" y="39569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01FAD4-9E0F-47D2-9484-47C7DA808EB3}"/>
              </a:ext>
            </a:extLst>
          </p:cNvPr>
          <p:cNvSpPr txBox="1"/>
          <p:nvPr/>
        </p:nvSpPr>
        <p:spPr>
          <a:xfrm>
            <a:off x="7859119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融资轮次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388FC1-D4B3-4D0B-BBF7-57384EC21CF5}"/>
              </a:ext>
            </a:extLst>
          </p:cNvPr>
          <p:cNvSpPr txBox="1"/>
          <p:nvPr/>
        </p:nvSpPr>
        <p:spPr>
          <a:xfrm>
            <a:off x="8112457" y="2967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406075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78C99D2-FFBC-48AE-84EF-AF85720C6635}"/>
              </a:ext>
            </a:extLst>
          </p:cNvPr>
          <p:cNvGrpSpPr/>
          <p:nvPr/>
        </p:nvGrpSpPr>
        <p:grpSpPr>
          <a:xfrm>
            <a:off x="72882" y="1001730"/>
            <a:ext cx="2269542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D53F5C-9178-42FB-A022-6124C7C0E142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其他主要融资事件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043A4E8A-2EB6-4C89-A3A1-54314289207A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AEFF6E1-4E2C-4BB0-B277-E4BFFD706EFB}"/>
              </a:ext>
            </a:extLst>
          </p:cNvPr>
          <p:cNvGrpSpPr/>
          <p:nvPr/>
        </p:nvGrpSpPr>
        <p:grpSpPr>
          <a:xfrm>
            <a:off x="509017" y="4373368"/>
            <a:ext cx="2008242" cy="369332"/>
            <a:chOff x="230510" y="3886764"/>
            <a:chExt cx="2008242" cy="36933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C86344E-C647-4558-9852-ACE3C8345944}"/>
                </a:ext>
              </a:extLst>
            </p:cNvPr>
            <p:cNvSpPr txBox="1"/>
            <p:nvPr/>
          </p:nvSpPr>
          <p:spPr>
            <a:xfrm>
              <a:off x="230510" y="388676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餐饮知名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APP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A660B24D-B955-487E-89F1-D445035D0FB0}"/>
                </a:ext>
              </a:extLst>
            </p:cNvPr>
            <p:cNvCxnSpPr>
              <a:stCxn id="14" idx="3"/>
            </p:cNvCxnSpPr>
            <p:nvPr/>
          </p:nvCxnSpPr>
          <p:spPr bwMode="auto">
            <a:xfrm flipV="1">
              <a:off x="1695976" y="4070838"/>
              <a:ext cx="542776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37A346C-F7F1-4AA1-B576-AF77EB10F4B6}"/>
              </a:ext>
            </a:extLst>
          </p:cNvPr>
          <p:cNvGrpSpPr/>
          <p:nvPr/>
        </p:nvGrpSpPr>
        <p:grpSpPr>
          <a:xfrm>
            <a:off x="746523" y="5267133"/>
            <a:ext cx="1729736" cy="369332"/>
            <a:chOff x="230509" y="3886764"/>
            <a:chExt cx="2008243" cy="36933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A442D14-020E-4D32-BDA6-27074B47794B}"/>
                </a:ext>
              </a:extLst>
            </p:cNvPr>
            <p:cNvSpPr txBox="1"/>
            <p:nvPr/>
          </p:nvSpPr>
          <p:spPr>
            <a:xfrm>
              <a:off x="230509" y="3886764"/>
              <a:ext cx="129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挂号平台</a:t>
              </a: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47A19C71-4BDA-409D-811C-BF0005E2CCF0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 flipV="1">
              <a:off x="1528011" y="4070838"/>
              <a:ext cx="710741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C3FE9EE-A7AC-4F13-A5B6-B4205A0BFE44}"/>
              </a:ext>
            </a:extLst>
          </p:cNvPr>
          <p:cNvGrpSpPr/>
          <p:nvPr/>
        </p:nvGrpSpPr>
        <p:grpSpPr>
          <a:xfrm>
            <a:off x="808892" y="1957587"/>
            <a:ext cx="1615531" cy="307777"/>
            <a:chOff x="230510" y="3886764"/>
            <a:chExt cx="2135173" cy="30777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15CCC3-2EFB-476D-8F07-73FBE44C21B6}"/>
                </a:ext>
              </a:extLst>
            </p:cNvPr>
            <p:cNvSpPr txBox="1"/>
            <p:nvPr/>
          </p:nvSpPr>
          <p:spPr>
            <a:xfrm>
              <a:off x="230510" y="3886764"/>
              <a:ext cx="1661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征信服务平台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B49B8D49-F774-458A-94B3-E11660332E4A}"/>
                </a:ext>
              </a:extLst>
            </p:cNvPr>
            <p:cNvCxnSpPr>
              <a:cxnSpLocks/>
              <a:stCxn id="31" idx="3"/>
            </p:cNvCxnSpPr>
            <p:nvPr/>
          </p:nvCxnSpPr>
          <p:spPr bwMode="auto">
            <a:xfrm>
              <a:off x="1892123" y="4040653"/>
              <a:ext cx="473560" cy="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D77D498-DBEB-463A-9C97-F8253FDBA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71875"/>
              </p:ext>
            </p:extLst>
          </p:nvPr>
        </p:nvGraphicFramePr>
        <p:xfrm>
          <a:off x="2610094" y="1167929"/>
          <a:ext cx="6041536" cy="5345276"/>
        </p:xfrm>
        <a:graphic>
          <a:graphicData uri="http://schemas.openxmlformats.org/drawingml/2006/table">
            <a:tbl>
              <a:tblPr/>
              <a:tblGrid>
                <a:gridCol w="1336219">
                  <a:extLst>
                    <a:ext uri="{9D8B030D-6E8A-4147-A177-3AD203B41FA5}">
                      <a16:colId xmlns:a16="http://schemas.microsoft.com/office/drawing/2014/main" val="4220197945"/>
                    </a:ext>
                  </a:extLst>
                </a:gridCol>
                <a:gridCol w="1690260">
                  <a:extLst>
                    <a:ext uri="{9D8B030D-6E8A-4147-A177-3AD203B41FA5}">
                      <a16:colId xmlns:a16="http://schemas.microsoft.com/office/drawing/2014/main" val="2609163151"/>
                    </a:ext>
                  </a:extLst>
                </a:gridCol>
                <a:gridCol w="931927">
                  <a:extLst>
                    <a:ext uri="{9D8B030D-6E8A-4147-A177-3AD203B41FA5}">
                      <a16:colId xmlns:a16="http://schemas.microsoft.com/office/drawing/2014/main" val="2285566036"/>
                    </a:ext>
                  </a:extLst>
                </a:gridCol>
                <a:gridCol w="858834">
                  <a:extLst>
                    <a:ext uri="{9D8B030D-6E8A-4147-A177-3AD203B41FA5}">
                      <a16:colId xmlns:a16="http://schemas.microsoft.com/office/drawing/2014/main" val="120893374"/>
                    </a:ext>
                  </a:extLst>
                </a:gridCol>
                <a:gridCol w="1224296">
                  <a:extLst>
                    <a:ext uri="{9D8B030D-6E8A-4147-A177-3AD203B41FA5}">
                      <a16:colId xmlns:a16="http://schemas.microsoft.com/office/drawing/2014/main" val="4076790207"/>
                    </a:ext>
                  </a:extLst>
                </a:gridCol>
              </a:tblGrid>
              <a:tr h="1767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融资企业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行业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投资金额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币种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轮次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55099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创新奇智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208125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星球日报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金融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96497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中诚信征信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现代服务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45000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847340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加推科技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16800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97822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禧云国际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食品饮料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081159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求臻医学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54328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迈博斯生物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生物制药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5006"/>
                  </a:ext>
                </a:extLst>
              </a:tr>
              <a:tr h="3323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编程猫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27263"/>
                  </a:ext>
                </a:extLst>
              </a:tr>
              <a:tr h="3323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云知声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68112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优客逸家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房地产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55646"/>
                  </a:ext>
                </a:extLst>
              </a:tr>
              <a:tr h="3323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美味不用等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287686"/>
                  </a:ext>
                </a:extLst>
              </a:tr>
              <a:tr h="3323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奥比中光科技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08562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蚂蚁金服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金融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635267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微医（挂号网）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83239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腾盛博药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生物制药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802102"/>
                  </a:ext>
                </a:extLst>
              </a:tr>
              <a:tr h="2969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瑞派宠物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35000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3863"/>
                  </a:ext>
                </a:extLst>
              </a:tr>
              <a:tr h="265144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单位：万元</a:t>
                      </a:r>
                    </a:p>
                  </a:txBody>
                  <a:tcPr marL="4472" marR="4472" marT="44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93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8891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融客投资PPT模板 1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4381</TotalTime>
  <Words>1886</Words>
  <Application>Microsoft Office PowerPoint</Application>
  <PresentationFormat>全屏显示(4:3)</PresentationFormat>
  <Paragraphs>319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Microsoft YaHei UI</vt:lpstr>
      <vt:lpstr>等线</vt:lpstr>
      <vt:lpstr>等线 Light</vt:lpstr>
      <vt:lpstr>黑体</vt:lpstr>
      <vt:lpstr>华文细黑</vt:lpstr>
      <vt:lpstr>华文新魏</vt:lpstr>
      <vt:lpstr>楷体</vt:lpstr>
      <vt:lpstr>宋体</vt:lpstr>
      <vt:lpstr>微软雅黑</vt:lpstr>
      <vt:lpstr>幼圆</vt:lpstr>
      <vt:lpstr>Arial</vt:lpstr>
      <vt:lpstr>Calibri</vt:lpstr>
      <vt:lpstr>Calibri Light</vt:lpstr>
      <vt:lpstr>Copperplate Gothic Bold</vt:lpstr>
      <vt:lpstr>Courier New</vt:lpstr>
      <vt:lpstr>Times New Roman</vt:lpstr>
      <vt:lpstr>Verdana</vt:lpstr>
      <vt:lpstr>Wingdings</vt:lpstr>
      <vt:lpstr>Office 主题​​</vt:lpstr>
      <vt:lpstr>1_融客投资PPT模板</vt:lpstr>
      <vt:lpstr>融客PPT模板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SYN GE</dc:creator>
  <cp:lastModifiedBy>SYN GE</cp:lastModifiedBy>
  <cp:revision>109</cp:revision>
  <dcterms:created xsi:type="dcterms:W3CDTF">2018-03-11T13:30:51Z</dcterms:created>
  <dcterms:modified xsi:type="dcterms:W3CDTF">2018-06-12T02:40:32Z</dcterms:modified>
</cp:coreProperties>
</file>