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7.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2.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 id="2147483662" r:id="rId2"/>
    <p:sldMasterId id="2147483674" r:id="rId3"/>
    <p:sldMasterId id="2147483688" r:id="rId4"/>
    <p:sldMasterId id="2147483702" r:id="rId5"/>
    <p:sldMasterId id="2147483716" r:id="rId6"/>
    <p:sldMasterId id="2147483730" r:id="rId7"/>
    <p:sldMasterId id="2147483744" r:id="rId8"/>
  </p:sldMasterIdLst>
  <p:notesMasterIdLst>
    <p:notesMasterId r:id="rId35"/>
  </p:notesMasterIdLst>
  <p:handoutMasterIdLst>
    <p:handoutMasterId r:id="rId36"/>
  </p:handoutMasterIdLst>
  <p:sldIdLst>
    <p:sldId id="256" r:id="rId9"/>
    <p:sldId id="450" r:id="rId10"/>
    <p:sldId id="378" r:id="rId11"/>
    <p:sldId id="442" r:id="rId12"/>
    <p:sldId id="436" r:id="rId13"/>
    <p:sldId id="405" r:id="rId14"/>
    <p:sldId id="416" r:id="rId15"/>
    <p:sldId id="439" r:id="rId16"/>
    <p:sldId id="418" r:id="rId17"/>
    <p:sldId id="437" r:id="rId18"/>
    <p:sldId id="400" r:id="rId19"/>
    <p:sldId id="396" r:id="rId20"/>
    <p:sldId id="430" r:id="rId21"/>
    <p:sldId id="372" r:id="rId22"/>
    <p:sldId id="320" r:id="rId23"/>
    <p:sldId id="447" r:id="rId24"/>
    <p:sldId id="443" r:id="rId25"/>
    <p:sldId id="364" r:id="rId26"/>
    <p:sldId id="449" r:id="rId27"/>
    <p:sldId id="448" r:id="rId28"/>
    <p:sldId id="441" r:id="rId29"/>
    <p:sldId id="445" r:id="rId30"/>
    <p:sldId id="446" r:id="rId31"/>
    <p:sldId id="423" r:id="rId32"/>
    <p:sldId id="425" r:id="rId33"/>
    <p:sldId id="390" r:id="rId34"/>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0000"/>
    <a:srgbClr val="2343E7"/>
    <a:srgbClr val="33CC33"/>
    <a:srgbClr val="CC0000"/>
    <a:srgbClr val="FF9900"/>
    <a:srgbClr val="C0C0C0"/>
    <a:srgbClr val="00FF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60" autoAdjust="0"/>
    <p:restoredTop sz="86372" autoAdjust="0"/>
  </p:normalViewPr>
  <p:slideViewPr>
    <p:cSldViewPr>
      <p:cViewPr varScale="1">
        <p:scale>
          <a:sx n="68" d="100"/>
          <a:sy n="68" d="100"/>
        </p:scale>
        <p:origin x="1160" y="52"/>
      </p:cViewPr>
      <p:guideLst>
        <p:guide orient="horz" pos="2160"/>
        <p:guide pos="28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32431;&#30495;&#21892;&#33391;\Desktop\&#34701;&#23458;\&#34701;&#23458;\&#26376;&#25253;\2018%205\&#32479;&#35745;&#22270;.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4"/>
            <c:invertIfNegative val="0"/>
            <c:bubble3D val="0"/>
            <c:spPr>
              <a:solidFill>
                <a:srgbClr val="FF0000"/>
              </a:solidFill>
              <a:ln>
                <a:solidFill>
                  <a:srgbClr val="FF0000"/>
                </a:solidFill>
              </a:ln>
              <a:effectLst/>
            </c:spPr>
            <c:extLst>
              <c:ext xmlns:c16="http://schemas.microsoft.com/office/drawing/2014/chart" uri="{C3380CC4-5D6E-409C-BE32-E72D297353CC}">
                <c16:uniqueId val="{00000000-DA05-47DA-8550-B56F4E844A9A}"/>
              </c:ext>
            </c:extLst>
          </c:dPt>
          <c:dLbls>
            <c:dLbl>
              <c:idx val="4"/>
              <c:tx>
                <c:rich>
                  <a:bodyPr/>
                  <a:lstStyle/>
                  <a:p>
                    <a:fld id="{C0731772-3A0D-4421-A690-8CA8E91A4DFB}" type="VALUE">
                      <a:rPr lang="en-US" altLang="zh-CN"/>
                      <a:pPr/>
                      <a:t>[值]</a:t>
                    </a:fld>
                    <a:r>
                      <a:rPr lang="zh-CN" altLang="en-US"/>
                      <a:t>亿元</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A05-47DA-8550-B56F4E844A9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Sheet1!$A$2:$A$13</c:f>
              <c:numCache>
                <c:formatCode>yyyy"年"m"月"</c:formatCode>
                <c:ptCount val="12"/>
                <c:pt idx="0">
                  <c:v>43101</c:v>
                </c:pt>
                <c:pt idx="1">
                  <c:v>43132</c:v>
                </c:pt>
                <c:pt idx="2">
                  <c:v>43160</c:v>
                </c:pt>
                <c:pt idx="3">
                  <c:v>43191</c:v>
                </c:pt>
                <c:pt idx="4">
                  <c:v>43221</c:v>
                </c:pt>
                <c:pt idx="5">
                  <c:v>43252</c:v>
                </c:pt>
                <c:pt idx="6">
                  <c:v>43282</c:v>
                </c:pt>
                <c:pt idx="7">
                  <c:v>43313</c:v>
                </c:pt>
                <c:pt idx="8">
                  <c:v>43344</c:v>
                </c:pt>
                <c:pt idx="9">
                  <c:v>43374</c:v>
                </c:pt>
                <c:pt idx="10">
                  <c:v>43405</c:v>
                </c:pt>
                <c:pt idx="11">
                  <c:v>43435</c:v>
                </c:pt>
              </c:numCache>
            </c:numRef>
          </c:cat>
          <c:val>
            <c:numRef>
              <c:f>Sheet1!$B$2:$B$13</c:f>
              <c:numCache>
                <c:formatCode>0.00_ </c:formatCode>
                <c:ptCount val="12"/>
                <c:pt idx="0">
                  <c:v>4370.466179</c:v>
                </c:pt>
                <c:pt idx="1">
                  <c:v>2868.4940260000003</c:v>
                </c:pt>
                <c:pt idx="2">
                  <c:v>2810.9941280000003</c:v>
                </c:pt>
                <c:pt idx="3">
                  <c:v>2226.918345</c:v>
                </c:pt>
                <c:pt idx="4">
                  <c:v>2837.6621070000001</c:v>
                </c:pt>
                <c:pt idx="5">
                  <c:v>3925.959942</c:v>
                </c:pt>
                <c:pt idx="6">
                  <c:v>3335.6152190000003</c:v>
                </c:pt>
                <c:pt idx="7">
                  <c:v>1930.352279</c:v>
                </c:pt>
                <c:pt idx="8">
                  <c:v>2090.838542</c:v>
                </c:pt>
                <c:pt idx="9">
                  <c:v>1842.8498870000001</c:v>
                </c:pt>
                <c:pt idx="10">
                  <c:v>2082.0044539999999</c:v>
                </c:pt>
                <c:pt idx="11">
                  <c:v>5505.5804100000005</c:v>
                </c:pt>
              </c:numCache>
            </c:numRef>
          </c:val>
          <c:extLst>
            <c:ext xmlns:c16="http://schemas.microsoft.com/office/drawing/2014/chart" uri="{C3380CC4-5D6E-409C-BE32-E72D297353CC}">
              <c16:uniqueId val="{00000001-DA05-47DA-8550-B56F4E844A9A}"/>
            </c:ext>
          </c:extLst>
        </c:ser>
        <c:dLbls>
          <c:showLegendKey val="0"/>
          <c:showVal val="0"/>
          <c:showCatName val="0"/>
          <c:showSerName val="0"/>
          <c:showPercent val="0"/>
          <c:showBubbleSize val="0"/>
        </c:dLbls>
        <c:gapWidth val="219"/>
        <c:overlap val="-27"/>
        <c:axId val="816975632"/>
        <c:axId val="816983504"/>
      </c:barChart>
      <c:dateAx>
        <c:axId val="816975632"/>
        <c:scaling>
          <c:orientation val="minMax"/>
        </c:scaling>
        <c:delete val="0"/>
        <c:axPos val="b"/>
        <c:numFmt formatCode="yyyy&quot;年&quot;m&quot;月&quot;"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816983504"/>
        <c:crosses val="autoZero"/>
        <c:auto val="1"/>
        <c:lblOffset val="100"/>
        <c:baseTimeUnit val="months"/>
      </c:dateAx>
      <c:valAx>
        <c:axId val="816983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816975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t>‹#›</a:t>
            </a:fld>
            <a:endParaRPr lang="en-US" altLang="zh-CN"/>
          </a:p>
        </p:txBody>
      </p:sp>
    </p:spTree>
    <p:extLst>
      <p:ext uri="{BB962C8B-B14F-4D97-AF65-F5344CB8AC3E}">
        <p14:creationId xmlns:p14="http://schemas.microsoft.com/office/powerpoint/2010/main" val="3181868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t>‹#›</a:t>
            </a:fld>
            <a:endParaRPr lang="en-US" altLang="zh-CN"/>
          </a:p>
        </p:txBody>
      </p:sp>
    </p:spTree>
    <p:extLst>
      <p:ext uri="{BB962C8B-B14F-4D97-AF65-F5344CB8AC3E}">
        <p14:creationId xmlns:p14="http://schemas.microsoft.com/office/powerpoint/2010/main" val="177540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1</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t>11</a:t>
            </a:fld>
            <a:endParaRPr lang="en-US" altLang="zh-CN">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t>12</a:t>
            </a:fld>
            <a:endParaRPr lang="en-US" altLang="zh-CN">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t>13</a:t>
            </a:fld>
            <a:endParaRPr lang="en-US" altLang="zh-CN">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t>14</a:t>
            </a:fld>
            <a:endParaRPr lang="en-US" altLang="zh-CN">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t>15</a:t>
            </a:fld>
            <a:endParaRPr lang="en-US" altLang="zh-CN">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anose="020B0604020202020204" pitchFamily="34" charset="0"/>
              </a:rPr>
              <a:t>17</a:t>
            </a:fld>
            <a:endParaRPr lang="en-US" altLang="zh-CN">
              <a:solidFill>
                <a:srgbClr val="000000"/>
              </a:solidFill>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t>18</a:t>
            </a:fld>
            <a:endParaRPr lang="en-US" altLang="zh-CN">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t>21</a:t>
            </a:fld>
            <a:endParaRPr lang="en-US" altLang="zh-CN" sz="120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t>24</a:t>
            </a:fld>
            <a:endParaRPr lang="en-US" altLang="zh-CN" sz="120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2</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extLst>
      <p:ext uri="{BB962C8B-B14F-4D97-AF65-F5344CB8AC3E}">
        <p14:creationId xmlns:p14="http://schemas.microsoft.com/office/powerpoint/2010/main" val="17512698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t>25</a:t>
            </a:fld>
            <a:endParaRPr lang="en-US" altLang="zh-CN" sz="120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t>26</a:t>
            </a:fld>
            <a:endParaRPr lang="en-US" altLang="zh-CN">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t>3</a:t>
            </a:fld>
            <a:endParaRPr lang="en-US" altLang="zh-CN">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t>4</a:t>
            </a:fld>
            <a:endParaRPr lang="en-US" altLang="zh-CN">
              <a:solidFill>
                <a:srgbClr val="000000"/>
              </a:solidFil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t>5</a:t>
            </a:fld>
            <a:endParaRPr lang="en-US" altLang="zh-CN">
              <a:solidFill>
                <a:srgbClr val="000000"/>
              </a:solidFil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t>7</a:t>
            </a:fld>
            <a:endParaRPr lang="en-US" altLang="zh-CN">
              <a:solidFill>
                <a:srgbClr val="000000"/>
              </a:solidFil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t>8</a:t>
            </a:fld>
            <a:endParaRPr lang="en-US" altLang="zh-CN">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p:sp>
      <p:sp>
        <p:nvSpPr>
          <p:cNvPr id="4710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7108" name="灯片编号占位符 3"/>
          <p:cNvSpPr>
            <a:spLocks noGrp="1"/>
          </p:cNvSpPr>
          <p:nvPr>
            <p:ph type="sldNum" sz="quarter" idx="5"/>
          </p:nvPr>
        </p:nvSpPr>
        <p:spPr>
          <a:noFill/>
        </p:spPr>
        <p:txBody>
          <a:bodyPr/>
          <a:lstStyle/>
          <a:p>
            <a:fld id="{0A0339C1-AC36-4330-904B-640DC3C8FEE5}" type="slidenum">
              <a:rPr lang="zh-CN" altLang="en-US" smtClean="0">
                <a:latin typeface="Arial" panose="020B0604020202020204" pitchFamily="34" charset="0"/>
              </a:rPr>
              <a:t>9</a:t>
            </a:fld>
            <a:endParaRPr lang="en-US" altLang="zh-CN">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t>10</a:t>
            </a:fld>
            <a:endParaRPr lang="en-US" altLang="zh-CN">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a:t>单击此处编辑母版标题样式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75.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http://image.baidu.com/i?ct=503316480&amp;z=0&amp;tn=baiduimagedetail&amp;word=%D6%D0%D0%C5%D6%A4%C8%AF&amp;in=2474&amp;cl=2&amp;cm=1&amp;sc=0&amp;lm=-1&amp;pn=49&amp;rn=1&amp;di=1404247612&amp;ln=2000" TargetMode="External"/><Relationship Id="rId7" Type="http://schemas.openxmlformats.org/officeDocument/2006/relationships/image" Target="../media/image20.jpeg"/><Relationship Id="rId2" Type="http://schemas.openxmlformats.org/officeDocument/2006/relationships/notesSlide" Target="../notesSlides/notesSlide17.xml"/><Relationship Id="rId1" Type="http://schemas.openxmlformats.org/officeDocument/2006/relationships/slideLayout" Target="../slideLayouts/slideLayout83.xml"/><Relationship Id="rId6" Type="http://schemas.openxmlformats.org/officeDocument/2006/relationships/image" Target="../media/image19.jpeg"/><Relationship Id="rId5" Type="http://schemas.openxmlformats.org/officeDocument/2006/relationships/image" Target="../media/image18.png"/><Relationship Id="rId4" Type="http://schemas.openxmlformats.org/officeDocument/2006/relationships/image" Target="../media/image1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2E428EFC-0691-4D37-94D8-7C8577263D54}"/>
              </a:ext>
            </a:extLst>
          </p:cNvPr>
          <p:cNvSpPr>
            <a:spLocks noChangeArrowheads="1"/>
          </p:cNvSpPr>
          <p:nvPr/>
        </p:nvSpPr>
        <p:spPr bwMode="gray">
          <a:xfrm>
            <a:off x="3059906" y="1556792"/>
            <a:ext cx="3024188" cy="622300"/>
          </a:xfrm>
          <a:prstGeom prst="rect">
            <a:avLst/>
          </a:prstGeom>
          <a:noFill/>
          <a:ln w="9525">
            <a:noFill/>
            <a:miter lim="800000"/>
          </a:ln>
        </p:spPr>
        <p:txBody>
          <a:bodyPr anchor="ct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r>
              <a:rPr lang="en-US" altLang="zh-CN" sz="4000" b="1" dirty="0">
                <a:solidFill>
                  <a:srgbClr val="CC0000"/>
                </a:solidFill>
                <a:latin typeface="幼圆" panose="02010509060101010101" pitchFamily="49" charset="-122"/>
                <a:ea typeface="黑体" panose="02010609060101010101" pitchFamily="49" charset="-122"/>
              </a:rPr>
              <a:t>『</a:t>
            </a:r>
            <a:r>
              <a:rPr lang="zh-CN" altLang="en-US" sz="4000" b="1" dirty="0">
                <a:solidFill>
                  <a:srgbClr val="CC0000"/>
                </a:solidFill>
                <a:latin typeface="幼圆" panose="02010509060101010101" pitchFamily="49" charset="-122"/>
                <a:ea typeface="黑体" panose="02010609060101010101" pitchFamily="49" charset="-122"/>
              </a:rPr>
              <a:t>融客月报</a:t>
            </a:r>
            <a:r>
              <a:rPr lang="en-US" altLang="zh-CN" sz="4000" b="1" dirty="0">
                <a:solidFill>
                  <a:srgbClr val="CC0000"/>
                </a:solidFill>
                <a:latin typeface="幼圆" panose="02010509060101010101" pitchFamily="49" charset="-122"/>
                <a:ea typeface="黑体" panose="02010609060101010101" pitchFamily="49" charset="-122"/>
              </a:rPr>
              <a:t>』</a:t>
            </a:r>
            <a:endParaRPr lang="zh-CN" altLang="en-US" sz="4000" b="1" dirty="0">
              <a:solidFill>
                <a:srgbClr val="CC0000"/>
              </a:solidFill>
              <a:latin typeface="幼圆" panose="02010509060101010101" pitchFamily="49" charset="-122"/>
              <a:ea typeface="黑体" panose="02010609060101010101" pitchFamily="49" charset="-122"/>
            </a:endParaRPr>
          </a:p>
        </p:txBody>
      </p:sp>
      <p:sp>
        <p:nvSpPr>
          <p:cNvPr id="5" name="Text Box 6">
            <a:extLst>
              <a:ext uri="{FF2B5EF4-FFF2-40B4-BE49-F238E27FC236}">
                <a16:creationId xmlns:a16="http://schemas.microsoft.com/office/drawing/2014/main" id="{90CF714A-A069-4CF3-B772-1CF5777179F6}"/>
              </a:ext>
            </a:extLst>
          </p:cNvPr>
          <p:cNvSpPr txBox="1">
            <a:spLocks noChangeArrowheads="1"/>
          </p:cNvSpPr>
          <p:nvPr/>
        </p:nvSpPr>
        <p:spPr bwMode="gray">
          <a:xfrm>
            <a:off x="179512" y="2179092"/>
            <a:ext cx="8370614" cy="2492990"/>
          </a:xfrm>
          <a:prstGeom prst="rect">
            <a:avLst/>
          </a:prstGeom>
          <a:noFill/>
          <a:ln w="0" algn="ctr">
            <a:noFill/>
            <a:miter lim="800000"/>
          </a:ln>
        </p:spPr>
        <p:txBody>
          <a:bodyPr wrap="square">
            <a:spAutoFit/>
          </a:bodyP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spcBef>
                <a:spcPct val="50000"/>
              </a:spcBef>
            </a:pPr>
            <a:r>
              <a:rPr lang="en-US" altLang="zh-CN" sz="1600" dirty="0">
                <a:solidFill>
                  <a:srgbClr val="777777"/>
                </a:solidFill>
                <a:latin typeface="华文中宋" panose="02010600040101010101" pitchFamily="2" charset="-122"/>
                <a:ea typeface="华文中宋" panose="02010600040101010101" pitchFamily="2" charset="-122"/>
              </a:rPr>
              <a:t>                                                           </a:t>
            </a:r>
          </a:p>
          <a:p>
            <a:pPr eaLnBrk="0" hangingPunct="0">
              <a:lnSpc>
                <a:spcPct val="150000"/>
              </a:lnSpc>
              <a:spcBef>
                <a:spcPct val="50000"/>
              </a:spcBef>
            </a:pPr>
            <a:r>
              <a:rPr lang="en-US" altLang="zh-CN" sz="1800" dirty="0">
                <a:solidFill>
                  <a:srgbClr val="777777"/>
                </a:solidFill>
                <a:latin typeface="黑体" panose="02010609060101010101" pitchFamily="49" charset="-122"/>
                <a:ea typeface="黑体" panose="02010609060101010101" pitchFamily="49" charset="-122"/>
              </a:rPr>
              <a:t>                                     </a:t>
            </a:r>
            <a:r>
              <a:rPr lang="en-US" altLang="zh-CN" sz="1800" dirty="0">
                <a:solidFill>
                  <a:srgbClr val="000066"/>
                </a:solidFill>
                <a:latin typeface="黑体" panose="02010609060101010101" pitchFamily="49" charset="-122"/>
                <a:ea typeface="黑体" panose="02010609060101010101" pitchFamily="49" charset="-122"/>
              </a:rPr>
              <a:t>——</a:t>
            </a:r>
            <a:r>
              <a:rPr lang="zh-CN" altLang="en-US" sz="1800" b="1" dirty="0">
                <a:solidFill>
                  <a:srgbClr val="000066"/>
                </a:solidFill>
                <a:latin typeface="黑体" panose="02010609060101010101" pitchFamily="49" charset="-122"/>
                <a:ea typeface="黑体" panose="02010609060101010101" pitchFamily="49" charset="-122"/>
              </a:rPr>
              <a:t>私募股权投资市场（</a:t>
            </a:r>
            <a:r>
              <a:rPr lang="en-US" altLang="zh-CN" sz="1800" b="1" dirty="0">
                <a:solidFill>
                  <a:srgbClr val="000066"/>
                </a:solidFill>
                <a:latin typeface="黑体" panose="02010609060101010101" pitchFamily="49" charset="-122"/>
                <a:ea typeface="黑体" panose="02010609060101010101" pitchFamily="49" charset="-122"/>
              </a:rPr>
              <a:t>2018</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5</a:t>
            </a:r>
            <a:r>
              <a:rPr lang="zh-CN" altLang="en-US" sz="1800" b="1" dirty="0">
                <a:solidFill>
                  <a:srgbClr val="000066"/>
                </a:solidFill>
                <a:latin typeface="黑体" panose="02010609060101010101" pitchFamily="49" charset="-122"/>
                <a:ea typeface="黑体" panose="02010609060101010101" pitchFamily="49" charset="-122"/>
              </a:rPr>
              <a:t>月）</a:t>
            </a:r>
            <a:endParaRPr lang="en-US" altLang="zh-CN" sz="1800" dirty="0">
              <a:solidFill>
                <a:srgbClr val="777777"/>
              </a:solidFill>
              <a:latin typeface="黑体" panose="02010609060101010101" pitchFamily="49" charset="-122"/>
              <a:ea typeface="黑体" panose="02010609060101010101" pitchFamily="49" charset="-122"/>
            </a:endParaRPr>
          </a:p>
          <a:p>
            <a:pPr eaLnBrk="0" hangingPunct="0">
              <a:lnSpc>
                <a:spcPct val="150000"/>
              </a:lnSpc>
              <a:spcBef>
                <a:spcPct val="50000"/>
              </a:spcBef>
            </a:pPr>
            <a:r>
              <a:rPr lang="en-US" altLang="zh-CN" sz="1800" dirty="0">
                <a:solidFill>
                  <a:srgbClr val="000066"/>
                </a:solidFill>
                <a:latin typeface="黑体" panose="02010609060101010101" pitchFamily="49" charset="-122"/>
                <a:ea typeface="黑体" panose="02010609060101010101" pitchFamily="49" charset="-122"/>
              </a:rPr>
              <a:t>                                     ——</a:t>
            </a:r>
            <a:r>
              <a:rPr lang="zh-CN" altLang="en-US" sz="1800" b="1" dirty="0">
                <a:solidFill>
                  <a:srgbClr val="000066"/>
                </a:solidFill>
                <a:latin typeface="黑体" panose="02010609060101010101" pitchFamily="49" charset="-122"/>
                <a:ea typeface="黑体" panose="02010609060101010101" pitchFamily="49" charset="-122"/>
              </a:rPr>
              <a:t>二级市场（</a:t>
            </a:r>
            <a:r>
              <a:rPr lang="en-US" altLang="zh-CN" sz="1800" b="1" dirty="0">
                <a:solidFill>
                  <a:srgbClr val="000066"/>
                </a:solidFill>
                <a:latin typeface="黑体" panose="02010609060101010101" pitchFamily="49" charset="-122"/>
                <a:ea typeface="黑体" panose="02010609060101010101" pitchFamily="49" charset="-122"/>
              </a:rPr>
              <a:t>2018</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5</a:t>
            </a:r>
            <a:r>
              <a:rPr lang="zh-CN" altLang="en-US" sz="1800" b="1" dirty="0">
                <a:solidFill>
                  <a:srgbClr val="000066"/>
                </a:solidFill>
                <a:latin typeface="黑体" panose="02010609060101010101" pitchFamily="49" charset="-122"/>
                <a:ea typeface="黑体" panose="02010609060101010101" pitchFamily="49" charset="-122"/>
              </a:rPr>
              <a:t>月）</a:t>
            </a:r>
          </a:p>
          <a:p>
            <a:pPr eaLnBrk="0" hangingPunct="0">
              <a:spcBef>
                <a:spcPct val="50000"/>
              </a:spcBef>
            </a:pPr>
            <a:endParaRPr lang="zh-CN" altLang="en-US" sz="4000" b="1" dirty="0">
              <a:solidFill>
                <a:srgbClr val="000099"/>
              </a:solidFill>
              <a:ea typeface="幼圆" panose="02010509060101010101" pitchFamily="49" charset="-122"/>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64D4125C-E0B7-4128-B408-2CE5B15DB999}"/>
              </a:ext>
            </a:extLst>
          </p:cNvPr>
          <p:cNvPicPr>
            <a:picLocks noChangeAspect="1"/>
          </p:cNvPicPr>
          <p:nvPr/>
        </p:nvPicPr>
        <p:blipFill>
          <a:blip r:embed="rId3"/>
          <a:stretch>
            <a:fillRect/>
          </a:stretch>
        </p:blipFill>
        <p:spPr>
          <a:xfrm>
            <a:off x="971600" y="1059432"/>
            <a:ext cx="6864294" cy="4125879"/>
          </a:xfrm>
          <a:prstGeom prst="rect">
            <a:avLst/>
          </a:prstGeom>
        </p:spPr>
      </p:pic>
      <p:sp>
        <p:nvSpPr>
          <p:cNvPr id="2150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沪深市值统计</a:t>
            </a:r>
          </a:p>
        </p:txBody>
      </p:sp>
      <p:sp>
        <p:nvSpPr>
          <p:cNvPr id="4" name="文本框 3">
            <a:extLst>
              <a:ext uri="{FF2B5EF4-FFF2-40B4-BE49-F238E27FC236}">
                <a16:creationId xmlns:a16="http://schemas.microsoft.com/office/drawing/2014/main" id="{9ADABFAE-AB45-497C-A21E-2AB4379BFFF8}"/>
              </a:ext>
            </a:extLst>
          </p:cNvPr>
          <p:cNvSpPr txBox="1"/>
          <p:nvPr/>
        </p:nvSpPr>
        <p:spPr>
          <a:xfrm>
            <a:off x="1331641" y="5327719"/>
            <a:ext cx="2045448" cy="769441"/>
          </a:xfrm>
          <a:prstGeom prst="rect">
            <a:avLst/>
          </a:prstGeom>
          <a:noFill/>
        </p:spPr>
        <p:txBody>
          <a:bodyPr wrap="square" rtlCol="0">
            <a:spAutoFit/>
          </a:bodyPr>
          <a:lstStyle/>
          <a:p>
            <a:r>
              <a:rPr lang="en-US" altLang="zh-CN" b="1" dirty="0">
                <a:solidFill>
                  <a:srgbClr val="000066"/>
                </a:solidFill>
                <a:latin typeface="+mn-ea"/>
                <a:ea typeface="+mn-ea"/>
              </a:rPr>
              <a:t>5</a:t>
            </a:r>
            <a:r>
              <a:rPr lang="zh-CN" altLang="en-US" b="1" dirty="0">
                <a:solidFill>
                  <a:srgbClr val="000066"/>
                </a:solidFill>
                <a:latin typeface="+mn-ea"/>
                <a:ea typeface="+mn-ea"/>
              </a:rPr>
              <a:t>月，</a:t>
            </a:r>
            <a:r>
              <a:rPr lang="en-US" altLang="zh-CN" b="1" dirty="0">
                <a:solidFill>
                  <a:srgbClr val="000066"/>
                </a:solidFill>
                <a:latin typeface="+mn-ea"/>
                <a:ea typeface="+mn-ea"/>
              </a:rPr>
              <a:t>A</a:t>
            </a:r>
            <a:r>
              <a:rPr lang="zh-CN" altLang="en-US" b="1" dirty="0">
                <a:solidFill>
                  <a:srgbClr val="000066"/>
                </a:solidFill>
                <a:latin typeface="+mn-ea"/>
                <a:ea typeface="+mn-ea"/>
              </a:rPr>
              <a:t>股总市值近</a:t>
            </a:r>
            <a:r>
              <a:rPr lang="en-US" altLang="zh-CN" sz="2400" b="1" dirty="0">
                <a:solidFill>
                  <a:srgbClr val="FF0000"/>
                </a:solidFill>
                <a:latin typeface="+mn-ea"/>
                <a:ea typeface="+mn-ea"/>
              </a:rPr>
              <a:t>59.24</a:t>
            </a:r>
            <a:r>
              <a:rPr lang="zh-CN" altLang="en-US" b="1" dirty="0">
                <a:solidFill>
                  <a:srgbClr val="000066"/>
                </a:solidFill>
                <a:latin typeface="+mn-ea"/>
                <a:ea typeface="+mn-ea"/>
              </a:rPr>
              <a:t>万亿</a:t>
            </a:r>
            <a:endParaRPr lang="en-US" altLang="zh-CN" b="1" dirty="0">
              <a:solidFill>
                <a:srgbClr val="000066"/>
              </a:solidFill>
              <a:latin typeface="+mn-ea"/>
              <a:ea typeface="+mn-ea"/>
            </a:endParaRPr>
          </a:p>
        </p:txBody>
      </p:sp>
      <p:sp>
        <p:nvSpPr>
          <p:cNvPr id="7" name="文本框 6">
            <a:extLst>
              <a:ext uri="{FF2B5EF4-FFF2-40B4-BE49-F238E27FC236}">
                <a16:creationId xmlns:a16="http://schemas.microsoft.com/office/drawing/2014/main" id="{3FE936E9-817C-42E1-9C3B-6B8AB7FBF2C2}"/>
              </a:ext>
            </a:extLst>
          </p:cNvPr>
          <p:cNvSpPr txBox="1"/>
          <p:nvPr/>
        </p:nvSpPr>
        <p:spPr>
          <a:xfrm>
            <a:off x="7740352" y="2587784"/>
            <a:ext cx="1763688" cy="769441"/>
          </a:xfrm>
          <a:prstGeom prst="rect">
            <a:avLst/>
          </a:prstGeom>
          <a:noFill/>
        </p:spPr>
        <p:txBody>
          <a:bodyPr wrap="square" rtlCol="0">
            <a:spAutoFit/>
          </a:bodyPr>
          <a:lstStyle/>
          <a:p>
            <a:r>
              <a:rPr lang="zh-CN" altLang="en-US" b="1" dirty="0">
                <a:solidFill>
                  <a:srgbClr val="000066"/>
                </a:solidFill>
                <a:latin typeface="+mn-ea"/>
                <a:ea typeface="+mn-ea"/>
              </a:rPr>
              <a:t>   深市</a:t>
            </a:r>
            <a:endParaRPr lang="en-US" altLang="zh-CN" b="1" dirty="0">
              <a:solidFill>
                <a:srgbClr val="000066"/>
              </a:solidFill>
              <a:latin typeface="+mn-ea"/>
              <a:ea typeface="+mn-ea"/>
            </a:endParaRPr>
          </a:p>
          <a:p>
            <a:r>
              <a:rPr lang="en-US" altLang="zh-CN" sz="2400" b="1" dirty="0">
                <a:solidFill>
                  <a:srgbClr val="FF0000"/>
                </a:solidFill>
                <a:latin typeface="+mn-ea"/>
                <a:ea typeface="+mn-ea"/>
              </a:rPr>
              <a:t>22.51</a:t>
            </a:r>
            <a:r>
              <a:rPr lang="zh-CN" altLang="en-US" b="1" dirty="0">
                <a:solidFill>
                  <a:srgbClr val="000066"/>
                </a:solidFill>
                <a:latin typeface="+mn-ea"/>
                <a:ea typeface="+mn-ea"/>
              </a:rPr>
              <a:t>万亿</a:t>
            </a:r>
          </a:p>
        </p:txBody>
      </p:sp>
      <p:sp>
        <p:nvSpPr>
          <p:cNvPr id="8" name="文本框 7">
            <a:extLst>
              <a:ext uri="{FF2B5EF4-FFF2-40B4-BE49-F238E27FC236}">
                <a16:creationId xmlns:a16="http://schemas.microsoft.com/office/drawing/2014/main" id="{9E73745B-6AB2-4180-9838-C858227F15C3}"/>
              </a:ext>
            </a:extLst>
          </p:cNvPr>
          <p:cNvSpPr txBox="1"/>
          <p:nvPr/>
        </p:nvSpPr>
        <p:spPr>
          <a:xfrm>
            <a:off x="7680700" y="1595204"/>
            <a:ext cx="1872208" cy="769441"/>
          </a:xfrm>
          <a:prstGeom prst="rect">
            <a:avLst/>
          </a:prstGeom>
          <a:noFill/>
        </p:spPr>
        <p:txBody>
          <a:bodyPr wrap="square" rtlCol="0">
            <a:spAutoFit/>
          </a:bodyPr>
          <a:lstStyle/>
          <a:p>
            <a:r>
              <a:rPr lang="zh-CN" altLang="en-US" b="1" dirty="0">
                <a:solidFill>
                  <a:srgbClr val="000066"/>
                </a:solidFill>
                <a:latin typeface="+mn-ea"/>
                <a:ea typeface="+mn-ea"/>
              </a:rPr>
              <a:t>   沪市</a:t>
            </a:r>
            <a:endParaRPr lang="en-US" altLang="zh-CN" b="1" dirty="0">
              <a:solidFill>
                <a:srgbClr val="000066"/>
              </a:solidFill>
              <a:latin typeface="+mn-ea"/>
              <a:ea typeface="+mn-ea"/>
            </a:endParaRPr>
          </a:p>
          <a:p>
            <a:r>
              <a:rPr lang="en-US" altLang="zh-CN" sz="2400" b="1" dirty="0">
                <a:solidFill>
                  <a:srgbClr val="FF0000"/>
                </a:solidFill>
                <a:latin typeface="+mn-ea"/>
                <a:ea typeface="+mn-ea"/>
              </a:rPr>
              <a:t>36.72</a:t>
            </a:r>
            <a:r>
              <a:rPr lang="zh-CN" altLang="en-US" b="1" dirty="0">
                <a:solidFill>
                  <a:srgbClr val="000066"/>
                </a:solidFill>
                <a:latin typeface="+mn-ea"/>
                <a:ea typeface="+mn-ea"/>
              </a:rPr>
              <a:t>万亿</a:t>
            </a:r>
            <a:endParaRPr lang="zh-CN" altLang="en-US" dirty="0"/>
          </a:p>
        </p:txBody>
      </p:sp>
      <p:cxnSp>
        <p:nvCxnSpPr>
          <p:cNvPr id="6" name="直接箭头连接符 5">
            <a:extLst>
              <a:ext uri="{FF2B5EF4-FFF2-40B4-BE49-F238E27FC236}">
                <a16:creationId xmlns:a16="http://schemas.microsoft.com/office/drawing/2014/main" id="{7733E283-296E-421C-B7DB-3B4BB424BB60}"/>
              </a:ext>
            </a:extLst>
          </p:cNvPr>
          <p:cNvCxnSpPr>
            <a:cxnSpLocks/>
          </p:cNvCxnSpPr>
          <p:nvPr/>
        </p:nvCxnSpPr>
        <p:spPr bwMode="auto">
          <a:xfrm flipV="1">
            <a:off x="7273642" y="2125008"/>
            <a:ext cx="421004" cy="239637"/>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a:extLst>
              <a:ext uri="{FF2B5EF4-FFF2-40B4-BE49-F238E27FC236}">
                <a16:creationId xmlns:a16="http://schemas.microsoft.com/office/drawing/2014/main" id="{6F412C78-2749-4AE1-A55E-5C0ACDC392B4}"/>
              </a:ext>
            </a:extLst>
          </p:cNvPr>
          <p:cNvCxnSpPr>
            <a:cxnSpLocks/>
          </p:cNvCxnSpPr>
          <p:nvPr/>
        </p:nvCxnSpPr>
        <p:spPr bwMode="auto">
          <a:xfrm>
            <a:off x="7389021" y="2986127"/>
            <a:ext cx="351331" cy="144626"/>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0" name="箭头: 下 9">
            <a:extLst>
              <a:ext uri="{FF2B5EF4-FFF2-40B4-BE49-F238E27FC236}">
                <a16:creationId xmlns:a16="http://schemas.microsoft.com/office/drawing/2014/main" id="{6AC36FFC-0E28-4ED8-8A5B-6A0D04776B43}"/>
              </a:ext>
            </a:extLst>
          </p:cNvPr>
          <p:cNvSpPr/>
          <p:nvPr/>
        </p:nvSpPr>
        <p:spPr bwMode="auto">
          <a:xfrm rot="10800000">
            <a:off x="5868144" y="5689019"/>
            <a:ext cx="216024" cy="495409"/>
          </a:xfrm>
          <a:prstGeom prst="down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4" name="文本框 13">
            <a:extLst>
              <a:ext uri="{FF2B5EF4-FFF2-40B4-BE49-F238E27FC236}">
                <a16:creationId xmlns:a16="http://schemas.microsoft.com/office/drawing/2014/main" id="{69433A96-7730-4926-AD9D-3ACFBB9A974B}"/>
              </a:ext>
            </a:extLst>
          </p:cNvPr>
          <p:cNvSpPr txBox="1"/>
          <p:nvPr/>
        </p:nvSpPr>
        <p:spPr>
          <a:xfrm>
            <a:off x="5725540" y="5353214"/>
            <a:ext cx="1763688" cy="769441"/>
          </a:xfrm>
          <a:prstGeom prst="rect">
            <a:avLst/>
          </a:prstGeom>
          <a:noFill/>
        </p:spPr>
        <p:txBody>
          <a:bodyPr wrap="square" rtlCol="0">
            <a:spAutoFit/>
          </a:bodyPr>
          <a:lstStyle/>
          <a:p>
            <a:r>
              <a:rPr lang="zh-CN" altLang="en-US" b="1" dirty="0">
                <a:solidFill>
                  <a:srgbClr val="000066"/>
                </a:solidFill>
                <a:latin typeface="+mn-ea"/>
                <a:ea typeface="+mn-ea"/>
              </a:rPr>
              <a:t>  较上月</a:t>
            </a:r>
            <a:endParaRPr lang="en-US" altLang="zh-CN" b="1" dirty="0">
              <a:solidFill>
                <a:srgbClr val="000066"/>
              </a:solidFill>
              <a:latin typeface="+mn-ea"/>
              <a:ea typeface="+mn-ea"/>
            </a:endParaRPr>
          </a:p>
          <a:p>
            <a:r>
              <a:rPr lang="en-US" altLang="zh-CN" dirty="0"/>
              <a:t>     </a:t>
            </a:r>
            <a:r>
              <a:rPr lang="en-US" altLang="zh-CN" sz="2400" b="1" dirty="0">
                <a:solidFill>
                  <a:srgbClr val="FF0000"/>
                </a:solidFill>
                <a:latin typeface="+mn-ea"/>
              </a:rPr>
              <a:t>0.30%</a:t>
            </a:r>
            <a:endParaRPr lang="en-US" altLang="zh-CN" b="1" dirty="0">
              <a:solidFill>
                <a:srgbClr val="FF0000"/>
              </a:solidFill>
              <a:latin typeface="+mn-ea"/>
              <a:ea typeface="+mn-ea"/>
            </a:endParaRP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全市场解禁规模</a:t>
            </a:r>
          </a:p>
        </p:txBody>
      </p:sp>
      <p:sp>
        <p:nvSpPr>
          <p:cNvPr id="2" name="文本框 1">
            <a:extLst>
              <a:ext uri="{FF2B5EF4-FFF2-40B4-BE49-F238E27FC236}">
                <a16:creationId xmlns:a16="http://schemas.microsoft.com/office/drawing/2014/main" id="{340E6581-D6C9-4B9C-A6C1-E6F0B9A0CBEB}"/>
              </a:ext>
            </a:extLst>
          </p:cNvPr>
          <p:cNvSpPr txBox="1"/>
          <p:nvPr/>
        </p:nvSpPr>
        <p:spPr bwMode="auto">
          <a:xfrm>
            <a:off x="2627784" y="5661248"/>
            <a:ext cx="4338085" cy="461665"/>
          </a:xfrm>
          <a:prstGeom prst="rect">
            <a:avLst/>
          </a:prstGeom>
          <a:noFill/>
          <a:ln w="9525">
            <a:noFill/>
            <a:miter lim="800000"/>
          </a:ln>
        </p:spPr>
        <p:txBody>
          <a:bodyPr wrap="square" rtlCol="0">
            <a:spAutoFit/>
          </a:bodyPr>
          <a:lstStyle/>
          <a:p>
            <a:r>
              <a:rPr lang="en-US" altLang="zh-CN" b="1" dirty="0">
                <a:solidFill>
                  <a:srgbClr val="000066"/>
                </a:solidFill>
                <a:latin typeface="幼圆" panose="02010509060101010101" pitchFamily="49" charset="-122"/>
                <a:ea typeface="幼圆" panose="02010509060101010101" pitchFamily="49" charset="-122"/>
              </a:rPr>
              <a:t>5</a:t>
            </a:r>
            <a:r>
              <a:rPr lang="zh-CN" altLang="en-US" b="1" dirty="0">
                <a:solidFill>
                  <a:srgbClr val="000066"/>
                </a:solidFill>
                <a:latin typeface="幼圆" panose="02010509060101010101" pitchFamily="49" charset="-122"/>
                <a:ea typeface="幼圆" panose="02010509060101010101" pitchFamily="49" charset="-122"/>
              </a:rPr>
              <a:t>月市场解禁市值</a:t>
            </a:r>
            <a:r>
              <a:rPr lang="en-US" altLang="zh-CN" sz="2400" b="1" dirty="0">
                <a:solidFill>
                  <a:srgbClr val="FF0000"/>
                </a:solidFill>
                <a:latin typeface="幼圆" panose="02010509060101010101" pitchFamily="49" charset="-122"/>
                <a:ea typeface="幼圆" panose="02010509060101010101" pitchFamily="49" charset="-122"/>
              </a:rPr>
              <a:t>2837.66</a:t>
            </a:r>
            <a:r>
              <a:rPr lang="zh-CN" altLang="en-US" b="1" dirty="0">
                <a:solidFill>
                  <a:srgbClr val="000066"/>
                </a:solidFill>
                <a:latin typeface="幼圆" panose="02010509060101010101" pitchFamily="49" charset="-122"/>
                <a:ea typeface="幼圆" panose="02010509060101010101" pitchFamily="49" charset="-122"/>
              </a:rPr>
              <a:t>亿元</a:t>
            </a:r>
          </a:p>
        </p:txBody>
      </p:sp>
      <p:graphicFrame>
        <p:nvGraphicFramePr>
          <p:cNvPr id="6" name="图表 5">
            <a:extLst>
              <a:ext uri="{FF2B5EF4-FFF2-40B4-BE49-F238E27FC236}">
                <a16:creationId xmlns:a16="http://schemas.microsoft.com/office/drawing/2014/main" id="{4B24090F-6D4F-49C6-980F-7D6D8ECE1957}"/>
              </a:ext>
            </a:extLst>
          </p:cNvPr>
          <p:cNvGraphicFramePr>
            <a:graphicFrameLocks/>
          </p:cNvGraphicFramePr>
          <p:nvPr>
            <p:extLst>
              <p:ext uri="{D42A27DB-BD31-4B8C-83A1-F6EECF244321}">
                <p14:modId xmlns:p14="http://schemas.microsoft.com/office/powerpoint/2010/main" val="1854165082"/>
              </p:ext>
            </p:extLst>
          </p:nvPr>
        </p:nvGraphicFramePr>
        <p:xfrm>
          <a:off x="1187624" y="1589358"/>
          <a:ext cx="6402387" cy="384143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大宗交易统计及折价率</a:t>
            </a:r>
          </a:p>
        </p:txBody>
      </p:sp>
      <p:sp>
        <p:nvSpPr>
          <p:cNvPr id="7" name="文本框 6">
            <a:extLst>
              <a:ext uri="{FF2B5EF4-FFF2-40B4-BE49-F238E27FC236}">
                <a16:creationId xmlns:a16="http://schemas.microsoft.com/office/drawing/2014/main" id="{A8956FC1-C877-4EB8-B691-C84D3B8E543A}"/>
              </a:ext>
            </a:extLst>
          </p:cNvPr>
          <p:cNvSpPr txBox="1"/>
          <p:nvPr/>
        </p:nvSpPr>
        <p:spPr bwMode="auto">
          <a:xfrm>
            <a:off x="560259" y="5297432"/>
            <a:ext cx="1633781" cy="1077218"/>
          </a:xfrm>
          <a:prstGeom prst="rect">
            <a:avLst/>
          </a:prstGeom>
          <a:noFill/>
          <a:ln w="9525">
            <a:noFill/>
            <a:miter lim="800000"/>
          </a:ln>
        </p:spPr>
        <p:txBody>
          <a:bodyPr wrap="none" rtlCol="0">
            <a:spAutoFit/>
          </a:bodyPr>
          <a:lstStyle/>
          <a:p>
            <a:r>
              <a:rPr lang="en-US" altLang="zh-CN" b="1" dirty="0">
                <a:solidFill>
                  <a:srgbClr val="000066"/>
                </a:solidFill>
                <a:latin typeface="幼圆" panose="02010509060101010101" pitchFamily="49" charset="-122"/>
                <a:ea typeface="幼圆" panose="02010509060101010101" pitchFamily="49" charset="-122"/>
              </a:rPr>
              <a:t>5</a:t>
            </a:r>
            <a:r>
              <a:rPr lang="zh-CN" altLang="en-US" b="1" dirty="0">
                <a:solidFill>
                  <a:srgbClr val="000066"/>
                </a:solidFill>
                <a:latin typeface="幼圆" panose="02010509060101010101" pitchFamily="49" charset="-122"/>
                <a:ea typeface="幼圆" panose="02010509060101010101" pitchFamily="49" charset="-122"/>
              </a:rPr>
              <a:t>大宗市场</a:t>
            </a:r>
            <a:endParaRPr lang="en-US" altLang="zh-CN" b="1" dirty="0">
              <a:solidFill>
                <a:srgbClr val="000066"/>
              </a:solidFill>
              <a:latin typeface="幼圆" panose="02010509060101010101" pitchFamily="49" charset="-122"/>
              <a:ea typeface="幼圆" panose="02010509060101010101" pitchFamily="49" charset="-122"/>
            </a:endParaRPr>
          </a:p>
          <a:p>
            <a:r>
              <a:rPr lang="zh-CN" altLang="en-US" b="1" dirty="0">
                <a:solidFill>
                  <a:srgbClr val="000066"/>
                </a:solidFill>
                <a:latin typeface="幼圆" panose="02010509060101010101" pitchFamily="49" charset="-122"/>
                <a:ea typeface="幼圆" panose="02010509060101010101" pitchFamily="49" charset="-122"/>
              </a:rPr>
              <a:t>总成交额</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FF0000"/>
                </a:solidFill>
                <a:latin typeface="幼圆" panose="02010509060101010101" pitchFamily="49" charset="-122"/>
                <a:ea typeface="幼圆" panose="02010509060101010101" pitchFamily="49" charset="-122"/>
              </a:rPr>
              <a:t>462.91</a:t>
            </a:r>
            <a:r>
              <a:rPr lang="zh-CN" altLang="en-US" b="1" dirty="0">
                <a:solidFill>
                  <a:srgbClr val="000066"/>
                </a:solidFill>
                <a:latin typeface="幼圆" panose="02010509060101010101" pitchFamily="49" charset="-122"/>
                <a:ea typeface="幼圆" panose="02010509060101010101" pitchFamily="49" charset="-122"/>
              </a:rPr>
              <a:t>亿元</a:t>
            </a:r>
          </a:p>
        </p:txBody>
      </p:sp>
      <p:sp>
        <p:nvSpPr>
          <p:cNvPr id="9" name="文本框 8">
            <a:extLst>
              <a:ext uri="{FF2B5EF4-FFF2-40B4-BE49-F238E27FC236}">
                <a16:creationId xmlns:a16="http://schemas.microsoft.com/office/drawing/2014/main" id="{89A51E5C-5B07-4692-8493-B9969CD369A4}"/>
              </a:ext>
            </a:extLst>
          </p:cNvPr>
          <p:cNvSpPr txBox="1"/>
          <p:nvPr/>
        </p:nvSpPr>
        <p:spPr bwMode="auto">
          <a:xfrm>
            <a:off x="2539394" y="5373550"/>
            <a:ext cx="1633781" cy="769441"/>
          </a:xfrm>
          <a:prstGeom prst="rect">
            <a:avLst/>
          </a:prstGeom>
          <a:noFill/>
          <a:ln w="9525">
            <a:noFill/>
            <a:miter lim="800000"/>
          </a:ln>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较上月</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FF0000"/>
                </a:solidFill>
                <a:latin typeface="幼圆" panose="02010509060101010101" pitchFamily="49" charset="-122"/>
                <a:ea typeface="幼圆" panose="02010509060101010101" pitchFamily="49" charset="-122"/>
              </a:rPr>
              <a:t>104.31</a:t>
            </a:r>
            <a:r>
              <a:rPr lang="zh-CN" altLang="en-US" b="1" dirty="0">
                <a:solidFill>
                  <a:srgbClr val="000066"/>
                </a:solidFill>
                <a:latin typeface="幼圆" panose="02010509060101010101" pitchFamily="49" charset="-122"/>
                <a:ea typeface="幼圆" panose="02010509060101010101" pitchFamily="49" charset="-122"/>
              </a:rPr>
              <a:t>亿元</a:t>
            </a:r>
          </a:p>
        </p:txBody>
      </p:sp>
      <p:sp>
        <p:nvSpPr>
          <p:cNvPr id="10" name="箭头: 上 9">
            <a:extLst>
              <a:ext uri="{FF2B5EF4-FFF2-40B4-BE49-F238E27FC236}">
                <a16:creationId xmlns:a16="http://schemas.microsoft.com/office/drawing/2014/main" id="{567DF40D-B3B9-412A-A336-038BA1F9D0EC}"/>
              </a:ext>
            </a:extLst>
          </p:cNvPr>
          <p:cNvSpPr/>
          <p:nvPr/>
        </p:nvSpPr>
        <p:spPr bwMode="auto">
          <a:xfrm>
            <a:off x="2259256" y="5566927"/>
            <a:ext cx="288032" cy="576064"/>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1" name="文本框 10">
            <a:extLst>
              <a:ext uri="{FF2B5EF4-FFF2-40B4-BE49-F238E27FC236}">
                <a16:creationId xmlns:a16="http://schemas.microsoft.com/office/drawing/2014/main" id="{CB997EAD-0F26-42F9-BEAA-A9EF12D26726}"/>
              </a:ext>
            </a:extLst>
          </p:cNvPr>
          <p:cNvSpPr txBox="1"/>
          <p:nvPr/>
        </p:nvSpPr>
        <p:spPr bwMode="auto">
          <a:xfrm>
            <a:off x="5220072" y="5335411"/>
            <a:ext cx="1475084" cy="1077218"/>
          </a:xfrm>
          <a:prstGeom prst="rect">
            <a:avLst/>
          </a:prstGeom>
          <a:noFill/>
          <a:ln w="9525">
            <a:noFill/>
            <a:miter lim="800000"/>
          </a:ln>
        </p:spPr>
        <p:txBody>
          <a:bodyPr wrap="none" rtlCol="0">
            <a:spAutoFit/>
          </a:bodyPr>
          <a:lstStyle/>
          <a:p>
            <a:r>
              <a:rPr lang="en-US" altLang="zh-CN" b="1" dirty="0">
                <a:solidFill>
                  <a:srgbClr val="000066"/>
                </a:solidFill>
                <a:latin typeface="幼圆" panose="02010509060101010101" pitchFamily="49" charset="-122"/>
                <a:ea typeface="幼圆" panose="02010509060101010101" pitchFamily="49" charset="-122"/>
              </a:rPr>
              <a:t>5</a:t>
            </a:r>
            <a:r>
              <a:rPr lang="zh-CN" altLang="en-US" b="1" dirty="0">
                <a:solidFill>
                  <a:srgbClr val="000066"/>
                </a:solidFill>
                <a:latin typeface="幼圆" panose="02010509060101010101" pitchFamily="49" charset="-122"/>
                <a:ea typeface="幼圆" panose="02010509060101010101" pitchFamily="49" charset="-122"/>
              </a:rPr>
              <a:t>大宗市场</a:t>
            </a:r>
            <a:endParaRPr lang="en-US" altLang="zh-CN" b="1" dirty="0">
              <a:solidFill>
                <a:srgbClr val="000066"/>
              </a:solidFill>
              <a:latin typeface="幼圆" panose="02010509060101010101" pitchFamily="49" charset="-122"/>
              <a:ea typeface="幼圆" panose="02010509060101010101" pitchFamily="49" charset="-122"/>
            </a:endParaRPr>
          </a:p>
          <a:p>
            <a:r>
              <a:rPr lang="zh-CN" altLang="en-US" b="1" dirty="0">
                <a:solidFill>
                  <a:srgbClr val="000066"/>
                </a:solidFill>
                <a:latin typeface="幼圆" panose="02010509060101010101" pitchFamily="49" charset="-122"/>
                <a:ea typeface="幼圆" panose="02010509060101010101" pitchFamily="49" charset="-122"/>
              </a:rPr>
              <a:t>平均折价率</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FF0000"/>
                </a:solidFill>
                <a:latin typeface="幼圆" panose="02010509060101010101" pitchFamily="49" charset="-122"/>
                <a:ea typeface="幼圆" panose="02010509060101010101" pitchFamily="49" charset="-122"/>
              </a:rPr>
              <a:t>5.55%</a:t>
            </a:r>
            <a:endParaRPr lang="zh-CN" altLang="en-US" sz="2400" b="1" dirty="0">
              <a:solidFill>
                <a:srgbClr val="FF0000"/>
              </a:solidFill>
              <a:latin typeface="幼圆" panose="02010509060101010101" pitchFamily="49" charset="-122"/>
              <a:ea typeface="幼圆" panose="02010509060101010101" pitchFamily="49" charset="-122"/>
            </a:endParaRPr>
          </a:p>
        </p:txBody>
      </p:sp>
      <p:sp>
        <p:nvSpPr>
          <p:cNvPr id="12" name="文本框 11">
            <a:extLst>
              <a:ext uri="{FF2B5EF4-FFF2-40B4-BE49-F238E27FC236}">
                <a16:creationId xmlns:a16="http://schemas.microsoft.com/office/drawing/2014/main" id="{E4088BF3-AF04-4CD6-A94E-22B6AE1F3C9B}"/>
              </a:ext>
            </a:extLst>
          </p:cNvPr>
          <p:cNvSpPr txBox="1"/>
          <p:nvPr/>
        </p:nvSpPr>
        <p:spPr bwMode="auto">
          <a:xfrm>
            <a:off x="7236296" y="5451320"/>
            <a:ext cx="1117614" cy="769441"/>
          </a:xfrm>
          <a:prstGeom prst="rect">
            <a:avLst/>
          </a:prstGeom>
          <a:noFill/>
          <a:ln w="9525">
            <a:noFill/>
            <a:miter lim="800000"/>
          </a:ln>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较上月</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FF0000"/>
                </a:solidFill>
                <a:latin typeface="幼圆" panose="02010509060101010101" pitchFamily="49" charset="-122"/>
                <a:ea typeface="幼圆" panose="02010509060101010101" pitchFamily="49" charset="-122"/>
              </a:rPr>
              <a:t> 1.41%</a:t>
            </a:r>
            <a:endParaRPr lang="zh-CN" altLang="en-US" sz="2400" b="1" dirty="0">
              <a:solidFill>
                <a:srgbClr val="FF0000"/>
              </a:solidFill>
              <a:latin typeface="幼圆" panose="02010509060101010101" pitchFamily="49" charset="-122"/>
              <a:ea typeface="幼圆" panose="02010509060101010101" pitchFamily="49" charset="-122"/>
            </a:endParaRPr>
          </a:p>
        </p:txBody>
      </p:sp>
      <p:sp>
        <p:nvSpPr>
          <p:cNvPr id="15" name="箭头: 上 14">
            <a:extLst>
              <a:ext uri="{FF2B5EF4-FFF2-40B4-BE49-F238E27FC236}">
                <a16:creationId xmlns:a16="http://schemas.microsoft.com/office/drawing/2014/main" id="{FC61938E-EB92-4E8E-BCF7-497F1015F4B7}"/>
              </a:ext>
            </a:extLst>
          </p:cNvPr>
          <p:cNvSpPr/>
          <p:nvPr/>
        </p:nvSpPr>
        <p:spPr bwMode="auto">
          <a:xfrm>
            <a:off x="7092280" y="5714199"/>
            <a:ext cx="288032" cy="576064"/>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pic>
        <p:nvPicPr>
          <p:cNvPr id="13" name="图片 12">
            <a:extLst>
              <a:ext uri="{FF2B5EF4-FFF2-40B4-BE49-F238E27FC236}">
                <a16:creationId xmlns:a16="http://schemas.microsoft.com/office/drawing/2014/main" id="{2678A15E-3B60-4EED-8DAB-70B9B20B9F46}"/>
              </a:ext>
            </a:extLst>
          </p:cNvPr>
          <p:cNvPicPr/>
          <p:nvPr/>
        </p:nvPicPr>
        <p:blipFill>
          <a:blip r:embed="rId3">
            <a:extLst>
              <a:ext uri="{28A0092B-C50C-407E-A947-70E740481C1C}">
                <a14:useLocalDpi xmlns:a14="http://schemas.microsoft.com/office/drawing/2010/main" val="0"/>
              </a:ext>
            </a:extLst>
          </a:blip>
          <a:stretch>
            <a:fillRect/>
          </a:stretch>
        </p:blipFill>
        <p:spPr>
          <a:xfrm>
            <a:off x="683568" y="1422775"/>
            <a:ext cx="7553536" cy="3732852"/>
          </a:xfrm>
          <a:prstGeom prst="rect">
            <a:avLst/>
          </a:prstGeom>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融资融券余额</a:t>
            </a:r>
          </a:p>
        </p:txBody>
      </p:sp>
      <p:sp>
        <p:nvSpPr>
          <p:cNvPr id="6" name="文本框 5">
            <a:extLst>
              <a:ext uri="{FF2B5EF4-FFF2-40B4-BE49-F238E27FC236}">
                <a16:creationId xmlns:a16="http://schemas.microsoft.com/office/drawing/2014/main" id="{6394C8C2-76AE-4AE9-9780-DC48BA3D5073}"/>
              </a:ext>
            </a:extLst>
          </p:cNvPr>
          <p:cNvSpPr txBox="1"/>
          <p:nvPr/>
        </p:nvSpPr>
        <p:spPr bwMode="auto">
          <a:xfrm>
            <a:off x="1187624" y="5589240"/>
            <a:ext cx="2393869" cy="769441"/>
          </a:xfrm>
          <a:prstGeom prst="rect">
            <a:avLst/>
          </a:prstGeom>
          <a:noFill/>
          <a:ln w="9525">
            <a:noFill/>
            <a:miter lim="800000"/>
          </a:ln>
        </p:spPr>
        <p:txBody>
          <a:bodyPr wrap="square" rtlCol="0">
            <a:spAutoFit/>
          </a:bodyPr>
          <a:lstStyle/>
          <a:p>
            <a:r>
              <a:rPr lang="en-US" altLang="zh-CN" b="1" dirty="0">
                <a:solidFill>
                  <a:srgbClr val="000066"/>
                </a:solidFill>
                <a:latin typeface="幼圆" panose="02010509060101010101" pitchFamily="49" charset="-122"/>
                <a:ea typeface="幼圆" panose="02010509060101010101" pitchFamily="49" charset="-122"/>
              </a:rPr>
              <a:t>5</a:t>
            </a:r>
            <a:r>
              <a:rPr lang="zh-CN" altLang="en-US" b="1" dirty="0">
                <a:solidFill>
                  <a:srgbClr val="000066"/>
                </a:solidFill>
                <a:latin typeface="幼圆" panose="02010509060101010101" pitchFamily="49" charset="-122"/>
                <a:ea typeface="幼圆" panose="02010509060101010101" pitchFamily="49" charset="-122"/>
              </a:rPr>
              <a:t>月，沪深两融余额</a:t>
            </a:r>
            <a:r>
              <a:rPr lang="en-US" altLang="zh-CN" sz="2400" b="1" dirty="0">
                <a:solidFill>
                  <a:srgbClr val="FF0000"/>
                </a:solidFill>
                <a:latin typeface="幼圆" panose="02010509060101010101" pitchFamily="49" charset="-122"/>
                <a:ea typeface="幼圆" panose="02010509060101010101" pitchFamily="49" charset="-122"/>
              </a:rPr>
              <a:t>9891.77</a:t>
            </a:r>
            <a:r>
              <a:rPr lang="zh-CN" altLang="en-US" b="1" dirty="0">
                <a:solidFill>
                  <a:srgbClr val="000066"/>
                </a:solidFill>
                <a:latin typeface="幼圆" panose="02010509060101010101" pitchFamily="49" charset="-122"/>
                <a:ea typeface="幼圆" panose="02010509060101010101" pitchFamily="49" charset="-122"/>
              </a:rPr>
              <a:t>亿元</a:t>
            </a:r>
          </a:p>
        </p:txBody>
      </p:sp>
      <p:sp>
        <p:nvSpPr>
          <p:cNvPr id="8" name="文本框 7">
            <a:extLst>
              <a:ext uri="{FF2B5EF4-FFF2-40B4-BE49-F238E27FC236}">
                <a16:creationId xmlns:a16="http://schemas.microsoft.com/office/drawing/2014/main" id="{E8EAADBA-2FD0-4822-A8C6-C0A9CF92DD52}"/>
              </a:ext>
            </a:extLst>
          </p:cNvPr>
          <p:cNvSpPr txBox="1"/>
          <p:nvPr/>
        </p:nvSpPr>
        <p:spPr bwMode="auto">
          <a:xfrm>
            <a:off x="5724128" y="5569532"/>
            <a:ext cx="2393869" cy="769441"/>
          </a:xfrm>
          <a:prstGeom prst="rect">
            <a:avLst/>
          </a:prstGeom>
          <a:noFill/>
          <a:ln w="9525">
            <a:noFill/>
            <a:miter lim="800000"/>
          </a:ln>
        </p:spPr>
        <p:txBody>
          <a:bodyPr wrap="square" rtlCol="0">
            <a:spAutoFit/>
          </a:bodyPr>
          <a:lstStyle/>
          <a:p>
            <a:r>
              <a:rPr lang="zh-CN" altLang="en-US" b="1" dirty="0">
                <a:solidFill>
                  <a:srgbClr val="000066"/>
                </a:solidFill>
                <a:latin typeface="幼圆" panose="02010509060101010101" pitchFamily="49" charset="-122"/>
                <a:ea typeface="幼圆" panose="02010509060101010101" pitchFamily="49" charset="-122"/>
              </a:rPr>
              <a:t> 较上月</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FF0000"/>
                </a:solidFill>
                <a:latin typeface="幼圆" panose="02010509060101010101" pitchFamily="49" charset="-122"/>
                <a:ea typeface="幼圆" panose="02010509060101010101" pitchFamily="49" charset="-122"/>
              </a:rPr>
              <a:t> 0.52%</a:t>
            </a:r>
            <a:endParaRPr lang="zh-CN" altLang="en-US" b="1" dirty="0">
              <a:solidFill>
                <a:srgbClr val="FF0000"/>
              </a:solidFill>
              <a:latin typeface="幼圆" panose="02010509060101010101" pitchFamily="49" charset="-122"/>
              <a:ea typeface="幼圆" panose="02010509060101010101" pitchFamily="49" charset="-122"/>
            </a:endParaRPr>
          </a:p>
        </p:txBody>
      </p:sp>
      <p:sp>
        <p:nvSpPr>
          <p:cNvPr id="9" name="箭头: 上 8">
            <a:extLst>
              <a:ext uri="{FF2B5EF4-FFF2-40B4-BE49-F238E27FC236}">
                <a16:creationId xmlns:a16="http://schemas.microsoft.com/office/drawing/2014/main" id="{D0D8EEB2-A4F1-4AB8-A5AF-5D811720E6D5}"/>
              </a:ext>
            </a:extLst>
          </p:cNvPr>
          <p:cNvSpPr/>
          <p:nvPr/>
        </p:nvSpPr>
        <p:spPr bwMode="auto">
          <a:xfrm>
            <a:off x="5526860" y="5666220"/>
            <a:ext cx="288032" cy="576064"/>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pic>
        <p:nvPicPr>
          <p:cNvPr id="3" name="图片 2">
            <a:extLst>
              <a:ext uri="{FF2B5EF4-FFF2-40B4-BE49-F238E27FC236}">
                <a16:creationId xmlns:a16="http://schemas.microsoft.com/office/drawing/2014/main" id="{7D19BA94-1AC7-432A-BC73-6838B46ADD20}"/>
              </a:ext>
            </a:extLst>
          </p:cNvPr>
          <p:cNvPicPr>
            <a:picLocks noChangeAspect="1"/>
          </p:cNvPicPr>
          <p:nvPr/>
        </p:nvPicPr>
        <p:blipFill>
          <a:blip r:embed="rId3"/>
          <a:stretch>
            <a:fillRect/>
          </a:stretch>
        </p:blipFill>
        <p:spPr>
          <a:xfrm>
            <a:off x="899592" y="1122494"/>
            <a:ext cx="6979372" cy="4340496"/>
          </a:xfrm>
          <a:prstGeom prst="rect">
            <a:avLst/>
          </a:prstGeom>
        </p:spPr>
      </p:pic>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本月两市市值前十</a:t>
            </a:r>
          </a:p>
        </p:txBody>
      </p:sp>
      <p:graphicFrame>
        <p:nvGraphicFramePr>
          <p:cNvPr id="5" name="表格 4"/>
          <p:cNvGraphicFramePr>
            <a:graphicFrameLocks noGrp="1"/>
          </p:cNvGraphicFramePr>
          <p:nvPr>
            <p:extLst>
              <p:ext uri="{D42A27DB-BD31-4B8C-83A1-F6EECF244321}">
                <p14:modId xmlns:p14="http://schemas.microsoft.com/office/powerpoint/2010/main" val="744708935"/>
              </p:ext>
            </p:extLst>
          </p:nvPr>
        </p:nvGraphicFramePr>
        <p:xfrm>
          <a:off x="1270" y="814705"/>
          <a:ext cx="9142095" cy="6083306"/>
        </p:xfrm>
        <a:graphic>
          <a:graphicData uri="http://schemas.openxmlformats.org/drawingml/2006/table">
            <a:tbl>
              <a:tblPr firstRow="1" bandRow="1">
                <a:tableStyleId>{72833802-FEF1-4C79-8D5D-14CF1EAF98D9}</a:tableStyleId>
              </a:tblPr>
              <a:tblGrid>
                <a:gridCol w="2349500">
                  <a:extLst>
                    <a:ext uri="{9D8B030D-6E8A-4147-A177-3AD203B41FA5}">
                      <a16:colId xmlns:a16="http://schemas.microsoft.com/office/drawing/2014/main" val="20000"/>
                    </a:ext>
                  </a:extLst>
                </a:gridCol>
                <a:gridCol w="2310765">
                  <a:extLst>
                    <a:ext uri="{9D8B030D-6E8A-4147-A177-3AD203B41FA5}">
                      <a16:colId xmlns:a16="http://schemas.microsoft.com/office/drawing/2014/main" val="20001"/>
                    </a:ext>
                  </a:extLst>
                </a:gridCol>
                <a:gridCol w="2142713">
                  <a:extLst>
                    <a:ext uri="{9D8B030D-6E8A-4147-A177-3AD203B41FA5}">
                      <a16:colId xmlns:a16="http://schemas.microsoft.com/office/drawing/2014/main" val="20002"/>
                    </a:ext>
                  </a:extLst>
                </a:gridCol>
                <a:gridCol w="2339117">
                  <a:extLst>
                    <a:ext uri="{9D8B030D-6E8A-4147-A177-3AD203B41FA5}">
                      <a16:colId xmlns:a16="http://schemas.microsoft.com/office/drawing/2014/main" val="20003"/>
                    </a:ext>
                  </a:extLst>
                </a:gridCol>
              </a:tblGrid>
              <a:tr h="857256">
                <a:tc>
                  <a:txBody>
                    <a:bodyPr/>
                    <a:lstStyle/>
                    <a:p>
                      <a:pPr algn="ctr"/>
                      <a:r>
                        <a:rPr lang="zh-CN" altLang="en-US" dirty="0"/>
                        <a:t>沪市</a:t>
                      </a:r>
                    </a:p>
                  </a:txBody>
                  <a:tcPr marL="9525" marR="9525" marT="9525" marB="0" anchor="ctr"/>
                </a:tc>
                <a:tc>
                  <a:txBody>
                    <a:bodyPr/>
                    <a:lstStyle/>
                    <a:p>
                      <a:pPr algn="ctr" fontAlgn="ctr"/>
                      <a:r>
                        <a:rPr lang="zh-CN" altLang="en-US" sz="1600" u="none" strike="noStrike" dirty="0">
                          <a:latin typeface="+mn-ea"/>
                          <a:ea typeface="+mn-ea"/>
                        </a:rPr>
                        <a:t>市值（亿）</a:t>
                      </a:r>
                      <a:endParaRPr lang="zh-CN" altLang="en-US" sz="1600" b="0" i="0" u="none" strike="noStrike" dirty="0">
                        <a:solidFill>
                          <a:srgbClr val="000000"/>
                        </a:solidFill>
                        <a:latin typeface="+mn-ea"/>
                        <a:ea typeface="+mn-ea"/>
                      </a:endParaRPr>
                    </a:p>
                  </a:txBody>
                  <a:tcPr marL="9525" marR="9525" marT="9525" marB="0" anchor="ctr"/>
                </a:tc>
                <a:tc>
                  <a:txBody>
                    <a:bodyPr/>
                    <a:lstStyle/>
                    <a:p>
                      <a:pPr algn="ctr" fontAlgn="ctr"/>
                      <a:r>
                        <a:rPr lang="zh-CN" altLang="en-US" sz="1600" b="1" i="0" u="none" strike="noStrike" dirty="0">
                          <a:solidFill>
                            <a:schemeClr val="bg1"/>
                          </a:solidFill>
                          <a:latin typeface="+mn-ea"/>
                          <a:ea typeface="+mn-ea"/>
                        </a:rPr>
                        <a:t>深市</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endParaRPr lang="en-US" altLang="zh-CN" sz="1600" u="none" strike="noStrike" dirty="0">
                        <a:latin typeface="+mn-ea"/>
                        <a:ea typeface="+mn-ea"/>
                      </a:endParaRPr>
                    </a:p>
                    <a:p>
                      <a:pPr marL="0" marR="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latin typeface="+mn-ea"/>
                          <a:ea typeface="+mn-ea"/>
                        </a:rPr>
                        <a:t>市值（亿）</a:t>
                      </a:r>
                    </a:p>
                    <a:p>
                      <a:pPr algn="ctr" fontAlgn="ctr"/>
                      <a:endParaRPr lang="zh-CN" altLang="en-US" sz="1600" b="0" i="0" u="none" strike="noStrike" dirty="0">
                        <a:solidFill>
                          <a:srgbClr val="000000"/>
                        </a:solidFill>
                        <a:latin typeface="+mn-ea"/>
                        <a:ea typeface="+mn-ea"/>
                      </a:endParaRPr>
                    </a:p>
                  </a:txBody>
                  <a:tcPr marL="9525" marR="9525" marT="9525" marB="0" anchor="ctr"/>
                </a:tc>
                <a:extLst>
                  <a:ext uri="{0D108BD9-81ED-4DB2-BD59-A6C34878D82A}">
                    <a16:rowId xmlns:a16="http://schemas.microsoft.com/office/drawing/2014/main" val="10000"/>
                  </a:ext>
                </a:extLst>
              </a:tr>
              <a:tr h="495935">
                <a:tc>
                  <a:txBody>
                    <a:bodyPr/>
                    <a:lstStyle/>
                    <a:p>
                      <a:pPr algn="ctr" fontAlgn="ctr"/>
                      <a:r>
                        <a:rPr lang="en-US" sz="1800" b="1" i="0" u="none" strike="noStrike" dirty="0">
                          <a:solidFill>
                            <a:srgbClr val="000066"/>
                          </a:solidFill>
                          <a:latin typeface="+mn-lt"/>
                        </a:rPr>
                        <a:t>601398.SH工商银行</a:t>
                      </a:r>
                    </a:p>
                  </a:txBody>
                  <a:tcPr marL="0" marR="0" marT="0" marB="0" anchor="ctr"/>
                </a:tc>
                <a:tc>
                  <a:txBody>
                    <a:bodyPr/>
                    <a:lstStyle/>
                    <a:p>
                      <a:pPr algn="ctr" fontAlgn="b"/>
                      <a:r>
                        <a:rPr lang="en-US" altLang="zh-CN" sz="1800" b="1" i="0" u="none" strike="noStrike" kern="1200" dirty="0">
                          <a:solidFill>
                            <a:srgbClr val="000066"/>
                          </a:solidFill>
                          <a:latin typeface="+mn-lt"/>
                          <a:ea typeface="+mn-ea"/>
                          <a:cs typeface="+mn-cs"/>
                        </a:rPr>
                        <a:t>19,872.30</a:t>
                      </a:r>
                    </a:p>
                  </a:txBody>
                  <a:tcPr marL="6350" marR="6350" marT="6350" marB="0" anchor="ctr"/>
                </a:tc>
                <a:tc>
                  <a:txBody>
                    <a:bodyPr/>
                    <a:lstStyle/>
                    <a:p>
                      <a:pPr algn="l" fontAlgn="t"/>
                      <a:r>
                        <a:rPr lang="zh-CN" altLang="en-US" sz="1800" b="1" dirty="0">
                          <a:solidFill>
                            <a:srgbClr val="000066"/>
                          </a:solidFill>
                          <a:effectLst/>
                          <a:sym typeface="+mn-ea"/>
                        </a:rPr>
                        <a:t>002415.SZ海康威视</a:t>
                      </a:r>
                      <a:endParaRPr lang="zh-CN" altLang="en-US" sz="1800" b="1" i="0" u="none" strike="noStrike" dirty="0">
                        <a:solidFill>
                          <a:srgbClr val="000066"/>
                        </a:solidFill>
                        <a:effectLst/>
                        <a:latin typeface="+mn-lt"/>
                      </a:endParaRPr>
                    </a:p>
                  </a:txBody>
                  <a:tcPr marL="7620" marR="7620" marT="7620" marB="0" anchor="ctr"/>
                </a:tc>
                <a:tc>
                  <a:txBody>
                    <a:bodyPr/>
                    <a:lstStyle/>
                    <a:p>
                      <a:pPr marL="0" algn="ctr" defTabSz="914400" rtl="0" eaLnBrk="1" fontAlgn="b" latinLnBrk="0" hangingPunct="1"/>
                      <a:r>
                        <a:rPr lang="en-US" altLang="zh-CN" sz="1800" b="1" i="0" u="none" strike="noStrike" kern="1200" dirty="0">
                          <a:solidFill>
                            <a:srgbClr val="000066"/>
                          </a:solidFill>
                          <a:latin typeface="+mn-lt"/>
                          <a:ea typeface="+mn-ea"/>
                          <a:cs typeface="+mn-cs"/>
                        </a:rPr>
                        <a:t>3,612.48</a:t>
                      </a:r>
                    </a:p>
                  </a:txBody>
                  <a:tcPr marL="6350" marR="6350" marT="6350" marB="0" anchor="ctr"/>
                </a:tc>
                <a:extLst>
                  <a:ext uri="{0D108BD9-81ED-4DB2-BD59-A6C34878D82A}">
                    <a16:rowId xmlns:a16="http://schemas.microsoft.com/office/drawing/2014/main" val="10001"/>
                  </a:ext>
                </a:extLst>
              </a:tr>
              <a:tr h="494665">
                <a:tc>
                  <a:txBody>
                    <a:bodyPr/>
                    <a:lstStyle/>
                    <a:p>
                      <a:pPr algn="ctr" fontAlgn="ctr"/>
                      <a:r>
                        <a:rPr lang="en-US" sz="1800" b="1" dirty="0">
                          <a:solidFill>
                            <a:srgbClr val="000066"/>
                          </a:solidFill>
                          <a:sym typeface="+mn-ea"/>
                        </a:rPr>
                        <a:t>601939.SH建设银行</a:t>
                      </a:r>
                      <a:endParaRPr lang="en-US" sz="1800" b="1" i="0" u="none" strike="noStrike" dirty="0">
                        <a:solidFill>
                          <a:srgbClr val="000066"/>
                        </a:solidFill>
                        <a:latin typeface="+mn-lt"/>
                      </a:endParaRPr>
                    </a:p>
                  </a:txBody>
                  <a:tcPr marL="0" marR="0" marT="0" marB="0" anchor="ctr"/>
                </a:tc>
                <a:tc>
                  <a:txBody>
                    <a:bodyPr/>
                    <a:lstStyle/>
                    <a:p>
                      <a:pPr algn="ctr" fontAlgn="b"/>
                      <a:r>
                        <a:rPr lang="en-US" altLang="zh-CN" sz="1800" b="1" i="0" u="none" strike="noStrike" kern="1200" dirty="0">
                          <a:solidFill>
                            <a:srgbClr val="000066"/>
                          </a:solidFill>
                          <a:latin typeface="+mn-lt"/>
                          <a:ea typeface="+mn-ea"/>
                          <a:cs typeface="+mn-cs"/>
                        </a:rPr>
                        <a:t>16,249.89</a:t>
                      </a:r>
                    </a:p>
                  </a:txBody>
                  <a:tcPr marL="6350" marR="6350" marT="6350"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zh-CN" sz="1800" b="1" dirty="0">
                          <a:solidFill>
                            <a:srgbClr val="000066"/>
                          </a:solidFill>
                          <a:effectLst/>
                          <a:sym typeface="+mn-ea"/>
                        </a:rPr>
                        <a:t>000333.SZ美的集团</a:t>
                      </a:r>
                      <a:endParaRPr lang="zh-CN" altLang="en-US" sz="1800" b="1" i="0" u="none" strike="noStrike" dirty="0">
                        <a:solidFill>
                          <a:srgbClr val="000066"/>
                        </a:solidFill>
                        <a:effectLst/>
                        <a:latin typeface="+mn-lt"/>
                      </a:endParaRPr>
                    </a:p>
                  </a:txBody>
                  <a:tcPr marL="7620" marR="7620" marT="7620" marB="0" anchor="ctr"/>
                </a:tc>
                <a:tc>
                  <a:txBody>
                    <a:bodyPr/>
                    <a:lstStyle/>
                    <a:p>
                      <a:pPr marL="0" algn="ctr" defTabSz="914400" rtl="0" eaLnBrk="1" fontAlgn="b" latinLnBrk="0" hangingPunct="1"/>
                      <a:r>
                        <a:rPr lang="en-US" altLang="zh-CN" sz="1800" b="1" i="0" u="none" strike="noStrike" kern="1200" dirty="0">
                          <a:solidFill>
                            <a:srgbClr val="000066"/>
                          </a:solidFill>
                          <a:latin typeface="+mn-lt"/>
                          <a:ea typeface="+mn-ea"/>
                          <a:cs typeface="+mn-cs"/>
                        </a:rPr>
                        <a:t>3,486.62</a:t>
                      </a:r>
                    </a:p>
                  </a:txBody>
                  <a:tcPr marL="6350" marR="6350" marT="6350" marB="0" anchor="ctr"/>
                </a:tc>
                <a:extLst>
                  <a:ext uri="{0D108BD9-81ED-4DB2-BD59-A6C34878D82A}">
                    <a16:rowId xmlns:a16="http://schemas.microsoft.com/office/drawing/2014/main" val="10002"/>
                  </a:ext>
                </a:extLst>
              </a:tr>
              <a:tr h="428625">
                <a:tc>
                  <a:txBody>
                    <a:bodyPr/>
                    <a:lstStyle/>
                    <a:p>
                      <a:pPr algn="ctr" fontAlgn="ctr"/>
                      <a:r>
                        <a:rPr lang="en-US" sz="1800" b="1" dirty="0">
                          <a:solidFill>
                            <a:srgbClr val="000066"/>
                          </a:solidFill>
                          <a:sym typeface="+mn-ea"/>
                        </a:rPr>
                        <a:t>601857.SH中国石油</a:t>
                      </a:r>
                      <a:endParaRPr lang="en-US" sz="1800" b="1" i="0" u="none" strike="noStrike" dirty="0">
                        <a:solidFill>
                          <a:srgbClr val="000066"/>
                        </a:solidFill>
                        <a:latin typeface="+mn-lt"/>
                      </a:endParaRPr>
                    </a:p>
                  </a:txBody>
                  <a:tcPr marL="0" marR="0" marT="0" marB="0" anchor="ctr"/>
                </a:tc>
                <a:tc>
                  <a:txBody>
                    <a:bodyPr/>
                    <a:lstStyle/>
                    <a:p>
                      <a:pPr algn="ctr" fontAlgn="b"/>
                      <a:r>
                        <a:rPr lang="en-US" altLang="zh-CN" sz="1800" b="1" i="0" u="none" strike="noStrike" kern="1200" dirty="0">
                          <a:solidFill>
                            <a:srgbClr val="000066"/>
                          </a:solidFill>
                          <a:latin typeface="+mn-lt"/>
                          <a:ea typeface="+mn-ea"/>
                          <a:cs typeface="+mn-cs"/>
                        </a:rPr>
                        <a:t>14,040.85</a:t>
                      </a:r>
                    </a:p>
                  </a:txBody>
                  <a:tcPr marL="6350" marR="6350" marT="6350"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zh-CN" altLang="en-US" sz="1800" b="1" dirty="0">
                          <a:solidFill>
                            <a:srgbClr val="000066"/>
                          </a:solidFill>
                          <a:effectLst/>
                          <a:sym typeface="+mn-ea"/>
                        </a:rPr>
                        <a:t>A000858.SZ五粮液</a:t>
                      </a:r>
                      <a:endParaRPr lang="zh-CN" altLang="en-US" sz="1800" b="1" i="0" u="none" strike="noStrike" dirty="0">
                        <a:solidFill>
                          <a:srgbClr val="000066"/>
                        </a:solidFill>
                        <a:effectLst/>
                        <a:latin typeface="+mn-lt"/>
                      </a:endParaRPr>
                    </a:p>
                  </a:txBody>
                  <a:tcPr marL="7620" marR="7620" marT="7620" marB="0" anchor="ctr"/>
                </a:tc>
                <a:tc>
                  <a:txBody>
                    <a:bodyPr/>
                    <a:lstStyle/>
                    <a:p>
                      <a:pPr marL="0" algn="ctr" defTabSz="914400" rtl="0" eaLnBrk="1" fontAlgn="b" latinLnBrk="0" hangingPunct="1"/>
                      <a:r>
                        <a:rPr lang="en-US" altLang="zh-CN" sz="1800" b="1" i="0" u="none" strike="noStrike" kern="1200" dirty="0">
                          <a:solidFill>
                            <a:srgbClr val="000066"/>
                          </a:solidFill>
                          <a:latin typeface="+mn-lt"/>
                          <a:ea typeface="+mn-ea"/>
                          <a:cs typeface="+mn-cs"/>
                        </a:rPr>
                        <a:t>3,065.69</a:t>
                      </a:r>
                    </a:p>
                  </a:txBody>
                  <a:tcPr marL="6350" marR="6350" marT="6350" marB="0" anchor="ctr"/>
                </a:tc>
                <a:extLst>
                  <a:ext uri="{0D108BD9-81ED-4DB2-BD59-A6C34878D82A}">
                    <a16:rowId xmlns:a16="http://schemas.microsoft.com/office/drawing/2014/main" val="10003"/>
                  </a:ext>
                </a:extLst>
              </a:tr>
              <a:tr h="481965">
                <a:tc>
                  <a:txBody>
                    <a:bodyPr/>
                    <a:lstStyle/>
                    <a:p>
                      <a:pPr algn="ctr" fontAlgn="ctr"/>
                      <a:r>
                        <a:rPr lang="en-US" sz="1800" b="1" dirty="0">
                          <a:solidFill>
                            <a:srgbClr val="000066"/>
                          </a:solidFill>
                          <a:sym typeface="+mn-ea"/>
                        </a:rPr>
                        <a:t>601288.SH农业银行</a:t>
                      </a:r>
                      <a:endParaRPr lang="en-US" sz="1800" b="1" i="0" u="none" strike="noStrike" dirty="0">
                        <a:solidFill>
                          <a:srgbClr val="000066"/>
                        </a:solidFill>
                        <a:latin typeface="+mn-lt"/>
                      </a:endParaRPr>
                    </a:p>
                  </a:txBody>
                  <a:tcPr marL="0" marR="0" marT="0" marB="0" anchor="ctr"/>
                </a:tc>
                <a:tc>
                  <a:txBody>
                    <a:bodyPr/>
                    <a:lstStyle/>
                    <a:p>
                      <a:pPr algn="ctr" fontAlgn="b"/>
                      <a:r>
                        <a:rPr lang="en-US" altLang="zh-CN" sz="1800" b="1" i="0" u="none" strike="noStrike" kern="1200" dirty="0">
                          <a:solidFill>
                            <a:srgbClr val="000066"/>
                          </a:solidFill>
                          <a:latin typeface="+mn-lt"/>
                          <a:ea typeface="+mn-ea"/>
                          <a:cs typeface="+mn-cs"/>
                        </a:rPr>
                        <a:t>11,576.87</a:t>
                      </a:r>
                    </a:p>
                  </a:txBody>
                  <a:tcPr marL="6350" marR="6350" marT="6350" marB="0" anchor="ctr"/>
                </a:tc>
                <a:tc>
                  <a:txBody>
                    <a:bodyPr/>
                    <a:lstStyle/>
                    <a:p>
                      <a:pPr marL="0" marR="0" indent="0" algn="l" defTabSz="914400" rtl="0" eaLnBrk="1" fontAlgn="t" latinLnBrk="0" hangingPunct="1">
                        <a:lnSpc>
                          <a:spcPct val="100000"/>
                        </a:lnSpc>
                        <a:spcBef>
                          <a:spcPts val="0"/>
                        </a:spcBef>
                        <a:spcAft>
                          <a:spcPts val="0"/>
                        </a:spcAft>
                        <a:buClrTx/>
                        <a:buSzTx/>
                        <a:buFontTx/>
                        <a:buNone/>
                        <a:defRPr/>
                      </a:pPr>
                      <a:r>
                        <a:rPr lang="zh-CN" altLang="en-US" sz="1800" b="1" dirty="0">
                          <a:solidFill>
                            <a:srgbClr val="000066"/>
                          </a:solidFill>
                          <a:effectLst/>
                          <a:sym typeface="+mn-ea"/>
                        </a:rPr>
                        <a:t>000651.SZ格力电器</a:t>
                      </a:r>
                      <a:endParaRPr lang="en-US" altLang="zh-CN" sz="1800" b="1" i="0" u="none" strike="noStrike" dirty="0">
                        <a:solidFill>
                          <a:srgbClr val="000066"/>
                        </a:solidFill>
                        <a:effectLst/>
                        <a:latin typeface="+mn-lt"/>
                        <a:sym typeface="+mn-ea"/>
                      </a:endParaRPr>
                    </a:p>
                  </a:txBody>
                  <a:tcPr marL="7620" marR="7620" marT="7620" marB="0" anchor="ctr"/>
                </a:tc>
                <a:tc>
                  <a:txBody>
                    <a:bodyPr/>
                    <a:lstStyle/>
                    <a:p>
                      <a:pPr marL="0" algn="ctr" defTabSz="914400" rtl="0" eaLnBrk="1" fontAlgn="b" latinLnBrk="0" hangingPunct="1"/>
                      <a:r>
                        <a:rPr lang="en-US" altLang="zh-CN" sz="1800" b="1" i="0" u="none" strike="noStrike" kern="1200" dirty="0">
                          <a:solidFill>
                            <a:srgbClr val="000066"/>
                          </a:solidFill>
                          <a:latin typeface="+mn-lt"/>
                          <a:ea typeface="+mn-ea"/>
                          <a:cs typeface="+mn-cs"/>
                        </a:rPr>
                        <a:t>2,857.47</a:t>
                      </a:r>
                    </a:p>
                  </a:txBody>
                  <a:tcPr marL="6350" marR="6350" marT="6350" marB="0" anchor="ctr"/>
                </a:tc>
                <a:extLst>
                  <a:ext uri="{0D108BD9-81ED-4DB2-BD59-A6C34878D82A}">
                    <a16:rowId xmlns:a16="http://schemas.microsoft.com/office/drawing/2014/main" val="10004"/>
                  </a:ext>
                </a:extLst>
              </a:tr>
              <a:tr h="507365">
                <a:tc>
                  <a:txBody>
                    <a:bodyPr/>
                    <a:lstStyle/>
                    <a:p>
                      <a:pPr algn="ctr" fontAlgn="ctr"/>
                      <a:r>
                        <a:rPr lang="en-US" sz="1800" b="1" dirty="0">
                          <a:solidFill>
                            <a:srgbClr val="000066"/>
                          </a:solidFill>
                          <a:sym typeface="+mn-ea"/>
                        </a:rPr>
                        <a:t>601318.SH中国平安</a:t>
                      </a:r>
                      <a:endParaRPr lang="en-US" sz="1800" b="1" i="0" u="none" strike="noStrike" dirty="0">
                        <a:solidFill>
                          <a:srgbClr val="000066"/>
                        </a:solidFill>
                        <a:latin typeface="+mn-lt"/>
                      </a:endParaRPr>
                    </a:p>
                  </a:txBody>
                  <a:tcPr marL="0" marR="0" marT="0" marB="0" anchor="ctr"/>
                </a:tc>
                <a:tc>
                  <a:txBody>
                    <a:bodyPr/>
                    <a:lstStyle/>
                    <a:p>
                      <a:pPr algn="ctr" fontAlgn="b"/>
                      <a:r>
                        <a:rPr lang="en-US" altLang="zh-CN" sz="1800" b="1" i="0" u="none" strike="noStrike" kern="1200" dirty="0">
                          <a:solidFill>
                            <a:srgbClr val="000066"/>
                          </a:solidFill>
                          <a:latin typeface="+mn-lt"/>
                          <a:ea typeface="+mn-ea"/>
                          <a:cs typeface="+mn-cs"/>
                        </a:rPr>
                        <a:t>11,412.54</a:t>
                      </a:r>
                    </a:p>
                  </a:txBody>
                  <a:tcPr marL="6350" marR="6350" marT="6350" marB="0" anchor="ctr"/>
                </a:tc>
                <a:tc>
                  <a:txBody>
                    <a:bodyPr/>
                    <a:lstStyle/>
                    <a:p>
                      <a:pPr marL="0" marR="0" indent="0" algn="l" defTabSz="914400" rtl="0" eaLnBrk="1" fontAlgn="t" latinLnBrk="0" hangingPunct="1">
                        <a:lnSpc>
                          <a:spcPct val="100000"/>
                        </a:lnSpc>
                        <a:spcBef>
                          <a:spcPts val="0"/>
                        </a:spcBef>
                        <a:spcAft>
                          <a:spcPts val="0"/>
                        </a:spcAft>
                        <a:buClrTx/>
                        <a:buSzTx/>
                        <a:buFontTx/>
                        <a:buNone/>
                        <a:defRPr/>
                      </a:pPr>
                      <a:r>
                        <a:rPr lang="zh-CN" altLang="en-US" sz="1800" b="1" dirty="0">
                          <a:solidFill>
                            <a:srgbClr val="000066"/>
                          </a:solidFill>
                          <a:effectLst/>
                          <a:sym typeface="+mn-ea"/>
                        </a:rPr>
                        <a:t>000002.SZ万科</a:t>
                      </a:r>
                      <a:r>
                        <a:rPr lang="en-US" altLang="zh-CN" sz="1800" b="1" dirty="0">
                          <a:solidFill>
                            <a:srgbClr val="000066"/>
                          </a:solidFill>
                          <a:effectLst/>
                          <a:sym typeface="+mn-ea"/>
                        </a:rPr>
                        <a:t>A</a:t>
                      </a:r>
                      <a:endParaRPr lang="zh-CN" altLang="en-US" sz="1800" b="1" i="0" u="none" strike="noStrike" dirty="0">
                        <a:solidFill>
                          <a:srgbClr val="000066"/>
                        </a:solidFill>
                        <a:effectLst/>
                        <a:latin typeface="+mn-lt"/>
                      </a:endParaRPr>
                    </a:p>
                  </a:txBody>
                  <a:tcPr marL="7620" marR="7620" marT="7620" marB="0" anchor="ctr"/>
                </a:tc>
                <a:tc>
                  <a:txBody>
                    <a:bodyPr/>
                    <a:lstStyle/>
                    <a:p>
                      <a:pPr marL="0" algn="ctr" defTabSz="914400" rtl="0" eaLnBrk="1" fontAlgn="b" latinLnBrk="0" hangingPunct="1"/>
                      <a:r>
                        <a:rPr lang="en-US" altLang="zh-CN" sz="1800" b="1" i="0" u="none" strike="noStrike" kern="1200" dirty="0">
                          <a:solidFill>
                            <a:srgbClr val="000066"/>
                          </a:solidFill>
                          <a:latin typeface="+mn-lt"/>
                          <a:ea typeface="+mn-ea"/>
                          <a:cs typeface="+mn-cs"/>
                        </a:rPr>
                        <a:t>2,789.97</a:t>
                      </a:r>
                    </a:p>
                  </a:txBody>
                  <a:tcPr marL="6350" marR="6350" marT="6350" marB="0" anchor="ctr"/>
                </a:tc>
                <a:extLst>
                  <a:ext uri="{0D108BD9-81ED-4DB2-BD59-A6C34878D82A}">
                    <a16:rowId xmlns:a16="http://schemas.microsoft.com/office/drawing/2014/main" val="10005"/>
                  </a:ext>
                </a:extLst>
              </a:tr>
              <a:tr h="499110">
                <a:tc>
                  <a:txBody>
                    <a:bodyPr/>
                    <a:lstStyle/>
                    <a:p>
                      <a:pPr algn="ctr" fontAlgn="ctr"/>
                      <a:r>
                        <a:rPr lang="en-US" sz="1800" b="1" dirty="0">
                          <a:solidFill>
                            <a:srgbClr val="000066"/>
                          </a:solidFill>
                          <a:sym typeface="+mn-ea"/>
                        </a:rPr>
                        <a:t>601988.SH中国银行</a:t>
                      </a:r>
                      <a:endParaRPr lang="en-US" sz="1800" b="1" i="0" u="none" strike="noStrike" dirty="0">
                        <a:solidFill>
                          <a:srgbClr val="000066"/>
                        </a:solidFill>
                        <a:latin typeface="+mn-lt"/>
                      </a:endParaRPr>
                    </a:p>
                  </a:txBody>
                  <a:tcPr marL="0" marR="0" marT="0" marB="0" anchor="ctr"/>
                </a:tc>
                <a:tc>
                  <a:txBody>
                    <a:bodyPr/>
                    <a:lstStyle/>
                    <a:p>
                      <a:pPr algn="ctr" fontAlgn="b"/>
                      <a:r>
                        <a:rPr lang="en-US" altLang="zh-CN" sz="1800" b="1" i="0" u="none" strike="noStrike" kern="1200" dirty="0">
                          <a:solidFill>
                            <a:srgbClr val="000066"/>
                          </a:solidFill>
                          <a:latin typeface="+mn-lt"/>
                          <a:ea typeface="+mn-ea"/>
                          <a:cs typeface="+mn-cs"/>
                        </a:rPr>
                        <a:t>10,748.81</a:t>
                      </a:r>
                    </a:p>
                  </a:txBody>
                  <a:tcPr marL="6350" marR="6350" marT="6350"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zh-CN" sz="1800" b="1" i="0" u="none" strike="noStrike" dirty="0">
                          <a:solidFill>
                            <a:srgbClr val="000066"/>
                          </a:solidFill>
                          <a:effectLst/>
                          <a:latin typeface="+mn-lt"/>
                        </a:rPr>
                        <a:t>002304.SZ</a:t>
                      </a:r>
                      <a:r>
                        <a:rPr lang="zh-CN" altLang="en-US" sz="1800" b="1" i="0" u="none" strike="noStrike" dirty="0">
                          <a:solidFill>
                            <a:srgbClr val="000066"/>
                          </a:solidFill>
                          <a:effectLst/>
                          <a:latin typeface="+mn-lt"/>
                        </a:rPr>
                        <a:t>洋河股份</a:t>
                      </a:r>
                    </a:p>
                  </a:txBody>
                  <a:tcPr marL="7620" marR="7620" marT="7620" marB="0" anchor="ctr"/>
                </a:tc>
                <a:tc>
                  <a:txBody>
                    <a:bodyPr/>
                    <a:lstStyle/>
                    <a:p>
                      <a:pPr marL="0" algn="ctr" defTabSz="914400" rtl="0" eaLnBrk="1" fontAlgn="b" latinLnBrk="0" hangingPunct="1"/>
                      <a:r>
                        <a:rPr lang="en-US" altLang="zh-CN" sz="1800" b="1" i="0" u="none" strike="noStrike" kern="1200" dirty="0">
                          <a:solidFill>
                            <a:srgbClr val="000066"/>
                          </a:solidFill>
                          <a:latin typeface="+mn-lt"/>
                          <a:ea typeface="+mn-ea"/>
                          <a:cs typeface="+mn-cs"/>
                        </a:rPr>
                        <a:t>2,165.24</a:t>
                      </a:r>
                    </a:p>
                  </a:txBody>
                  <a:tcPr marL="6350" marR="6350" marT="6350" marB="0" anchor="ctr"/>
                </a:tc>
                <a:extLst>
                  <a:ext uri="{0D108BD9-81ED-4DB2-BD59-A6C34878D82A}">
                    <a16:rowId xmlns:a16="http://schemas.microsoft.com/office/drawing/2014/main" val="10006"/>
                  </a:ext>
                </a:extLst>
              </a:tr>
              <a:tr h="455295">
                <a:tc>
                  <a:txBody>
                    <a:bodyPr/>
                    <a:lstStyle/>
                    <a:p>
                      <a:pPr algn="ctr" fontAlgn="ctr"/>
                      <a:r>
                        <a:rPr lang="en-US" sz="1800" b="1" dirty="0">
                          <a:solidFill>
                            <a:srgbClr val="000066"/>
                          </a:solidFill>
                          <a:sym typeface="+mn-ea"/>
                        </a:rPr>
                        <a:t>600519.SH贵州茅台</a:t>
                      </a:r>
                      <a:endParaRPr lang="en-US" sz="1800" b="1" i="0" u="none" strike="noStrike" dirty="0">
                        <a:solidFill>
                          <a:srgbClr val="000066"/>
                        </a:solidFill>
                        <a:latin typeface="+mn-lt"/>
                      </a:endParaRPr>
                    </a:p>
                  </a:txBody>
                  <a:tcPr marL="0" marR="0" marT="0" marB="0" anchor="ctr"/>
                </a:tc>
                <a:tc>
                  <a:txBody>
                    <a:bodyPr/>
                    <a:lstStyle/>
                    <a:p>
                      <a:pPr algn="ctr" fontAlgn="b"/>
                      <a:r>
                        <a:rPr lang="en-US" altLang="zh-CN" sz="1800" b="1" i="0" u="none" strike="noStrike" kern="1200" dirty="0">
                          <a:solidFill>
                            <a:srgbClr val="000066"/>
                          </a:solidFill>
                          <a:latin typeface="+mn-lt"/>
                          <a:ea typeface="+mn-ea"/>
                          <a:cs typeface="+mn-cs"/>
                        </a:rPr>
                        <a:t>9,435.68</a:t>
                      </a:r>
                    </a:p>
                  </a:txBody>
                  <a:tcPr marL="6350" marR="6350" marT="6350"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zh-CN" sz="1800" b="1" dirty="0">
                          <a:solidFill>
                            <a:srgbClr val="000066"/>
                          </a:solidFill>
                          <a:effectLst/>
                          <a:sym typeface="+mn-ea"/>
                        </a:rPr>
                        <a:t>002352.SZ</a:t>
                      </a:r>
                      <a:r>
                        <a:rPr lang="zh-CN" altLang="en-US" sz="1800" b="1" dirty="0">
                          <a:solidFill>
                            <a:srgbClr val="000066"/>
                          </a:solidFill>
                          <a:effectLst/>
                          <a:sym typeface="+mn-ea"/>
                        </a:rPr>
                        <a:t>顺丰控股</a:t>
                      </a:r>
                      <a:endParaRPr lang="zh-CN" altLang="en-US" sz="1800" b="1" i="0" u="none" strike="noStrike" dirty="0">
                        <a:solidFill>
                          <a:srgbClr val="000066"/>
                        </a:solidFill>
                        <a:effectLst/>
                        <a:latin typeface="+mn-lt"/>
                      </a:endParaRPr>
                    </a:p>
                  </a:txBody>
                  <a:tcPr marL="7620" marR="7620" marT="7620" marB="0" anchor="ctr"/>
                </a:tc>
                <a:tc>
                  <a:txBody>
                    <a:bodyPr/>
                    <a:lstStyle/>
                    <a:p>
                      <a:pPr marL="0" algn="ctr" defTabSz="914400" rtl="0" eaLnBrk="1" fontAlgn="b" latinLnBrk="0" hangingPunct="1"/>
                      <a:r>
                        <a:rPr lang="en-US" altLang="zh-CN" sz="1800" b="1" i="0" u="none" strike="noStrike" kern="1200" dirty="0">
                          <a:solidFill>
                            <a:srgbClr val="000066"/>
                          </a:solidFill>
                          <a:latin typeface="+mn-lt"/>
                          <a:ea typeface="+mn-ea"/>
                          <a:cs typeface="+mn-cs"/>
                        </a:rPr>
                        <a:t>2,136.17</a:t>
                      </a:r>
                    </a:p>
                  </a:txBody>
                  <a:tcPr marL="6350" marR="6350" marT="6350" marB="0" anchor="ctr"/>
                </a:tc>
                <a:extLst>
                  <a:ext uri="{0D108BD9-81ED-4DB2-BD59-A6C34878D82A}">
                    <a16:rowId xmlns:a16="http://schemas.microsoft.com/office/drawing/2014/main" val="10007"/>
                  </a:ext>
                </a:extLst>
              </a:tr>
              <a:tr h="5613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800" b="1" dirty="0">
                          <a:solidFill>
                            <a:srgbClr val="000066"/>
                          </a:solidFill>
                          <a:sym typeface="+mn-ea"/>
                        </a:rPr>
                        <a:t>600028.SH中国石化</a:t>
                      </a:r>
                      <a:endParaRPr lang="en-US" altLang="zh-CN" sz="1800" b="1" i="0" u="none" strike="noStrike" dirty="0">
                        <a:solidFill>
                          <a:srgbClr val="000066"/>
                        </a:solidFill>
                        <a:latin typeface="+mn-lt"/>
                      </a:endParaRPr>
                    </a:p>
                  </a:txBody>
                  <a:tcPr marL="0" marR="0" marT="0" marB="0" anchor="ctr"/>
                </a:tc>
                <a:tc>
                  <a:txBody>
                    <a:bodyPr/>
                    <a:lstStyle/>
                    <a:p>
                      <a:pPr algn="ctr" fontAlgn="b"/>
                      <a:r>
                        <a:rPr lang="en-US" altLang="zh-CN" sz="1800" b="1" i="0" u="none" strike="noStrike" kern="1200" dirty="0">
                          <a:solidFill>
                            <a:srgbClr val="000066"/>
                          </a:solidFill>
                          <a:latin typeface="+mn-lt"/>
                          <a:ea typeface="+mn-ea"/>
                          <a:cs typeface="+mn-cs"/>
                        </a:rPr>
                        <a:t>8,336.65</a:t>
                      </a:r>
                    </a:p>
                  </a:txBody>
                  <a:tcPr marL="6350" marR="6350" marT="6350"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zh-CN" altLang="en-US" sz="1800" b="1" dirty="0">
                          <a:solidFill>
                            <a:srgbClr val="000066"/>
                          </a:solidFill>
                          <a:effectLst/>
                          <a:sym typeface="+mn-ea"/>
                        </a:rPr>
                        <a:t>000001.SZ平安银行</a:t>
                      </a:r>
                      <a:endParaRPr lang="zh-CN" altLang="en-US" sz="1800" b="1" i="0" u="none" strike="noStrike" dirty="0">
                        <a:solidFill>
                          <a:srgbClr val="000066"/>
                        </a:solidFill>
                        <a:effectLst/>
                        <a:latin typeface="+mn-lt"/>
                        <a:sym typeface="+mn-ea"/>
                      </a:endParaRPr>
                    </a:p>
                  </a:txBody>
                  <a:tcPr marL="7620" marR="7620" marT="7620" marB="0" anchor="ctr"/>
                </a:tc>
                <a:tc>
                  <a:txBody>
                    <a:bodyPr/>
                    <a:lstStyle/>
                    <a:p>
                      <a:pPr marL="0" algn="ctr" defTabSz="914400" rtl="0" eaLnBrk="1" fontAlgn="b" latinLnBrk="0" hangingPunct="1"/>
                      <a:r>
                        <a:rPr lang="en-US" altLang="zh-CN" sz="1800" b="1" i="0" u="none" strike="noStrike" kern="1200" dirty="0">
                          <a:solidFill>
                            <a:srgbClr val="000066"/>
                          </a:solidFill>
                          <a:latin typeface="+mn-lt"/>
                          <a:ea typeface="+mn-ea"/>
                          <a:cs typeface="+mn-cs"/>
                        </a:rPr>
                        <a:t>1,747.95</a:t>
                      </a:r>
                    </a:p>
                  </a:txBody>
                  <a:tcPr marL="6350" marR="6350" marT="6350" marB="0" anchor="ctr"/>
                </a:tc>
                <a:extLst>
                  <a:ext uri="{0D108BD9-81ED-4DB2-BD59-A6C34878D82A}">
                    <a16:rowId xmlns:a16="http://schemas.microsoft.com/office/drawing/2014/main" val="10008"/>
                  </a:ext>
                </a:extLst>
              </a:tr>
              <a:tr h="44323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800" b="1" dirty="0">
                          <a:solidFill>
                            <a:srgbClr val="000066"/>
                          </a:solidFill>
                          <a:sym typeface="+mn-ea"/>
                        </a:rPr>
                        <a:t>600036.SH招商银行</a:t>
                      </a:r>
                      <a:endParaRPr lang="en-US" altLang="zh-CN" sz="1800" b="1" i="0" u="none" strike="noStrike" dirty="0">
                        <a:solidFill>
                          <a:srgbClr val="000066"/>
                        </a:solidFill>
                        <a:latin typeface="+mn-lt"/>
                      </a:endParaRPr>
                    </a:p>
                  </a:txBody>
                  <a:tcPr marL="0" marR="0" marT="0" marB="0" anchor="ctr"/>
                </a:tc>
                <a:tc>
                  <a:txBody>
                    <a:bodyPr/>
                    <a:lstStyle/>
                    <a:p>
                      <a:pPr algn="ctr" fontAlgn="b"/>
                      <a:r>
                        <a:rPr lang="en-US" altLang="zh-CN" sz="1800" b="1" i="0" u="none" strike="noStrike" kern="1200" dirty="0">
                          <a:solidFill>
                            <a:srgbClr val="000066"/>
                          </a:solidFill>
                          <a:latin typeface="+mn-lt"/>
                          <a:ea typeface="+mn-ea"/>
                          <a:cs typeface="+mn-cs"/>
                        </a:rPr>
                        <a:t>7,149.31</a:t>
                      </a:r>
                    </a:p>
                  </a:txBody>
                  <a:tcPr marL="6350" marR="6350" marT="6350"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zh-CN" sz="1800" b="1" i="0" u="none" strike="noStrike" dirty="0">
                          <a:solidFill>
                            <a:srgbClr val="000066"/>
                          </a:solidFill>
                          <a:effectLst/>
                          <a:latin typeface="+mn-lt"/>
                        </a:rPr>
                        <a:t>001979.SZ</a:t>
                      </a:r>
                      <a:r>
                        <a:rPr lang="zh-CN" altLang="en-US" sz="1800" b="1" i="0" u="none" strike="noStrike" dirty="0">
                          <a:solidFill>
                            <a:srgbClr val="000066"/>
                          </a:solidFill>
                          <a:effectLst/>
                          <a:latin typeface="+mn-lt"/>
                        </a:rPr>
                        <a:t>招商蛇口</a:t>
                      </a:r>
                      <a:endParaRPr lang="zh-CN" altLang="zh-CN" sz="1800" b="1" i="0" u="none" strike="noStrike" dirty="0">
                        <a:solidFill>
                          <a:srgbClr val="000066"/>
                        </a:solidFill>
                        <a:effectLst/>
                        <a:latin typeface="+mn-lt"/>
                      </a:endParaRPr>
                    </a:p>
                  </a:txBody>
                  <a:tcPr marL="7620" marR="7620" marT="7620" marB="0" anchor="ctr"/>
                </a:tc>
                <a:tc>
                  <a:txBody>
                    <a:bodyPr/>
                    <a:lstStyle/>
                    <a:p>
                      <a:pPr marL="0" algn="ctr" defTabSz="914400" rtl="0" eaLnBrk="1" fontAlgn="b" latinLnBrk="0" hangingPunct="1"/>
                      <a:r>
                        <a:rPr lang="en-US" altLang="zh-CN" sz="1800" b="1" i="0" u="none" strike="noStrike" kern="1200" dirty="0">
                          <a:solidFill>
                            <a:srgbClr val="000066"/>
                          </a:solidFill>
                          <a:latin typeface="+mn-lt"/>
                          <a:ea typeface="+mn-ea"/>
                          <a:cs typeface="+mn-cs"/>
                        </a:rPr>
                        <a:t>1,674.88</a:t>
                      </a:r>
                    </a:p>
                  </a:txBody>
                  <a:tcPr marL="6350" marR="6350" marT="6350" marB="0" anchor="ctr"/>
                </a:tc>
                <a:extLst>
                  <a:ext uri="{0D108BD9-81ED-4DB2-BD59-A6C34878D82A}">
                    <a16:rowId xmlns:a16="http://schemas.microsoft.com/office/drawing/2014/main" val="10009"/>
                  </a:ext>
                </a:extLst>
              </a:tr>
              <a:tr h="440055">
                <a:tc>
                  <a:txBody>
                    <a:bodyPr/>
                    <a:lstStyle/>
                    <a:p>
                      <a:pPr algn="ctr" fontAlgn="ctr"/>
                      <a:r>
                        <a:rPr lang="en-US" sz="1800" b="1" dirty="0">
                          <a:solidFill>
                            <a:srgbClr val="000066"/>
                          </a:solidFill>
                          <a:sym typeface="+mn-ea"/>
                        </a:rPr>
                        <a:t>601628.SH中国人寿</a:t>
                      </a:r>
                      <a:endParaRPr lang="en-US" sz="1800" b="1" i="0" u="none" strike="noStrike" dirty="0">
                        <a:solidFill>
                          <a:srgbClr val="000066"/>
                        </a:solidFill>
                        <a:latin typeface="+mn-lt"/>
                      </a:endParaRPr>
                    </a:p>
                  </a:txBody>
                  <a:tcPr marL="0" marR="0" marT="0" marB="0" anchor="ctr">
                    <a:lnB w="12700">
                      <a:solidFill>
                        <a:schemeClr val="accent2"/>
                      </a:solidFill>
                      <a:prstDash val="solid"/>
                    </a:lnB>
                  </a:tcPr>
                </a:tc>
                <a:tc>
                  <a:txBody>
                    <a:bodyPr/>
                    <a:lstStyle/>
                    <a:p>
                      <a:pPr algn="ctr" fontAlgn="b"/>
                      <a:r>
                        <a:rPr lang="en-US" altLang="zh-CN" sz="1800" b="1" i="0" u="none" strike="noStrike" kern="1200" dirty="0">
                          <a:solidFill>
                            <a:srgbClr val="000066"/>
                          </a:solidFill>
                          <a:latin typeface="+mn-lt"/>
                          <a:ea typeface="+mn-ea"/>
                          <a:cs typeface="+mn-cs"/>
                        </a:rPr>
                        <a:t>6,446.54</a:t>
                      </a:r>
                    </a:p>
                  </a:txBody>
                  <a:tcPr marL="6350" marR="6350" marT="6350" marB="0" anchor="ctr">
                    <a:lnB w="12700">
                      <a:solidFill>
                        <a:schemeClr val="accent2"/>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b="1" i="0" u="none" strike="noStrike" dirty="0">
                          <a:solidFill>
                            <a:srgbClr val="000066"/>
                          </a:solidFill>
                          <a:effectLst/>
                          <a:latin typeface="+mn-lt"/>
                        </a:rPr>
                        <a:t>002027.SZ</a:t>
                      </a:r>
                      <a:r>
                        <a:rPr lang="zh-CN" altLang="en-US" sz="1800" b="1" i="0" u="none" strike="noStrike" dirty="0">
                          <a:solidFill>
                            <a:srgbClr val="000066"/>
                          </a:solidFill>
                          <a:effectLst/>
                          <a:latin typeface="+mn-lt"/>
                        </a:rPr>
                        <a:t>分众传媒</a:t>
                      </a:r>
                      <a:endParaRPr lang="en-US" altLang="zh-CN" sz="1800" b="1" i="0" u="none" strike="noStrike" dirty="0">
                        <a:solidFill>
                          <a:srgbClr val="000066"/>
                        </a:solidFill>
                        <a:effectLst/>
                        <a:latin typeface="+mn-lt"/>
                      </a:endParaRPr>
                    </a:p>
                  </a:txBody>
                  <a:tcPr marL="7620" marR="7620" marT="7620" marB="0" anchor="ctr">
                    <a:lnB w="12700">
                      <a:solidFill>
                        <a:schemeClr val="accent2"/>
                      </a:solidFill>
                      <a:prstDash val="solid"/>
                    </a:lnB>
                  </a:tcPr>
                </a:tc>
                <a:tc>
                  <a:txBody>
                    <a:bodyPr/>
                    <a:lstStyle/>
                    <a:p>
                      <a:pPr marL="0" algn="ctr" defTabSz="914400" rtl="0" eaLnBrk="1" fontAlgn="b" latinLnBrk="0" hangingPunct="1"/>
                      <a:r>
                        <a:rPr lang="en-US" altLang="zh-CN" sz="1800" b="1" i="0" u="none" strike="noStrike" kern="1200" dirty="0">
                          <a:solidFill>
                            <a:srgbClr val="000066"/>
                          </a:solidFill>
                          <a:latin typeface="+mn-lt"/>
                          <a:ea typeface="+mn-ea"/>
                          <a:cs typeface="+mn-cs"/>
                        </a:rPr>
                        <a:t>1,527.72</a:t>
                      </a:r>
                    </a:p>
                  </a:txBody>
                  <a:tcPr marL="6350" marR="6350" marT="6350" marB="0" anchor="ctr">
                    <a:lnB w="12700">
                      <a:solidFill>
                        <a:schemeClr val="accent2"/>
                      </a:solidFill>
                      <a:prstDash val="solid"/>
                    </a:lnB>
                  </a:tcPr>
                </a:tc>
                <a:extLst>
                  <a:ext uri="{0D108BD9-81ED-4DB2-BD59-A6C34878D82A}">
                    <a16:rowId xmlns:a16="http://schemas.microsoft.com/office/drawing/2014/main" val="10010"/>
                  </a:ext>
                </a:extLst>
              </a:tr>
              <a:tr h="418465">
                <a:tc>
                  <a:txBody>
                    <a:bodyPr/>
                    <a:lstStyle/>
                    <a:p>
                      <a:pPr>
                        <a:buNone/>
                      </a:pPr>
                      <a:endParaRPr lang="zh-CN" altLang="en-US"/>
                    </a:p>
                  </a:txBody>
                  <a:tcPr>
                    <a:lnL>
                      <a:noFill/>
                    </a:lnL>
                    <a:lnR>
                      <a:noFill/>
                    </a:lnR>
                    <a:lnT w="12700">
                      <a:solidFill>
                        <a:schemeClr val="accent2"/>
                      </a:solidFill>
                      <a:prstDash val="soli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a:solidFill>
                        <a:schemeClr val="accent2"/>
                      </a:solidFill>
                      <a:prstDash val="soli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val="10011"/>
                  </a:ext>
                </a:extLst>
              </a:tr>
            </a:tbl>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本月涨幅居前个股</a:t>
            </a:r>
            <a:r>
              <a:rPr lang="en-US" altLang="zh-CN" sz="2400" b="1" dirty="0">
                <a:solidFill>
                  <a:srgbClr val="000066"/>
                </a:solidFill>
                <a:latin typeface="幼圆" panose="02010509060101010101" pitchFamily="49" charset="-122"/>
                <a:ea typeface="幼圆" panose="02010509060101010101" pitchFamily="49" charset="-122"/>
              </a:rPr>
              <a:t>(</a:t>
            </a:r>
            <a:r>
              <a:rPr lang="zh-CN" altLang="zh-CN" sz="2400" b="1" dirty="0">
                <a:solidFill>
                  <a:srgbClr val="000066"/>
                </a:solidFill>
                <a:latin typeface="幼圆" panose="02010509060101010101" pitchFamily="49" charset="-122"/>
                <a:ea typeface="幼圆" panose="02010509060101010101" pitchFamily="49" charset="-122"/>
              </a:rPr>
              <a:t>去除发行不足一年新股</a:t>
            </a:r>
            <a:r>
              <a:rPr lang="en-US" altLang="zh-CN" sz="2400" b="1" dirty="0">
                <a:solidFill>
                  <a:srgbClr val="000066"/>
                </a:solidFill>
                <a:latin typeface="幼圆" panose="02010509060101010101" pitchFamily="49" charset="-122"/>
                <a:ea typeface="幼圆" panose="02010509060101010101" pitchFamily="49" charset="-122"/>
              </a:rPr>
              <a:t>)</a:t>
            </a:r>
          </a:p>
        </p:txBody>
      </p:sp>
      <p:graphicFrame>
        <p:nvGraphicFramePr>
          <p:cNvPr id="6" name="表格 5"/>
          <p:cNvGraphicFramePr>
            <a:graphicFrameLocks noGrp="1"/>
          </p:cNvGraphicFramePr>
          <p:nvPr>
            <p:extLst>
              <p:ext uri="{D42A27DB-BD31-4B8C-83A1-F6EECF244321}">
                <p14:modId xmlns:p14="http://schemas.microsoft.com/office/powerpoint/2010/main" val="3516450475"/>
              </p:ext>
            </p:extLst>
          </p:nvPr>
        </p:nvGraphicFramePr>
        <p:xfrm>
          <a:off x="-811" y="908721"/>
          <a:ext cx="9144034" cy="5949281"/>
        </p:xfrm>
        <a:graphic>
          <a:graphicData uri="http://schemas.openxmlformats.org/drawingml/2006/table">
            <a:tbl>
              <a:tblPr/>
              <a:tblGrid>
                <a:gridCol w="1938794">
                  <a:extLst>
                    <a:ext uri="{9D8B030D-6E8A-4147-A177-3AD203B41FA5}">
                      <a16:colId xmlns:a16="http://schemas.microsoft.com/office/drawing/2014/main" val="20000"/>
                    </a:ext>
                  </a:extLst>
                </a:gridCol>
                <a:gridCol w="1736202">
                  <a:extLst>
                    <a:ext uri="{9D8B030D-6E8A-4147-A177-3AD203B41FA5}">
                      <a16:colId xmlns:a16="http://schemas.microsoft.com/office/drawing/2014/main" val="20001"/>
                    </a:ext>
                  </a:extLst>
                </a:gridCol>
                <a:gridCol w="1388963">
                  <a:extLst>
                    <a:ext uri="{9D8B030D-6E8A-4147-A177-3AD203B41FA5}">
                      <a16:colId xmlns:a16="http://schemas.microsoft.com/office/drawing/2014/main" val="20002"/>
                    </a:ext>
                  </a:extLst>
                </a:gridCol>
                <a:gridCol w="1435100">
                  <a:extLst>
                    <a:ext uri="{9D8B030D-6E8A-4147-A177-3AD203B41FA5}">
                      <a16:colId xmlns:a16="http://schemas.microsoft.com/office/drawing/2014/main" val="20003"/>
                    </a:ext>
                  </a:extLst>
                </a:gridCol>
                <a:gridCol w="2644975">
                  <a:extLst>
                    <a:ext uri="{9D8B030D-6E8A-4147-A177-3AD203B41FA5}">
                      <a16:colId xmlns:a16="http://schemas.microsoft.com/office/drawing/2014/main" val="20004"/>
                    </a:ext>
                  </a:extLst>
                </a:gridCol>
              </a:tblGrid>
              <a:tr h="718675">
                <a:tc>
                  <a:txBody>
                    <a:bodyPr/>
                    <a:lstStyle/>
                    <a:p>
                      <a:pPr algn="ctr" fontAlgn="t"/>
                      <a:endParaRPr lang="en-US" altLang="zh-CN" sz="1400" b="1" i="0" u="none" strike="noStrike" kern="1200" dirty="0">
                        <a:solidFill>
                          <a:schemeClr val="bg1"/>
                        </a:solidFill>
                        <a:latin typeface="+mn-ea"/>
                        <a:ea typeface="+mn-ea"/>
                        <a:cs typeface="+mn-cs"/>
                      </a:endParaRPr>
                    </a:p>
                    <a:p>
                      <a:pPr algn="ctr" fontAlgn="t"/>
                      <a:r>
                        <a:rPr lang="zh-CN" altLang="en-US" sz="1400" b="1" i="0" u="none" strike="noStrike" kern="1200" dirty="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月涨幅（</a:t>
                      </a:r>
                      <a:r>
                        <a:rPr lang="en-US" altLang="zh-CN" sz="1400" b="1" i="0" u="none" strike="noStrike" kern="1200" dirty="0">
                          <a:solidFill>
                            <a:schemeClr val="bg1"/>
                          </a:solidFill>
                          <a:latin typeface="+mn-ea"/>
                          <a:ea typeface="+mn-ea"/>
                          <a:cs typeface="+mn-cs"/>
                        </a:rPr>
                        <a:t>%</a:t>
                      </a:r>
                      <a:r>
                        <a:rPr lang="zh-CN" altLang="en-US" sz="1400" b="1" i="0" u="none" strike="noStrike" kern="1200" dirty="0">
                          <a:solidFill>
                            <a:schemeClr val="bg1"/>
                          </a:solidFill>
                          <a:latin typeface="+mn-ea"/>
                          <a:ea typeface="+mn-ea"/>
                          <a:cs typeface="+mn-cs"/>
                        </a:rPr>
                        <a:t>）</a:t>
                      </a:r>
                      <a:br>
                        <a:rPr lang="zh-CN" altLang="en-US" sz="1400" b="1" i="0" u="none" strike="noStrike" kern="1200" dirty="0">
                          <a:solidFill>
                            <a:schemeClr val="bg1"/>
                          </a:solidFill>
                          <a:latin typeface="+mn-ea"/>
                          <a:ea typeface="+mn-ea"/>
                          <a:cs typeface="+mn-cs"/>
                        </a:rPr>
                      </a:br>
                      <a:endParaRPr lang="zh-CN" altLang="en-US" sz="1400" b="1" i="0" u="none" strike="noStrike" kern="1200" dirty="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总市值（亿元）</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行业</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val="10000"/>
                  </a:ext>
                </a:extLst>
              </a:tr>
              <a:tr h="475283">
                <a:tc>
                  <a:txBody>
                    <a:bodyPr/>
                    <a:lstStyle/>
                    <a:p>
                      <a:pPr algn="ctr" fontAlgn="b"/>
                      <a:r>
                        <a:rPr lang="en-GB" sz="1800" b="1" i="0" u="none" strike="noStrike" kern="1200" dirty="0">
                          <a:solidFill>
                            <a:srgbClr val="000066"/>
                          </a:solidFill>
                          <a:latin typeface="+mn-lt"/>
                          <a:ea typeface="+mn-ea"/>
                          <a:cs typeface="+mn-cs"/>
                        </a:rPr>
                        <a:t>002607.SZ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亚夏汽车</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95.3202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65.0526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1"/>
                  </a:ext>
                </a:extLst>
              </a:tr>
              <a:tr h="475276">
                <a:tc>
                  <a:txBody>
                    <a:bodyPr/>
                    <a:lstStyle/>
                    <a:p>
                      <a:pPr algn="ctr" fontAlgn="b"/>
                      <a:r>
                        <a:rPr lang="en-GB" sz="1800" b="1" i="0" u="none" strike="noStrike" kern="1200">
                          <a:solidFill>
                            <a:srgbClr val="000066"/>
                          </a:solidFill>
                          <a:latin typeface="+mn-lt"/>
                          <a:ea typeface="+mn-ea"/>
                          <a:cs typeface="+mn-cs"/>
                        </a:rPr>
                        <a:t>000735.SZ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罗牛山</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91.504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192.0725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农、林、牧、渔业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2"/>
                  </a:ext>
                </a:extLst>
              </a:tr>
              <a:tr h="475276">
                <a:tc>
                  <a:txBody>
                    <a:bodyPr/>
                    <a:lstStyle/>
                    <a:p>
                      <a:pPr algn="ctr" fontAlgn="b"/>
                      <a:r>
                        <a:rPr lang="en-GB" sz="1800" b="1" i="0" u="none" strike="noStrike" kern="1200">
                          <a:solidFill>
                            <a:srgbClr val="000066"/>
                          </a:solidFill>
                          <a:latin typeface="+mn-lt"/>
                          <a:ea typeface="+mn-ea"/>
                          <a:cs typeface="+mn-cs"/>
                        </a:rPr>
                        <a:t>603800.SH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道森股份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76.466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47.5696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3"/>
                  </a:ext>
                </a:extLst>
              </a:tr>
              <a:tr h="475276">
                <a:tc>
                  <a:txBody>
                    <a:bodyPr/>
                    <a:lstStyle/>
                    <a:p>
                      <a:pPr algn="ctr" fontAlgn="b"/>
                      <a:r>
                        <a:rPr lang="en-GB" sz="1800" b="1" i="0" u="none" strike="noStrike" kern="1200">
                          <a:solidFill>
                            <a:srgbClr val="000066"/>
                          </a:solidFill>
                          <a:latin typeface="+mn-lt"/>
                          <a:ea typeface="+mn-ea"/>
                          <a:cs typeface="+mn-cs"/>
                        </a:rPr>
                        <a:t>300540.SZ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深冷股份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68.3892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29.9885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4"/>
                  </a:ext>
                </a:extLst>
              </a:tr>
              <a:tr h="475276">
                <a:tc>
                  <a:txBody>
                    <a:bodyPr/>
                    <a:lstStyle/>
                    <a:p>
                      <a:pPr algn="ctr" fontAlgn="b"/>
                      <a:r>
                        <a:rPr lang="en-GB" sz="1800" b="1" i="0" u="none" strike="noStrike" kern="1200">
                          <a:solidFill>
                            <a:srgbClr val="000066"/>
                          </a:solidFill>
                          <a:latin typeface="+mn-lt"/>
                          <a:ea typeface="+mn-ea"/>
                          <a:cs typeface="+mn-cs"/>
                        </a:rPr>
                        <a:t>300490.SZ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华自科技</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61.5623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49.2833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5"/>
                  </a:ext>
                </a:extLst>
              </a:tr>
              <a:tr h="477839">
                <a:tc>
                  <a:txBody>
                    <a:bodyPr/>
                    <a:lstStyle/>
                    <a:p>
                      <a:pPr algn="ctr" fontAlgn="b"/>
                      <a:r>
                        <a:rPr lang="en-GB" sz="1800" b="1" i="0" u="none" strike="noStrike" kern="1200">
                          <a:solidFill>
                            <a:srgbClr val="000066"/>
                          </a:solidFill>
                          <a:latin typeface="+mn-lt"/>
                          <a:ea typeface="+mn-ea"/>
                          <a:cs typeface="+mn-cs"/>
                        </a:rPr>
                        <a:t>002795.SZ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永和智控</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60.8227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47.7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6"/>
                  </a:ext>
                </a:extLst>
              </a:tr>
              <a:tr h="475276">
                <a:tc>
                  <a:txBody>
                    <a:bodyPr/>
                    <a:lstStyle/>
                    <a:p>
                      <a:pPr algn="ctr" fontAlgn="b"/>
                      <a:r>
                        <a:rPr lang="en-GB" sz="1800" b="1" i="0" u="none" strike="noStrike" kern="1200">
                          <a:solidFill>
                            <a:srgbClr val="000066"/>
                          </a:solidFill>
                          <a:latin typeface="+mn-lt"/>
                          <a:ea typeface="+mn-ea"/>
                          <a:cs typeface="+mn-cs"/>
                        </a:rPr>
                        <a:t>002847.SZ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盐津铺子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52.3503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46.6984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7"/>
                  </a:ext>
                </a:extLst>
              </a:tr>
              <a:tr h="475276">
                <a:tc>
                  <a:txBody>
                    <a:bodyPr/>
                    <a:lstStyle/>
                    <a:p>
                      <a:pPr algn="ctr" fontAlgn="b"/>
                      <a:r>
                        <a:rPr lang="en-GB" sz="1800" b="1" i="0" u="none" strike="noStrike" kern="1200">
                          <a:solidFill>
                            <a:srgbClr val="000066"/>
                          </a:solidFill>
                          <a:latin typeface="+mn-lt"/>
                          <a:ea typeface="+mn-ea"/>
                          <a:cs typeface="+mn-cs"/>
                        </a:rPr>
                        <a:t>300192.SZ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科斯伍德</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latin typeface="+mn-lt"/>
                          <a:ea typeface="+mn-ea"/>
                          <a:cs typeface="+mn-cs"/>
                        </a:rPr>
                        <a:t>50.2538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28.7179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8"/>
                  </a:ext>
                </a:extLst>
              </a:tr>
              <a:tr h="475276">
                <a:tc>
                  <a:txBody>
                    <a:bodyPr/>
                    <a:lstStyle/>
                    <a:p>
                      <a:pPr algn="ctr" fontAlgn="b"/>
                      <a:r>
                        <a:rPr lang="en-GB" sz="1800" b="1" i="0" u="none" strike="noStrike" kern="1200">
                          <a:solidFill>
                            <a:srgbClr val="000066"/>
                          </a:solidFill>
                          <a:latin typeface="+mn-lt"/>
                          <a:ea typeface="+mn-ea"/>
                          <a:cs typeface="+mn-cs"/>
                        </a:rPr>
                        <a:t>002828.SZ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贝肯能源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latin typeface="+mn-lt"/>
                          <a:ea typeface="+mn-ea"/>
                          <a:cs typeface="+mn-cs"/>
                        </a:rPr>
                        <a:t>47.7074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39.9684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采矿业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9"/>
                  </a:ext>
                </a:extLst>
              </a:tr>
              <a:tr h="475276">
                <a:tc>
                  <a:txBody>
                    <a:bodyPr/>
                    <a:lstStyle/>
                    <a:p>
                      <a:pPr algn="ctr" fontAlgn="b"/>
                      <a:r>
                        <a:rPr lang="en-GB" sz="1800" b="1" i="0" u="none" strike="noStrike" kern="1200">
                          <a:solidFill>
                            <a:srgbClr val="000066"/>
                          </a:solidFill>
                          <a:latin typeface="+mn-lt"/>
                          <a:ea typeface="+mn-ea"/>
                          <a:cs typeface="+mn-cs"/>
                        </a:rPr>
                        <a:t>300107.SZ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zh-CN" altLang="en-US" sz="1800" b="1" i="0" u="none" strike="noStrike" kern="1200">
                          <a:solidFill>
                            <a:srgbClr val="000066"/>
                          </a:solidFill>
                          <a:latin typeface="+mn-lt"/>
                          <a:ea typeface="+mn-ea"/>
                          <a:cs typeface="+mn-cs"/>
                        </a:rPr>
                        <a:t>建新股份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en-US" altLang="zh-CN" sz="1800" b="1" i="0" u="none" strike="noStrike" kern="1200">
                          <a:solidFill>
                            <a:srgbClr val="000066"/>
                          </a:solidFill>
                          <a:latin typeface="+mn-lt"/>
                          <a:ea typeface="+mn-ea"/>
                          <a:cs typeface="+mn-cs"/>
                        </a:rPr>
                        <a:t>45.5729</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en-US" altLang="zh-CN" sz="1800" b="1" i="0" u="none" strike="noStrike" kern="1200">
                          <a:solidFill>
                            <a:srgbClr val="000066"/>
                          </a:solidFill>
                          <a:latin typeface="+mn-lt"/>
                          <a:ea typeface="+mn-ea"/>
                          <a:cs typeface="+mn-cs"/>
                        </a:rPr>
                        <a:t>79.4397</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zh-CN" altLang="en-US" sz="1800" b="1" i="0" u="none" strike="noStrike" kern="1200" dirty="0">
                          <a:solidFill>
                            <a:srgbClr val="000066"/>
                          </a:solidFill>
                          <a:latin typeface="+mn-lt"/>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noFill/>
                  </a:tcPr>
                </a:tc>
                <a:extLst>
                  <a:ext uri="{0D108BD9-81ED-4DB2-BD59-A6C34878D82A}">
                    <a16:rowId xmlns:a16="http://schemas.microsoft.com/office/drawing/2014/main" val="10010"/>
                  </a:ext>
                </a:extLst>
              </a:tr>
              <a:tr h="475276">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val="10011"/>
                  </a:ext>
                </a:extLst>
              </a:tr>
            </a:tbl>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AB08862-4DA7-4AB6-A6E5-68FEF2CE31DE}"/>
              </a:ext>
            </a:extLst>
          </p:cNvPr>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上月涨幅居前个股的本月表现</a:t>
            </a:r>
            <a:endParaRPr lang="en-US" altLang="zh-CN" sz="2400" b="1" dirty="0">
              <a:solidFill>
                <a:srgbClr val="000066"/>
              </a:solidFill>
              <a:latin typeface="幼圆" panose="02010509060101010101" pitchFamily="49" charset="-122"/>
              <a:ea typeface="幼圆" panose="02010509060101010101" pitchFamily="49" charset="-122"/>
            </a:endParaRPr>
          </a:p>
        </p:txBody>
      </p:sp>
      <p:graphicFrame>
        <p:nvGraphicFramePr>
          <p:cNvPr id="5" name="表格 4">
            <a:extLst>
              <a:ext uri="{FF2B5EF4-FFF2-40B4-BE49-F238E27FC236}">
                <a16:creationId xmlns:a16="http://schemas.microsoft.com/office/drawing/2014/main" id="{BDD305F5-997A-49F2-8DBC-1332852DFE17}"/>
              </a:ext>
            </a:extLst>
          </p:cNvPr>
          <p:cNvGraphicFramePr>
            <a:graphicFrameLocks noGrp="1"/>
          </p:cNvGraphicFramePr>
          <p:nvPr>
            <p:extLst>
              <p:ext uri="{D42A27DB-BD31-4B8C-83A1-F6EECF244321}">
                <p14:modId xmlns:p14="http://schemas.microsoft.com/office/powerpoint/2010/main" val="2769576469"/>
              </p:ext>
            </p:extLst>
          </p:nvPr>
        </p:nvGraphicFramePr>
        <p:xfrm>
          <a:off x="-34" y="715169"/>
          <a:ext cx="9144034" cy="6243915"/>
        </p:xfrm>
        <a:graphic>
          <a:graphicData uri="http://schemas.openxmlformats.org/drawingml/2006/table">
            <a:tbl>
              <a:tblPr/>
              <a:tblGrid>
                <a:gridCol w="1938794">
                  <a:extLst>
                    <a:ext uri="{9D8B030D-6E8A-4147-A177-3AD203B41FA5}">
                      <a16:colId xmlns:a16="http://schemas.microsoft.com/office/drawing/2014/main" val="20000"/>
                    </a:ext>
                  </a:extLst>
                </a:gridCol>
                <a:gridCol w="1736202">
                  <a:extLst>
                    <a:ext uri="{9D8B030D-6E8A-4147-A177-3AD203B41FA5}">
                      <a16:colId xmlns:a16="http://schemas.microsoft.com/office/drawing/2014/main" val="20001"/>
                    </a:ext>
                  </a:extLst>
                </a:gridCol>
                <a:gridCol w="1388963">
                  <a:extLst>
                    <a:ext uri="{9D8B030D-6E8A-4147-A177-3AD203B41FA5}">
                      <a16:colId xmlns:a16="http://schemas.microsoft.com/office/drawing/2014/main" val="20002"/>
                    </a:ext>
                  </a:extLst>
                </a:gridCol>
                <a:gridCol w="1435100">
                  <a:extLst>
                    <a:ext uri="{9D8B030D-6E8A-4147-A177-3AD203B41FA5}">
                      <a16:colId xmlns:a16="http://schemas.microsoft.com/office/drawing/2014/main" val="20003"/>
                    </a:ext>
                  </a:extLst>
                </a:gridCol>
                <a:gridCol w="2644975">
                  <a:extLst>
                    <a:ext uri="{9D8B030D-6E8A-4147-A177-3AD203B41FA5}">
                      <a16:colId xmlns:a16="http://schemas.microsoft.com/office/drawing/2014/main" val="20004"/>
                    </a:ext>
                  </a:extLst>
                </a:gridCol>
              </a:tblGrid>
              <a:tr h="714375">
                <a:tc>
                  <a:txBody>
                    <a:bodyPr/>
                    <a:lstStyle/>
                    <a:p>
                      <a:pPr algn="ctr" fontAlgn="t"/>
                      <a:endParaRPr lang="en-US" altLang="zh-CN" sz="1400" b="1" i="0" u="none" strike="noStrike" kern="1200" dirty="0">
                        <a:solidFill>
                          <a:schemeClr val="bg1"/>
                        </a:solidFill>
                        <a:latin typeface="+mn-ea"/>
                        <a:ea typeface="+mn-ea"/>
                        <a:cs typeface="+mn-cs"/>
                      </a:endParaRPr>
                    </a:p>
                    <a:p>
                      <a:pPr algn="ctr" fontAlgn="t"/>
                      <a:r>
                        <a:rPr lang="zh-CN" altLang="en-US" sz="1400" b="1" i="0" u="none" strike="noStrike" kern="1200" dirty="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上月涨幅（</a:t>
                      </a:r>
                      <a:r>
                        <a:rPr lang="en-US" altLang="zh-CN" sz="1400" b="1" i="0" u="none" strike="noStrike" kern="1200" dirty="0">
                          <a:solidFill>
                            <a:schemeClr val="bg1"/>
                          </a:solidFill>
                          <a:latin typeface="+mn-ea"/>
                          <a:ea typeface="+mn-ea"/>
                          <a:cs typeface="+mn-cs"/>
                        </a:rPr>
                        <a:t>%</a:t>
                      </a:r>
                      <a:r>
                        <a:rPr lang="zh-CN" altLang="en-US" sz="1400" b="1" i="0" u="none" strike="noStrike" kern="1200" dirty="0">
                          <a:solidFill>
                            <a:schemeClr val="bg1"/>
                          </a:solidFill>
                          <a:latin typeface="+mn-ea"/>
                          <a:ea typeface="+mn-ea"/>
                          <a:cs typeface="+mn-cs"/>
                        </a:rPr>
                        <a:t>）</a:t>
                      </a:r>
                      <a:br>
                        <a:rPr lang="zh-CN" altLang="en-US" sz="1400" b="1" i="0" u="none" strike="noStrike" kern="1200" dirty="0">
                          <a:solidFill>
                            <a:schemeClr val="bg1"/>
                          </a:solidFill>
                          <a:latin typeface="+mn-ea"/>
                          <a:ea typeface="+mn-ea"/>
                          <a:cs typeface="+mn-cs"/>
                        </a:rPr>
                      </a:br>
                      <a:endParaRPr lang="zh-CN" altLang="en-US" sz="1400" b="1" i="0" u="none" strike="noStrike" kern="1200" dirty="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本月涨幅（</a:t>
                      </a:r>
                      <a:r>
                        <a:rPr lang="en-US" altLang="zh-CN" sz="1400" b="1" i="0" u="none" strike="noStrike" kern="1200" dirty="0">
                          <a:solidFill>
                            <a:schemeClr val="bg1"/>
                          </a:solidFill>
                          <a:latin typeface="+mn-ea"/>
                          <a:ea typeface="+mn-ea"/>
                          <a:cs typeface="+mn-cs"/>
                        </a:rPr>
                        <a:t>%</a:t>
                      </a:r>
                      <a:r>
                        <a:rPr lang="zh-CN" altLang="en-US" sz="1400" b="1" i="0" u="none" strike="noStrike" kern="1200" dirty="0">
                          <a:solidFill>
                            <a:schemeClr val="bg1"/>
                          </a:solidFill>
                          <a:latin typeface="+mn-ea"/>
                          <a:ea typeface="+mn-ea"/>
                          <a:cs typeface="+mn-cs"/>
                        </a:rPr>
                        <a:t>）</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行业</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val="10000"/>
                  </a:ext>
                </a:extLst>
              </a:tr>
              <a:tr h="472440">
                <a:tc>
                  <a:txBody>
                    <a:bodyPr/>
                    <a:lstStyle/>
                    <a:p>
                      <a:pPr algn="ctr" fontAlgn="b"/>
                      <a:r>
                        <a:rPr lang="en-GB" sz="1800" b="1" i="0" u="none" strike="noStrike" kern="1200" dirty="0">
                          <a:solidFill>
                            <a:srgbClr val="000066"/>
                          </a:solidFill>
                          <a:latin typeface="+mn-lt"/>
                          <a:ea typeface="+mn-ea"/>
                          <a:cs typeface="+mn-cs"/>
                        </a:rPr>
                        <a:t>002806.SZ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华锋股份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dirty="0">
                          <a:solidFill>
                            <a:srgbClr val="000066"/>
                          </a:solidFill>
                          <a:effectLst/>
                          <a:latin typeface="+mn-ea"/>
                          <a:ea typeface="+mn-ea"/>
                        </a:rPr>
                        <a:t>62.1899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latin typeface="+mn-lt"/>
                          <a:ea typeface="+mn-ea"/>
                          <a:cs typeface="+mn-cs"/>
                        </a:rPr>
                        <a:t>24.1437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1"/>
                  </a:ext>
                </a:extLst>
              </a:tr>
              <a:tr h="472432">
                <a:tc>
                  <a:txBody>
                    <a:bodyPr/>
                    <a:lstStyle/>
                    <a:p>
                      <a:pPr algn="ctr" fontAlgn="b"/>
                      <a:r>
                        <a:rPr lang="en-GB" sz="1800" b="1" i="0" u="none" strike="noStrike" kern="1200" dirty="0">
                          <a:solidFill>
                            <a:srgbClr val="000066"/>
                          </a:solidFill>
                          <a:latin typeface="+mn-lt"/>
                          <a:ea typeface="+mn-ea"/>
                          <a:cs typeface="+mn-cs"/>
                        </a:rPr>
                        <a:t>600536.SH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中国软件</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dirty="0">
                          <a:solidFill>
                            <a:srgbClr val="000066"/>
                          </a:solidFill>
                          <a:effectLst/>
                          <a:latin typeface="+mn-ea"/>
                          <a:ea typeface="+mn-ea"/>
                        </a:rPr>
                        <a:t>61.68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latin typeface="+mn-lt"/>
                          <a:ea typeface="+mn-ea"/>
                          <a:cs typeface="+mn-cs"/>
                        </a:rPr>
                        <a:t>-22.1085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2"/>
                  </a:ext>
                </a:extLst>
              </a:tr>
              <a:tr h="472432">
                <a:tc>
                  <a:txBody>
                    <a:bodyPr/>
                    <a:lstStyle/>
                    <a:p>
                      <a:pPr algn="ctr" fontAlgn="b"/>
                      <a:r>
                        <a:rPr lang="en-GB" sz="1800" b="1" i="0" u="none" strike="noStrike" kern="1200">
                          <a:solidFill>
                            <a:srgbClr val="000066"/>
                          </a:solidFill>
                          <a:latin typeface="+mn-lt"/>
                          <a:ea typeface="+mn-ea"/>
                          <a:cs typeface="+mn-cs"/>
                        </a:rPr>
                        <a:t>300333.SZ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兆日科技</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dirty="0">
                          <a:solidFill>
                            <a:srgbClr val="000066"/>
                          </a:solidFill>
                          <a:effectLst/>
                          <a:latin typeface="+mn-ea"/>
                          <a:ea typeface="+mn-ea"/>
                        </a:rPr>
                        <a:t>42.1362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-2.0341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3"/>
                  </a:ext>
                </a:extLst>
              </a:tr>
              <a:tr h="472432">
                <a:tc>
                  <a:txBody>
                    <a:bodyPr/>
                    <a:lstStyle/>
                    <a:p>
                      <a:pPr algn="ctr" fontAlgn="b"/>
                      <a:r>
                        <a:rPr lang="en-GB" sz="1800" b="1" i="0" u="none" strike="noStrike" kern="1200">
                          <a:solidFill>
                            <a:srgbClr val="000066"/>
                          </a:solidFill>
                          <a:latin typeface="+mn-lt"/>
                          <a:ea typeface="+mn-ea"/>
                          <a:cs typeface="+mn-cs"/>
                        </a:rPr>
                        <a:t>000710.SZ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贝瑞基因</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dirty="0">
                          <a:solidFill>
                            <a:srgbClr val="000066"/>
                          </a:solidFill>
                          <a:effectLst/>
                          <a:latin typeface="+mn-ea"/>
                          <a:ea typeface="+mn-ea"/>
                        </a:rPr>
                        <a:t>37.2465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latin typeface="+mn-lt"/>
                          <a:ea typeface="+mn-ea"/>
                          <a:cs typeface="+mn-cs"/>
                        </a:rPr>
                        <a:t>-18.764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科学研究和技术服务业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4"/>
                  </a:ext>
                </a:extLst>
              </a:tr>
              <a:tr h="472432">
                <a:tc>
                  <a:txBody>
                    <a:bodyPr/>
                    <a:lstStyle/>
                    <a:p>
                      <a:pPr algn="ctr" fontAlgn="b"/>
                      <a:r>
                        <a:rPr lang="en-GB" sz="1800" b="1" i="0" u="none" strike="noStrike" kern="1200">
                          <a:solidFill>
                            <a:srgbClr val="000066"/>
                          </a:solidFill>
                          <a:latin typeface="+mn-lt"/>
                          <a:ea typeface="+mn-ea"/>
                          <a:cs typeface="+mn-cs"/>
                        </a:rPr>
                        <a:t>002683.SZ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宏大爆破</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dirty="0">
                          <a:solidFill>
                            <a:srgbClr val="000066"/>
                          </a:solidFill>
                          <a:effectLst/>
                          <a:latin typeface="+mn-ea"/>
                          <a:ea typeface="+mn-ea"/>
                        </a:rPr>
                        <a:t>37.0988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latin typeface="+mn-lt"/>
                          <a:ea typeface="+mn-ea"/>
                          <a:cs typeface="+mn-cs"/>
                        </a:rPr>
                        <a:t>-7.6779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采矿业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5"/>
                  </a:ext>
                </a:extLst>
              </a:tr>
              <a:tr h="474980">
                <a:tc>
                  <a:txBody>
                    <a:bodyPr/>
                    <a:lstStyle/>
                    <a:p>
                      <a:pPr algn="ctr" fontAlgn="b"/>
                      <a:r>
                        <a:rPr lang="en-GB" sz="1800" b="1" i="0" u="none" strike="noStrike" kern="1200">
                          <a:solidFill>
                            <a:srgbClr val="000066"/>
                          </a:solidFill>
                          <a:latin typeface="+mn-lt"/>
                          <a:ea typeface="+mn-ea"/>
                          <a:cs typeface="+mn-cs"/>
                        </a:rPr>
                        <a:t>002181.SZ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粤传媒</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dirty="0">
                          <a:solidFill>
                            <a:srgbClr val="000066"/>
                          </a:solidFill>
                          <a:effectLst/>
                          <a:latin typeface="+mn-ea"/>
                          <a:ea typeface="+mn-ea"/>
                        </a:rPr>
                        <a:t>36.0731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-10.4027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租赁和商务服务业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6"/>
                  </a:ext>
                </a:extLst>
              </a:tr>
              <a:tr h="472432">
                <a:tc>
                  <a:txBody>
                    <a:bodyPr/>
                    <a:lstStyle/>
                    <a:p>
                      <a:pPr algn="ctr" fontAlgn="b"/>
                      <a:r>
                        <a:rPr lang="en-GB" sz="1800" b="1" i="0" u="none" strike="noStrike" kern="1200">
                          <a:solidFill>
                            <a:srgbClr val="000066"/>
                          </a:solidFill>
                          <a:latin typeface="+mn-lt"/>
                          <a:ea typeface="+mn-ea"/>
                          <a:cs typeface="+mn-cs"/>
                        </a:rPr>
                        <a:t>300348.SZ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长亮科技</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dirty="0">
                          <a:solidFill>
                            <a:srgbClr val="000066"/>
                          </a:solidFill>
                          <a:effectLst/>
                          <a:latin typeface="+mn-ea"/>
                          <a:ea typeface="+mn-ea"/>
                        </a:rPr>
                        <a:t>32.6491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10.7959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7"/>
                  </a:ext>
                </a:extLst>
              </a:tr>
              <a:tr h="472432">
                <a:tc>
                  <a:txBody>
                    <a:bodyPr/>
                    <a:lstStyle/>
                    <a:p>
                      <a:pPr algn="ctr" fontAlgn="b"/>
                      <a:r>
                        <a:rPr lang="en-GB" sz="1800" b="1" i="0" u="none" strike="noStrike" kern="1200">
                          <a:solidFill>
                            <a:srgbClr val="000066"/>
                          </a:solidFill>
                          <a:latin typeface="+mn-lt"/>
                          <a:ea typeface="+mn-ea"/>
                          <a:cs typeface="+mn-cs"/>
                        </a:rPr>
                        <a:t>300293.SZ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蓝英装备</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dirty="0">
                          <a:solidFill>
                            <a:srgbClr val="000066"/>
                          </a:solidFill>
                          <a:effectLst/>
                          <a:latin typeface="+mn-ea"/>
                          <a:ea typeface="+mn-ea"/>
                        </a:rPr>
                        <a:t>30.6533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-20.1538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8"/>
                  </a:ext>
                </a:extLst>
              </a:tr>
              <a:tr h="472432">
                <a:tc>
                  <a:txBody>
                    <a:bodyPr/>
                    <a:lstStyle/>
                    <a:p>
                      <a:pPr algn="ctr" fontAlgn="b"/>
                      <a:r>
                        <a:rPr lang="en-GB" sz="1800" b="1" i="0" u="none" strike="noStrike" kern="1200">
                          <a:solidFill>
                            <a:srgbClr val="000066"/>
                          </a:solidFill>
                          <a:latin typeface="+mn-lt"/>
                          <a:ea typeface="+mn-ea"/>
                          <a:cs typeface="+mn-cs"/>
                        </a:rPr>
                        <a:t>601003.SH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latin typeface="+mn-lt"/>
                          <a:ea typeface="+mn-ea"/>
                          <a:cs typeface="+mn-cs"/>
                        </a:rPr>
                        <a:t>柳钢股份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dirty="0">
                          <a:solidFill>
                            <a:srgbClr val="000066"/>
                          </a:solidFill>
                          <a:effectLst/>
                          <a:latin typeface="+mn-ea"/>
                          <a:ea typeface="+mn-ea"/>
                        </a:rPr>
                        <a:t>30.5085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latin typeface="+mn-lt"/>
                          <a:ea typeface="+mn-ea"/>
                          <a:cs typeface="+mn-cs"/>
                        </a:rPr>
                        <a:t>-11.7564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latin typeface="+mn-lt"/>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9"/>
                  </a:ext>
                </a:extLst>
              </a:tr>
              <a:tr h="472432">
                <a:tc>
                  <a:txBody>
                    <a:bodyPr/>
                    <a:lstStyle/>
                    <a:p>
                      <a:pPr algn="ctr" fontAlgn="b"/>
                      <a:r>
                        <a:rPr lang="en-GB" sz="1800" b="1" i="0" u="none" strike="noStrike" kern="1200">
                          <a:solidFill>
                            <a:srgbClr val="000066"/>
                          </a:solidFill>
                          <a:latin typeface="+mn-lt"/>
                          <a:ea typeface="+mn-ea"/>
                          <a:cs typeface="+mn-cs"/>
                        </a:rPr>
                        <a:t>002195.SZ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zh-CN" altLang="en-US" sz="1800" b="1" i="0" u="none" strike="noStrike" kern="1200">
                          <a:solidFill>
                            <a:srgbClr val="000066"/>
                          </a:solidFill>
                          <a:latin typeface="+mn-lt"/>
                          <a:ea typeface="+mn-ea"/>
                          <a:cs typeface="+mn-cs"/>
                        </a:rPr>
                        <a:t>二三四五</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en-US" altLang="zh-CN" sz="1800" b="1" i="0" u="none" strike="noStrike" dirty="0">
                          <a:solidFill>
                            <a:srgbClr val="000066"/>
                          </a:solidFill>
                          <a:effectLst/>
                          <a:latin typeface="+mn-ea"/>
                          <a:ea typeface="+mn-ea"/>
                        </a:rPr>
                        <a:t>28.2723</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en-US" altLang="zh-CN" sz="1800" b="1" i="0" u="none" strike="noStrike" kern="1200" dirty="0">
                          <a:solidFill>
                            <a:srgbClr val="000066"/>
                          </a:solidFill>
                          <a:latin typeface="+mn-lt"/>
                          <a:ea typeface="+mn-ea"/>
                          <a:cs typeface="+mn-cs"/>
                        </a:rPr>
                        <a:t>-19.1837</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zh-CN" altLang="en-US" sz="1800" b="1" i="0" u="none" strike="noStrike" kern="1200" dirty="0">
                          <a:solidFill>
                            <a:srgbClr val="000066"/>
                          </a:solidFill>
                          <a:latin typeface="+mn-lt"/>
                          <a:ea typeface="+mn-ea"/>
                          <a:cs typeface="+mn-cs"/>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noFill/>
                  </a:tcPr>
                </a:tc>
                <a:extLst>
                  <a:ext uri="{0D108BD9-81ED-4DB2-BD59-A6C34878D82A}">
                    <a16:rowId xmlns:a16="http://schemas.microsoft.com/office/drawing/2014/main" val="10010"/>
                  </a:ext>
                </a:extLst>
              </a:tr>
              <a:tr h="472432">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531376980"/>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white">
          <a:xfrm>
            <a:off x="468313" y="188913"/>
            <a:ext cx="8231187" cy="71913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本月涨幅居前个股</a:t>
            </a:r>
          </a:p>
        </p:txBody>
      </p:sp>
      <p:sp>
        <p:nvSpPr>
          <p:cNvPr id="2" name="Text Box 2"/>
          <p:cNvSpPr txBox="1">
            <a:spLocks noChangeArrowheads="1"/>
          </p:cNvSpPr>
          <p:nvPr/>
        </p:nvSpPr>
        <p:spPr bwMode="auto">
          <a:xfrm>
            <a:off x="213678" y="686231"/>
            <a:ext cx="8715375" cy="5098512"/>
          </a:xfrm>
          <a:prstGeom prst="rect">
            <a:avLst/>
          </a:prstGeom>
          <a:noFill/>
          <a:ln w="9525" algn="ctr">
            <a:noFill/>
            <a:miter lim="800000"/>
          </a:ln>
        </p:spPr>
        <p:txBody>
          <a:bodyPr>
            <a:spAutoFit/>
          </a:bodyPr>
          <a:lstStyle/>
          <a:p>
            <a:pPr>
              <a:lnSpc>
                <a:spcPct val="150000"/>
              </a:lnSpc>
              <a:buClr>
                <a:srgbClr val="000798"/>
              </a:buClr>
              <a:defRPr/>
            </a:pPr>
            <a:endParaRPr lang="en-US" altLang="zh-CN" b="1" dirty="0">
              <a:solidFill>
                <a:srgbClr val="000066"/>
              </a:solidFill>
              <a:latin typeface="+mn-ea"/>
            </a:endParaRPr>
          </a:p>
          <a:p>
            <a:pPr>
              <a:lnSpc>
                <a:spcPct val="150000"/>
              </a:lnSpc>
              <a:buClr>
                <a:srgbClr val="000798"/>
              </a:buClr>
              <a:buFont typeface="Wingdings" panose="05000000000000000000" pitchFamily="2" charset="2"/>
              <a:buChar char="l"/>
              <a:defRPr/>
            </a:pPr>
            <a:r>
              <a:rPr lang="zh-CN" altLang="en-US" b="1" dirty="0">
                <a:solidFill>
                  <a:srgbClr val="000066"/>
                </a:solidFill>
                <a:latin typeface="+mn-ea"/>
                <a:ea typeface="+mn-ea"/>
              </a:rPr>
              <a:t>亚夏汽车（</a:t>
            </a:r>
            <a:r>
              <a:rPr lang="en-GB" altLang="zh-CN" b="1" dirty="0">
                <a:solidFill>
                  <a:srgbClr val="000066"/>
                </a:solidFill>
                <a:latin typeface="+mn-ea"/>
                <a:ea typeface="+mn-ea"/>
              </a:rPr>
              <a:t>002607.SZ</a:t>
            </a:r>
            <a:r>
              <a:rPr lang="zh-CN" altLang="en-US" b="1" dirty="0">
                <a:solidFill>
                  <a:srgbClr val="000066"/>
                </a:solidFill>
                <a:latin typeface="+mn-ea"/>
                <a:ea typeface="+mn-ea"/>
              </a:rPr>
              <a:t>）</a:t>
            </a:r>
            <a:r>
              <a:rPr lang="zh-CN" altLang="en-US" b="1" dirty="0">
                <a:solidFill>
                  <a:schemeClr val="accent1">
                    <a:lumMod val="50000"/>
                  </a:schemeClr>
                </a:solidFill>
                <a:latin typeface="+mn-ea"/>
                <a:ea typeface="+mn-ea"/>
              </a:rPr>
              <a:t>：亚夏汽车股份有限公司是全国十佳乘用车经销服务商、中国第一批平行进口试点企业。公司于</a:t>
            </a:r>
            <a:r>
              <a:rPr lang="en-US" altLang="zh-CN" b="1" dirty="0">
                <a:solidFill>
                  <a:schemeClr val="accent1">
                    <a:lumMod val="50000"/>
                  </a:schemeClr>
                </a:solidFill>
                <a:latin typeface="+mn-ea"/>
                <a:ea typeface="+mn-ea"/>
              </a:rPr>
              <a:t>2011</a:t>
            </a:r>
            <a:r>
              <a:rPr lang="zh-CN" altLang="en-US" b="1" dirty="0">
                <a:solidFill>
                  <a:schemeClr val="accent1">
                    <a:lumMod val="50000"/>
                  </a:schemeClr>
                </a:solidFill>
                <a:latin typeface="+mn-ea"/>
                <a:ea typeface="+mn-ea"/>
              </a:rPr>
              <a:t>年</a:t>
            </a:r>
            <a:r>
              <a:rPr lang="en-US" altLang="zh-CN" b="1" dirty="0">
                <a:solidFill>
                  <a:schemeClr val="accent1">
                    <a:lumMod val="50000"/>
                  </a:schemeClr>
                </a:solidFill>
                <a:latin typeface="+mn-ea"/>
                <a:ea typeface="+mn-ea"/>
              </a:rPr>
              <a:t>8</a:t>
            </a:r>
            <a:r>
              <a:rPr lang="zh-CN" altLang="en-US" b="1" dirty="0">
                <a:solidFill>
                  <a:schemeClr val="accent1">
                    <a:lumMod val="50000"/>
                  </a:schemeClr>
                </a:solidFill>
                <a:latin typeface="+mn-ea"/>
                <a:ea typeface="+mn-ea"/>
              </a:rPr>
              <a:t>月在深交所上市，成为中国汽车服务业仅有的二家</a:t>
            </a:r>
            <a:r>
              <a:rPr lang="en-US" altLang="zh-CN" b="1" dirty="0">
                <a:solidFill>
                  <a:schemeClr val="accent1">
                    <a:lumMod val="50000"/>
                  </a:schemeClr>
                </a:solidFill>
                <a:latin typeface="+mn-ea"/>
                <a:ea typeface="+mn-ea"/>
              </a:rPr>
              <a:t>IPO</a:t>
            </a:r>
            <a:r>
              <a:rPr lang="zh-CN" altLang="en-US" b="1" dirty="0">
                <a:solidFill>
                  <a:schemeClr val="accent1">
                    <a:lumMod val="50000"/>
                  </a:schemeClr>
                </a:solidFill>
                <a:latin typeface="+mn-ea"/>
                <a:ea typeface="+mn-ea"/>
              </a:rPr>
              <a:t>上市企业之一。公司主营品牌轿车及配件销售、维修、装潢、美容、信息咨询服务，品牌轿车二手车销售，驾培、汽车金融服务、汽车保险经纪、二手车经纪与经销、汽车电子商务等。</a:t>
            </a:r>
            <a:endParaRPr lang="en-US" altLang="zh-CN" b="1" dirty="0">
              <a:solidFill>
                <a:schemeClr val="accent1">
                  <a:lumMod val="50000"/>
                </a:schemeClr>
              </a:solidFill>
              <a:latin typeface="+mn-ea"/>
              <a:ea typeface="+mn-ea"/>
            </a:endParaRPr>
          </a:p>
          <a:p>
            <a:pPr>
              <a:lnSpc>
                <a:spcPct val="150000"/>
              </a:lnSpc>
              <a:buClr>
                <a:srgbClr val="000798"/>
              </a:buClr>
              <a:buFont typeface="Wingdings" panose="05000000000000000000" pitchFamily="2" charset="2"/>
              <a:buChar char="l"/>
              <a:defRPr/>
            </a:pPr>
            <a:endParaRPr lang="en-US" altLang="zh-CN" b="1" dirty="0">
              <a:solidFill>
                <a:schemeClr val="accent1">
                  <a:lumMod val="50000"/>
                </a:schemeClr>
              </a:solidFill>
              <a:latin typeface="+mn-lt"/>
              <a:ea typeface="+mn-ea"/>
            </a:endParaRPr>
          </a:p>
          <a:p>
            <a:pPr>
              <a:lnSpc>
                <a:spcPct val="150000"/>
              </a:lnSpc>
              <a:buClr>
                <a:srgbClr val="000798"/>
              </a:buClr>
              <a:buFont typeface="Wingdings" panose="05000000000000000000" pitchFamily="2" charset="2"/>
              <a:buChar char="l"/>
              <a:defRPr/>
            </a:pPr>
            <a:r>
              <a:rPr lang="en-US" altLang="zh-CN" b="1" dirty="0">
                <a:solidFill>
                  <a:schemeClr val="accent1">
                    <a:lumMod val="50000"/>
                  </a:schemeClr>
                </a:solidFill>
                <a:latin typeface="+mn-lt"/>
                <a:ea typeface="+mn-ea"/>
              </a:rPr>
              <a:t>2018</a:t>
            </a:r>
            <a:r>
              <a:rPr lang="zh-CN" altLang="en-US" b="1" dirty="0">
                <a:solidFill>
                  <a:schemeClr val="accent1">
                    <a:lumMod val="50000"/>
                  </a:schemeClr>
                </a:solidFill>
                <a:latin typeface="+mn-lt"/>
                <a:ea typeface="+mn-ea"/>
              </a:rPr>
              <a:t>年</a:t>
            </a:r>
            <a:r>
              <a:rPr lang="en-US" altLang="zh-CN" b="1" dirty="0">
                <a:solidFill>
                  <a:schemeClr val="accent1">
                    <a:lumMod val="50000"/>
                  </a:schemeClr>
                </a:solidFill>
                <a:latin typeface="+mn-lt"/>
                <a:ea typeface="+mn-ea"/>
              </a:rPr>
              <a:t>5</a:t>
            </a:r>
            <a:r>
              <a:rPr lang="zh-CN" altLang="en-US" b="1" dirty="0">
                <a:solidFill>
                  <a:schemeClr val="accent1">
                    <a:lumMod val="50000"/>
                  </a:schemeClr>
                </a:solidFill>
                <a:latin typeface="+mn-lt"/>
                <a:ea typeface="+mn-ea"/>
              </a:rPr>
              <a:t>月</a:t>
            </a:r>
            <a:r>
              <a:rPr lang="en-US" altLang="zh-CN" b="1" dirty="0">
                <a:solidFill>
                  <a:schemeClr val="accent1">
                    <a:lumMod val="50000"/>
                  </a:schemeClr>
                </a:solidFill>
                <a:latin typeface="+mn-lt"/>
                <a:ea typeface="+mn-ea"/>
              </a:rPr>
              <a:t>22</a:t>
            </a:r>
            <a:r>
              <a:rPr lang="zh-CN" altLang="en-US" b="1" dirty="0">
                <a:solidFill>
                  <a:schemeClr val="accent1">
                    <a:lumMod val="50000"/>
                  </a:schemeClr>
                </a:solidFill>
                <a:latin typeface="+mn-lt"/>
                <a:ea typeface="+mn-ea"/>
              </a:rPr>
              <a:t>日，停牌</a:t>
            </a:r>
            <a:r>
              <a:rPr lang="en-US" altLang="zh-CN" b="1" dirty="0">
                <a:solidFill>
                  <a:schemeClr val="accent1">
                    <a:lumMod val="50000"/>
                  </a:schemeClr>
                </a:solidFill>
                <a:latin typeface="+mn-lt"/>
                <a:ea typeface="+mn-ea"/>
              </a:rPr>
              <a:t>4</a:t>
            </a:r>
            <a:r>
              <a:rPr lang="zh-CN" altLang="en-US" b="1" dirty="0">
                <a:solidFill>
                  <a:schemeClr val="accent1">
                    <a:lumMod val="50000"/>
                  </a:schemeClr>
                </a:solidFill>
                <a:latin typeface="+mn-lt"/>
                <a:ea typeface="+mn-ea"/>
              </a:rPr>
              <a:t>个多月的亚夏汽车披露了重大资产置换及发行股份购买资产暨关联交易报告书的草案修订稿。一旦本次交易完成，中公教育将“借壳”亚夏汽车实现上市。</a:t>
            </a:r>
            <a:r>
              <a:rPr lang="en-US" altLang="zh-CN" b="1" dirty="0">
                <a:solidFill>
                  <a:schemeClr val="accent1">
                    <a:lumMod val="50000"/>
                  </a:schemeClr>
                </a:solidFill>
                <a:latin typeface="+mn-lt"/>
                <a:ea typeface="+mn-ea"/>
              </a:rPr>
              <a:t>5</a:t>
            </a:r>
            <a:r>
              <a:rPr lang="zh-CN" altLang="en-US" b="1" dirty="0">
                <a:solidFill>
                  <a:schemeClr val="accent1">
                    <a:lumMod val="50000"/>
                  </a:schemeClr>
                </a:solidFill>
                <a:latin typeface="+mn-lt"/>
                <a:ea typeface="+mn-ea"/>
              </a:rPr>
              <a:t>月</a:t>
            </a:r>
            <a:r>
              <a:rPr lang="en-US" altLang="zh-CN" b="1" dirty="0">
                <a:solidFill>
                  <a:schemeClr val="accent1">
                    <a:lumMod val="50000"/>
                  </a:schemeClr>
                </a:solidFill>
                <a:latin typeface="+mn-lt"/>
                <a:ea typeface="+mn-ea"/>
              </a:rPr>
              <a:t>23</a:t>
            </a:r>
            <a:r>
              <a:rPr lang="zh-CN" altLang="en-US" b="1" dirty="0">
                <a:solidFill>
                  <a:schemeClr val="accent1">
                    <a:lumMod val="50000"/>
                  </a:schemeClr>
                </a:solidFill>
                <a:latin typeface="+mn-lt"/>
                <a:ea typeface="+mn-ea"/>
              </a:rPr>
              <a:t>日复牌以来，公司已在最近的</a:t>
            </a:r>
            <a:r>
              <a:rPr lang="en-US" altLang="zh-CN" b="1" dirty="0">
                <a:solidFill>
                  <a:schemeClr val="accent1">
                    <a:lumMod val="50000"/>
                  </a:schemeClr>
                </a:solidFill>
                <a:latin typeface="+mn-lt"/>
                <a:ea typeface="+mn-ea"/>
              </a:rPr>
              <a:t>13</a:t>
            </a:r>
            <a:r>
              <a:rPr lang="zh-CN" altLang="en-US" b="1" dirty="0">
                <a:solidFill>
                  <a:schemeClr val="accent1">
                    <a:lumMod val="50000"/>
                  </a:schemeClr>
                </a:solidFill>
                <a:latin typeface="+mn-lt"/>
                <a:ea typeface="+mn-ea"/>
              </a:rPr>
              <a:t>个交易日内实现</a:t>
            </a:r>
            <a:r>
              <a:rPr lang="en-US" altLang="zh-CN" b="1" dirty="0">
                <a:solidFill>
                  <a:schemeClr val="accent1">
                    <a:lumMod val="50000"/>
                  </a:schemeClr>
                </a:solidFill>
                <a:latin typeface="+mn-lt"/>
                <a:ea typeface="+mn-ea"/>
              </a:rPr>
              <a:t>11</a:t>
            </a:r>
            <a:r>
              <a:rPr lang="zh-CN" altLang="en-US" b="1" dirty="0">
                <a:solidFill>
                  <a:schemeClr val="accent1">
                    <a:lumMod val="50000"/>
                  </a:schemeClr>
                </a:solidFill>
                <a:latin typeface="+mn-lt"/>
                <a:ea typeface="+mn-ea"/>
              </a:rPr>
              <a:t>个涨停。</a:t>
            </a:r>
            <a:endParaRPr lang="zh-CN" altLang="en-US" sz="1800" b="1" dirty="0">
              <a:solidFill>
                <a:srgbClr val="002060"/>
              </a:solidFill>
              <a:latin typeface="+mn-ea"/>
              <a:ea typeface="+mn-ea"/>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edge">
                                      <p:cBhvr>
                                        <p:cTn id="7"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本月跌幅居前个股</a:t>
            </a:r>
          </a:p>
        </p:txBody>
      </p:sp>
      <p:graphicFrame>
        <p:nvGraphicFramePr>
          <p:cNvPr id="5" name="表格 4"/>
          <p:cNvGraphicFramePr>
            <a:graphicFrameLocks noGrp="1"/>
          </p:cNvGraphicFramePr>
          <p:nvPr>
            <p:extLst>
              <p:ext uri="{D42A27DB-BD31-4B8C-83A1-F6EECF244321}">
                <p14:modId xmlns:p14="http://schemas.microsoft.com/office/powerpoint/2010/main" val="2791376345"/>
              </p:ext>
            </p:extLst>
          </p:nvPr>
        </p:nvGraphicFramePr>
        <p:xfrm>
          <a:off x="0" y="883266"/>
          <a:ext cx="9144001" cy="6079197"/>
        </p:xfrm>
        <a:graphic>
          <a:graphicData uri="http://schemas.openxmlformats.org/drawingml/2006/table">
            <a:tbl>
              <a:tblPr/>
              <a:tblGrid>
                <a:gridCol w="2213532">
                  <a:extLst>
                    <a:ext uri="{9D8B030D-6E8A-4147-A177-3AD203B41FA5}">
                      <a16:colId xmlns:a16="http://schemas.microsoft.com/office/drawing/2014/main" val="20000"/>
                    </a:ext>
                  </a:extLst>
                </a:gridCol>
                <a:gridCol w="1870962">
                  <a:extLst>
                    <a:ext uri="{9D8B030D-6E8A-4147-A177-3AD203B41FA5}">
                      <a16:colId xmlns:a16="http://schemas.microsoft.com/office/drawing/2014/main" val="20001"/>
                    </a:ext>
                  </a:extLst>
                </a:gridCol>
                <a:gridCol w="1765555">
                  <a:extLst>
                    <a:ext uri="{9D8B030D-6E8A-4147-A177-3AD203B41FA5}">
                      <a16:colId xmlns:a16="http://schemas.microsoft.com/office/drawing/2014/main" val="20002"/>
                    </a:ext>
                  </a:extLst>
                </a:gridCol>
                <a:gridCol w="1264878">
                  <a:extLst>
                    <a:ext uri="{9D8B030D-6E8A-4147-A177-3AD203B41FA5}">
                      <a16:colId xmlns:a16="http://schemas.microsoft.com/office/drawing/2014/main" val="20003"/>
                    </a:ext>
                  </a:extLst>
                </a:gridCol>
                <a:gridCol w="2029074">
                  <a:extLst>
                    <a:ext uri="{9D8B030D-6E8A-4147-A177-3AD203B41FA5}">
                      <a16:colId xmlns:a16="http://schemas.microsoft.com/office/drawing/2014/main" val="20004"/>
                    </a:ext>
                  </a:extLst>
                </a:gridCol>
              </a:tblGrid>
              <a:tr h="578783">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证券代码</a:t>
                      </a:r>
                    </a:p>
                  </a:txBody>
                  <a:tcPr marL="3746" marR="3746" marT="3746"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上市公司</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月跌幅%</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总市值（亿元）</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行业</a:t>
                      </a:r>
                    </a:p>
                  </a:txBody>
                  <a:tcPr marL="3746" marR="3746" marT="3746"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val="10000"/>
                  </a:ext>
                </a:extLst>
              </a:tr>
              <a:tr h="564515">
                <a:tc>
                  <a:txBody>
                    <a:bodyPr/>
                    <a:lstStyle/>
                    <a:p>
                      <a:pPr marL="0" algn="ctr" defTabSz="914400" rtl="0" eaLnBrk="1" fontAlgn="b" latinLnBrk="0" hangingPunct="1"/>
                      <a:r>
                        <a:rPr lang="en-GB" sz="1800" b="1" i="0" u="none" strike="noStrike" kern="1200" dirty="0">
                          <a:solidFill>
                            <a:srgbClr val="000066"/>
                          </a:solidFill>
                          <a:effectLst/>
                          <a:latin typeface="+mn-ea"/>
                          <a:ea typeface="+mn-ea"/>
                          <a:cs typeface="+mn-cs"/>
                        </a:rPr>
                        <a:t>600666.SH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奥瑞德</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-68.9655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66.2756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1"/>
                  </a:ext>
                </a:extLst>
              </a:tr>
              <a:tr h="479425">
                <a:tc>
                  <a:txBody>
                    <a:bodyPr/>
                    <a:lstStyle/>
                    <a:p>
                      <a:pPr marL="0" algn="ctr" defTabSz="914400" rtl="0" eaLnBrk="1" fontAlgn="b" latinLnBrk="0" hangingPunct="1"/>
                      <a:r>
                        <a:rPr lang="en-GB" sz="1800" b="1" i="0" u="none" strike="noStrike" kern="1200" dirty="0">
                          <a:solidFill>
                            <a:srgbClr val="000066"/>
                          </a:solidFill>
                          <a:effectLst/>
                          <a:latin typeface="+mn-ea"/>
                          <a:ea typeface="+mn-ea"/>
                          <a:cs typeface="+mn-cs"/>
                        </a:rPr>
                        <a:t>002622.SZ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融钰集团</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-58.5992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44.688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2"/>
                  </a:ext>
                </a:extLst>
              </a:tr>
              <a:tr h="531121">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300032.SZ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dirty="0">
                          <a:solidFill>
                            <a:srgbClr val="000066"/>
                          </a:solidFill>
                          <a:effectLst/>
                          <a:latin typeface="+mn-ea"/>
                          <a:ea typeface="+mn-ea"/>
                          <a:cs typeface="+mn-cs"/>
                        </a:rPr>
                        <a:t>金龙机电</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-58.3873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46.4232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3"/>
                  </a:ext>
                </a:extLst>
              </a:tr>
              <a:tr h="457603">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002018.SZ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*ST</a:t>
                      </a:r>
                      <a:r>
                        <a:rPr lang="zh-CN" altLang="en-US" sz="1800" b="1" i="0" u="none" strike="noStrike" kern="1200">
                          <a:solidFill>
                            <a:srgbClr val="000066"/>
                          </a:solidFill>
                          <a:effectLst/>
                          <a:latin typeface="+mn-ea"/>
                          <a:ea typeface="+mn-ea"/>
                          <a:cs typeface="+mn-cs"/>
                        </a:rPr>
                        <a:t>华信</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dirty="0">
                          <a:solidFill>
                            <a:srgbClr val="000066"/>
                          </a:solidFill>
                          <a:effectLst/>
                          <a:latin typeface="+mn-ea"/>
                          <a:ea typeface="+mn-ea"/>
                          <a:cs typeface="+mn-cs"/>
                        </a:rPr>
                        <a:t>-56.9794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42.8232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4"/>
                  </a:ext>
                </a:extLst>
              </a:tr>
              <a:tr h="440070">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002072.SZ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凯瑞德</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dirty="0">
                          <a:solidFill>
                            <a:srgbClr val="000066"/>
                          </a:solidFill>
                          <a:effectLst/>
                          <a:latin typeface="+mn-ea"/>
                          <a:ea typeface="+mn-ea"/>
                          <a:cs typeface="+mn-cs"/>
                        </a:rPr>
                        <a:t>-51.9723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24.4288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5"/>
                  </a:ext>
                </a:extLst>
              </a:tr>
              <a:tr h="535699">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600634.SH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*ST</a:t>
                      </a:r>
                      <a:r>
                        <a:rPr lang="zh-CN" altLang="en-US" sz="1800" b="1" i="0" u="none" strike="noStrike" kern="1200">
                          <a:solidFill>
                            <a:srgbClr val="000066"/>
                          </a:solidFill>
                          <a:effectLst/>
                          <a:latin typeface="+mn-ea"/>
                          <a:ea typeface="+mn-ea"/>
                          <a:cs typeface="+mn-cs"/>
                        </a:rPr>
                        <a:t>富控</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-51.9256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dirty="0">
                          <a:solidFill>
                            <a:srgbClr val="000066"/>
                          </a:solidFill>
                          <a:effectLst/>
                          <a:latin typeface="+mn-ea"/>
                          <a:ea typeface="+mn-ea"/>
                          <a:cs typeface="+mn-cs"/>
                        </a:rPr>
                        <a:t>20.8415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6"/>
                  </a:ext>
                </a:extLst>
              </a:tr>
              <a:tr h="492760">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002122.SZ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*ST</a:t>
                      </a:r>
                      <a:r>
                        <a:rPr lang="zh-CN" altLang="en-US" sz="1800" b="1" i="0" u="none" strike="noStrike" kern="1200">
                          <a:solidFill>
                            <a:srgbClr val="000066"/>
                          </a:solidFill>
                          <a:effectLst/>
                          <a:latin typeface="+mn-ea"/>
                          <a:ea typeface="+mn-ea"/>
                          <a:cs typeface="+mn-cs"/>
                        </a:rPr>
                        <a:t>天马</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-51.119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dirty="0">
                          <a:solidFill>
                            <a:srgbClr val="000066"/>
                          </a:solidFill>
                          <a:effectLst/>
                          <a:latin typeface="+mn-ea"/>
                          <a:ea typeface="+mn-ea"/>
                          <a:cs typeface="+mn-cs"/>
                        </a:rPr>
                        <a:t>49.302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7"/>
                  </a:ext>
                </a:extLst>
              </a:tr>
              <a:tr h="466090">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300004.SZ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南风股份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-50.9735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28.2107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dirty="0">
                          <a:solidFill>
                            <a:srgbClr val="000066"/>
                          </a:solidFill>
                          <a:effectLst/>
                          <a:latin typeface="+mn-ea"/>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8"/>
                  </a:ext>
                </a:extLst>
              </a:tr>
              <a:tr h="466725">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300069.SZ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金利华电</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-49.0757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17.082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dirty="0">
                          <a:solidFill>
                            <a:srgbClr val="000066"/>
                          </a:solidFill>
                          <a:effectLst/>
                          <a:latin typeface="+mn-ea"/>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9"/>
                  </a:ext>
                </a:extLst>
              </a:tr>
              <a:tr h="492125">
                <a:tc>
                  <a:txBody>
                    <a:bodyPr/>
                    <a:lstStyle/>
                    <a:p>
                      <a:pPr marL="0" algn="ctr" defTabSz="914400" rtl="0" eaLnBrk="1" fontAlgn="b" latinLnBrk="0" hangingPunct="1"/>
                      <a:r>
                        <a:rPr lang="en-GB" sz="1800" b="1" i="0" u="none" strike="noStrike" kern="1200">
                          <a:solidFill>
                            <a:srgbClr val="000066"/>
                          </a:solidFill>
                          <a:effectLst/>
                          <a:latin typeface="+mn-ea"/>
                          <a:ea typeface="+mn-ea"/>
                          <a:cs typeface="+mn-cs"/>
                        </a:rPr>
                        <a:t>002692.SZ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marL="0" algn="ctr" defTabSz="914400" rtl="0" eaLnBrk="1" fontAlgn="b" latinLnBrk="0" hangingPunct="1"/>
                      <a:r>
                        <a:rPr lang="zh-CN" altLang="en-US" sz="1800" b="1" i="0" u="none" strike="noStrike" kern="1200">
                          <a:solidFill>
                            <a:srgbClr val="000066"/>
                          </a:solidFill>
                          <a:effectLst/>
                          <a:latin typeface="+mn-ea"/>
                          <a:ea typeface="+mn-ea"/>
                          <a:cs typeface="+mn-cs"/>
                        </a:rPr>
                        <a:t>睿康股份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-46.8062</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marL="0" algn="ctr" defTabSz="914400" rtl="0" eaLnBrk="1" fontAlgn="b" latinLnBrk="0" hangingPunct="1"/>
                      <a:r>
                        <a:rPr lang="en-US" altLang="zh-CN" sz="1800" b="1" i="0" u="none" strike="noStrike" kern="1200">
                          <a:solidFill>
                            <a:srgbClr val="000066"/>
                          </a:solidFill>
                          <a:effectLst/>
                          <a:latin typeface="+mn-ea"/>
                          <a:ea typeface="+mn-ea"/>
                          <a:cs typeface="+mn-cs"/>
                        </a:rPr>
                        <a:t>34.6865</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marL="0" algn="ctr" defTabSz="914400" rtl="0" eaLnBrk="1" fontAlgn="b" latinLnBrk="0" hangingPunct="1"/>
                      <a:r>
                        <a:rPr lang="zh-CN" altLang="en-US" sz="1800" b="1" i="0" u="none" strike="noStrike" kern="1200" dirty="0">
                          <a:solidFill>
                            <a:srgbClr val="000066"/>
                          </a:solidFill>
                          <a:effectLst/>
                          <a:latin typeface="+mn-ea"/>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tcPr>
                </a:tc>
                <a:extLst>
                  <a:ext uri="{0D108BD9-81ED-4DB2-BD59-A6C34878D82A}">
                    <a16:rowId xmlns:a16="http://schemas.microsoft.com/office/drawing/2014/main" val="10010"/>
                  </a:ext>
                </a:extLst>
              </a:tr>
              <a:tr h="440070">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val="10011"/>
                  </a:ext>
                </a:extLst>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343C4FAD-AC0F-4495-9059-9516B6E3C2E8}"/>
              </a:ext>
            </a:extLst>
          </p:cNvPr>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股权质押比例前十</a:t>
            </a:r>
          </a:p>
        </p:txBody>
      </p:sp>
      <p:graphicFrame>
        <p:nvGraphicFramePr>
          <p:cNvPr id="7" name="表格 6">
            <a:extLst>
              <a:ext uri="{FF2B5EF4-FFF2-40B4-BE49-F238E27FC236}">
                <a16:creationId xmlns:a16="http://schemas.microsoft.com/office/drawing/2014/main" id="{E29E769F-1AD5-4073-B780-7272B14ECAD7}"/>
              </a:ext>
            </a:extLst>
          </p:cNvPr>
          <p:cNvGraphicFramePr>
            <a:graphicFrameLocks noGrp="1"/>
          </p:cNvGraphicFramePr>
          <p:nvPr>
            <p:extLst>
              <p:ext uri="{D42A27DB-BD31-4B8C-83A1-F6EECF244321}">
                <p14:modId xmlns:p14="http://schemas.microsoft.com/office/powerpoint/2010/main" val="1219691783"/>
              </p:ext>
            </p:extLst>
          </p:nvPr>
        </p:nvGraphicFramePr>
        <p:xfrm>
          <a:off x="0" y="883266"/>
          <a:ext cx="9144001" cy="6007851"/>
        </p:xfrm>
        <a:graphic>
          <a:graphicData uri="http://schemas.openxmlformats.org/drawingml/2006/table">
            <a:tbl>
              <a:tblPr/>
              <a:tblGrid>
                <a:gridCol w="2213532">
                  <a:extLst>
                    <a:ext uri="{9D8B030D-6E8A-4147-A177-3AD203B41FA5}">
                      <a16:colId xmlns:a16="http://schemas.microsoft.com/office/drawing/2014/main" val="20000"/>
                    </a:ext>
                  </a:extLst>
                </a:gridCol>
                <a:gridCol w="1870962">
                  <a:extLst>
                    <a:ext uri="{9D8B030D-6E8A-4147-A177-3AD203B41FA5}">
                      <a16:colId xmlns:a16="http://schemas.microsoft.com/office/drawing/2014/main" val="20001"/>
                    </a:ext>
                  </a:extLst>
                </a:gridCol>
                <a:gridCol w="1765555">
                  <a:extLst>
                    <a:ext uri="{9D8B030D-6E8A-4147-A177-3AD203B41FA5}">
                      <a16:colId xmlns:a16="http://schemas.microsoft.com/office/drawing/2014/main" val="20002"/>
                    </a:ext>
                  </a:extLst>
                </a:gridCol>
                <a:gridCol w="1264878">
                  <a:extLst>
                    <a:ext uri="{9D8B030D-6E8A-4147-A177-3AD203B41FA5}">
                      <a16:colId xmlns:a16="http://schemas.microsoft.com/office/drawing/2014/main" val="20003"/>
                    </a:ext>
                  </a:extLst>
                </a:gridCol>
                <a:gridCol w="2029074">
                  <a:extLst>
                    <a:ext uri="{9D8B030D-6E8A-4147-A177-3AD203B41FA5}">
                      <a16:colId xmlns:a16="http://schemas.microsoft.com/office/drawing/2014/main" val="20004"/>
                    </a:ext>
                  </a:extLst>
                </a:gridCol>
              </a:tblGrid>
              <a:tr h="578783">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证券代码</a:t>
                      </a:r>
                    </a:p>
                  </a:txBody>
                  <a:tcPr marL="3746" marR="3746" marT="3746"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上市公司</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质押比例%</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总市值（亿元）</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行业</a:t>
                      </a:r>
                    </a:p>
                  </a:txBody>
                  <a:tcPr marL="3746" marR="3746" marT="3746"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val="10000"/>
                  </a:ext>
                </a:extLst>
              </a:tr>
              <a:tr h="564515">
                <a:tc>
                  <a:txBody>
                    <a:bodyPr/>
                    <a:lstStyle/>
                    <a:p>
                      <a:pPr algn="ctr" fontAlgn="b"/>
                      <a:r>
                        <a:rPr lang="en-GB" sz="1800" b="1" i="0" u="none" strike="noStrike" kern="1200" dirty="0">
                          <a:solidFill>
                            <a:srgbClr val="000066"/>
                          </a:solidFill>
                          <a:effectLst/>
                          <a:latin typeface="+mn-ea"/>
                          <a:ea typeface="+mn-ea"/>
                          <a:cs typeface="+mn-cs"/>
                        </a:rPr>
                        <a:t>000981.SZ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银亿股份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78.18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mn-ea"/>
                          <a:ea typeface="+mn-ea"/>
                          <a:cs typeface="+mn-cs"/>
                        </a:rPr>
                        <a:t>382.659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房地产业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1"/>
                  </a:ext>
                </a:extLst>
              </a:tr>
              <a:tr h="479425">
                <a:tc>
                  <a:txBody>
                    <a:bodyPr/>
                    <a:lstStyle/>
                    <a:p>
                      <a:pPr algn="ctr" fontAlgn="b"/>
                      <a:r>
                        <a:rPr lang="en-GB" sz="1800" b="1" i="0" u="none" strike="noStrike" kern="1200">
                          <a:solidFill>
                            <a:srgbClr val="000066"/>
                          </a:solidFill>
                          <a:effectLst/>
                          <a:latin typeface="+mn-ea"/>
                          <a:ea typeface="+mn-ea"/>
                          <a:cs typeface="+mn-cs"/>
                        </a:rPr>
                        <a:t>000408.SZ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藏格控股</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77.99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mn-ea"/>
                          <a:ea typeface="+mn-ea"/>
                          <a:cs typeface="+mn-cs"/>
                        </a:rPr>
                        <a:t>306.6433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2"/>
                  </a:ext>
                </a:extLst>
              </a:tr>
              <a:tr h="531121">
                <a:tc>
                  <a:txBody>
                    <a:bodyPr/>
                    <a:lstStyle/>
                    <a:p>
                      <a:pPr algn="ctr" fontAlgn="b"/>
                      <a:r>
                        <a:rPr lang="en-GB" sz="1800" b="1" i="0" u="none" strike="noStrike" kern="1200">
                          <a:solidFill>
                            <a:srgbClr val="000066"/>
                          </a:solidFill>
                          <a:effectLst/>
                          <a:latin typeface="+mn-ea"/>
                          <a:ea typeface="+mn-ea"/>
                          <a:cs typeface="+mn-cs"/>
                        </a:rPr>
                        <a:t>000723.SZ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美锦能源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76.58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222.9521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3"/>
                  </a:ext>
                </a:extLst>
              </a:tr>
              <a:tr h="457603">
                <a:tc>
                  <a:txBody>
                    <a:bodyPr/>
                    <a:lstStyle/>
                    <a:p>
                      <a:pPr algn="ctr" fontAlgn="b"/>
                      <a:r>
                        <a:rPr lang="en-GB" sz="1800" b="1" i="0" u="none" strike="noStrike" kern="1200">
                          <a:solidFill>
                            <a:srgbClr val="000066"/>
                          </a:solidFill>
                          <a:effectLst/>
                          <a:latin typeface="+mn-ea"/>
                          <a:ea typeface="+mn-ea"/>
                          <a:cs typeface="+mn-cs"/>
                        </a:rPr>
                        <a:t>000564.SZ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供销大集</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75.85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287.1742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4"/>
                  </a:ext>
                </a:extLst>
              </a:tr>
              <a:tr h="440070">
                <a:tc>
                  <a:txBody>
                    <a:bodyPr/>
                    <a:lstStyle/>
                    <a:p>
                      <a:pPr algn="ctr" fontAlgn="b"/>
                      <a:r>
                        <a:rPr lang="en-GB" sz="1800" b="1" i="0" u="none" strike="noStrike" kern="1200">
                          <a:solidFill>
                            <a:srgbClr val="000066"/>
                          </a:solidFill>
                          <a:effectLst/>
                          <a:latin typeface="+mn-ea"/>
                          <a:ea typeface="+mn-ea"/>
                          <a:cs typeface="+mn-cs"/>
                        </a:rPr>
                        <a:t>000567.SZ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海德股份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75.36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77.5557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金融业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5"/>
                  </a:ext>
                </a:extLst>
              </a:tr>
              <a:tr h="535699">
                <a:tc>
                  <a:txBody>
                    <a:bodyPr/>
                    <a:lstStyle/>
                    <a:p>
                      <a:pPr algn="ctr" fontAlgn="b"/>
                      <a:r>
                        <a:rPr lang="en-GB" sz="1800" b="1" i="0" u="none" strike="noStrike" kern="1200">
                          <a:solidFill>
                            <a:srgbClr val="000066"/>
                          </a:solidFill>
                          <a:effectLst/>
                          <a:latin typeface="+mn-ea"/>
                          <a:ea typeface="+mn-ea"/>
                          <a:cs typeface="+mn-cs"/>
                        </a:rPr>
                        <a:t>600828.SH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茂业商业</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75.26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104.6117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6"/>
                  </a:ext>
                </a:extLst>
              </a:tr>
              <a:tr h="492760">
                <a:tc>
                  <a:txBody>
                    <a:bodyPr/>
                    <a:lstStyle/>
                    <a:p>
                      <a:pPr algn="ctr" fontAlgn="b"/>
                      <a:r>
                        <a:rPr lang="en-GB" sz="1800" b="1" i="0" u="none" strike="noStrike" kern="1200">
                          <a:solidFill>
                            <a:srgbClr val="000066"/>
                          </a:solidFill>
                          <a:effectLst/>
                          <a:latin typeface="+mn-ea"/>
                          <a:ea typeface="+mn-ea"/>
                          <a:cs typeface="+mn-cs"/>
                        </a:rPr>
                        <a:t>002143.SZ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印纪传媒</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71.82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213.973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租赁和商务服务业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7"/>
                  </a:ext>
                </a:extLst>
              </a:tr>
              <a:tr h="466090">
                <a:tc>
                  <a:txBody>
                    <a:bodyPr/>
                    <a:lstStyle/>
                    <a:p>
                      <a:pPr algn="ctr" fontAlgn="b"/>
                      <a:r>
                        <a:rPr lang="en-GB" sz="1800" b="1" i="0" u="none" strike="noStrike" kern="1200">
                          <a:solidFill>
                            <a:srgbClr val="000066"/>
                          </a:solidFill>
                          <a:effectLst/>
                          <a:latin typeface="+mn-ea"/>
                          <a:ea typeface="+mn-ea"/>
                          <a:cs typeface="+mn-cs"/>
                        </a:rPr>
                        <a:t>002356.SZ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赫美集团</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70.63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81.9963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8"/>
                  </a:ext>
                </a:extLst>
              </a:tr>
              <a:tr h="466725">
                <a:tc>
                  <a:txBody>
                    <a:bodyPr/>
                    <a:lstStyle/>
                    <a:p>
                      <a:pPr algn="ctr" fontAlgn="b"/>
                      <a:r>
                        <a:rPr lang="en-GB" sz="1800" b="1" i="0" u="none" strike="noStrike" kern="1200">
                          <a:solidFill>
                            <a:srgbClr val="000066"/>
                          </a:solidFill>
                          <a:effectLst/>
                          <a:latin typeface="+mn-ea"/>
                          <a:ea typeface="+mn-ea"/>
                          <a:cs typeface="+mn-cs"/>
                        </a:rPr>
                        <a:t>600053.SH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九鼎投资</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70.4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88.0088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房地产业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9"/>
                  </a:ext>
                </a:extLst>
              </a:tr>
              <a:tr h="492125">
                <a:tc>
                  <a:txBody>
                    <a:bodyPr/>
                    <a:lstStyle/>
                    <a:p>
                      <a:pPr algn="ctr" fontAlgn="b"/>
                      <a:r>
                        <a:rPr lang="en-GB" sz="1800" b="1" i="0" u="none" strike="noStrike" kern="1200">
                          <a:solidFill>
                            <a:srgbClr val="000066"/>
                          </a:solidFill>
                          <a:effectLst/>
                          <a:latin typeface="+mn-ea"/>
                          <a:ea typeface="+mn-ea"/>
                          <a:cs typeface="+mn-cs"/>
                        </a:rPr>
                        <a:t>000662.SZ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zh-CN" altLang="en-US" sz="1800" b="1" i="0" u="none" strike="noStrike" kern="1200">
                          <a:solidFill>
                            <a:srgbClr val="000066"/>
                          </a:solidFill>
                          <a:effectLst/>
                          <a:latin typeface="+mn-ea"/>
                          <a:ea typeface="+mn-ea"/>
                          <a:cs typeface="+mn-cs"/>
                        </a:rPr>
                        <a:t>天夏智慧</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en-US" altLang="zh-CN" sz="1800" b="1" i="0" u="none" strike="noStrike" kern="1200" dirty="0">
                          <a:solidFill>
                            <a:srgbClr val="000066"/>
                          </a:solidFill>
                          <a:effectLst/>
                          <a:latin typeface="+mn-ea"/>
                          <a:ea typeface="+mn-ea"/>
                          <a:cs typeface="+mn-cs"/>
                        </a:rPr>
                        <a:t>69.61</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en-US" altLang="zh-CN" sz="1800" b="1" i="0" u="none" strike="noStrike" kern="1200" dirty="0">
                          <a:solidFill>
                            <a:srgbClr val="000066"/>
                          </a:solidFill>
                          <a:effectLst/>
                          <a:latin typeface="+mn-ea"/>
                          <a:ea typeface="+mn-ea"/>
                          <a:cs typeface="+mn-cs"/>
                        </a:rPr>
                        <a:t>75.676</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zh-CN" altLang="en-US" sz="1800" b="1" i="0" u="none" strike="noStrike" kern="1200" dirty="0">
                          <a:solidFill>
                            <a:srgbClr val="000066"/>
                          </a:solidFill>
                          <a:effectLst/>
                          <a:latin typeface="+mn-ea"/>
                          <a:ea typeface="+mn-ea"/>
                          <a:cs typeface="+mn-cs"/>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tcPr>
                </a:tc>
                <a:extLst>
                  <a:ext uri="{0D108BD9-81ED-4DB2-BD59-A6C34878D82A}">
                    <a16:rowId xmlns:a16="http://schemas.microsoft.com/office/drawing/2014/main" val="10010"/>
                  </a:ext>
                </a:extLst>
              </a:tr>
              <a:tr h="440070">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24507530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a:solidFill>
                  <a:srgbClr val="CC0000"/>
                </a:solidFill>
                <a:latin typeface="幼圆" panose="02010509060101010101" pitchFamily="49" charset="-122"/>
                <a:ea typeface="黑体" panose="02010609060101010101" pitchFamily="49" charset="-122"/>
              </a:rPr>
              <a:t>『</a:t>
            </a:r>
            <a:r>
              <a:rPr lang="zh-CN" altLang="en-US" sz="3600" b="1">
                <a:solidFill>
                  <a:srgbClr val="CC0000"/>
                </a:solidFill>
                <a:latin typeface="幼圆" panose="02010509060101010101" pitchFamily="49" charset="-122"/>
                <a:ea typeface="黑体" panose="02010609060101010101" pitchFamily="49" charset="-122"/>
              </a:rPr>
              <a:t>融客月报</a:t>
            </a:r>
            <a:r>
              <a:rPr lang="en-US" altLang="zh-CN" sz="3600" b="1">
                <a:solidFill>
                  <a:srgbClr val="CC0000"/>
                </a:solidFill>
                <a:latin typeface="幼圆" panose="02010509060101010101" pitchFamily="49" charset="-122"/>
                <a:ea typeface="黑体" panose="02010609060101010101" pitchFamily="49" charset="-122"/>
              </a:rPr>
              <a:t>』</a:t>
            </a:r>
            <a:endParaRPr lang="zh-CN" altLang="en-US" sz="3600" b="1">
              <a:solidFill>
                <a:srgbClr val="CC0000"/>
              </a:solidFill>
              <a:latin typeface="幼圆" panose="02010509060101010101"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30045"/>
          </a:xfrm>
          <a:prstGeom prst="rect">
            <a:avLst/>
          </a:prstGeom>
          <a:noFill/>
          <a:ln w="0" algn="ctr">
            <a:noFill/>
            <a:miter lim="800000"/>
          </a:ln>
        </p:spPr>
        <p:txBody>
          <a:bodyPr>
            <a:spAutoFit/>
          </a:bodyPr>
          <a:lstStyle/>
          <a:p>
            <a:pPr eaLnBrk="0" hangingPunct="0">
              <a:spcBef>
                <a:spcPct val="50000"/>
              </a:spcBef>
            </a:pPr>
            <a:r>
              <a:rPr lang="en-US" altLang="zh-CN" sz="4000" dirty="0">
                <a:solidFill>
                  <a:srgbClr val="777777"/>
                </a:solidFill>
                <a:ea typeface="华文中宋" panose="02010600040101010101" pitchFamily="2" charset="-122"/>
              </a:rPr>
              <a:t>                      </a:t>
            </a:r>
            <a:r>
              <a:rPr lang="en-US" altLang="zh-CN" sz="3600" dirty="0">
                <a:solidFill>
                  <a:srgbClr val="000066"/>
                </a:solidFill>
                <a:latin typeface="华文中宋" panose="02010600040101010101"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anose="02010509060101010101" pitchFamily="49" charset="-122"/>
              </a:rPr>
              <a:t>（</a:t>
            </a:r>
            <a:r>
              <a:rPr lang="en-US" altLang="zh-CN" sz="1800" b="1" dirty="0">
                <a:solidFill>
                  <a:srgbClr val="000066"/>
                </a:solidFill>
                <a:ea typeface="幼圆" panose="02010509060101010101" pitchFamily="49" charset="-122"/>
              </a:rPr>
              <a:t>2018</a:t>
            </a:r>
            <a:r>
              <a:rPr lang="zh-CN" altLang="en-US" sz="1800" b="1" dirty="0">
                <a:solidFill>
                  <a:srgbClr val="000066"/>
                </a:solidFill>
                <a:ea typeface="幼圆" panose="02010509060101010101" pitchFamily="49" charset="-122"/>
              </a:rPr>
              <a:t>年</a:t>
            </a:r>
            <a:r>
              <a:rPr lang="en-US" altLang="zh-CN" sz="1800" b="1" dirty="0">
                <a:solidFill>
                  <a:srgbClr val="000066"/>
                </a:solidFill>
                <a:ea typeface="幼圆" panose="02010509060101010101" pitchFamily="49" charset="-122"/>
              </a:rPr>
              <a:t>5</a:t>
            </a:r>
            <a:r>
              <a:rPr lang="zh-CN" altLang="en-US" sz="1800" b="1" dirty="0">
                <a:solidFill>
                  <a:srgbClr val="000066"/>
                </a:solidFill>
                <a:ea typeface="幼圆" panose="02010509060101010101" pitchFamily="49" charset="-122"/>
              </a:rPr>
              <a:t>月）</a:t>
            </a:r>
            <a:endParaRPr lang="zh-CN" altLang="en-US" sz="3600" b="1" dirty="0">
              <a:solidFill>
                <a:srgbClr val="000066"/>
              </a:solidFill>
              <a:ea typeface="黑体" panose="02010609060101010101" pitchFamily="49" charset="-122"/>
            </a:endParaRPr>
          </a:p>
          <a:p>
            <a:pPr eaLnBrk="0" hangingPunct="0">
              <a:spcBef>
                <a:spcPct val="50000"/>
              </a:spcBef>
            </a:pPr>
            <a:endParaRPr lang="zh-CN" altLang="en-US" sz="4000" b="1" dirty="0">
              <a:solidFill>
                <a:srgbClr val="000099"/>
              </a:solidFill>
              <a:ea typeface="幼圆" panose="02010509060101010101" pitchFamily="49" charset="-122"/>
            </a:endParaRPr>
          </a:p>
        </p:txBody>
      </p:sp>
    </p:spTree>
    <p:extLst>
      <p:ext uri="{BB962C8B-B14F-4D97-AF65-F5344CB8AC3E}">
        <p14:creationId xmlns:p14="http://schemas.microsoft.com/office/powerpoint/2010/main" val="2282731814"/>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F230976-D5DC-4B7D-A017-9F8CD917E326}"/>
              </a:ext>
            </a:extLst>
          </p:cNvPr>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本月质押股份触及平仓线情况</a:t>
            </a:r>
          </a:p>
        </p:txBody>
      </p:sp>
      <p:graphicFrame>
        <p:nvGraphicFramePr>
          <p:cNvPr id="7" name="表格 6">
            <a:extLst>
              <a:ext uri="{FF2B5EF4-FFF2-40B4-BE49-F238E27FC236}">
                <a16:creationId xmlns:a16="http://schemas.microsoft.com/office/drawing/2014/main" id="{428F3E4C-75D4-4991-9A82-07CBCA8DACEA}"/>
              </a:ext>
            </a:extLst>
          </p:cNvPr>
          <p:cNvGraphicFramePr>
            <a:graphicFrameLocks noGrp="1"/>
          </p:cNvGraphicFramePr>
          <p:nvPr>
            <p:extLst>
              <p:ext uri="{D42A27DB-BD31-4B8C-83A1-F6EECF244321}">
                <p14:modId xmlns:p14="http://schemas.microsoft.com/office/powerpoint/2010/main" val="1879990185"/>
              </p:ext>
            </p:extLst>
          </p:nvPr>
        </p:nvGraphicFramePr>
        <p:xfrm>
          <a:off x="-795" y="908720"/>
          <a:ext cx="9144001" cy="4664550"/>
        </p:xfrm>
        <a:graphic>
          <a:graphicData uri="http://schemas.openxmlformats.org/drawingml/2006/table">
            <a:tbl>
              <a:tblPr/>
              <a:tblGrid>
                <a:gridCol w="2213532">
                  <a:extLst>
                    <a:ext uri="{9D8B030D-6E8A-4147-A177-3AD203B41FA5}">
                      <a16:colId xmlns:a16="http://schemas.microsoft.com/office/drawing/2014/main" val="20000"/>
                    </a:ext>
                  </a:extLst>
                </a:gridCol>
                <a:gridCol w="1870962">
                  <a:extLst>
                    <a:ext uri="{9D8B030D-6E8A-4147-A177-3AD203B41FA5}">
                      <a16:colId xmlns:a16="http://schemas.microsoft.com/office/drawing/2014/main" val="20001"/>
                    </a:ext>
                  </a:extLst>
                </a:gridCol>
                <a:gridCol w="1765555">
                  <a:extLst>
                    <a:ext uri="{9D8B030D-6E8A-4147-A177-3AD203B41FA5}">
                      <a16:colId xmlns:a16="http://schemas.microsoft.com/office/drawing/2014/main" val="20002"/>
                    </a:ext>
                  </a:extLst>
                </a:gridCol>
                <a:gridCol w="1264878">
                  <a:extLst>
                    <a:ext uri="{9D8B030D-6E8A-4147-A177-3AD203B41FA5}">
                      <a16:colId xmlns:a16="http://schemas.microsoft.com/office/drawing/2014/main" val="20003"/>
                    </a:ext>
                  </a:extLst>
                </a:gridCol>
                <a:gridCol w="2029074">
                  <a:extLst>
                    <a:ext uri="{9D8B030D-6E8A-4147-A177-3AD203B41FA5}">
                      <a16:colId xmlns:a16="http://schemas.microsoft.com/office/drawing/2014/main" val="20004"/>
                    </a:ext>
                  </a:extLst>
                </a:gridCol>
              </a:tblGrid>
              <a:tr h="578783">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证券代码</a:t>
                      </a:r>
                    </a:p>
                  </a:txBody>
                  <a:tcPr marL="3746" marR="3746" marT="3746"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上市公司</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公告时间</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触及平仓线质押份数</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占公司总股本比例</a:t>
                      </a:r>
                    </a:p>
                  </a:txBody>
                  <a:tcPr marL="3746" marR="3746" marT="3746"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val="10000"/>
                  </a:ext>
                </a:extLst>
              </a:tr>
              <a:tr h="564515">
                <a:tc>
                  <a:txBody>
                    <a:bodyPr/>
                    <a:lstStyle/>
                    <a:p>
                      <a:pPr algn="ctr" fontAlgn="b"/>
                      <a:r>
                        <a:rPr lang="en-GB" sz="1800" b="1" i="0" u="none" strike="noStrike" kern="1200" dirty="0">
                          <a:solidFill>
                            <a:srgbClr val="000066"/>
                          </a:solidFill>
                          <a:effectLst/>
                          <a:latin typeface="+mn-ea"/>
                          <a:ea typeface="+mn-ea"/>
                          <a:cs typeface="+mn-cs"/>
                        </a:rPr>
                        <a:t>002622</a:t>
                      </a:r>
                      <a:r>
                        <a:rPr lang="en-US" altLang="zh-CN" sz="1800" b="1" i="0" u="none" strike="noStrike" kern="1200" dirty="0">
                          <a:solidFill>
                            <a:srgbClr val="000066"/>
                          </a:solidFill>
                          <a:effectLst/>
                          <a:latin typeface="+mn-ea"/>
                          <a:ea typeface="+mn-ea"/>
                          <a:cs typeface="+mn-cs"/>
                        </a:rPr>
                        <a:t>.SZ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融钰集团</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8</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a:t>
                      </a:r>
                      <a:r>
                        <a:rPr lang="zh-CN" altLang="en-US" sz="1800" b="1" i="0" u="none" strike="noStrike" kern="1200" dirty="0">
                          <a:solidFill>
                            <a:srgbClr val="000066"/>
                          </a:solidFill>
                          <a:effectLst/>
                          <a:latin typeface="+mn-ea"/>
                          <a:ea typeface="+mn-ea"/>
                          <a:cs typeface="+mn-cs"/>
                        </a:rPr>
                        <a:t>亿股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23.81%</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1"/>
                  </a:ext>
                </a:extLst>
              </a:tr>
              <a:tr h="564515">
                <a:tc>
                  <a:txBody>
                    <a:bodyPr/>
                    <a:lstStyle/>
                    <a:p>
                      <a:pPr algn="ctr" fontAlgn="b"/>
                      <a:r>
                        <a:rPr lang="en-GB" sz="1800" b="1" i="0" u="none" strike="noStrike" kern="1200" dirty="0">
                          <a:solidFill>
                            <a:srgbClr val="000066"/>
                          </a:solidFill>
                          <a:effectLst/>
                          <a:latin typeface="+mn-ea"/>
                          <a:ea typeface="+mn-ea"/>
                          <a:cs typeface="+mn-cs"/>
                        </a:rPr>
                        <a:t>600666.SH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奥瑞德</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11</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3.03</a:t>
                      </a:r>
                      <a:r>
                        <a:rPr lang="zh-CN" altLang="en-US" sz="1800" b="1" i="0" u="none" strike="noStrike" kern="1200" dirty="0">
                          <a:solidFill>
                            <a:srgbClr val="000066"/>
                          </a:solidFill>
                          <a:effectLst/>
                          <a:latin typeface="+mn-ea"/>
                          <a:ea typeface="+mn-ea"/>
                          <a:cs typeface="+mn-cs"/>
                        </a:rPr>
                        <a:t>亿股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24.67%</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2947176316"/>
                  </a:ext>
                </a:extLst>
              </a:tr>
              <a:tr h="564515">
                <a:tc>
                  <a:txBody>
                    <a:bodyPr/>
                    <a:lstStyle/>
                    <a:p>
                      <a:pPr algn="ctr" fontAlgn="b"/>
                      <a:r>
                        <a:rPr lang="en-GB" sz="1800" b="1" i="0" u="none" strike="noStrike" kern="1200" dirty="0">
                          <a:solidFill>
                            <a:srgbClr val="000066"/>
                          </a:solidFill>
                          <a:effectLst/>
                          <a:latin typeface="+mn-ea"/>
                          <a:ea typeface="+mn-ea"/>
                          <a:cs typeface="+mn-cs"/>
                        </a:rPr>
                        <a:t>300004.SZ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南风股份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11</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3600</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7.07%</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2889784357"/>
                  </a:ext>
                </a:extLst>
              </a:tr>
              <a:tr h="457603">
                <a:tc>
                  <a:txBody>
                    <a:bodyPr/>
                    <a:lstStyle/>
                    <a:p>
                      <a:pPr algn="ctr" fontAlgn="b"/>
                      <a:r>
                        <a:rPr lang="en-GB" sz="1800" b="1" i="0" u="none" strike="noStrike" kern="1200" dirty="0">
                          <a:solidFill>
                            <a:srgbClr val="000066"/>
                          </a:solidFill>
                          <a:effectLst/>
                          <a:latin typeface="+mn-ea"/>
                          <a:ea typeface="+mn-ea"/>
                          <a:cs typeface="+mn-cs"/>
                        </a:rPr>
                        <a:t>002721</a:t>
                      </a:r>
                      <a:r>
                        <a:rPr lang="en-US" altLang="zh-CN" sz="1800" b="1" i="0" u="none" strike="noStrike" kern="1200" dirty="0">
                          <a:solidFill>
                            <a:srgbClr val="000066"/>
                          </a:solidFill>
                          <a:effectLst/>
                          <a:latin typeface="+mn-ea"/>
                          <a:ea typeface="+mn-ea"/>
                          <a:cs typeface="+mn-cs"/>
                        </a:rPr>
                        <a:t>.SZ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金一文化</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29</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5865</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7.03%</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4"/>
                  </a:ext>
                </a:extLst>
              </a:tr>
              <a:tr h="440070">
                <a:tc>
                  <a:txBody>
                    <a:bodyPr/>
                    <a:lstStyle/>
                    <a:p>
                      <a:pPr algn="ctr" fontAlgn="b"/>
                      <a:r>
                        <a:rPr lang="en-GB" sz="1800" b="1" i="0" u="none" strike="noStrike" kern="1200" dirty="0">
                          <a:solidFill>
                            <a:srgbClr val="000066"/>
                          </a:solidFill>
                          <a:effectLst/>
                          <a:latin typeface="+mn-ea"/>
                          <a:ea typeface="+mn-ea"/>
                          <a:cs typeface="+mn-cs"/>
                        </a:rPr>
                        <a:t>300032</a:t>
                      </a:r>
                      <a:r>
                        <a:rPr lang="en-US" altLang="zh-CN" sz="1800" b="1" i="0" u="none" strike="noStrike" kern="1200" dirty="0">
                          <a:solidFill>
                            <a:srgbClr val="000066"/>
                          </a:solidFill>
                          <a:effectLst/>
                          <a:latin typeface="+mn-ea"/>
                          <a:ea typeface="+mn-ea"/>
                          <a:cs typeface="+mn-cs"/>
                        </a:rPr>
                        <a:t>.SZ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金龙机电</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800" b="1" i="0" u="none" strike="noStrike" kern="1200" dirty="0">
                          <a:solidFill>
                            <a:srgbClr val="000066"/>
                          </a:solidFill>
                          <a:effectLst/>
                          <a:latin typeface="+mn-ea"/>
                          <a:ea typeface="+mn-ea"/>
                          <a:cs typeface="+mn-cs"/>
                        </a:rPr>
                        <a:t>5</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29</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1.51</a:t>
                      </a:r>
                      <a:r>
                        <a:rPr lang="zh-CN" altLang="en-US" sz="1800" b="1" i="0" u="none" strike="noStrike" kern="1200" dirty="0">
                          <a:solidFill>
                            <a:srgbClr val="000066"/>
                          </a:solidFill>
                          <a:effectLst/>
                          <a:latin typeface="+mn-ea"/>
                          <a:ea typeface="+mn-ea"/>
                          <a:cs typeface="+mn-cs"/>
                        </a:rPr>
                        <a:t>亿股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18.85%</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5"/>
                  </a:ext>
                </a:extLst>
              </a:tr>
              <a:tr h="535699">
                <a:tc>
                  <a:txBody>
                    <a:bodyPr/>
                    <a:lstStyle/>
                    <a:p>
                      <a:pPr algn="ctr" fontAlgn="b"/>
                      <a:r>
                        <a:rPr lang="en-GB" sz="1800" b="1" i="0" u="none" strike="noStrike" kern="1200" dirty="0">
                          <a:solidFill>
                            <a:srgbClr val="000066"/>
                          </a:solidFill>
                          <a:effectLst/>
                          <a:latin typeface="+mn-ea"/>
                          <a:ea typeface="+mn-ea"/>
                          <a:cs typeface="+mn-cs"/>
                        </a:rPr>
                        <a:t>300004</a:t>
                      </a:r>
                      <a:r>
                        <a:rPr lang="en-US" sz="1800" b="1" i="0" u="none" strike="noStrike" kern="1200" dirty="0">
                          <a:solidFill>
                            <a:srgbClr val="000066"/>
                          </a:solidFill>
                          <a:effectLst/>
                          <a:latin typeface="+mn-ea"/>
                          <a:ea typeface="+mn-ea"/>
                          <a:cs typeface="+mn-cs"/>
                        </a:rPr>
                        <a:t>.SZ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南风股份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31</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6244</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12.26%</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6"/>
                  </a:ext>
                </a:extLst>
              </a:tr>
              <a:tr h="492760">
                <a:tc>
                  <a:txBody>
                    <a:bodyPr/>
                    <a:lstStyle/>
                    <a:p>
                      <a:pPr algn="ctr" fontAlgn="b"/>
                      <a:r>
                        <a:rPr lang="en-GB" sz="1800" b="1" i="0" u="none" strike="noStrike" kern="1200" dirty="0">
                          <a:solidFill>
                            <a:srgbClr val="000066"/>
                          </a:solidFill>
                          <a:effectLst/>
                          <a:latin typeface="+mn-ea"/>
                          <a:ea typeface="+mn-ea"/>
                          <a:cs typeface="+mn-cs"/>
                        </a:rPr>
                        <a:t>300325.SZ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德威新材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31</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3.38</a:t>
                      </a:r>
                      <a:r>
                        <a:rPr lang="zh-CN" altLang="en-US" sz="1800" b="1" i="0" u="none" strike="noStrike" kern="1200" dirty="0">
                          <a:solidFill>
                            <a:srgbClr val="000066"/>
                          </a:solidFill>
                          <a:effectLst/>
                          <a:latin typeface="+mn-ea"/>
                          <a:ea typeface="+mn-ea"/>
                          <a:cs typeface="+mn-cs"/>
                        </a:rPr>
                        <a:t>亿股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33.44%</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7"/>
                  </a:ext>
                </a:extLst>
              </a:tr>
              <a:tr h="466090">
                <a:tc>
                  <a:txBody>
                    <a:bodyPr/>
                    <a:lstStyle/>
                    <a:p>
                      <a:pPr algn="ctr" fontAlgn="b"/>
                      <a:r>
                        <a:rPr lang="en-GB" sz="1800" b="1" i="0" u="none" strike="noStrike" kern="1200" dirty="0">
                          <a:solidFill>
                            <a:srgbClr val="000066"/>
                          </a:solidFill>
                          <a:effectLst/>
                          <a:latin typeface="+mn-ea"/>
                          <a:ea typeface="+mn-ea"/>
                          <a:cs typeface="+mn-cs"/>
                        </a:rPr>
                        <a:t>3</a:t>
                      </a:r>
                      <a:r>
                        <a:rPr lang="en-US" sz="1800" b="1" i="0" u="none" strike="noStrike" kern="1200" dirty="0">
                          <a:solidFill>
                            <a:srgbClr val="000066"/>
                          </a:solidFill>
                          <a:effectLst/>
                          <a:latin typeface="+mn-ea"/>
                          <a:ea typeface="+mn-ea"/>
                          <a:cs typeface="+mn-cs"/>
                        </a:rPr>
                        <a:t>00312.SZ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邦讯技术</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800" b="1" i="0" u="none" strike="noStrike" kern="1200" dirty="0">
                          <a:solidFill>
                            <a:srgbClr val="000066"/>
                          </a:solidFill>
                          <a:effectLst/>
                          <a:latin typeface="+mn-ea"/>
                          <a:ea typeface="+mn-ea"/>
                          <a:cs typeface="+mn-cs"/>
                        </a:rPr>
                        <a:t>5</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31</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5692</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47.14%</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616349852"/>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15" descr="u=1027235771,1791002709&amp;fm=0&amp;gp=12">
            <a:hlinkClick r:id="rId3"/>
          </p:cNvPr>
          <p:cNvPicPr>
            <a:picLocks noChangeAspect="1" noChangeArrowheads="1"/>
          </p:cNvPicPr>
          <p:nvPr/>
        </p:nvPicPr>
        <p:blipFill>
          <a:blip r:embed="rId4"/>
          <a:srcRect/>
          <a:stretch>
            <a:fillRect/>
          </a:stretch>
        </p:blipFill>
        <p:spPr bwMode="auto">
          <a:xfrm>
            <a:off x="2483768" y="2867793"/>
            <a:ext cx="1333500" cy="619125"/>
          </a:xfrm>
          <a:prstGeom prst="rect">
            <a:avLst/>
          </a:prstGeom>
          <a:noFill/>
          <a:ln w="9525">
            <a:noFill/>
            <a:miter lim="800000"/>
            <a:headEnd/>
            <a:tailEnd/>
          </a:ln>
        </p:spPr>
      </p:pic>
      <p:sp>
        <p:nvSpPr>
          <p:cNvPr id="7" name="对话气泡: 圆角矩形 6">
            <a:extLst>
              <a:ext uri="{FF2B5EF4-FFF2-40B4-BE49-F238E27FC236}">
                <a16:creationId xmlns:a16="http://schemas.microsoft.com/office/drawing/2014/main" id="{C111F803-EF2D-458B-9D57-814AC402EF99}"/>
              </a:ext>
            </a:extLst>
          </p:cNvPr>
          <p:cNvSpPr/>
          <p:nvPr/>
        </p:nvSpPr>
        <p:spPr bwMode="auto">
          <a:xfrm>
            <a:off x="197986" y="1016740"/>
            <a:ext cx="4032448" cy="1723593"/>
          </a:xfrm>
          <a:prstGeom prst="wedgeRoundRectCallout">
            <a:avLst>
              <a:gd name="adj1" fmla="val 28961"/>
              <a:gd name="adj2" fmla="val 64688"/>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pic>
        <p:nvPicPr>
          <p:cNvPr id="28678" name="Picture 17" descr="cicc-allp-02-3"/>
          <p:cNvPicPr>
            <a:picLocks noChangeAspect="1" noChangeArrowheads="1"/>
          </p:cNvPicPr>
          <p:nvPr/>
        </p:nvPicPr>
        <p:blipFill>
          <a:blip r:embed="rId5"/>
          <a:srcRect/>
          <a:stretch>
            <a:fillRect/>
          </a:stretch>
        </p:blipFill>
        <p:spPr bwMode="auto">
          <a:xfrm>
            <a:off x="5000483" y="2969975"/>
            <a:ext cx="785495" cy="575945"/>
          </a:xfrm>
          <a:prstGeom prst="rect">
            <a:avLst/>
          </a:prstGeom>
          <a:noFill/>
          <a:ln w="9525">
            <a:noFill/>
            <a:miter lim="800000"/>
            <a:headEnd/>
            <a:tailEnd/>
          </a:ln>
        </p:spPr>
      </p:pic>
      <p:sp>
        <p:nvSpPr>
          <p:cNvPr id="28684" name="Rectangle 2"/>
          <p:cNvSpPr>
            <a:spLocks noChangeArrowheads="1"/>
          </p:cNvSpPr>
          <p:nvPr/>
        </p:nvSpPr>
        <p:spPr bwMode="white">
          <a:xfrm>
            <a:off x="456248" y="142875"/>
            <a:ext cx="8231187" cy="1144588"/>
          </a:xfrm>
          <a:prstGeom prst="rect">
            <a:avLst/>
          </a:prstGeom>
          <a:noFill/>
          <a:ln w="9525">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主要券商观点</a:t>
            </a:r>
          </a:p>
        </p:txBody>
      </p:sp>
      <p:pic>
        <p:nvPicPr>
          <p:cNvPr id="4" name="图片 3" descr="233"/>
          <p:cNvPicPr>
            <a:picLocks noChangeAspect="1"/>
          </p:cNvPicPr>
          <p:nvPr/>
        </p:nvPicPr>
        <p:blipFill>
          <a:blip r:embed="rId6" cstate="print"/>
          <a:stretch>
            <a:fillRect/>
          </a:stretch>
        </p:blipFill>
        <p:spPr>
          <a:xfrm>
            <a:off x="4644008" y="3861048"/>
            <a:ext cx="1904214" cy="640140"/>
          </a:xfrm>
          <a:prstGeom prst="rect">
            <a:avLst/>
          </a:prstGeom>
        </p:spPr>
      </p:pic>
      <p:pic>
        <p:nvPicPr>
          <p:cNvPr id="5" name="图片 4" descr="gy"/>
          <p:cNvPicPr>
            <a:picLocks noChangeAspect="1"/>
          </p:cNvPicPr>
          <p:nvPr/>
        </p:nvPicPr>
        <p:blipFill>
          <a:blip r:embed="rId7"/>
          <a:stretch>
            <a:fillRect/>
          </a:stretch>
        </p:blipFill>
        <p:spPr>
          <a:xfrm>
            <a:off x="2214210" y="3910563"/>
            <a:ext cx="1872615" cy="473710"/>
          </a:xfrm>
          <a:prstGeom prst="rect">
            <a:avLst/>
          </a:prstGeom>
        </p:spPr>
      </p:pic>
      <p:sp>
        <p:nvSpPr>
          <p:cNvPr id="6" name="文本框 5">
            <a:extLst>
              <a:ext uri="{FF2B5EF4-FFF2-40B4-BE49-F238E27FC236}">
                <a16:creationId xmlns:a16="http://schemas.microsoft.com/office/drawing/2014/main" id="{D7CBAA7B-74D5-4B63-86AF-D8E8F4B2D70C}"/>
              </a:ext>
            </a:extLst>
          </p:cNvPr>
          <p:cNvSpPr txBox="1"/>
          <p:nvPr/>
        </p:nvSpPr>
        <p:spPr>
          <a:xfrm>
            <a:off x="456248" y="1184184"/>
            <a:ext cx="3686952" cy="1323439"/>
          </a:xfrm>
          <a:prstGeom prst="rect">
            <a:avLst/>
          </a:prstGeom>
          <a:noFill/>
        </p:spPr>
        <p:txBody>
          <a:bodyPr wrap="square" rtlCol="0">
            <a:spAutoFit/>
          </a:bodyPr>
          <a:lstStyle/>
          <a:p>
            <a:r>
              <a:rPr lang="en-US" altLang="zh-CN" b="1" dirty="0">
                <a:solidFill>
                  <a:srgbClr val="000066"/>
                </a:solidFill>
                <a:latin typeface="+mn-ea"/>
                <a:ea typeface="+mn-ea"/>
              </a:rPr>
              <a:t>6</a:t>
            </a:r>
            <a:r>
              <a:rPr lang="zh-CN" altLang="en-US" b="1" dirty="0">
                <a:solidFill>
                  <a:srgbClr val="000066"/>
                </a:solidFill>
                <a:latin typeface="+mn-ea"/>
                <a:ea typeface="+mn-ea"/>
              </a:rPr>
              <a:t>月我们仍然面临诸多宏观因素的困扰，我们认为短暂调整后市场依旧会选择最具稳定性、阻力最小的方向。</a:t>
            </a:r>
          </a:p>
        </p:txBody>
      </p:sp>
      <p:sp>
        <p:nvSpPr>
          <p:cNvPr id="37" name="对话气泡: 圆角矩形 36">
            <a:extLst>
              <a:ext uri="{FF2B5EF4-FFF2-40B4-BE49-F238E27FC236}">
                <a16:creationId xmlns:a16="http://schemas.microsoft.com/office/drawing/2014/main" id="{4D676A9D-75E8-4923-8127-CCAAF1560233}"/>
              </a:ext>
            </a:extLst>
          </p:cNvPr>
          <p:cNvSpPr/>
          <p:nvPr/>
        </p:nvSpPr>
        <p:spPr bwMode="auto">
          <a:xfrm>
            <a:off x="4742221" y="1016740"/>
            <a:ext cx="4032448" cy="1723593"/>
          </a:xfrm>
          <a:prstGeom prst="wedgeRoundRectCallout">
            <a:avLst>
              <a:gd name="adj1" fmla="val -33690"/>
              <a:gd name="adj2" fmla="val 60860"/>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38" name="文本框 37">
            <a:extLst>
              <a:ext uri="{FF2B5EF4-FFF2-40B4-BE49-F238E27FC236}">
                <a16:creationId xmlns:a16="http://schemas.microsoft.com/office/drawing/2014/main" id="{AA001647-C370-4625-A8BB-ABA92BF4D979}"/>
              </a:ext>
            </a:extLst>
          </p:cNvPr>
          <p:cNvSpPr txBox="1"/>
          <p:nvPr/>
        </p:nvSpPr>
        <p:spPr>
          <a:xfrm>
            <a:off x="4914969" y="1081935"/>
            <a:ext cx="3686952" cy="1631216"/>
          </a:xfrm>
          <a:prstGeom prst="rect">
            <a:avLst/>
          </a:prstGeom>
          <a:noFill/>
        </p:spPr>
        <p:txBody>
          <a:bodyPr wrap="square" rtlCol="0">
            <a:spAutoFit/>
          </a:bodyPr>
          <a:lstStyle/>
          <a:p>
            <a:r>
              <a:rPr lang="zh-CN" altLang="en-US" b="1" dirty="0">
                <a:solidFill>
                  <a:srgbClr val="000066"/>
                </a:solidFill>
                <a:latin typeface="+mn-ea"/>
                <a:ea typeface="+mn-ea"/>
              </a:rPr>
              <a:t>我们认为市场短期下跌走势已经确认，行情直接反向转折的概率并不高，建议投资者控制持仓，等待震荡下沿确认后的反弹机会。</a:t>
            </a:r>
          </a:p>
        </p:txBody>
      </p:sp>
      <p:sp>
        <p:nvSpPr>
          <p:cNvPr id="39" name="对话气泡: 圆角矩形 38">
            <a:extLst>
              <a:ext uri="{FF2B5EF4-FFF2-40B4-BE49-F238E27FC236}">
                <a16:creationId xmlns:a16="http://schemas.microsoft.com/office/drawing/2014/main" id="{3495AF19-8E76-4B92-BB7B-6EAE37CC1F57}"/>
              </a:ext>
            </a:extLst>
          </p:cNvPr>
          <p:cNvSpPr/>
          <p:nvPr/>
        </p:nvSpPr>
        <p:spPr bwMode="auto">
          <a:xfrm>
            <a:off x="4742221" y="4516816"/>
            <a:ext cx="4032448" cy="1723593"/>
          </a:xfrm>
          <a:prstGeom prst="wedgeRoundRectCallout">
            <a:avLst>
              <a:gd name="adj1" fmla="val -29248"/>
              <a:gd name="adj2" fmla="val -60559"/>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0" name="文本框 39">
            <a:extLst>
              <a:ext uri="{FF2B5EF4-FFF2-40B4-BE49-F238E27FC236}">
                <a16:creationId xmlns:a16="http://schemas.microsoft.com/office/drawing/2014/main" id="{F39F1F8D-6CA7-4FCF-B0C5-EB39426A7808}"/>
              </a:ext>
            </a:extLst>
          </p:cNvPr>
          <p:cNvSpPr txBox="1"/>
          <p:nvPr/>
        </p:nvSpPr>
        <p:spPr>
          <a:xfrm>
            <a:off x="4914969" y="4640813"/>
            <a:ext cx="3772466" cy="1323439"/>
          </a:xfrm>
          <a:prstGeom prst="rect">
            <a:avLst/>
          </a:prstGeom>
          <a:noFill/>
        </p:spPr>
        <p:txBody>
          <a:bodyPr wrap="square" rtlCol="0">
            <a:spAutoFit/>
          </a:bodyPr>
          <a:lstStyle/>
          <a:p>
            <a:r>
              <a:rPr lang="zh-CN" altLang="en-US" b="1" dirty="0">
                <a:solidFill>
                  <a:srgbClr val="000066"/>
                </a:solidFill>
                <a:latin typeface="+mn-ea"/>
                <a:ea typeface="+mn-ea"/>
              </a:rPr>
              <a:t>短期市场性价比正在提升，回调在幅度上可能已没有太大空间，只不过“慢变量”的压制因素依然存在，回调在时间上仍显不足</a:t>
            </a:r>
          </a:p>
        </p:txBody>
      </p:sp>
      <p:sp>
        <p:nvSpPr>
          <p:cNvPr id="41" name="对话气泡: 圆角矩形 40">
            <a:extLst>
              <a:ext uri="{FF2B5EF4-FFF2-40B4-BE49-F238E27FC236}">
                <a16:creationId xmlns:a16="http://schemas.microsoft.com/office/drawing/2014/main" id="{F2E2216E-4C45-4DB7-A225-5999311B53DF}"/>
              </a:ext>
            </a:extLst>
          </p:cNvPr>
          <p:cNvSpPr/>
          <p:nvPr/>
        </p:nvSpPr>
        <p:spPr bwMode="auto">
          <a:xfrm>
            <a:off x="285220" y="4516816"/>
            <a:ext cx="4032448" cy="1723593"/>
          </a:xfrm>
          <a:prstGeom prst="wedgeRoundRectCallout">
            <a:avLst>
              <a:gd name="adj1" fmla="val 27091"/>
              <a:gd name="adj2" fmla="val -60558"/>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2" name="文本框 41">
            <a:extLst>
              <a:ext uri="{FF2B5EF4-FFF2-40B4-BE49-F238E27FC236}">
                <a16:creationId xmlns:a16="http://schemas.microsoft.com/office/drawing/2014/main" id="{5328725A-9DE9-4782-8DA5-C4B14062FB2D}"/>
              </a:ext>
            </a:extLst>
          </p:cNvPr>
          <p:cNvSpPr txBox="1"/>
          <p:nvPr/>
        </p:nvSpPr>
        <p:spPr>
          <a:xfrm>
            <a:off x="505254" y="4640813"/>
            <a:ext cx="3686952" cy="1477328"/>
          </a:xfrm>
          <a:prstGeom prst="rect">
            <a:avLst/>
          </a:prstGeom>
          <a:noFill/>
        </p:spPr>
        <p:txBody>
          <a:bodyPr wrap="square" rtlCol="0">
            <a:spAutoFit/>
          </a:bodyPr>
          <a:lstStyle/>
          <a:p>
            <a:r>
              <a:rPr lang="zh-CN" altLang="en-US" sz="1800" b="1" dirty="0">
                <a:solidFill>
                  <a:srgbClr val="000066"/>
                </a:solidFill>
                <a:latin typeface="+mn-ea"/>
                <a:ea typeface="+mn-ea"/>
              </a:rPr>
              <a:t>市场主要驱动力均趋于弱化，不同风险偏好主体行为分化。短期市场相对弱势，待风险消化后形势明朗。聚焦二线消费，挖掘火电、交运、农业行业内盈利强势品种。</a:t>
            </a:r>
            <a:endParaRPr lang="zh-CN" altLang="en-US" sz="1800" b="1" dirty="0">
              <a:solidFill>
                <a:srgbClr val="FF0000"/>
              </a:solidFill>
              <a:latin typeface="+mn-ea"/>
              <a:ea typeface="+mn-ea"/>
            </a:endParaRPr>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zh-CN" altLang="en-US" sz="1800" b="1" dirty="0">
                <a:solidFill>
                  <a:srgbClr val="000066"/>
                </a:solidFill>
                <a:latin typeface="+mn-ea"/>
                <a:ea typeface="+mn-ea"/>
              </a:rPr>
              <a:t>       </a:t>
            </a:r>
            <a:endParaRPr lang="en-US" altLang="zh-CN" sz="1800" b="1" dirty="0">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宏观经济数据解读</a:t>
            </a:r>
          </a:p>
        </p:txBody>
      </p:sp>
      <p:sp>
        <p:nvSpPr>
          <p:cNvPr id="2" name="文本框 1"/>
          <p:cNvSpPr txBox="1"/>
          <p:nvPr/>
        </p:nvSpPr>
        <p:spPr>
          <a:xfrm>
            <a:off x="428596" y="1236953"/>
            <a:ext cx="8111490" cy="4616648"/>
          </a:xfrm>
          <a:prstGeom prst="rect">
            <a:avLst/>
          </a:prstGeom>
          <a:noFill/>
        </p:spPr>
        <p:txBody>
          <a:bodyPr wrap="square" rtlCol="0" anchor="t">
            <a:spAutoFit/>
          </a:bodyPr>
          <a:lstStyle/>
          <a:p>
            <a:pPr eaLnBrk="1" latinLnBrk="0" hangingPunct="1">
              <a:lnSpc>
                <a:spcPct val="150000"/>
              </a:lnSpc>
              <a:defRPr/>
            </a:pPr>
            <a:r>
              <a:rPr lang="zh-CN" altLang="en-US" b="1" dirty="0">
                <a:solidFill>
                  <a:srgbClr val="000066"/>
                </a:solidFill>
                <a:latin typeface="+mn-ea"/>
                <a:ea typeface="+mn-ea"/>
                <a:sym typeface="+mn-ea"/>
              </a:rPr>
              <a:t>   中国</a:t>
            </a:r>
            <a:r>
              <a:rPr lang="en-US" altLang="zh-CN" b="1" dirty="0">
                <a:solidFill>
                  <a:srgbClr val="000066"/>
                </a:solidFill>
                <a:latin typeface="+mn-ea"/>
                <a:ea typeface="+mn-ea"/>
                <a:sym typeface="+mn-ea"/>
              </a:rPr>
              <a:t>5</a:t>
            </a:r>
            <a:r>
              <a:rPr lang="zh-CN" altLang="en-US" b="1" dirty="0">
                <a:solidFill>
                  <a:srgbClr val="000066"/>
                </a:solidFill>
                <a:latin typeface="+mn-ea"/>
                <a:ea typeface="+mn-ea"/>
                <a:sym typeface="+mn-ea"/>
              </a:rPr>
              <a:t>月官方制造业</a:t>
            </a:r>
            <a:r>
              <a:rPr lang="en-US" altLang="zh-CN" b="1" dirty="0">
                <a:solidFill>
                  <a:srgbClr val="000066"/>
                </a:solidFill>
                <a:latin typeface="+mn-ea"/>
                <a:ea typeface="+mn-ea"/>
                <a:sym typeface="+mn-ea"/>
              </a:rPr>
              <a:t>PMI</a:t>
            </a:r>
            <a:r>
              <a:rPr lang="zh-CN" altLang="en-US" b="1" dirty="0">
                <a:solidFill>
                  <a:srgbClr val="000066"/>
                </a:solidFill>
                <a:latin typeface="+mn-ea"/>
                <a:ea typeface="+mn-ea"/>
                <a:sym typeface="+mn-ea"/>
              </a:rPr>
              <a:t>为</a:t>
            </a:r>
            <a:r>
              <a:rPr lang="en-US" altLang="zh-CN" b="1" dirty="0">
                <a:solidFill>
                  <a:srgbClr val="000066"/>
                </a:solidFill>
                <a:latin typeface="+mn-ea"/>
                <a:ea typeface="+mn-ea"/>
                <a:sym typeface="+mn-ea"/>
              </a:rPr>
              <a:t>51.9</a:t>
            </a:r>
            <a:r>
              <a:rPr lang="zh-CN" altLang="en-US" b="1" dirty="0">
                <a:solidFill>
                  <a:srgbClr val="000066"/>
                </a:solidFill>
                <a:latin typeface="+mn-ea"/>
                <a:ea typeface="+mn-ea"/>
                <a:sym typeface="+mn-ea"/>
              </a:rPr>
              <a:t>，高于上月</a:t>
            </a:r>
            <a:r>
              <a:rPr lang="en-US" altLang="zh-CN" b="1" dirty="0">
                <a:solidFill>
                  <a:srgbClr val="000066"/>
                </a:solidFill>
                <a:latin typeface="+mn-ea"/>
                <a:ea typeface="+mn-ea"/>
                <a:sym typeface="+mn-ea"/>
              </a:rPr>
              <a:t>0.5</a:t>
            </a:r>
            <a:r>
              <a:rPr lang="zh-CN" altLang="en-US" b="1" dirty="0">
                <a:solidFill>
                  <a:srgbClr val="000066"/>
                </a:solidFill>
                <a:latin typeface="+mn-ea"/>
                <a:ea typeface="+mn-ea"/>
                <a:sym typeface="+mn-ea"/>
              </a:rPr>
              <a:t>个百分点，为</a:t>
            </a:r>
            <a:r>
              <a:rPr lang="en-US" altLang="zh-CN" b="1" dirty="0">
                <a:solidFill>
                  <a:srgbClr val="000066"/>
                </a:solidFill>
                <a:latin typeface="+mn-ea"/>
                <a:ea typeface="+mn-ea"/>
                <a:sym typeface="+mn-ea"/>
              </a:rPr>
              <a:t>2017</a:t>
            </a:r>
            <a:r>
              <a:rPr lang="zh-CN" altLang="en-US" b="1" dirty="0">
                <a:solidFill>
                  <a:srgbClr val="000066"/>
                </a:solidFill>
                <a:latin typeface="+mn-ea"/>
                <a:ea typeface="+mn-ea"/>
                <a:sym typeface="+mn-ea"/>
              </a:rPr>
              <a:t>年</a:t>
            </a:r>
            <a:r>
              <a:rPr lang="en-US" altLang="zh-CN" b="1" dirty="0">
                <a:solidFill>
                  <a:srgbClr val="000066"/>
                </a:solidFill>
                <a:latin typeface="+mn-ea"/>
                <a:ea typeface="+mn-ea"/>
                <a:sym typeface="+mn-ea"/>
              </a:rPr>
              <a:t>10</a:t>
            </a:r>
            <a:r>
              <a:rPr lang="zh-CN" altLang="en-US" b="1" dirty="0">
                <a:solidFill>
                  <a:srgbClr val="000066"/>
                </a:solidFill>
                <a:latin typeface="+mn-ea"/>
                <a:ea typeface="+mn-ea"/>
                <a:sym typeface="+mn-ea"/>
              </a:rPr>
              <a:t>月以来最高，制造业总体扩张有所加快。中国</a:t>
            </a:r>
            <a:r>
              <a:rPr lang="en-US" altLang="zh-CN" b="1" dirty="0">
                <a:solidFill>
                  <a:srgbClr val="000066"/>
                </a:solidFill>
                <a:latin typeface="+mn-ea"/>
                <a:ea typeface="+mn-ea"/>
                <a:sym typeface="+mn-ea"/>
              </a:rPr>
              <a:t>5</a:t>
            </a:r>
            <a:r>
              <a:rPr lang="zh-CN" altLang="en-US" b="1" dirty="0">
                <a:solidFill>
                  <a:srgbClr val="000066"/>
                </a:solidFill>
                <a:latin typeface="+mn-ea"/>
                <a:ea typeface="+mn-ea"/>
                <a:sym typeface="+mn-ea"/>
              </a:rPr>
              <a:t>月财新制造业</a:t>
            </a:r>
            <a:r>
              <a:rPr lang="en-US" altLang="zh-CN" b="1" dirty="0">
                <a:solidFill>
                  <a:srgbClr val="000066"/>
                </a:solidFill>
                <a:latin typeface="+mn-ea"/>
                <a:ea typeface="+mn-ea"/>
                <a:sym typeface="+mn-ea"/>
              </a:rPr>
              <a:t>PMI</a:t>
            </a:r>
            <a:r>
              <a:rPr lang="zh-CN" altLang="en-US" b="1" dirty="0">
                <a:solidFill>
                  <a:srgbClr val="000066"/>
                </a:solidFill>
                <a:latin typeface="+mn-ea"/>
                <a:ea typeface="+mn-ea"/>
                <a:sym typeface="+mn-ea"/>
              </a:rPr>
              <a:t>为</a:t>
            </a:r>
            <a:r>
              <a:rPr lang="en-US" altLang="zh-CN" b="1" dirty="0">
                <a:solidFill>
                  <a:srgbClr val="000066"/>
                </a:solidFill>
                <a:latin typeface="+mn-ea"/>
                <a:ea typeface="+mn-ea"/>
                <a:sym typeface="+mn-ea"/>
              </a:rPr>
              <a:t>51.1</a:t>
            </a:r>
            <a:r>
              <a:rPr lang="zh-CN" altLang="en-US" b="1" dirty="0">
                <a:solidFill>
                  <a:srgbClr val="000066"/>
                </a:solidFill>
                <a:latin typeface="+mn-ea"/>
                <a:ea typeface="+mn-ea"/>
                <a:sym typeface="+mn-ea"/>
              </a:rPr>
              <a:t>，与上月持平，连续一年处于扩张区间，显示制造业继续小幅改善。</a:t>
            </a:r>
            <a:endParaRPr lang="en-US" altLang="zh-CN" b="1" dirty="0">
              <a:solidFill>
                <a:srgbClr val="000066"/>
              </a:solidFill>
              <a:latin typeface="+mn-ea"/>
              <a:ea typeface="+mn-ea"/>
              <a:sym typeface="+mn-ea"/>
            </a:endParaRPr>
          </a:p>
          <a:p>
            <a:pPr eaLnBrk="1" latinLnBrk="0" hangingPunct="1">
              <a:lnSpc>
                <a:spcPct val="150000"/>
              </a:lnSpc>
              <a:defRPr/>
            </a:pPr>
            <a:r>
              <a:rPr lang="en-US" altLang="zh-CN" b="1" dirty="0">
                <a:solidFill>
                  <a:srgbClr val="000066"/>
                </a:solidFill>
                <a:latin typeface="+mn-ea"/>
                <a:ea typeface="+mn-ea"/>
                <a:sym typeface="+mn-ea"/>
              </a:rPr>
              <a:t>    5</a:t>
            </a:r>
            <a:r>
              <a:rPr lang="zh-CN" altLang="en-US" b="1" dirty="0">
                <a:solidFill>
                  <a:srgbClr val="000066"/>
                </a:solidFill>
                <a:latin typeface="+mn-ea"/>
                <a:ea typeface="+mn-ea"/>
                <a:sym typeface="+mn-ea"/>
              </a:rPr>
              <a:t>月CPI同比上涨</a:t>
            </a:r>
            <a:r>
              <a:rPr lang="en-GB" altLang="zh-CN" b="1" dirty="0">
                <a:solidFill>
                  <a:srgbClr val="000066"/>
                </a:solidFill>
                <a:latin typeface="+mn-ea"/>
                <a:ea typeface="+mn-ea"/>
                <a:sym typeface="+mn-ea"/>
              </a:rPr>
              <a:t>1.8</a:t>
            </a:r>
            <a:r>
              <a:rPr lang="zh-CN" altLang="en-US" b="1" dirty="0">
                <a:solidFill>
                  <a:srgbClr val="000066"/>
                </a:solidFill>
                <a:latin typeface="+mn-ea"/>
                <a:ea typeface="+mn-ea"/>
                <a:sym typeface="+mn-ea"/>
              </a:rPr>
              <a:t>%，较上月持平，连续两个月处于“</a:t>
            </a:r>
            <a:r>
              <a:rPr lang="en-US" altLang="zh-CN" b="1" dirty="0">
                <a:solidFill>
                  <a:srgbClr val="000066"/>
                </a:solidFill>
                <a:latin typeface="+mn-ea"/>
                <a:ea typeface="+mn-ea"/>
                <a:sym typeface="+mn-ea"/>
              </a:rPr>
              <a:t>1”</a:t>
            </a:r>
            <a:r>
              <a:rPr lang="zh-CN" altLang="en-US" b="1" dirty="0">
                <a:solidFill>
                  <a:srgbClr val="000066"/>
                </a:solidFill>
                <a:latin typeface="+mn-ea"/>
                <a:ea typeface="+mn-ea"/>
                <a:sym typeface="+mn-ea"/>
              </a:rPr>
              <a:t>时代，主要受到食品价格下行的影响。</a:t>
            </a:r>
            <a:r>
              <a:rPr lang="zh-CN" altLang="zh-CN" b="1" dirty="0">
                <a:solidFill>
                  <a:srgbClr val="000066"/>
                </a:solidFill>
                <a:latin typeface="+mn-ea"/>
                <a:ea typeface="+mn-ea"/>
                <a:sym typeface="+mn-ea"/>
              </a:rPr>
              <a:t>PPI同比上涨</a:t>
            </a:r>
            <a:r>
              <a:rPr lang="en-GB" altLang="zh-CN" b="1" dirty="0">
                <a:solidFill>
                  <a:srgbClr val="000066"/>
                </a:solidFill>
                <a:latin typeface="+mn-ea"/>
                <a:ea typeface="+mn-ea"/>
                <a:sym typeface="+mn-ea"/>
              </a:rPr>
              <a:t>4</a:t>
            </a:r>
            <a:r>
              <a:rPr lang="en-US" altLang="zh-CN" b="1" dirty="0">
                <a:solidFill>
                  <a:srgbClr val="000066"/>
                </a:solidFill>
                <a:latin typeface="+mn-ea"/>
                <a:ea typeface="+mn-ea"/>
                <a:sym typeface="+mn-ea"/>
              </a:rPr>
              <a:t>.1</a:t>
            </a:r>
            <a:r>
              <a:rPr lang="zh-CN" altLang="zh-CN" b="1" dirty="0">
                <a:solidFill>
                  <a:srgbClr val="000066"/>
                </a:solidFill>
                <a:latin typeface="+mn-ea"/>
                <a:ea typeface="+mn-ea"/>
                <a:sym typeface="+mn-ea"/>
              </a:rPr>
              <a:t>%</a:t>
            </a:r>
            <a:r>
              <a:rPr lang="zh-CN" altLang="en-US" b="1" dirty="0">
                <a:solidFill>
                  <a:srgbClr val="000066"/>
                </a:solidFill>
                <a:latin typeface="+mn-ea"/>
                <a:ea typeface="+mn-ea"/>
                <a:sym typeface="+mn-ea"/>
              </a:rPr>
              <a:t>，较上月扩大</a:t>
            </a:r>
            <a:r>
              <a:rPr lang="en-US" altLang="zh-CN" b="1" dirty="0">
                <a:solidFill>
                  <a:srgbClr val="000066"/>
                </a:solidFill>
                <a:latin typeface="+mn-ea"/>
                <a:ea typeface="+mn-ea"/>
                <a:sym typeface="+mn-ea"/>
              </a:rPr>
              <a:t>0.7</a:t>
            </a:r>
            <a:r>
              <a:rPr lang="zh-CN" altLang="en-US" b="1" dirty="0">
                <a:solidFill>
                  <a:srgbClr val="000066"/>
                </a:solidFill>
                <a:latin typeface="+mn-ea"/>
                <a:ea typeface="+mn-ea"/>
                <a:sym typeface="+mn-ea"/>
              </a:rPr>
              <a:t>个百分点。环比由降转升，其中，生产资料价格由降转升，上涨</a:t>
            </a:r>
            <a:r>
              <a:rPr lang="en-US" altLang="zh-CN" b="1" dirty="0">
                <a:solidFill>
                  <a:srgbClr val="000066"/>
                </a:solidFill>
                <a:latin typeface="+mn-ea"/>
                <a:ea typeface="+mn-ea"/>
                <a:sym typeface="+mn-ea"/>
              </a:rPr>
              <a:t>0.5%</a:t>
            </a:r>
            <a:r>
              <a:rPr lang="zh-CN" altLang="en-US" b="1" dirty="0">
                <a:solidFill>
                  <a:srgbClr val="000066"/>
                </a:solidFill>
                <a:latin typeface="+mn-ea"/>
                <a:ea typeface="+mn-ea"/>
                <a:sym typeface="+mn-ea"/>
              </a:rPr>
              <a:t>；生活资料价格持平。在主要行业中，受国际原油价格上涨影响，石油和天然气开采业上涨</a:t>
            </a:r>
            <a:r>
              <a:rPr lang="en-US" altLang="zh-CN" b="1" dirty="0">
                <a:solidFill>
                  <a:srgbClr val="000066"/>
                </a:solidFill>
                <a:latin typeface="+mn-ea"/>
                <a:ea typeface="+mn-ea"/>
                <a:sym typeface="+mn-ea"/>
              </a:rPr>
              <a:t>7.5%</a:t>
            </a:r>
            <a:r>
              <a:rPr lang="zh-CN" altLang="en-US" b="1" dirty="0">
                <a:solidFill>
                  <a:srgbClr val="000066"/>
                </a:solidFill>
                <a:latin typeface="+mn-ea"/>
                <a:ea typeface="+mn-ea"/>
                <a:sym typeface="+mn-ea"/>
              </a:rPr>
              <a:t>，涨幅比上月扩大</a:t>
            </a:r>
            <a:r>
              <a:rPr lang="en-US" altLang="zh-CN" b="1" dirty="0">
                <a:solidFill>
                  <a:srgbClr val="000066"/>
                </a:solidFill>
                <a:latin typeface="+mn-ea"/>
                <a:ea typeface="+mn-ea"/>
                <a:sym typeface="+mn-ea"/>
              </a:rPr>
              <a:t>4.3</a:t>
            </a:r>
            <a:r>
              <a:rPr lang="zh-CN" altLang="en-US" b="1" dirty="0">
                <a:solidFill>
                  <a:srgbClr val="000066"/>
                </a:solidFill>
                <a:latin typeface="+mn-ea"/>
                <a:ea typeface="+mn-ea"/>
                <a:sym typeface="+mn-ea"/>
              </a:rPr>
              <a:t>个百分点。</a:t>
            </a:r>
            <a:endParaRPr lang="zh-CN" altLang="en-US" b="1" dirty="0">
              <a:solidFill>
                <a:srgbClr val="FF0000"/>
              </a:solidFill>
              <a:latin typeface="+mn-ea"/>
              <a:ea typeface="+mn-ea"/>
              <a:sym typeface="+mn-ea"/>
            </a:endParaRPr>
          </a:p>
          <a:p>
            <a:pPr>
              <a:defRPr/>
            </a:pPr>
            <a:endParaRPr lang="zh-CN" altLang="en-US" sz="1800" b="1" dirty="0">
              <a:solidFill>
                <a:srgbClr val="000066"/>
              </a:solidFill>
              <a:latin typeface="+mn-ea"/>
              <a:ea typeface="+mn-ea"/>
            </a:endParaRPr>
          </a:p>
          <a:p>
            <a:pPr>
              <a:defRPr/>
            </a:pPr>
            <a:endParaRPr lang="zh-CN" altLang="en-US" sz="1800" b="1" dirty="0">
              <a:solidFill>
                <a:srgbClr val="002060"/>
              </a:solidFill>
              <a:latin typeface="+mn-ea"/>
              <a:ea typeface="+mn-ea"/>
            </a:endParaRPr>
          </a:p>
          <a:p>
            <a:pPr>
              <a:defRPr/>
            </a:pPr>
            <a:endParaRPr lang="zh-CN" altLang="en-US" sz="1800" b="1" dirty="0">
              <a:solidFill>
                <a:srgbClr val="FF0000"/>
              </a:solidFill>
              <a:latin typeface="+mn-ea"/>
              <a:ea typeface="+mn-ea"/>
            </a:endParaRP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r>
              <a:rPr lang="zh-CN" altLang="en-US" sz="1800" b="1" dirty="0">
                <a:solidFill>
                  <a:srgbClr val="000066"/>
                </a:solidFill>
                <a:latin typeface="+mn-ea"/>
              </a:rPr>
              <a:t>    </a:t>
            </a:r>
            <a:endParaRPr lang="en-US" altLang="zh-CN" sz="1800" b="1" dirty="0">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dirty="0">
              <a:solidFill>
                <a:srgbClr val="000066"/>
              </a:solidFill>
              <a:ea typeface="幼圆" panose="02010509060101010101" pitchFamily="49" charset="-122"/>
            </a:endParaRPr>
          </a:p>
          <a:p>
            <a:pPr marL="342900" indent="-342900">
              <a:lnSpc>
                <a:spcPct val="135000"/>
              </a:lnSpc>
              <a:spcBef>
                <a:spcPct val="20000"/>
              </a:spcBef>
              <a:buClr>
                <a:srgbClr val="6699FF"/>
              </a:buClr>
              <a:defRPr/>
            </a:pPr>
            <a:endParaRPr lang="en-US" altLang="zh-CN" sz="1600" b="1" dirty="0">
              <a:solidFill>
                <a:srgbClr val="000066"/>
              </a:solidFill>
              <a:ea typeface="幼圆" panose="02010509060101010101" pitchFamily="49" charset="-122"/>
            </a:endParaRPr>
          </a:p>
          <a:p>
            <a:pPr>
              <a:defRPr/>
            </a:pPr>
            <a:endParaRPr lang="zh-CN" altLang="en-US" sz="1800" dirty="0"/>
          </a:p>
          <a:p>
            <a:pPr>
              <a:defRPr/>
            </a:pPr>
            <a:r>
              <a:rPr lang="zh-CN" altLang="en-US" sz="1800" dirty="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dirty="0">
                <a:solidFill>
                  <a:srgbClr val="000066"/>
                </a:solidFill>
                <a:uFillTx/>
                <a:latin typeface="幼圆" panose="02010509060101010101" pitchFamily="49" charset="-122"/>
                <a:ea typeface="幼圆" panose="02010509060101010101" pitchFamily="49" charset="-122"/>
              </a:rPr>
              <a:t>展望</a:t>
            </a: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dirty="0">
                <a:solidFill>
                  <a:srgbClr val="000066"/>
                </a:solidFill>
                <a:latin typeface="+mn-ea"/>
                <a:ea typeface="+mn-ea"/>
              </a:rPr>
              <a:t>   </a:t>
            </a:r>
          </a:p>
        </p:txBody>
      </p:sp>
      <p:sp>
        <p:nvSpPr>
          <p:cNvPr id="34842" name="Rectangle 26"/>
          <p:cNvSpPr>
            <a:spLocks noChangeArrowheads="1"/>
          </p:cNvSpPr>
          <p:nvPr/>
        </p:nvSpPr>
        <p:spPr bwMode="auto">
          <a:xfrm>
            <a:off x="428625" y="1572241"/>
            <a:ext cx="8444865" cy="3713517"/>
          </a:xfrm>
          <a:prstGeom prst="rect">
            <a:avLst/>
          </a:prstGeom>
          <a:noFill/>
          <a:ln w="9525">
            <a:noFill/>
            <a:miter lim="800000"/>
          </a:ln>
          <a:effectLst/>
        </p:spPr>
        <p:txBody>
          <a:bodyPr wrap="square" anchor="ctr">
            <a:spAutoFit/>
          </a:bodyPr>
          <a:lstStyle/>
          <a:p>
            <a:pPr eaLnBrk="1" latinLnBrk="0" hangingPunct="1">
              <a:lnSpc>
                <a:spcPct val="150000"/>
              </a:lnSpc>
              <a:defRPr/>
            </a:pPr>
            <a:r>
              <a:rPr lang="en-US" altLang="zh-CN" b="1" dirty="0">
                <a:solidFill>
                  <a:srgbClr val="000066"/>
                </a:solidFill>
                <a:latin typeface="幼圆" panose="02010509060101010101" pitchFamily="49" charset="-122"/>
                <a:ea typeface="幼圆" panose="02010509060101010101" pitchFamily="49" charset="-122"/>
                <a:sym typeface="+mn-ea"/>
              </a:rPr>
              <a:t>    5</a:t>
            </a:r>
            <a:r>
              <a:rPr lang="zh-CN" altLang="en-US" b="1" dirty="0">
                <a:solidFill>
                  <a:srgbClr val="000066"/>
                </a:solidFill>
                <a:latin typeface="幼圆" panose="02010509060101010101" pitchFamily="49" charset="-122"/>
                <a:ea typeface="幼圆" panose="02010509060101010101" pitchFamily="49" charset="-122"/>
                <a:sym typeface="+mn-ea"/>
              </a:rPr>
              <a:t>月市场涨跌不一，上证综指收报</a:t>
            </a:r>
            <a:r>
              <a:rPr lang="en-US" altLang="zh-CN" b="1" dirty="0">
                <a:solidFill>
                  <a:srgbClr val="000066"/>
                </a:solidFill>
                <a:latin typeface="幼圆" panose="02010509060101010101" pitchFamily="49" charset="-122"/>
                <a:ea typeface="幼圆" panose="02010509060101010101" pitchFamily="49" charset="-122"/>
                <a:sym typeface="+mn-ea"/>
              </a:rPr>
              <a:t>3095.47</a:t>
            </a:r>
            <a:r>
              <a:rPr lang="zh-CN" altLang="en-US" b="1" dirty="0">
                <a:solidFill>
                  <a:srgbClr val="000066"/>
                </a:solidFill>
                <a:latin typeface="幼圆" panose="02010509060101010101" pitchFamily="49" charset="-122"/>
                <a:ea typeface="幼圆" panose="02010509060101010101" pitchFamily="49" charset="-122"/>
                <a:sym typeface="+mn-ea"/>
              </a:rPr>
              <a:t>点，张幅</a:t>
            </a:r>
            <a:r>
              <a:rPr lang="en-US" altLang="zh-CN" b="1" dirty="0">
                <a:solidFill>
                  <a:srgbClr val="000066"/>
                </a:solidFill>
                <a:latin typeface="幼圆" panose="02010509060101010101" pitchFamily="49" charset="-122"/>
                <a:ea typeface="幼圆" panose="02010509060101010101" pitchFamily="49" charset="-122"/>
                <a:sym typeface="+mn-ea"/>
              </a:rPr>
              <a:t>0.43%</a:t>
            </a:r>
            <a:r>
              <a:rPr lang="zh-CN" altLang="en-US" b="1" dirty="0">
                <a:solidFill>
                  <a:srgbClr val="000066"/>
                </a:solidFill>
                <a:latin typeface="幼圆" panose="02010509060101010101" pitchFamily="49" charset="-122"/>
                <a:ea typeface="幼圆" panose="02010509060101010101" pitchFamily="49" charset="-122"/>
                <a:sym typeface="+mn-ea"/>
              </a:rPr>
              <a:t>；深证成指收报</a:t>
            </a:r>
            <a:r>
              <a:rPr lang="en-US" altLang="zh-CN" b="1" dirty="0">
                <a:solidFill>
                  <a:srgbClr val="000066"/>
                </a:solidFill>
                <a:latin typeface="幼圆" panose="02010509060101010101" pitchFamily="49" charset="-122"/>
                <a:ea typeface="幼圆" panose="02010509060101010101" pitchFamily="49" charset="-122"/>
                <a:sym typeface="+mn-ea"/>
              </a:rPr>
              <a:t>10295.73</a:t>
            </a:r>
            <a:r>
              <a:rPr lang="zh-CN" altLang="en-US" b="1" dirty="0">
                <a:solidFill>
                  <a:srgbClr val="000066"/>
                </a:solidFill>
                <a:latin typeface="幼圆" panose="02010509060101010101" pitchFamily="49" charset="-122"/>
                <a:ea typeface="幼圆" panose="02010509060101010101" pitchFamily="49" charset="-122"/>
                <a:sym typeface="+mn-ea"/>
              </a:rPr>
              <a:t>点，跌幅</a:t>
            </a:r>
            <a:r>
              <a:rPr lang="en-US" altLang="zh-CN" b="1" dirty="0">
                <a:solidFill>
                  <a:srgbClr val="000066"/>
                </a:solidFill>
                <a:latin typeface="幼圆" panose="02010509060101010101" pitchFamily="49" charset="-122"/>
                <a:ea typeface="幼圆" panose="02010509060101010101" pitchFamily="49" charset="-122"/>
                <a:sym typeface="+mn-ea"/>
              </a:rPr>
              <a:t>0.28%</a:t>
            </a:r>
            <a:r>
              <a:rPr lang="zh-CN" altLang="en-US" b="1" dirty="0">
                <a:solidFill>
                  <a:srgbClr val="000066"/>
                </a:solidFill>
                <a:latin typeface="幼圆" panose="02010509060101010101" pitchFamily="49" charset="-122"/>
                <a:ea typeface="幼圆" panose="02010509060101010101" pitchFamily="49" charset="-122"/>
                <a:sym typeface="+mn-ea"/>
              </a:rPr>
              <a:t>，连续</a:t>
            </a:r>
            <a:r>
              <a:rPr lang="en-US" altLang="zh-CN" b="1" dirty="0">
                <a:solidFill>
                  <a:srgbClr val="000066"/>
                </a:solidFill>
                <a:latin typeface="幼圆" panose="02010509060101010101" pitchFamily="49" charset="-122"/>
                <a:ea typeface="幼圆" panose="02010509060101010101" pitchFamily="49" charset="-122"/>
                <a:sym typeface="+mn-ea"/>
              </a:rPr>
              <a:t>2</a:t>
            </a:r>
            <a:r>
              <a:rPr lang="zh-CN" altLang="en-US" b="1" dirty="0">
                <a:solidFill>
                  <a:srgbClr val="000066"/>
                </a:solidFill>
                <a:latin typeface="幼圆" panose="02010509060101010101" pitchFamily="49" charset="-122"/>
                <a:ea typeface="幼圆" panose="02010509060101010101" pitchFamily="49" charset="-122"/>
                <a:sym typeface="+mn-ea"/>
              </a:rPr>
              <a:t>个月维持跌势；中小板指收报</a:t>
            </a:r>
            <a:r>
              <a:rPr lang="en-US" altLang="zh-CN" b="1" dirty="0">
                <a:solidFill>
                  <a:srgbClr val="000066"/>
                </a:solidFill>
                <a:latin typeface="幼圆" panose="02010509060101010101" pitchFamily="49" charset="-122"/>
                <a:ea typeface="幼圆" panose="02010509060101010101" pitchFamily="49" charset="-122"/>
                <a:sym typeface="+mn-ea"/>
              </a:rPr>
              <a:t>7097.42</a:t>
            </a:r>
            <a:r>
              <a:rPr lang="zh-CN" altLang="en-US" b="1" dirty="0">
                <a:solidFill>
                  <a:srgbClr val="000066"/>
                </a:solidFill>
                <a:latin typeface="幼圆" panose="02010509060101010101" pitchFamily="49" charset="-122"/>
                <a:ea typeface="幼圆" panose="02010509060101010101" pitchFamily="49" charset="-122"/>
                <a:sym typeface="+mn-ea"/>
              </a:rPr>
              <a:t>点，涨幅</a:t>
            </a:r>
            <a:r>
              <a:rPr lang="en-US" altLang="zh-CN" b="1" dirty="0">
                <a:solidFill>
                  <a:srgbClr val="000066"/>
                </a:solidFill>
                <a:latin typeface="幼圆" panose="02010509060101010101" pitchFamily="49" charset="-122"/>
                <a:ea typeface="幼圆" panose="02010509060101010101" pitchFamily="49" charset="-122"/>
                <a:sym typeface="+mn-ea"/>
              </a:rPr>
              <a:t>1.41%</a:t>
            </a:r>
            <a:r>
              <a:rPr lang="zh-CN" altLang="en-US" b="1" dirty="0">
                <a:solidFill>
                  <a:srgbClr val="000066"/>
                </a:solidFill>
                <a:latin typeface="幼圆" panose="02010509060101010101" pitchFamily="49" charset="-122"/>
                <a:ea typeface="幼圆" panose="02010509060101010101" pitchFamily="49" charset="-122"/>
                <a:sym typeface="+mn-ea"/>
              </a:rPr>
              <a:t>；创业板指收报</a:t>
            </a:r>
            <a:r>
              <a:rPr lang="en-US" altLang="zh-CN" b="1" dirty="0">
                <a:solidFill>
                  <a:srgbClr val="000066"/>
                </a:solidFill>
                <a:latin typeface="幼圆" panose="02010509060101010101" pitchFamily="49" charset="-122"/>
                <a:ea typeface="幼圆" panose="02010509060101010101" pitchFamily="49" charset="-122"/>
                <a:sym typeface="+mn-ea"/>
              </a:rPr>
              <a:t>1743.74</a:t>
            </a:r>
            <a:r>
              <a:rPr lang="zh-CN" altLang="en-US" b="1" dirty="0">
                <a:solidFill>
                  <a:srgbClr val="000066"/>
                </a:solidFill>
                <a:latin typeface="幼圆" panose="02010509060101010101" pitchFamily="49" charset="-122"/>
                <a:ea typeface="幼圆" panose="02010509060101010101" pitchFamily="49" charset="-122"/>
                <a:sym typeface="+mn-ea"/>
              </a:rPr>
              <a:t>点，跌幅</a:t>
            </a:r>
            <a:r>
              <a:rPr lang="en-US" altLang="zh-CN" b="1" dirty="0">
                <a:solidFill>
                  <a:srgbClr val="000066"/>
                </a:solidFill>
                <a:latin typeface="幼圆" panose="02010509060101010101" pitchFamily="49" charset="-122"/>
                <a:ea typeface="幼圆" panose="02010509060101010101" pitchFamily="49" charset="-122"/>
                <a:sym typeface="+mn-ea"/>
              </a:rPr>
              <a:t>3.43%</a:t>
            </a:r>
            <a:r>
              <a:rPr lang="zh-CN" altLang="en-US" b="1" dirty="0">
                <a:solidFill>
                  <a:srgbClr val="000066"/>
                </a:solidFill>
                <a:latin typeface="幼圆" panose="02010509060101010101" pitchFamily="49" charset="-122"/>
                <a:ea typeface="幼圆" panose="02010509060101010101" pitchFamily="49" charset="-122"/>
                <a:sym typeface="+mn-ea"/>
              </a:rPr>
              <a:t>。其中，美国在</a:t>
            </a:r>
            <a:r>
              <a:rPr lang="en-US" altLang="zh-CN" b="1" dirty="0">
                <a:solidFill>
                  <a:srgbClr val="000066"/>
                </a:solidFill>
                <a:latin typeface="幼圆" panose="02010509060101010101" pitchFamily="49" charset="-122"/>
                <a:ea typeface="幼圆" panose="02010509060101010101" pitchFamily="49" charset="-122"/>
                <a:sym typeface="+mn-ea"/>
              </a:rPr>
              <a:t>5</a:t>
            </a:r>
            <a:r>
              <a:rPr lang="zh-CN" altLang="en-US" b="1" dirty="0">
                <a:solidFill>
                  <a:srgbClr val="000066"/>
                </a:solidFill>
                <a:latin typeface="幼圆" panose="02010509060101010101" pitchFamily="49" charset="-122"/>
                <a:ea typeface="幼圆" panose="02010509060101010101" pitchFamily="49" charset="-122"/>
                <a:sym typeface="+mn-ea"/>
              </a:rPr>
              <a:t>月</a:t>
            </a:r>
            <a:r>
              <a:rPr lang="en-US" altLang="zh-CN" b="1" dirty="0">
                <a:solidFill>
                  <a:srgbClr val="000066"/>
                </a:solidFill>
                <a:latin typeface="幼圆" panose="02010509060101010101" pitchFamily="49" charset="-122"/>
                <a:ea typeface="幼圆" panose="02010509060101010101" pitchFamily="49" charset="-122"/>
                <a:sym typeface="+mn-ea"/>
              </a:rPr>
              <a:t>29</a:t>
            </a:r>
            <a:r>
              <a:rPr lang="zh-CN" altLang="en-US" b="1" dirty="0">
                <a:solidFill>
                  <a:srgbClr val="000066"/>
                </a:solidFill>
                <a:latin typeface="幼圆" panose="02010509060101010101" pitchFamily="49" charset="-122"/>
                <a:ea typeface="幼圆" panose="02010509060101010101" pitchFamily="49" charset="-122"/>
                <a:sym typeface="+mn-ea"/>
              </a:rPr>
              <a:t>日发布的加征关税的声明是沪指跌破</a:t>
            </a:r>
            <a:r>
              <a:rPr lang="en-US" altLang="zh-CN" b="1" dirty="0">
                <a:solidFill>
                  <a:srgbClr val="000066"/>
                </a:solidFill>
                <a:latin typeface="幼圆" panose="02010509060101010101" pitchFamily="49" charset="-122"/>
                <a:ea typeface="幼圆" panose="02010509060101010101" pitchFamily="49" charset="-122"/>
                <a:sym typeface="+mn-ea"/>
              </a:rPr>
              <a:t>3100</a:t>
            </a:r>
            <a:r>
              <a:rPr lang="zh-CN" altLang="en-US" b="1" dirty="0">
                <a:solidFill>
                  <a:srgbClr val="000066"/>
                </a:solidFill>
                <a:latin typeface="幼圆" panose="02010509060101010101" pitchFamily="49" charset="-122"/>
                <a:ea typeface="幼圆" panose="02010509060101010101" pitchFamily="49" charset="-122"/>
                <a:sym typeface="+mn-ea"/>
              </a:rPr>
              <a:t>点的重要因素。进入</a:t>
            </a:r>
            <a:r>
              <a:rPr lang="en-US" altLang="zh-CN" b="1" dirty="0">
                <a:solidFill>
                  <a:srgbClr val="000066"/>
                </a:solidFill>
                <a:latin typeface="幼圆" panose="02010509060101010101" pitchFamily="49" charset="-122"/>
                <a:ea typeface="幼圆" panose="02010509060101010101" pitchFamily="49" charset="-122"/>
                <a:sym typeface="+mn-ea"/>
              </a:rPr>
              <a:t>6</a:t>
            </a:r>
            <a:r>
              <a:rPr lang="zh-CN" altLang="en-US" b="1" dirty="0">
                <a:solidFill>
                  <a:srgbClr val="000066"/>
                </a:solidFill>
                <a:latin typeface="幼圆" panose="02010509060101010101" pitchFamily="49" charset="-122"/>
                <a:ea typeface="幼圆" panose="02010509060101010101" pitchFamily="49" charset="-122"/>
                <a:sym typeface="+mn-ea"/>
              </a:rPr>
              <a:t>月，沪指在</a:t>
            </a:r>
            <a:r>
              <a:rPr lang="en-US" altLang="zh-CN" b="1" dirty="0">
                <a:solidFill>
                  <a:srgbClr val="000066"/>
                </a:solidFill>
                <a:latin typeface="幼圆" panose="02010509060101010101" pitchFamily="49" charset="-122"/>
                <a:ea typeface="幼圆" panose="02010509060101010101" pitchFamily="49" charset="-122"/>
                <a:sym typeface="+mn-ea"/>
              </a:rPr>
              <a:t>3100</a:t>
            </a:r>
            <a:r>
              <a:rPr lang="zh-CN" altLang="en-US" b="1" dirty="0">
                <a:solidFill>
                  <a:srgbClr val="000066"/>
                </a:solidFill>
                <a:latin typeface="幼圆" panose="02010509060101010101" pitchFamily="49" charset="-122"/>
                <a:ea typeface="幼圆" panose="02010509060101010101" pitchFamily="49" charset="-122"/>
                <a:sym typeface="+mn-ea"/>
              </a:rPr>
              <a:t>点关口得而复失，</a:t>
            </a:r>
            <a:r>
              <a:rPr lang="en-US" altLang="zh-CN" b="1" dirty="0">
                <a:solidFill>
                  <a:srgbClr val="000066"/>
                </a:solidFill>
                <a:latin typeface="幼圆" panose="02010509060101010101" pitchFamily="49" charset="-122"/>
                <a:ea typeface="幼圆" panose="02010509060101010101" pitchFamily="49" charset="-122"/>
                <a:sym typeface="+mn-ea"/>
              </a:rPr>
              <a:t>6</a:t>
            </a:r>
            <a:r>
              <a:rPr lang="zh-CN" altLang="en-US" b="1" dirty="0">
                <a:solidFill>
                  <a:srgbClr val="000066"/>
                </a:solidFill>
                <a:latin typeface="幼圆" panose="02010509060101010101" pitchFamily="49" charset="-122"/>
                <a:ea typeface="幼圆" panose="02010509060101010101" pitchFamily="49" charset="-122"/>
                <a:sym typeface="+mn-ea"/>
              </a:rPr>
              <a:t>月</a:t>
            </a:r>
            <a:r>
              <a:rPr lang="en-US" altLang="zh-CN" b="1" dirty="0">
                <a:solidFill>
                  <a:srgbClr val="000066"/>
                </a:solidFill>
                <a:latin typeface="幼圆" panose="02010509060101010101" pitchFamily="49" charset="-122"/>
                <a:ea typeface="幼圆" panose="02010509060101010101" pitchFamily="49" charset="-122"/>
                <a:sym typeface="+mn-ea"/>
              </a:rPr>
              <a:t>8</a:t>
            </a:r>
            <a:r>
              <a:rPr lang="zh-CN" altLang="en-US" b="1" dirty="0">
                <a:solidFill>
                  <a:srgbClr val="000066"/>
                </a:solidFill>
                <a:latin typeface="幼圆" panose="02010509060101010101" pitchFamily="49" charset="-122"/>
                <a:ea typeface="幼圆" panose="02010509060101010101" pitchFamily="49" charset="-122"/>
                <a:sym typeface="+mn-ea"/>
              </a:rPr>
              <a:t>日收报</a:t>
            </a:r>
            <a:r>
              <a:rPr lang="en-US" altLang="zh-CN" b="1" dirty="0">
                <a:solidFill>
                  <a:srgbClr val="000066"/>
                </a:solidFill>
                <a:latin typeface="幼圆" panose="02010509060101010101" pitchFamily="49" charset="-122"/>
                <a:ea typeface="幼圆" panose="02010509060101010101" pitchFamily="49" charset="-122"/>
                <a:sym typeface="+mn-ea"/>
              </a:rPr>
              <a:t>3067.15</a:t>
            </a:r>
            <a:r>
              <a:rPr lang="zh-CN" altLang="en-US" b="1" dirty="0">
                <a:solidFill>
                  <a:srgbClr val="000066"/>
                </a:solidFill>
                <a:latin typeface="幼圆" panose="02010509060101010101" pitchFamily="49" charset="-122"/>
                <a:ea typeface="幼圆" panose="02010509060101010101" pitchFamily="49" charset="-122"/>
                <a:sym typeface="+mn-ea"/>
              </a:rPr>
              <a:t>点，周跌</a:t>
            </a:r>
            <a:r>
              <a:rPr lang="en-US" altLang="zh-CN" b="1" dirty="0">
                <a:solidFill>
                  <a:srgbClr val="000066"/>
                </a:solidFill>
                <a:latin typeface="幼圆" panose="02010509060101010101" pitchFamily="49" charset="-122"/>
                <a:ea typeface="幼圆" panose="02010509060101010101" pitchFamily="49" charset="-122"/>
                <a:sym typeface="+mn-ea"/>
              </a:rPr>
              <a:t>0.26%</a:t>
            </a:r>
            <a:r>
              <a:rPr lang="zh-CN" altLang="en-US" b="1" dirty="0">
                <a:solidFill>
                  <a:srgbClr val="000066"/>
                </a:solidFill>
                <a:latin typeface="幼圆" panose="02010509060101010101" pitchFamily="49" charset="-122"/>
                <a:ea typeface="幼圆" panose="02010509060101010101" pitchFamily="49" charset="-122"/>
                <a:sym typeface="+mn-ea"/>
              </a:rPr>
              <a:t>，呈现周线</a:t>
            </a:r>
            <a:r>
              <a:rPr lang="en-US" altLang="zh-CN" b="1" dirty="0">
                <a:solidFill>
                  <a:srgbClr val="000066"/>
                </a:solidFill>
                <a:latin typeface="幼圆" panose="02010509060101010101" pitchFamily="49" charset="-122"/>
                <a:ea typeface="幼圆" panose="02010509060101010101" pitchFamily="49" charset="-122"/>
                <a:sym typeface="+mn-ea"/>
              </a:rPr>
              <a:t>3</a:t>
            </a:r>
            <a:r>
              <a:rPr lang="zh-CN" altLang="en-US" b="1" dirty="0">
                <a:solidFill>
                  <a:srgbClr val="000066"/>
                </a:solidFill>
                <a:latin typeface="幼圆" panose="02010509060101010101" pitchFamily="49" charset="-122"/>
                <a:ea typeface="幼圆" panose="02010509060101010101" pitchFamily="49" charset="-122"/>
                <a:sym typeface="+mn-ea"/>
              </a:rPr>
              <a:t>连阴。目前</a:t>
            </a:r>
            <a:r>
              <a:rPr lang="en-US" altLang="zh-CN" b="1" dirty="0">
                <a:solidFill>
                  <a:srgbClr val="000066"/>
                </a:solidFill>
                <a:latin typeface="幼圆" panose="02010509060101010101" pitchFamily="49" charset="-122"/>
                <a:ea typeface="幼圆" panose="02010509060101010101" pitchFamily="49" charset="-122"/>
                <a:sym typeface="+mn-ea"/>
              </a:rPr>
              <a:t>A</a:t>
            </a:r>
            <a:r>
              <a:rPr lang="zh-CN" altLang="en-US" b="1" dirty="0">
                <a:solidFill>
                  <a:srgbClr val="000066"/>
                </a:solidFill>
                <a:latin typeface="幼圆" panose="02010509060101010101" pitchFamily="49" charset="-122"/>
                <a:ea typeface="幼圆" panose="02010509060101010101" pitchFamily="49" charset="-122"/>
                <a:sym typeface="+mn-ea"/>
              </a:rPr>
              <a:t>股估值处于历史较低水平，下跌空间有限，但由于市场成交量维持清淡，市场热点较为匮乏，短期或难以出现显著的反弹行情，预计短期内股指将继续以震荡为主。</a:t>
            </a:r>
            <a:endParaRPr lang="en-US" altLang="zh-CN" b="1" dirty="0">
              <a:solidFill>
                <a:srgbClr val="000066"/>
              </a:solidFill>
              <a:latin typeface="幼圆" panose="02010509060101010101" pitchFamily="49" charset="-122"/>
              <a:ea typeface="幼圆" panose="02010509060101010101" pitchFamily="49" charset="-122"/>
              <a:sym typeface="+mn-ea"/>
            </a:endParaRP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panose="02010509060101010101" pitchFamily="49" charset="-122"/>
              </a:rPr>
              <a:t>Pre-IPO</a:t>
            </a:r>
            <a:r>
              <a:rPr lang="zh-CN" altLang="en-US" sz="2200" b="1" kern="0" dirty="0">
                <a:solidFill>
                  <a:srgbClr val="000066"/>
                </a:solidFill>
                <a:latin typeface="Times New Roman" panose="02020603050405020304"/>
                <a:ea typeface="幼圆" panose="02010509060101010101" pitchFamily="49" charset="-122"/>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1095" y="1340768"/>
            <a:ext cx="8382000" cy="4461510"/>
          </a:xfrm>
          <a:prstGeom prst="rect">
            <a:avLst/>
          </a:prstGeom>
          <a:noFill/>
          <a:ln w="9525">
            <a:noFill/>
            <a:miter lim="800000"/>
          </a:ln>
        </p:spPr>
        <p:txBody>
          <a:bodyPr>
            <a:spAutoFit/>
          </a:bodyPr>
          <a:lstStyle/>
          <a:p>
            <a:pPr marL="342900" indent="-342900">
              <a:lnSpc>
                <a:spcPct val="150000"/>
              </a:lnSpc>
              <a:spcBef>
                <a:spcPct val="20000"/>
              </a:spcBef>
            </a:pPr>
            <a:r>
              <a:rPr lang="zh-CN" altLang="en-US" sz="2400" dirty="0">
                <a:solidFill>
                  <a:srgbClr val="0058B0"/>
                </a:solidFill>
                <a:latin typeface="Times New Roman" panose="02020603050405020304" pitchFamily="18" charset="0"/>
                <a:ea typeface="幼圆" panose="02010509060101010101" pitchFamily="49" charset="-122"/>
              </a:rPr>
              <a:t>           </a:t>
            </a:r>
            <a:r>
              <a:rPr lang="zh-CN" altLang="en-US" dirty="0">
                <a:solidFill>
                  <a:srgbClr val="0058B0"/>
                </a:solidFill>
                <a:latin typeface="Times New Roman" panose="02020603050405020304" pitchFamily="18" charset="0"/>
                <a:ea typeface="幼圆" panose="02010509060101010101" pitchFamily="49" charset="-122"/>
              </a:rPr>
              <a:t>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p>
          <a:p>
            <a:pPr marL="342900" indent="-342900">
              <a:lnSpc>
                <a:spcPct val="150000"/>
              </a:lnSpc>
              <a:spcBef>
                <a:spcPct val="20000"/>
              </a:spcBef>
            </a:pPr>
            <a:endParaRPr lang="zh-CN" altLang="en-US" dirty="0">
              <a:solidFill>
                <a:srgbClr val="0058B0"/>
              </a:solidFill>
              <a:latin typeface="Times New Roman" panose="02020603050405020304" pitchFamily="18" charset="0"/>
              <a:ea typeface="幼圆" panose="02010509060101010101" pitchFamily="49" charset="-122"/>
            </a:endParaRPr>
          </a:p>
          <a:p>
            <a:pPr marL="342900" indent="-342900">
              <a:lnSpc>
                <a:spcPct val="150000"/>
              </a:lnSpc>
              <a:spcBef>
                <a:spcPct val="20000"/>
              </a:spcBef>
            </a:pPr>
            <a:r>
              <a:rPr lang="zh-CN" altLang="en-US" dirty="0">
                <a:solidFill>
                  <a:srgbClr val="0058B0"/>
                </a:solidFill>
                <a:latin typeface="Times New Roman" panose="02020603050405020304" pitchFamily="18" charset="0"/>
                <a:ea typeface="幼圆" panose="02010509060101010101"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panose="02010509060101010101" pitchFamily="49" charset="-122"/>
              </a:rPr>
              <a:t>Post-IPO</a:t>
            </a:r>
            <a:r>
              <a:rPr lang="zh-CN" altLang="en-US" sz="2200" b="1" kern="0" dirty="0">
                <a:solidFill>
                  <a:srgbClr val="000066"/>
                </a:solidFill>
                <a:latin typeface="Times New Roman" panose="02020603050405020304"/>
                <a:ea typeface="幼圆" panose="02010509060101010101" pitchFamily="49" charset="-122"/>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16586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800" dirty="0">
                <a:solidFill>
                  <a:srgbClr val="0058B0"/>
                </a:solidFill>
              </a:rPr>
              <a:t>    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800" dirty="0">
                <a:solidFill>
                  <a:srgbClr val="0058B0"/>
                </a:solidFill>
              </a:rPr>
              <a:t>    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p>
          <a:p>
            <a:pPr marL="0" indent="0" eaLnBrk="1" hangingPunct="1">
              <a:lnSpc>
                <a:spcPct val="150000"/>
              </a:lnSpc>
              <a:buFontTx/>
              <a:buNone/>
              <a:defRPr/>
            </a:pPr>
            <a:r>
              <a:rPr lang="zh-CN" altLang="en-US" sz="1800" dirty="0">
                <a:solidFill>
                  <a:srgbClr val="0058B0"/>
                </a:solidFill>
              </a:rPr>
              <a:t>    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dirty="0"/>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miter lim="800000"/>
          </a:ln>
        </p:spPr>
        <p:txBody>
          <a:bodyPr vert="horz" wrap="square" lIns="91440" tIns="45720" rIns="91440" bIns="45720" numCol="1" anchor="t" anchorCtr="0" compatLnSpc="1"/>
          <a:lstStyle/>
          <a:p>
            <a:r>
              <a:rPr kumimoji="1" lang="zh-CN" altLang="en-US" sz="2400">
                <a:solidFill>
                  <a:srgbClr val="000066"/>
                </a:solidFill>
                <a:latin typeface="Arial" panose="020B0604020202020204" pitchFamily="34" charset="0"/>
              </a:rPr>
              <a:t>联系我们</a:t>
            </a:r>
          </a:p>
        </p:txBody>
      </p:sp>
      <p:sp>
        <p:nvSpPr>
          <p:cNvPr id="37891" name="矩形 2"/>
          <p:cNvSpPr>
            <a:spLocks noChangeArrowheads="1"/>
          </p:cNvSpPr>
          <p:nvPr/>
        </p:nvSpPr>
        <p:spPr bwMode="auto">
          <a:xfrm>
            <a:off x="353695" y="1264285"/>
            <a:ext cx="6362065" cy="3030381"/>
          </a:xfrm>
          <a:prstGeom prst="rect">
            <a:avLst/>
          </a:prstGeom>
          <a:noFill/>
          <a:ln w="9525">
            <a:noFill/>
            <a:miter lim="800000"/>
          </a:ln>
        </p:spPr>
        <p:txBody>
          <a:bodyPr wrap="square">
            <a:spAutoFit/>
          </a:bodyPr>
          <a:lstStyle/>
          <a:p>
            <a:pPr>
              <a:lnSpc>
                <a:spcPct val="150000"/>
              </a:lnSpc>
            </a:pPr>
            <a:r>
              <a:rPr lang="zh-CN" altLang="en-US" b="1" dirty="0">
                <a:solidFill>
                  <a:srgbClr val="000066"/>
                </a:solidFill>
                <a:latin typeface="幼圆" panose="02010509060101010101" pitchFamily="49" charset="-122"/>
                <a:ea typeface="幼圆" panose="02010509060101010101" pitchFamily="49" charset="-122"/>
              </a:rPr>
              <a:t>编制人：高亦清</a:t>
            </a:r>
          </a:p>
          <a:p>
            <a:pPr>
              <a:lnSpc>
                <a:spcPct val="150000"/>
              </a:lnSpc>
            </a:pPr>
            <a:r>
              <a:rPr lang="zh-CN" altLang="en-US" b="1" dirty="0">
                <a:solidFill>
                  <a:srgbClr val="000066"/>
                </a:solidFill>
                <a:latin typeface="幼圆" panose="02010509060101010101" pitchFamily="49" charset="-122"/>
                <a:ea typeface="幼圆" panose="02010509060101010101" pitchFamily="49" charset="-122"/>
              </a:rPr>
              <a:t>联系人：闫英杰</a:t>
            </a:r>
          </a:p>
          <a:p>
            <a:pPr>
              <a:lnSpc>
                <a:spcPct val="150000"/>
              </a:lnSpc>
            </a:pPr>
            <a:r>
              <a:rPr lang="zh-CN" altLang="en-US" b="1" dirty="0">
                <a:solidFill>
                  <a:srgbClr val="000066"/>
                </a:solidFill>
                <a:latin typeface="幼圆" panose="02010509060101010101" pitchFamily="49" charset="-122"/>
                <a:ea typeface="幼圆" panose="02010509060101010101" pitchFamily="49" charset="-122"/>
              </a:rPr>
              <a:t>公司地址：上海市东湖路</a:t>
            </a:r>
            <a:r>
              <a:rPr lang="en-US" altLang="zh-CN" b="1" dirty="0">
                <a:solidFill>
                  <a:srgbClr val="000066"/>
                </a:solidFill>
                <a:latin typeface="幼圆" panose="02010509060101010101" pitchFamily="49" charset="-122"/>
                <a:ea typeface="幼圆" panose="02010509060101010101" pitchFamily="49" charset="-122"/>
              </a:rPr>
              <a:t>70</a:t>
            </a:r>
            <a:r>
              <a:rPr lang="zh-CN" altLang="en-US" b="1" dirty="0">
                <a:solidFill>
                  <a:srgbClr val="000066"/>
                </a:solidFill>
                <a:latin typeface="幼圆" panose="02010509060101010101" pitchFamily="49" charset="-122"/>
                <a:ea typeface="幼圆" panose="02010509060101010101" pitchFamily="49" charset="-122"/>
              </a:rPr>
              <a:t>号东湖宾馆</a:t>
            </a:r>
            <a:r>
              <a:rPr lang="en-US" altLang="zh-CN" b="1" dirty="0">
                <a:solidFill>
                  <a:srgbClr val="000066"/>
                </a:solidFill>
                <a:latin typeface="幼圆" panose="02010509060101010101" pitchFamily="49" charset="-122"/>
                <a:ea typeface="幼圆" panose="02010509060101010101" pitchFamily="49" charset="-122"/>
              </a:rPr>
              <a:t>3</a:t>
            </a:r>
            <a:r>
              <a:rPr lang="zh-CN" altLang="en-US" b="1" dirty="0">
                <a:solidFill>
                  <a:srgbClr val="000066"/>
                </a:solidFill>
                <a:latin typeface="幼圆" panose="02010509060101010101" pitchFamily="49" charset="-122"/>
                <a:ea typeface="幼圆" panose="02010509060101010101" pitchFamily="49" charset="-122"/>
              </a:rPr>
              <a:t>号楼</a:t>
            </a:r>
            <a:r>
              <a:rPr lang="en-US" altLang="zh-CN" b="1" dirty="0">
                <a:solidFill>
                  <a:srgbClr val="000066"/>
                </a:solidFill>
                <a:latin typeface="幼圆" panose="02010509060101010101" pitchFamily="49" charset="-122"/>
                <a:ea typeface="幼圆" panose="02010509060101010101" pitchFamily="49" charset="-122"/>
              </a:rPr>
              <a:t>3</a:t>
            </a:r>
            <a:r>
              <a:rPr lang="zh-CN" altLang="en-US" sz="2400" b="1" dirty="0">
                <a:solidFill>
                  <a:srgbClr val="000066"/>
                </a:solidFill>
                <a:latin typeface="幼圆" panose="02010509060101010101" pitchFamily="49" charset="-122"/>
                <a:ea typeface="幼圆" panose="02010509060101010101" pitchFamily="49" charset="-122"/>
              </a:rPr>
              <a:t>楼</a:t>
            </a:r>
          </a:p>
          <a:p>
            <a:pPr>
              <a:lnSpc>
                <a:spcPct val="150000"/>
              </a:lnSpc>
            </a:pPr>
            <a:r>
              <a:rPr lang="zh-CN" altLang="en-US" b="1" dirty="0">
                <a:solidFill>
                  <a:srgbClr val="000066"/>
                </a:solidFill>
                <a:latin typeface="幼圆" panose="02010509060101010101" pitchFamily="49" charset="-122"/>
                <a:ea typeface="幼圆" panose="02010509060101010101" pitchFamily="49" charset="-122"/>
              </a:rPr>
              <a:t>公司电话：</a:t>
            </a:r>
            <a:r>
              <a:rPr lang="en-US" altLang="zh-CN" b="1" dirty="0">
                <a:solidFill>
                  <a:srgbClr val="000066"/>
                </a:solidFill>
                <a:latin typeface="幼圆" panose="02010509060101010101" pitchFamily="49" charset="-122"/>
                <a:ea typeface="幼圆" panose="02010509060101010101" pitchFamily="49" charset="-122"/>
              </a:rPr>
              <a:t>8621—54668032—602</a:t>
            </a:r>
          </a:p>
          <a:p>
            <a:pPr>
              <a:lnSpc>
                <a:spcPct val="150000"/>
              </a:lnSpc>
            </a:pPr>
            <a:r>
              <a:rPr lang="zh-CN" altLang="en-US" b="1" dirty="0">
                <a:solidFill>
                  <a:srgbClr val="000066"/>
                </a:solidFill>
                <a:latin typeface="幼圆" panose="02010509060101010101" pitchFamily="49" charset="-122"/>
                <a:ea typeface="幼圆" panose="02010509060101010101" pitchFamily="49" charset="-122"/>
              </a:rPr>
              <a:t>网址：</a:t>
            </a:r>
            <a:r>
              <a:rPr lang="en-US" altLang="zh-CN" b="1" dirty="0">
                <a:solidFill>
                  <a:srgbClr val="000066"/>
                </a:solidFill>
                <a:latin typeface="幼圆" panose="02010509060101010101" pitchFamily="49" charset="-122"/>
                <a:ea typeface="幼圆" panose="02010509060101010101" pitchFamily="49" charset="-122"/>
              </a:rPr>
              <a:t>http://www.rongke.com</a:t>
            </a:r>
          </a:p>
          <a:p>
            <a:pPr>
              <a:lnSpc>
                <a:spcPct val="150000"/>
              </a:lnSpc>
            </a:pPr>
            <a:endParaRPr lang="en-US" altLang="zh-CN" sz="1400" b="1" dirty="0">
              <a:solidFill>
                <a:srgbClr val="000066"/>
              </a:solidFill>
              <a:latin typeface="幼圆" panose="02010509060101010101" pitchFamily="49" charset="-122"/>
              <a:ea typeface="幼圆" panose="02010509060101010101" pitchFamily="49" charset="-122"/>
            </a:endParaRPr>
          </a:p>
          <a:p>
            <a:pPr>
              <a:lnSpc>
                <a:spcPct val="150000"/>
              </a:lnSpc>
            </a:pPr>
            <a:endParaRPr lang="zh-CN" altLang="zh-CN" sz="1100" b="1" dirty="0">
              <a:solidFill>
                <a:srgbClr val="000066"/>
              </a:solidFill>
              <a:latin typeface="幼圆" panose="02010509060101010101" pitchFamily="49" charset="-122"/>
              <a:ea typeface="幼圆" panose="02010509060101010101" pitchFamily="49" charset="-122"/>
            </a:endParaRPr>
          </a:p>
        </p:txBody>
      </p:sp>
      <p:pic>
        <p:nvPicPr>
          <p:cNvPr id="37892" name="图片 6" descr="rongkeLogo.jpg"/>
          <p:cNvPicPr>
            <a:picLocks noChangeAspect="1"/>
          </p:cNvPicPr>
          <p:nvPr/>
        </p:nvPicPr>
        <p:blipFill>
          <a:blip r:embed="rId3"/>
          <a:srcRect/>
          <a:stretch>
            <a:fillRect/>
          </a:stretch>
        </p:blipFill>
        <p:spPr bwMode="auto">
          <a:xfrm>
            <a:off x="3995420" y="3452495"/>
            <a:ext cx="5046980" cy="2988945"/>
          </a:xfrm>
          <a:prstGeom prst="rect">
            <a:avLst/>
          </a:prstGeom>
          <a:noFill/>
          <a:ln w="9525">
            <a:noFill/>
            <a:miter lim="800000"/>
            <a:headEnd/>
            <a:tailEnd/>
          </a:ln>
        </p:spPr>
      </p:pic>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id="{108FF581-AC87-41CE-B057-BA3D4C77138E}"/>
              </a:ext>
            </a:extLst>
          </p:cNvPr>
          <p:cNvSpPr/>
          <p:nvPr/>
        </p:nvSpPr>
        <p:spPr bwMode="auto">
          <a:xfrm>
            <a:off x="2195736" y="1945818"/>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3" name="文本框 2">
            <a:extLst>
              <a:ext uri="{FF2B5EF4-FFF2-40B4-BE49-F238E27FC236}">
                <a16:creationId xmlns:a16="http://schemas.microsoft.com/office/drawing/2014/main" id="{AE2A6DE1-2B6F-4949-A210-5150B2070ACA}"/>
              </a:ext>
            </a:extLst>
          </p:cNvPr>
          <p:cNvSpPr txBox="1"/>
          <p:nvPr/>
        </p:nvSpPr>
        <p:spPr>
          <a:xfrm>
            <a:off x="2339752" y="2069799"/>
            <a:ext cx="720080" cy="400110"/>
          </a:xfrm>
          <a:prstGeom prst="rect">
            <a:avLst/>
          </a:prstGeom>
          <a:noFill/>
        </p:spPr>
        <p:txBody>
          <a:bodyPr wrap="square" rtlCol="0">
            <a:spAutoFit/>
          </a:bodyPr>
          <a:lstStyle/>
          <a:p>
            <a:r>
              <a:rPr lang="zh-CN" altLang="en-US" b="1" dirty="0">
                <a:solidFill>
                  <a:schemeClr val="bg1"/>
                </a:solidFill>
                <a:latin typeface="+mn-ea"/>
                <a:ea typeface="+mn-ea"/>
              </a:rPr>
              <a:t>宏观</a:t>
            </a:r>
          </a:p>
        </p:txBody>
      </p:sp>
      <p:sp>
        <p:nvSpPr>
          <p:cNvPr id="6" name="椭圆 5">
            <a:extLst>
              <a:ext uri="{FF2B5EF4-FFF2-40B4-BE49-F238E27FC236}">
                <a16:creationId xmlns:a16="http://schemas.microsoft.com/office/drawing/2014/main" id="{6539445C-3220-411F-A775-2659D6DA6F83}"/>
              </a:ext>
            </a:extLst>
          </p:cNvPr>
          <p:cNvSpPr/>
          <p:nvPr/>
        </p:nvSpPr>
        <p:spPr bwMode="auto">
          <a:xfrm>
            <a:off x="2195736" y="3004506"/>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7" name="文本框 6">
            <a:extLst>
              <a:ext uri="{FF2B5EF4-FFF2-40B4-BE49-F238E27FC236}">
                <a16:creationId xmlns:a16="http://schemas.microsoft.com/office/drawing/2014/main" id="{70371CB9-A794-428B-8D23-1690A9B14F46}"/>
              </a:ext>
            </a:extLst>
          </p:cNvPr>
          <p:cNvSpPr txBox="1"/>
          <p:nvPr/>
        </p:nvSpPr>
        <p:spPr>
          <a:xfrm>
            <a:off x="2339752" y="3128487"/>
            <a:ext cx="720080" cy="400110"/>
          </a:xfrm>
          <a:prstGeom prst="rect">
            <a:avLst/>
          </a:prstGeom>
          <a:noFill/>
        </p:spPr>
        <p:txBody>
          <a:bodyPr wrap="square" rtlCol="0">
            <a:spAutoFit/>
          </a:bodyPr>
          <a:lstStyle/>
          <a:p>
            <a:r>
              <a:rPr lang="zh-CN" altLang="en-US" b="1" dirty="0">
                <a:solidFill>
                  <a:schemeClr val="bg1"/>
                </a:solidFill>
                <a:latin typeface="+mn-ea"/>
                <a:ea typeface="+mn-ea"/>
              </a:rPr>
              <a:t>市场</a:t>
            </a:r>
          </a:p>
        </p:txBody>
      </p:sp>
      <p:sp>
        <p:nvSpPr>
          <p:cNvPr id="8" name="椭圆 7">
            <a:extLst>
              <a:ext uri="{FF2B5EF4-FFF2-40B4-BE49-F238E27FC236}">
                <a16:creationId xmlns:a16="http://schemas.microsoft.com/office/drawing/2014/main" id="{C8BC29C7-0CBF-4557-BF6C-58276034EF02}"/>
              </a:ext>
            </a:extLst>
          </p:cNvPr>
          <p:cNvSpPr/>
          <p:nvPr/>
        </p:nvSpPr>
        <p:spPr bwMode="auto">
          <a:xfrm>
            <a:off x="2195736" y="4005064"/>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9" name="文本框 8">
            <a:extLst>
              <a:ext uri="{FF2B5EF4-FFF2-40B4-BE49-F238E27FC236}">
                <a16:creationId xmlns:a16="http://schemas.microsoft.com/office/drawing/2014/main" id="{6A0F5180-C375-4405-8953-6A844DD190BD}"/>
              </a:ext>
            </a:extLst>
          </p:cNvPr>
          <p:cNvSpPr txBox="1"/>
          <p:nvPr/>
        </p:nvSpPr>
        <p:spPr>
          <a:xfrm>
            <a:off x="2339752" y="4115952"/>
            <a:ext cx="720080" cy="400110"/>
          </a:xfrm>
          <a:prstGeom prst="rect">
            <a:avLst/>
          </a:prstGeom>
          <a:noFill/>
        </p:spPr>
        <p:txBody>
          <a:bodyPr wrap="square" rtlCol="0">
            <a:spAutoFit/>
          </a:bodyPr>
          <a:lstStyle/>
          <a:p>
            <a:r>
              <a:rPr lang="zh-CN" altLang="en-US" b="1" dirty="0">
                <a:solidFill>
                  <a:schemeClr val="bg1"/>
                </a:solidFill>
                <a:latin typeface="+mn-ea"/>
                <a:ea typeface="+mn-ea"/>
              </a:rPr>
              <a:t>展望</a:t>
            </a:r>
          </a:p>
        </p:txBody>
      </p:sp>
      <p:sp>
        <p:nvSpPr>
          <p:cNvPr id="11" name="文本框 10">
            <a:extLst>
              <a:ext uri="{FF2B5EF4-FFF2-40B4-BE49-F238E27FC236}">
                <a16:creationId xmlns:a16="http://schemas.microsoft.com/office/drawing/2014/main" id="{5EFBE04E-EDD4-45EE-832A-F64243F2AD70}"/>
              </a:ext>
            </a:extLst>
          </p:cNvPr>
          <p:cNvSpPr txBox="1"/>
          <p:nvPr/>
        </p:nvSpPr>
        <p:spPr>
          <a:xfrm>
            <a:off x="2346092" y="5144685"/>
            <a:ext cx="720080" cy="400110"/>
          </a:xfrm>
          <a:prstGeom prst="rect">
            <a:avLst/>
          </a:prstGeom>
          <a:noFill/>
        </p:spPr>
        <p:txBody>
          <a:bodyPr wrap="square" rtlCol="0">
            <a:spAutoFit/>
          </a:bodyPr>
          <a:lstStyle/>
          <a:p>
            <a:r>
              <a:rPr lang="zh-CN" altLang="en-US" b="1" dirty="0">
                <a:solidFill>
                  <a:schemeClr val="bg1"/>
                </a:solidFill>
                <a:latin typeface="+mn-ea"/>
                <a:ea typeface="+mn-ea"/>
              </a:rPr>
              <a:t>业务</a:t>
            </a:r>
          </a:p>
        </p:txBody>
      </p:sp>
      <p:sp>
        <p:nvSpPr>
          <p:cNvPr id="5" name="文本框 4">
            <a:extLst>
              <a:ext uri="{FF2B5EF4-FFF2-40B4-BE49-F238E27FC236}">
                <a16:creationId xmlns:a16="http://schemas.microsoft.com/office/drawing/2014/main" id="{89152060-B9BE-4CC0-8CC2-A0F181116F45}"/>
              </a:ext>
            </a:extLst>
          </p:cNvPr>
          <p:cNvSpPr txBox="1"/>
          <p:nvPr/>
        </p:nvSpPr>
        <p:spPr>
          <a:xfrm>
            <a:off x="3370917" y="2089834"/>
            <a:ext cx="3528392" cy="400110"/>
          </a:xfrm>
          <a:prstGeom prst="rect">
            <a:avLst/>
          </a:prstGeom>
          <a:noFill/>
        </p:spPr>
        <p:txBody>
          <a:bodyPr wrap="square" rtlCol="0">
            <a:spAutoFit/>
          </a:bodyPr>
          <a:lstStyle/>
          <a:p>
            <a:r>
              <a:rPr lang="zh-CN" altLang="en-US" b="1" dirty="0">
                <a:solidFill>
                  <a:srgbClr val="000066"/>
                </a:solidFill>
                <a:latin typeface="+mn-ea"/>
                <a:ea typeface="+mn-ea"/>
              </a:rPr>
              <a:t>制造业扩张加快</a:t>
            </a:r>
          </a:p>
        </p:txBody>
      </p:sp>
      <p:sp>
        <p:nvSpPr>
          <p:cNvPr id="14" name="文本框 13">
            <a:extLst>
              <a:ext uri="{FF2B5EF4-FFF2-40B4-BE49-F238E27FC236}">
                <a16:creationId xmlns:a16="http://schemas.microsoft.com/office/drawing/2014/main" id="{2EAC5418-455D-493D-9BB1-2DF43C40E674}"/>
              </a:ext>
            </a:extLst>
          </p:cNvPr>
          <p:cNvSpPr txBox="1"/>
          <p:nvPr/>
        </p:nvSpPr>
        <p:spPr>
          <a:xfrm>
            <a:off x="3347864" y="3128487"/>
            <a:ext cx="3528392" cy="400110"/>
          </a:xfrm>
          <a:prstGeom prst="rect">
            <a:avLst/>
          </a:prstGeom>
          <a:noFill/>
        </p:spPr>
        <p:txBody>
          <a:bodyPr wrap="square" rtlCol="0">
            <a:spAutoFit/>
          </a:bodyPr>
          <a:lstStyle/>
          <a:p>
            <a:r>
              <a:rPr lang="en-US" altLang="zh-CN" b="1" dirty="0">
                <a:solidFill>
                  <a:srgbClr val="000066"/>
                </a:solidFill>
                <a:latin typeface="+mn-ea"/>
                <a:ea typeface="+mn-ea"/>
              </a:rPr>
              <a:t>4</a:t>
            </a:r>
            <a:r>
              <a:rPr lang="zh-CN" altLang="en-US" b="1" dirty="0">
                <a:solidFill>
                  <a:srgbClr val="000066"/>
                </a:solidFill>
                <a:latin typeface="+mn-ea"/>
                <a:ea typeface="+mn-ea"/>
              </a:rPr>
              <a:t>大股指涨跌不一</a:t>
            </a:r>
          </a:p>
        </p:txBody>
      </p:sp>
      <p:sp>
        <p:nvSpPr>
          <p:cNvPr id="15" name="文本框 14">
            <a:extLst>
              <a:ext uri="{FF2B5EF4-FFF2-40B4-BE49-F238E27FC236}">
                <a16:creationId xmlns:a16="http://schemas.microsoft.com/office/drawing/2014/main" id="{F7833C00-B6D3-40E6-BCA9-DD2EF0267E28}"/>
              </a:ext>
            </a:extLst>
          </p:cNvPr>
          <p:cNvSpPr txBox="1"/>
          <p:nvPr/>
        </p:nvSpPr>
        <p:spPr>
          <a:xfrm>
            <a:off x="3347864" y="4149080"/>
            <a:ext cx="4536504" cy="400110"/>
          </a:xfrm>
          <a:prstGeom prst="rect">
            <a:avLst/>
          </a:prstGeom>
          <a:noFill/>
        </p:spPr>
        <p:txBody>
          <a:bodyPr wrap="square" rtlCol="0">
            <a:spAutoFit/>
          </a:bodyPr>
          <a:lstStyle/>
          <a:p>
            <a:r>
              <a:rPr lang="en-US" altLang="zh-CN" b="1" dirty="0">
                <a:solidFill>
                  <a:srgbClr val="000066"/>
                </a:solidFill>
                <a:latin typeface="+mn-ea"/>
                <a:ea typeface="+mn-ea"/>
              </a:rPr>
              <a:t>A</a:t>
            </a:r>
            <a:r>
              <a:rPr lang="zh-CN" altLang="en-US" b="1" dirty="0">
                <a:solidFill>
                  <a:srgbClr val="000066"/>
                </a:solidFill>
                <a:latin typeface="+mn-ea"/>
                <a:ea typeface="+mn-ea"/>
              </a:rPr>
              <a:t>股市场或仍以震荡为主</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dirty="0">
                <a:solidFill>
                  <a:srgbClr val="000066"/>
                </a:solidFill>
                <a:latin typeface="Arial" panose="020B0604020202020204" pitchFamily="34" charset="0"/>
              </a:rPr>
              <a:t>CPI</a:t>
            </a:r>
            <a:r>
              <a:rPr kumimoji="1" lang="zh-CN" altLang="en-US" sz="2400" dirty="0">
                <a:solidFill>
                  <a:srgbClr val="000066"/>
                </a:solidFill>
                <a:latin typeface="Arial" panose="020B0604020202020204" pitchFamily="34" charset="0"/>
              </a:rPr>
              <a:t>、</a:t>
            </a:r>
            <a:r>
              <a:rPr kumimoji="1" lang="en-US" altLang="zh-CN" sz="2400" dirty="0">
                <a:solidFill>
                  <a:srgbClr val="000066"/>
                </a:solidFill>
                <a:latin typeface="Arial" panose="020B0604020202020204" pitchFamily="34" charset="0"/>
              </a:rPr>
              <a:t>PPI</a:t>
            </a:r>
          </a:p>
        </p:txBody>
      </p:sp>
      <p:sp>
        <p:nvSpPr>
          <p:cNvPr id="6" name="文本框 5">
            <a:extLst>
              <a:ext uri="{FF2B5EF4-FFF2-40B4-BE49-F238E27FC236}">
                <a16:creationId xmlns:a16="http://schemas.microsoft.com/office/drawing/2014/main" id="{B764D00D-BD49-45EB-B695-DC2F54C61DDD}"/>
              </a:ext>
            </a:extLst>
          </p:cNvPr>
          <p:cNvSpPr txBox="1"/>
          <p:nvPr/>
        </p:nvSpPr>
        <p:spPr>
          <a:xfrm>
            <a:off x="542268" y="5397318"/>
            <a:ext cx="1725475" cy="707886"/>
          </a:xfrm>
          <a:prstGeom prst="rect">
            <a:avLst/>
          </a:prstGeom>
          <a:noFill/>
        </p:spPr>
        <p:txBody>
          <a:bodyPr wrap="square" rtlCol="0">
            <a:spAutoFit/>
          </a:bodyPr>
          <a:lstStyle/>
          <a:p>
            <a:r>
              <a:rPr lang="en-US" altLang="zh-CN" sz="1600" b="1" dirty="0">
                <a:solidFill>
                  <a:srgbClr val="000066"/>
                </a:solidFill>
                <a:latin typeface="+mn-ea"/>
                <a:ea typeface="+mn-ea"/>
              </a:rPr>
              <a:t>5</a:t>
            </a:r>
            <a:r>
              <a:rPr lang="zh-CN" altLang="en-US" sz="1600" b="1" dirty="0">
                <a:solidFill>
                  <a:srgbClr val="000066"/>
                </a:solidFill>
                <a:latin typeface="+mn-ea"/>
                <a:ea typeface="+mn-ea"/>
              </a:rPr>
              <a:t>月</a:t>
            </a:r>
            <a:r>
              <a:rPr lang="en-GB" altLang="zh-CN" sz="1600" b="1" dirty="0">
                <a:solidFill>
                  <a:srgbClr val="000066"/>
                </a:solidFill>
                <a:latin typeface="+mn-ea"/>
                <a:ea typeface="+mn-ea"/>
              </a:rPr>
              <a:t>CPI</a:t>
            </a:r>
            <a:r>
              <a:rPr lang="zh-CN" altLang="en-US" sz="1600" b="1" dirty="0">
                <a:solidFill>
                  <a:srgbClr val="000066"/>
                </a:solidFill>
                <a:latin typeface="+mn-ea"/>
                <a:ea typeface="+mn-ea"/>
              </a:rPr>
              <a:t>同比上涨</a:t>
            </a:r>
            <a:r>
              <a:rPr lang="en-US" altLang="zh-CN" sz="2400" b="1" dirty="0">
                <a:solidFill>
                  <a:srgbClr val="FF0000"/>
                </a:solidFill>
                <a:latin typeface="+mn-ea"/>
                <a:ea typeface="+mn-ea"/>
              </a:rPr>
              <a:t>1.8%</a:t>
            </a:r>
            <a:r>
              <a:rPr lang="zh-CN" altLang="en-US" sz="1600" b="1" dirty="0">
                <a:solidFill>
                  <a:srgbClr val="000066"/>
                </a:solidFill>
                <a:latin typeface="+mn-ea"/>
                <a:ea typeface="+mn-ea"/>
              </a:rPr>
              <a:t>，较上月</a:t>
            </a:r>
            <a:endParaRPr lang="en-US" altLang="zh-CN" sz="1600" b="1" dirty="0">
              <a:solidFill>
                <a:srgbClr val="000066"/>
              </a:solidFill>
              <a:latin typeface="+mn-ea"/>
              <a:ea typeface="+mn-ea"/>
            </a:endParaRPr>
          </a:p>
        </p:txBody>
      </p:sp>
      <p:sp>
        <p:nvSpPr>
          <p:cNvPr id="7" name="箭头: 上 6">
            <a:extLst>
              <a:ext uri="{FF2B5EF4-FFF2-40B4-BE49-F238E27FC236}">
                <a16:creationId xmlns:a16="http://schemas.microsoft.com/office/drawing/2014/main" id="{EE1FF2CB-3236-4319-97BD-FD706CD166E8}"/>
              </a:ext>
            </a:extLst>
          </p:cNvPr>
          <p:cNvSpPr/>
          <p:nvPr/>
        </p:nvSpPr>
        <p:spPr bwMode="auto">
          <a:xfrm rot="5400000">
            <a:off x="2381949" y="5321364"/>
            <a:ext cx="288032" cy="576064"/>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FF0000"/>
              </a:solidFill>
              <a:effectLst/>
              <a:latin typeface="Arial" panose="020B0604020202020204" pitchFamily="34" charset="0"/>
              <a:ea typeface="幼圆" panose="02010509060101010101" pitchFamily="49" charset="-122"/>
            </a:endParaRPr>
          </a:p>
        </p:txBody>
      </p:sp>
      <p:sp>
        <p:nvSpPr>
          <p:cNvPr id="8" name="文本框 7">
            <a:extLst>
              <a:ext uri="{FF2B5EF4-FFF2-40B4-BE49-F238E27FC236}">
                <a16:creationId xmlns:a16="http://schemas.microsoft.com/office/drawing/2014/main" id="{D0E15A36-735B-48C1-A799-881FC92719BC}"/>
              </a:ext>
            </a:extLst>
          </p:cNvPr>
          <p:cNvSpPr txBox="1"/>
          <p:nvPr/>
        </p:nvSpPr>
        <p:spPr>
          <a:xfrm>
            <a:off x="2122650" y="5685170"/>
            <a:ext cx="806631" cy="461665"/>
          </a:xfrm>
          <a:prstGeom prst="rect">
            <a:avLst/>
          </a:prstGeom>
          <a:noFill/>
        </p:spPr>
        <p:txBody>
          <a:bodyPr wrap="none" rtlCol="0">
            <a:spAutoFit/>
          </a:bodyPr>
          <a:lstStyle/>
          <a:p>
            <a:r>
              <a:rPr lang="en-US" altLang="zh-CN" sz="2400" b="1" dirty="0">
                <a:solidFill>
                  <a:srgbClr val="FF0000"/>
                </a:solidFill>
                <a:latin typeface="+mn-ea"/>
                <a:ea typeface="+mn-ea"/>
              </a:rPr>
              <a:t>0.0%</a:t>
            </a:r>
            <a:endParaRPr lang="zh-CN" altLang="en-US" sz="2400" b="1" dirty="0">
              <a:solidFill>
                <a:srgbClr val="FF0000"/>
              </a:solidFill>
              <a:latin typeface="+mn-ea"/>
              <a:ea typeface="+mn-ea"/>
            </a:endParaRPr>
          </a:p>
        </p:txBody>
      </p:sp>
      <p:sp>
        <p:nvSpPr>
          <p:cNvPr id="9" name="文本框 8">
            <a:extLst>
              <a:ext uri="{FF2B5EF4-FFF2-40B4-BE49-F238E27FC236}">
                <a16:creationId xmlns:a16="http://schemas.microsoft.com/office/drawing/2014/main" id="{E6FF9C3F-5CE9-4400-8B30-34D17215519E}"/>
              </a:ext>
            </a:extLst>
          </p:cNvPr>
          <p:cNvSpPr txBox="1"/>
          <p:nvPr/>
        </p:nvSpPr>
        <p:spPr>
          <a:xfrm>
            <a:off x="5279162" y="5446286"/>
            <a:ext cx="1725475" cy="707886"/>
          </a:xfrm>
          <a:prstGeom prst="rect">
            <a:avLst/>
          </a:prstGeom>
          <a:noFill/>
        </p:spPr>
        <p:txBody>
          <a:bodyPr wrap="square" rtlCol="0">
            <a:spAutoFit/>
          </a:bodyPr>
          <a:lstStyle/>
          <a:p>
            <a:r>
              <a:rPr lang="en-US" altLang="zh-CN" sz="1600" b="1" dirty="0">
                <a:solidFill>
                  <a:srgbClr val="000066"/>
                </a:solidFill>
                <a:latin typeface="+mn-ea"/>
              </a:rPr>
              <a:t>5</a:t>
            </a:r>
            <a:r>
              <a:rPr lang="zh-CN" altLang="en-US" sz="1600" b="1" dirty="0">
                <a:solidFill>
                  <a:srgbClr val="000066"/>
                </a:solidFill>
                <a:latin typeface="+mn-ea"/>
              </a:rPr>
              <a:t>月</a:t>
            </a:r>
            <a:r>
              <a:rPr lang="en-GB" altLang="zh-CN" sz="1600" b="1" dirty="0">
                <a:solidFill>
                  <a:srgbClr val="000066"/>
                </a:solidFill>
                <a:latin typeface="+mn-ea"/>
              </a:rPr>
              <a:t>PPI</a:t>
            </a:r>
            <a:r>
              <a:rPr lang="zh-CN" altLang="en-US" sz="1600" b="1" dirty="0">
                <a:solidFill>
                  <a:srgbClr val="000066"/>
                </a:solidFill>
                <a:latin typeface="+mn-ea"/>
              </a:rPr>
              <a:t>同比上涨</a:t>
            </a:r>
            <a:r>
              <a:rPr lang="en-US" altLang="zh-CN" sz="2400" b="1" dirty="0">
                <a:solidFill>
                  <a:srgbClr val="FF0000"/>
                </a:solidFill>
                <a:latin typeface="+mn-ea"/>
              </a:rPr>
              <a:t>4.1%</a:t>
            </a:r>
            <a:r>
              <a:rPr lang="zh-CN" altLang="en-US" sz="1600" b="1" dirty="0">
                <a:solidFill>
                  <a:srgbClr val="000066"/>
                </a:solidFill>
                <a:latin typeface="+mn-ea"/>
              </a:rPr>
              <a:t>，较上月</a:t>
            </a:r>
            <a:endParaRPr lang="en-US" altLang="zh-CN" sz="1600" b="1" dirty="0">
              <a:solidFill>
                <a:srgbClr val="000066"/>
              </a:solidFill>
              <a:latin typeface="+mn-ea"/>
            </a:endParaRPr>
          </a:p>
        </p:txBody>
      </p:sp>
      <p:sp>
        <p:nvSpPr>
          <p:cNvPr id="10" name="箭头: 上 9">
            <a:extLst>
              <a:ext uri="{FF2B5EF4-FFF2-40B4-BE49-F238E27FC236}">
                <a16:creationId xmlns:a16="http://schemas.microsoft.com/office/drawing/2014/main" id="{6CF24ADA-75C2-4612-8373-F0D246EFA584}"/>
              </a:ext>
            </a:extLst>
          </p:cNvPr>
          <p:cNvSpPr/>
          <p:nvPr/>
        </p:nvSpPr>
        <p:spPr bwMode="auto">
          <a:xfrm>
            <a:off x="7086126" y="5640047"/>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1" name="文本框 10">
            <a:extLst>
              <a:ext uri="{FF2B5EF4-FFF2-40B4-BE49-F238E27FC236}">
                <a16:creationId xmlns:a16="http://schemas.microsoft.com/office/drawing/2014/main" id="{C964CC13-3406-408D-BF90-8B392FB5E7DD}"/>
              </a:ext>
            </a:extLst>
          </p:cNvPr>
          <p:cNvSpPr txBox="1"/>
          <p:nvPr/>
        </p:nvSpPr>
        <p:spPr>
          <a:xfrm>
            <a:off x="7424861" y="5621064"/>
            <a:ext cx="806631" cy="461665"/>
          </a:xfrm>
          <a:prstGeom prst="rect">
            <a:avLst/>
          </a:prstGeom>
          <a:noFill/>
        </p:spPr>
        <p:txBody>
          <a:bodyPr wrap="none" rtlCol="0">
            <a:spAutoFit/>
          </a:bodyPr>
          <a:lstStyle/>
          <a:p>
            <a:r>
              <a:rPr lang="en-US" altLang="zh-CN" sz="2400" b="1" dirty="0">
                <a:solidFill>
                  <a:srgbClr val="FF0000"/>
                </a:solidFill>
                <a:latin typeface="+mn-ea"/>
                <a:ea typeface="+mn-ea"/>
              </a:rPr>
              <a:t>0.7%</a:t>
            </a:r>
            <a:endParaRPr lang="zh-CN" altLang="en-US" sz="2400" b="1" dirty="0">
              <a:solidFill>
                <a:srgbClr val="FF0000"/>
              </a:solidFill>
              <a:latin typeface="+mn-ea"/>
              <a:ea typeface="+mn-ea"/>
            </a:endParaRPr>
          </a:p>
        </p:txBody>
      </p:sp>
      <p:pic>
        <p:nvPicPr>
          <p:cNvPr id="3" name="图片 2">
            <a:extLst>
              <a:ext uri="{FF2B5EF4-FFF2-40B4-BE49-F238E27FC236}">
                <a16:creationId xmlns:a16="http://schemas.microsoft.com/office/drawing/2014/main" id="{8B7B05A3-FA7C-4A4B-880D-0627338CB008}"/>
              </a:ext>
            </a:extLst>
          </p:cNvPr>
          <p:cNvPicPr>
            <a:picLocks noChangeAspect="1"/>
          </p:cNvPicPr>
          <p:nvPr/>
        </p:nvPicPr>
        <p:blipFill>
          <a:blip r:embed="rId3"/>
          <a:stretch>
            <a:fillRect/>
          </a:stretch>
        </p:blipFill>
        <p:spPr>
          <a:xfrm>
            <a:off x="603689" y="1080669"/>
            <a:ext cx="7188838" cy="4320951"/>
          </a:xfrm>
          <a:prstGeom prst="rect">
            <a:avLst/>
          </a:prstGeom>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dirty="0">
                <a:solidFill>
                  <a:schemeClr val="tx2">
                    <a:lumMod val="75000"/>
                  </a:schemeClr>
                </a:solidFill>
                <a:latin typeface="Arial" panose="020B0604020202020204" pitchFamily="34" charset="0"/>
              </a:rPr>
              <a:t>PMI</a:t>
            </a:r>
            <a:endParaRPr kumimoji="1" lang="zh-CN" altLang="en-US" sz="2400" dirty="0">
              <a:solidFill>
                <a:schemeClr val="tx2">
                  <a:lumMod val="75000"/>
                </a:schemeClr>
              </a:solidFill>
              <a:latin typeface="Arial" panose="020B0604020202020204" pitchFamily="34" charset="0"/>
            </a:endParaRPr>
          </a:p>
        </p:txBody>
      </p:sp>
      <p:sp>
        <p:nvSpPr>
          <p:cNvPr id="4" name="文本框 3">
            <a:extLst>
              <a:ext uri="{FF2B5EF4-FFF2-40B4-BE49-F238E27FC236}">
                <a16:creationId xmlns:a16="http://schemas.microsoft.com/office/drawing/2014/main" id="{7DD487CA-39EA-4182-9465-1981E526F767}"/>
              </a:ext>
            </a:extLst>
          </p:cNvPr>
          <p:cNvSpPr txBox="1"/>
          <p:nvPr/>
        </p:nvSpPr>
        <p:spPr>
          <a:xfrm>
            <a:off x="542269" y="5397318"/>
            <a:ext cx="1584176" cy="954107"/>
          </a:xfrm>
          <a:prstGeom prst="rect">
            <a:avLst/>
          </a:prstGeom>
          <a:noFill/>
        </p:spPr>
        <p:txBody>
          <a:bodyPr wrap="square" rtlCol="0">
            <a:spAutoFit/>
          </a:bodyPr>
          <a:lstStyle/>
          <a:p>
            <a:r>
              <a:rPr lang="en-US" altLang="zh-CN" sz="1600" b="1" dirty="0">
                <a:solidFill>
                  <a:srgbClr val="000066"/>
                </a:solidFill>
                <a:latin typeface="+mn-ea"/>
                <a:ea typeface="+mn-ea"/>
              </a:rPr>
              <a:t>5</a:t>
            </a:r>
            <a:r>
              <a:rPr lang="zh-CN" altLang="en-US" sz="1600" b="1" dirty="0">
                <a:solidFill>
                  <a:srgbClr val="000066"/>
                </a:solidFill>
                <a:latin typeface="+mn-ea"/>
                <a:ea typeface="+mn-ea"/>
              </a:rPr>
              <a:t>月制造业</a:t>
            </a:r>
            <a:r>
              <a:rPr lang="en-US" altLang="zh-CN" sz="1600" b="1" dirty="0">
                <a:solidFill>
                  <a:srgbClr val="000066"/>
                </a:solidFill>
                <a:latin typeface="+mn-ea"/>
                <a:ea typeface="+mn-ea"/>
              </a:rPr>
              <a:t>PMI</a:t>
            </a:r>
            <a:r>
              <a:rPr lang="zh-CN" altLang="en-US" sz="1600" b="1" dirty="0">
                <a:solidFill>
                  <a:srgbClr val="000066"/>
                </a:solidFill>
                <a:latin typeface="+mn-ea"/>
                <a:ea typeface="+mn-ea"/>
              </a:rPr>
              <a:t>为</a:t>
            </a:r>
            <a:r>
              <a:rPr lang="en-US" altLang="zh-CN" sz="2400" b="1" dirty="0">
                <a:solidFill>
                  <a:srgbClr val="FF0000"/>
                </a:solidFill>
                <a:latin typeface="+mn-ea"/>
                <a:ea typeface="+mn-ea"/>
              </a:rPr>
              <a:t>51.9%</a:t>
            </a:r>
            <a:r>
              <a:rPr lang="zh-CN" altLang="en-US" sz="1600" b="1" dirty="0">
                <a:solidFill>
                  <a:srgbClr val="000066"/>
                </a:solidFill>
                <a:latin typeface="+mn-ea"/>
                <a:ea typeface="+mn-ea"/>
              </a:rPr>
              <a:t>，较上月</a:t>
            </a:r>
            <a:endParaRPr lang="en-US" altLang="zh-CN" sz="1600" b="1" dirty="0">
              <a:solidFill>
                <a:srgbClr val="000066"/>
              </a:solidFill>
              <a:latin typeface="+mn-ea"/>
              <a:ea typeface="+mn-ea"/>
            </a:endParaRPr>
          </a:p>
        </p:txBody>
      </p:sp>
      <p:sp>
        <p:nvSpPr>
          <p:cNvPr id="5" name="箭头: 上 4">
            <a:extLst>
              <a:ext uri="{FF2B5EF4-FFF2-40B4-BE49-F238E27FC236}">
                <a16:creationId xmlns:a16="http://schemas.microsoft.com/office/drawing/2014/main" id="{73A86F5A-F614-462C-9282-6CC5D43082CC}"/>
              </a:ext>
            </a:extLst>
          </p:cNvPr>
          <p:cNvSpPr/>
          <p:nvPr/>
        </p:nvSpPr>
        <p:spPr bwMode="auto">
          <a:xfrm>
            <a:off x="2267744" y="5627971"/>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6" name="文本框 5">
            <a:extLst>
              <a:ext uri="{FF2B5EF4-FFF2-40B4-BE49-F238E27FC236}">
                <a16:creationId xmlns:a16="http://schemas.microsoft.com/office/drawing/2014/main" id="{94F114BE-D5DA-4995-8AA3-E394FF46BBDD}"/>
              </a:ext>
            </a:extLst>
          </p:cNvPr>
          <p:cNvSpPr txBox="1"/>
          <p:nvPr/>
        </p:nvSpPr>
        <p:spPr>
          <a:xfrm>
            <a:off x="2555776" y="5685170"/>
            <a:ext cx="806631" cy="461665"/>
          </a:xfrm>
          <a:prstGeom prst="rect">
            <a:avLst/>
          </a:prstGeom>
          <a:noFill/>
        </p:spPr>
        <p:txBody>
          <a:bodyPr wrap="none" rtlCol="0">
            <a:spAutoFit/>
          </a:bodyPr>
          <a:lstStyle/>
          <a:p>
            <a:r>
              <a:rPr lang="en-US" altLang="zh-CN" sz="2400" b="1" dirty="0">
                <a:solidFill>
                  <a:srgbClr val="FF0000"/>
                </a:solidFill>
                <a:latin typeface="+mn-ea"/>
                <a:ea typeface="+mn-ea"/>
              </a:rPr>
              <a:t>0.5%</a:t>
            </a:r>
            <a:endParaRPr lang="zh-CN" altLang="en-US" sz="2400" b="1" dirty="0">
              <a:solidFill>
                <a:srgbClr val="FF0000"/>
              </a:solidFill>
              <a:latin typeface="+mn-ea"/>
              <a:ea typeface="+mn-ea"/>
            </a:endParaRPr>
          </a:p>
        </p:txBody>
      </p:sp>
      <p:sp>
        <p:nvSpPr>
          <p:cNvPr id="9" name="文本框 8">
            <a:extLst>
              <a:ext uri="{FF2B5EF4-FFF2-40B4-BE49-F238E27FC236}">
                <a16:creationId xmlns:a16="http://schemas.microsoft.com/office/drawing/2014/main" id="{BA729E48-E999-4B96-B439-DC8961825D80}"/>
              </a:ext>
            </a:extLst>
          </p:cNvPr>
          <p:cNvSpPr txBox="1"/>
          <p:nvPr/>
        </p:nvSpPr>
        <p:spPr>
          <a:xfrm>
            <a:off x="5420461" y="5446286"/>
            <a:ext cx="1584176" cy="954107"/>
          </a:xfrm>
          <a:prstGeom prst="rect">
            <a:avLst/>
          </a:prstGeom>
          <a:noFill/>
        </p:spPr>
        <p:txBody>
          <a:bodyPr wrap="square" rtlCol="0">
            <a:spAutoFit/>
          </a:bodyPr>
          <a:lstStyle/>
          <a:p>
            <a:r>
              <a:rPr lang="zh-CN" altLang="en-US" sz="1600" b="1" dirty="0">
                <a:solidFill>
                  <a:srgbClr val="000066"/>
                </a:solidFill>
                <a:latin typeface="+mn-ea"/>
                <a:ea typeface="+mn-ea"/>
              </a:rPr>
              <a:t>财新中国</a:t>
            </a:r>
            <a:r>
              <a:rPr lang="en-US" altLang="zh-CN" sz="1600" b="1" dirty="0">
                <a:solidFill>
                  <a:srgbClr val="000066"/>
                </a:solidFill>
                <a:latin typeface="+mn-ea"/>
                <a:ea typeface="+mn-ea"/>
              </a:rPr>
              <a:t>PMI</a:t>
            </a:r>
            <a:r>
              <a:rPr lang="zh-CN" altLang="en-US" sz="1600" b="1" dirty="0">
                <a:solidFill>
                  <a:srgbClr val="000066"/>
                </a:solidFill>
                <a:latin typeface="+mn-ea"/>
                <a:ea typeface="+mn-ea"/>
              </a:rPr>
              <a:t>为</a:t>
            </a:r>
            <a:r>
              <a:rPr lang="en-US" altLang="zh-CN" sz="2400" b="1" dirty="0">
                <a:solidFill>
                  <a:srgbClr val="FF0000"/>
                </a:solidFill>
                <a:latin typeface="+mn-ea"/>
                <a:ea typeface="+mn-ea"/>
              </a:rPr>
              <a:t>51.1%</a:t>
            </a:r>
            <a:r>
              <a:rPr lang="zh-CN" altLang="en-US" sz="1600" b="1" dirty="0">
                <a:solidFill>
                  <a:srgbClr val="000066"/>
                </a:solidFill>
                <a:latin typeface="+mn-ea"/>
                <a:ea typeface="+mn-ea"/>
              </a:rPr>
              <a:t>，较上月</a:t>
            </a:r>
            <a:endParaRPr lang="en-US" altLang="zh-CN" sz="1600" b="1" dirty="0">
              <a:solidFill>
                <a:srgbClr val="000066"/>
              </a:solidFill>
              <a:latin typeface="+mn-ea"/>
              <a:ea typeface="+mn-ea"/>
            </a:endParaRPr>
          </a:p>
        </p:txBody>
      </p:sp>
      <p:sp>
        <p:nvSpPr>
          <p:cNvPr id="10" name="箭头: 上 9">
            <a:extLst>
              <a:ext uri="{FF2B5EF4-FFF2-40B4-BE49-F238E27FC236}">
                <a16:creationId xmlns:a16="http://schemas.microsoft.com/office/drawing/2014/main" id="{D165FCA1-BBE5-4E49-AF4A-D7637FA0AFE0}"/>
              </a:ext>
            </a:extLst>
          </p:cNvPr>
          <p:cNvSpPr/>
          <p:nvPr/>
        </p:nvSpPr>
        <p:spPr bwMode="auto">
          <a:xfrm rot="5400000">
            <a:off x="7196088" y="5422514"/>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FF0000"/>
              </a:solidFill>
              <a:effectLst/>
              <a:latin typeface="Arial" panose="020B0604020202020204" pitchFamily="34" charset="0"/>
              <a:ea typeface="幼圆" panose="02010509060101010101" pitchFamily="49" charset="-122"/>
            </a:endParaRPr>
          </a:p>
        </p:txBody>
      </p:sp>
      <p:sp>
        <p:nvSpPr>
          <p:cNvPr id="11" name="文本框 10">
            <a:extLst>
              <a:ext uri="{FF2B5EF4-FFF2-40B4-BE49-F238E27FC236}">
                <a16:creationId xmlns:a16="http://schemas.microsoft.com/office/drawing/2014/main" id="{1E230AE5-300F-4FA4-A108-37AB31FAE59F}"/>
              </a:ext>
            </a:extLst>
          </p:cNvPr>
          <p:cNvSpPr txBox="1"/>
          <p:nvPr/>
        </p:nvSpPr>
        <p:spPr>
          <a:xfrm>
            <a:off x="7092280" y="5742370"/>
            <a:ext cx="495649" cy="461665"/>
          </a:xfrm>
          <a:prstGeom prst="rect">
            <a:avLst/>
          </a:prstGeom>
          <a:noFill/>
        </p:spPr>
        <p:txBody>
          <a:bodyPr wrap="none" rtlCol="0">
            <a:spAutoFit/>
          </a:bodyPr>
          <a:lstStyle/>
          <a:p>
            <a:r>
              <a:rPr lang="en-US" altLang="zh-CN" sz="2400" b="1" dirty="0">
                <a:solidFill>
                  <a:srgbClr val="FF0000"/>
                </a:solidFill>
                <a:latin typeface="+mn-ea"/>
                <a:ea typeface="+mn-ea"/>
              </a:rPr>
              <a:t>0%</a:t>
            </a:r>
            <a:endParaRPr lang="zh-CN" altLang="en-US" sz="2400" b="1" dirty="0">
              <a:solidFill>
                <a:srgbClr val="FF0000"/>
              </a:solidFill>
              <a:latin typeface="+mn-ea"/>
              <a:ea typeface="+mn-ea"/>
            </a:endParaRPr>
          </a:p>
        </p:txBody>
      </p:sp>
      <p:pic>
        <p:nvPicPr>
          <p:cNvPr id="2" name="图片 1">
            <a:extLst>
              <a:ext uri="{FF2B5EF4-FFF2-40B4-BE49-F238E27FC236}">
                <a16:creationId xmlns:a16="http://schemas.microsoft.com/office/drawing/2014/main" id="{D44D5CC3-2B61-401C-9195-23C144A05E67}"/>
              </a:ext>
            </a:extLst>
          </p:cNvPr>
          <p:cNvPicPr>
            <a:picLocks noChangeAspect="1"/>
          </p:cNvPicPr>
          <p:nvPr/>
        </p:nvPicPr>
        <p:blipFill>
          <a:blip r:embed="rId3"/>
          <a:stretch>
            <a:fillRect/>
          </a:stretch>
        </p:blipFill>
        <p:spPr>
          <a:xfrm>
            <a:off x="1314947" y="1268760"/>
            <a:ext cx="6322025" cy="3799941"/>
          </a:xfrm>
          <a:prstGeom prst="rect">
            <a:avLst/>
          </a:prstGeom>
        </p:spPr>
      </p:pic>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dirty="0">
                <a:solidFill>
                  <a:srgbClr val="000066"/>
                </a:solidFill>
                <a:latin typeface="Arial" panose="020B0604020202020204" pitchFamily="34" charset="0"/>
              </a:rPr>
              <a:t>央行公开市场操作</a:t>
            </a:r>
          </a:p>
        </p:txBody>
      </p:sp>
      <p:sp>
        <p:nvSpPr>
          <p:cNvPr id="4" name="文本框 3">
            <a:extLst>
              <a:ext uri="{FF2B5EF4-FFF2-40B4-BE49-F238E27FC236}">
                <a16:creationId xmlns:a16="http://schemas.microsoft.com/office/drawing/2014/main" id="{A232B574-0761-4A2D-BACC-04582125216B}"/>
              </a:ext>
            </a:extLst>
          </p:cNvPr>
          <p:cNvSpPr txBox="1"/>
          <p:nvPr/>
        </p:nvSpPr>
        <p:spPr>
          <a:xfrm>
            <a:off x="241233" y="5461405"/>
            <a:ext cx="2318157" cy="769441"/>
          </a:xfrm>
          <a:prstGeom prst="rect">
            <a:avLst/>
          </a:prstGeom>
          <a:noFill/>
        </p:spPr>
        <p:txBody>
          <a:bodyPr wrap="square" rtlCol="0">
            <a:spAutoFit/>
          </a:bodyPr>
          <a:lstStyle/>
          <a:p>
            <a:r>
              <a:rPr lang="en-US" altLang="zh-CN" b="1" dirty="0">
                <a:solidFill>
                  <a:srgbClr val="000066"/>
                </a:solidFill>
                <a:latin typeface="+mn-ea"/>
                <a:ea typeface="+mn-ea"/>
              </a:rPr>
              <a:t>5</a:t>
            </a:r>
            <a:r>
              <a:rPr lang="zh-CN" altLang="en-US" b="1" dirty="0">
                <a:solidFill>
                  <a:srgbClr val="000066"/>
                </a:solidFill>
                <a:latin typeface="+mn-ea"/>
                <a:ea typeface="+mn-ea"/>
              </a:rPr>
              <a:t>月，央行累计</a:t>
            </a:r>
            <a:endParaRPr lang="en-US" altLang="zh-CN" b="1" dirty="0">
              <a:solidFill>
                <a:srgbClr val="000066"/>
              </a:solidFill>
              <a:latin typeface="+mn-ea"/>
              <a:ea typeface="+mn-ea"/>
            </a:endParaRPr>
          </a:p>
          <a:p>
            <a:r>
              <a:rPr lang="zh-CN" altLang="en-US" b="1" dirty="0">
                <a:solidFill>
                  <a:srgbClr val="000066"/>
                </a:solidFill>
                <a:latin typeface="+mn-ea"/>
                <a:ea typeface="+mn-ea"/>
              </a:rPr>
              <a:t>净投放</a:t>
            </a:r>
            <a:r>
              <a:rPr lang="en-US" altLang="zh-CN" sz="2400" b="1" dirty="0">
                <a:solidFill>
                  <a:srgbClr val="FF0000"/>
                </a:solidFill>
                <a:latin typeface="+mn-ea"/>
                <a:ea typeface="+mn-ea"/>
              </a:rPr>
              <a:t>3935</a:t>
            </a:r>
            <a:r>
              <a:rPr lang="zh-CN" altLang="en-US" b="1" dirty="0">
                <a:solidFill>
                  <a:srgbClr val="000066"/>
                </a:solidFill>
                <a:latin typeface="+mn-ea"/>
                <a:ea typeface="+mn-ea"/>
              </a:rPr>
              <a:t>亿元</a:t>
            </a:r>
            <a:endParaRPr lang="en-US" altLang="zh-CN" sz="2400" b="1" dirty="0">
              <a:solidFill>
                <a:srgbClr val="000066"/>
              </a:solidFill>
              <a:latin typeface="+mn-ea"/>
              <a:ea typeface="+mn-ea"/>
            </a:endParaRPr>
          </a:p>
        </p:txBody>
      </p:sp>
      <p:sp>
        <p:nvSpPr>
          <p:cNvPr id="5" name="文本框 4">
            <a:extLst>
              <a:ext uri="{FF2B5EF4-FFF2-40B4-BE49-F238E27FC236}">
                <a16:creationId xmlns:a16="http://schemas.microsoft.com/office/drawing/2014/main" id="{960695CD-D12B-4E66-B92F-0C1380BB760F}"/>
              </a:ext>
            </a:extLst>
          </p:cNvPr>
          <p:cNvSpPr txBox="1"/>
          <p:nvPr/>
        </p:nvSpPr>
        <p:spPr>
          <a:xfrm>
            <a:off x="3059832" y="5334077"/>
            <a:ext cx="5314327" cy="1015663"/>
          </a:xfrm>
          <a:prstGeom prst="rect">
            <a:avLst/>
          </a:prstGeom>
          <a:noFill/>
        </p:spPr>
        <p:txBody>
          <a:bodyPr wrap="square" rtlCol="0">
            <a:spAutoFit/>
          </a:bodyPr>
          <a:lstStyle/>
          <a:p>
            <a:r>
              <a:rPr lang="en-US" altLang="zh-CN" b="1" dirty="0">
                <a:solidFill>
                  <a:srgbClr val="000066"/>
                </a:solidFill>
                <a:latin typeface="+mn-ea"/>
                <a:ea typeface="+mn-ea"/>
              </a:rPr>
              <a:t>5</a:t>
            </a:r>
            <a:r>
              <a:rPr lang="zh-CN" altLang="en-US" b="1" dirty="0">
                <a:solidFill>
                  <a:srgbClr val="000066"/>
                </a:solidFill>
                <a:latin typeface="+mn-ea"/>
                <a:ea typeface="+mn-ea"/>
              </a:rPr>
              <a:t>月最后一周连续实施净投放，考虑到</a:t>
            </a:r>
            <a:r>
              <a:rPr lang="en-US" altLang="zh-CN" b="1" dirty="0">
                <a:solidFill>
                  <a:srgbClr val="000066"/>
                </a:solidFill>
                <a:latin typeface="+mn-ea"/>
                <a:ea typeface="+mn-ea"/>
              </a:rPr>
              <a:t>5</a:t>
            </a:r>
            <a:r>
              <a:rPr lang="zh-CN" altLang="en-US" b="1" dirty="0">
                <a:solidFill>
                  <a:srgbClr val="000066"/>
                </a:solidFill>
                <a:latin typeface="+mn-ea"/>
                <a:ea typeface="+mn-ea"/>
              </a:rPr>
              <a:t>月末是上一年度企业所得税汇算清缴截止日，可能是月末税期因素对流动性带来了较大的影响。</a:t>
            </a:r>
          </a:p>
        </p:txBody>
      </p:sp>
      <p:pic>
        <p:nvPicPr>
          <p:cNvPr id="3" name="图片 2">
            <a:extLst>
              <a:ext uri="{FF2B5EF4-FFF2-40B4-BE49-F238E27FC236}">
                <a16:creationId xmlns:a16="http://schemas.microsoft.com/office/drawing/2014/main" id="{2694BFB8-2B9E-486D-A211-46872322C3F7}"/>
              </a:ext>
            </a:extLst>
          </p:cNvPr>
          <p:cNvPicPr>
            <a:picLocks noChangeAspect="1"/>
          </p:cNvPicPr>
          <p:nvPr/>
        </p:nvPicPr>
        <p:blipFill>
          <a:blip r:embed="rId2"/>
          <a:stretch>
            <a:fillRect/>
          </a:stretch>
        </p:blipFill>
        <p:spPr>
          <a:xfrm>
            <a:off x="1078689" y="1154858"/>
            <a:ext cx="6986622" cy="4072481"/>
          </a:xfrm>
          <a:prstGeom prst="rect">
            <a:avLst/>
          </a:prstGeom>
        </p:spPr>
      </p:pic>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市场概况</a:t>
            </a:r>
          </a:p>
        </p:txBody>
      </p:sp>
      <p:sp>
        <p:nvSpPr>
          <p:cNvPr id="4" name="文本框 3">
            <a:extLst>
              <a:ext uri="{FF2B5EF4-FFF2-40B4-BE49-F238E27FC236}">
                <a16:creationId xmlns:a16="http://schemas.microsoft.com/office/drawing/2014/main" id="{98CA16E9-4241-443A-A1E9-6875F03B996A}"/>
              </a:ext>
            </a:extLst>
          </p:cNvPr>
          <p:cNvSpPr txBox="1"/>
          <p:nvPr/>
        </p:nvSpPr>
        <p:spPr>
          <a:xfrm>
            <a:off x="-53836" y="1298104"/>
            <a:ext cx="1210588"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上证综指</a:t>
            </a:r>
          </a:p>
        </p:txBody>
      </p:sp>
      <p:sp>
        <p:nvSpPr>
          <p:cNvPr id="7" name="箭头: 上 6">
            <a:extLst>
              <a:ext uri="{FF2B5EF4-FFF2-40B4-BE49-F238E27FC236}">
                <a16:creationId xmlns:a16="http://schemas.microsoft.com/office/drawing/2014/main" id="{163DA13D-204C-445C-9A2E-1BE4562B93F0}"/>
              </a:ext>
            </a:extLst>
          </p:cNvPr>
          <p:cNvSpPr/>
          <p:nvPr/>
        </p:nvSpPr>
        <p:spPr bwMode="auto">
          <a:xfrm>
            <a:off x="31794" y="1687418"/>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FF0000"/>
              </a:solidFill>
              <a:effectLst/>
              <a:latin typeface="Arial" panose="020B0604020202020204" pitchFamily="34" charset="0"/>
              <a:ea typeface="幼圆" panose="02010509060101010101" pitchFamily="49" charset="-122"/>
            </a:endParaRPr>
          </a:p>
        </p:txBody>
      </p:sp>
      <p:sp>
        <p:nvSpPr>
          <p:cNvPr id="8" name="文本框 7">
            <a:extLst>
              <a:ext uri="{FF2B5EF4-FFF2-40B4-BE49-F238E27FC236}">
                <a16:creationId xmlns:a16="http://schemas.microsoft.com/office/drawing/2014/main" id="{7AC07E53-C46F-4958-B014-BE820BB57652}"/>
              </a:ext>
            </a:extLst>
          </p:cNvPr>
          <p:cNvSpPr txBox="1"/>
          <p:nvPr/>
        </p:nvSpPr>
        <p:spPr>
          <a:xfrm>
            <a:off x="211541" y="1715913"/>
            <a:ext cx="833883" cy="400110"/>
          </a:xfrm>
          <a:prstGeom prst="rect">
            <a:avLst/>
          </a:prstGeom>
          <a:noFill/>
        </p:spPr>
        <p:txBody>
          <a:bodyPr wrap="none" rtlCol="0">
            <a:spAutoFit/>
          </a:bodyPr>
          <a:lstStyle/>
          <a:p>
            <a:r>
              <a:rPr lang="en-US" altLang="zh-CN" b="1" dirty="0">
                <a:solidFill>
                  <a:srgbClr val="FF0000"/>
                </a:solidFill>
                <a:latin typeface="+mn-ea"/>
                <a:ea typeface="+mn-ea"/>
              </a:rPr>
              <a:t>0.43%</a:t>
            </a:r>
            <a:endParaRPr lang="zh-CN" altLang="en-US" b="1" dirty="0">
              <a:solidFill>
                <a:srgbClr val="FF0000"/>
              </a:solidFill>
              <a:latin typeface="+mn-ea"/>
              <a:ea typeface="+mn-ea"/>
            </a:endParaRPr>
          </a:p>
        </p:txBody>
      </p:sp>
      <p:sp>
        <p:nvSpPr>
          <p:cNvPr id="9" name="文本框 8">
            <a:extLst>
              <a:ext uri="{FF2B5EF4-FFF2-40B4-BE49-F238E27FC236}">
                <a16:creationId xmlns:a16="http://schemas.microsoft.com/office/drawing/2014/main" id="{173EF40F-BAB4-4775-A02A-E1D46917F528}"/>
              </a:ext>
            </a:extLst>
          </p:cNvPr>
          <p:cNvSpPr txBox="1"/>
          <p:nvPr/>
        </p:nvSpPr>
        <p:spPr>
          <a:xfrm>
            <a:off x="-53836" y="4825804"/>
            <a:ext cx="1210588" cy="400110"/>
          </a:xfrm>
          <a:prstGeom prst="rect">
            <a:avLst/>
          </a:prstGeom>
          <a:noFill/>
        </p:spPr>
        <p:txBody>
          <a:bodyPr wrap="none" rtlCol="0">
            <a:spAutoFit/>
          </a:bodyPr>
          <a:lstStyle/>
          <a:p>
            <a:r>
              <a:rPr lang="zh-CN" altLang="en-US" b="1" dirty="0">
                <a:solidFill>
                  <a:srgbClr val="000066"/>
                </a:solidFill>
                <a:latin typeface="+mn-ea"/>
                <a:ea typeface="+mn-ea"/>
              </a:rPr>
              <a:t>中小板指</a:t>
            </a:r>
          </a:p>
        </p:txBody>
      </p:sp>
      <p:sp>
        <p:nvSpPr>
          <p:cNvPr id="11" name="文本框 10">
            <a:extLst>
              <a:ext uri="{FF2B5EF4-FFF2-40B4-BE49-F238E27FC236}">
                <a16:creationId xmlns:a16="http://schemas.microsoft.com/office/drawing/2014/main" id="{B6211026-610A-48B1-8FD8-2FDE01D671A9}"/>
              </a:ext>
            </a:extLst>
          </p:cNvPr>
          <p:cNvSpPr txBox="1"/>
          <p:nvPr/>
        </p:nvSpPr>
        <p:spPr>
          <a:xfrm>
            <a:off x="222652" y="5298163"/>
            <a:ext cx="833883" cy="400110"/>
          </a:xfrm>
          <a:prstGeom prst="rect">
            <a:avLst/>
          </a:prstGeom>
          <a:noFill/>
        </p:spPr>
        <p:txBody>
          <a:bodyPr wrap="none" rtlCol="0">
            <a:spAutoFit/>
          </a:bodyPr>
          <a:lstStyle/>
          <a:p>
            <a:r>
              <a:rPr lang="en-US" altLang="zh-CN" b="1" dirty="0">
                <a:solidFill>
                  <a:srgbClr val="FF0000"/>
                </a:solidFill>
                <a:latin typeface="+mn-ea"/>
                <a:ea typeface="+mn-ea"/>
              </a:rPr>
              <a:t>1.41%</a:t>
            </a:r>
            <a:endParaRPr lang="zh-CN" altLang="en-US" b="1" dirty="0">
              <a:solidFill>
                <a:srgbClr val="FF0000"/>
              </a:solidFill>
              <a:latin typeface="+mn-ea"/>
              <a:ea typeface="+mn-ea"/>
            </a:endParaRPr>
          </a:p>
        </p:txBody>
      </p:sp>
      <p:sp>
        <p:nvSpPr>
          <p:cNvPr id="15" name="文本框 14">
            <a:extLst>
              <a:ext uri="{FF2B5EF4-FFF2-40B4-BE49-F238E27FC236}">
                <a16:creationId xmlns:a16="http://schemas.microsoft.com/office/drawing/2014/main" id="{C0931FA3-AAF1-41CB-B2D6-B286AA5D2B56}"/>
              </a:ext>
            </a:extLst>
          </p:cNvPr>
          <p:cNvSpPr txBox="1"/>
          <p:nvPr/>
        </p:nvSpPr>
        <p:spPr>
          <a:xfrm>
            <a:off x="7867540" y="1432031"/>
            <a:ext cx="1210588"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深证成指</a:t>
            </a:r>
          </a:p>
        </p:txBody>
      </p:sp>
      <p:sp>
        <p:nvSpPr>
          <p:cNvPr id="16" name="箭头: 上 15">
            <a:extLst>
              <a:ext uri="{FF2B5EF4-FFF2-40B4-BE49-F238E27FC236}">
                <a16:creationId xmlns:a16="http://schemas.microsoft.com/office/drawing/2014/main" id="{38225682-8E61-477E-AD33-7A3FADD7920E}"/>
              </a:ext>
            </a:extLst>
          </p:cNvPr>
          <p:cNvSpPr/>
          <p:nvPr/>
        </p:nvSpPr>
        <p:spPr bwMode="auto">
          <a:xfrm rot="10800000">
            <a:off x="7953170" y="1821345"/>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7" name="文本框 16">
            <a:extLst>
              <a:ext uri="{FF2B5EF4-FFF2-40B4-BE49-F238E27FC236}">
                <a16:creationId xmlns:a16="http://schemas.microsoft.com/office/drawing/2014/main" id="{9001E856-0ABB-48A4-8568-8A3D752EBB60}"/>
              </a:ext>
            </a:extLst>
          </p:cNvPr>
          <p:cNvSpPr txBox="1"/>
          <p:nvPr/>
        </p:nvSpPr>
        <p:spPr>
          <a:xfrm>
            <a:off x="8097186" y="1849840"/>
            <a:ext cx="963725" cy="400110"/>
          </a:xfrm>
          <a:prstGeom prst="rect">
            <a:avLst/>
          </a:prstGeom>
          <a:noFill/>
        </p:spPr>
        <p:txBody>
          <a:bodyPr wrap="none" rtlCol="0">
            <a:spAutoFit/>
          </a:bodyPr>
          <a:lstStyle/>
          <a:p>
            <a:r>
              <a:rPr lang="en-US" altLang="zh-CN" b="1" dirty="0">
                <a:solidFill>
                  <a:srgbClr val="000066"/>
                </a:solidFill>
                <a:latin typeface="+mn-ea"/>
                <a:ea typeface="+mn-ea"/>
              </a:rPr>
              <a:t> 0.28%</a:t>
            </a:r>
            <a:endParaRPr lang="zh-CN" altLang="en-US" b="1" dirty="0">
              <a:solidFill>
                <a:srgbClr val="000066"/>
              </a:solidFill>
              <a:latin typeface="+mn-ea"/>
              <a:ea typeface="+mn-ea"/>
            </a:endParaRPr>
          </a:p>
        </p:txBody>
      </p:sp>
      <p:sp>
        <p:nvSpPr>
          <p:cNvPr id="18" name="文本框 17">
            <a:extLst>
              <a:ext uri="{FF2B5EF4-FFF2-40B4-BE49-F238E27FC236}">
                <a16:creationId xmlns:a16="http://schemas.microsoft.com/office/drawing/2014/main" id="{332542B2-8C0D-4A14-B3C0-5AD96888776A}"/>
              </a:ext>
            </a:extLst>
          </p:cNvPr>
          <p:cNvSpPr txBox="1"/>
          <p:nvPr/>
        </p:nvSpPr>
        <p:spPr>
          <a:xfrm>
            <a:off x="7953170" y="4825804"/>
            <a:ext cx="1210588"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创业板指</a:t>
            </a:r>
          </a:p>
        </p:txBody>
      </p:sp>
      <p:sp>
        <p:nvSpPr>
          <p:cNvPr id="19" name="箭头: 上 18">
            <a:extLst>
              <a:ext uri="{FF2B5EF4-FFF2-40B4-BE49-F238E27FC236}">
                <a16:creationId xmlns:a16="http://schemas.microsoft.com/office/drawing/2014/main" id="{AC202E13-207F-447D-BCD1-0559B449198B}"/>
              </a:ext>
            </a:extLst>
          </p:cNvPr>
          <p:cNvSpPr/>
          <p:nvPr/>
        </p:nvSpPr>
        <p:spPr bwMode="auto">
          <a:xfrm rot="10800000">
            <a:off x="8038799" y="5210186"/>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20" name="文本框 19">
            <a:extLst>
              <a:ext uri="{FF2B5EF4-FFF2-40B4-BE49-F238E27FC236}">
                <a16:creationId xmlns:a16="http://schemas.microsoft.com/office/drawing/2014/main" id="{34D9E8B0-FDD6-4502-BCD7-AABEA83A4C97}"/>
              </a:ext>
            </a:extLst>
          </p:cNvPr>
          <p:cNvSpPr txBox="1"/>
          <p:nvPr/>
        </p:nvSpPr>
        <p:spPr>
          <a:xfrm>
            <a:off x="8229658" y="5298163"/>
            <a:ext cx="833883" cy="400110"/>
          </a:xfrm>
          <a:prstGeom prst="rect">
            <a:avLst/>
          </a:prstGeom>
          <a:noFill/>
        </p:spPr>
        <p:txBody>
          <a:bodyPr wrap="none" rtlCol="0">
            <a:spAutoFit/>
          </a:bodyPr>
          <a:lstStyle/>
          <a:p>
            <a:r>
              <a:rPr lang="en-US" altLang="zh-CN" b="1" dirty="0">
                <a:solidFill>
                  <a:srgbClr val="000066"/>
                </a:solidFill>
                <a:latin typeface="+mn-ea"/>
                <a:ea typeface="+mn-ea"/>
              </a:rPr>
              <a:t>3.43%</a:t>
            </a:r>
            <a:endParaRPr lang="zh-CN" altLang="en-US" b="1" dirty="0">
              <a:solidFill>
                <a:srgbClr val="000066"/>
              </a:solidFill>
              <a:latin typeface="+mn-ea"/>
              <a:ea typeface="+mn-ea"/>
            </a:endParaRPr>
          </a:p>
        </p:txBody>
      </p:sp>
      <p:sp>
        <p:nvSpPr>
          <p:cNvPr id="21" name="箭头: 上 20">
            <a:extLst>
              <a:ext uri="{FF2B5EF4-FFF2-40B4-BE49-F238E27FC236}">
                <a16:creationId xmlns:a16="http://schemas.microsoft.com/office/drawing/2014/main" id="{6581B119-9824-40E2-A1A8-03B625405148}"/>
              </a:ext>
            </a:extLst>
          </p:cNvPr>
          <p:cNvSpPr/>
          <p:nvPr/>
        </p:nvSpPr>
        <p:spPr bwMode="auto">
          <a:xfrm>
            <a:off x="31794" y="5224544"/>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5" name="文本框 4">
            <a:extLst>
              <a:ext uri="{FF2B5EF4-FFF2-40B4-BE49-F238E27FC236}">
                <a16:creationId xmlns:a16="http://schemas.microsoft.com/office/drawing/2014/main" id="{F3449907-9503-4790-9BA1-4958CA326D67}"/>
              </a:ext>
            </a:extLst>
          </p:cNvPr>
          <p:cNvSpPr txBox="1"/>
          <p:nvPr/>
        </p:nvSpPr>
        <p:spPr>
          <a:xfrm>
            <a:off x="1133479" y="5698273"/>
            <a:ext cx="6678881" cy="707886"/>
          </a:xfrm>
          <a:prstGeom prst="rect">
            <a:avLst/>
          </a:prstGeom>
          <a:noFill/>
        </p:spPr>
        <p:txBody>
          <a:bodyPr wrap="square" rtlCol="0">
            <a:spAutoFit/>
          </a:bodyPr>
          <a:lstStyle/>
          <a:p>
            <a:r>
              <a:rPr lang="en-US" altLang="zh-CN" b="1" dirty="0">
                <a:solidFill>
                  <a:srgbClr val="000066"/>
                </a:solidFill>
                <a:latin typeface="+mn-ea"/>
                <a:ea typeface="+mn-ea"/>
              </a:rPr>
              <a:t>5</a:t>
            </a:r>
            <a:r>
              <a:rPr lang="zh-CN" altLang="en-US" b="1" dirty="0">
                <a:solidFill>
                  <a:srgbClr val="000066"/>
                </a:solidFill>
                <a:latin typeface="+mn-ea"/>
                <a:ea typeface="+mn-ea"/>
              </a:rPr>
              <a:t>月市场先扬后抑，月末受到美国发布加征关税声明的影响，沪指跌破</a:t>
            </a:r>
            <a:r>
              <a:rPr lang="en-US" altLang="zh-CN" b="1" dirty="0">
                <a:solidFill>
                  <a:srgbClr val="000066"/>
                </a:solidFill>
                <a:latin typeface="+mn-ea"/>
                <a:ea typeface="+mn-ea"/>
              </a:rPr>
              <a:t>3100</a:t>
            </a:r>
            <a:r>
              <a:rPr lang="zh-CN" altLang="en-US" b="1" dirty="0">
                <a:solidFill>
                  <a:srgbClr val="000066"/>
                </a:solidFill>
                <a:latin typeface="+mn-ea"/>
                <a:ea typeface="+mn-ea"/>
              </a:rPr>
              <a:t>点</a:t>
            </a:r>
          </a:p>
        </p:txBody>
      </p:sp>
      <p:sp>
        <p:nvSpPr>
          <p:cNvPr id="23" name="文本框 22">
            <a:extLst>
              <a:ext uri="{FF2B5EF4-FFF2-40B4-BE49-F238E27FC236}">
                <a16:creationId xmlns:a16="http://schemas.microsoft.com/office/drawing/2014/main" id="{B1DE2939-1B1F-436C-94BD-8ACFA196125E}"/>
              </a:ext>
            </a:extLst>
          </p:cNvPr>
          <p:cNvSpPr txBox="1"/>
          <p:nvPr/>
        </p:nvSpPr>
        <p:spPr>
          <a:xfrm>
            <a:off x="161072" y="1098049"/>
            <a:ext cx="720080" cy="400110"/>
          </a:xfrm>
          <a:prstGeom prst="rect">
            <a:avLst/>
          </a:prstGeom>
          <a:noFill/>
        </p:spPr>
        <p:txBody>
          <a:bodyPr wrap="square" rtlCol="0">
            <a:spAutoFit/>
          </a:bodyPr>
          <a:lstStyle/>
          <a:p>
            <a:r>
              <a:rPr lang="zh-CN" altLang="en-US" b="1" dirty="0">
                <a:solidFill>
                  <a:schemeClr val="bg1"/>
                </a:solidFill>
                <a:latin typeface="+mn-ea"/>
                <a:ea typeface="+mn-ea"/>
              </a:rPr>
              <a:t>市场</a:t>
            </a:r>
          </a:p>
        </p:txBody>
      </p:sp>
      <p:pic>
        <p:nvPicPr>
          <p:cNvPr id="3" name="图片 2">
            <a:extLst>
              <a:ext uri="{FF2B5EF4-FFF2-40B4-BE49-F238E27FC236}">
                <a16:creationId xmlns:a16="http://schemas.microsoft.com/office/drawing/2014/main" id="{0224B010-EA50-4E29-B381-7CBEB8AF9A0A}"/>
              </a:ext>
            </a:extLst>
          </p:cNvPr>
          <p:cNvPicPr>
            <a:picLocks noChangeAspect="1"/>
          </p:cNvPicPr>
          <p:nvPr/>
        </p:nvPicPr>
        <p:blipFill>
          <a:blip r:embed="rId3"/>
          <a:stretch>
            <a:fillRect/>
          </a:stretch>
        </p:blipFill>
        <p:spPr>
          <a:xfrm>
            <a:off x="1098105" y="1358180"/>
            <a:ext cx="6743737" cy="4053417"/>
          </a:xfrm>
          <a:prstGeom prst="rect">
            <a:avLst/>
          </a:prstGeom>
        </p:spPr>
      </p:pic>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C144C539-5276-4BC5-AD30-A5EA3C46CAB4}"/>
              </a:ext>
            </a:extLst>
          </p:cNvPr>
          <p:cNvPicPr>
            <a:picLocks noChangeAspect="1"/>
          </p:cNvPicPr>
          <p:nvPr/>
        </p:nvPicPr>
        <p:blipFill>
          <a:blip r:embed="rId4"/>
          <a:stretch>
            <a:fillRect/>
          </a:stretch>
        </p:blipFill>
        <p:spPr>
          <a:xfrm>
            <a:off x="858518" y="1127774"/>
            <a:ext cx="7450762" cy="4602451"/>
          </a:xfrm>
          <a:prstGeom prst="rect">
            <a:avLst/>
          </a:prstGeom>
        </p:spPr>
      </p:pic>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dirty="0">
                <a:solidFill>
                  <a:srgbClr val="000066"/>
                </a:solidFill>
              </a:rPr>
              <a:t>上证</a:t>
            </a:r>
            <a:r>
              <a:rPr lang="en-US" altLang="zh-CN" sz="2400" dirty="0">
                <a:solidFill>
                  <a:srgbClr val="000066"/>
                </a:solidFill>
              </a:rPr>
              <a:t>50</a:t>
            </a:r>
            <a:r>
              <a:rPr lang="zh-CN" altLang="en-US" sz="2400" dirty="0">
                <a:solidFill>
                  <a:srgbClr val="000066"/>
                </a:solidFill>
              </a:rPr>
              <a:t>股指期货</a:t>
            </a:r>
          </a:p>
        </p:txBody>
      </p:sp>
      <p:cxnSp>
        <p:nvCxnSpPr>
          <p:cNvPr id="7" name="直接箭头连接符 6">
            <a:extLst>
              <a:ext uri="{FF2B5EF4-FFF2-40B4-BE49-F238E27FC236}">
                <a16:creationId xmlns:a16="http://schemas.microsoft.com/office/drawing/2014/main" id="{793C761C-1789-4009-BC54-906AC946F518}"/>
              </a:ext>
            </a:extLst>
          </p:cNvPr>
          <p:cNvCxnSpPr/>
          <p:nvPr/>
        </p:nvCxnSpPr>
        <p:spPr bwMode="auto">
          <a:xfrm flipH="1">
            <a:off x="971600" y="2276872"/>
            <a:ext cx="1584176" cy="72008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CE94CFB1-CD49-4D39-9422-136E7D0936F3}"/>
              </a:ext>
            </a:extLst>
          </p:cNvPr>
          <p:cNvSpPr txBox="1"/>
          <p:nvPr/>
        </p:nvSpPr>
        <p:spPr>
          <a:xfrm>
            <a:off x="10065" y="2972251"/>
            <a:ext cx="1217000" cy="707886"/>
          </a:xfrm>
          <a:prstGeom prst="rect">
            <a:avLst/>
          </a:prstGeom>
          <a:noFill/>
        </p:spPr>
        <p:txBody>
          <a:bodyPr wrap="none" rtlCol="0">
            <a:spAutoFit/>
          </a:bodyPr>
          <a:lstStyle/>
          <a:p>
            <a:r>
              <a:rPr lang="en-US" altLang="zh-CN" b="1" dirty="0">
                <a:solidFill>
                  <a:srgbClr val="000066"/>
                </a:solidFill>
                <a:latin typeface="+mn-ea"/>
                <a:ea typeface="+mn-ea"/>
              </a:rPr>
              <a:t>5</a:t>
            </a:r>
            <a:r>
              <a:rPr lang="zh-CN" altLang="en-US" b="1" dirty="0">
                <a:solidFill>
                  <a:srgbClr val="000066"/>
                </a:solidFill>
                <a:latin typeface="+mn-ea"/>
                <a:ea typeface="+mn-ea"/>
              </a:rPr>
              <a:t>月上旬</a:t>
            </a:r>
            <a:endParaRPr lang="en-US" altLang="zh-CN" b="1" dirty="0">
              <a:solidFill>
                <a:srgbClr val="000066"/>
              </a:solidFill>
              <a:latin typeface="+mn-ea"/>
              <a:ea typeface="+mn-ea"/>
            </a:endParaRPr>
          </a:p>
          <a:p>
            <a:r>
              <a:rPr lang="zh-CN" altLang="en-US" b="1" dirty="0">
                <a:solidFill>
                  <a:srgbClr val="000066"/>
                </a:solidFill>
                <a:latin typeface="+mn-ea"/>
                <a:ea typeface="+mn-ea"/>
              </a:rPr>
              <a:t>显著上升</a:t>
            </a:r>
          </a:p>
        </p:txBody>
      </p:sp>
      <p:cxnSp>
        <p:nvCxnSpPr>
          <p:cNvPr id="10" name="直接箭头连接符 9">
            <a:extLst>
              <a:ext uri="{FF2B5EF4-FFF2-40B4-BE49-F238E27FC236}">
                <a16:creationId xmlns:a16="http://schemas.microsoft.com/office/drawing/2014/main" id="{4B5B9369-BC50-42A1-9BEF-28006D60A480}"/>
              </a:ext>
            </a:extLst>
          </p:cNvPr>
          <p:cNvCxnSpPr>
            <a:cxnSpLocks/>
          </p:cNvCxnSpPr>
          <p:nvPr/>
        </p:nvCxnSpPr>
        <p:spPr bwMode="auto">
          <a:xfrm>
            <a:off x="4368332" y="5013176"/>
            <a:ext cx="380120" cy="795261"/>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1" name="文本框 10">
            <a:extLst>
              <a:ext uri="{FF2B5EF4-FFF2-40B4-BE49-F238E27FC236}">
                <a16:creationId xmlns:a16="http://schemas.microsoft.com/office/drawing/2014/main" id="{29DFC1AC-E350-4462-ABF8-C1EC9F4B7CF1}"/>
              </a:ext>
            </a:extLst>
          </p:cNvPr>
          <p:cNvSpPr txBox="1"/>
          <p:nvPr/>
        </p:nvSpPr>
        <p:spPr>
          <a:xfrm>
            <a:off x="7092280" y="4305290"/>
            <a:ext cx="1217000" cy="707886"/>
          </a:xfrm>
          <a:prstGeom prst="rect">
            <a:avLst/>
          </a:prstGeom>
          <a:noFill/>
        </p:spPr>
        <p:txBody>
          <a:bodyPr wrap="none" rtlCol="0">
            <a:spAutoFit/>
          </a:bodyPr>
          <a:lstStyle/>
          <a:p>
            <a:r>
              <a:rPr lang="en-US" altLang="zh-CN" b="1" dirty="0">
                <a:solidFill>
                  <a:srgbClr val="000066"/>
                </a:solidFill>
                <a:latin typeface="+mn-ea"/>
                <a:ea typeface="+mn-ea"/>
              </a:rPr>
              <a:t>5</a:t>
            </a:r>
            <a:r>
              <a:rPr lang="zh-CN" altLang="en-US" b="1" dirty="0">
                <a:solidFill>
                  <a:srgbClr val="000066"/>
                </a:solidFill>
                <a:latin typeface="+mn-ea"/>
                <a:ea typeface="+mn-ea"/>
              </a:rPr>
              <a:t>月下旬</a:t>
            </a:r>
            <a:endParaRPr lang="en-US" altLang="zh-CN" b="1" dirty="0">
              <a:solidFill>
                <a:srgbClr val="000066"/>
              </a:solidFill>
              <a:latin typeface="+mn-ea"/>
              <a:ea typeface="+mn-ea"/>
            </a:endParaRPr>
          </a:p>
          <a:p>
            <a:r>
              <a:rPr lang="zh-CN" altLang="en-US" b="1" dirty="0">
                <a:solidFill>
                  <a:srgbClr val="000066"/>
                </a:solidFill>
                <a:latin typeface="+mn-ea"/>
                <a:ea typeface="+mn-ea"/>
              </a:rPr>
              <a:t>显著回落</a:t>
            </a:r>
          </a:p>
        </p:txBody>
      </p:sp>
      <p:cxnSp>
        <p:nvCxnSpPr>
          <p:cNvPr id="12" name="直接箭头连接符 11">
            <a:extLst>
              <a:ext uri="{FF2B5EF4-FFF2-40B4-BE49-F238E27FC236}">
                <a16:creationId xmlns:a16="http://schemas.microsoft.com/office/drawing/2014/main" id="{131775A4-6B5B-4215-A2A9-DEADBAF63486}"/>
              </a:ext>
            </a:extLst>
          </p:cNvPr>
          <p:cNvCxnSpPr>
            <a:cxnSpLocks/>
          </p:cNvCxnSpPr>
          <p:nvPr/>
        </p:nvCxnSpPr>
        <p:spPr bwMode="auto">
          <a:xfrm>
            <a:off x="6287984" y="3957633"/>
            <a:ext cx="1050947" cy="397631"/>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bwMode="auto">
          <a:xfrm>
            <a:off x="500063" y="188640"/>
            <a:ext cx="8229600" cy="1143000"/>
          </a:xfrm>
          <a:noFill/>
          <a:ln>
            <a:miter lim="800000"/>
          </a:ln>
        </p:spPr>
        <p:txBody>
          <a:bodyPr vert="horz" wrap="square" lIns="91440" tIns="45720" rIns="91440" bIns="45720" numCol="1" anchor="t" anchorCtr="0" compatLnSpc="1"/>
          <a:lstStyle/>
          <a:p>
            <a:r>
              <a:rPr lang="zh-CN" altLang="en-US" sz="2400" dirty="0">
                <a:solidFill>
                  <a:srgbClr val="000066"/>
                </a:solidFill>
                <a:uFillTx/>
              </a:rPr>
              <a:t>债市指数</a:t>
            </a:r>
          </a:p>
        </p:txBody>
      </p:sp>
      <p:sp>
        <p:nvSpPr>
          <p:cNvPr id="6" name="文本框 5">
            <a:extLst>
              <a:ext uri="{FF2B5EF4-FFF2-40B4-BE49-F238E27FC236}">
                <a16:creationId xmlns:a16="http://schemas.microsoft.com/office/drawing/2014/main" id="{74E684D6-9375-47AE-9073-F1E4CB0F3561}"/>
              </a:ext>
            </a:extLst>
          </p:cNvPr>
          <p:cNvSpPr txBox="1"/>
          <p:nvPr/>
        </p:nvSpPr>
        <p:spPr>
          <a:xfrm>
            <a:off x="-53836" y="1306666"/>
            <a:ext cx="1210588" cy="400110"/>
          </a:xfrm>
          <a:prstGeom prst="rect">
            <a:avLst/>
          </a:prstGeom>
          <a:noFill/>
        </p:spPr>
        <p:txBody>
          <a:bodyPr wrap="square" rtlCol="0">
            <a:spAutoFit/>
          </a:bodyPr>
          <a:lstStyle/>
          <a:p>
            <a:r>
              <a:rPr lang="zh-CN" altLang="en-US" b="1" dirty="0">
                <a:solidFill>
                  <a:srgbClr val="000066"/>
                </a:solidFill>
                <a:latin typeface="幼圆" panose="02010509060101010101" pitchFamily="49" charset="-122"/>
                <a:ea typeface="幼圆" panose="02010509060101010101" pitchFamily="49" charset="-122"/>
              </a:rPr>
              <a:t>上证国债</a:t>
            </a:r>
          </a:p>
        </p:txBody>
      </p:sp>
      <p:sp>
        <p:nvSpPr>
          <p:cNvPr id="8" name="文本框 7">
            <a:extLst>
              <a:ext uri="{FF2B5EF4-FFF2-40B4-BE49-F238E27FC236}">
                <a16:creationId xmlns:a16="http://schemas.microsoft.com/office/drawing/2014/main" id="{7BEAD395-F051-495A-B334-264815730602}"/>
              </a:ext>
            </a:extLst>
          </p:cNvPr>
          <p:cNvSpPr txBox="1"/>
          <p:nvPr/>
        </p:nvSpPr>
        <p:spPr>
          <a:xfrm>
            <a:off x="211541" y="1724475"/>
            <a:ext cx="833883" cy="400110"/>
          </a:xfrm>
          <a:prstGeom prst="rect">
            <a:avLst/>
          </a:prstGeom>
          <a:noFill/>
        </p:spPr>
        <p:txBody>
          <a:bodyPr wrap="none" rtlCol="0">
            <a:spAutoFit/>
          </a:bodyPr>
          <a:lstStyle/>
          <a:p>
            <a:r>
              <a:rPr lang="en-US" altLang="zh-CN" b="1" dirty="0">
                <a:solidFill>
                  <a:srgbClr val="FF0000"/>
                </a:solidFill>
                <a:latin typeface="+mn-ea"/>
                <a:ea typeface="+mn-ea"/>
              </a:rPr>
              <a:t>0.48%</a:t>
            </a:r>
            <a:endParaRPr lang="zh-CN" altLang="en-US" b="1" dirty="0">
              <a:solidFill>
                <a:srgbClr val="FF0000"/>
              </a:solidFill>
              <a:latin typeface="+mn-ea"/>
              <a:ea typeface="+mn-ea"/>
            </a:endParaRPr>
          </a:p>
        </p:txBody>
      </p:sp>
      <p:sp>
        <p:nvSpPr>
          <p:cNvPr id="9" name="文本框 8">
            <a:extLst>
              <a:ext uri="{FF2B5EF4-FFF2-40B4-BE49-F238E27FC236}">
                <a16:creationId xmlns:a16="http://schemas.microsoft.com/office/drawing/2014/main" id="{181338AA-AB63-4ADB-AAB3-4CBF7006FE8A}"/>
              </a:ext>
            </a:extLst>
          </p:cNvPr>
          <p:cNvSpPr txBox="1"/>
          <p:nvPr/>
        </p:nvSpPr>
        <p:spPr>
          <a:xfrm>
            <a:off x="-53836" y="4825804"/>
            <a:ext cx="1217000" cy="400110"/>
          </a:xfrm>
          <a:prstGeom prst="rect">
            <a:avLst/>
          </a:prstGeom>
          <a:noFill/>
        </p:spPr>
        <p:txBody>
          <a:bodyPr wrap="none" rtlCol="0">
            <a:spAutoFit/>
          </a:bodyPr>
          <a:lstStyle/>
          <a:p>
            <a:r>
              <a:rPr lang="zh-CN" altLang="en-US" b="1" dirty="0">
                <a:solidFill>
                  <a:srgbClr val="000066"/>
                </a:solidFill>
                <a:latin typeface="+mn-ea"/>
                <a:ea typeface="+mn-ea"/>
              </a:rPr>
              <a:t>深信用债</a:t>
            </a:r>
          </a:p>
        </p:txBody>
      </p:sp>
      <p:sp>
        <p:nvSpPr>
          <p:cNvPr id="10" name="文本框 9">
            <a:extLst>
              <a:ext uri="{FF2B5EF4-FFF2-40B4-BE49-F238E27FC236}">
                <a16:creationId xmlns:a16="http://schemas.microsoft.com/office/drawing/2014/main" id="{8A3B87FF-2A01-4B8F-8DC3-A71B8FB49034}"/>
              </a:ext>
            </a:extLst>
          </p:cNvPr>
          <p:cNvSpPr txBox="1"/>
          <p:nvPr/>
        </p:nvSpPr>
        <p:spPr>
          <a:xfrm>
            <a:off x="222652" y="5298163"/>
            <a:ext cx="833883" cy="400110"/>
          </a:xfrm>
          <a:prstGeom prst="rect">
            <a:avLst/>
          </a:prstGeom>
          <a:noFill/>
        </p:spPr>
        <p:txBody>
          <a:bodyPr wrap="none" rtlCol="0">
            <a:spAutoFit/>
          </a:bodyPr>
          <a:lstStyle/>
          <a:p>
            <a:r>
              <a:rPr lang="en-US" altLang="zh-CN" b="1" dirty="0">
                <a:solidFill>
                  <a:srgbClr val="FF0000"/>
                </a:solidFill>
                <a:latin typeface="+mn-ea"/>
                <a:ea typeface="+mn-ea"/>
              </a:rPr>
              <a:t>0.15%</a:t>
            </a:r>
            <a:endParaRPr lang="zh-CN" altLang="en-US" b="1" dirty="0">
              <a:solidFill>
                <a:srgbClr val="FF0000"/>
              </a:solidFill>
              <a:latin typeface="+mn-ea"/>
              <a:ea typeface="+mn-ea"/>
            </a:endParaRPr>
          </a:p>
        </p:txBody>
      </p:sp>
      <p:sp>
        <p:nvSpPr>
          <p:cNvPr id="11" name="文本框 10">
            <a:extLst>
              <a:ext uri="{FF2B5EF4-FFF2-40B4-BE49-F238E27FC236}">
                <a16:creationId xmlns:a16="http://schemas.microsoft.com/office/drawing/2014/main" id="{79A851EE-D07C-49C0-86BF-16CB03578D9E}"/>
              </a:ext>
            </a:extLst>
          </p:cNvPr>
          <p:cNvSpPr txBox="1"/>
          <p:nvPr/>
        </p:nvSpPr>
        <p:spPr>
          <a:xfrm>
            <a:off x="7808478" y="1331640"/>
            <a:ext cx="1475084"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上证公司债</a:t>
            </a:r>
          </a:p>
        </p:txBody>
      </p:sp>
      <p:sp>
        <p:nvSpPr>
          <p:cNvPr id="12" name="箭头: 上 11">
            <a:extLst>
              <a:ext uri="{FF2B5EF4-FFF2-40B4-BE49-F238E27FC236}">
                <a16:creationId xmlns:a16="http://schemas.microsoft.com/office/drawing/2014/main" id="{2621C5C1-503B-4719-8015-29A06584BB72}"/>
              </a:ext>
            </a:extLst>
          </p:cNvPr>
          <p:cNvSpPr/>
          <p:nvPr/>
        </p:nvSpPr>
        <p:spPr bwMode="auto">
          <a:xfrm>
            <a:off x="7894108" y="1720954"/>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3" name="文本框 12">
            <a:extLst>
              <a:ext uri="{FF2B5EF4-FFF2-40B4-BE49-F238E27FC236}">
                <a16:creationId xmlns:a16="http://schemas.microsoft.com/office/drawing/2014/main" id="{2EBA26BB-7D6B-4521-853D-8B3A0787AF41}"/>
              </a:ext>
            </a:extLst>
          </p:cNvPr>
          <p:cNvSpPr txBox="1"/>
          <p:nvPr/>
        </p:nvSpPr>
        <p:spPr>
          <a:xfrm>
            <a:off x="8038124" y="1749449"/>
            <a:ext cx="963725" cy="400110"/>
          </a:xfrm>
          <a:prstGeom prst="rect">
            <a:avLst/>
          </a:prstGeom>
          <a:noFill/>
        </p:spPr>
        <p:txBody>
          <a:bodyPr wrap="none" rtlCol="0">
            <a:spAutoFit/>
          </a:bodyPr>
          <a:lstStyle/>
          <a:p>
            <a:r>
              <a:rPr lang="en-US" altLang="zh-CN" b="1" dirty="0">
                <a:solidFill>
                  <a:srgbClr val="FF0000"/>
                </a:solidFill>
                <a:latin typeface="+mn-ea"/>
                <a:ea typeface="+mn-ea"/>
              </a:rPr>
              <a:t> 0.30%</a:t>
            </a:r>
            <a:endParaRPr lang="zh-CN" altLang="en-US" b="1" dirty="0">
              <a:solidFill>
                <a:srgbClr val="FF0000"/>
              </a:solidFill>
              <a:latin typeface="+mn-ea"/>
              <a:ea typeface="+mn-ea"/>
            </a:endParaRPr>
          </a:p>
        </p:txBody>
      </p:sp>
      <p:sp>
        <p:nvSpPr>
          <p:cNvPr id="14" name="文本框 13">
            <a:extLst>
              <a:ext uri="{FF2B5EF4-FFF2-40B4-BE49-F238E27FC236}">
                <a16:creationId xmlns:a16="http://schemas.microsoft.com/office/drawing/2014/main" id="{97AC918D-9CA5-47B3-A303-76415B9D2925}"/>
              </a:ext>
            </a:extLst>
          </p:cNvPr>
          <p:cNvSpPr txBox="1"/>
          <p:nvPr/>
        </p:nvSpPr>
        <p:spPr>
          <a:xfrm>
            <a:off x="7953170" y="4825804"/>
            <a:ext cx="1217000"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深公司债</a:t>
            </a:r>
          </a:p>
        </p:txBody>
      </p:sp>
      <p:sp>
        <p:nvSpPr>
          <p:cNvPr id="15" name="箭头: 上 14">
            <a:extLst>
              <a:ext uri="{FF2B5EF4-FFF2-40B4-BE49-F238E27FC236}">
                <a16:creationId xmlns:a16="http://schemas.microsoft.com/office/drawing/2014/main" id="{FB1352D2-41AA-4F8E-8CFE-84E7592BAA47}"/>
              </a:ext>
            </a:extLst>
          </p:cNvPr>
          <p:cNvSpPr/>
          <p:nvPr/>
        </p:nvSpPr>
        <p:spPr bwMode="auto">
          <a:xfrm>
            <a:off x="8038799" y="5210186"/>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6" name="文本框 15">
            <a:extLst>
              <a:ext uri="{FF2B5EF4-FFF2-40B4-BE49-F238E27FC236}">
                <a16:creationId xmlns:a16="http://schemas.microsoft.com/office/drawing/2014/main" id="{415174AF-4227-44AB-8144-B8018851AAB0}"/>
              </a:ext>
            </a:extLst>
          </p:cNvPr>
          <p:cNvSpPr txBox="1"/>
          <p:nvPr/>
        </p:nvSpPr>
        <p:spPr>
          <a:xfrm>
            <a:off x="8229658" y="5298163"/>
            <a:ext cx="833883" cy="400110"/>
          </a:xfrm>
          <a:prstGeom prst="rect">
            <a:avLst/>
          </a:prstGeom>
          <a:noFill/>
        </p:spPr>
        <p:txBody>
          <a:bodyPr wrap="none" rtlCol="0">
            <a:spAutoFit/>
          </a:bodyPr>
          <a:lstStyle/>
          <a:p>
            <a:r>
              <a:rPr lang="en-US" altLang="zh-CN" b="1" dirty="0">
                <a:solidFill>
                  <a:srgbClr val="FF0000"/>
                </a:solidFill>
                <a:latin typeface="+mn-ea"/>
                <a:ea typeface="+mn-ea"/>
              </a:rPr>
              <a:t>0.18%</a:t>
            </a:r>
            <a:endParaRPr lang="zh-CN" altLang="en-US" b="1" dirty="0">
              <a:solidFill>
                <a:srgbClr val="FF0000"/>
              </a:solidFill>
              <a:latin typeface="+mn-ea"/>
              <a:ea typeface="+mn-ea"/>
            </a:endParaRPr>
          </a:p>
        </p:txBody>
      </p:sp>
      <p:sp>
        <p:nvSpPr>
          <p:cNvPr id="18" name="箭头: 上 17">
            <a:extLst>
              <a:ext uri="{FF2B5EF4-FFF2-40B4-BE49-F238E27FC236}">
                <a16:creationId xmlns:a16="http://schemas.microsoft.com/office/drawing/2014/main" id="{713C949E-E20E-4FCD-B9B9-72B3B0F7B49B}"/>
              </a:ext>
            </a:extLst>
          </p:cNvPr>
          <p:cNvSpPr/>
          <p:nvPr/>
        </p:nvSpPr>
        <p:spPr bwMode="auto">
          <a:xfrm>
            <a:off x="31794" y="5210186"/>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9" name="箭头: 上 18">
            <a:extLst>
              <a:ext uri="{FF2B5EF4-FFF2-40B4-BE49-F238E27FC236}">
                <a16:creationId xmlns:a16="http://schemas.microsoft.com/office/drawing/2014/main" id="{6B4083B1-87F8-4203-8533-1EFE7A0B17F6}"/>
              </a:ext>
            </a:extLst>
          </p:cNvPr>
          <p:cNvSpPr/>
          <p:nvPr/>
        </p:nvSpPr>
        <p:spPr bwMode="auto">
          <a:xfrm>
            <a:off x="27356" y="1698912"/>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5" name="文本框 4">
            <a:extLst>
              <a:ext uri="{FF2B5EF4-FFF2-40B4-BE49-F238E27FC236}">
                <a16:creationId xmlns:a16="http://schemas.microsoft.com/office/drawing/2014/main" id="{00BF404D-0299-4176-8E3C-0AF3CD53DE2E}"/>
              </a:ext>
            </a:extLst>
          </p:cNvPr>
          <p:cNvSpPr txBox="1"/>
          <p:nvPr/>
        </p:nvSpPr>
        <p:spPr>
          <a:xfrm>
            <a:off x="1835696" y="5461756"/>
            <a:ext cx="4896544" cy="707886"/>
          </a:xfrm>
          <a:prstGeom prst="rect">
            <a:avLst/>
          </a:prstGeom>
          <a:noFill/>
        </p:spPr>
        <p:txBody>
          <a:bodyPr wrap="square" rtlCol="0">
            <a:spAutoFit/>
          </a:bodyPr>
          <a:lstStyle/>
          <a:p>
            <a:r>
              <a:rPr lang="zh-CN" altLang="en-US" b="1" dirty="0">
                <a:solidFill>
                  <a:srgbClr val="000066"/>
                </a:solidFill>
                <a:latin typeface="+mn-ea"/>
                <a:ea typeface="+mn-ea"/>
              </a:rPr>
              <a:t>国债指数连续</a:t>
            </a:r>
            <a:r>
              <a:rPr lang="en-US" altLang="zh-CN" b="1" dirty="0">
                <a:solidFill>
                  <a:srgbClr val="000066"/>
                </a:solidFill>
                <a:latin typeface="+mn-ea"/>
                <a:ea typeface="+mn-ea"/>
              </a:rPr>
              <a:t>4</a:t>
            </a:r>
            <a:r>
              <a:rPr lang="zh-CN" altLang="en-US" b="1" dirty="0">
                <a:solidFill>
                  <a:srgbClr val="000066"/>
                </a:solidFill>
                <a:latin typeface="+mn-ea"/>
                <a:ea typeface="+mn-ea"/>
              </a:rPr>
              <a:t>个月涨幅在</a:t>
            </a:r>
            <a:r>
              <a:rPr lang="en-US" altLang="zh-CN" b="1" dirty="0">
                <a:solidFill>
                  <a:srgbClr val="000066"/>
                </a:solidFill>
                <a:latin typeface="+mn-ea"/>
                <a:ea typeface="+mn-ea"/>
              </a:rPr>
              <a:t>0.4%</a:t>
            </a:r>
            <a:r>
              <a:rPr lang="zh-CN" altLang="en-US" b="1" dirty="0">
                <a:solidFill>
                  <a:srgbClr val="000066"/>
                </a:solidFill>
                <a:latin typeface="+mn-ea"/>
                <a:ea typeface="+mn-ea"/>
              </a:rPr>
              <a:t>以上，市场避险情绪较浓</a:t>
            </a:r>
          </a:p>
        </p:txBody>
      </p:sp>
      <p:pic>
        <p:nvPicPr>
          <p:cNvPr id="3" name="图片 2">
            <a:extLst>
              <a:ext uri="{FF2B5EF4-FFF2-40B4-BE49-F238E27FC236}">
                <a16:creationId xmlns:a16="http://schemas.microsoft.com/office/drawing/2014/main" id="{04C5C4A7-9EEF-4CB4-9C35-49004371680B}"/>
              </a:ext>
            </a:extLst>
          </p:cNvPr>
          <p:cNvPicPr>
            <a:picLocks noChangeAspect="1"/>
          </p:cNvPicPr>
          <p:nvPr/>
        </p:nvPicPr>
        <p:blipFill>
          <a:blip r:embed="rId3"/>
          <a:stretch>
            <a:fillRect/>
          </a:stretch>
        </p:blipFill>
        <p:spPr>
          <a:xfrm>
            <a:off x="1252202" y="1523659"/>
            <a:ext cx="6339895" cy="3810682"/>
          </a:xfrm>
          <a:prstGeom prst="rect">
            <a:avLst/>
          </a:prstGeom>
        </p:spPr>
      </p:pic>
    </p:spTree>
  </p:cSld>
  <p:clrMapOvr>
    <a:masterClrMapping/>
  </p:clrMapOvr>
  <p:transition>
    <p:wipe dir="r"/>
  </p:transition>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anose="02010509060101010101" pitchFamily="49" charset="-122"/>
            <a:ea typeface="幼圆" panose="02010509060101010101"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1641</TotalTime>
  <Words>2214</Words>
  <Application>Microsoft Office PowerPoint</Application>
  <PresentationFormat>全屏显示(4:3)</PresentationFormat>
  <Paragraphs>469</Paragraphs>
  <Slides>26</Slides>
  <Notes>21</Notes>
  <HiddenSlides>0</HiddenSlides>
  <MMClips>0</MMClips>
  <ScaleCrop>false</ScaleCrop>
  <HeadingPairs>
    <vt:vector size="6" baseType="variant">
      <vt:variant>
        <vt:lpstr>已用的字体</vt:lpstr>
      </vt:variant>
      <vt:variant>
        <vt:i4>8</vt:i4>
      </vt:variant>
      <vt:variant>
        <vt:lpstr>主题</vt:lpstr>
      </vt:variant>
      <vt:variant>
        <vt:i4>8</vt:i4>
      </vt:variant>
      <vt:variant>
        <vt:lpstr>幻灯片标题</vt:lpstr>
      </vt:variant>
      <vt:variant>
        <vt:i4>26</vt:i4>
      </vt:variant>
    </vt:vector>
  </HeadingPairs>
  <TitlesOfParts>
    <vt:vector size="42" baseType="lpstr">
      <vt:lpstr>黑体</vt:lpstr>
      <vt:lpstr>华文中宋</vt:lpstr>
      <vt:lpstr>宋体</vt:lpstr>
      <vt:lpstr>幼圆</vt:lpstr>
      <vt:lpstr>Arial</vt:lpstr>
      <vt:lpstr>Times New Roman</vt:lpstr>
      <vt:lpstr>Verdana</vt:lpstr>
      <vt:lpstr>Wingdings</vt:lpstr>
      <vt:lpstr>融客PPT模板</vt:lpstr>
      <vt:lpstr>融客投资PPT模板</vt:lpstr>
      <vt:lpstr>1_融客PPT模板</vt:lpstr>
      <vt:lpstr>3_融客PPT模板</vt:lpstr>
      <vt:lpstr>2_融客PPT模板</vt:lpstr>
      <vt:lpstr>5_融客PPT模板</vt:lpstr>
      <vt:lpstr>7_融客PPT模板</vt:lpstr>
      <vt:lpstr>8_融客PPT模板</vt:lpstr>
      <vt:lpstr>PowerPoint 演示文稿</vt:lpstr>
      <vt:lpstr>PowerPoint 演示文稿</vt:lpstr>
      <vt:lpstr>PowerPoint 演示文稿</vt:lpstr>
      <vt:lpstr>CPI、PPI</vt:lpstr>
      <vt:lpstr>PMI</vt:lpstr>
      <vt:lpstr>央行公开市场操作</vt:lpstr>
      <vt:lpstr>PowerPoint 演示文稿</vt:lpstr>
      <vt:lpstr>上证50股指期货</vt:lpstr>
      <vt:lpstr>债市指数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联系我们</vt:lpstr>
    </vt:vector>
  </TitlesOfParts>
  <Company>Lenovo (Beijing)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高 亦清</cp:lastModifiedBy>
  <cp:revision>4239</cp:revision>
  <dcterms:created xsi:type="dcterms:W3CDTF">2007-11-30T05:47:00Z</dcterms:created>
  <dcterms:modified xsi:type="dcterms:W3CDTF">2018-06-11T02:52:55Z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