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7.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2.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 id="2147483662" r:id="rId2"/>
    <p:sldMasterId id="2147483674" r:id="rId3"/>
    <p:sldMasterId id="2147483688" r:id="rId4"/>
    <p:sldMasterId id="2147483702" r:id="rId5"/>
    <p:sldMasterId id="2147483716" r:id="rId6"/>
    <p:sldMasterId id="2147483730" r:id="rId7"/>
    <p:sldMasterId id="2147483744" r:id="rId8"/>
  </p:sldMasterIdLst>
  <p:notesMasterIdLst>
    <p:notesMasterId r:id="rId36"/>
  </p:notesMasterIdLst>
  <p:handoutMasterIdLst>
    <p:handoutMasterId r:id="rId37"/>
  </p:handoutMasterIdLst>
  <p:sldIdLst>
    <p:sldId id="256" r:id="rId9"/>
    <p:sldId id="450" r:id="rId10"/>
    <p:sldId id="378" r:id="rId11"/>
    <p:sldId id="442" r:id="rId12"/>
    <p:sldId id="436" r:id="rId13"/>
    <p:sldId id="405" r:id="rId14"/>
    <p:sldId id="416" r:id="rId15"/>
    <p:sldId id="439" r:id="rId16"/>
    <p:sldId id="418" r:id="rId17"/>
    <p:sldId id="437" r:id="rId18"/>
    <p:sldId id="400" r:id="rId19"/>
    <p:sldId id="396" r:id="rId20"/>
    <p:sldId id="430" r:id="rId21"/>
    <p:sldId id="372" r:id="rId22"/>
    <p:sldId id="320" r:id="rId23"/>
    <p:sldId id="447" r:id="rId24"/>
    <p:sldId id="443" r:id="rId25"/>
    <p:sldId id="364" r:id="rId26"/>
    <p:sldId id="449" r:id="rId27"/>
    <p:sldId id="448" r:id="rId28"/>
    <p:sldId id="451" r:id="rId29"/>
    <p:sldId id="441" r:id="rId30"/>
    <p:sldId id="445" r:id="rId31"/>
    <p:sldId id="446" r:id="rId32"/>
    <p:sldId id="423" r:id="rId33"/>
    <p:sldId id="425" r:id="rId34"/>
    <p:sldId id="390" r:id="rId35"/>
  </p:sldIdLst>
  <p:sldSz cx="9144000" cy="6858000" type="screen4x3"/>
  <p:notesSz cx="6797675" cy="9929813"/>
  <p:defaultTex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77">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2343E7"/>
    <a:srgbClr val="FF0000"/>
    <a:srgbClr val="33CC33"/>
    <a:srgbClr val="CC0000"/>
    <a:srgbClr val="FF9900"/>
    <a:srgbClr val="C0C0C0"/>
    <a:srgbClr val="00FF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660" autoAdjust="0"/>
    <p:restoredTop sz="86372" autoAdjust="0"/>
  </p:normalViewPr>
  <p:slideViewPr>
    <p:cSldViewPr>
      <p:cViewPr varScale="1">
        <p:scale>
          <a:sx n="81" d="100"/>
          <a:sy n="81" d="100"/>
        </p:scale>
        <p:origin x="-728" y="-56"/>
      </p:cViewPr>
      <p:guideLst>
        <p:guide orient="horz" pos="2160"/>
        <p:guide pos="28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2643" name="Rectangle 3"/>
          <p:cNvSpPr>
            <a:spLocks noGrp="1" noChangeArrowheads="1"/>
          </p:cNvSpPr>
          <p:nvPr>
            <p:ph type="dt" sz="quarter"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112644" name="Rectangle 4"/>
          <p:cNvSpPr>
            <a:spLocks noGrp="1" noChangeArrowheads="1"/>
          </p:cNvSpPr>
          <p:nvPr>
            <p:ph type="ftr" sz="quarter" idx="2"/>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2645" name="Rectangle 5"/>
          <p:cNvSpPr>
            <a:spLocks noGrp="1" noChangeArrowheads="1"/>
          </p:cNvSpPr>
          <p:nvPr>
            <p:ph type="sldNum" sz="quarter" idx="3"/>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215BADB-7DCD-49BC-AB0D-9367CFBA6A16}" type="slidenum">
              <a:rPr lang="zh-CN" altLang="en-US"/>
              <a:t>‹#›</a:t>
            </a:fld>
            <a:endParaRPr lang="en-US" altLang="zh-CN"/>
          </a:p>
        </p:txBody>
      </p:sp>
    </p:spTree>
    <p:extLst>
      <p:ext uri="{BB962C8B-B14F-4D97-AF65-F5344CB8AC3E}">
        <p14:creationId xmlns:p14="http://schemas.microsoft.com/office/powerpoint/2010/main" val="3181868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0" y="0"/>
            <a:ext cx="2946400" cy="496888"/>
          </a:xfrm>
          <a:prstGeom prst="rect">
            <a:avLst/>
          </a:prstGeom>
          <a:noFill/>
          <a:ln w="9525">
            <a:noFill/>
            <a:miter lim="800000"/>
          </a:ln>
          <a:effectLst/>
        </p:spPr>
        <p:txBody>
          <a:bodyPr vert="horz" wrap="square" lIns="91440" tIns="45720" rIns="91440" bIns="45720" numCol="1" anchor="t" anchorCtr="0" compatLnSpc="1"/>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118787" name="Rectangle 3"/>
          <p:cNvSpPr>
            <a:spLocks noGrp="1" noChangeArrowheads="1"/>
          </p:cNvSpPr>
          <p:nvPr>
            <p:ph type="dt" idx="1"/>
          </p:nvPr>
        </p:nvSpPr>
        <p:spPr bwMode="auto">
          <a:xfrm>
            <a:off x="3849688" y="0"/>
            <a:ext cx="2946400" cy="496888"/>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a:defRPr/>
            </a:pPr>
            <a:endParaRPr lang="en-US" altLang="zh-CN"/>
          </a:p>
        </p:txBody>
      </p:sp>
      <p:sp>
        <p:nvSpPr>
          <p:cNvPr id="38916" name="Rectangle 4"/>
          <p:cNvSpPr>
            <a:spLocks noGrp="1" noRot="1" noChangeAspect="1" noChangeArrowheads="1" noTextEdit="1"/>
          </p:cNvSpPr>
          <p:nvPr>
            <p:ph type="sldImg" idx="2"/>
          </p:nvPr>
        </p:nvSpPr>
        <p:spPr bwMode="auto">
          <a:xfrm>
            <a:off x="917575" y="744538"/>
            <a:ext cx="4965700" cy="3724275"/>
          </a:xfrm>
          <a:prstGeom prst="rect">
            <a:avLst/>
          </a:prstGeom>
          <a:noFill/>
          <a:ln w="9525">
            <a:solidFill>
              <a:srgbClr val="000000"/>
            </a:solidFill>
            <a:miter lim="800000"/>
          </a:ln>
        </p:spPr>
      </p:sp>
      <p:sp>
        <p:nvSpPr>
          <p:cNvPr id="118789" name="Rectangle 5"/>
          <p:cNvSpPr>
            <a:spLocks noGrp="1" noChangeArrowheads="1"/>
          </p:cNvSpPr>
          <p:nvPr>
            <p:ph type="body" sz="quarter" idx="3"/>
          </p:nvPr>
        </p:nvSpPr>
        <p:spPr bwMode="auto">
          <a:xfrm>
            <a:off x="679450" y="4716463"/>
            <a:ext cx="5438775" cy="4468812"/>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18790" name="Rectangle 6"/>
          <p:cNvSpPr>
            <a:spLocks noGrp="1" noChangeArrowheads="1"/>
          </p:cNvSpPr>
          <p:nvPr>
            <p:ph type="ftr" sz="quarter" idx="4"/>
          </p:nvPr>
        </p:nvSpPr>
        <p:spPr bwMode="auto">
          <a:xfrm>
            <a:off x="0" y="9431338"/>
            <a:ext cx="2946400" cy="496887"/>
          </a:xfrm>
          <a:prstGeom prst="rect">
            <a:avLst/>
          </a:prstGeom>
          <a:noFill/>
          <a:ln w="9525">
            <a:noFill/>
            <a:miter lim="800000"/>
          </a:ln>
          <a:effectLst/>
        </p:spPr>
        <p:txBody>
          <a:bodyPr vert="horz" wrap="square" lIns="91440" tIns="45720" rIns="91440" bIns="45720" numCol="1" anchor="b" anchorCtr="0" compatLnSpc="1"/>
          <a:lstStyle>
            <a:lvl1pPr algn="l">
              <a:defRPr sz="1200">
                <a:latin typeface="Arial" panose="020B0604020202020204" pitchFamily="34" charset="0"/>
                <a:ea typeface="宋体" panose="02010600030101010101" pitchFamily="2" charset="-122"/>
              </a:defRPr>
            </a:lvl1pPr>
          </a:lstStyle>
          <a:p>
            <a:pPr>
              <a:defRPr/>
            </a:pPr>
            <a:endParaRPr lang="en-US" altLang="zh-CN"/>
          </a:p>
        </p:txBody>
      </p:sp>
      <p:sp>
        <p:nvSpPr>
          <p:cNvPr id="118791" name="Rectangle 7"/>
          <p:cNvSpPr>
            <a:spLocks noGrp="1" noChangeArrowheads="1"/>
          </p:cNvSpPr>
          <p:nvPr>
            <p:ph type="sldNum" sz="quarter" idx="5"/>
          </p:nvPr>
        </p:nvSpPr>
        <p:spPr bwMode="auto">
          <a:xfrm>
            <a:off x="3849688" y="9431338"/>
            <a:ext cx="2946400" cy="496887"/>
          </a:xfrm>
          <a:prstGeom prst="rect">
            <a:avLst/>
          </a:prstGeom>
          <a:noFill/>
          <a:ln w="9525">
            <a:noFill/>
            <a:miter lim="800000"/>
          </a:ln>
          <a:effectLst/>
        </p:spPr>
        <p:txBody>
          <a:bodyPr vert="horz" wrap="square" lIns="91440" tIns="45720" rIns="91440" bIns="45720" numCol="1" anchor="b" anchorCtr="0" compatLnSpc="1"/>
          <a:lstStyle>
            <a:lvl1pPr algn="r">
              <a:defRPr sz="1200">
                <a:latin typeface="Arial" panose="020B0604020202020204" pitchFamily="34" charset="0"/>
                <a:ea typeface="宋体" panose="02010600030101010101" pitchFamily="2" charset="-122"/>
              </a:defRPr>
            </a:lvl1pPr>
          </a:lstStyle>
          <a:p>
            <a:pPr>
              <a:defRPr/>
            </a:pPr>
            <a:fld id="{CBB07F69-7155-447B-AE34-68A3E3683DC8}" type="slidenum">
              <a:rPr lang="zh-CN" altLang="en-US"/>
              <a:t>‹#›</a:t>
            </a:fld>
            <a:endParaRPr lang="en-US" altLang="zh-CN"/>
          </a:p>
        </p:txBody>
      </p:sp>
    </p:spTree>
    <p:extLst>
      <p:ext uri="{BB962C8B-B14F-4D97-AF65-F5344CB8AC3E}">
        <p14:creationId xmlns:p14="http://schemas.microsoft.com/office/powerpoint/2010/main" val="177540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1</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幻灯片图像占位符 1"/>
          <p:cNvSpPr>
            <a:spLocks noGrp="1" noRot="1" noChangeAspect="1" noTextEdit="1"/>
          </p:cNvSpPr>
          <p:nvPr>
            <p:ph type="sldImg"/>
          </p:nvPr>
        </p:nvSpPr>
        <p:spPr/>
      </p:sp>
      <p:sp>
        <p:nvSpPr>
          <p:cNvPr id="4915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9156" name="灯片编号占位符 3"/>
          <p:cNvSpPr>
            <a:spLocks noGrp="1"/>
          </p:cNvSpPr>
          <p:nvPr>
            <p:ph type="sldNum" sz="quarter" idx="5"/>
          </p:nvPr>
        </p:nvSpPr>
        <p:spPr>
          <a:noFill/>
        </p:spPr>
        <p:txBody>
          <a:bodyPr/>
          <a:lstStyle/>
          <a:p>
            <a:fld id="{E77B8B10-1324-4A89-B636-E7B912D32726}" type="slidenum">
              <a:rPr lang="zh-CN" altLang="en-US" smtClean="0">
                <a:latin typeface="Arial" panose="020B0604020202020204" pitchFamily="34" charset="0"/>
              </a:rPr>
              <a:t>11</a:t>
            </a:fld>
            <a:endParaRPr lang="en-US" altLang="zh-CN">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p:sp>
      <p:sp>
        <p:nvSpPr>
          <p:cNvPr id="5017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0180" name="灯片编号占位符 3"/>
          <p:cNvSpPr>
            <a:spLocks noGrp="1"/>
          </p:cNvSpPr>
          <p:nvPr>
            <p:ph type="sldNum" sz="quarter" idx="5"/>
          </p:nvPr>
        </p:nvSpPr>
        <p:spPr>
          <a:noFill/>
        </p:spPr>
        <p:txBody>
          <a:bodyPr/>
          <a:lstStyle/>
          <a:p>
            <a:fld id="{D30BF4F9-9AEE-448D-B3EC-3F52BE76B531}" type="slidenum">
              <a:rPr lang="zh-CN" altLang="en-US" smtClean="0">
                <a:latin typeface="Arial" panose="020B0604020202020204" pitchFamily="34" charset="0"/>
              </a:rPr>
              <a:t>12</a:t>
            </a:fld>
            <a:endParaRPr lang="en-US" altLang="zh-CN">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幻灯片图像占位符 1"/>
          <p:cNvSpPr>
            <a:spLocks noGrp="1" noRot="1" noChangeAspect="1" noTextEdit="1"/>
          </p:cNvSpPr>
          <p:nvPr>
            <p:ph type="sldImg"/>
          </p:nvPr>
        </p:nvSpPr>
        <p:spPr/>
      </p:sp>
      <p:sp>
        <p:nvSpPr>
          <p:cNvPr id="5120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1204" name="灯片编号占位符 3"/>
          <p:cNvSpPr>
            <a:spLocks noGrp="1"/>
          </p:cNvSpPr>
          <p:nvPr>
            <p:ph type="sldNum" sz="quarter" idx="5"/>
          </p:nvPr>
        </p:nvSpPr>
        <p:spPr>
          <a:noFill/>
        </p:spPr>
        <p:txBody>
          <a:bodyPr/>
          <a:lstStyle/>
          <a:p>
            <a:fld id="{FA7FD96F-1CBF-4627-98CC-F89080831901}" type="slidenum">
              <a:rPr lang="zh-CN" altLang="en-US" smtClean="0">
                <a:latin typeface="Arial" panose="020B0604020202020204" pitchFamily="34" charset="0"/>
              </a:rPr>
              <a:t>13</a:t>
            </a:fld>
            <a:endParaRPr lang="en-US" altLang="zh-CN">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p:sp>
      <p:sp>
        <p:nvSpPr>
          <p:cNvPr id="5222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2228" name="灯片编号占位符 3"/>
          <p:cNvSpPr>
            <a:spLocks noGrp="1"/>
          </p:cNvSpPr>
          <p:nvPr>
            <p:ph type="sldNum" sz="quarter" idx="5"/>
          </p:nvPr>
        </p:nvSpPr>
        <p:spPr>
          <a:noFill/>
        </p:spPr>
        <p:txBody>
          <a:bodyPr/>
          <a:lstStyle/>
          <a:p>
            <a:fld id="{5DE2822E-C16A-46B9-9217-5699FA279432}" type="slidenum">
              <a:rPr lang="zh-CN" altLang="en-US" smtClean="0">
                <a:latin typeface="Arial" panose="020B0604020202020204" pitchFamily="34" charset="0"/>
              </a:rPr>
              <a:t>14</a:t>
            </a:fld>
            <a:endParaRPr lang="en-US" altLang="zh-CN">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幻灯片图像占位符 1"/>
          <p:cNvSpPr>
            <a:spLocks noGrp="1" noRot="1" noChangeAspect="1" noTextEdit="1"/>
          </p:cNvSpPr>
          <p:nvPr>
            <p:ph type="sldImg"/>
          </p:nvPr>
        </p:nvSpPr>
        <p:spPr/>
      </p:sp>
      <p:sp>
        <p:nvSpPr>
          <p:cNvPr id="5325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3252" name="灯片编号占位符 3"/>
          <p:cNvSpPr>
            <a:spLocks noGrp="1"/>
          </p:cNvSpPr>
          <p:nvPr>
            <p:ph type="sldNum" sz="quarter" idx="5"/>
          </p:nvPr>
        </p:nvSpPr>
        <p:spPr>
          <a:noFill/>
        </p:spPr>
        <p:txBody>
          <a:bodyPr/>
          <a:lstStyle/>
          <a:p>
            <a:fld id="{FB24A8D8-6A62-4928-A7F1-BD1541A69352}" type="slidenum">
              <a:rPr lang="zh-CN" altLang="en-US" smtClean="0">
                <a:latin typeface="Arial" panose="020B0604020202020204" pitchFamily="34" charset="0"/>
              </a:rPr>
              <a:t>15</a:t>
            </a:fld>
            <a:endParaRPr lang="en-US" altLang="zh-CN">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54276" name="灯片编号占位符 3"/>
          <p:cNvSpPr>
            <a:spLocks noGrp="1"/>
          </p:cNvSpPr>
          <p:nvPr>
            <p:ph type="sldNum" sz="quarter" idx="5"/>
          </p:nvPr>
        </p:nvSpPr>
        <p:spPr>
          <a:noFill/>
        </p:spPr>
        <p:txBody>
          <a:bodyPr/>
          <a:lstStyle/>
          <a:p>
            <a:fld id="{1728A664-25E9-481E-A125-881D4B0EE505}" type="slidenum">
              <a:rPr lang="zh-CN" altLang="en-US" smtClean="0">
                <a:solidFill>
                  <a:srgbClr val="000000"/>
                </a:solidFill>
                <a:latin typeface="Arial" panose="020B0604020202020204" pitchFamily="34" charset="0"/>
              </a:rPr>
              <a:t>17</a:t>
            </a:fld>
            <a:endParaRPr lang="en-US" altLang="zh-CN">
              <a:solidFill>
                <a:srgbClr val="000000"/>
              </a:solidFill>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幻灯片图像占位符 1"/>
          <p:cNvSpPr>
            <a:spLocks noGrp="1" noRot="1" noChangeAspect="1" noTextEdit="1"/>
          </p:cNvSpPr>
          <p:nvPr>
            <p:ph type="sldImg"/>
          </p:nvPr>
        </p:nvSpPr>
        <p:spPr/>
      </p:sp>
      <p:sp>
        <p:nvSpPr>
          <p:cNvPr id="55299"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55300" name="灯片编号占位符 3"/>
          <p:cNvSpPr>
            <a:spLocks noGrp="1"/>
          </p:cNvSpPr>
          <p:nvPr>
            <p:ph type="sldNum" sz="quarter" idx="5"/>
          </p:nvPr>
        </p:nvSpPr>
        <p:spPr>
          <a:noFill/>
        </p:spPr>
        <p:txBody>
          <a:bodyPr/>
          <a:lstStyle/>
          <a:p>
            <a:fld id="{1F2E9EE6-3BE6-4A8C-80A8-52CBE14B2DCB}" type="slidenum">
              <a:rPr lang="zh-CN" altLang="en-US" smtClean="0">
                <a:latin typeface="Arial" panose="020B0604020202020204" pitchFamily="34" charset="0"/>
              </a:rPr>
              <a:t>18</a:t>
            </a:fld>
            <a:endParaRPr lang="en-US" altLang="zh-CN">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1"/>
          <p:cNvSpPr>
            <a:spLocks noGrp="1" noRot="1" noChangeAspect="1" noTextEdit="1"/>
          </p:cNvSpPr>
          <p:nvPr>
            <p:ph type="sldImg"/>
          </p:nvPr>
        </p:nvSpPr>
        <p:spPr/>
      </p:sp>
      <p:sp>
        <p:nvSpPr>
          <p:cNvPr id="54275" name="备注占位符 2"/>
          <p:cNvSpPr>
            <a:spLocks noGrp="1"/>
          </p:cNvSpPr>
          <p:nvPr>
            <p:ph type="body" idx="1"/>
          </p:nvPr>
        </p:nvSpPr>
        <p:spPr>
          <a:noFill/>
        </p:spPr>
        <p:txBody>
          <a:bodyPr/>
          <a:lstStyle/>
          <a:p>
            <a:endParaRPr lang="zh-CN" altLang="en-US">
              <a:ea typeface="宋体" panose="02010600030101010101" pitchFamily="2" charset="-122"/>
            </a:endParaRPr>
          </a:p>
        </p:txBody>
      </p:sp>
      <p:sp>
        <p:nvSpPr>
          <p:cNvPr id="54276" name="灯片编号占位符 3"/>
          <p:cNvSpPr txBox="1">
            <a:spLocks noGrp="1"/>
          </p:cNvSpPr>
          <p:nvPr/>
        </p:nvSpPr>
        <p:spPr bwMode="auto">
          <a:xfrm>
            <a:off x="3849688" y="9431338"/>
            <a:ext cx="2946400" cy="496887"/>
          </a:xfrm>
          <a:prstGeom prst="rect">
            <a:avLst/>
          </a:prstGeom>
          <a:noFill/>
          <a:ln w="9525">
            <a:noFill/>
            <a:miter lim="800000"/>
          </a:ln>
        </p:spPr>
        <p:txBody>
          <a:bodyPr anchor="b"/>
          <a:lstStyle/>
          <a:p>
            <a:pPr algn="r"/>
            <a:fld id="{102CD48E-DF1A-40EA-893E-43C78C7B8506}" type="slidenum">
              <a:rPr lang="zh-CN" altLang="en-US" sz="1200">
                <a:solidFill>
                  <a:srgbClr val="000000"/>
                </a:solidFill>
              </a:rPr>
              <a:t>22</a:t>
            </a:fld>
            <a:endParaRPr lang="en-US" altLang="zh-CN" sz="1200">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幻灯片图像占位符 1"/>
          <p:cNvSpPr>
            <a:spLocks noGrp="1" noRot="1" noChangeAspect="1" noTextEdit="1"/>
          </p:cNvSpPr>
          <p:nvPr>
            <p:ph type="sldImg"/>
          </p:nvPr>
        </p:nvSpPr>
        <p:spPr/>
      </p:sp>
      <p:sp>
        <p:nvSpPr>
          <p:cNvPr id="59395"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59396"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54EC2046-CBD9-49BA-BD82-23E1D28F573E}" type="slidenum">
              <a:rPr lang="zh-CN" altLang="en-US" sz="1200">
                <a:solidFill>
                  <a:srgbClr val="000000"/>
                </a:solidFill>
              </a:rPr>
              <a:t>25</a:t>
            </a:fld>
            <a:endParaRPr lang="en-US" altLang="zh-CN" sz="120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D2357406-4E3C-4C33-9D93-C975F75BA8E2}" type="slidenum">
              <a:rPr lang="zh-CN" altLang="en-US" smtClean="0">
                <a:latin typeface="Arial" panose="020B0604020202020204" pitchFamily="34" charset="0"/>
              </a:rPr>
              <a:t>2</a:t>
            </a:fld>
            <a:endParaRPr lang="en-US" altLang="zh-CN">
              <a:latin typeface="Arial" panose="020B0604020202020204" pitchFamily="34" charset="0"/>
            </a:endParaRPr>
          </a:p>
        </p:txBody>
      </p:sp>
      <p:sp>
        <p:nvSpPr>
          <p:cNvPr id="39939" name="Rectangle 2"/>
          <p:cNvSpPr>
            <a:spLocks noGrp="1" noRot="1" noChangeAspect="1" noChangeArrowheads="1" noTextEdit="1"/>
          </p:cNvSpPr>
          <p:nvPr>
            <p:ph type="sldImg"/>
          </p:nvPr>
        </p:nvSpPr>
        <p:spPr/>
      </p:sp>
      <p:sp>
        <p:nvSpPr>
          <p:cNvPr id="39940" name="Rectangle 3"/>
          <p:cNvSpPr>
            <a:spLocks noGrp="1" noChangeArrowheads="1"/>
          </p:cNvSpPr>
          <p:nvPr>
            <p:ph type="body" idx="1"/>
          </p:nvPr>
        </p:nvSpPr>
        <p:spPr>
          <a:noFill/>
        </p:spPr>
        <p:txBody>
          <a:bodyPr/>
          <a:lstStyle/>
          <a:p>
            <a:pPr eaLnBrk="1" hangingPunct="1"/>
            <a:endParaRPr lang="zh-CN" altLang="en-US">
              <a:latin typeface="Arial" panose="020B0604020202020204" pitchFamily="34" charset="0"/>
            </a:endParaRPr>
          </a:p>
        </p:txBody>
      </p:sp>
    </p:spTree>
    <p:extLst>
      <p:ext uri="{BB962C8B-B14F-4D97-AF65-F5344CB8AC3E}">
        <p14:creationId xmlns:p14="http://schemas.microsoft.com/office/powerpoint/2010/main" val="17512698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幻灯片图像占位符 1"/>
          <p:cNvSpPr>
            <a:spLocks noGrp="1" noRot="1" noChangeAspect="1" noTextEdit="1"/>
          </p:cNvSpPr>
          <p:nvPr>
            <p:ph type="sldImg"/>
          </p:nvPr>
        </p:nvSpPr>
        <p:spPr/>
      </p:sp>
      <p:sp>
        <p:nvSpPr>
          <p:cNvPr id="61443" name="备注占位符 2"/>
          <p:cNvSpPr>
            <a:spLocks noGrp="1"/>
          </p:cNvSpPr>
          <p:nvPr>
            <p:ph type="body" idx="1"/>
          </p:nvPr>
        </p:nvSpPr>
        <p:spPr>
          <a:noFill/>
        </p:spPr>
        <p:txBody>
          <a:bodyPr lIns="91550" tIns="45774" rIns="91550" bIns="45774"/>
          <a:lstStyle/>
          <a:p>
            <a:endParaRPr lang="zh-CN" altLang="en-US">
              <a:latin typeface="Arial" panose="020B0604020202020204" pitchFamily="34" charset="0"/>
            </a:endParaRPr>
          </a:p>
        </p:txBody>
      </p:sp>
      <p:sp>
        <p:nvSpPr>
          <p:cNvPr id="61444" name="灯片编号占位符 3"/>
          <p:cNvSpPr txBox="1">
            <a:spLocks noGrp="1"/>
          </p:cNvSpPr>
          <p:nvPr/>
        </p:nvSpPr>
        <p:spPr bwMode="auto">
          <a:xfrm>
            <a:off x="3849688" y="9432925"/>
            <a:ext cx="2946400" cy="495300"/>
          </a:xfrm>
          <a:prstGeom prst="rect">
            <a:avLst/>
          </a:prstGeom>
          <a:noFill/>
          <a:ln w="9525">
            <a:noFill/>
            <a:miter lim="800000"/>
          </a:ln>
        </p:spPr>
        <p:txBody>
          <a:bodyPr lIns="91550" tIns="45774" rIns="91550" bIns="45774" anchor="b"/>
          <a:lstStyle/>
          <a:p>
            <a:pPr algn="r" defTabSz="915670"/>
            <a:fld id="{B66FD792-C4C0-47E5-9BDE-FF08C9B884DB}" type="slidenum">
              <a:rPr lang="zh-CN" altLang="en-US" sz="1200">
                <a:solidFill>
                  <a:srgbClr val="000000"/>
                </a:solidFill>
              </a:rPr>
              <a:t>26</a:t>
            </a:fld>
            <a:endParaRPr lang="en-US" altLang="zh-CN" sz="1200">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幻灯片图像占位符 1"/>
          <p:cNvSpPr>
            <a:spLocks noGrp="1" noRot="1" noChangeAspect="1" noTextEdit="1"/>
          </p:cNvSpPr>
          <p:nvPr>
            <p:ph type="sldImg"/>
          </p:nvPr>
        </p:nvSpPr>
        <p:spPr/>
      </p:sp>
      <p:sp>
        <p:nvSpPr>
          <p:cNvPr id="6246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62468" name="灯片编号占位符 3"/>
          <p:cNvSpPr>
            <a:spLocks noGrp="1"/>
          </p:cNvSpPr>
          <p:nvPr>
            <p:ph type="sldNum" sz="quarter" idx="5"/>
          </p:nvPr>
        </p:nvSpPr>
        <p:spPr>
          <a:noFill/>
        </p:spPr>
        <p:txBody>
          <a:bodyPr/>
          <a:lstStyle/>
          <a:p>
            <a:fld id="{3BEEE980-A0B8-4EF9-B18B-052D2CC2DFAA}" type="slidenum">
              <a:rPr lang="zh-CN" altLang="en-US" smtClean="0">
                <a:solidFill>
                  <a:srgbClr val="000000"/>
                </a:solidFill>
                <a:latin typeface="Arial" panose="020B0604020202020204" pitchFamily="34" charset="0"/>
              </a:rPr>
              <a:t>27</a:t>
            </a:fld>
            <a:endParaRPr lang="en-US" altLang="zh-CN">
              <a:solidFill>
                <a:srgbClr val="000000"/>
              </a:solidFill>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幻灯片图像占位符 1"/>
          <p:cNvSpPr>
            <a:spLocks noGrp="1" noRot="1" noChangeAspect="1" noTextEdit="1"/>
          </p:cNvSpPr>
          <p:nvPr>
            <p:ph type="sldImg"/>
          </p:nvPr>
        </p:nvSpPr>
        <p:spPr/>
      </p:sp>
      <p:sp>
        <p:nvSpPr>
          <p:cNvPr id="4096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0964" name="灯片编号占位符 3"/>
          <p:cNvSpPr>
            <a:spLocks noGrp="1"/>
          </p:cNvSpPr>
          <p:nvPr>
            <p:ph type="sldNum" sz="quarter" idx="5"/>
          </p:nvPr>
        </p:nvSpPr>
        <p:spPr>
          <a:noFill/>
        </p:spPr>
        <p:txBody>
          <a:bodyPr/>
          <a:lstStyle/>
          <a:p>
            <a:fld id="{A05D1252-F4D2-4957-B2AF-B15F6A231658}" type="slidenum">
              <a:rPr lang="zh-CN" altLang="en-US" smtClean="0">
                <a:latin typeface="Arial" panose="020B0604020202020204" pitchFamily="34" charset="0"/>
              </a:rPr>
              <a:t>3</a:t>
            </a:fld>
            <a:endParaRPr lang="en-US" altLang="zh-CN">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p:sp>
      <p:sp>
        <p:nvSpPr>
          <p:cNvPr id="4198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1988" name="灯片编号占位符 3"/>
          <p:cNvSpPr>
            <a:spLocks noGrp="1"/>
          </p:cNvSpPr>
          <p:nvPr>
            <p:ph type="sldNum" sz="quarter" idx="5"/>
          </p:nvPr>
        </p:nvSpPr>
        <p:spPr>
          <a:noFill/>
        </p:spPr>
        <p:txBody>
          <a:bodyPr/>
          <a:lstStyle/>
          <a:p>
            <a:fld id="{6993E6D2-58B9-44CA-9DA2-F9D516F0FA5C}" type="slidenum">
              <a:rPr lang="zh-CN" altLang="en-US" smtClean="0">
                <a:solidFill>
                  <a:srgbClr val="000000"/>
                </a:solidFill>
                <a:latin typeface="Arial" panose="020B0604020202020204" pitchFamily="34" charset="0"/>
              </a:rPr>
              <a:t>4</a:t>
            </a:fld>
            <a:endParaRPr lang="en-US" altLang="zh-CN">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幻灯片图像占位符 1"/>
          <p:cNvSpPr>
            <a:spLocks noGrp="1" noRot="1" noChangeAspect="1" noTextEdit="1"/>
          </p:cNvSpPr>
          <p:nvPr>
            <p:ph type="sldImg"/>
          </p:nvPr>
        </p:nvSpPr>
        <p:spPr/>
      </p:sp>
      <p:sp>
        <p:nvSpPr>
          <p:cNvPr id="43011"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3012" name="灯片编号占位符 3"/>
          <p:cNvSpPr>
            <a:spLocks noGrp="1"/>
          </p:cNvSpPr>
          <p:nvPr>
            <p:ph type="sldNum" sz="quarter" idx="5"/>
          </p:nvPr>
        </p:nvSpPr>
        <p:spPr>
          <a:noFill/>
        </p:spPr>
        <p:txBody>
          <a:bodyPr/>
          <a:lstStyle/>
          <a:p>
            <a:fld id="{ADFAB647-5434-4ABC-A07D-364031E59BF1}" type="slidenum">
              <a:rPr lang="zh-CN" altLang="en-US" smtClean="0">
                <a:solidFill>
                  <a:srgbClr val="000000"/>
                </a:solidFill>
                <a:latin typeface="Arial" panose="020B0604020202020204" pitchFamily="34" charset="0"/>
              </a:rPr>
              <a:t>5</a:t>
            </a:fld>
            <a:endParaRPr lang="en-US" altLang="zh-CN">
              <a:solidFill>
                <a:srgbClr val="000000"/>
              </a:solidFill>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幻灯片图像占位符 1"/>
          <p:cNvSpPr>
            <a:spLocks noGrp="1" noRot="1" noChangeAspect="1" noTextEdit="1"/>
          </p:cNvSpPr>
          <p:nvPr>
            <p:ph type="sldImg"/>
          </p:nvPr>
        </p:nvSpPr>
        <p:spPr/>
      </p:sp>
      <p:sp>
        <p:nvSpPr>
          <p:cNvPr id="45059"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5060" name="灯片编号占位符 3"/>
          <p:cNvSpPr>
            <a:spLocks noGrp="1"/>
          </p:cNvSpPr>
          <p:nvPr>
            <p:ph type="sldNum" sz="quarter" idx="5"/>
          </p:nvPr>
        </p:nvSpPr>
        <p:spPr>
          <a:noFill/>
        </p:spPr>
        <p:txBody>
          <a:bodyPr/>
          <a:lstStyle/>
          <a:p>
            <a:fld id="{4144F239-2C94-4817-927E-CC75FBAA7CF6}" type="slidenum">
              <a:rPr lang="zh-CN" altLang="en-US" smtClean="0">
                <a:solidFill>
                  <a:srgbClr val="000000"/>
                </a:solidFill>
                <a:latin typeface="Arial" panose="020B0604020202020204" pitchFamily="34" charset="0"/>
              </a:rPr>
              <a:t>7</a:t>
            </a:fld>
            <a:endParaRPr lang="en-US" altLang="zh-CN">
              <a:solidFill>
                <a:srgbClr val="000000"/>
              </a:solidFill>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幻灯片图像占位符 1"/>
          <p:cNvSpPr>
            <a:spLocks noGrp="1" noRot="1" noChangeAspect="1" noTextEdit="1"/>
          </p:cNvSpPr>
          <p:nvPr>
            <p:ph type="sldImg"/>
          </p:nvPr>
        </p:nvSpPr>
        <p:spPr/>
      </p:sp>
      <p:sp>
        <p:nvSpPr>
          <p:cNvPr id="46083"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6084" name="灯片编号占位符 3"/>
          <p:cNvSpPr>
            <a:spLocks noGrp="1"/>
          </p:cNvSpPr>
          <p:nvPr>
            <p:ph type="sldNum" sz="quarter" idx="5"/>
          </p:nvPr>
        </p:nvSpPr>
        <p:spPr>
          <a:noFill/>
        </p:spPr>
        <p:txBody>
          <a:bodyPr/>
          <a:lstStyle/>
          <a:p>
            <a:fld id="{BADFC64E-0477-46FF-A69A-C14BF260A05B}" type="slidenum">
              <a:rPr lang="zh-CN" altLang="en-US" smtClean="0">
                <a:latin typeface="Arial" panose="020B0604020202020204" pitchFamily="34" charset="0"/>
              </a:rPr>
              <a:t>8</a:t>
            </a:fld>
            <a:endParaRPr lang="en-US" altLang="zh-CN">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幻灯片图像占位符 1"/>
          <p:cNvSpPr>
            <a:spLocks noGrp="1" noRot="1" noChangeAspect="1" noTextEdit="1"/>
          </p:cNvSpPr>
          <p:nvPr>
            <p:ph type="sldImg"/>
          </p:nvPr>
        </p:nvSpPr>
        <p:spPr/>
      </p:sp>
      <p:sp>
        <p:nvSpPr>
          <p:cNvPr id="47107" name="备注占位符 2"/>
          <p:cNvSpPr>
            <a:spLocks noGrp="1"/>
          </p:cNvSpPr>
          <p:nvPr>
            <p:ph type="body" idx="1"/>
          </p:nvPr>
        </p:nvSpPr>
        <p:spPr>
          <a:noFill/>
        </p:spPr>
        <p:txBody>
          <a:bodyPr/>
          <a:lstStyle/>
          <a:p>
            <a:endParaRPr lang="zh-CN" altLang="en-US">
              <a:latin typeface="Arial" panose="020B0604020202020204" pitchFamily="34" charset="0"/>
            </a:endParaRPr>
          </a:p>
        </p:txBody>
      </p:sp>
      <p:sp>
        <p:nvSpPr>
          <p:cNvPr id="47108" name="灯片编号占位符 3"/>
          <p:cNvSpPr>
            <a:spLocks noGrp="1"/>
          </p:cNvSpPr>
          <p:nvPr>
            <p:ph type="sldNum" sz="quarter" idx="5"/>
          </p:nvPr>
        </p:nvSpPr>
        <p:spPr>
          <a:noFill/>
        </p:spPr>
        <p:txBody>
          <a:bodyPr/>
          <a:lstStyle/>
          <a:p>
            <a:fld id="{0A0339C1-AC36-4330-904B-640DC3C8FEE5}" type="slidenum">
              <a:rPr lang="zh-CN" altLang="en-US" smtClean="0">
                <a:latin typeface="Arial" panose="020B0604020202020204" pitchFamily="34" charset="0"/>
              </a:rPr>
              <a:t>9</a:t>
            </a:fld>
            <a:endParaRPr lang="en-US" altLang="zh-CN">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幻灯片图像占位符 1"/>
          <p:cNvSpPr>
            <a:spLocks noGrp="1" noRot="1" noChangeAspect="1" noTextEdit="1"/>
          </p:cNvSpPr>
          <p:nvPr>
            <p:ph type="sldImg"/>
          </p:nvPr>
        </p:nvSpPr>
        <p:spPr/>
      </p:sp>
      <p:sp>
        <p:nvSpPr>
          <p:cNvPr id="48131" name="备注占位符 2"/>
          <p:cNvSpPr>
            <a:spLocks noGrp="1"/>
          </p:cNvSpPr>
          <p:nvPr>
            <p:ph type="body" idx="1"/>
          </p:nvPr>
        </p:nvSpPr>
        <p:spPr>
          <a:noFill/>
        </p:spPr>
        <p:txBody>
          <a:bodyPr/>
          <a:lstStyle/>
          <a:p>
            <a:endParaRPr lang="zh-CN" altLang="en-US" dirty="0">
              <a:latin typeface="Arial" panose="020B0604020202020204" pitchFamily="34" charset="0"/>
            </a:endParaRPr>
          </a:p>
        </p:txBody>
      </p:sp>
      <p:sp>
        <p:nvSpPr>
          <p:cNvPr id="48132" name="灯片编号占位符 3"/>
          <p:cNvSpPr>
            <a:spLocks noGrp="1"/>
          </p:cNvSpPr>
          <p:nvPr>
            <p:ph type="sldNum" sz="quarter" idx="5"/>
          </p:nvPr>
        </p:nvSpPr>
        <p:spPr>
          <a:noFill/>
        </p:spPr>
        <p:txBody>
          <a:bodyPr/>
          <a:lstStyle/>
          <a:p>
            <a:fld id="{CE52DA10-8DE6-4A6A-9726-E43521613602}" type="slidenum">
              <a:rPr lang="zh-CN" altLang="en-US" smtClean="0">
                <a:solidFill>
                  <a:srgbClr val="000000"/>
                </a:solidFill>
                <a:latin typeface="Arial" panose="020B0604020202020204" pitchFamily="34" charset="0"/>
              </a:rPr>
              <a:t>10</a:t>
            </a:fld>
            <a:endParaRPr lang="en-US" altLang="zh-CN">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png"/><Relationship Id="rId1" Type="http://schemas.openxmlformats.org/officeDocument/2006/relationships/slideMaster" Target="../slideMasters/slideMaster3.xml"/><Relationship Id="rId4" Type="http://schemas.openxmlformats.org/officeDocument/2006/relationships/image" Target="../media/image1.jpe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3" name="Picture 35" descr="top"/>
          <p:cNvPicPr>
            <a:picLocks noChangeArrowheads="1"/>
          </p:cNvPicPr>
          <p:nvPr/>
        </p:nvPicPr>
        <p:blipFill>
          <a:blip r:embed="rId2"/>
          <a:srcRect/>
          <a:stretch>
            <a:fillRect/>
          </a:stretch>
        </p:blipFill>
        <p:spPr bwMode="auto">
          <a:xfrm>
            <a:off x="0" y="0"/>
            <a:ext cx="9144000" cy="1130300"/>
          </a:xfrm>
          <a:prstGeom prst="rect">
            <a:avLst/>
          </a:prstGeom>
          <a:noFill/>
          <a:ln w="9525">
            <a:noFill/>
            <a:miter lim="800000"/>
            <a:headEnd/>
            <a:tailEnd/>
          </a:ln>
        </p:spPr>
      </p:pic>
      <p:pic>
        <p:nvPicPr>
          <p:cNvPr id="4" name="Picture 36" descr="bottom"/>
          <p:cNvPicPr>
            <a:picLocks noChangeAspect="1" noChangeArrowheads="1"/>
          </p:cNvPicPr>
          <p:nvPr/>
        </p:nvPicPr>
        <p:blipFill>
          <a:blip r:embed="rId3"/>
          <a:srcRect/>
          <a:stretch>
            <a:fillRect/>
          </a:stretch>
        </p:blipFill>
        <p:spPr bwMode="auto">
          <a:xfrm>
            <a:off x="0" y="5524500"/>
            <a:ext cx="9144000" cy="1333500"/>
          </a:xfrm>
          <a:prstGeom prst="rect">
            <a:avLst/>
          </a:prstGeom>
          <a:noFill/>
          <a:ln w="9525">
            <a:noFill/>
            <a:miter lim="800000"/>
            <a:headEnd/>
            <a:tailEnd/>
          </a:ln>
        </p:spPr>
      </p:pic>
      <p:sp>
        <p:nvSpPr>
          <p:cNvPr id="5"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chemeClr val="bg1"/>
                </a:solidFill>
                <a:latin typeface="Verdana" panose="020B0604030504040204" pitchFamily="34" charset="0"/>
              </a:rPr>
              <a:t>www.rongke.com</a:t>
            </a:r>
          </a:p>
        </p:txBody>
      </p:sp>
      <p:pic>
        <p:nvPicPr>
          <p:cNvPr id="6" name="Picture 2" descr="rkk"/>
          <p:cNvPicPr>
            <a:picLocks noChangeAspect="1" noChangeArrowheads="1"/>
          </p:cNvPicPr>
          <p:nvPr/>
        </p:nvPicPr>
        <p:blipFill>
          <a:blip r:embed="rId4"/>
          <a:srcRect/>
          <a:stretch>
            <a:fillRect/>
          </a:stretch>
        </p:blipFill>
        <p:spPr bwMode="auto">
          <a:xfrm>
            <a:off x="2124075" y="4181475"/>
            <a:ext cx="723900" cy="720725"/>
          </a:xfrm>
          <a:prstGeom prst="rect">
            <a:avLst/>
          </a:prstGeom>
          <a:noFill/>
          <a:ln w="9525">
            <a:noFill/>
            <a:miter lim="800000"/>
            <a:headEnd/>
            <a:tailEnd/>
          </a:ln>
        </p:spPr>
      </p:pic>
      <p:sp>
        <p:nvSpPr>
          <p:cNvPr id="7" name="Text Box 3"/>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8" name="Text Box 4"/>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7" descr="bottom"/>
          <p:cNvPicPr>
            <a:picLocks noChangeArrowheads="1"/>
          </p:cNvPicPr>
          <p:nvPr userDrawn="1"/>
        </p:nvPicPr>
        <p:blipFill>
          <a:blip r:embed="rId2"/>
          <a:srcRect/>
          <a:stretch>
            <a:fillRect/>
          </a:stretch>
        </p:blipFill>
        <p:spPr bwMode="auto">
          <a:xfrm>
            <a:off x="0" y="1588"/>
            <a:ext cx="9144000" cy="906462"/>
          </a:xfrm>
          <a:prstGeom prst="rect">
            <a:avLst/>
          </a:prstGeom>
          <a:noFill/>
          <a:ln w="9525">
            <a:noFill/>
            <a:miter lim="800000"/>
            <a:headEnd/>
            <a:tailEnd/>
          </a:ln>
        </p:spPr>
      </p:pic>
      <p:sp>
        <p:nvSpPr>
          <p:cNvPr id="2" name="标题 1"/>
          <p:cNvSpPr>
            <a:spLocks noGrp="1"/>
          </p:cNvSpPr>
          <p:nvPr>
            <p:ph type="title"/>
          </p:nvPr>
        </p:nvSpPr>
        <p:spPr>
          <a:xfrm>
            <a:off x="457200" y="274638"/>
            <a:ext cx="8229600" cy="1143000"/>
          </a:xfrm>
          <a:prstGeom prst="rect">
            <a:avLst/>
          </a:prstGeom>
        </p:spPr>
        <p:txBody>
          <a:bodyPr/>
          <a:lstStyle/>
          <a:p>
            <a:r>
              <a:rPr lang="zh-CN" altLang="en-US" dirty="0"/>
              <a:t>单击此处编辑母版标题样式</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pic>
        <p:nvPicPr>
          <p:cNvPr id="3" name="Picture 33" descr="rkk"/>
          <p:cNvPicPr>
            <a:picLocks noChangeAspect="1" noChangeArrowheads="1"/>
          </p:cNvPicPr>
          <p:nvPr/>
        </p:nvPicPr>
        <p:blipFill>
          <a:blip r:embed="rId2"/>
          <a:srcRect/>
          <a:stretch>
            <a:fillRect/>
          </a:stretch>
        </p:blipFill>
        <p:spPr bwMode="auto">
          <a:xfrm>
            <a:off x="2124075" y="4181475"/>
            <a:ext cx="723900" cy="720725"/>
          </a:xfrm>
          <a:prstGeom prst="rect">
            <a:avLst/>
          </a:prstGeom>
          <a:noFill/>
          <a:ln w="9525">
            <a:noFill/>
            <a:miter lim="800000"/>
            <a:headEnd/>
            <a:tailEnd/>
          </a:ln>
        </p:spPr>
      </p:pic>
      <p:pic>
        <p:nvPicPr>
          <p:cNvPr id="4" name="Picture 35" descr="top"/>
          <p:cNvPicPr>
            <a:picLocks noChangeArrowheads="1"/>
          </p:cNvPicPr>
          <p:nvPr/>
        </p:nvPicPr>
        <p:blipFill>
          <a:blip r:embed="rId3"/>
          <a:srcRect/>
          <a:stretch>
            <a:fillRect/>
          </a:stretch>
        </p:blipFill>
        <p:spPr bwMode="auto">
          <a:xfrm>
            <a:off x="0" y="0"/>
            <a:ext cx="9144000" cy="1130300"/>
          </a:xfrm>
          <a:prstGeom prst="rect">
            <a:avLst/>
          </a:prstGeom>
          <a:noFill/>
          <a:ln w="9525">
            <a:noFill/>
            <a:miter lim="800000"/>
            <a:headEnd/>
            <a:tailEnd/>
          </a:ln>
        </p:spPr>
      </p:pic>
      <p:pic>
        <p:nvPicPr>
          <p:cNvPr id="5" name="Picture 36" descr="bottom"/>
          <p:cNvPicPr>
            <a:picLocks noChangeAspect="1" noChangeArrowheads="1"/>
          </p:cNvPicPr>
          <p:nvPr/>
        </p:nvPicPr>
        <p:blipFill>
          <a:blip r:embed="rId4"/>
          <a:srcRect/>
          <a:stretch>
            <a:fillRect/>
          </a:stretch>
        </p:blipFill>
        <p:spPr bwMode="auto">
          <a:xfrm>
            <a:off x="0" y="5524500"/>
            <a:ext cx="9144000" cy="1333500"/>
          </a:xfrm>
          <a:prstGeom prst="rect">
            <a:avLst/>
          </a:prstGeom>
          <a:noFill/>
          <a:ln w="9525">
            <a:noFill/>
            <a:miter lim="800000"/>
            <a:headEnd/>
            <a:tailEnd/>
          </a:ln>
        </p:spPr>
      </p:pic>
      <p:sp>
        <p:nvSpPr>
          <p:cNvPr id="6" name="Text Box 37"/>
          <p:cNvSpPr txBox="1">
            <a:spLocks noChangeArrowheads="1"/>
          </p:cNvSpPr>
          <p:nvPr/>
        </p:nvSpPr>
        <p:spPr bwMode="auto">
          <a:xfrm>
            <a:off x="2890838" y="4637088"/>
            <a:ext cx="4319587" cy="3048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rgbClr val="99CCFF"/>
              </a:buClr>
              <a:buFont typeface="Wingdings" panose="05000000000000000000" pitchFamily="2" charset="2"/>
              <a:buNone/>
              <a:defRPr/>
            </a:pPr>
            <a:r>
              <a:rPr lang="en-US" altLang="zh-CN" sz="1400" b="1">
                <a:solidFill>
                  <a:srgbClr val="777777"/>
                </a:solidFill>
                <a:ea typeface="宋体" panose="02010600030101010101" pitchFamily="2" charset="-122"/>
              </a:rPr>
              <a:t>RONGKE INVESTMENT MANAGEMENT CO., LTD</a:t>
            </a:r>
          </a:p>
        </p:txBody>
      </p:sp>
      <p:sp>
        <p:nvSpPr>
          <p:cNvPr id="7" name="Text Box 38"/>
          <p:cNvSpPr txBox="1">
            <a:spLocks noChangeArrowheads="1"/>
          </p:cNvSpPr>
          <p:nvPr/>
        </p:nvSpPr>
        <p:spPr bwMode="auto">
          <a:xfrm>
            <a:off x="2873375" y="4098925"/>
            <a:ext cx="4321175" cy="48895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defRPr/>
            </a:pPr>
            <a:r>
              <a:rPr lang="zh-CN" altLang="en-US" sz="2600" b="1">
                <a:solidFill>
                  <a:srgbClr val="777777"/>
                </a:solidFill>
                <a:ea typeface="黑体" panose="02010609060101010101" pitchFamily="49" charset="-122"/>
              </a:rPr>
              <a:t>上海融客投资管理有限公司</a:t>
            </a:r>
          </a:p>
        </p:txBody>
      </p:sp>
      <p:sp>
        <p:nvSpPr>
          <p:cNvPr id="8" name="Rectangle 41"/>
          <p:cNvSpPr>
            <a:spLocks noChangeArrowheads="1"/>
          </p:cNvSpPr>
          <p:nvPr/>
        </p:nvSpPr>
        <p:spPr bwMode="auto">
          <a:xfrm>
            <a:off x="60325" y="6577013"/>
            <a:ext cx="2208213" cy="236537"/>
          </a:xfrm>
          <a:prstGeom prst="rect">
            <a:avLst/>
          </a:prstGeom>
          <a:noFill/>
          <a:ln w="9525">
            <a:noFill/>
            <a:miter lim="800000"/>
          </a:ln>
        </p:spPr>
        <p:txBody>
          <a:bodyPr/>
          <a:lstStyle/>
          <a:p>
            <a:pPr>
              <a:defRPr/>
            </a:pPr>
            <a:r>
              <a:rPr lang="en-US" altLang="zh-CN" sz="1200" b="1">
                <a:solidFill>
                  <a:srgbClr val="FFFFFF"/>
                </a:solidFill>
                <a:latin typeface="Verdana" panose="020B0604030504040204" pitchFamily="34" charset="0"/>
              </a:rPr>
              <a:t>www.rongke.com</a:t>
            </a:r>
          </a:p>
        </p:txBody>
      </p:sp>
      <p:sp>
        <p:nvSpPr>
          <p:cNvPr id="3074" name="Rectangle 2"/>
          <p:cNvSpPr>
            <a:spLocks noGrp="1" noChangeArrowheads="1"/>
          </p:cNvSpPr>
          <p:nvPr>
            <p:ph type="ctrTitle" hasCustomPrompt="1"/>
          </p:nvPr>
        </p:nvSpPr>
        <p:spPr bwMode="gray">
          <a:xfrm>
            <a:off x="1331913" y="1773238"/>
            <a:ext cx="6629400" cy="1012825"/>
          </a:xfrm>
          <a:prstGeom prst="rect">
            <a:avLst/>
          </a:prstGeom>
          <a:noFill/>
          <a:ln>
            <a:miter lim="800000"/>
          </a:ln>
        </p:spPr>
        <p:txBody>
          <a:bodyPr vert="horz" wrap="square" lIns="91440" tIns="45720" rIns="91440" bIns="45720" numCol="1" anchor="ctr" anchorCtr="0" compatLnSpc="1"/>
          <a:lstStyle>
            <a:lvl1pPr algn="ctr">
              <a:defRPr sz="3600">
                <a:latin typeface="黑体" panose="02010609060101010101" pitchFamily="49" charset="-122"/>
                <a:ea typeface="黑体" panose="02010609060101010101" pitchFamily="49" charset="-122"/>
              </a:defRPr>
            </a:lvl1pPr>
          </a:lstStyle>
          <a:p>
            <a:r>
              <a:rPr lang="en-US" altLang="zh-CN"/>
              <a:t>Click to edit Master </a:t>
            </a:r>
            <a:br>
              <a:rPr lang="en-US" altLang="zh-CN"/>
            </a:br>
            <a:r>
              <a:rPr lang="en-US" altLang="zh-CN"/>
              <a:t>title style</a:t>
            </a:r>
          </a:p>
        </p:txBody>
      </p:sp>
    </p:spTree>
  </p:cSld>
  <p:clrMapOvr>
    <a:masterClrMapping/>
  </p:clrMapOvr>
  <p:transition>
    <p:wipe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表格占位符 2"/>
          <p:cNvSpPr>
            <a:spLocks noGrp="1"/>
          </p:cNvSpPr>
          <p:nvPr>
            <p:ph type="tbl"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SmartArt 占位符 2"/>
          <p:cNvSpPr>
            <a:spLocks noGrp="1"/>
          </p:cNvSpPr>
          <p:nvPr>
            <p:ph type="pic" idx="1"/>
          </p:nvPr>
        </p:nvSpPr>
        <p:spPr>
          <a:xfrm>
            <a:off x="457200" y="1600200"/>
            <a:ext cx="8229600" cy="4525963"/>
          </a:xfrm>
          <a:prstGeom prst="rect">
            <a:avLst/>
          </a:prstGeom>
        </p:spPr>
        <p:txBody>
          <a:bodyPr/>
          <a:lstStyle/>
          <a:p>
            <a:pPr lvl="0"/>
            <a:endParaRPr lang="zh-CN" altLang="en-US" noProof="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a:prstGeom prst="rect">
            <a:avLst/>
          </a:prstGeo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Tree>
  </p:cSld>
  <p:clrMapOvr>
    <a:masterClrMapping/>
  </p:clrMapOvr>
  <p:transition>
    <p:wipe dir="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idx="1"/>
          </p:nvPr>
        </p:nvSpPr>
        <p:spPr>
          <a:xfrm>
            <a:off x="457200" y="1600200"/>
            <a:ext cx="8229600" cy="4525963"/>
          </a:xfrm>
          <a:prstGeom prst="rect">
            <a:avLst/>
          </a:prstGeo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Tree>
  </p:cSld>
  <p:clrMapOvr>
    <a:masterClrMapping/>
  </p:clrMapOvr>
  <p:transition>
    <p:wipe dir="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Tree>
  </p:cSld>
  <p:clrMapOvr>
    <a:masterClrMapping/>
  </p:clrMapOvr>
  <p:transition>
    <p:wipe dir="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Tree>
  </p:cSld>
  <p:clrMapOvr>
    <a:masterClrMapping/>
  </p:clrMapOvr>
  <p:transition>
    <p:wipe dir="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457200" y="1600200"/>
            <a:ext cx="82296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4.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6.jpe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6" Type="http://schemas.openxmlformats.org/officeDocument/2006/relationships/image" Target="../media/image6.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image" Target="../media/image1.jpeg"/><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slideLayout" Target="../slideLayouts/slideLayout63.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6" Type="http://schemas.openxmlformats.org/officeDocument/2006/relationships/image" Target="../media/image6.jpeg"/><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5" Type="http://schemas.openxmlformats.org/officeDocument/2006/relationships/image" Target="../media/image1.jpeg"/><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13" Type="http://schemas.openxmlformats.org/officeDocument/2006/relationships/slideLayout" Target="../slideLayouts/slideLayout76.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slideLayout" Target="../slideLayouts/slideLayout75.xml"/><Relationship Id="rId2" Type="http://schemas.openxmlformats.org/officeDocument/2006/relationships/slideLayout" Target="../slideLayouts/slideLayout65.xml"/><Relationship Id="rId16" Type="http://schemas.openxmlformats.org/officeDocument/2006/relationships/image" Target="../media/image2.jpeg"/><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5" Type="http://schemas.openxmlformats.org/officeDocument/2006/relationships/image" Target="../media/image1.jpeg"/><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slideLayout" Target="../slideLayouts/slideLayout89.xml"/><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slideLayout" Target="../slideLayouts/slideLayout88.xml"/><Relationship Id="rId2" Type="http://schemas.openxmlformats.org/officeDocument/2006/relationships/slideLayout" Target="../slideLayouts/slideLayout78.xml"/><Relationship Id="rId16" Type="http://schemas.openxmlformats.org/officeDocument/2006/relationships/image" Target="../media/image2.jpeg"/><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5" Type="http://schemas.openxmlformats.org/officeDocument/2006/relationships/image" Target="../media/image1.jpeg"/><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slideLayout" Target="../slideLayouts/slideLayout102.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slideLayout" Target="../slideLayouts/slideLayout101.xml"/><Relationship Id="rId2" Type="http://schemas.openxmlformats.org/officeDocument/2006/relationships/slideLayout" Target="../slideLayouts/slideLayout91.xml"/><Relationship Id="rId16" Type="http://schemas.openxmlformats.org/officeDocument/2006/relationships/image" Target="../media/image2.jpeg"/><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image" Target="../media/image1.jpeg"/><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heme" Target="../theme/theme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102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102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102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534B1103-9603-4759-8D64-0D5F095E31C5}" type="slidenum">
              <a:rPr lang="zh-CN" altLang="en-GB" sz="1000">
                <a:solidFill>
                  <a:srgbClr val="FFFFFF"/>
                </a:solidFill>
              </a:rPr>
              <a:t>‹#›</a:t>
            </a:fld>
            <a:endParaRPr lang="en-GB" altLang="zh-CN" sz="1000">
              <a:solidFill>
                <a:srgbClr val="FFFFFF"/>
              </a:solidFill>
            </a:endParaRPr>
          </a:p>
        </p:txBody>
      </p:sp>
      <p:pic>
        <p:nvPicPr>
          <p:cNvPr id="103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chemeClr val="bg1"/>
                </a:solidFill>
                <a:ea typeface="宋体" panose="02010600030101010101" pitchFamily="2" charset="-122"/>
              </a:rPr>
              <a:t>BEST CLIENTS</a:t>
            </a:r>
          </a:p>
          <a:p>
            <a:pPr eaLnBrk="1" hangingPunct="1">
              <a:lnSpc>
                <a:spcPct val="50000"/>
              </a:lnSpc>
              <a:spcBef>
                <a:spcPct val="50000"/>
              </a:spcBef>
              <a:defRPr/>
            </a:pPr>
            <a:r>
              <a:rPr lang="en-US" altLang="zh-CN" sz="1000">
                <a:solidFill>
                  <a:schemeClr val="bg1"/>
                </a:solidFill>
                <a:ea typeface="宋体" panose="02010600030101010101" pitchFamily="2" charset="-122"/>
              </a:rPr>
              <a:t>BEST SERVICE</a:t>
            </a:r>
          </a:p>
        </p:txBody>
      </p:sp>
      <p:sp>
        <p:nvSpPr>
          <p:cNvPr id="103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p>
        </p:txBody>
      </p:sp>
      <p:pic>
        <p:nvPicPr>
          <p:cNvPr id="2051" name="Picture 31" descr="top"/>
          <p:cNvPicPr>
            <a:picLocks noChangeArrowheads="1"/>
          </p:cNvPicPr>
          <p:nvPr/>
        </p:nvPicPr>
        <p:blipFill>
          <a:blip r:embed="rId13"/>
          <a:srcRect/>
          <a:stretch>
            <a:fillRect/>
          </a:stretch>
        </p:blipFill>
        <p:spPr bwMode="auto">
          <a:xfrm>
            <a:off x="0" y="1588"/>
            <a:ext cx="9144000" cy="906462"/>
          </a:xfrm>
          <a:prstGeom prst="rect">
            <a:avLst/>
          </a:prstGeom>
          <a:noFill/>
          <a:ln w="9525">
            <a:noFill/>
            <a:miter lim="800000"/>
            <a:headEnd/>
            <a:tailEnd/>
          </a:ln>
        </p:spPr>
      </p:pic>
      <p:sp>
        <p:nvSpPr>
          <p:cNvPr id="2052" name="Rectangle 33"/>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chemeClr val="bg1"/>
                </a:solidFill>
                <a:latin typeface="Verdana" panose="020B0604030504040204" pitchFamily="34" charset="0"/>
              </a:rPr>
              <a:t>www.rongke.com</a:t>
            </a:r>
          </a:p>
        </p:txBody>
      </p:sp>
      <p:sp>
        <p:nvSpPr>
          <p:cNvPr id="2053" name="Rectangle 34"/>
          <p:cNvSpPr>
            <a:spLocks noChangeArrowheads="1"/>
          </p:cNvSpPr>
          <p:nvPr/>
        </p:nvSpPr>
        <p:spPr bwMode="auto">
          <a:xfrm>
            <a:off x="7507288" y="6462713"/>
            <a:ext cx="1025525" cy="409575"/>
          </a:xfrm>
          <a:prstGeom prst="rect">
            <a:avLst/>
          </a:prstGeom>
          <a:noFill/>
          <a:ln w="9525">
            <a:noFill/>
            <a:miter lim="800000"/>
          </a:ln>
        </p:spPr>
        <p:txBody>
          <a:bodyPr/>
          <a:lstStyle/>
          <a:p>
            <a:pPr algn="r">
              <a:defRPr/>
            </a:pPr>
            <a:r>
              <a:rPr lang="zh-CN" altLang="en-US" sz="1000">
                <a:solidFill>
                  <a:schemeClr val="bg1"/>
                </a:solidFill>
                <a:latin typeface="Verdana" panose="020B0604030504040204" pitchFamily="34" charset="0"/>
                <a:ea typeface="黑体" panose="02010609060101010101" pitchFamily="49" charset="-122"/>
              </a:rPr>
              <a:t>融客投资</a:t>
            </a:r>
          </a:p>
          <a:p>
            <a:pPr algn="r">
              <a:defRPr/>
            </a:pPr>
            <a:r>
              <a:rPr lang="zh-CN" altLang="en-US" sz="1000">
                <a:solidFill>
                  <a:schemeClr val="bg1"/>
                </a:solidFill>
                <a:latin typeface="Verdana" panose="020B0604030504040204" pitchFamily="34" charset="0"/>
                <a:ea typeface="黑体" panose="02010609060101010101" pitchFamily="49" charset="-122"/>
              </a:rPr>
              <a:t>融客中国</a:t>
            </a:r>
          </a:p>
        </p:txBody>
      </p:sp>
      <p:pic>
        <p:nvPicPr>
          <p:cNvPr id="2054" name="Picture 39" descr="招牌设计"/>
          <p:cNvPicPr>
            <a:picLocks noChangeAspect="1" noChangeArrowheads="1"/>
          </p:cNvPicPr>
          <p:nvPr/>
        </p:nvPicPr>
        <p:blipFill>
          <a:blip r:embed="rId14"/>
          <a:srcRect/>
          <a:stretch>
            <a:fillRect/>
          </a:stretch>
        </p:blipFill>
        <p:spPr bwMode="auto">
          <a:xfrm>
            <a:off x="7583488" y="6524625"/>
            <a:ext cx="301625" cy="298450"/>
          </a:xfrm>
          <a:prstGeom prst="rect">
            <a:avLst/>
          </a:prstGeom>
          <a:noFill/>
          <a:ln w="9525">
            <a:noFill/>
            <a:miter lim="800000"/>
            <a:headEnd/>
            <a:tailEnd/>
          </a:ln>
        </p:spPr>
      </p:pic>
      <p:sp>
        <p:nvSpPr>
          <p:cNvPr id="2055"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2056"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35DFE8A-65C7-4184-816C-74021275A2F4}" type="slidenum">
              <a:rPr lang="zh-CN" altLang="en-GB" sz="1000">
                <a:solidFill>
                  <a:srgbClr val="FFFFFF"/>
                </a:solidFill>
              </a:rPr>
              <a:t>‹#›</a:t>
            </a:fld>
            <a:endParaRPr lang="en-GB" altLang="zh-CN" sz="1000">
              <a:solidFill>
                <a:srgbClr val="FFFFFF"/>
              </a:solidFill>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lr>
          <a:schemeClr val="hlink"/>
        </a:buClr>
        <a:buFont typeface="Wingdings" panose="05000000000000000000" pitchFamily="2" charset="2"/>
        <a:buChar char="v"/>
        <a:defRPr sz="2800">
          <a:solidFill>
            <a:srgbClr val="777777"/>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800">
          <a:solidFill>
            <a:srgbClr val="777777"/>
          </a:solidFill>
          <a:latin typeface="+mn-lt"/>
          <a:ea typeface="+mn-ea"/>
        </a:defRPr>
      </a:lvl2pPr>
      <a:lvl3pPr marL="1143000" indent="-228600" algn="l" rtl="0" eaLnBrk="0" fontAlgn="base" hangingPunct="0">
        <a:spcBef>
          <a:spcPct val="20000"/>
        </a:spcBef>
        <a:spcAft>
          <a:spcPct val="0"/>
        </a:spcAft>
        <a:buClr>
          <a:schemeClr val="tx1"/>
        </a:buClr>
        <a:buChar char="•"/>
        <a:defRPr sz="2400">
          <a:solidFill>
            <a:srgbClr val="777777"/>
          </a:solidFill>
          <a:latin typeface="+mn-lt"/>
          <a:ea typeface="+mn-ea"/>
        </a:defRPr>
      </a:lvl3pPr>
      <a:lvl4pPr marL="1600200" indent="-228600" algn="l" rtl="0" eaLnBrk="0" fontAlgn="base" hangingPunct="0">
        <a:spcBef>
          <a:spcPct val="20000"/>
        </a:spcBef>
        <a:spcAft>
          <a:spcPct val="0"/>
        </a:spcAft>
        <a:buChar char="–"/>
        <a:defRPr sz="2000">
          <a:solidFill>
            <a:srgbClr val="777777"/>
          </a:solidFill>
          <a:latin typeface="+mn-lt"/>
          <a:ea typeface="+mn-ea"/>
        </a:defRPr>
      </a:lvl4pPr>
      <a:lvl5pPr marL="2057400" indent="-228600" algn="l" rtl="0" eaLnBrk="0" fontAlgn="base" hangingPunct="0">
        <a:spcBef>
          <a:spcPct val="20000"/>
        </a:spcBef>
        <a:spcAft>
          <a:spcPct val="0"/>
        </a:spcAft>
        <a:buChar char="»"/>
        <a:defRPr sz="2000">
          <a:solidFill>
            <a:srgbClr val="777777"/>
          </a:solidFill>
          <a:latin typeface="+mn-lt"/>
          <a:ea typeface="+mn-ea"/>
        </a:defRPr>
      </a:lvl5pPr>
      <a:lvl6pPr marL="2514600" indent="-228600" algn="l" rtl="0" fontAlgn="base">
        <a:spcBef>
          <a:spcPct val="20000"/>
        </a:spcBef>
        <a:spcAft>
          <a:spcPct val="0"/>
        </a:spcAft>
        <a:buChar char="»"/>
        <a:defRPr sz="2000">
          <a:solidFill>
            <a:srgbClr val="777777"/>
          </a:solidFill>
          <a:latin typeface="+mn-lt"/>
          <a:ea typeface="+mn-ea"/>
        </a:defRPr>
      </a:lvl6pPr>
      <a:lvl7pPr marL="2971800" indent="-228600" algn="l" rtl="0" fontAlgn="base">
        <a:spcBef>
          <a:spcPct val="20000"/>
        </a:spcBef>
        <a:spcAft>
          <a:spcPct val="0"/>
        </a:spcAft>
        <a:buChar char="»"/>
        <a:defRPr sz="2000">
          <a:solidFill>
            <a:srgbClr val="777777"/>
          </a:solidFill>
          <a:latin typeface="+mn-lt"/>
          <a:ea typeface="+mn-ea"/>
        </a:defRPr>
      </a:lvl7pPr>
      <a:lvl8pPr marL="3429000" indent="-228600" algn="l" rtl="0" fontAlgn="base">
        <a:spcBef>
          <a:spcPct val="20000"/>
        </a:spcBef>
        <a:spcAft>
          <a:spcPct val="0"/>
        </a:spcAft>
        <a:buChar char="»"/>
        <a:defRPr sz="2000">
          <a:solidFill>
            <a:srgbClr val="777777"/>
          </a:solidFill>
          <a:latin typeface="+mn-lt"/>
          <a:ea typeface="+mn-ea"/>
        </a:defRPr>
      </a:lvl8pPr>
      <a:lvl9pPr marL="3886200" indent="-228600" algn="l" rtl="0" fontAlgn="base">
        <a:spcBef>
          <a:spcPct val="20000"/>
        </a:spcBef>
        <a:spcAft>
          <a:spcPct val="0"/>
        </a:spcAft>
        <a:buChar char="»"/>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307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307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307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0CDF9D1D-20C4-4766-A44E-EC70D926B038}" type="slidenum">
              <a:rPr lang="zh-CN" altLang="en-GB" sz="1000">
                <a:solidFill>
                  <a:srgbClr val="FFFFFF"/>
                </a:solidFill>
              </a:rPr>
              <a:t>‹#›</a:t>
            </a:fld>
            <a:endParaRPr lang="en-GB" altLang="zh-CN" sz="1000">
              <a:solidFill>
                <a:srgbClr val="FFFFFF"/>
              </a:solidFill>
            </a:endParaRPr>
          </a:p>
        </p:txBody>
      </p:sp>
      <p:pic>
        <p:nvPicPr>
          <p:cNvPr id="307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308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4099"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4100"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4101"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271FCA9-BDE0-429B-8D0A-62D54A38CAD0}" type="slidenum">
              <a:rPr lang="zh-CN" altLang="en-GB" sz="1000">
                <a:solidFill>
                  <a:srgbClr val="FFFFFF"/>
                </a:solidFill>
              </a:rPr>
              <a:t>‹#›</a:t>
            </a:fld>
            <a:endParaRPr lang="en-GB" altLang="zh-CN" sz="1000">
              <a:solidFill>
                <a:srgbClr val="FFFFFF"/>
              </a:solidFill>
            </a:endParaRPr>
          </a:p>
        </p:txBody>
      </p:sp>
      <p:pic>
        <p:nvPicPr>
          <p:cNvPr id="4102"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4104"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5123"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5124"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5125"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1ADC9F7E-4FB1-4CE6-A476-40C73E3C6F06}" type="slidenum">
              <a:rPr lang="zh-CN" altLang="en-GB" sz="1000">
                <a:solidFill>
                  <a:srgbClr val="FFFFFF"/>
                </a:solidFill>
              </a:rPr>
              <a:t>‹#›</a:t>
            </a:fld>
            <a:endParaRPr lang="en-GB" altLang="zh-CN" sz="1000">
              <a:solidFill>
                <a:srgbClr val="FFFFFF"/>
              </a:solidFill>
            </a:endParaRPr>
          </a:p>
        </p:txBody>
      </p:sp>
      <p:pic>
        <p:nvPicPr>
          <p:cNvPr id="5126"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370013" cy="32067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5128"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6147"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6148"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6149"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A70050B-BD6A-40CA-B063-AC6F1483204C}" type="slidenum">
              <a:rPr lang="zh-CN" altLang="en-GB" sz="1000">
                <a:solidFill>
                  <a:srgbClr val="FFFFFF"/>
                </a:solidFill>
              </a:rPr>
              <a:t>‹#›</a:t>
            </a:fld>
            <a:endParaRPr lang="en-GB" altLang="zh-CN" sz="1000">
              <a:solidFill>
                <a:srgbClr val="FFFFFF"/>
              </a:solidFill>
            </a:endParaRPr>
          </a:p>
        </p:txBody>
      </p:sp>
      <p:pic>
        <p:nvPicPr>
          <p:cNvPr id="6150"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6152"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7171"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7172"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7173"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9C5FD946-661B-437A-9DDE-DB12AF003D33}" type="slidenum">
              <a:rPr lang="zh-CN" altLang="en-GB" sz="1000">
                <a:solidFill>
                  <a:srgbClr val="FFFFFF"/>
                </a:solidFill>
              </a:rPr>
              <a:t>‹#›</a:t>
            </a:fld>
            <a:endParaRPr lang="en-GB" altLang="zh-CN" sz="1000">
              <a:solidFill>
                <a:srgbClr val="FFFFFF"/>
              </a:solidFill>
            </a:endParaRPr>
          </a:p>
        </p:txBody>
      </p:sp>
      <p:pic>
        <p:nvPicPr>
          <p:cNvPr id="7174"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7176"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SBottomband"/>
          <p:cNvSpPr>
            <a:spLocks noChangeArrowheads="1"/>
          </p:cNvSpPr>
          <p:nvPr/>
        </p:nvSpPr>
        <p:spPr bwMode="invGray">
          <a:xfrm>
            <a:off x="0" y="6477000"/>
            <a:ext cx="8558213" cy="381000"/>
          </a:xfrm>
          <a:prstGeom prst="rect">
            <a:avLst/>
          </a:prstGeom>
          <a:solidFill>
            <a:srgbClr val="969696"/>
          </a:solidFill>
          <a:ln w="9525">
            <a:noFill/>
            <a:miter lim="800000"/>
          </a:ln>
        </p:spPr>
        <p:txBody>
          <a:bodyPr wrap="none" anchor="ctr"/>
          <a:lstStyle/>
          <a:p>
            <a:pPr algn="ctr" eaLnBrk="0" hangingPunct="0">
              <a:spcBef>
                <a:spcPct val="50000"/>
              </a:spcBef>
              <a:defRPr/>
            </a:pPr>
            <a:endParaRPr lang="zh-CN" altLang="en-US" sz="1200" baseline="-25000">
              <a:solidFill>
                <a:srgbClr val="777777"/>
              </a:solidFill>
            </a:endParaRPr>
          </a:p>
        </p:txBody>
      </p:sp>
      <p:pic>
        <p:nvPicPr>
          <p:cNvPr id="8195" name="Picture 7" descr="bottom"/>
          <p:cNvPicPr>
            <a:picLocks noChangeArrowheads="1"/>
          </p:cNvPicPr>
          <p:nvPr/>
        </p:nvPicPr>
        <p:blipFill>
          <a:blip r:embed="rId15"/>
          <a:srcRect/>
          <a:stretch>
            <a:fillRect/>
          </a:stretch>
        </p:blipFill>
        <p:spPr bwMode="auto">
          <a:xfrm>
            <a:off x="0" y="1588"/>
            <a:ext cx="9144000" cy="906462"/>
          </a:xfrm>
          <a:prstGeom prst="rect">
            <a:avLst/>
          </a:prstGeom>
          <a:noFill/>
          <a:ln w="9525">
            <a:noFill/>
            <a:miter lim="800000"/>
            <a:headEnd/>
            <a:tailEnd/>
          </a:ln>
        </p:spPr>
      </p:pic>
      <p:sp>
        <p:nvSpPr>
          <p:cNvPr id="8196" name="SBottomSquare"/>
          <p:cNvSpPr>
            <a:spLocks noChangeArrowheads="1"/>
          </p:cNvSpPr>
          <p:nvPr/>
        </p:nvSpPr>
        <p:spPr bwMode="invGray">
          <a:xfrm>
            <a:off x="8604250" y="6477000"/>
            <a:ext cx="539750" cy="381000"/>
          </a:xfrm>
          <a:prstGeom prst="rect">
            <a:avLst/>
          </a:prstGeom>
          <a:solidFill>
            <a:srgbClr val="6598FF"/>
          </a:solidFill>
          <a:ln w="9525">
            <a:noFill/>
            <a:miter lim="800000"/>
          </a:ln>
        </p:spPr>
        <p:txBody>
          <a:bodyPr wrap="none" anchor="ctr"/>
          <a:lstStyle/>
          <a:p>
            <a:pPr algn="ctr" eaLnBrk="0" hangingPunct="0">
              <a:defRPr/>
            </a:pPr>
            <a:endParaRPr lang="en-GB" altLang="zh-CN" sz="1400">
              <a:solidFill>
                <a:srgbClr val="FFFFFF"/>
              </a:solidFill>
            </a:endParaRPr>
          </a:p>
        </p:txBody>
      </p:sp>
      <p:sp>
        <p:nvSpPr>
          <p:cNvPr id="8197" name="SBottomSquare"/>
          <p:cNvSpPr>
            <a:spLocks noChangeArrowheads="1"/>
          </p:cNvSpPr>
          <p:nvPr/>
        </p:nvSpPr>
        <p:spPr bwMode="invGray">
          <a:xfrm>
            <a:off x="8604250" y="6477000"/>
            <a:ext cx="539750" cy="381000"/>
          </a:xfrm>
          <a:prstGeom prst="rect">
            <a:avLst/>
          </a:prstGeom>
          <a:solidFill>
            <a:srgbClr val="000066"/>
          </a:solidFill>
          <a:ln w="9525">
            <a:noFill/>
            <a:miter lim="800000"/>
          </a:ln>
        </p:spPr>
        <p:txBody>
          <a:bodyPr wrap="none" anchor="ctr"/>
          <a:lstStyle/>
          <a:p>
            <a:pPr algn="ctr" eaLnBrk="0" hangingPunct="0">
              <a:defRPr/>
            </a:pPr>
            <a:fld id="{B57F66C6-05BD-4207-A1CC-58C06293C038}" type="slidenum">
              <a:rPr lang="zh-CN" altLang="en-GB" sz="1000">
                <a:solidFill>
                  <a:srgbClr val="FFFFFF"/>
                </a:solidFill>
              </a:rPr>
              <a:t>‹#›</a:t>
            </a:fld>
            <a:endParaRPr lang="en-GB" altLang="zh-CN" sz="1000">
              <a:solidFill>
                <a:srgbClr val="FFFFFF"/>
              </a:solidFill>
            </a:endParaRPr>
          </a:p>
        </p:txBody>
      </p:sp>
      <p:pic>
        <p:nvPicPr>
          <p:cNvPr id="8198" name="Picture 35" descr="招牌设计"/>
          <p:cNvPicPr>
            <a:picLocks noChangeAspect="1" noChangeArrowheads="1"/>
          </p:cNvPicPr>
          <p:nvPr/>
        </p:nvPicPr>
        <p:blipFill>
          <a:blip r:embed="rId16"/>
          <a:srcRect/>
          <a:stretch>
            <a:fillRect/>
          </a:stretch>
        </p:blipFill>
        <p:spPr bwMode="auto">
          <a:xfrm>
            <a:off x="7124700" y="6540500"/>
            <a:ext cx="277813" cy="274638"/>
          </a:xfrm>
          <a:prstGeom prst="rect">
            <a:avLst/>
          </a:prstGeom>
          <a:noFill/>
          <a:ln w="9525">
            <a:noFill/>
            <a:miter lim="800000"/>
            <a:headEnd/>
            <a:tailEnd/>
          </a:ln>
        </p:spPr>
      </p:pic>
      <p:sp>
        <p:nvSpPr>
          <p:cNvPr id="1031" name="Text Box 36"/>
          <p:cNvSpPr txBox="1">
            <a:spLocks noChangeArrowheads="1"/>
          </p:cNvSpPr>
          <p:nvPr/>
        </p:nvSpPr>
        <p:spPr bwMode="auto">
          <a:xfrm>
            <a:off x="7378700" y="6532563"/>
            <a:ext cx="1752600" cy="320675"/>
          </a:xfrm>
          <a:prstGeom prst="rect">
            <a:avLst/>
          </a:prstGeom>
          <a:noFill/>
          <a:ln>
            <a:noFill/>
          </a:ln>
        </p:spPr>
        <p:txBody>
          <a:bodyPr>
            <a:spAutoFit/>
          </a:bodyPr>
          <a:lstStyle>
            <a:lvl1pPr eaLnBrk="0" hangingPunct="0">
              <a:defRPr sz="2000">
                <a:solidFill>
                  <a:schemeClr val="tx1"/>
                </a:solidFill>
                <a:latin typeface="Arial" panose="020B0604020202020204" pitchFamily="34" charset="0"/>
                <a:ea typeface="幼圆" panose="02010509060101010101" pitchFamily="49" charset="-122"/>
              </a:defRPr>
            </a:lvl1pPr>
            <a:lvl2pPr marL="742950" indent="-285750" eaLnBrk="0" hangingPunct="0">
              <a:defRPr sz="2000">
                <a:solidFill>
                  <a:schemeClr val="tx1"/>
                </a:solidFill>
                <a:latin typeface="Arial" panose="020B0604020202020204" pitchFamily="34" charset="0"/>
                <a:ea typeface="幼圆" panose="02010509060101010101" pitchFamily="49" charset="-122"/>
              </a:defRPr>
            </a:lvl2pPr>
            <a:lvl3pPr marL="1143000" indent="-228600" eaLnBrk="0" hangingPunct="0">
              <a:defRPr sz="2000">
                <a:solidFill>
                  <a:schemeClr val="tx1"/>
                </a:solidFill>
                <a:latin typeface="Arial" panose="020B0604020202020204" pitchFamily="34" charset="0"/>
                <a:ea typeface="幼圆" panose="02010509060101010101" pitchFamily="49" charset="-122"/>
              </a:defRPr>
            </a:lvl3pPr>
            <a:lvl4pPr marL="1600200" indent="-228600" eaLnBrk="0" hangingPunct="0">
              <a:defRPr sz="2000">
                <a:solidFill>
                  <a:schemeClr val="tx1"/>
                </a:solidFill>
                <a:latin typeface="Arial" panose="020B0604020202020204" pitchFamily="34" charset="0"/>
                <a:ea typeface="幼圆" panose="02010509060101010101" pitchFamily="49" charset="-122"/>
              </a:defRPr>
            </a:lvl4pPr>
            <a:lvl5pPr marL="2057400" indent="-228600" eaLnBrk="0" hangingPunct="0">
              <a:defRPr sz="2000">
                <a:solidFill>
                  <a:schemeClr val="tx1"/>
                </a:solidFill>
                <a:latin typeface="Arial" panose="020B0604020202020204" pitchFamily="34" charset="0"/>
                <a:ea typeface="幼圆" panose="02010509060101010101" pitchFamily="49" charset="-122"/>
              </a:defRPr>
            </a:lvl5pPr>
            <a:lvl6pPr marL="25146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6pPr>
            <a:lvl7pPr marL="29718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7pPr>
            <a:lvl8pPr marL="34290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8pPr>
            <a:lvl9pPr marL="3886200" indent="-228600" algn="ctr" eaLnBrk="0" fontAlgn="base" hangingPunct="0">
              <a:spcBef>
                <a:spcPct val="0"/>
              </a:spcBef>
              <a:spcAft>
                <a:spcPct val="0"/>
              </a:spcAft>
              <a:defRPr sz="2000">
                <a:solidFill>
                  <a:schemeClr val="tx1"/>
                </a:solidFill>
                <a:latin typeface="Arial" panose="020B0604020202020204" pitchFamily="34" charset="0"/>
                <a:ea typeface="幼圆" panose="02010509060101010101" pitchFamily="49" charset="-122"/>
              </a:defRPr>
            </a:lvl9pPr>
          </a:lstStyle>
          <a:p>
            <a:pPr eaLnBrk="1" hangingPunct="1">
              <a:lnSpc>
                <a:spcPct val="50000"/>
              </a:lnSpc>
              <a:spcBef>
                <a:spcPct val="50000"/>
              </a:spcBef>
              <a:defRPr/>
            </a:pPr>
            <a:r>
              <a:rPr lang="en-US" altLang="zh-CN" sz="1000">
                <a:solidFill>
                  <a:srgbClr val="FFFFFF"/>
                </a:solidFill>
                <a:ea typeface="宋体" panose="02010600030101010101" pitchFamily="2" charset="-122"/>
              </a:rPr>
              <a:t>BEST CLIENTS</a:t>
            </a:r>
          </a:p>
          <a:p>
            <a:pPr eaLnBrk="1" hangingPunct="1">
              <a:lnSpc>
                <a:spcPct val="50000"/>
              </a:lnSpc>
              <a:spcBef>
                <a:spcPct val="50000"/>
              </a:spcBef>
              <a:defRPr/>
            </a:pPr>
            <a:r>
              <a:rPr lang="en-US" altLang="zh-CN" sz="1000">
                <a:solidFill>
                  <a:srgbClr val="FFFFFF"/>
                </a:solidFill>
                <a:ea typeface="宋体" panose="02010600030101010101" pitchFamily="2" charset="-122"/>
              </a:rPr>
              <a:t>BEST SERVICE</a:t>
            </a:r>
          </a:p>
        </p:txBody>
      </p:sp>
      <p:sp>
        <p:nvSpPr>
          <p:cNvPr id="8200" name="Rectangle 38"/>
          <p:cNvSpPr>
            <a:spLocks noChangeArrowheads="1"/>
          </p:cNvSpPr>
          <p:nvPr/>
        </p:nvSpPr>
        <p:spPr bwMode="auto">
          <a:xfrm>
            <a:off x="-12700" y="6524625"/>
            <a:ext cx="2208213" cy="236538"/>
          </a:xfrm>
          <a:prstGeom prst="rect">
            <a:avLst/>
          </a:prstGeom>
          <a:noFill/>
          <a:ln w="9525">
            <a:noFill/>
            <a:miter lim="800000"/>
          </a:ln>
        </p:spPr>
        <p:txBody>
          <a:bodyPr/>
          <a:lstStyle/>
          <a:p>
            <a:pPr>
              <a:defRPr/>
            </a:pPr>
            <a:r>
              <a:rPr lang="en-US" altLang="zh-CN" sz="1200">
                <a:solidFill>
                  <a:srgbClr val="FFFFFF"/>
                </a:solidFill>
                <a:latin typeface="Verdana" panose="020B0604030504040204" pitchFamily="34" charset="0"/>
              </a:rPr>
              <a:t>www.rongke.com</a:t>
            </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transition>
    <p:wipe dir="r"/>
  </p:transition>
  <p:txStyles>
    <p:titleStyle>
      <a:lvl1pPr algn="l" rtl="0" eaLnBrk="0" fontAlgn="base" hangingPunct="0">
        <a:spcBef>
          <a:spcPct val="0"/>
        </a:spcBef>
        <a:spcAft>
          <a:spcPct val="0"/>
        </a:spcAft>
        <a:defRPr sz="2800" b="1">
          <a:solidFill>
            <a:srgbClr val="777777"/>
          </a:solidFill>
          <a:latin typeface="+mj-lt"/>
          <a:ea typeface="+mj-ea"/>
          <a:cs typeface="+mj-cs"/>
        </a:defRPr>
      </a:lvl1pPr>
      <a:lvl2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800" b="1">
          <a:solidFill>
            <a:srgbClr val="777777"/>
          </a:solidFill>
          <a:latin typeface="幼圆" panose="02010509060101010101" pitchFamily="49" charset="-122"/>
          <a:ea typeface="幼圆" panose="02010509060101010101" pitchFamily="49" charset="-122"/>
        </a:defRPr>
      </a:lvl5pPr>
      <a:lvl6pPr marL="4572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6pPr>
      <a:lvl7pPr marL="9144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7pPr>
      <a:lvl8pPr marL="13716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8pPr>
      <a:lvl9pPr marL="1828800" algn="l" rtl="0" fontAlgn="base">
        <a:spcBef>
          <a:spcPct val="0"/>
        </a:spcBef>
        <a:spcAft>
          <a:spcPct val="0"/>
        </a:spcAft>
        <a:defRPr sz="2800" b="1">
          <a:solidFill>
            <a:srgbClr val="777777"/>
          </a:solidFill>
          <a:latin typeface="幼圆" panose="02010509060101010101" pitchFamily="49" charset="-122"/>
          <a:ea typeface="幼圆" panose="02010509060101010101" pitchFamily="49" charset="-122"/>
        </a:defRPr>
      </a:lvl9pPr>
    </p:titleStyle>
    <p:body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75.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hyperlink" Target="http://image.baidu.com/i?ct=503316480&amp;z=0&amp;tn=baiduimagedetail&amp;word=%D6%D0%D0%C5%D6%A4%C8%AF&amp;in=2474&amp;cl=2&amp;cm=1&amp;sc=0&amp;lm=-1&amp;pn=49&amp;rn=1&amp;di=1404247612&amp;ln=2000" TargetMode="External"/><Relationship Id="rId7" Type="http://schemas.openxmlformats.org/officeDocument/2006/relationships/image" Target="../media/image21.jpeg"/><Relationship Id="rId2" Type="http://schemas.openxmlformats.org/officeDocument/2006/relationships/notesSlide" Target="../notesSlides/notesSlide17.xml"/><Relationship Id="rId1" Type="http://schemas.openxmlformats.org/officeDocument/2006/relationships/slideLayout" Target="../slideLayouts/slideLayout83.xml"/><Relationship Id="rId6" Type="http://schemas.openxmlformats.org/officeDocument/2006/relationships/image" Target="../media/image20.jpeg"/><Relationship Id="rId5" Type="http://schemas.openxmlformats.org/officeDocument/2006/relationships/image" Target="../media/image19.png"/><Relationship Id="rId4" Type="http://schemas.openxmlformats.org/officeDocument/2006/relationships/image" Target="../media/image1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1.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5.xml"/><Relationship Id="rId1" Type="http://schemas.openxmlformats.org/officeDocument/2006/relationships/themeOverride" Target="../theme/themeOverride1.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6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xmlns="" id="{2E428EFC-0691-4D37-94D8-7C8577263D54}"/>
              </a:ext>
            </a:extLst>
          </p:cNvPr>
          <p:cNvSpPr>
            <a:spLocks noChangeArrowheads="1"/>
          </p:cNvSpPr>
          <p:nvPr/>
        </p:nvSpPr>
        <p:spPr bwMode="gray">
          <a:xfrm>
            <a:off x="3059906" y="1556792"/>
            <a:ext cx="3024188" cy="622300"/>
          </a:xfrm>
          <a:prstGeom prst="rect">
            <a:avLst/>
          </a:prstGeom>
          <a:noFill/>
          <a:ln w="9525">
            <a:noFill/>
            <a:miter lim="800000"/>
          </a:ln>
        </p:spPr>
        <p:txBody>
          <a:bodyPr anchor="ct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r>
              <a:rPr lang="en-US" altLang="zh-CN" sz="4000" b="1" dirty="0">
                <a:solidFill>
                  <a:srgbClr val="CC0000"/>
                </a:solidFill>
                <a:latin typeface="幼圆" panose="02010509060101010101" pitchFamily="49" charset="-122"/>
                <a:ea typeface="黑体" panose="02010609060101010101" pitchFamily="49" charset="-122"/>
              </a:rPr>
              <a:t>『</a:t>
            </a:r>
            <a:r>
              <a:rPr lang="zh-CN" altLang="en-US" sz="4000" b="1" dirty="0">
                <a:solidFill>
                  <a:srgbClr val="CC0000"/>
                </a:solidFill>
                <a:latin typeface="幼圆" panose="02010509060101010101" pitchFamily="49" charset="-122"/>
                <a:ea typeface="黑体" panose="02010609060101010101" pitchFamily="49" charset="-122"/>
              </a:rPr>
              <a:t>融客月报</a:t>
            </a:r>
            <a:r>
              <a:rPr lang="en-US" altLang="zh-CN" sz="4000" b="1" dirty="0">
                <a:solidFill>
                  <a:srgbClr val="CC0000"/>
                </a:solidFill>
                <a:latin typeface="幼圆" panose="02010509060101010101" pitchFamily="49" charset="-122"/>
                <a:ea typeface="黑体" panose="02010609060101010101" pitchFamily="49" charset="-122"/>
              </a:rPr>
              <a:t>』</a:t>
            </a:r>
            <a:endParaRPr lang="zh-CN" altLang="en-US" sz="4000" b="1" dirty="0">
              <a:solidFill>
                <a:srgbClr val="CC0000"/>
              </a:solidFill>
              <a:latin typeface="幼圆" panose="02010509060101010101" pitchFamily="49" charset="-122"/>
              <a:ea typeface="黑体" panose="02010609060101010101" pitchFamily="49" charset="-122"/>
            </a:endParaRPr>
          </a:p>
        </p:txBody>
      </p:sp>
      <p:sp>
        <p:nvSpPr>
          <p:cNvPr id="5" name="Text Box 6">
            <a:extLst>
              <a:ext uri="{FF2B5EF4-FFF2-40B4-BE49-F238E27FC236}">
                <a16:creationId xmlns:a16="http://schemas.microsoft.com/office/drawing/2014/main" xmlns="" id="{90CF714A-A069-4CF3-B772-1CF5777179F6}"/>
              </a:ext>
            </a:extLst>
          </p:cNvPr>
          <p:cNvSpPr txBox="1">
            <a:spLocks noChangeArrowheads="1"/>
          </p:cNvSpPr>
          <p:nvPr/>
        </p:nvSpPr>
        <p:spPr bwMode="gray">
          <a:xfrm>
            <a:off x="179512" y="2179092"/>
            <a:ext cx="8370614" cy="2492990"/>
          </a:xfrm>
          <a:prstGeom prst="rect">
            <a:avLst/>
          </a:prstGeom>
          <a:noFill/>
          <a:ln w="0" algn="ctr">
            <a:noFill/>
            <a:miter lim="800000"/>
          </a:ln>
        </p:spPr>
        <p:txBody>
          <a:bodyPr wrap="square">
            <a:spAutoFit/>
          </a:bodyPr>
          <a:lstStyle>
            <a:defPPr>
              <a:defRPr lang="en-US"/>
            </a:defPPr>
            <a:lvl1pPr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2000" kern="1200">
                <a:solidFill>
                  <a:schemeClr val="tx1"/>
                </a:solidFill>
                <a:latin typeface="Arial" panose="020B0604020202020204" pitchFamily="34" charset="0"/>
                <a:ea typeface="宋体" panose="02010600030101010101" pitchFamily="2" charset="-122"/>
                <a:cs typeface="+mn-cs"/>
              </a:defRPr>
            </a:lvl9pPr>
          </a:lstStyle>
          <a:p>
            <a:pPr eaLnBrk="0" hangingPunct="0">
              <a:lnSpc>
                <a:spcPct val="150000"/>
              </a:lnSpc>
              <a:spcBef>
                <a:spcPct val="50000"/>
              </a:spcBef>
            </a:pPr>
            <a:r>
              <a:rPr lang="en-US" altLang="zh-CN" sz="1600" dirty="0">
                <a:solidFill>
                  <a:srgbClr val="777777"/>
                </a:solidFill>
                <a:latin typeface="华文中宋" panose="02010600040101010101" pitchFamily="2" charset="-122"/>
                <a:ea typeface="华文中宋" panose="02010600040101010101" pitchFamily="2" charset="-122"/>
              </a:rPr>
              <a:t>                                                           </a:t>
            </a:r>
          </a:p>
          <a:p>
            <a:pPr eaLnBrk="0" hangingPunct="0">
              <a:lnSpc>
                <a:spcPct val="150000"/>
              </a:lnSpc>
              <a:spcBef>
                <a:spcPct val="50000"/>
              </a:spcBef>
            </a:pPr>
            <a:r>
              <a:rPr lang="en-US" altLang="zh-CN" sz="1800" dirty="0">
                <a:solidFill>
                  <a:srgbClr val="777777"/>
                </a:solidFill>
                <a:latin typeface="黑体" panose="02010609060101010101" pitchFamily="49" charset="-122"/>
                <a:ea typeface="黑体" panose="02010609060101010101" pitchFamily="49" charset="-122"/>
              </a:rPr>
              <a:t>                                     </a:t>
            </a:r>
            <a:r>
              <a:rPr lang="en-US" altLang="zh-CN" sz="1800" dirty="0">
                <a:solidFill>
                  <a:srgbClr val="000066"/>
                </a:solidFill>
                <a:latin typeface="黑体" panose="02010609060101010101" pitchFamily="49" charset="-122"/>
                <a:ea typeface="黑体" panose="02010609060101010101" pitchFamily="49" charset="-122"/>
              </a:rPr>
              <a:t>——</a:t>
            </a:r>
            <a:r>
              <a:rPr lang="zh-CN" altLang="en-US" sz="1800" b="1" dirty="0">
                <a:solidFill>
                  <a:srgbClr val="000066"/>
                </a:solidFill>
                <a:latin typeface="黑体" panose="02010609060101010101" pitchFamily="49" charset="-122"/>
                <a:ea typeface="黑体" panose="02010609060101010101" pitchFamily="49" charset="-122"/>
              </a:rPr>
              <a:t>私募股权投资市场（</a:t>
            </a:r>
            <a:r>
              <a:rPr lang="en-US" altLang="zh-CN" sz="1800" b="1" dirty="0">
                <a:solidFill>
                  <a:srgbClr val="000066"/>
                </a:solidFill>
                <a:latin typeface="黑体" panose="02010609060101010101" pitchFamily="49" charset="-122"/>
                <a:ea typeface="黑体" panose="02010609060101010101" pitchFamily="49" charset="-122"/>
              </a:rPr>
              <a:t>2018</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6</a:t>
            </a:r>
            <a:r>
              <a:rPr lang="zh-CN" altLang="en-US" sz="1800" b="1" dirty="0">
                <a:solidFill>
                  <a:srgbClr val="000066"/>
                </a:solidFill>
                <a:latin typeface="黑体" panose="02010609060101010101" pitchFamily="49" charset="-122"/>
                <a:ea typeface="黑体" panose="02010609060101010101" pitchFamily="49" charset="-122"/>
              </a:rPr>
              <a:t>月）</a:t>
            </a:r>
            <a:endParaRPr lang="en-US" altLang="zh-CN" sz="1800" dirty="0">
              <a:solidFill>
                <a:srgbClr val="777777"/>
              </a:solidFill>
              <a:latin typeface="黑体" panose="02010609060101010101" pitchFamily="49" charset="-122"/>
              <a:ea typeface="黑体" panose="02010609060101010101" pitchFamily="49" charset="-122"/>
            </a:endParaRPr>
          </a:p>
          <a:p>
            <a:pPr eaLnBrk="0" hangingPunct="0">
              <a:lnSpc>
                <a:spcPct val="150000"/>
              </a:lnSpc>
              <a:spcBef>
                <a:spcPct val="50000"/>
              </a:spcBef>
            </a:pPr>
            <a:r>
              <a:rPr lang="en-US" altLang="zh-CN" sz="1800" dirty="0">
                <a:solidFill>
                  <a:srgbClr val="000066"/>
                </a:solidFill>
                <a:latin typeface="黑体" panose="02010609060101010101" pitchFamily="49" charset="-122"/>
                <a:ea typeface="黑体" panose="02010609060101010101" pitchFamily="49" charset="-122"/>
              </a:rPr>
              <a:t>                                     ——</a:t>
            </a:r>
            <a:r>
              <a:rPr lang="zh-CN" altLang="en-US" sz="1800" b="1" dirty="0">
                <a:solidFill>
                  <a:srgbClr val="000066"/>
                </a:solidFill>
                <a:latin typeface="黑体" panose="02010609060101010101" pitchFamily="49" charset="-122"/>
                <a:ea typeface="黑体" panose="02010609060101010101" pitchFamily="49" charset="-122"/>
              </a:rPr>
              <a:t>二级市场（</a:t>
            </a:r>
            <a:r>
              <a:rPr lang="en-US" altLang="zh-CN" sz="1800" b="1" dirty="0">
                <a:solidFill>
                  <a:srgbClr val="000066"/>
                </a:solidFill>
                <a:latin typeface="黑体" panose="02010609060101010101" pitchFamily="49" charset="-122"/>
                <a:ea typeface="黑体" panose="02010609060101010101" pitchFamily="49" charset="-122"/>
              </a:rPr>
              <a:t>2018</a:t>
            </a:r>
            <a:r>
              <a:rPr lang="zh-CN" altLang="en-US" sz="1800" b="1" dirty="0">
                <a:solidFill>
                  <a:srgbClr val="000066"/>
                </a:solidFill>
                <a:latin typeface="黑体" panose="02010609060101010101" pitchFamily="49" charset="-122"/>
                <a:ea typeface="黑体" panose="02010609060101010101" pitchFamily="49" charset="-122"/>
              </a:rPr>
              <a:t>年</a:t>
            </a:r>
            <a:r>
              <a:rPr lang="en-US" altLang="zh-CN" sz="1800" b="1" dirty="0">
                <a:solidFill>
                  <a:srgbClr val="000066"/>
                </a:solidFill>
                <a:latin typeface="黑体" panose="02010609060101010101" pitchFamily="49" charset="-122"/>
                <a:ea typeface="黑体" panose="02010609060101010101" pitchFamily="49" charset="-122"/>
              </a:rPr>
              <a:t>6</a:t>
            </a:r>
            <a:r>
              <a:rPr lang="zh-CN" altLang="en-US" sz="1800" b="1" dirty="0">
                <a:solidFill>
                  <a:srgbClr val="000066"/>
                </a:solidFill>
                <a:latin typeface="黑体" panose="02010609060101010101" pitchFamily="49" charset="-122"/>
                <a:ea typeface="黑体" panose="02010609060101010101" pitchFamily="49" charset="-122"/>
              </a:rPr>
              <a:t>月）</a:t>
            </a:r>
          </a:p>
          <a:p>
            <a:pPr eaLnBrk="0" hangingPunct="0">
              <a:spcBef>
                <a:spcPct val="50000"/>
              </a:spcBef>
            </a:pPr>
            <a:endParaRPr lang="zh-CN" altLang="en-US" sz="4000" b="1" dirty="0">
              <a:solidFill>
                <a:srgbClr val="000099"/>
              </a:solidFill>
              <a:ea typeface="幼圆" panose="02010509060101010101" pitchFamily="49" charset="-122"/>
            </a:endParaRP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a:extLst>
              <a:ext uri="{FF2B5EF4-FFF2-40B4-BE49-F238E27FC236}">
                <a16:creationId xmlns:a16="http://schemas.microsoft.com/office/drawing/2014/main" xmlns="" id="{BAC4ADC8-8473-47DE-BB42-3AEFE687FA50}"/>
              </a:ext>
            </a:extLst>
          </p:cNvPr>
          <p:cNvPicPr>
            <a:picLocks noChangeAspect="1"/>
          </p:cNvPicPr>
          <p:nvPr/>
        </p:nvPicPr>
        <p:blipFill>
          <a:blip r:embed="rId3"/>
          <a:stretch>
            <a:fillRect/>
          </a:stretch>
        </p:blipFill>
        <p:spPr>
          <a:xfrm>
            <a:off x="571201" y="1019274"/>
            <a:ext cx="7241158" cy="4352399"/>
          </a:xfrm>
          <a:prstGeom prst="rect">
            <a:avLst/>
          </a:prstGeom>
        </p:spPr>
      </p:pic>
      <p:sp>
        <p:nvSpPr>
          <p:cNvPr id="21506"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沪深市值统计</a:t>
            </a:r>
          </a:p>
        </p:txBody>
      </p:sp>
      <p:sp>
        <p:nvSpPr>
          <p:cNvPr id="4" name="文本框 3">
            <a:extLst>
              <a:ext uri="{FF2B5EF4-FFF2-40B4-BE49-F238E27FC236}">
                <a16:creationId xmlns:a16="http://schemas.microsoft.com/office/drawing/2014/main" xmlns="" id="{9ADABFAE-AB45-497C-A21E-2AB4379BFFF8}"/>
              </a:ext>
            </a:extLst>
          </p:cNvPr>
          <p:cNvSpPr txBox="1"/>
          <p:nvPr/>
        </p:nvSpPr>
        <p:spPr>
          <a:xfrm>
            <a:off x="1331641" y="5327719"/>
            <a:ext cx="2045448" cy="769441"/>
          </a:xfrm>
          <a:prstGeom prst="rect">
            <a:avLst/>
          </a:prstGeom>
          <a:noFill/>
        </p:spPr>
        <p:txBody>
          <a:bodyPr wrap="square" rtlCol="0">
            <a:spAutoFit/>
          </a:bodyPr>
          <a:lstStyle/>
          <a:p>
            <a:r>
              <a:rPr lang="en-US" altLang="zh-CN" b="1" dirty="0">
                <a:solidFill>
                  <a:srgbClr val="000066"/>
                </a:solidFill>
                <a:latin typeface="+mn-ea"/>
                <a:ea typeface="+mn-ea"/>
              </a:rPr>
              <a:t>6</a:t>
            </a:r>
            <a:r>
              <a:rPr lang="zh-CN" altLang="en-US" b="1" dirty="0">
                <a:solidFill>
                  <a:srgbClr val="000066"/>
                </a:solidFill>
                <a:latin typeface="+mn-ea"/>
                <a:ea typeface="+mn-ea"/>
              </a:rPr>
              <a:t>月，</a:t>
            </a:r>
            <a:r>
              <a:rPr lang="en-US" altLang="zh-CN" b="1" dirty="0">
                <a:solidFill>
                  <a:srgbClr val="000066"/>
                </a:solidFill>
                <a:latin typeface="+mn-ea"/>
                <a:ea typeface="+mn-ea"/>
              </a:rPr>
              <a:t>A</a:t>
            </a:r>
            <a:r>
              <a:rPr lang="zh-CN" altLang="en-US" b="1" dirty="0">
                <a:solidFill>
                  <a:srgbClr val="000066"/>
                </a:solidFill>
                <a:latin typeface="+mn-ea"/>
                <a:ea typeface="+mn-ea"/>
              </a:rPr>
              <a:t>股总市值近</a:t>
            </a:r>
            <a:r>
              <a:rPr lang="en-US" altLang="zh-CN" sz="2400" b="1" dirty="0">
                <a:solidFill>
                  <a:srgbClr val="FF0000"/>
                </a:solidFill>
                <a:latin typeface="+mn-ea"/>
                <a:ea typeface="+mn-ea"/>
              </a:rPr>
              <a:t>55.02</a:t>
            </a:r>
            <a:r>
              <a:rPr lang="zh-CN" altLang="en-US" b="1" dirty="0">
                <a:solidFill>
                  <a:srgbClr val="000066"/>
                </a:solidFill>
                <a:latin typeface="+mn-ea"/>
                <a:ea typeface="+mn-ea"/>
              </a:rPr>
              <a:t>万亿</a:t>
            </a:r>
            <a:endParaRPr lang="en-US" altLang="zh-CN" b="1" dirty="0">
              <a:solidFill>
                <a:srgbClr val="000066"/>
              </a:solidFill>
              <a:latin typeface="+mn-ea"/>
              <a:ea typeface="+mn-ea"/>
            </a:endParaRPr>
          </a:p>
        </p:txBody>
      </p:sp>
      <p:sp>
        <p:nvSpPr>
          <p:cNvPr id="7" name="文本框 6">
            <a:extLst>
              <a:ext uri="{FF2B5EF4-FFF2-40B4-BE49-F238E27FC236}">
                <a16:creationId xmlns:a16="http://schemas.microsoft.com/office/drawing/2014/main" xmlns="" id="{3FE936E9-817C-42E1-9C3B-6B8AB7FBF2C2}"/>
              </a:ext>
            </a:extLst>
          </p:cNvPr>
          <p:cNvSpPr txBox="1"/>
          <p:nvPr/>
        </p:nvSpPr>
        <p:spPr>
          <a:xfrm>
            <a:off x="7740352" y="2587784"/>
            <a:ext cx="1763688" cy="769441"/>
          </a:xfrm>
          <a:prstGeom prst="rect">
            <a:avLst/>
          </a:prstGeom>
          <a:noFill/>
        </p:spPr>
        <p:txBody>
          <a:bodyPr wrap="square" rtlCol="0">
            <a:spAutoFit/>
          </a:bodyPr>
          <a:lstStyle/>
          <a:p>
            <a:r>
              <a:rPr lang="zh-CN" altLang="en-US" b="1" dirty="0">
                <a:solidFill>
                  <a:srgbClr val="000066"/>
                </a:solidFill>
                <a:latin typeface="+mn-ea"/>
                <a:ea typeface="+mn-ea"/>
              </a:rPr>
              <a:t>   深市</a:t>
            </a:r>
            <a:endParaRPr lang="en-US" altLang="zh-CN" b="1" dirty="0">
              <a:solidFill>
                <a:srgbClr val="000066"/>
              </a:solidFill>
              <a:latin typeface="+mn-ea"/>
              <a:ea typeface="+mn-ea"/>
            </a:endParaRPr>
          </a:p>
          <a:p>
            <a:r>
              <a:rPr lang="en-US" altLang="zh-CN" sz="2400" b="1" dirty="0">
                <a:solidFill>
                  <a:srgbClr val="FF0000"/>
                </a:solidFill>
                <a:latin typeface="+mn-ea"/>
                <a:ea typeface="+mn-ea"/>
              </a:rPr>
              <a:t>20.61</a:t>
            </a:r>
            <a:r>
              <a:rPr lang="zh-CN" altLang="en-US" b="1" dirty="0">
                <a:solidFill>
                  <a:srgbClr val="000066"/>
                </a:solidFill>
                <a:latin typeface="+mn-ea"/>
                <a:ea typeface="+mn-ea"/>
              </a:rPr>
              <a:t>万亿</a:t>
            </a:r>
          </a:p>
        </p:txBody>
      </p:sp>
      <p:sp>
        <p:nvSpPr>
          <p:cNvPr id="8" name="文本框 7">
            <a:extLst>
              <a:ext uri="{FF2B5EF4-FFF2-40B4-BE49-F238E27FC236}">
                <a16:creationId xmlns:a16="http://schemas.microsoft.com/office/drawing/2014/main" xmlns="" id="{9E73745B-6AB2-4180-9838-C858227F15C3}"/>
              </a:ext>
            </a:extLst>
          </p:cNvPr>
          <p:cNvSpPr txBox="1"/>
          <p:nvPr/>
        </p:nvSpPr>
        <p:spPr>
          <a:xfrm>
            <a:off x="7680700" y="1595204"/>
            <a:ext cx="1872208" cy="769441"/>
          </a:xfrm>
          <a:prstGeom prst="rect">
            <a:avLst/>
          </a:prstGeom>
          <a:noFill/>
        </p:spPr>
        <p:txBody>
          <a:bodyPr wrap="square" rtlCol="0">
            <a:spAutoFit/>
          </a:bodyPr>
          <a:lstStyle/>
          <a:p>
            <a:r>
              <a:rPr lang="zh-CN" altLang="en-US" b="1" dirty="0">
                <a:solidFill>
                  <a:srgbClr val="000066"/>
                </a:solidFill>
                <a:latin typeface="+mn-ea"/>
                <a:ea typeface="+mn-ea"/>
              </a:rPr>
              <a:t>   沪市</a:t>
            </a:r>
            <a:endParaRPr lang="en-US" altLang="zh-CN" b="1" dirty="0">
              <a:solidFill>
                <a:srgbClr val="000066"/>
              </a:solidFill>
              <a:latin typeface="+mn-ea"/>
              <a:ea typeface="+mn-ea"/>
            </a:endParaRPr>
          </a:p>
          <a:p>
            <a:r>
              <a:rPr lang="en-US" altLang="zh-CN" sz="2400" b="1" dirty="0">
                <a:solidFill>
                  <a:srgbClr val="FF0000"/>
                </a:solidFill>
                <a:latin typeface="+mn-ea"/>
                <a:ea typeface="+mn-ea"/>
              </a:rPr>
              <a:t>34.41</a:t>
            </a:r>
            <a:r>
              <a:rPr lang="zh-CN" altLang="en-US" b="1" dirty="0">
                <a:solidFill>
                  <a:srgbClr val="000066"/>
                </a:solidFill>
                <a:latin typeface="+mn-ea"/>
                <a:ea typeface="+mn-ea"/>
              </a:rPr>
              <a:t>万亿</a:t>
            </a:r>
            <a:endParaRPr lang="zh-CN" altLang="en-US" dirty="0"/>
          </a:p>
        </p:txBody>
      </p:sp>
      <p:cxnSp>
        <p:nvCxnSpPr>
          <p:cNvPr id="6" name="直接箭头连接符 5">
            <a:extLst>
              <a:ext uri="{FF2B5EF4-FFF2-40B4-BE49-F238E27FC236}">
                <a16:creationId xmlns:a16="http://schemas.microsoft.com/office/drawing/2014/main" xmlns="" id="{7733E283-296E-421C-B7DB-3B4BB424BB60}"/>
              </a:ext>
            </a:extLst>
          </p:cNvPr>
          <p:cNvCxnSpPr>
            <a:cxnSpLocks/>
          </p:cNvCxnSpPr>
          <p:nvPr/>
        </p:nvCxnSpPr>
        <p:spPr bwMode="auto">
          <a:xfrm flipV="1">
            <a:off x="7273642" y="2125008"/>
            <a:ext cx="421004" cy="239637"/>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a:extLst>
              <a:ext uri="{FF2B5EF4-FFF2-40B4-BE49-F238E27FC236}">
                <a16:creationId xmlns:a16="http://schemas.microsoft.com/office/drawing/2014/main" xmlns="" id="{6F412C78-2749-4AE1-A55E-5C0ACDC392B4}"/>
              </a:ext>
            </a:extLst>
          </p:cNvPr>
          <p:cNvCxnSpPr>
            <a:cxnSpLocks/>
          </p:cNvCxnSpPr>
          <p:nvPr/>
        </p:nvCxnSpPr>
        <p:spPr bwMode="auto">
          <a:xfrm>
            <a:off x="7389021" y="2986127"/>
            <a:ext cx="351331" cy="144626"/>
          </a:xfrm>
          <a:prstGeom prst="straightConnector1">
            <a:avLst/>
          </a:prstGeom>
          <a:ln>
            <a:headEnd type="none" w="med" len="med"/>
            <a:tailEnd type="triangle"/>
          </a:ln>
        </p:spPr>
        <p:style>
          <a:lnRef idx="1">
            <a:schemeClr val="accent1"/>
          </a:lnRef>
          <a:fillRef idx="0">
            <a:schemeClr val="accent1"/>
          </a:fillRef>
          <a:effectRef idx="0">
            <a:schemeClr val="accent1"/>
          </a:effectRef>
          <a:fontRef idx="minor">
            <a:schemeClr val="tx1"/>
          </a:fontRef>
        </p:style>
      </p:cxnSp>
      <p:sp>
        <p:nvSpPr>
          <p:cNvPr id="10" name="箭头: 下 9">
            <a:extLst>
              <a:ext uri="{FF2B5EF4-FFF2-40B4-BE49-F238E27FC236}">
                <a16:creationId xmlns:a16="http://schemas.microsoft.com/office/drawing/2014/main" xmlns="" id="{6AC36FFC-0E28-4ED8-8A5B-6A0D04776B43}"/>
              </a:ext>
            </a:extLst>
          </p:cNvPr>
          <p:cNvSpPr/>
          <p:nvPr/>
        </p:nvSpPr>
        <p:spPr bwMode="auto">
          <a:xfrm>
            <a:off x="5868144" y="5689019"/>
            <a:ext cx="216024" cy="495409"/>
          </a:xfrm>
          <a:prstGeom prst="downArrow">
            <a:avLst/>
          </a:prstGeom>
          <a:solidFill>
            <a:srgbClr val="000066"/>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4" name="文本框 13">
            <a:extLst>
              <a:ext uri="{FF2B5EF4-FFF2-40B4-BE49-F238E27FC236}">
                <a16:creationId xmlns:a16="http://schemas.microsoft.com/office/drawing/2014/main" xmlns="" id="{69433A96-7730-4926-AD9D-3ACFBB9A974B}"/>
              </a:ext>
            </a:extLst>
          </p:cNvPr>
          <p:cNvSpPr txBox="1"/>
          <p:nvPr/>
        </p:nvSpPr>
        <p:spPr>
          <a:xfrm>
            <a:off x="5725540" y="5353214"/>
            <a:ext cx="1763688" cy="769441"/>
          </a:xfrm>
          <a:prstGeom prst="rect">
            <a:avLst/>
          </a:prstGeom>
          <a:noFill/>
        </p:spPr>
        <p:txBody>
          <a:bodyPr wrap="square" rtlCol="0">
            <a:spAutoFit/>
          </a:bodyPr>
          <a:lstStyle/>
          <a:p>
            <a:r>
              <a:rPr lang="zh-CN" altLang="en-US" b="1" dirty="0">
                <a:solidFill>
                  <a:srgbClr val="000066"/>
                </a:solidFill>
                <a:latin typeface="+mn-ea"/>
                <a:ea typeface="+mn-ea"/>
              </a:rPr>
              <a:t>  较上月</a:t>
            </a:r>
            <a:endParaRPr lang="en-US" altLang="zh-CN" b="1" dirty="0">
              <a:solidFill>
                <a:srgbClr val="000066"/>
              </a:solidFill>
              <a:latin typeface="+mn-ea"/>
              <a:ea typeface="+mn-ea"/>
            </a:endParaRPr>
          </a:p>
          <a:p>
            <a:r>
              <a:rPr lang="en-US" altLang="zh-CN" dirty="0">
                <a:solidFill>
                  <a:srgbClr val="000066"/>
                </a:solidFill>
              </a:rPr>
              <a:t>    7.16</a:t>
            </a:r>
            <a:r>
              <a:rPr lang="en-US" altLang="zh-CN" sz="2400" b="1" dirty="0">
                <a:solidFill>
                  <a:srgbClr val="000066"/>
                </a:solidFill>
                <a:latin typeface="+mn-ea"/>
              </a:rPr>
              <a:t>%</a:t>
            </a:r>
            <a:endParaRPr lang="en-US" altLang="zh-CN" b="1" dirty="0">
              <a:solidFill>
                <a:srgbClr val="000066"/>
              </a:solidFill>
              <a:latin typeface="+mn-ea"/>
              <a:ea typeface="+mn-ea"/>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全市场解禁规模</a:t>
            </a:r>
          </a:p>
        </p:txBody>
      </p:sp>
      <p:sp>
        <p:nvSpPr>
          <p:cNvPr id="2" name="文本框 1">
            <a:extLst>
              <a:ext uri="{FF2B5EF4-FFF2-40B4-BE49-F238E27FC236}">
                <a16:creationId xmlns:a16="http://schemas.microsoft.com/office/drawing/2014/main" xmlns="" id="{340E6581-D6C9-4B9C-A6C1-E6F0B9A0CBEB}"/>
              </a:ext>
            </a:extLst>
          </p:cNvPr>
          <p:cNvSpPr txBox="1"/>
          <p:nvPr/>
        </p:nvSpPr>
        <p:spPr bwMode="auto">
          <a:xfrm>
            <a:off x="2627784" y="5661248"/>
            <a:ext cx="4338085" cy="461665"/>
          </a:xfrm>
          <a:prstGeom prst="rect">
            <a:avLst/>
          </a:prstGeom>
          <a:noFill/>
          <a:ln w="9525">
            <a:noFill/>
            <a:miter lim="800000"/>
          </a:ln>
        </p:spPr>
        <p:txBody>
          <a:bodyPr wrap="square" rtlCol="0">
            <a:spAutoFit/>
          </a:bodyPr>
          <a:lstStyle/>
          <a:p>
            <a:r>
              <a:rPr lang="en-US" altLang="zh-CN" b="1" dirty="0">
                <a:solidFill>
                  <a:srgbClr val="000066"/>
                </a:solidFill>
                <a:latin typeface="幼圆" panose="02010509060101010101" pitchFamily="49" charset="-122"/>
                <a:ea typeface="幼圆" panose="02010509060101010101" pitchFamily="49" charset="-122"/>
              </a:rPr>
              <a:t>6</a:t>
            </a:r>
            <a:r>
              <a:rPr lang="zh-CN" altLang="en-US" b="1" dirty="0">
                <a:solidFill>
                  <a:srgbClr val="000066"/>
                </a:solidFill>
                <a:latin typeface="幼圆" panose="02010509060101010101" pitchFamily="49" charset="-122"/>
                <a:ea typeface="幼圆" panose="02010509060101010101" pitchFamily="49" charset="-122"/>
              </a:rPr>
              <a:t>月市场解禁市值</a:t>
            </a:r>
            <a:r>
              <a:rPr lang="en-US" altLang="zh-CN" sz="2400" b="1" dirty="0">
                <a:solidFill>
                  <a:srgbClr val="FF0000"/>
                </a:solidFill>
                <a:latin typeface="幼圆" panose="02010509060101010101" pitchFamily="49" charset="-122"/>
                <a:ea typeface="幼圆" panose="02010509060101010101" pitchFamily="49" charset="-122"/>
              </a:rPr>
              <a:t>3515.70</a:t>
            </a:r>
            <a:r>
              <a:rPr lang="zh-CN" altLang="en-US" b="1" dirty="0">
                <a:solidFill>
                  <a:srgbClr val="000066"/>
                </a:solidFill>
                <a:latin typeface="幼圆" panose="02010509060101010101" pitchFamily="49" charset="-122"/>
                <a:ea typeface="幼圆" panose="02010509060101010101" pitchFamily="49" charset="-122"/>
              </a:rPr>
              <a:t>亿元</a:t>
            </a:r>
          </a:p>
        </p:txBody>
      </p:sp>
      <p:pic>
        <p:nvPicPr>
          <p:cNvPr id="3" name="图片 2">
            <a:extLst>
              <a:ext uri="{FF2B5EF4-FFF2-40B4-BE49-F238E27FC236}">
                <a16:creationId xmlns:a16="http://schemas.microsoft.com/office/drawing/2014/main" xmlns="" id="{63BBF1DE-231A-422C-BB15-B3CA8CE5B62A}"/>
              </a:ext>
            </a:extLst>
          </p:cNvPr>
          <p:cNvPicPr>
            <a:picLocks noChangeAspect="1"/>
          </p:cNvPicPr>
          <p:nvPr/>
        </p:nvPicPr>
        <p:blipFill>
          <a:blip r:embed="rId3"/>
          <a:stretch>
            <a:fillRect/>
          </a:stretch>
        </p:blipFill>
        <p:spPr>
          <a:xfrm>
            <a:off x="1259632" y="1422217"/>
            <a:ext cx="6828652" cy="4104456"/>
          </a:xfrm>
          <a:prstGeom prst="rect">
            <a:avLst/>
          </a:prstGeom>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大宗交易统计及折价率</a:t>
            </a:r>
          </a:p>
        </p:txBody>
      </p:sp>
      <p:sp>
        <p:nvSpPr>
          <p:cNvPr id="7" name="文本框 6">
            <a:extLst>
              <a:ext uri="{FF2B5EF4-FFF2-40B4-BE49-F238E27FC236}">
                <a16:creationId xmlns:a16="http://schemas.microsoft.com/office/drawing/2014/main" xmlns="" id="{A8956FC1-C877-4EB8-B691-C84D3B8E543A}"/>
              </a:ext>
            </a:extLst>
          </p:cNvPr>
          <p:cNvSpPr txBox="1"/>
          <p:nvPr/>
        </p:nvSpPr>
        <p:spPr bwMode="auto">
          <a:xfrm>
            <a:off x="560259" y="5297432"/>
            <a:ext cx="1633781" cy="1077218"/>
          </a:xfrm>
          <a:prstGeom prst="rect">
            <a:avLst/>
          </a:prstGeom>
          <a:noFill/>
          <a:ln w="9525">
            <a:noFill/>
            <a:miter lim="800000"/>
          </a:ln>
        </p:spPr>
        <p:txBody>
          <a:bodyPr wrap="none" rtlCol="0">
            <a:spAutoFit/>
          </a:bodyPr>
          <a:lstStyle/>
          <a:p>
            <a:r>
              <a:rPr lang="en-US" altLang="zh-CN" b="1" dirty="0">
                <a:solidFill>
                  <a:srgbClr val="000066"/>
                </a:solidFill>
                <a:latin typeface="幼圆" panose="02010509060101010101" pitchFamily="49" charset="-122"/>
                <a:ea typeface="幼圆" panose="02010509060101010101" pitchFamily="49" charset="-122"/>
              </a:rPr>
              <a:t>6</a:t>
            </a:r>
            <a:r>
              <a:rPr lang="zh-CN" altLang="en-US" b="1" dirty="0">
                <a:solidFill>
                  <a:srgbClr val="000066"/>
                </a:solidFill>
                <a:latin typeface="幼圆" panose="02010509060101010101" pitchFamily="49" charset="-122"/>
                <a:ea typeface="幼圆" panose="02010509060101010101" pitchFamily="49" charset="-122"/>
              </a:rPr>
              <a:t>月大宗市场</a:t>
            </a:r>
            <a:endParaRPr lang="en-US" altLang="zh-CN" b="1" dirty="0">
              <a:solidFill>
                <a:srgbClr val="000066"/>
              </a:solidFill>
              <a:latin typeface="幼圆" panose="02010509060101010101" pitchFamily="49" charset="-122"/>
              <a:ea typeface="幼圆" panose="02010509060101010101" pitchFamily="49" charset="-122"/>
            </a:endParaRPr>
          </a:p>
          <a:p>
            <a:r>
              <a:rPr lang="zh-CN" altLang="en-US" b="1" dirty="0">
                <a:solidFill>
                  <a:srgbClr val="000066"/>
                </a:solidFill>
                <a:latin typeface="幼圆" panose="02010509060101010101" pitchFamily="49" charset="-122"/>
                <a:ea typeface="幼圆" panose="02010509060101010101" pitchFamily="49" charset="-122"/>
              </a:rPr>
              <a:t>总成交额</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FF0000"/>
                </a:solidFill>
                <a:latin typeface="幼圆" panose="02010509060101010101" pitchFamily="49" charset="-122"/>
                <a:ea typeface="幼圆" panose="02010509060101010101" pitchFamily="49" charset="-122"/>
              </a:rPr>
              <a:t>406.88</a:t>
            </a:r>
            <a:r>
              <a:rPr lang="zh-CN" altLang="en-US" b="1" dirty="0">
                <a:solidFill>
                  <a:srgbClr val="000066"/>
                </a:solidFill>
                <a:latin typeface="幼圆" panose="02010509060101010101" pitchFamily="49" charset="-122"/>
                <a:ea typeface="幼圆" panose="02010509060101010101" pitchFamily="49" charset="-122"/>
              </a:rPr>
              <a:t>亿元</a:t>
            </a:r>
          </a:p>
        </p:txBody>
      </p:sp>
      <p:sp>
        <p:nvSpPr>
          <p:cNvPr id="9" name="文本框 8">
            <a:extLst>
              <a:ext uri="{FF2B5EF4-FFF2-40B4-BE49-F238E27FC236}">
                <a16:creationId xmlns:a16="http://schemas.microsoft.com/office/drawing/2014/main" xmlns="" id="{89A51E5C-5B07-4692-8493-B9969CD369A4}"/>
              </a:ext>
            </a:extLst>
          </p:cNvPr>
          <p:cNvSpPr txBox="1"/>
          <p:nvPr/>
        </p:nvSpPr>
        <p:spPr bwMode="auto">
          <a:xfrm>
            <a:off x="2539394" y="5373550"/>
            <a:ext cx="1478290" cy="769441"/>
          </a:xfrm>
          <a:prstGeom prst="rect">
            <a:avLst/>
          </a:prstGeom>
          <a:noFill/>
          <a:ln w="9525">
            <a:noFill/>
            <a:miter lim="800000"/>
          </a:ln>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较上月</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000066"/>
                </a:solidFill>
                <a:latin typeface="幼圆" panose="02010509060101010101" pitchFamily="49" charset="-122"/>
                <a:ea typeface="幼圆" panose="02010509060101010101" pitchFamily="49" charset="-122"/>
              </a:rPr>
              <a:t>56.02</a:t>
            </a:r>
            <a:r>
              <a:rPr lang="zh-CN" altLang="en-US" b="1" dirty="0">
                <a:solidFill>
                  <a:srgbClr val="000066"/>
                </a:solidFill>
                <a:latin typeface="幼圆" panose="02010509060101010101" pitchFamily="49" charset="-122"/>
                <a:ea typeface="幼圆" panose="02010509060101010101" pitchFamily="49" charset="-122"/>
              </a:rPr>
              <a:t>亿元</a:t>
            </a:r>
          </a:p>
        </p:txBody>
      </p:sp>
      <p:sp>
        <p:nvSpPr>
          <p:cNvPr id="10" name="箭头: 上 9">
            <a:extLst>
              <a:ext uri="{FF2B5EF4-FFF2-40B4-BE49-F238E27FC236}">
                <a16:creationId xmlns:a16="http://schemas.microsoft.com/office/drawing/2014/main" xmlns="" id="{567DF40D-B3B9-412A-A336-038BA1F9D0EC}"/>
              </a:ext>
            </a:extLst>
          </p:cNvPr>
          <p:cNvSpPr/>
          <p:nvPr/>
        </p:nvSpPr>
        <p:spPr bwMode="auto">
          <a:xfrm rot="10800000">
            <a:off x="2259256" y="5566927"/>
            <a:ext cx="288032" cy="576064"/>
          </a:xfrm>
          <a:prstGeom prst="upArrow">
            <a:avLst/>
          </a:prstGeom>
          <a:solidFill>
            <a:srgbClr val="000066"/>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1" name="文本框 10">
            <a:extLst>
              <a:ext uri="{FF2B5EF4-FFF2-40B4-BE49-F238E27FC236}">
                <a16:creationId xmlns:a16="http://schemas.microsoft.com/office/drawing/2014/main" xmlns="" id="{CB997EAD-0F26-42F9-BEAA-A9EF12D26726}"/>
              </a:ext>
            </a:extLst>
          </p:cNvPr>
          <p:cNvSpPr txBox="1"/>
          <p:nvPr/>
        </p:nvSpPr>
        <p:spPr bwMode="auto">
          <a:xfrm>
            <a:off x="5220072" y="5335411"/>
            <a:ext cx="1604927" cy="1077218"/>
          </a:xfrm>
          <a:prstGeom prst="rect">
            <a:avLst/>
          </a:prstGeom>
          <a:noFill/>
          <a:ln w="9525">
            <a:noFill/>
            <a:miter lim="800000"/>
          </a:ln>
        </p:spPr>
        <p:txBody>
          <a:bodyPr wrap="none" rtlCol="0">
            <a:spAutoFit/>
          </a:bodyPr>
          <a:lstStyle/>
          <a:p>
            <a:r>
              <a:rPr lang="en-US" altLang="zh-CN" b="1" dirty="0">
                <a:solidFill>
                  <a:srgbClr val="000066"/>
                </a:solidFill>
                <a:latin typeface="幼圆" panose="02010509060101010101" pitchFamily="49" charset="-122"/>
                <a:ea typeface="幼圆" panose="02010509060101010101" pitchFamily="49" charset="-122"/>
              </a:rPr>
              <a:t>6</a:t>
            </a:r>
            <a:r>
              <a:rPr lang="zh-CN" altLang="en-US" b="1" dirty="0">
                <a:solidFill>
                  <a:srgbClr val="000066"/>
                </a:solidFill>
                <a:latin typeface="幼圆" panose="02010509060101010101" pitchFamily="49" charset="-122"/>
                <a:ea typeface="幼圆" panose="02010509060101010101" pitchFamily="49" charset="-122"/>
              </a:rPr>
              <a:t>月大宗市场</a:t>
            </a:r>
            <a:endParaRPr lang="en-US" altLang="zh-CN" b="1" dirty="0">
              <a:solidFill>
                <a:srgbClr val="000066"/>
              </a:solidFill>
              <a:latin typeface="幼圆" panose="02010509060101010101" pitchFamily="49" charset="-122"/>
              <a:ea typeface="幼圆" panose="02010509060101010101" pitchFamily="49" charset="-122"/>
            </a:endParaRPr>
          </a:p>
          <a:p>
            <a:r>
              <a:rPr lang="zh-CN" altLang="en-US" b="1" dirty="0">
                <a:solidFill>
                  <a:srgbClr val="000066"/>
                </a:solidFill>
                <a:latin typeface="幼圆" panose="02010509060101010101" pitchFamily="49" charset="-122"/>
                <a:ea typeface="幼圆" panose="02010509060101010101" pitchFamily="49" charset="-122"/>
              </a:rPr>
              <a:t>平均折价率</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FF0000"/>
                </a:solidFill>
                <a:latin typeface="幼圆" panose="02010509060101010101" pitchFamily="49" charset="-122"/>
                <a:ea typeface="幼圆" panose="02010509060101010101" pitchFamily="49" charset="-122"/>
              </a:rPr>
              <a:t>5.03%</a:t>
            </a:r>
            <a:endParaRPr lang="zh-CN" altLang="en-US" sz="2400" b="1" dirty="0">
              <a:solidFill>
                <a:srgbClr val="FF0000"/>
              </a:solidFill>
              <a:latin typeface="幼圆" panose="02010509060101010101" pitchFamily="49" charset="-122"/>
              <a:ea typeface="幼圆" panose="02010509060101010101" pitchFamily="49" charset="-122"/>
            </a:endParaRPr>
          </a:p>
        </p:txBody>
      </p:sp>
      <p:sp>
        <p:nvSpPr>
          <p:cNvPr id="12" name="文本框 11">
            <a:extLst>
              <a:ext uri="{FF2B5EF4-FFF2-40B4-BE49-F238E27FC236}">
                <a16:creationId xmlns:a16="http://schemas.microsoft.com/office/drawing/2014/main" xmlns="" id="{E4088BF3-AF04-4CD6-A94E-22B6AE1F3C9B}"/>
              </a:ext>
            </a:extLst>
          </p:cNvPr>
          <p:cNvSpPr txBox="1"/>
          <p:nvPr/>
        </p:nvSpPr>
        <p:spPr bwMode="auto">
          <a:xfrm>
            <a:off x="7236296" y="5451320"/>
            <a:ext cx="1117614" cy="769441"/>
          </a:xfrm>
          <a:prstGeom prst="rect">
            <a:avLst/>
          </a:prstGeom>
          <a:noFill/>
          <a:ln w="9525">
            <a:noFill/>
            <a:miter lim="800000"/>
          </a:ln>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较上月</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000066"/>
                </a:solidFill>
                <a:latin typeface="幼圆" panose="02010509060101010101" pitchFamily="49" charset="-122"/>
                <a:ea typeface="幼圆" panose="02010509060101010101" pitchFamily="49" charset="-122"/>
              </a:rPr>
              <a:t> 0.52%</a:t>
            </a:r>
            <a:endParaRPr lang="zh-CN" altLang="en-US" sz="2400" b="1" dirty="0">
              <a:solidFill>
                <a:srgbClr val="000066"/>
              </a:solidFill>
              <a:latin typeface="幼圆" panose="02010509060101010101" pitchFamily="49" charset="-122"/>
              <a:ea typeface="幼圆" panose="02010509060101010101" pitchFamily="49" charset="-122"/>
            </a:endParaRPr>
          </a:p>
        </p:txBody>
      </p:sp>
      <p:sp>
        <p:nvSpPr>
          <p:cNvPr id="15" name="箭头: 上 14">
            <a:extLst>
              <a:ext uri="{FF2B5EF4-FFF2-40B4-BE49-F238E27FC236}">
                <a16:creationId xmlns:a16="http://schemas.microsoft.com/office/drawing/2014/main" xmlns="" id="{FC61938E-EB92-4E8E-BCF7-497F1015F4B7}"/>
              </a:ext>
            </a:extLst>
          </p:cNvPr>
          <p:cNvSpPr/>
          <p:nvPr/>
        </p:nvSpPr>
        <p:spPr bwMode="auto">
          <a:xfrm rot="10800000">
            <a:off x="7092280" y="5714199"/>
            <a:ext cx="288032" cy="576064"/>
          </a:xfrm>
          <a:prstGeom prst="upArrow">
            <a:avLst/>
          </a:prstGeom>
          <a:solidFill>
            <a:srgbClr val="000066"/>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pic>
        <p:nvPicPr>
          <p:cNvPr id="13" name="图片 12">
            <a:extLst>
              <a:ext uri="{FF2B5EF4-FFF2-40B4-BE49-F238E27FC236}">
                <a16:creationId xmlns:a16="http://schemas.microsoft.com/office/drawing/2014/main" xmlns="" id="{2678A15E-3B60-4EED-8DAB-70B9B20B9F46}"/>
              </a:ext>
            </a:extLst>
          </p:cNvPr>
          <p:cNvPicPr/>
          <p:nvPr/>
        </p:nvPicPr>
        <p:blipFill>
          <a:blip r:embed="rId3">
            <a:extLst>
              <a:ext uri="{28A0092B-C50C-407E-A947-70E740481C1C}">
                <a14:useLocalDpi xmlns:a14="http://schemas.microsoft.com/office/drawing/2010/main" val="0"/>
              </a:ext>
            </a:extLst>
          </a:blip>
          <a:stretch>
            <a:fillRect/>
          </a:stretch>
        </p:blipFill>
        <p:spPr>
          <a:xfrm>
            <a:off x="683568" y="1422775"/>
            <a:ext cx="7553536" cy="3732852"/>
          </a:xfrm>
          <a:prstGeom prst="rect">
            <a:avLst/>
          </a:prstGeom>
        </p:spPr>
      </p:pic>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融资融券余额</a:t>
            </a:r>
          </a:p>
        </p:txBody>
      </p:sp>
      <p:sp>
        <p:nvSpPr>
          <p:cNvPr id="6" name="文本框 5">
            <a:extLst>
              <a:ext uri="{FF2B5EF4-FFF2-40B4-BE49-F238E27FC236}">
                <a16:creationId xmlns:a16="http://schemas.microsoft.com/office/drawing/2014/main" xmlns="" id="{6394C8C2-76AE-4AE9-9780-DC48BA3D5073}"/>
              </a:ext>
            </a:extLst>
          </p:cNvPr>
          <p:cNvSpPr txBox="1"/>
          <p:nvPr/>
        </p:nvSpPr>
        <p:spPr bwMode="auto">
          <a:xfrm>
            <a:off x="1187624" y="5589240"/>
            <a:ext cx="2393869" cy="769441"/>
          </a:xfrm>
          <a:prstGeom prst="rect">
            <a:avLst/>
          </a:prstGeom>
          <a:noFill/>
          <a:ln w="9525">
            <a:noFill/>
            <a:miter lim="800000"/>
          </a:ln>
        </p:spPr>
        <p:txBody>
          <a:bodyPr wrap="square" rtlCol="0">
            <a:spAutoFit/>
          </a:bodyPr>
          <a:lstStyle/>
          <a:p>
            <a:r>
              <a:rPr lang="en-US" altLang="zh-CN" b="1" dirty="0">
                <a:solidFill>
                  <a:srgbClr val="000066"/>
                </a:solidFill>
                <a:latin typeface="幼圆" panose="02010509060101010101" pitchFamily="49" charset="-122"/>
                <a:ea typeface="幼圆" panose="02010509060101010101" pitchFamily="49" charset="-122"/>
              </a:rPr>
              <a:t>6</a:t>
            </a:r>
            <a:r>
              <a:rPr lang="zh-CN" altLang="en-US" b="1" dirty="0">
                <a:solidFill>
                  <a:srgbClr val="000066"/>
                </a:solidFill>
                <a:latin typeface="幼圆" panose="02010509060101010101" pitchFamily="49" charset="-122"/>
                <a:ea typeface="幼圆" panose="02010509060101010101" pitchFamily="49" charset="-122"/>
              </a:rPr>
              <a:t>月，沪深两融余额</a:t>
            </a:r>
            <a:r>
              <a:rPr lang="en-US" altLang="zh-CN" sz="2400" b="1" dirty="0">
                <a:solidFill>
                  <a:srgbClr val="FF0000"/>
                </a:solidFill>
                <a:latin typeface="幼圆" panose="02010509060101010101" pitchFamily="49" charset="-122"/>
                <a:ea typeface="幼圆" panose="02010509060101010101" pitchFamily="49" charset="-122"/>
              </a:rPr>
              <a:t>9193.82</a:t>
            </a:r>
            <a:r>
              <a:rPr lang="zh-CN" altLang="en-US" b="1" dirty="0">
                <a:solidFill>
                  <a:srgbClr val="000066"/>
                </a:solidFill>
                <a:latin typeface="幼圆" panose="02010509060101010101" pitchFamily="49" charset="-122"/>
                <a:ea typeface="幼圆" panose="02010509060101010101" pitchFamily="49" charset="-122"/>
              </a:rPr>
              <a:t>亿元</a:t>
            </a:r>
          </a:p>
        </p:txBody>
      </p:sp>
      <p:sp>
        <p:nvSpPr>
          <p:cNvPr id="8" name="文本框 7">
            <a:extLst>
              <a:ext uri="{FF2B5EF4-FFF2-40B4-BE49-F238E27FC236}">
                <a16:creationId xmlns:a16="http://schemas.microsoft.com/office/drawing/2014/main" xmlns="" id="{E8EAADBA-2FD0-4822-A8C6-C0A9CF92DD52}"/>
              </a:ext>
            </a:extLst>
          </p:cNvPr>
          <p:cNvSpPr txBox="1"/>
          <p:nvPr/>
        </p:nvSpPr>
        <p:spPr bwMode="auto">
          <a:xfrm>
            <a:off x="5724128" y="5569532"/>
            <a:ext cx="2393869" cy="769441"/>
          </a:xfrm>
          <a:prstGeom prst="rect">
            <a:avLst/>
          </a:prstGeom>
          <a:noFill/>
          <a:ln w="9525">
            <a:noFill/>
            <a:miter lim="800000"/>
          </a:ln>
        </p:spPr>
        <p:txBody>
          <a:bodyPr wrap="square" rtlCol="0">
            <a:spAutoFit/>
          </a:bodyPr>
          <a:lstStyle/>
          <a:p>
            <a:r>
              <a:rPr lang="zh-CN" altLang="en-US" b="1" dirty="0">
                <a:solidFill>
                  <a:srgbClr val="000066"/>
                </a:solidFill>
                <a:latin typeface="幼圆" panose="02010509060101010101" pitchFamily="49" charset="-122"/>
                <a:ea typeface="幼圆" panose="02010509060101010101" pitchFamily="49" charset="-122"/>
              </a:rPr>
              <a:t> 较上月</a:t>
            </a:r>
            <a:endParaRPr lang="en-US" altLang="zh-CN" b="1" dirty="0">
              <a:solidFill>
                <a:srgbClr val="000066"/>
              </a:solidFill>
              <a:latin typeface="幼圆" panose="02010509060101010101" pitchFamily="49" charset="-122"/>
              <a:ea typeface="幼圆" panose="02010509060101010101" pitchFamily="49" charset="-122"/>
            </a:endParaRPr>
          </a:p>
          <a:p>
            <a:r>
              <a:rPr lang="en-US" altLang="zh-CN" sz="2400" b="1" dirty="0">
                <a:solidFill>
                  <a:srgbClr val="000066"/>
                </a:solidFill>
                <a:latin typeface="幼圆" panose="02010509060101010101" pitchFamily="49" charset="-122"/>
                <a:ea typeface="幼圆" panose="02010509060101010101" pitchFamily="49" charset="-122"/>
              </a:rPr>
              <a:t> 7.06%</a:t>
            </a:r>
            <a:endParaRPr lang="zh-CN" altLang="en-US" b="1" dirty="0">
              <a:solidFill>
                <a:srgbClr val="000066"/>
              </a:solidFill>
              <a:latin typeface="幼圆" panose="02010509060101010101" pitchFamily="49" charset="-122"/>
              <a:ea typeface="幼圆" panose="02010509060101010101" pitchFamily="49" charset="-122"/>
            </a:endParaRPr>
          </a:p>
        </p:txBody>
      </p:sp>
      <p:sp>
        <p:nvSpPr>
          <p:cNvPr id="9" name="箭头: 上 8">
            <a:extLst>
              <a:ext uri="{FF2B5EF4-FFF2-40B4-BE49-F238E27FC236}">
                <a16:creationId xmlns:a16="http://schemas.microsoft.com/office/drawing/2014/main" xmlns="" id="{D0D8EEB2-A4F1-4AB8-A5AF-5D811720E6D5}"/>
              </a:ext>
            </a:extLst>
          </p:cNvPr>
          <p:cNvSpPr/>
          <p:nvPr/>
        </p:nvSpPr>
        <p:spPr bwMode="auto">
          <a:xfrm rot="10800000">
            <a:off x="5526860" y="5666220"/>
            <a:ext cx="288032" cy="576064"/>
          </a:xfrm>
          <a:prstGeom prst="upArrow">
            <a:avLst/>
          </a:prstGeom>
          <a:solidFill>
            <a:srgbClr val="000066"/>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pic>
        <p:nvPicPr>
          <p:cNvPr id="4" name="图片 3">
            <a:extLst>
              <a:ext uri="{FF2B5EF4-FFF2-40B4-BE49-F238E27FC236}">
                <a16:creationId xmlns:a16="http://schemas.microsoft.com/office/drawing/2014/main" xmlns="" id="{E5229C79-27A1-4331-9629-F501CA0CAF98}"/>
              </a:ext>
            </a:extLst>
          </p:cNvPr>
          <p:cNvPicPr>
            <a:picLocks noChangeAspect="1"/>
          </p:cNvPicPr>
          <p:nvPr/>
        </p:nvPicPr>
        <p:blipFill>
          <a:blip r:embed="rId3"/>
          <a:stretch>
            <a:fillRect/>
          </a:stretch>
        </p:blipFill>
        <p:spPr>
          <a:xfrm>
            <a:off x="755576" y="1006484"/>
            <a:ext cx="7051736" cy="4538112"/>
          </a:xfrm>
          <a:prstGeom prst="rect">
            <a:avLst/>
          </a:prstGeom>
        </p:spPr>
      </p:pic>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本月两市市值前十</a:t>
            </a:r>
          </a:p>
        </p:txBody>
      </p:sp>
      <p:graphicFrame>
        <p:nvGraphicFramePr>
          <p:cNvPr id="5" name="表格 4"/>
          <p:cNvGraphicFramePr>
            <a:graphicFrameLocks noGrp="1"/>
          </p:cNvGraphicFramePr>
          <p:nvPr>
            <p:extLst>
              <p:ext uri="{D42A27DB-BD31-4B8C-83A1-F6EECF244321}">
                <p14:modId xmlns:p14="http://schemas.microsoft.com/office/powerpoint/2010/main" val="2891895669"/>
              </p:ext>
            </p:extLst>
          </p:nvPr>
        </p:nvGraphicFramePr>
        <p:xfrm>
          <a:off x="1270" y="814705"/>
          <a:ext cx="9142095" cy="6083306"/>
        </p:xfrm>
        <a:graphic>
          <a:graphicData uri="http://schemas.openxmlformats.org/drawingml/2006/table">
            <a:tbl>
              <a:tblPr firstRow="1" bandRow="1">
                <a:tableStyleId>{72833802-FEF1-4C79-8D5D-14CF1EAF98D9}</a:tableStyleId>
              </a:tblPr>
              <a:tblGrid>
                <a:gridCol w="2349500">
                  <a:extLst>
                    <a:ext uri="{9D8B030D-6E8A-4147-A177-3AD203B41FA5}">
                      <a16:colId xmlns:a16="http://schemas.microsoft.com/office/drawing/2014/main" xmlns="" val="20000"/>
                    </a:ext>
                  </a:extLst>
                </a:gridCol>
                <a:gridCol w="2310765">
                  <a:extLst>
                    <a:ext uri="{9D8B030D-6E8A-4147-A177-3AD203B41FA5}">
                      <a16:colId xmlns:a16="http://schemas.microsoft.com/office/drawing/2014/main" xmlns="" val="20001"/>
                    </a:ext>
                  </a:extLst>
                </a:gridCol>
                <a:gridCol w="2142713">
                  <a:extLst>
                    <a:ext uri="{9D8B030D-6E8A-4147-A177-3AD203B41FA5}">
                      <a16:colId xmlns:a16="http://schemas.microsoft.com/office/drawing/2014/main" xmlns="" val="20002"/>
                    </a:ext>
                  </a:extLst>
                </a:gridCol>
                <a:gridCol w="2339117">
                  <a:extLst>
                    <a:ext uri="{9D8B030D-6E8A-4147-A177-3AD203B41FA5}">
                      <a16:colId xmlns:a16="http://schemas.microsoft.com/office/drawing/2014/main" xmlns="" val="20003"/>
                    </a:ext>
                  </a:extLst>
                </a:gridCol>
              </a:tblGrid>
              <a:tr h="857256">
                <a:tc>
                  <a:txBody>
                    <a:bodyPr/>
                    <a:lstStyle/>
                    <a:p>
                      <a:pPr algn="ctr"/>
                      <a:r>
                        <a:rPr lang="zh-CN" altLang="en-US" dirty="0"/>
                        <a:t>沪市</a:t>
                      </a:r>
                    </a:p>
                  </a:txBody>
                  <a:tcPr marL="9525" marR="9525" marT="9525" marB="0" anchor="ctr"/>
                </a:tc>
                <a:tc>
                  <a:txBody>
                    <a:bodyPr/>
                    <a:lstStyle/>
                    <a:p>
                      <a:pPr algn="ctr" fontAlgn="ctr"/>
                      <a:r>
                        <a:rPr lang="zh-CN" altLang="en-US" sz="1600" u="none" strike="noStrike" dirty="0">
                          <a:latin typeface="+mn-ea"/>
                          <a:ea typeface="+mn-ea"/>
                        </a:rPr>
                        <a:t>市值（亿）</a:t>
                      </a:r>
                      <a:endParaRPr lang="zh-CN" altLang="en-US" sz="1600" b="0" i="0" u="none" strike="noStrike" dirty="0">
                        <a:solidFill>
                          <a:srgbClr val="000000"/>
                        </a:solidFill>
                        <a:latin typeface="+mn-ea"/>
                        <a:ea typeface="+mn-ea"/>
                      </a:endParaRPr>
                    </a:p>
                  </a:txBody>
                  <a:tcPr marL="9525" marR="9525" marT="9525" marB="0" anchor="ctr"/>
                </a:tc>
                <a:tc>
                  <a:txBody>
                    <a:bodyPr/>
                    <a:lstStyle/>
                    <a:p>
                      <a:pPr algn="ctr" fontAlgn="ctr"/>
                      <a:r>
                        <a:rPr lang="zh-CN" altLang="en-US" sz="1600" b="1" i="0" u="none" strike="noStrike" dirty="0">
                          <a:solidFill>
                            <a:schemeClr val="bg1"/>
                          </a:solidFill>
                          <a:latin typeface="+mn-ea"/>
                          <a:ea typeface="+mn-ea"/>
                        </a:rPr>
                        <a:t>深市</a:t>
                      </a:r>
                    </a:p>
                  </a:txBody>
                  <a:tcPr marL="9525" marR="9525" marT="9525"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endParaRPr lang="en-US" altLang="zh-CN" sz="1600" u="none" strike="noStrike" dirty="0">
                        <a:latin typeface="+mn-ea"/>
                        <a:ea typeface="+mn-ea"/>
                      </a:endParaRPr>
                    </a:p>
                    <a:p>
                      <a:pPr marL="0" marR="0" indent="0" algn="ctr" defTabSz="914400" rtl="0" eaLnBrk="1" fontAlgn="ctr" latinLnBrk="0" hangingPunct="1">
                        <a:lnSpc>
                          <a:spcPct val="100000"/>
                        </a:lnSpc>
                        <a:spcBef>
                          <a:spcPts val="0"/>
                        </a:spcBef>
                        <a:spcAft>
                          <a:spcPts val="0"/>
                        </a:spcAft>
                        <a:buClrTx/>
                        <a:buSzTx/>
                        <a:buFontTx/>
                        <a:buNone/>
                        <a:defRPr/>
                      </a:pPr>
                      <a:r>
                        <a:rPr lang="zh-CN" altLang="en-US" sz="1600" u="none" strike="noStrike" dirty="0">
                          <a:latin typeface="+mn-ea"/>
                          <a:ea typeface="+mn-ea"/>
                        </a:rPr>
                        <a:t>市值（亿）</a:t>
                      </a:r>
                    </a:p>
                    <a:p>
                      <a:pPr algn="ctr" fontAlgn="ctr"/>
                      <a:endParaRPr lang="zh-CN" altLang="en-US" sz="1600" b="0" i="0" u="none" strike="noStrike" dirty="0">
                        <a:solidFill>
                          <a:srgbClr val="000000"/>
                        </a:solidFill>
                        <a:latin typeface="+mn-ea"/>
                        <a:ea typeface="+mn-ea"/>
                      </a:endParaRPr>
                    </a:p>
                  </a:txBody>
                  <a:tcPr marL="9525" marR="9525" marT="9525" marB="0" anchor="ctr"/>
                </a:tc>
                <a:extLst>
                  <a:ext uri="{0D108BD9-81ED-4DB2-BD59-A6C34878D82A}">
                    <a16:rowId xmlns:a16="http://schemas.microsoft.com/office/drawing/2014/main" xmlns="" val="10000"/>
                  </a:ext>
                </a:extLst>
              </a:tr>
              <a:tr h="495935">
                <a:tc>
                  <a:txBody>
                    <a:bodyPr/>
                    <a:lstStyle/>
                    <a:p>
                      <a:pPr algn="ctr" fontAlgn="b"/>
                      <a:r>
                        <a:rPr lang="en-GB" sz="1800" b="1" i="0" u="none" strike="noStrike" dirty="0">
                          <a:solidFill>
                            <a:srgbClr val="000066"/>
                          </a:solidFill>
                          <a:effectLst/>
                          <a:latin typeface="幼圆" panose="02010509060101010101" pitchFamily="49" charset="-122"/>
                          <a:ea typeface="幼圆" panose="02010509060101010101" pitchFamily="49" charset="-122"/>
                        </a:rPr>
                        <a:t>601398.SH</a:t>
                      </a:r>
                      <a:r>
                        <a:rPr lang="zh-CN" altLang="en-US" sz="1800" b="1" i="0" u="none" strike="noStrike" dirty="0">
                          <a:solidFill>
                            <a:srgbClr val="000066"/>
                          </a:solidFill>
                          <a:effectLst/>
                          <a:latin typeface="幼圆" panose="02010509060101010101" pitchFamily="49" charset="-122"/>
                          <a:ea typeface="幼圆" panose="02010509060101010101" pitchFamily="49" charset="-122"/>
                        </a:rPr>
                        <a:t>工商银行</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18,638.80</a:t>
                      </a:r>
                    </a:p>
                  </a:txBody>
                  <a:tcPr marL="6350" marR="6350" marT="6350" marB="0" anchor="ctr"/>
                </a:tc>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000333.SZ</a:t>
                      </a:r>
                      <a:r>
                        <a:rPr lang="zh-CN" altLang="en-US" sz="1800" b="1" i="0" u="none" strike="noStrike">
                          <a:solidFill>
                            <a:srgbClr val="000066"/>
                          </a:solidFill>
                          <a:effectLst/>
                          <a:latin typeface="幼圆" panose="02010509060101010101" pitchFamily="49" charset="-122"/>
                          <a:ea typeface="幼圆" panose="02010509060101010101" pitchFamily="49" charset="-122"/>
                        </a:rPr>
                        <a:t>美的集团</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3,459.15</a:t>
                      </a:r>
                    </a:p>
                  </a:txBody>
                  <a:tcPr marL="6350" marR="6350" marT="6350" marB="0" anchor="ctr"/>
                </a:tc>
                <a:extLst>
                  <a:ext uri="{0D108BD9-81ED-4DB2-BD59-A6C34878D82A}">
                    <a16:rowId xmlns:a16="http://schemas.microsoft.com/office/drawing/2014/main" xmlns="" val="10001"/>
                  </a:ext>
                </a:extLst>
              </a:tr>
              <a:tr h="494665">
                <a:tc>
                  <a:txBody>
                    <a:bodyPr/>
                    <a:lstStyle/>
                    <a:p>
                      <a:pPr algn="ctr" fontAlgn="b"/>
                      <a:r>
                        <a:rPr lang="en-GB" sz="1800" b="1" i="0" u="none" strike="noStrike" dirty="0">
                          <a:solidFill>
                            <a:srgbClr val="000066"/>
                          </a:solidFill>
                          <a:effectLst/>
                          <a:latin typeface="幼圆" panose="02010509060101010101" pitchFamily="49" charset="-122"/>
                          <a:ea typeface="幼圆" panose="02010509060101010101" pitchFamily="49" charset="-122"/>
                        </a:rPr>
                        <a:t>601939.SH</a:t>
                      </a:r>
                      <a:r>
                        <a:rPr lang="zh-CN" altLang="en-US" sz="1800" b="1" i="0" u="none" strike="noStrike" dirty="0">
                          <a:solidFill>
                            <a:srgbClr val="000066"/>
                          </a:solidFill>
                          <a:effectLst/>
                          <a:latin typeface="幼圆" panose="02010509060101010101" pitchFamily="49" charset="-122"/>
                          <a:ea typeface="幼圆" panose="02010509060101010101" pitchFamily="49" charset="-122"/>
                        </a:rPr>
                        <a:t>建设银行</a:t>
                      </a:r>
                    </a:p>
                  </a:txBody>
                  <a:tcPr marL="6350" marR="6350" marT="6350" marB="0" anchor="ct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15,323.83</a:t>
                      </a:r>
                    </a:p>
                  </a:txBody>
                  <a:tcPr marL="6350" marR="6350" marT="6350" marB="0" anchor="ctr"/>
                </a:tc>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002415.SZ</a:t>
                      </a:r>
                      <a:r>
                        <a:rPr lang="zh-CN" altLang="en-US" sz="1800" b="1" i="0" u="none" strike="noStrike">
                          <a:solidFill>
                            <a:srgbClr val="000066"/>
                          </a:solidFill>
                          <a:effectLst/>
                          <a:latin typeface="幼圆" panose="02010509060101010101" pitchFamily="49" charset="-122"/>
                          <a:ea typeface="幼圆" panose="02010509060101010101" pitchFamily="49" charset="-122"/>
                        </a:rPr>
                        <a:t>海康威视</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3,426.09</a:t>
                      </a:r>
                    </a:p>
                  </a:txBody>
                  <a:tcPr marL="6350" marR="6350" marT="6350" marB="0" anchor="ctr"/>
                </a:tc>
                <a:extLst>
                  <a:ext uri="{0D108BD9-81ED-4DB2-BD59-A6C34878D82A}">
                    <a16:rowId xmlns:a16="http://schemas.microsoft.com/office/drawing/2014/main" xmlns="" val="10002"/>
                  </a:ext>
                </a:extLst>
              </a:tr>
              <a:tr h="42862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601857.SH</a:t>
                      </a:r>
                      <a:r>
                        <a:rPr lang="zh-CN" altLang="en-US" sz="1800" b="1" i="0" u="none" strike="noStrike">
                          <a:solidFill>
                            <a:srgbClr val="000066"/>
                          </a:solidFill>
                          <a:effectLst/>
                          <a:latin typeface="幼圆" panose="02010509060101010101" pitchFamily="49" charset="-122"/>
                          <a:ea typeface="幼圆" panose="02010509060101010101" pitchFamily="49" charset="-122"/>
                        </a:rPr>
                        <a:t>中国石油</a:t>
                      </a:r>
                    </a:p>
                  </a:txBody>
                  <a:tcPr marL="6350" marR="6350" marT="6350" marB="0" anchor="ct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13,546.16</a:t>
                      </a:r>
                    </a:p>
                  </a:txBody>
                  <a:tcPr marL="6350" marR="6350" marT="6350" marB="0" anchor="ctr"/>
                </a:tc>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000858.SZ</a:t>
                      </a:r>
                      <a:r>
                        <a:rPr lang="zh-CN" altLang="en-US" sz="1800" b="1" i="0" u="none" strike="noStrike">
                          <a:solidFill>
                            <a:srgbClr val="000066"/>
                          </a:solidFill>
                          <a:effectLst/>
                          <a:latin typeface="幼圆" panose="02010509060101010101" pitchFamily="49" charset="-122"/>
                          <a:ea typeface="幼圆" panose="02010509060101010101" pitchFamily="49" charset="-122"/>
                        </a:rPr>
                        <a:t>五粮液</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2,950.02</a:t>
                      </a:r>
                    </a:p>
                  </a:txBody>
                  <a:tcPr marL="6350" marR="6350" marT="6350" marB="0" anchor="ctr"/>
                </a:tc>
                <a:extLst>
                  <a:ext uri="{0D108BD9-81ED-4DB2-BD59-A6C34878D82A}">
                    <a16:rowId xmlns:a16="http://schemas.microsoft.com/office/drawing/2014/main" xmlns="" val="10003"/>
                  </a:ext>
                </a:extLst>
              </a:tr>
              <a:tr h="48196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601288.SH</a:t>
                      </a:r>
                      <a:r>
                        <a:rPr lang="zh-CN" altLang="en-US" sz="1800" b="1" i="0" u="none" strike="noStrike">
                          <a:solidFill>
                            <a:srgbClr val="000066"/>
                          </a:solidFill>
                          <a:effectLst/>
                          <a:latin typeface="幼圆" panose="02010509060101010101" pitchFamily="49" charset="-122"/>
                          <a:ea typeface="幼圆" panose="02010509060101010101" pitchFamily="49" charset="-122"/>
                        </a:rPr>
                        <a:t>农业银行</a:t>
                      </a:r>
                    </a:p>
                  </a:txBody>
                  <a:tcPr marL="6350" marR="6350" marT="6350" marB="0" anchor="ct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11,066.62</a:t>
                      </a:r>
                    </a:p>
                  </a:txBody>
                  <a:tcPr marL="6350" marR="6350" marT="6350" marB="0" anchor="ctr"/>
                </a:tc>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000651.SZ</a:t>
                      </a:r>
                      <a:r>
                        <a:rPr lang="zh-CN" altLang="en-US" sz="1800" b="1" i="0" u="none" strike="noStrike">
                          <a:solidFill>
                            <a:srgbClr val="000066"/>
                          </a:solidFill>
                          <a:effectLst/>
                          <a:latin typeface="幼圆" panose="02010509060101010101" pitchFamily="49" charset="-122"/>
                          <a:ea typeface="幼圆" panose="02010509060101010101" pitchFamily="49" charset="-122"/>
                        </a:rPr>
                        <a:t>格力电器</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2,836.42</a:t>
                      </a:r>
                    </a:p>
                  </a:txBody>
                  <a:tcPr marL="6350" marR="6350" marT="6350" marB="0" anchor="ctr"/>
                </a:tc>
                <a:extLst>
                  <a:ext uri="{0D108BD9-81ED-4DB2-BD59-A6C34878D82A}">
                    <a16:rowId xmlns:a16="http://schemas.microsoft.com/office/drawing/2014/main" xmlns="" val="10004"/>
                  </a:ext>
                </a:extLst>
              </a:tr>
              <a:tr h="50736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601318.SH</a:t>
                      </a:r>
                      <a:r>
                        <a:rPr lang="zh-CN" altLang="en-US" sz="1800" b="1" i="0" u="none" strike="noStrike">
                          <a:solidFill>
                            <a:srgbClr val="000066"/>
                          </a:solidFill>
                          <a:effectLst/>
                          <a:latin typeface="幼圆" panose="02010509060101010101" pitchFamily="49" charset="-122"/>
                          <a:ea typeface="幼圆" panose="02010509060101010101" pitchFamily="49" charset="-122"/>
                        </a:rPr>
                        <a:t>中国平安</a:t>
                      </a:r>
                    </a:p>
                  </a:txBody>
                  <a:tcPr marL="6350" marR="6350" marT="6350" marB="0" anchor="ct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10,879.25</a:t>
                      </a:r>
                    </a:p>
                  </a:txBody>
                  <a:tcPr marL="6350" marR="6350" marT="6350" marB="0" anchor="ctr"/>
                </a:tc>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000002.SZ</a:t>
                      </a:r>
                      <a:r>
                        <a:rPr lang="zh-CN" altLang="en-US" sz="1800" b="1" i="0" u="none" strike="noStrike">
                          <a:solidFill>
                            <a:srgbClr val="000066"/>
                          </a:solidFill>
                          <a:effectLst/>
                          <a:latin typeface="幼圆" panose="02010509060101010101" pitchFamily="49" charset="-122"/>
                          <a:ea typeface="幼圆" panose="02010509060101010101" pitchFamily="49" charset="-122"/>
                        </a:rPr>
                        <a:t>万科</a:t>
                      </a:r>
                      <a:r>
                        <a:rPr lang="en-GB" sz="1800" b="1" i="0" u="none" strike="noStrike">
                          <a:solidFill>
                            <a:srgbClr val="000066"/>
                          </a:solidFill>
                          <a:effectLst/>
                          <a:latin typeface="幼圆" panose="02010509060101010101" pitchFamily="49" charset="-122"/>
                          <a:ea typeface="幼圆" panose="02010509060101010101" pitchFamily="49" charset="-122"/>
                        </a:rPr>
                        <a:t>A</a:t>
                      </a:r>
                    </a:p>
                  </a:txBody>
                  <a:tcPr marL="6350" marR="6350" marT="6350" marB="0" anchor="ct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2,696.47</a:t>
                      </a:r>
                    </a:p>
                  </a:txBody>
                  <a:tcPr marL="6350" marR="6350" marT="6350" marB="0" anchor="ctr"/>
                </a:tc>
                <a:extLst>
                  <a:ext uri="{0D108BD9-81ED-4DB2-BD59-A6C34878D82A}">
                    <a16:rowId xmlns:a16="http://schemas.microsoft.com/office/drawing/2014/main" xmlns="" val="10005"/>
                  </a:ext>
                </a:extLst>
              </a:tr>
              <a:tr h="499110">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601988.SH</a:t>
                      </a:r>
                      <a:r>
                        <a:rPr lang="zh-CN" altLang="en-US" sz="1800" b="1" i="0" u="none" strike="noStrike">
                          <a:solidFill>
                            <a:srgbClr val="000066"/>
                          </a:solidFill>
                          <a:effectLst/>
                          <a:latin typeface="幼圆" panose="02010509060101010101" pitchFamily="49" charset="-122"/>
                          <a:ea typeface="幼圆" panose="02010509060101010101" pitchFamily="49" charset="-122"/>
                        </a:rPr>
                        <a:t>中国银行</a:t>
                      </a:r>
                    </a:p>
                  </a:txBody>
                  <a:tcPr marL="6350" marR="6350" marT="6350" marB="0" anchor="ct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10,351.16</a:t>
                      </a:r>
                    </a:p>
                  </a:txBody>
                  <a:tcPr marL="6350" marR="6350" marT="6350" marB="0" anchor="ctr"/>
                </a:tc>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002352.SZ</a:t>
                      </a:r>
                      <a:r>
                        <a:rPr lang="zh-CN" altLang="en-US" sz="1800" b="1" i="0" u="none" strike="noStrike">
                          <a:solidFill>
                            <a:srgbClr val="000066"/>
                          </a:solidFill>
                          <a:effectLst/>
                          <a:latin typeface="幼圆" panose="02010509060101010101" pitchFamily="49" charset="-122"/>
                          <a:ea typeface="幼圆" panose="02010509060101010101" pitchFamily="49" charset="-122"/>
                        </a:rPr>
                        <a:t>顺丰控股</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1,986.11</a:t>
                      </a:r>
                    </a:p>
                  </a:txBody>
                  <a:tcPr marL="6350" marR="6350" marT="6350" marB="0" anchor="ctr"/>
                </a:tc>
                <a:extLst>
                  <a:ext uri="{0D108BD9-81ED-4DB2-BD59-A6C34878D82A}">
                    <a16:rowId xmlns:a16="http://schemas.microsoft.com/office/drawing/2014/main" xmlns="" val="10006"/>
                  </a:ext>
                </a:extLst>
              </a:tr>
              <a:tr h="45529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600519.SH</a:t>
                      </a:r>
                      <a:r>
                        <a:rPr lang="zh-CN" altLang="en-US" sz="1800" b="1" i="0" u="none" strike="noStrike">
                          <a:solidFill>
                            <a:srgbClr val="000066"/>
                          </a:solidFill>
                          <a:effectLst/>
                          <a:latin typeface="幼圆" panose="02010509060101010101" pitchFamily="49" charset="-122"/>
                          <a:ea typeface="幼圆" panose="02010509060101010101" pitchFamily="49" charset="-122"/>
                        </a:rPr>
                        <a:t>贵州茅台</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9,188.58</a:t>
                      </a:r>
                    </a:p>
                  </a:txBody>
                  <a:tcPr marL="6350" marR="6350" marT="6350" marB="0" anchor="ctr"/>
                </a:tc>
                <a:tc>
                  <a:txBody>
                    <a:bodyPr/>
                    <a:lstStyle/>
                    <a:p>
                      <a:pPr algn="ctr" fontAlgn="b"/>
                      <a:r>
                        <a:rPr lang="en-GB" sz="1800" b="1" i="0" u="none" strike="noStrike" dirty="0">
                          <a:solidFill>
                            <a:srgbClr val="000066"/>
                          </a:solidFill>
                          <a:effectLst/>
                          <a:latin typeface="幼圆" panose="02010509060101010101" pitchFamily="49" charset="-122"/>
                          <a:ea typeface="幼圆" panose="02010509060101010101" pitchFamily="49" charset="-122"/>
                        </a:rPr>
                        <a:t>002304.SZ</a:t>
                      </a:r>
                      <a:r>
                        <a:rPr lang="zh-CN" altLang="en-US" sz="1800" b="1" i="0" u="none" strike="noStrike" dirty="0">
                          <a:solidFill>
                            <a:srgbClr val="000066"/>
                          </a:solidFill>
                          <a:effectLst/>
                          <a:latin typeface="幼圆" panose="02010509060101010101" pitchFamily="49" charset="-122"/>
                          <a:ea typeface="幼圆" panose="02010509060101010101" pitchFamily="49" charset="-122"/>
                        </a:rPr>
                        <a:t>洋河股份</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1,983.20</a:t>
                      </a:r>
                    </a:p>
                  </a:txBody>
                  <a:tcPr marL="6350" marR="6350" marT="6350" marB="0" anchor="ctr"/>
                </a:tc>
                <a:extLst>
                  <a:ext uri="{0D108BD9-81ED-4DB2-BD59-A6C34878D82A}">
                    <a16:rowId xmlns:a16="http://schemas.microsoft.com/office/drawing/2014/main" xmlns="" val="10007"/>
                  </a:ext>
                </a:extLst>
              </a:tr>
              <a:tr h="561340">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600028.SH</a:t>
                      </a:r>
                      <a:r>
                        <a:rPr lang="zh-CN" altLang="en-US" sz="1800" b="1" i="0" u="none" strike="noStrike">
                          <a:solidFill>
                            <a:srgbClr val="000066"/>
                          </a:solidFill>
                          <a:effectLst/>
                          <a:latin typeface="幼圆" panose="02010509060101010101" pitchFamily="49" charset="-122"/>
                          <a:ea typeface="幼圆" panose="02010509060101010101" pitchFamily="49" charset="-122"/>
                        </a:rPr>
                        <a:t>中国石化</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7,709.58</a:t>
                      </a:r>
                    </a:p>
                  </a:txBody>
                  <a:tcPr marL="6350" marR="6350" marT="6350" marB="0" anchor="ctr"/>
                </a:tc>
                <a:tc>
                  <a:txBody>
                    <a:bodyPr/>
                    <a:lstStyle/>
                    <a:p>
                      <a:pPr algn="ctr" fontAlgn="b"/>
                      <a:r>
                        <a:rPr lang="en-GB" sz="1800" b="1" i="0" u="none" strike="noStrike" dirty="0">
                          <a:solidFill>
                            <a:srgbClr val="000066"/>
                          </a:solidFill>
                          <a:effectLst/>
                          <a:latin typeface="幼圆" panose="02010509060101010101" pitchFamily="49" charset="-122"/>
                          <a:ea typeface="幼圆" panose="02010509060101010101" pitchFamily="49" charset="-122"/>
                        </a:rPr>
                        <a:t>300750.SZ</a:t>
                      </a:r>
                      <a:r>
                        <a:rPr lang="zh-CN" altLang="en-US" sz="1800" b="1" i="0" u="none" strike="noStrike" dirty="0">
                          <a:solidFill>
                            <a:srgbClr val="000066"/>
                          </a:solidFill>
                          <a:effectLst/>
                          <a:latin typeface="幼圆" panose="02010509060101010101" pitchFamily="49" charset="-122"/>
                          <a:ea typeface="幼圆" panose="02010509060101010101" pitchFamily="49" charset="-122"/>
                        </a:rPr>
                        <a:t>宁德时代</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1,563.29</a:t>
                      </a:r>
                    </a:p>
                  </a:txBody>
                  <a:tcPr marL="6350" marR="6350" marT="6350" marB="0" anchor="ctr"/>
                </a:tc>
                <a:extLst>
                  <a:ext uri="{0D108BD9-81ED-4DB2-BD59-A6C34878D82A}">
                    <a16:rowId xmlns:a16="http://schemas.microsoft.com/office/drawing/2014/main" xmlns="" val="10008"/>
                  </a:ext>
                </a:extLst>
              </a:tr>
              <a:tr h="443230">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600036.SH</a:t>
                      </a:r>
                      <a:r>
                        <a:rPr lang="zh-CN" altLang="en-US" sz="1800" b="1" i="0" u="none" strike="noStrike">
                          <a:solidFill>
                            <a:srgbClr val="000066"/>
                          </a:solidFill>
                          <a:effectLst/>
                          <a:latin typeface="幼圆" panose="02010509060101010101" pitchFamily="49" charset="-122"/>
                          <a:ea typeface="幼圆" panose="02010509060101010101" pitchFamily="49" charset="-122"/>
                        </a:rPr>
                        <a:t>招商银行</a:t>
                      </a:r>
                    </a:p>
                  </a:txBody>
                  <a:tcPr marL="6350" marR="6350" marT="6350" marB="0" anchor="ct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6,574.83</a:t>
                      </a:r>
                    </a:p>
                  </a:txBody>
                  <a:tcPr marL="6350" marR="6350" marT="6350" marB="0" anchor="ctr"/>
                </a:tc>
                <a:tc>
                  <a:txBody>
                    <a:bodyPr/>
                    <a:lstStyle/>
                    <a:p>
                      <a:pPr algn="ctr" fontAlgn="b"/>
                      <a:r>
                        <a:rPr lang="en-GB" sz="1800" b="1" i="0" u="none" strike="noStrike" dirty="0">
                          <a:solidFill>
                            <a:srgbClr val="000066"/>
                          </a:solidFill>
                          <a:effectLst/>
                          <a:latin typeface="幼圆" panose="02010509060101010101" pitchFamily="49" charset="-122"/>
                          <a:ea typeface="幼圆" panose="02010509060101010101" pitchFamily="49" charset="-122"/>
                        </a:rPr>
                        <a:t>000001.SZ</a:t>
                      </a:r>
                      <a:r>
                        <a:rPr lang="zh-CN" altLang="en-US" sz="1800" b="1" i="0" u="none" strike="noStrike" dirty="0">
                          <a:solidFill>
                            <a:srgbClr val="000066"/>
                          </a:solidFill>
                          <a:effectLst/>
                          <a:latin typeface="幼圆" panose="02010509060101010101" pitchFamily="49" charset="-122"/>
                          <a:ea typeface="幼圆" panose="02010509060101010101" pitchFamily="49" charset="-122"/>
                        </a:rPr>
                        <a:t>平安银行</a:t>
                      </a:r>
                    </a:p>
                  </a:txBody>
                  <a:tcPr marL="6350" marR="6350" marT="6350" marB="0" anchor="ct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1,560.79</a:t>
                      </a:r>
                    </a:p>
                  </a:txBody>
                  <a:tcPr marL="6350" marR="6350" marT="6350" marB="0" anchor="ctr"/>
                </a:tc>
                <a:extLst>
                  <a:ext uri="{0D108BD9-81ED-4DB2-BD59-A6C34878D82A}">
                    <a16:rowId xmlns:a16="http://schemas.microsoft.com/office/drawing/2014/main" xmlns="" val="10009"/>
                  </a:ext>
                </a:extLst>
              </a:tr>
              <a:tr h="44005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601628.SH</a:t>
                      </a:r>
                      <a:r>
                        <a:rPr lang="zh-CN" altLang="en-US" sz="1800" b="1" i="0" u="none" strike="noStrike">
                          <a:solidFill>
                            <a:srgbClr val="000066"/>
                          </a:solidFill>
                          <a:effectLst/>
                          <a:latin typeface="幼圆" panose="02010509060101010101" pitchFamily="49" charset="-122"/>
                          <a:ea typeface="幼圆" panose="02010509060101010101" pitchFamily="49" charset="-122"/>
                        </a:rPr>
                        <a:t>中国人寿</a:t>
                      </a:r>
                    </a:p>
                  </a:txBody>
                  <a:tcPr marL="6350" marR="6350" marT="6350" marB="0" anchor="ctr">
                    <a:lnB w="12700">
                      <a:solidFill>
                        <a:schemeClr val="accent2"/>
                      </a:solidFill>
                      <a:prstDash val="solid"/>
                    </a:lnB>
                  </a:tcP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5,959.87</a:t>
                      </a:r>
                    </a:p>
                  </a:txBody>
                  <a:tcPr marL="6350" marR="6350" marT="6350" marB="0" anchor="ctr">
                    <a:lnB w="12700">
                      <a:solidFill>
                        <a:schemeClr val="accent2"/>
                      </a:solidFill>
                      <a:prstDash val="solid"/>
                    </a:lnB>
                  </a:tcPr>
                </a:tc>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001979.SZ</a:t>
                      </a:r>
                      <a:r>
                        <a:rPr lang="zh-CN" altLang="en-US" sz="1800" b="1" i="0" u="none" strike="noStrike">
                          <a:solidFill>
                            <a:srgbClr val="000066"/>
                          </a:solidFill>
                          <a:effectLst/>
                          <a:latin typeface="幼圆" panose="02010509060101010101" pitchFamily="49" charset="-122"/>
                          <a:ea typeface="幼圆" panose="02010509060101010101" pitchFamily="49" charset="-122"/>
                        </a:rPr>
                        <a:t>招商蛇口</a:t>
                      </a:r>
                    </a:p>
                  </a:txBody>
                  <a:tcPr marL="6350" marR="6350" marT="6350" marB="0" anchor="ctr">
                    <a:lnB w="12700">
                      <a:solidFill>
                        <a:schemeClr val="accent2"/>
                      </a:solidFill>
                      <a:prstDash val="solid"/>
                    </a:lnB>
                  </a:tcP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1,505.73</a:t>
                      </a:r>
                    </a:p>
                  </a:txBody>
                  <a:tcPr marL="6350" marR="6350" marT="6350" marB="0" anchor="ctr">
                    <a:lnB w="12700">
                      <a:solidFill>
                        <a:schemeClr val="accent2"/>
                      </a:solidFill>
                      <a:prstDash val="solid"/>
                    </a:lnB>
                  </a:tcPr>
                </a:tc>
                <a:extLst>
                  <a:ext uri="{0D108BD9-81ED-4DB2-BD59-A6C34878D82A}">
                    <a16:rowId xmlns:a16="http://schemas.microsoft.com/office/drawing/2014/main" xmlns="" val="10010"/>
                  </a:ext>
                </a:extLst>
              </a:tr>
              <a:tr h="418465">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xmlns="" val="10011"/>
                  </a:ext>
                </a:extLst>
              </a:tr>
            </a:tbl>
          </a:graphicData>
        </a:graphic>
      </p:graphicFrame>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本月涨幅居前个股</a:t>
            </a:r>
            <a:r>
              <a:rPr lang="en-US" altLang="zh-CN" sz="2400" b="1" dirty="0">
                <a:solidFill>
                  <a:srgbClr val="000066"/>
                </a:solidFill>
                <a:latin typeface="幼圆" panose="02010509060101010101" pitchFamily="49" charset="-122"/>
                <a:ea typeface="幼圆" panose="02010509060101010101" pitchFamily="49" charset="-122"/>
              </a:rPr>
              <a:t>(</a:t>
            </a:r>
            <a:r>
              <a:rPr lang="zh-CN" altLang="zh-CN" sz="2400" b="1" dirty="0">
                <a:solidFill>
                  <a:srgbClr val="000066"/>
                </a:solidFill>
                <a:latin typeface="幼圆" panose="02010509060101010101" pitchFamily="49" charset="-122"/>
                <a:ea typeface="幼圆" panose="02010509060101010101" pitchFamily="49" charset="-122"/>
              </a:rPr>
              <a:t>去除发行不足一年新股</a:t>
            </a:r>
            <a:r>
              <a:rPr lang="en-US" altLang="zh-CN" sz="2400" b="1" dirty="0">
                <a:solidFill>
                  <a:srgbClr val="000066"/>
                </a:solidFill>
                <a:latin typeface="幼圆" panose="02010509060101010101" pitchFamily="49" charset="-122"/>
                <a:ea typeface="幼圆" panose="02010509060101010101" pitchFamily="49" charset="-122"/>
              </a:rPr>
              <a:t>)</a:t>
            </a:r>
          </a:p>
        </p:txBody>
      </p:sp>
      <p:graphicFrame>
        <p:nvGraphicFramePr>
          <p:cNvPr id="6" name="表格 5"/>
          <p:cNvGraphicFramePr>
            <a:graphicFrameLocks noGrp="1"/>
          </p:cNvGraphicFramePr>
          <p:nvPr>
            <p:extLst>
              <p:ext uri="{D42A27DB-BD31-4B8C-83A1-F6EECF244321}">
                <p14:modId xmlns:p14="http://schemas.microsoft.com/office/powerpoint/2010/main" val="1046436571"/>
              </p:ext>
            </p:extLst>
          </p:nvPr>
        </p:nvGraphicFramePr>
        <p:xfrm>
          <a:off x="-811" y="908721"/>
          <a:ext cx="9144034" cy="6028995"/>
        </p:xfrm>
        <a:graphic>
          <a:graphicData uri="http://schemas.openxmlformats.org/drawingml/2006/table">
            <a:tbl>
              <a:tblPr/>
              <a:tblGrid>
                <a:gridCol w="1938794">
                  <a:extLst>
                    <a:ext uri="{9D8B030D-6E8A-4147-A177-3AD203B41FA5}">
                      <a16:colId xmlns:a16="http://schemas.microsoft.com/office/drawing/2014/main" xmlns="" val="20000"/>
                    </a:ext>
                  </a:extLst>
                </a:gridCol>
                <a:gridCol w="1736202">
                  <a:extLst>
                    <a:ext uri="{9D8B030D-6E8A-4147-A177-3AD203B41FA5}">
                      <a16:colId xmlns:a16="http://schemas.microsoft.com/office/drawing/2014/main" xmlns="" val="20001"/>
                    </a:ext>
                  </a:extLst>
                </a:gridCol>
                <a:gridCol w="1388963">
                  <a:extLst>
                    <a:ext uri="{9D8B030D-6E8A-4147-A177-3AD203B41FA5}">
                      <a16:colId xmlns:a16="http://schemas.microsoft.com/office/drawing/2014/main" xmlns="" val="20002"/>
                    </a:ext>
                  </a:extLst>
                </a:gridCol>
                <a:gridCol w="1435100">
                  <a:extLst>
                    <a:ext uri="{9D8B030D-6E8A-4147-A177-3AD203B41FA5}">
                      <a16:colId xmlns:a16="http://schemas.microsoft.com/office/drawing/2014/main" xmlns="" val="20003"/>
                    </a:ext>
                  </a:extLst>
                </a:gridCol>
                <a:gridCol w="2644975">
                  <a:extLst>
                    <a:ext uri="{9D8B030D-6E8A-4147-A177-3AD203B41FA5}">
                      <a16:colId xmlns:a16="http://schemas.microsoft.com/office/drawing/2014/main" xmlns="" val="20004"/>
                    </a:ext>
                  </a:extLst>
                </a:gridCol>
              </a:tblGrid>
              <a:tr h="718675">
                <a:tc>
                  <a:txBody>
                    <a:bodyPr/>
                    <a:lstStyle/>
                    <a:p>
                      <a:pPr algn="ctr" fontAlgn="t"/>
                      <a:endParaRPr lang="en-US" altLang="zh-CN" sz="1400" b="1" i="0" u="none" strike="noStrike" kern="1200" dirty="0">
                        <a:solidFill>
                          <a:schemeClr val="bg1"/>
                        </a:solidFill>
                        <a:latin typeface="+mn-ea"/>
                        <a:ea typeface="+mn-ea"/>
                        <a:cs typeface="+mn-cs"/>
                      </a:endParaRPr>
                    </a:p>
                    <a:p>
                      <a:pPr algn="ctr" fontAlgn="t"/>
                      <a:r>
                        <a:rPr lang="zh-CN" altLang="en-US" sz="1400" b="1" i="0" u="none" strike="noStrike" kern="1200" dirty="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月涨幅（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br>
                        <a:rPr lang="zh-CN" altLang="en-US" sz="1400" b="1" i="0" u="none" strike="noStrike" kern="1200" dirty="0">
                          <a:solidFill>
                            <a:schemeClr val="bg1"/>
                          </a:solidFill>
                          <a:latin typeface="+mn-ea"/>
                          <a:ea typeface="+mn-ea"/>
                          <a:cs typeface="+mn-cs"/>
                        </a:rPr>
                      </a:br>
                      <a:endParaRPr lang="zh-CN" altLang="en-US" sz="1400" b="1" i="0" u="none" strike="noStrike" kern="1200" dirty="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总市值（亿元）</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行业</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475283">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300647.SZ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超频三</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97.4417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58.0741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475276">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300345.SZ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红宇新材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81.441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36.6717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2"/>
                  </a:ext>
                </a:extLst>
              </a:tr>
              <a:tr h="475276">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300139.SZ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晓程科技</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60.5804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36.3872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3"/>
                  </a:ext>
                </a:extLst>
              </a:tr>
              <a:tr h="475276">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002357.SZ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富临运业</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41.5546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29.6874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交通运输、仓储和邮政业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475276">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002725.SZ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跃岭股份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33.1937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32.5632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5"/>
                  </a:ext>
                </a:extLst>
              </a:tr>
              <a:tr h="477839">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002607.SZ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亚夏汽车</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32.1564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85.9712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475276">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300384.SZ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三联虹普</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31.6414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67.4333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科学研究和技术服务业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475276">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300578.SZ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会畅通讯</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30.8751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35.2475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475276">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002289.SZ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宇顺电子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29.882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27.7731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9"/>
                  </a:ext>
                </a:extLst>
              </a:tr>
              <a:tr h="475276">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002799.SZ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环球印务</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28.6115</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27.51</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dirty="0">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noFill/>
                  </a:tcPr>
                </a:tc>
                <a:extLst>
                  <a:ext uri="{0D108BD9-81ED-4DB2-BD59-A6C34878D82A}">
                    <a16:rowId xmlns:a16="http://schemas.microsoft.com/office/drawing/2014/main" xmlns="" val="10010"/>
                  </a:ext>
                </a:extLst>
              </a:tr>
              <a:tr h="475276">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xmlns="" val="10011"/>
                  </a:ext>
                </a:extLst>
              </a:tr>
            </a:tbl>
          </a:graphicData>
        </a:graphic>
      </p:graphicFrame>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EAB08862-4DA7-4AB6-A6E5-68FEF2CE31DE}"/>
              </a:ext>
            </a:extLst>
          </p:cNvPr>
          <p:cNvSpPr>
            <a:spLocks noChangeArrowheads="1"/>
          </p:cNvSpPr>
          <p:nvPr/>
        </p:nvSpPr>
        <p:spPr bwMode="white">
          <a:xfrm>
            <a:off x="455613" y="142875"/>
            <a:ext cx="8231187" cy="1144588"/>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上月涨幅居前个股的本月表现</a:t>
            </a:r>
            <a:endParaRPr lang="en-US" altLang="zh-CN" sz="2400" b="1" dirty="0">
              <a:solidFill>
                <a:srgbClr val="000066"/>
              </a:solidFill>
              <a:latin typeface="幼圆" panose="02010509060101010101" pitchFamily="49" charset="-122"/>
              <a:ea typeface="幼圆" panose="02010509060101010101" pitchFamily="49" charset="-122"/>
            </a:endParaRPr>
          </a:p>
        </p:txBody>
      </p:sp>
      <p:graphicFrame>
        <p:nvGraphicFramePr>
          <p:cNvPr id="5" name="表格 4">
            <a:extLst>
              <a:ext uri="{FF2B5EF4-FFF2-40B4-BE49-F238E27FC236}">
                <a16:creationId xmlns:a16="http://schemas.microsoft.com/office/drawing/2014/main" xmlns="" id="{BDD305F5-997A-49F2-8DBC-1332852DFE17}"/>
              </a:ext>
            </a:extLst>
          </p:cNvPr>
          <p:cNvGraphicFramePr>
            <a:graphicFrameLocks noGrp="1"/>
          </p:cNvGraphicFramePr>
          <p:nvPr>
            <p:extLst>
              <p:ext uri="{D42A27DB-BD31-4B8C-83A1-F6EECF244321}">
                <p14:modId xmlns:p14="http://schemas.microsoft.com/office/powerpoint/2010/main" val="4198546309"/>
              </p:ext>
            </p:extLst>
          </p:nvPr>
        </p:nvGraphicFramePr>
        <p:xfrm>
          <a:off x="0" y="801442"/>
          <a:ext cx="9144034" cy="5651894"/>
        </p:xfrm>
        <a:graphic>
          <a:graphicData uri="http://schemas.openxmlformats.org/drawingml/2006/table">
            <a:tbl>
              <a:tblPr/>
              <a:tblGrid>
                <a:gridCol w="1938794">
                  <a:extLst>
                    <a:ext uri="{9D8B030D-6E8A-4147-A177-3AD203B41FA5}">
                      <a16:colId xmlns:a16="http://schemas.microsoft.com/office/drawing/2014/main" xmlns="" val="20000"/>
                    </a:ext>
                  </a:extLst>
                </a:gridCol>
                <a:gridCol w="1736202">
                  <a:extLst>
                    <a:ext uri="{9D8B030D-6E8A-4147-A177-3AD203B41FA5}">
                      <a16:colId xmlns:a16="http://schemas.microsoft.com/office/drawing/2014/main" xmlns="" val="20001"/>
                    </a:ext>
                  </a:extLst>
                </a:gridCol>
                <a:gridCol w="1388963">
                  <a:extLst>
                    <a:ext uri="{9D8B030D-6E8A-4147-A177-3AD203B41FA5}">
                      <a16:colId xmlns:a16="http://schemas.microsoft.com/office/drawing/2014/main" xmlns="" val="20002"/>
                    </a:ext>
                  </a:extLst>
                </a:gridCol>
                <a:gridCol w="1435100">
                  <a:extLst>
                    <a:ext uri="{9D8B030D-6E8A-4147-A177-3AD203B41FA5}">
                      <a16:colId xmlns:a16="http://schemas.microsoft.com/office/drawing/2014/main" xmlns="" val="20003"/>
                    </a:ext>
                  </a:extLst>
                </a:gridCol>
                <a:gridCol w="2644975">
                  <a:extLst>
                    <a:ext uri="{9D8B030D-6E8A-4147-A177-3AD203B41FA5}">
                      <a16:colId xmlns:a16="http://schemas.microsoft.com/office/drawing/2014/main" xmlns="" val="20004"/>
                    </a:ext>
                  </a:extLst>
                </a:gridCol>
              </a:tblGrid>
              <a:tr h="742030">
                <a:tc>
                  <a:txBody>
                    <a:bodyPr/>
                    <a:lstStyle/>
                    <a:p>
                      <a:pPr algn="ctr" fontAlgn="t"/>
                      <a:endParaRPr lang="en-US" altLang="zh-CN" sz="1400" b="1" i="0" u="none" strike="noStrike" kern="1200" dirty="0">
                        <a:solidFill>
                          <a:schemeClr val="bg1"/>
                        </a:solidFill>
                        <a:latin typeface="+mn-ea"/>
                        <a:ea typeface="+mn-ea"/>
                        <a:cs typeface="+mn-cs"/>
                      </a:endParaRPr>
                    </a:p>
                    <a:p>
                      <a:pPr algn="ctr" fontAlgn="t"/>
                      <a:r>
                        <a:rPr lang="zh-CN" altLang="en-US" sz="1400" b="1" i="0" u="none" strike="noStrike" kern="1200" dirty="0">
                          <a:solidFill>
                            <a:schemeClr val="bg1"/>
                          </a:solidFill>
                          <a:latin typeface="+mn-ea"/>
                          <a:ea typeface="+mn-ea"/>
                          <a:cs typeface="+mn-cs"/>
                        </a:rPr>
                        <a:t>证券代码</a:t>
                      </a:r>
                    </a:p>
                  </a:txBody>
                  <a:tcPr marL="4682" marR="4682" marT="4682" marB="0">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证券简称</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上月涨幅（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br>
                        <a:rPr lang="zh-CN" altLang="en-US" sz="1400" b="1" i="0" u="none" strike="noStrike" kern="1200" dirty="0">
                          <a:solidFill>
                            <a:schemeClr val="bg1"/>
                          </a:solidFill>
                          <a:latin typeface="+mn-ea"/>
                          <a:ea typeface="+mn-ea"/>
                          <a:cs typeface="+mn-cs"/>
                        </a:rPr>
                      </a:br>
                      <a:endParaRPr lang="zh-CN" altLang="en-US" sz="1400" b="1" i="0" u="none" strike="noStrike" kern="1200" dirty="0">
                        <a:solidFill>
                          <a:schemeClr val="bg1"/>
                        </a:solidFill>
                        <a:latin typeface="+mn-ea"/>
                        <a:ea typeface="+mn-ea"/>
                        <a:cs typeface="+mn-cs"/>
                      </a:endParaRP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本月涨幅（</a:t>
                      </a:r>
                      <a:r>
                        <a:rPr lang="en-US" altLang="zh-CN" sz="1400" b="1" i="0" u="none" strike="noStrike" kern="1200" dirty="0">
                          <a:solidFill>
                            <a:schemeClr val="bg1"/>
                          </a:solidFill>
                          <a:latin typeface="+mn-ea"/>
                          <a:ea typeface="+mn-ea"/>
                          <a:cs typeface="+mn-cs"/>
                        </a:rPr>
                        <a:t>%</a:t>
                      </a:r>
                      <a:r>
                        <a:rPr lang="zh-CN" altLang="en-US" sz="1400" b="1" i="0" u="none" strike="noStrike" kern="1200" dirty="0">
                          <a:solidFill>
                            <a:schemeClr val="bg1"/>
                          </a:solidFill>
                          <a:latin typeface="+mn-ea"/>
                          <a:ea typeface="+mn-ea"/>
                          <a:cs typeface="+mn-cs"/>
                        </a:rPr>
                        <a:t>）</a:t>
                      </a:r>
                    </a:p>
                  </a:txBody>
                  <a:tcPr marL="4682" marR="4682" marT="4682" marB="0">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algn="ctr" rtl="0" fontAlgn="t"/>
                      <a:endParaRPr lang="en-US" altLang="zh-CN" sz="1400" b="1" i="0" u="none" strike="noStrike" kern="1200" dirty="0">
                        <a:solidFill>
                          <a:schemeClr val="bg1"/>
                        </a:solidFill>
                        <a:latin typeface="+mn-ea"/>
                        <a:ea typeface="+mn-ea"/>
                        <a:cs typeface="+mn-cs"/>
                      </a:endParaRPr>
                    </a:p>
                    <a:p>
                      <a:pPr algn="ctr" rtl="0" fontAlgn="t"/>
                      <a:r>
                        <a:rPr lang="zh-CN" altLang="en-US" sz="1400" b="1" i="0" u="none" strike="noStrike" kern="1200" dirty="0">
                          <a:solidFill>
                            <a:schemeClr val="bg1"/>
                          </a:solidFill>
                          <a:latin typeface="+mn-ea"/>
                          <a:ea typeface="+mn-ea"/>
                          <a:cs typeface="+mn-cs"/>
                        </a:rPr>
                        <a:t>行业</a:t>
                      </a:r>
                    </a:p>
                  </a:txBody>
                  <a:tcPr marL="4682" marR="4682" marT="4682" marB="0">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490729">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002607.SZ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dirty="0">
                          <a:solidFill>
                            <a:srgbClr val="000066"/>
                          </a:solidFill>
                          <a:effectLst/>
                          <a:latin typeface="幼圆" panose="02010509060101010101" pitchFamily="49" charset="-122"/>
                          <a:ea typeface="幼圆" panose="02010509060101010101" pitchFamily="49" charset="-122"/>
                        </a:rPr>
                        <a:t>亚夏汽车</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95.3202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32.1564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4907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000735.SZ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罗牛山</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91.504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-22.542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农、林、牧、渔业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2"/>
                  </a:ext>
                </a:extLst>
              </a:tr>
              <a:tr h="4907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603800.SH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道森股份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76.466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-30.7966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3"/>
                  </a:ext>
                </a:extLst>
              </a:tr>
              <a:tr h="4907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300540.SZ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深冷股份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68.3892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-36.1209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4907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300490.SZ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华自科技</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61.5623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-14.7495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5"/>
                  </a:ext>
                </a:extLst>
              </a:tr>
              <a:tr h="493367">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002795.SZ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永和智控</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60.8227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-13.0755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4907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002847.SZ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盐津铺子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52.3503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-9.453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4907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300192.SZ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科斯伍德</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50.2538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-21.0304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4907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002828.SZ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贝肯能源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47.7074</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-8.3036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采矿业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9"/>
                  </a:ext>
                </a:extLst>
              </a:tr>
              <a:tr h="4907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300107.SZ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建新股份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45.5729</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en-US" altLang="zh-CN" sz="1800" b="1" i="0" u="none" strike="noStrike" dirty="0">
                          <a:solidFill>
                            <a:srgbClr val="000066"/>
                          </a:solidFill>
                          <a:effectLst/>
                          <a:latin typeface="幼圆" panose="02010509060101010101" pitchFamily="49" charset="-122"/>
                          <a:ea typeface="幼圆" panose="02010509060101010101" pitchFamily="49" charset="-122"/>
                        </a:rPr>
                        <a:t>-1.17</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noFill/>
                  </a:tcPr>
                </a:tc>
                <a:tc>
                  <a:txBody>
                    <a:bodyPr/>
                    <a:lstStyle/>
                    <a:p>
                      <a:pPr algn="ctr" fontAlgn="b"/>
                      <a:r>
                        <a:rPr lang="zh-CN" altLang="en-US" sz="1800" b="1" i="0" u="none" strike="noStrike" dirty="0">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noFill/>
                  </a:tcPr>
                </a:tc>
                <a:extLst>
                  <a:ext uri="{0D108BD9-81ED-4DB2-BD59-A6C34878D82A}">
                    <a16:rowId xmlns:a16="http://schemas.microsoft.com/office/drawing/2014/main" xmlns="" val="10010"/>
                  </a:ext>
                </a:extLst>
              </a:tr>
            </a:tbl>
          </a:graphicData>
        </a:graphic>
      </p:graphicFrame>
    </p:spTree>
    <p:extLst>
      <p:ext uri="{BB962C8B-B14F-4D97-AF65-F5344CB8AC3E}">
        <p14:creationId xmlns:p14="http://schemas.microsoft.com/office/powerpoint/2010/main" val="2531376980"/>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ChangeArrowheads="1"/>
          </p:cNvSpPr>
          <p:nvPr/>
        </p:nvSpPr>
        <p:spPr bwMode="white">
          <a:xfrm>
            <a:off x="468313" y="188913"/>
            <a:ext cx="8231187" cy="71913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本月涨幅居前个股</a:t>
            </a:r>
          </a:p>
        </p:txBody>
      </p:sp>
      <p:sp>
        <p:nvSpPr>
          <p:cNvPr id="2" name="Text Box 2"/>
          <p:cNvSpPr txBox="1">
            <a:spLocks noChangeArrowheads="1"/>
          </p:cNvSpPr>
          <p:nvPr/>
        </p:nvSpPr>
        <p:spPr bwMode="auto">
          <a:xfrm>
            <a:off x="213678" y="686231"/>
            <a:ext cx="8715375" cy="4636847"/>
          </a:xfrm>
          <a:prstGeom prst="rect">
            <a:avLst/>
          </a:prstGeom>
          <a:noFill/>
          <a:ln w="9525" algn="ctr">
            <a:noFill/>
            <a:miter lim="800000"/>
          </a:ln>
        </p:spPr>
        <p:txBody>
          <a:bodyPr>
            <a:spAutoFit/>
          </a:bodyPr>
          <a:lstStyle/>
          <a:p>
            <a:pPr>
              <a:lnSpc>
                <a:spcPct val="150000"/>
              </a:lnSpc>
              <a:buClr>
                <a:srgbClr val="000798"/>
              </a:buClr>
              <a:defRPr/>
            </a:pPr>
            <a:endParaRPr lang="en-US" altLang="zh-CN" b="1" dirty="0">
              <a:solidFill>
                <a:srgbClr val="000066"/>
              </a:solidFill>
              <a:latin typeface="+mn-ea"/>
            </a:endParaRPr>
          </a:p>
          <a:p>
            <a:pPr>
              <a:lnSpc>
                <a:spcPct val="150000"/>
              </a:lnSpc>
              <a:buClr>
                <a:srgbClr val="000798"/>
              </a:buClr>
              <a:buFont typeface="Wingdings" panose="05000000000000000000" pitchFamily="2" charset="2"/>
              <a:buChar char="l"/>
              <a:defRPr/>
            </a:pPr>
            <a:endParaRPr lang="en-US" altLang="zh-CN" b="1" dirty="0">
              <a:solidFill>
                <a:srgbClr val="000066"/>
              </a:solidFill>
              <a:latin typeface="+mn-ea"/>
              <a:ea typeface="+mn-ea"/>
            </a:endParaRPr>
          </a:p>
          <a:p>
            <a:pPr>
              <a:lnSpc>
                <a:spcPct val="150000"/>
              </a:lnSpc>
              <a:buClr>
                <a:srgbClr val="000798"/>
              </a:buClr>
              <a:buFont typeface="Wingdings" panose="05000000000000000000" pitchFamily="2" charset="2"/>
              <a:buChar char="l"/>
              <a:defRPr/>
            </a:pPr>
            <a:r>
              <a:rPr lang="zh-CN" altLang="en-US" b="1" dirty="0">
                <a:solidFill>
                  <a:srgbClr val="000066"/>
                </a:solidFill>
                <a:latin typeface="+mn-ea"/>
                <a:ea typeface="+mn-ea"/>
              </a:rPr>
              <a:t>超频三（</a:t>
            </a:r>
            <a:r>
              <a:rPr lang="en-GB" altLang="zh-CN" b="1" dirty="0">
                <a:solidFill>
                  <a:srgbClr val="000066"/>
                </a:solidFill>
                <a:latin typeface="+mn-ea"/>
                <a:ea typeface="+mn-ea"/>
              </a:rPr>
              <a:t>300647.SZ</a:t>
            </a:r>
            <a:r>
              <a:rPr lang="zh-CN" altLang="en-US" b="1" dirty="0">
                <a:solidFill>
                  <a:srgbClr val="000066"/>
                </a:solidFill>
                <a:latin typeface="+mn-ea"/>
                <a:ea typeface="+mn-ea"/>
              </a:rPr>
              <a:t>）</a:t>
            </a:r>
            <a:r>
              <a:rPr lang="zh-CN" altLang="en-US" b="1" dirty="0">
                <a:solidFill>
                  <a:schemeClr val="accent1">
                    <a:lumMod val="50000"/>
                  </a:schemeClr>
                </a:solidFill>
                <a:latin typeface="+mn-ea"/>
                <a:ea typeface="+mn-ea"/>
              </a:rPr>
              <a:t>：深圳市超频三科技股份有限公司公司是一家集</a:t>
            </a:r>
            <a:r>
              <a:rPr lang="en-US" altLang="zh-CN" b="1" dirty="0">
                <a:solidFill>
                  <a:schemeClr val="accent1">
                    <a:lumMod val="50000"/>
                  </a:schemeClr>
                </a:solidFill>
                <a:latin typeface="+mn-ea"/>
                <a:ea typeface="+mn-ea"/>
              </a:rPr>
              <a:t>LED</a:t>
            </a:r>
            <a:r>
              <a:rPr lang="zh-CN" altLang="en-US" b="1" dirty="0">
                <a:solidFill>
                  <a:schemeClr val="accent1">
                    <a:lumMod val="50000"/>
                  </a:schemeClr>
                </a:solidFill>
                <a:latin typeface="+mn-ea"/>
                <a:ea typeface="+mn-ea"/>
              </a:rPr>
              <a:t>灯具套件和</a:t>
            </a:r>
            <a:r>
              <a:rPr lang="en-US" altLang="zh-CN" b="1" dirty="0">
                <a:solidFill>
                  <a:schemeClr val="accent1">
                    <a:lumMod val="50000"/>
                  </a:schemeClr>
                </a:solidFill>
                <a:latin typeface="+mn-ea"/>
                <a:ea typeface="+mn-ea"/>
              </a:rPr>
              <a:t>PC</a:t>
            </a:r>
            <a:r>
              <a:rPr lang="zh-CN" altLang="en-US" b="1" dirty="0">
                <a:solidFill>
                  <a:schemeClr val="accent1">
                    <a:lumMod val="50000"/>
                  </a:schemeClr>
                </a:solidFill>
                <a:latin typeface="+mn-ea"/>
                <a:ea typeface="+mn-ea"/>
              </a:rPr>
              <a:t>散热件研发、生产、销售于一体的国家级高新技术企业。公司目前主要产品包括</a:t>
            </a:r>
            <a:r>
              <a:rPr lang="en-US" altLang="zh-CN" b="1" dirty="0">
                <a:solidFill>
                  <a:schemeClr val="accent1">
                    <a:lumMod val="50000"/>
                  </a:schemeClr>
                </a:solidFill>
                <a:latin typeface="+mn-ea"/>
                <a:ea typeface="+mn-ea"/>
              </a:rPr>
              <a:t>LED</a:t>
            </a:r>
            <a:r>
              <a:rPr lang="zh-CN" altLang="en-US" b="1" dirty="0">
                <a:solidFill>
                  <a:schemeClr val="accent1">
                    <a:lumMod val="50000"/>
                  </a:schemeClr>
                </a:solidFill>
                <a:latin typeface="+mn-ea"/>
                <a:ea typeface="+mn-ea"/>
              </a:rPr>
              <a:t>照明散热组件及</a:t>
            </a:r>
            <a:r>
              <a:rPr lang="en-US" altLang="zh-CN" b="1" dirty="0">
                <a:solidFill>
                  <a:schemeClr val="accent1">
                    <a:lumMod val="50000"/>
                  </a:schemeClr>
                </a:solidFill>
                <a:latin typeface="+mn-ea"/>
                <a:ea typeface="+mn-ea"/>
              </a:rPr>
              <a:t>PC</a:t>
            </a:r>
            <a:r>
              <a:rPr lang="zh-CN" altLang="en-US" b="1" dirty="0">
                <a:solidFill>
                  <a:schemeClr val="accent1">
                    <a:lumMod val="50000"/>
                  </a:schemeClr>
                </a:solidFill>
                <a:latin typeface="+mn-ea"/>
                <a:ea typeface="+mn-ea"/>
              </a:rPr>
              <a:t>散热配件。其“扣片式散热器及其制造方法”荣获国家知识产权局颁发的“中国专利优秀奖”广东省人民政府颁发的“广东专利奖”深圳市人民政府颁发的“深圳市专利奖”。</a:t>
            </a:r>
            <a:endParaRPr lang="en-US" altLang="zh-CN" b="1" dirty="0">
              <a:solidFill>
                <a:schemeClr val="accent1">
                  <a:lumMod val="50000"/>
                </a:schemeClr>
              </a:solidFill>
              <a:latin typeface="+mn-ea"/>
              <a:ea typeface="+mn-ea"/>
            </a:endParaRPr>
          </a:p>
          <a:p>
            <a:pPr>
              <a:lnSpc>
                <a:spcPct val="150000"/>
              </a:lnSpc>
              <a:buClr>
                <a:srgbClr val="000798"/>
              </a:buClr>
              <a:buFont typeface="Wingdings" panose="05000000000000000000" pitchFamily="2" charset="2"/>
              <a:buChar char="l"/>
              <a:defRPr/>
            </a:pPr>
            <a:endParaRPr lang="en-US" altLang="zh-CN" b="1" dirty="0">
              <a:solidFill>
                <a:schemeClr val="accent1">
                  <a:lumMod val="50000"/>
                </a:schemeClr>
              </a:solidFill>
              <a:latin typeface="+mn-lt"/>
              <a:ea typeface="+mn-ea"/>
            </a:endParaRPr>
          </a:p>
          <a:p>
            <a:pPr>
              <a:lnSpc>
                <a:spcPct val="150000"/>
              </a:lnSpc>
              <a:buClr>
                <a:srgbClr val="000798"/>
              </a:buClr>
              <a:buFont typeface="Wingdings" panose="05000000000000000000" pitchFamily="2" charset="2"/>
              <a:buChar char="l"/>
              <a:defRPr/>
            </a:pPr>
            <a:r>
              <a:rPr lang="en-US" altLang="zh-CN" b="1" dirty="0">
                <a:solidFill>
                  <a:schemeClr val="accent1">
                    <a:lumMod val="50000"/>
                  </a:schemeClr>
                </a:solidFill>
                <a:latin typeface="+mn-lt"/>
                <a:ea typeface="+mn-ea"/>
              </a:rPr>
              <a:t>2018</a:t>
            </a:r>
            <a:r>
              <a:rPr lang="zh-CN" altLang="en-US" b="1" dirty="0">
                <a:solidFill>
                  <a:schemeClr val="accent1">
                    <a:lumMod val="50000"/>
                  </a:schemeClr>
                </a:solidFill>
                <a:latin typeface="+mn-lt"/>
                <a:ea typeface="+mn-ea"/>
              </a:rPr>
              <a:t>年</a:t>
            </a:r>
            <a:r>
              <a:rPr lang="en-US" altLang="zh-CN" b="1" dirty="0">
                <a:solidFill>
                  <a:schemeClr val="accent1">
                    <a:lumMod val="50000"/>
                  </a:schemeClr>
                </a:solidFill>
                <a:latin typeface="+mn-lt"/>
                <a:ea typeface="+mn-ea"/>
              </a:rPr>
              <a:t>6</a:t>
            </a:r>
            <a:r>
              <a:rPr lang="zh-CN" altLang="en-US" b="1" dirty="0">
                <a:solidFill>
                  <a:schemeClr val="accent1">
                    <a:lumMod val="50000"/>
                  </a:schemeClr>
                </a:solidFill>
                <a:latin typeface="+mn-lt"/>
                <a:ea typeface="+mn-ea"/>
              </a:rPr>
              <a:t>月</a:t>
            </a:r>
            <a:r>
              <a:rPr lang="en-US" altLang="zh-CN" b="1" dirty="0">
                <a:solidFill>
                  <a:schemeClr val="accent1">
                    <a:lumMod val="50000"/>
                  </a:schemeClr>
                </a:solidFill>
                <a:latin typeface="+mn-lt"/>
                <a:ea typeface="+mn-ea"/>
              </a:rPr>
              <a:t>4</a:t>
            </a:r>
            <a:r>
              <a:rPr lang="zh-CN" altLang="en-US" b="1" dirty="0">
                <a:solidFill>
                  <a:schemeClr val="accent1">
                    <a:lumMod val="50000"/>
                  </a:schemeClr>
                </a:solidFill>
                <a:latin typeface="+mn-lt"/>
                <a:ea typeface="+mn-ea"/>
              </a:rPr>
              <a:t>日起，公司掀起一轮上涨行情，在</a:t>
            </a:r>
            <a:r>
              <a:rPr lang="en-US" altLang="zh-CN" b="1" dirty="0">
                <a:solidFill>
                  <a:schemeClr val="accent1">
                    <a:lumMod val="50000"/>
                  </a:schemeClr>
                </a:solidFill>
                <a:latin typeface="+mn-lt"/>
                <a:ea typeface="+mn-ea"/>
              </a:rPr>
              <a:t>12</a:t>
            </a:r>
            <a:r>
              <a:rPr lang="zh-CN" altLang="en-US" b="1" dirty="0">
                <a:solidFill>
                  <a:schemeClr val="accent1">
                    <a:lumMod val="50000"/>
                  </a:schemeClr>
                </a:solidFill>
                <a:latin typeface="+mn-lt"/>
                <a:ea typeface="+mn-ea"/>
              </a:rPr>
              <a:t>个交易日内录得</a:t>
            </a:r>
            <a:r>
              <a:rPr lang="en-US" altLang="zh-CN" b="1" dirty="0">
                <a:solidFill>
                  <a:schemeClr val="accent1">
                    <a:lumMod val="50000"/>
                  </a:schemeClr>
                </a:solidFill>
                <a:latin typeface="+mn-lt"/>
                <a:ea typeface="+mn-ea"/>
              </a:rPr>
              <a:t>11</a:t>
            </a:r>
            <a:r>
              <a:rPr lang="zh-CN" altLang="en-US" b="1" dirty="0">
                <a:solidFill>
                  <a:schemeClr val="accent1">
                    <a:lumMod val="50000"/>
                  </a:schemeClr>
                </a:solidFill>
                <a:latin typeface="+mn-lt"/>
                <a:ea typeface="+mn-ea"/>
              </a:rPr>
              <a:t>个涨停堪称</a:t>
            </a:r>
            <a:r>
              <a:rPr lang="en-US" altLang="zh-CN" b="1" dirty="0">
                <a:solidFill>
                  <a:schemeClr val="accent1">
                    <a:lumMod val="50000"/>
                  </a:schemeClr>
                </a:solidFill>
                <a:latin typeface="+mn-lt"/>
                <a:ea typeface="+mn-ea"/>
              </a:rPr>
              <a:t>6</a:t>
            </a:r>
            <a:r>
              <a:rPr lang="zh-CN" altLang="en-US" b="1" dirty="0">
                <a:solidFill>
                  <a:schemeClr val="accent1">
                    <a:lumMod val="50000"/>
                  </a:schemeClr>
                </a:solidFill>
                <a:latin typeface="+mn-lt"/>
                <a:ea typeface="+mn-ea"/>
              </a:rPr>
              <a:t>月最强妖股。</a:t>
            </a:r>
            <a:endParaRPr lang="zh-CN" altLang="en-US" sz="1800" b="1" dirty="0">
              <a:solidFill>
                <a:srgbClr val="002060"/>
              </a:solidFill>
              <a:latin typeface="+mn-ea"/>
              <a:ea typeface="+mn-ea"/>
            </a:endParaRP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本月跌幅居前个股</a:t>
            </a:r>
          </a:p>
        </p:txBody>
      </p:sp>
      <p:graphicFrame>
        <p:nvGraphicFramePr>
          <p:cNvPr id="5" name="表格 4"/>
          <p:cNvGraphicFramePr>
            <a:graphicFrameLocks noGrp="1"/>
          </p:cNvGraphicFramePr>
          <p:nvPr>
            <p:extLst>
              <p:ext uri="{D42A27DB-BD31-4B8C-83A1-F6EECF244321}">
                <p14:modId xmlns:p14="http://schemas.microsoft.com/office/powerpoint/2010/main" val="2355688546"/>
              </p:ext>
            </p:extLst>
          </p:nvPr>
        </p:nvGraphicFramePr>
        <p:xfrm>
          <a:off x="0" y="883266"/>
          <a:ext cx="9144001" cy="5944986"/>
        </p:xfrm>
        <a:graphic>
          <a:graphicData uri="http://schemas.openxmlformats.org/drawingml/2006/table">
            <a:tbl>
              <a:tblPr/>
              <a:tblGrid>
                <a:gridCol w="2213532">
                  <a:extLst>
                    <a:ext uri="{9D8B030D-6E8A-4147-A177-3AD203B41FA5}">
                      <a16:colId xmlns:a16="http://schemas.microsoft.com/office/drawing/2014/main" xmlns="" val="20000"/>
                    </a:ext>
                  </a:extLst>
                </a:gridCol>
                <a:gridCol w="1870962">
                  <a:extLst>
                    <a:ext uri="{9D8B030D-6E8A-4147-A177-3AD203B41FA5}">
                      <a16:colId xmlns:a16="http://schemas.microsoft.com/office/drawing/2014/main" xmlns="" val="20001"/>
                    </a:ext>
                  </a:extLst>
                </a:gridCol>
                <a:gridCol w="1765555">
                  <a:extLst>
                    <a:ext uri="{9D8B030D-6E8A-4147-A177-3AD203B41FA5}">
                      <a16:colId xmlns:a16="http://schemas.microsoft.com/office/drawing/2014/main" xmlns="" val="20002"/>
                    </a:ext>
                  </a:extLst>
                </a:gridCol>
                <a:gridCol w="1264878">
                  <a:extLst>
                    <a:ext uri="{9D8B030D-6E8A-4147-A177-3AD203B41FA5}">
                      <a16:colId xmlns:a16="http://schemas.microsoft.com/office/drawing/2014/main" xmlns="" val="20003"/>
                    </a:ext>
                  </a:extLst>
                </a:gridCol>
                <a:gridCol w="2029074">
                  <a:extLst>
                    <a:ext uri="{9D8B030D-6E8A-4147-A177-3AD203B41FA5}">
                      <a16:colId xmlns:a16="http://schemas.microsoft.com/office/drawing/2014/main" xmlns="" val="20004"/>
                    </a:ext>
                  </a:extLst>
                </a:gridCol>
              </a:tblGrid>
              <a:tr h="578783">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月跌幅%</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总市值（亿元）</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行业</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56451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000511.SZ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烯碳退</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-85.0095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9.1232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47942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600432.SH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退市吉恩</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-80.4029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17.1598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2"/>
                  </a:ext>
                </a:extLst>
              </a:tr>
              <a:tr h="5311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600806.SH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退市昆机</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-75.4789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7.9522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3"/>
                  </a:ext>
                </a:extLst>
              </a:tr>
              <a:tr h="457603">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002451.SZ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摩恩电气</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-61.9847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43.7443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440070">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002260.SZ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*ST</a:t>
                      </a:r>
                      <a:r>
                        <a:rPr lang="zh-CN" altLang="en-US" sz="1800" b="1" i="0" u="none" strike="noStrike">
                          <a:solidFill>
                            <a:srgbClr val="000066"/>
                          </a:solidFill>
                          <a:effectLst/>
                          <a:latin typeface="幼圆" panose="02010509060101010101" pitchFamily="49" charset="-122"/>
                          <a:ea typeface="幼圆" panose="02010509060101010101" pitchFamily="49" charset="-122"/>
                        </a:rPr>
                        <a:t>德奥</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-60.3679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12.5705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5"/>
                  </a:ext>
                </a:extLst>
              </a:tr>
              <a:tr h="535699">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000063.SZ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中兴通讯</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-58.3839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523.7893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492760">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603555.SH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贵人鸟</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-57.1693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66.1289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466090">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002584.SZ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西陇科学</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-56.5421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43.5401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46672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601113.SH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华鼎股份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-55.2941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71.9533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9"/>
                  </a:ext>
                </a:extLst>
              </a:tr>
              <a:tr h="49212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002356.SZ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赫美集团</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-54.2219</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37.5364</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dirty="0">
                          <a:solidFill>
                            <a:srgbClr val="000066"/>
                          </a:solidFill>
                          <a:effectLst/>
                          <a:latin typeface="幼圆" panose="02010509060101010101" pitchFamily="49" charset="-122"/>
                          <a:ea typeface="幼圆" panose="02010509060101010101" pitchFamily="49" charset="-122"/>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tcPr>
                </a:tc>
                <a:extLst>
                  <a:ext uri="{0D108BD9-81ED-4DB2-BD59-A6C34878D82A}">
                    <a16:rowId xmlns:a16="http://schemas.microsoft.com/office/drawing/2014/main" xmlns="" val="10010"/>
                  </a:ext>
                </a:extLst>
              </a:tr>
              <a:tr h="440070">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xmlns="" val="10011"/>
                  </a:ext>
                </a:extLst>
              </a:tr>
            </a:tbl>
          </a:graphicData>
        </a:graphic>
      </p:graphicFrame>
    </p:spTree>
  </p:cSld>
  <p:clrMapOvr>
    <a:overrideClrMapping bg1="lt1" tx1="dk1" bg2="lt2" tx2="dk2" accent1="accent1" accent2="accent2" accent3="accent3" accent4="accent4" accent5="accent5" accent6="accent6" hlink="hlink" folHlink="folHlink"/>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xmlns="" id="{343C4FAD-AC0F-4495-9059-9516B6E3C2E8}"/>
              </a:ext>
            </a:extLst>
          </p:cNvPr>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股权质押比例前十</a:t>
            </a:r>
          </a:p>
        </p:txBody>
      </p:sp>
      <p:graphicFrame>
        <p:nvGraphicFramePr>
          <p:cNvPr id="7" name="表格 6">
            <a:extLst>
              <a:ext uri="{FF2B5EF4-FFF2-40B4-BE49-F238E27FC236}">
                <a16:creationId xmlns:a16="http://schemas.microsoft.com/office/drawing/2014/main" xmlns="" id="{E29E769F-1AD5-4073-B780-7272B14ECAD7}"/>
              </a:ext>
            </a:extLst>
          </p:cNvPr>
          <p:cNvGraphicFramePr>
            <a:graphicFrameLocks noGrp="1"/>
          </p:cNvGraphicFramePr>
          <p:nvPr>
            <p:extLst>
              <p:ext uri="{D42A27DB-BD31-4B8C-83A1-F6EECF244321}">
                <p14:modId xmlns:p14="http://schemas.microsoft.com/office/powerpoint/2010/main" val="3591613903"/>
              </p:ext>
            </p:extLst>
          </p:nvPr>
        </p:nvGraphicFramePr>
        <p:xfrm>
          <a:off x="0" y="883266"/>
          <a:ext cx="9144001" cy="6033251"/>
        </p:xfrm>
        <a:graphic>
          <a:graphicData uri="http://schemas.openxmlformats.org/drawingml/2006/table">
            <a:tbl>
              <a:tblPr/>
              <a:tblGrid>
                <a:gridCol w="2213532">
                  <a:extLst>
                    <a:ext uri="{9D8B030D-6E8A-4147-A177-3AD203B41FA5}">
                      <a16:colId xmlns:a16="http://schemas.microsoft.com/office/drawing/2014/main" xmlns="" val="20000"/>
                    </a:ext>
                  </a:extLst>
                </a:gridCol>
                <a:gridCol w="1870962">
                  <a:extLst>
                    <a:ext uri="{9D8B030D-6E8A-4147-A177-3AD203B41FA5}">
                      <a16:colId xmlns:a16="http://schemas.microsoft.com/office/drawing/2014/main" xmlns="" val="20001"/>
                    </a:ext>
                  </a:extLst>
                </a:gridCol>
                <a:gridCol w="1765555">
                  <a:extLst>
                    <a:ext uri="{9D8B030D-6E8A-4147-A177-3AD203B41FA5}">
                      <a16:colId xmlns:a16="http://schemas.microsoft.com/office/drawing/2014/main" xmlns="" val="20002"/>
                    </a:ext>
                  </a:extLst>
                </a:gridCol>
                <a:gridCol w="1264878">
                  <a:extLst>
                    <a:ext uri="{9D8B030D-6E8A-4147-A177-3AD203B41FA5}">
                      <a16:colId xmlns:a16="http://schemas.microsoft.com/office/drawing/2014/main" xmlns="" val="20003"/>
                    </a:ext>
                  </a:extLst>
                </a:gridCol>
                <a:gridCol w="2029074">
                  <a:extLst>
                    <a:ext uri="{9D8B030D-6E8A-4147-A177-3AD203B41FA5}">
                      <a16:colId xmlns:a16="http://schemas.microsoft.com/office/drawing/2014/main" xmlns="" val="20004"/>
                    </a:ext>
                  </a:extLst>
                </a:gridCol>
              </a:tblGrid>
              <a:tr h="578783">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质押比例%</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总市值（亿元）</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行业</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56451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000981.SZ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银亿股份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78.65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300.0852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房地产业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47942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002143.SZ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印纪传媒</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78.22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213.973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租赁和商务服务业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2"/>
                  </a:ext>
                </a:extLst>
              </a:tr>
              <a:tr h="531121">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000408.SZ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藏格控股</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77.98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290.0949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3"/>
                  </a:ext>
                </a:extLst>
              </a:tr>
              <a:tr h="457603">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600828.SH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茂业商业</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77.88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88.3311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440070">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000723.SZ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美锦能源</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75.97</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222.9521</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5"/>
                  </a:ext>
                </a:extLst>
              </a:tr>
              <a:tr h="535699">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000564.SZ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供销大集</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75.85</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287.1742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492760">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000567.SZ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海德股份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75.16</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72.913</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金融业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466090">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603555.SH</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贵人鸟</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73.88</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66.1289</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制造业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46672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000662.SZ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天夏智慧</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72.12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70.2862</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信息传输、软件和信息技术服务业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9"/>
                  </a:ext>
                </a:extLst>
              </a:tr>
              <a:tr h="492125">
                <a:tc>
                  <a:txBody>
                    <a:bodyPr/>
                    <a:lstStyle/>
                    <a:p>
                      <a:pPr algn="ctr" fontAlgn="b"/>
                      <a:r>
                        <a:rPr lang="en-GB" sz="1800" b="1" i="0" u="none" strike="noStrike">
                          <a:solidFill>
                            <a:srgbClr val="000066"/>
                          </a:solidFill>
                          <a:effectLst/>
                          <a:latin typeface="幼圆" panose="02010509060101010101" pitchFamily="49" charset="-122"/>
                          <a:ea typeface="幼圆" panose="02010509060101010101" pitchFamily="49" charset="-122"/>
                        </a:rPr>
                        <a:t>002356.SZ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a:solidFill>
                            <a:srgbClr val="000066"/>
                          </a:solidFill>
                          <a:effectLst/>
                          <a:latin typeface="幼圆" panose="02010509060101010101" pitchFamily="49" charset="-122"/>
                          <a:ea typeface="幼圆" panose="02010509060101010101" pitchFamily="49" charset="-122"/>
                        </a:rPr>
                        <a:t>赫美集团</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71.95</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en-US" altLang="zh-CN" sz="1800" b="1" i="0" u="none" strike="noStrike">
                          <a:solidFill>
                            <a:srgbClr val="000066"/>
                          </a:solidFill>
                          <a:effectLst/>
                          <a:latin typeface="幼圆" panose="02010509060101010101" pitchFamily="49" charset="-122"/>
                          <a:ea typeface="幼圆" panose="02010509060101010101" pitchFamily="49" charset="-122"/>
                        </a:rPr>
                        <a:t>37.5364</a:t>
                      </a:r>
                    </a:p>
                  </a:txBody>
                  <a:tcPr marL="6350" marR="6350" marT="6350" marB="0" anchor="ctr">
                    <a:lnL>
                      <a:noFill/>
                    </a:lnL>
                    <a:lnR>
                      <a:noFill/>
                    </a:lnR>
                    <a:lnT w="6350" cap="flat" cmpd="sng" algn="ctr">
                      <a:solidFill>
                        <a:srgbClr val="6094FD"/>
                      </a:solidFill>
                      <a:prstDash val="solid"/>
                      <a:round/>
                      <a:headEnd type="none" w="med" len="med"/>
                      <a:tailEnd type="none" w="med" len="med"/>
                    </a:lnT>
                    <a:lnB w="12700">
                      <a:solidFill>
                        <a:schemeClr val="accent2"/>
                      </a:solidFill>
                      <a:prstDash val="solid"/>
                    </a:lnB>
                  </a:tcPr>
                </a:tc>
                <a:tc>
                  <a:txBody>
                    <a:bodyPr/>
                    <a:lstStyle/>
                    <a:p>
                      <a:pPr algn="ctr" fontAlgn="b"/>
                      <a:r>
                        <a:rPr lang="zh-CN" altLang="en-US" sz="1800" b="1" i="0" u="none" strike="noStrike" dirty="0">
                          <a:solidFill>
                            <a:srgbClr val="000066"/>
                          </a:solidFill>
                          <a:effectLst/>
                          <a:latin typeface="幼圆" panose="02010509060101010101" pitchFamily="49" charset="-122"/>
                          <a:ea typeface="幼圆" panose="02010509060101010101" pitchFamily="49" charset="-122"/>
                        </a:rPr>
                        <a:t>批发和零售业</a:t>
                      </a: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12700">
                      <a:solidFill>
                        <a:schemeClr val="accent2"/>
                      </a:solidFill>
                      <a:prstDash val="solid"/>
                    </a:lnB>
                  </a:tcPr>
                </a:tc>
                <a:extLst>
                  <a:ext uri="{0D108BD9-81ED-4DB2-BD59-A6C34878D82A}">
                    <a16:rowId xmlns:a16="http://schemas.microsoft.com/office/drawing/2014/main" xmlns="" val="10010"/>
                  </a:ext>
                </a:extLst>
              </a:tr>
              <a:tr h="440070">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tc>
                  <a:txBody>
                    <a:bodyPr/>
                    <a:lstStyle/>
                    <a:p>
                      <a:pPr>
                        <a:buNone/>
                      </a:pPr>
                      <a:endParaRPr lang="zh-CN" altLang="en-US" dirty="0"/>
                    </a:p>
                  </a:txBody>
                  <a:tcPr>
                    <a:lnL>
                      <a:noFill/>
                    </a:lnL>
                    <a:lnR>
                      <a:noFill/>
                    </a:lnR>
                    <a:lnT w="12700" cap="flat" cmpd="sng" algn="ctr">
                      <a:solidFill>
                        <a:schemeClr val="accent2"/>
                      </a:solidFill>
                      <a:prstDash val="solid"/>
                      <a:round/>
                      <a:headEnd type="none" w="med" len="med"/>
                      <a:tailEnd type="none" w="med" len="med"/>
                    </a:lnT>
                    <a:lnB>
                      <a:noFill/>
                    </a:lnB>
                    <a:lnTlToBr>
                      <a:noFill/>
                    </a:lnTlToBr>
                    <a:lnBlToTr>
                      <a:noFill/>
                    </a:lnBlToTr>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24507530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ChangeArrowheads="1"/>
          </p:cNvSpPr>
          <p:nvPr/>
        </p:nvSpPr>
        <p:spPr bwMode="gray">
          <a:xfrm>
            <a:off x="755650" y="1870075"/>
            <a:ext cx="3024188" cy="622300"/>
          </a:xfrm>
          <a:prstGeom prst="rect">
            <a:avLst/>
          </a:prstGeom>
          <a:noFill/>
          <a:ln w="9525">
            <a:noFill/>
            <a:miter lim="800000"/>
          </a:ln>
        </p:spPr>
        <p:txBody>
          <a:bodyPr anchor="ctr"/>
          <a:lstStyle/>
          <a:p>
            <a:r>
              <a:rPr lang="en-US" altLang="zh-CN" sz="3600" b="1">
                <a:solidFill>
                  <a:srgbClr val="CC0000"/>
                </a:solidFill>
                <a:latin typeface="幼圆" panose="02010509060101010101" pitchFamily="49" charset="-122"/>
                <a:ea typeface="黑体" panose="02010609060101010101" pitchFamily="49" charset="-122"/>
              </a:rPr>
              <a:t>『</a:t>
            </a:r>
            <a:r>
              <a:rPr lang="zh-CN" altLang="en-US" sz="3600" b="1">
                <a:solidFill>
                  <a:srgbClr val="CC0000"/>
                </a:solidFill>
                <a:latin typeface="幼圆" panose="02010509060101010101" pitchFamily="49" charset="-122"/>
                <a:ea typeface="黑体" panose="02010609060101010101" pitchFamily="49" charset="-122"/>
              </a:rPr>
              <a:t>融客月报</a:t>
            </a:r>
            <a:r>
              <a:rPr lang="en-US" altLang="zh-CN" sz="3600" b="1">
                <a:solidFill>
                  <a:srgbClr val="CC0000"/>
                </a:solidFill>
                <a:latin typeface="幼圆" panose="02010509060101010101" pitchFamily="49" charset="-122"/>
                <a:ea typeface="黑体" panose="02010609060101010101" pitchFamily="49" charset="-122"/>
              </a:rPr>
              <a:t>』</a:t>
            </a:r>
            <a:endParaRPr lang="zh-CN" altLang="en-US" sz="3600" b="1">
              <a:solidFill>
                <a:srgbClr val="CC0000"/>
              </a:solidFill>
              <a:latin typeface="幼圆" panose="02010509060101010101" pitchFamily="49" charset="-122"/>
              <a:ea typeface="黑体" panose="02010609060101010101" pitchFamily="49" charset="-122"/>
            </a:endParaRPr>
          </a:p>
        </p:txBody>
      </p:sp>
      <p:sp>
        <p:nvSpPr>
          <p:cNvPr id="12291" name="Text Box 6"/>
          <p:cNvSpPr txBox="1">
            <a:spLocks noChangeArrowheads="1"/>
          </p:cNvSpPr>
          <p:nvPr/>
        </p:nvSpPr>
        <p:spPr bwMode="gray">
          <a:xfrm>
            <a:off x="0" y="2565400"/>
            <a:ext cx="9396413" cy="1630045"/>
          </a:xfrm>
          <a:prstGeom prst="rect">
            <a:avLst/>
          </a:prstGeom>
          <a:noFill/>
          <a:ln w="0" algn="ctr">
            <a:noFill/>
            <a:miter lim="800000"/>
          </a:ln>
        </p:spPr>
        <p:txBody>
          <a:bodyPr>
            <a:spAutoFit/>
          </a:bodyPr>
          <a:lstStyle/>
          <a:p>
            <a:pPr eaLnBrk="0" hangingPunct="0">
              <a:spcBef>
                <a:spcPct val="50000"/>
              </a:spcBef>
            </a:pPr>
            <a:r>
              <a:rPr lang="en-US" altLang="zh-CN" sz="4000" dirty="0">
                <a:solidFill>
                  <a:srgbClr val="777777"/>
                </a:solidFill>
                <a:ea typeface="华文中宋" panose="02010600040101010101" pitchFamily="2" charset="-122"/>
              </a:rPr>
              <a:t>                      </a:t>
            </a:r>
            <a:r>
              <a:rPr lang="en-US" altLang="zh-CN" sz="3600" dirty="0">
                <a:solidFill>
                  <a:srgbClr val="000066"/>
                </a:solidFill>
                <a:latin typeface="华文中宋" panose="02010600040101010101" pitchFamily="2" charset="-122"/>
                <a:ea typeface="黑体" panose="02010609060101010101" pitchFamily="49" charset="-122"/>
              </a:rPr>
              <a:t>—— </a:t>
            </a:r>
            <a:r>
              <a:rPr lang="zh-CN" altLang="en-US" sz="3600" b="1" dirty="0">
                <a:solidFill>
                  <a:srgbClr val="000066"/>
                </a:solidFill>
                <a:ea typeface="黑体" panose="02010609060101010101" pitchFamily="49" charset="-122"/>
              </a:rPr>
              <a:t>二级市场</a:t>
            </a:r>
            <a:r>
              <a:rPr lang="zh-CN" altLang="en-US" sz="1800" b="1" dirty="0">
                <a:solidFill>
                  <a:srgbClr val="000066"/>
                </a:solidFill>
                <a:ea typeface="幼圆" panose="02010509060101010101" pitchFamily="49" charset="-122"/>
              </a:rPr>
              <a:t>（</a:t>
            </a:r>
            <a:r>
              <a:rPr lang="en-US" altLang="zh-CN" sz="1800" b="1" dirty="0">
                <a:solidFill>
                  <a:srgbClr val="000066"/>
                </a:solidFill>
                <a:ea typeface="幼圆" panose="02010509060101010101" pitchFamily="49" charset="-122"/>
              </a:rPr>
              <a:t>2018</a:t>
            </a:r>
            <a:r>
              <a:rPr lang="zh-CN" altLang="en-US" sz="1800" b="1" dirty="0">
                <a:solidFill>
                  <a:srgbClr val="000066"/>
                </a:solidFill>
                <a:ea typeface="幼圆" panose="02010509060101010101" pitchFamily="49" charset="-122"/>
              </a:rPr>
              <a:t>年</a:t>
            </a:r>
            <a:r>
              <a:rPr lang="en-US" altLang="zh-CN" sz="1800" b="1" dirty="0">
                <a:solidFill>
                  <a:srgbClr val="000066"/>
                </a:solidFill>
                <a:ea typeface="幼圆" panose="02010509060101010101" pitchFamily="49" charset="-122"/>
              </a:rPr>
              <a:t>6</a:t>
            </a:r>
            <a:r>
              <a:rPr lang="zh-CN" altLang="en-US" sz="1800" b="1" dirty="0">
                <a:solidFill>
                  <a:srgbClr val="000066"/>
                </a:solidFill>
                <a:ea typeface="幼圆" panose="02010509060101010101" pitchFamily="49" charset="-122"/>
              </a:rPr>
              <a:t>月）</a:t>
            </a:r>
            <a:endParaRPr lang="zh-CN" altLang="en-US" sz="3600" b="1" dirty="0">
              <a:solidFill>
                <a:srgbClr val="000066"/>
              </a:solidFill>
              <a:ea typeface="黑体" panose="02010609060101010101" pitchFamily="49" charset="-122"/>
            </a:endParaRPr>
          </a:p>
          <a:p>
            <a:pPr eaLnBrk="0" hangingPunct="0">
              <a:spcBef>
                <a:spcPct val="50000"/>
              </a:spcBef>
            </a:pPr>
            <a:endParaRPr lang="zh-CN" altLang="en-US" sz="4000" b="1" dirty="0">
              <a:solidFill>
                <a:srgbClr val="000099"/>
              </a:solidFill>
              <a:ea typeface="幼圆" panose="02010509060101010101" pitchFamily="49" charset="-122"/>
            </a:endParaRPr>
          </a:p>
        </p:txBody>
      </p:sp>
    </p:spTree>
    <p:extLst>
      <p:ext uri="{BB962C8B-B14F-4D97-AF65-F5344CB8AC3E}">
        <p14:creationId xmlns:p14="http://schemas.microsoft.com/office/powerpoint/2010/main" val="2282731814"/>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1F230976-D5DC-4B7D-A017-9F8CD917E326}"/>
              </a:ext>
            </a:extLst>
          </p:cNvPr>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本月质押股份触及平仓线情况（上半月）</a:t>
            </a:r>
          </a:p>
        </p:txBody>
      </p:sp>
      <p:graphicFrame>
        <p:nvGraphicFramePr>
          <p:cNvPr id="7" name="表格 6">
            <a:extLst>
              <a:ext uri="{FF2B5EF4-FFF2-40B4-BE49-F238E27FC236}">
                <a16:creationId xmlns:a16="http://schemas.microsoft.com/office/drawing/2014/main" xmlns="" id="{428F3E4C-75D4-4991-9A82-07CBCA8DACEA}"/>
              </a:ext>
            </a:extLst>
          </p:cNvPr>
          <p:cNvGraphicFramePr>
            <a:graphicFrameLocks noGrp="1"/>
          </p:cNvGraphicFramePr>
          <p:nvPr>
            <p:extLst>
              <p:ext uri="{D42A27DB-BD31-4B8C-83A1-F6EECF244321}">
                <p14:modId xmlns:p14="http://schemas.microsoft.com/office/powerpoint/2010/main" val="961066678"/>
              </p:ext>
            </p:extLst>
          </p:nvPr>
        </p:nvGraphicFramePr>
        <p:xfrm>
          <a:off x="-795" y="908720"/>
          <a:ext cx="9144001" cy="5156660"/>
        </p:xfrm>
        <a:graphic>
          <a:graphicData uri="http://schemas.openxmlformats.org/drawingml/2006/table">
            <a:tbl>
              <a:tblPr/>
              <a:tblGrid>
                <a:gridCol w="2213532">
                  <a:extLst>
                    <a:ext uri="{9D8B030D-6E8A-4147-A177-3AD203B41FA5}">
                      <a16:colId xmlns:a16="http://schemas.microsoft.com/office/drawing/2014/main" xmlns="" val="20000"/>
                    </a:ext>
                  </a:extLst>
                </a:gridCol>
                <a:gridCol w="1870962">
                  <a:extLst>
                    <a:ext uri="{9D8B030D-6E8A-4147-A177-3AD203B41FA5}">
                      <a16:colId xmlns:a16="http://schemas.microsoft.com/office/drawing/2014/main" xmlns="" val="20001"/>
                    </a:ext>
                  </a:extLst>
                </a:gridCol>
                <a:gridCol w="1568421">
                  <a:extLst>
                    <a:ext uri="{9D8B030D-6E8A-4147-A177-3AD203B41FA5}">
                      <a16:colId xmlns:a16="http://schemas.microsoft.com/office/drawing/2014/main" xmlns="" val="20002"/>
                    </a:ext>
                  </a:extLst>
                </a:gridCol>
                <a:gridCol w="1462012">
                  <a:extLst>
                    <a:ext uri="{9D8B030D-6E8A-4147-A177-3AD203B41FA5}">
                      <a16:colId xmlns:a16="http://schemas.microsoft.com/office/drawing/2014/main" xmlns="" val="20003"/>
                    </a:ext>
                  </a:extLst>
                </a:gridCol>
                <a:gridCol w="2029074">
                  <a:extLst>
                    <a:ext uri="{9D8B030D-6E8A-4147-A177-3AD203B41FA5}">
                      <a16:colId xmlns:a16="http://schemas.microsoft.com/office/drawing/2014/main" xmlns="" val="20004"/>
                    </a:ext>
                  </a:extLst>
                </a:gridCol>
              </a:tblGrid>
              <a:tr h="578783">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公告时间</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触及平仓线质押份数</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占公司总股本比例</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564515">
                <a:tc>
                  <a:txBody>
                    <a:bodyPr/>
                    <a:lstStyle/>
                    <a:p>
                      <a:pPr algn="ctr" fontAlgn="b"/>
                      <a:r>
                        <a:rPr lang="en-GB" sz="1800" b="1" i="0" u="none" strike="noStrike" kern="1200" dirty="0">
                          <a:solidFill>
                            <a:srgbClr val="000066"/>
                          </a:solidFill>
                          <a:effectLst/>
                          <a:latin typeface="+mn-ea"/>
                          <a:ea typeface="+mn-ea"/>
                          <a:cs typeface="+mn-cs"/>
                        </a:rPr>
                        <a:t>300128</a:t>
                      </a:r>
                      <a:r>
                        <a:rPr lang="en-US" altLang="zh-CN"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锦富技术</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1</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6436.32</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7.65%</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1"/>
                  </a:ext>
                </a:extLst>
              </a:tr>
              <a:tr h="564515">
                <a:tc>
                  <a:txBody>
                    <a:bodyPr/>
                    <a:lstStyle/>
                    <a:p>
                      <a:pPr algn="ctr" fontAlgn="b"/>
                      <a:r>
                        <a:rPr lang="en-GB" sz="1800" b="1" i="0" u="none" strike="noStrike" kern="1200" dirty="0">
                          <a:solidFill>
                            <a:srgbClr val="000066"/>
                          </a:solidFill>
                          <a:effectLst/>
                          <a:latin typeface="+mn-ea"/>
                          <a:ea typeface="+mn-ea"/>
                          <a:cs typeface="+mn-cs"/>
                        </a:rPr>
                        <a:t>300312.SZ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邦讯技术</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5692</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17.79%</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2947176316"/>
                  </a:ext>
                </a:extLst>
              </a:tr>
              <a:tr h="564515">
                <a:tc>
                  <a:txBody>
                    <a:bodyPr/>
                    <a:lstStyle/>
                    <a:p>
                      <a:pPr algn="ctr" fontAlgn="b"/>
                      <a:r>
                        <a:rPr lang="en-GB" sz="1800" b="1" i="0" u="none" strike="noStrike" kern="1200" dirty="0">
                          <a:solidFill>
                            <a:srgbClr val="000066"/>
                          </a:solidFill>
                          <a:effectLst/>
                          <a:latin typeface="+mn-ea"/>
                          <a:ea typeface="+mn-ea"/>
                          <a:cs typeface="+mn-cs"/>
                        </a:rPr>
                        <a:t>002584.SZ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西陇科学</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7</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1650</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2.82%</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2889784357"/>
                  </a:ext>
                </a:extLst>
              </a:tr>
              <a:tr h="457603">
                <a:tc>
                  <a:txBody>
                    <a:bodyPr/>
                    <a:lstStyle/>
                    <a:p>
                      <a:pPr algn="ctr" fontAlgn="b"/>
                      <a:r>
                        <a:rPr lang="en-US" sz="1800" b="1" i="0" u="none" strike="noStrike" kern="1200" dirty="0">
                          <a:solidFill>
                            <a:srgbClr val="000066"/>
                          </a:solidFill>
                          <a:effectLst/>
                          <a:latin typeface="+mn-ea"/>
                          <a:ea typeface="+mn-ea"/>
                          <a:cs typeface="+mn-cs"/>
                        </a:rPr>
                        <a:t>002569.SZ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步森股份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8</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2240</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16%</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535699">
                <a:tc>
                  <a:txBody>
                    <a:bodyPr/>
                    <a:lstStyle/>
                    <a:p>
                      <a:pPr algn="ctr" fontAlgn="b"/>
                      <a:r>
                        <a:rPr lang="en-GB" sz="1800" b="1" i="0" u="none" strike="noStrike" kern="1200" dirty="0">
                          <a:solidFill>
                            <a:srgbClr val="000066"/>
                          </a:solidFill>
                          <a:effectLst/>
                          <a:latin typeface="+mn-ea"/>
                          <a:ea typeface="+mn-ea"/>
                          <a:cs typeface="+mn-cs"/>
                        </a:rPr>
                        <a:t>002451</a:t>
                      </a:r>
                      <a:r>
                        <a:rPr lang="en-US"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摩恩电气</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9</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7766.76</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17.68%</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492760">
                <a:tc>
                  <a:txBody>
                    <a:bodyPr/>
                    <a:lstStyle/>
                    <a:p>
                      <a:pPr algn="ctr" fontAlgn="b"/>
                      <a:r>
                        <a:rPr lang="en-GB" sz="1800" b="1" i="0" u="none" strike="noStrike" kern="1200" dirty="0">
                          <a:solidFill>
                            <a:srgbClr val="000066"/>
                          </a:solidFill>
                          <a:effectLst/>
                          <a:latin typeface="+mn-ea"/>
                          <a:ea typeface="+mn-ea"/>
                          <a:cs typeface="+mn-cs"/>
                        </a:rPr>
                        <a:t>002445.SZ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中南文化</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13</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1.99</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23.97%</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466090">
                <a:tc>
                  <a:txBody>
                    <a:bodyPr/>
                    <a:lstStyle/>
                    <a:p>
                      <a:pPr algn="ctr" fontAlgn="b"/>
                      <a:r>
                        <a:rPr lang="en-US" sz="1800" b="1" i="0" u="none" strike="noStrike" kern="1200" dirty="0">
                          <a:solidFill>
                            <a:srgbClr val="000066"/>
                          </a:solidFill>
                          <a:effectLst/>
                          <a:latin typeface="+mn-ea"/>
                          <a:ea typeface="+mn-ea"/>
                          <a:cs typeface="+mn-cs"/>
                        </a:rPr>
                        <a:t>002692.SZ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睿康股份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13</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1.45</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20.23%</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466090">
                <a:tc>
                  <a:txBody>
                    <a:bodyPr/>
                    <a:lstStyle/>
                    <a:p>
                      <a:pPr algn="ctr" fontAlgn="b"/>
                      <a:r>
                        <a:rPr lang="en-GB" sz="1800" b="1" i="0" u="none" strike="noStrike" kern="1200" dirty="0">
                          <a:solidFill>
                            <a:srgbClr val="000066"/>
                          </a:solidFill>
                          <a:effectLst/>
                          <a:latin typeface="+mn-ea"/>
                          <a:ea typeface="+mn-ea"/>
                          <a:cs typeface="+mn-cs"/>
                        </a:rPr>
                        <a:t>300269.SZ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联建光电</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15</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1.19</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19.46%</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2229737982"/>
                  </a:ext>
                </a:extLst>
              </a:tr>
              <a:tr h="466090">
                <a:tc>
                  <a:txBody>
                    <a:bodyPr/>
                    <a:lstStyle/>
                    <a:p>
                      <a:pPr algn="ctr" fontAlgn="b"/>
                      <a:r>
                        <a:rPr lang="en-GB" sz="1800" b="1" i="0" u="none" strike="noStrike" kern="1200" dirty="0">
                          <a:solidFill>
                            <a:srgbClr val="000066"/>
                          </a:solidFill>
                          <a:effectLst/>
                          <a:latin typeface="+mn-ea"/>
                          <a:ea typeface="+mn-ea"/>
                          <a:cs typeface="+mn-cs"/>
                        </a:rPr>
                        <a:t>002086.SZ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东方海洋</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15</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13.22%</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3005701197"/>
                  </a:ext>
                </a:extLst>
              </a:tr>
            </a:tbl>
          </a:graphicData>
        </a:graphic>
      </p:graphicFrame>
    </p:spTree>
    <p:extLst>
      <p:ext uri="{BB962C8B-B14F-4D97-AF65-F5344CB8AC3E}">
        <p14:creationId xmlns:p14="http://schemas.microsoft.com/office/powerpoint/2010/main" val="1616349852"/>
      </p:ext>
    </p:extLst>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311C76D9-4BE7-4646-8B84-3C34970DDF97}"/>
              </a:ext>
            </a:extLst>
          </p:cNvPr>
          <p:cNvGraphicFramePr>
            <a:graphicFrameLocks noGrp="1"/>
          </p:cNvGraphicFramePr>
          <p:nvPr>
            <p:extLst>
              <p:ext uri="{D42A27DB-BD31-4B8C-83A1-F6EECF244321}">
                <p14:modId xmlns:p14="http://schemas.microsoft.com/office/powerpoint/2010/main" val="696362384"/>
              </p:ext>
            </p:extLst>
          </p:nvPr>
        </p:nvGraphicFramePr>
        <p:xfrm>
          <a:off x="-795" y="908720"/>
          <a:ext cx="9144001" cy="4535183"/>
        </p:xfrm>
        <a:graphic>
          <a:graphicData uri="http://schemas.openxmlformats.org/drawingml/2006/table">
            <a:tbl>
              <a:tblPr/>
              <a:tblGrid>
                <a:gridCol w="2213532">
                  <a:extLst>
                    <a:ext uri="{9D8B030D-6E8A-4147-A177-3AD203B41FA5}">
                      <a16:colId xmlns:a16="http://schemas.microsoft.com/office/drawing/2014/main" xmlns="" val="20000"/>
                    </a:ext>
                  </a:extLst>
                </a:gridCol>
                <a:gridCol w="1870962">
                  <a:extLst>
                    <a:ext uri="{9D8B030D-6E8A-4147-A177-3AD203B41FA5}">
                      <a16:colId xmlns:a16="http://schemas.microsoft.com/office/drawing/2014/main" xmlns="" val="20001"/>
                    </a:ext>
                  </a:extLst>
                </a:gridCol>
                <a:gridCol w="1568421">
                  <a:extLst>
                    <a:ext uri="{9D8B030D-6E8A-4147-A177-3AD203B41FA5}">
                      <a16:colId xmlns:a16="http://schemas.microsoft.com/office/drawing/2014/main" xmlns="" val="20002"/>
                    </a:ext>
                  </a:extLst>
                </a:gridCol>
                <a:gridCol w="1462012">
                  <a:extLst>
                    <a:ext uri="{9D8B030D-6E8A-4147-A177-3AD203B41FA5}">
                      <a16:colId xmlns:a16="http://schemas.microsoft.com/office/drawing/2014/main" xmlns="" val="20003"/>
                    </a:ext>
                  </a:extLst>
                </a:gridCol>
                <a:gridCol w="2029074">
                  <a:extLst>
                    <a:ext uri="{9D8B030D-6E8A-4147-A177-3AD203B41FA5}">
                      <a16:colId xmlns:a16="http://schemas.microsoft.com/office/drawing/2014/main" xmlns="" val="20004"/>
                    </a:ext>
                  </a:extLst>
                </a:gridCol>
              </a:tblGrid>
              <a:tr h="578783">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证券代码</a:t>
                      </a:r>
                    </a:p>
                  </a:txBody>
                  <a:tcPr marL="3746" marR="3746" marT="3746"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上市公司</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公告时间</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触及平仓线质押份数</a:t>
                      </a:r>
                    </a:p>
                  </a:txBody>
                  <a:tcPr marL="3746" marR="3746" marT="3746"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tc>
                  <a:txBody>
                    <a:bodyPr/>
                    <a:lstStyle/>
                    <a:p>
                      <a:pPr marL="0" algn="ctr" defTabSz="914400" rtl="0" eaLnBrk="1" fontAlgn="t" latinLnBrk="0" hangingPunct="1"/>
                      <a:r>
                        <a:rPr lang="zh-CN" altLang="en-US" sz="1400" b="1" i="0" u="none" strike="noStrike" kern="1200" dirty="0">
                          <a:solidFill>
                            <a:schemeClr val="bg1"/>
                          </a:solidFill>
                          <a:latin typeface="+mn-ea"/>
                          <a:ea typeface="+mn-ea"/>
                          <a:cs typeface="+mn-cs"/>
                        </a:rPr>
                        <a:t>占公司总股本比例</a:t>
                      </a:r>
                    </a:p>
                  </a:txBody>
                  <a:tcPr marL="3746" marR="3746" marT="3746"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solidFill>
                      <a:srgbClr val="6699FF"/>
                    </a:solidFill>
                  </a:tcPr>
                </a:tc>
                <a:extLst>
                  <a:ext uri="{0D108BD9-81ED-4DB2-BD59-A6C34878D82A}">
                    <a16:rowId xmlns:a16="http://schemas.microsoft.com/office/drawing/2014/main" xmlns="" val="10000"/>
                  </a:ext>
                </a:extLst>
              </a:tr>
              <a:tr h="565200">
                <a:tc>
                  <a:txBody>
                    <a:bodyPr/>
                    <a:lstStyle/>
                    <a:p>
                      <a:pPr algn="ctr" fontAlgn="b"/>
                      <a:r>
                        <a:rPr lang="en-GB" sz="1800" b="1" i="0" u="none" strike="noStrike" kern="1200" dirty="0">
                          <a:solidFill>
                            <a:srgbClr val="000066"/>
                          </a:solidFill>
                          <a:effectLst/>
                          <a:latin typeface="+mn-ea"/>
                          <a:ea typeface="+mn-ea"/>
                          <a:cs typeface="+mn-cs"/>
                        </a:rPr>
                        <a:t>300064</a:t>
                      </a:r>
                      <a:r>
                        <a:rPr lang="en-US" altLang="zh-CN"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豫金刚石</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20</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6.08</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50.48%</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2889784357"/>
                  </a:ext>
                </a:extLst>
              </a:tr>
              <a:tr h="565200">
                <a:tc>
                  <a:txBody>
                    <a:bodyPr/>
                    <a:lstStyle/>
                    <a:p>
                      <a:pPr algn="ctr" fontAlgn="b"/>
                      <a:r>
                        <a:rPr lang="en-GB" sz="1800" b="1" i="0" u="none" strike="noStrike" kern="1200" dirty="0">
                          <a:solidFill>
                            <a:srgbClr val="000066"/>
                          </a:solidFill>
                          <a:effectLst/>
                          <a:latin typeface="+mn-ea"/>
                          <a:ea typeface="+mn-ea"/>
                          <a:cs typeface="+mn-cs"/>
                        </a:rPr>
                        <a:t>300167.SZ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迪威迅</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20</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1.21</a:t>
                      </a:r>
                      <a:r>
                        <a:rPr lang="zh-CN" altLang="en-US" sz="1800" b="1" i="0" u="none" strike="noStrike" kern="1200" dirty="0">
                          <a:solidFill>
                            <a:srgbClr val="000066"/>
                          </a:solidFill>
                          <a:effectLst/>
                          <a:latin typeface="+mn-ea"/>
                          <a:ea typeface="+mn-ea"/>
                          <a:cs typeface="+mn-cs"/>
                        </a:rPr>
                        <a:t>亿股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40.19%</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4"/>
                  </a:ext>
                </a:extLst>
              </a:tr>
              <a:tr h="565200">
                <a:tc>
                  <a:txBody>
                    <a:bodyPr/>
                    <a:lstStyle/>
                    <a:p>
                      <a:pPr algn="ctr" fontAlgn="b"/>
                      <a:r>
                        <a:rPr lang="en-GB" sz="1800" b="1" i="0" u="none" strike="noStrike" kern="1200" dirty="0">
                          <a:solidFill>
                            <a:srgbClr val="000066"/>
                          </a:solidFill>
                          <a:effectLst/>
                          <a:latin typeface="+mn-ea"/>
                          <a:ea typeface="+mn-ea"/>
                          <a:cs typeface="+mn-cs"/>
                        </a:rPr>
                        <a:t>300312.SZ</a:t>
                      </a: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邦讯技术</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21</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5225.3</a:t>
                      </a:r>
                      <a:r>
                        <a:rPr lang="zh-CN" altLang="en-US" sz="1800" b="1" i="0" u="none" strike="noStrike" kern="1200" dirty="0">
                          <a:solidFill>
                            <a:srgbClr val="000066"/>
                          </a:solidFill>
                          <a:effectLst/>
                          <a:latin typeface="+mn-ea"/>
                          <a:ea typeface="+mn-ea"/>
                          <a:cs typeface="+mn-cs"/>
                        </a:rPr>
                        <a:t>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16.33%</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5"/>
                  </a:ext>
                </a:extLst>
              </a:tr>
              <a:tr h="565200">
                <a:tc>
                  <a:txBody>
                    <a:bodyPr/>
                    <a:lstStyle/>
                    <a:p>
                      <a:pPr algn="ctr" fontAlgn="b"/>
                      <a:r>
                        <a:rPr lang="en-US" sz="1800" b="1" i="0" u="none" strike="noStrike" kern="1200" dirty="0">
                          <a:solidFill>
                            <a:srgbClr val="000066"/>
                          </a:solidFill>
                          <a:effectLst/>
                          <a:latin typeface="+mn-ea"/>
                          <a:ea typeface="+mn-ea"/>
                          <a:cs typeface="+mn-cs"/>
                        </a:rPr>
                        <a:t>300221.SZ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银禧科技</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22</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9364.64</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18.43%</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6"/>
                  </a:ext>
                </a:extLst>
              </a:tr>
              <a:tr h="565200">
                <a:tc>
                  <a:txBody>
                    <a:bodyPr/>
                    <a:lstStyle/>
                    <a:p>
                      <a:pPr algn="ctr" fontAlgn="b"/>
                      <a:r>
                        <a:rPr lang="en-GB" sz="1800" b="1" i="0" u="none" strike="noStrike" kern="1200" dirty="0">
                          <a:solidFill>
                            <a:srgbClr val="000066"/>
                          </a:solidFill>
                          <a:effectLst/>
                          <a:latin typeface="+mn-ea"/>
                          <a:ea typeface="+mn-ea"/>
                          <a:cs typeface="+mn-cs"/>
                        </a:rPr>
                        <a:t>000722</a:t>
                      </a:r>
                      <a:r>
                        <a:rPr lang="en-US" altLang="zh-CN"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湖南发展</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22</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9800</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21.11%</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7"/>
                  </a:ext>
                </a:extLst>
              </a:tr>
              <a:tr h="565200">
                <a:tc>
                  <a:txBody>
                    <a:bodyPr/>
                    <a:lstStyle/>
                    <a:p>
                      <a:pPr algn="ctr" fontAlgn="b"/>
                      <a:r>
                        <a:rPr lang="en-GB" sz="1800" b="1" i="0" u="none" strike="noStrike" kern="1200" dirty="0">
                          <a:solidFill>
                            <a:srgbClr val="000066"/>
                          </a:solidFill>
                          <a:effectLst/>
                          <a:latin typeface="+mn-ea"/>
                          <a:ea typeface="+mn-ea"/>
                          <a:cs typeface="+mn-cs"/>
                        </a:rPr>
                        <a:t>300074</a:t>
                      </a:r>
                      <a:r>
                        <a:rPr lang="en-US"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华平股份</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22</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4298</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7.92%</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10008"/>
                  </a:ext>
                </a:extLst>
              </a:tr>
              <a:tr h="565200">
                <a:tc>
                  <a:txBody>
                    <a:bodyPr/>
                    <a:lstStyle/>
                    <a:p>
                      <a:pPr algn="ctr" fontAlgn="b"/>
                      <a:r>
                        <a:rPr lang="en-GB" sz="1800" b="1" i="0" u="none" strike="noStrike" kern="1200" dirty="0">
                          <a:solidFill>
                            <a:srgbClr val="000066"/>
                          </a:solidFill>
                          <a:effectLst/>
                          <a:latin typeface="+mn-ea"/>
                          <a:ea typeface="+mn-ea"/>
                          <a:cs typeface="+mn-cs"/>
                        </a:rPr>
                        <a:t>300071</a:t>
                      </a:r>
                      <a:r>
                        <a:rPr lang="en-US" altLang="zh-CN" sz="1800" b="1" i="0" u="none" strike="noStrike" kern="1200" dirty="0">
                          <a:solidFill>
                            <a:srgbClr val="000066"/>
                          </a:solidFill>
                          <a:effectLst/>
                          <a:latin typeface="+mn-ea"/>
                          <a:ea typeface="+mn-ea"/>
                          <a:cs typeface="+mn-cs"/>
                        </a:rPr>
                        <a:t>.SZ</a:t>
                      </a:r>
                      <a:endParaRPr lang="en-GB" sz="1800" b="1" i="0" u="none" strike="noStrike" kern="1200" dirty="0">
                        <a:solidFill>
                          <a:srgbClr val="000066"/>
                        </a:solidFill>
                        <a:effectLst/>
                        <a:latin typeface="+mn-ea"/>
                        <a:ea typeface="+mn-ea"/>
                        <a:cs typeface="+mn-cs"/>
                      </a:endParaRPr>
                    </a:p>
                  </a:txBody>
                  <a:tcPr marL="6350" marR="6350" marT="6350" marB="0" anchor="ctr">
                    <a:lnL w="6350" cap="flat" cmpd="sng" algn="ctr">
                      <a:solidFill>
                        <a:srgbClr val="6094FD"/>
                      </a:solidFill>
                      <a:prstDash val="solid"/>
                      <a:round/>
                      <a:headEnd type="none" w="med" len="med"/>
                      <a:tailEnd type="none" w="med" len="med"/>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zh-CN" altLang="en-US" sz="1800" b="1" i="0" u="none" strike="noStrike" kern="1200" dirty="0">
                          <a:solidFill>
                            <a:srgbClr val="000066"/>
                          </a:solidFill>
                          <a:effectLst/>
                          <a:latin typeface="+mn-ea"/>
                          <a:ea typeface="+mn-ea"/>
                          <a:cs typeface="+mn-cs"/>
                        </a:rPr>
                        <a:t>华谊嘉信</a:t>
                      </a: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800" b="1" i="0" u="none" strike="noStrike" kern="1200" dirty="0">
                          <a:solidFill>
                            <a:srgbClr val="000066"/>
                          </a:solidFill>
                          <a:effectLst/>
                          <a:latin typeface="+mn-ea"/>
                          <a:ea typeface="+mn-ea"/>
                          <a:cs typeface="+mn-cs"/>
                        </a:rPr>
                        <a:t>6</a:t>
                      </a:r>
                      <a:r>
                        <a:rPr lang="zh-CN" altLang="en-US" sz="1800" b="1" i="0" u="none" strike="noStrike" kern="1200" dirty="0">
                          <a:solidFill>
                            <a:srgbClr val="000066"/>
                          </a:solidFill>
                          <a:effectLst/>
                          <a:latin typeface="+mn-ea"/>
                          <a:ea typeface="+mn-ea"/>
                          <a:cs typeface="+mn-cs"/>
                        </a:rPr>
                        <a:t>月</a:t>
                      </a:r>
                      <a:r>
                        <a:rPr lang="en-US" altLang="zh-CN" sz="1800" b="1" i="0" u="none" strike="noStrike" kern="1200" dirty="0">
                          <a:solidFill>
                            <a:srgbClr val="000066"/>
                          </a:solidFill>
                          <a:effectLst/>
                          <a:latin typeface="+mn-ea"/>
                          <a:ea typeface="+mn-ea"/>
                          <a:cs typeface="+mn-cs"/>
                        </a:rPr>
                        <a:t>30</a:t>
                      </a:r>
                      <a:r>
                        <a:rPr lang="zh-CN" altLang="en-US" sz="1800" b="1" i="0" u="none" strike="noStrike" kern="1200" dirty="0">
                          <a:solidFill>
                            <a:srgbClr val="000066"/>
                          </a:solidFill>
                          <a:effectLst/>
                          <a:latin typeface="+mn-ea"/>
                          <a:ea typeface="+mn-ea"/>
                          <a:cs typeface="+mn-cs"/>
                        </a:rPr>
                        <a:t>日</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599.98</a:t>
                      </a:r>
                      <a:r>
                        <a:rPr lang="zh-CN" altLang="en-US" sz="1800" b="1" i="0" u="none" strike="noStrike" kern="1200" dirty="0">
                          <a:solidFill>
                            <a:srgbClr val="000066"/>
                          </a:solidFill>
                          <a:effectLst/>
                          <a:latin typeface="+mn-ea"/>
                          <a:ea typeface="+mn-ea"/>
                          <a:cs typeface="+mn-cs"/>
                        </a:rPr>
                        <a:t>万股</a:t>
                      </a:r>
                      <a:endParaRPr lang="en-US" altLang="zh-CN" sz="1800" b="1" i="0" u="none" strike="noStrike" kern="1200" dirty="0">
                        <a:solidFill>
                          <a:srgbClr val="000066"/>
                        </a:solidFill>
                        <a:effectLst/>
                        <a:latin typeface="+mn-ea"/>
                        <a:ea typeface="+mn-ea"/>
                        <a:cs typeface="+mn-cs"/>
                      </a:endParaRPr>
                    </a:p>
                  </a:txBody>
                  <a:tcPr marL="6350" marR="6350" marT="6350" marB="0" anchor="ctr">
                    <a:lnL>
                      <a:noFill/>
                    </a:lnL>
                    <a:lnR>
                      <a:noFill/>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tc>
                  <a:txBody>
                    <a:bodyPr/>
                    <a:lstStyle/>
                    <a:p>
                      <a:pPr algn="ctr" fontAlgn="b"/>
                      <a:r>
                        <a:rPr lang="en-US" altLang="zh-CN" sz="1800" b="1" i="0" u="none" strike="noStrike" kern="1200" dirty="0">
                          <a:solidFill>
                            <a:srgbClr val="000066"/>
                          </a:solidFill>
                          <a:effectLst/>
                          <a:latin typeface="+mn-ea"/>
                          <a:ea typeface="+mn-ea"/>
                          <a:cs typeface="+mn-cs"/>
                        </a:rPr>
                        <a:t>0.88%</a:t>
                      </a:r>
                      <a:endParaRPr lang="zh-CN" altLang="en-US" sz="1800" b="1" i="0" u="none" strike="noStrike" kern="1200" dirty="0">
                        <a:solidFill>
                          <a:srgbClr val="000066"/>
                        </a:solidFill>
                        <a:effectLst/>
                        <a:latin typeface="+mn-ea"/>
                        <a:ea typeface="+mn-ea"/>
                        <a:cs typeface="+mn-cs"/>
                      </a:endParaRPr>
                    </a:p>
                  </a:txBody>
                  <a:tcPr marL="6350" marR="6350" marT="6350" marB="0" anchor="ctr">
                    <a:lnL>
                      <a:noFill/>
                    </a:lnL>
                    <a:lnR w="6350" cap="flat" cmpd="sng" algn="ctr">
                      <a:solidFill>
                        <a:srgbClr val="6094FD"/>
                      </a:solidFill>
                      <a:prstDash val="solid"/>
                      <a:round/>
                      <a:headEnd type="none" w="med" len="med"/>
                      <a:tailEnd type="none" w="med" len="med"/>
                    </a:lnR>
                    <a:lnT w="6350" cap="flat" cmpd="sng" algn="ctr">
                      <a:solidFill>
                        <a:srgbClr val="6094FD"/>
                      </a:solidFill>
                      <a:prstDash val="solid"/>
                      <a:round/>
                      <a:headEnd type="none" w="med" len="med"/>
                      <a:tailEnd type="none" w="med" len="med"/>
                    </a:lnT>
                    <a:lnB w="6350" cap="flat" cmpd="sng" algn="ctr">
                      <a:solidFill>
                        <a:srgbClr val="6094FD"/>
                      </a:solidFill>
                      <a:prstDash val="solid"/>
                      <a:round/>
                      <a:headEnd type="none" w="med" len="med"/>
                      <a:tailEnd type="none" w="med" len="med"/>
                    </a:lnB>
                  </a:tcPr>
                </a:tc>
                <a:extLst>
                  <a:ext uri="{0D108BD9-81ED-4DB2-BD59-A6C34878D82A}">
                    <a16:rowId xmlns:a16="http://schemas.microsoft.com/office/drawing/2014/main" xmlns="" val="2229737982"/>
                  </a:ext>
                </a:extLst>
              </a:tr>
            </a:tbl>
          </a:graphicData>
        </a:graphic>
      </p:graphicFrame>
      <p:sp>
        <p:nvSpPr>
          <p:cNvPr id="5" name="Rectangle 2">
            <a:extLst>
              <a:ext uri="{FF2B5EF4-FFF2-40B4-BE49-F238E27FC236}">
                <a16:creationId xmlns:a16="http://schemas.microsoft.com/office/drawing/2014/main" xmlns="" id="{C59A405A-2AB1-49D7-99ED-A30ABA86C593}"/>
              </a:ext>
            </a:extLst>
          </p:cNvPr>
          <p:cNvSpPr>
            <a:spLocks noChangeArrowheads="1"/>
          </p:cNvSpPr>
          <p:nvPr/>
        </p:nvSpPr>
        <p:spPr bwMode="white">
          <a:xfrm>
            <a:off x="455613" y="214313"/>
            <a:ext cx="8231187"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本月质押股份触及平仓线情况（下半月）</a:t>
            </a:r>
          </a:p>
        </p:txBody>
      </p:sp>
    </p:spTree>
    <p:extLst>
      <p:ext uri="{BB962C8B-B14F-4D97-AF65-F5344CB8AC3E}">
        <p14:creationId xmlns:p14="http://schemas.microsoft.com/office/powerpoint/2010/main" val="1550453941"/>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15" descr="u=1027235771,1791002709&amp;fm=0&amp;gp=12">
            <a:hlinkClick r:id="rId3"/>
          </p:cNvPr>
          <p:cNvPicPr>
            <a:picLocks noChangeAspect="1" noChangeArrowheads="1"/>
          </p:cNvPicPr>
          <p:nvPr/>
        </p:nvPicPr>
        <p:blipFill>
          <a:blip r:embed="rId4"/>
          <a:srcRect/>
          <a:stretch>
            <a:fillRect/>
          </a:stretch>
        </p:blipFill>
        <p:spPr bwMode="auto">
          <a:xfrm>
            <a:off x="2483768" y="2867793"/>
            <a:ext cx="1333500" cy="619125"/>
          </a:xfrm>
          <a:prstGeom prst="rect">
            <a:avLst/>
          </a:prstGeom>
          <a:noFill/>
          <a:ln w="9525">
            <a:noFill/>
            <a:miter lim="800000"/>
            <a:headEnd/>
            <a:tailEnd/>
          </a:ln>
        </p:spPr>
      </p:pic>
      <p:sp>
        <p:nvSpPr>
          <p:cNvPr id="7" name="对话气泡: 圆角矩形 6">
            <a:extLst>
              <a:ext uri="{FF2B5EF4-FFF2-40B4-BE49-F238E27FC236}">
                <a16:creationId xmlns:a16="http://schemas.microsoft.com/office/drawing/2014/main" xmlns="" id="{C111F803-EF2D-458B-9D57-814AC402EF99}"/>
              </a:ext>
            </a:extLst>
          </p:cNvPr>
          <p:cNvSpPr/>
          <p:nvPr/>
        </p:nvSpPr>
        <p:spPr bwMode="auto">
          <a:xfrm>
            <a:off x="197986" y="1016740"/>
            <a:ext cx="4032448" cy="1723593"/>
          </a:xfrm>
          <a:prstGeom prst="wedgeRoundRectCallout">
            <a:avLst>
              <a:gd name="adj1" fmla="val 28961"/>
              <a:gd name="adj2" fmla="val 64688"/>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pic>
        <p:nvPicPr>
          <p:cNvPr id="28678" name="Picture 17" descr="cicc-allp-02-3"/>
          <p:cNvPicPr>
            <a:picLocks noChangeAspect="1" noChangeArrowheads="1"/>
          </p:cNvPicPr>
          <p:nvPr/>
        </p:nvPicPr>
        <p:blipFill>
          <a:blip r:embed="rId5"/>
          <a:srcRect/>
          <a:stretch>
            <a:fillRect/>
          </a:stretch>
        </p:blipFill>
        <p:spPr bwMode="auto">
          <a:xfrm>
            <a:off x="5000483" y="2969975"/>
            <a:ext cx="785495" cy="575945"/>
          </a:xfrm>
          <a:prstGeom prst="rect">
            <a:avLst/>
          </a:prstGeom>
          <a:noFill/>
          <a:ln w="9525">
            <a:noFill/>
            <a:miter lim="800000"/>
            <a:headEnd/>
            <a:tailEnd/>
          </a:ln>
        </p:spPr>
      </p:pic>
      <p:sp>
        <p:nvSpPr>
          <p:cNvPr id="28684" name="Rectangle 2"/>
          <p:cNvSpPr>
            <a:spLocks noChangeArrowheads="1"/>
          </p:cNvSpPr>
          <p:nvPr/>
        </p:nvSpPr>
        <p:spPr bwMode="white">
          <a:xfrm>
            <a:off x="456248" y="142875"/>
            <a:ext cx="8231187" cy="1144588"/>
          </a:xfrm>
          <a:prstGeom prst="rect">
            <a:avLst/>
          </a:prstGeom>
          <a:noFill/>
          <a:ln w="9525">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主要券商观点</a:t>
            </a:r>
          </a:p>
        </p:txBody>
      </p:sp>
      <p:pic>
        <p:nvPicPr>
          <p:cNvPr id="4" name="图片 3" descr="233"/>
          <p:cNvPicPr>
            <a:picLocks noChangeAspect="1"/>
          </p:cNvPicPr>
          <p:nvPr/>
        </p:nvPicPr>
        <p:blipFill>
          <a:blip r:embed="rId6" cstate="print"/>
          <a:stretch>
            <a:fillRect/>
          </a:stretch>
        </p:blipFill>
        <p:spPr>
          <a:xfrm>
            <a:off x="4644008" y="3861048"/>
            <a:ext cx="1904214" cy="640140"/>
          </a:xfrm>
          <a:prstGeom prst="rect">
            <a:avLst/>
          </a:prstGeom>
        </p:spPr>
      </p:pic>
      <p:pic>
        <p:nvPicPr>
          <p:cNvPr id="5" name="图片 4" descr="gy"/>
          <p:cNvPicPr>
            <a:picLocks noChangeAspect="1"/>
          </p:cNvPicPr>
          <p:nvPr/>
        </p:nvPicPr>
        <p:blipFill>
          <a:blip r:embed="rId7"/>
          <a:stretch>
            <a:fillRect/>
          </a:stretch>
        </p:blipFill>
        <p:spPr>
          <a:xfrm>
            <a:off x="2214210" y="3910563"/>
            <a:ext cx="1872615" cy="473710"/>
          </a:xfrm>
          <a:prstGeom prst="rect">
            <a:avLst/>
          </a:prstGeom>
        </p:spPr>
      </p:pic>
      <p:sp>
        <p:nvSpPr>
          <p:cNvPr id="6" name="文本框 5">
            <a:extLst>
              <a:ext uri="{FF2B5EF4-FFF2-40B4-BE49-F238E27FC236}">
                <a16:creationId xmlns:a16="http://schemas.microsoft.com/office/drawing/2014/main" xmlns="" id="{D7CBAA7B-74D5-4B63-86AF-D8E8F4B2D70C}"/>
              </a:ext>
            </a:extLst>
          </p:cNvPr>
          <p:cNvSpPr txBox="1"/>
          <p:nvPr/>
        </p:nvSpPr>
        <p:spPr>
          <a:xfrm>
            <a:off x="456248" y="1056970"/>
            <a:ext cx="3686952" cy="1631216"/>
          </a:xfrm>
          <a:prstGeom prst="rect">
            <a:avLst/>
          </a:prstGeom>
          <a:noFill/>
        </p:spPr>
        <p:txBody>
          <a:bodyPr wrap="square" rtlCol="0">
            <a:spAutoFit/>
          </a:bodyPr>
          <a:lstStyle/>
          <a:p>
            <a:r>
              <a:rPr lang="zh-CN" altLang="en-US" b="1" dirty="0">
                <a:solidFill>
                  <a:srgbClr val="000066"/>
                </a:solidFill>
                <a:latin typeface="+mn-ea"/>
                <a:ea typeface="+mn-ea"/>
              </a:rPr>
              <a:t>基于积极提振内需、降低融资成本以及缓解流动性压力的政策信号，我们继续维持市场将出现持续且可参与的超跌反弹机会的观点。</a:t>
            </a:r>
          </a:p>
        </p:txBody>
      </p:sp>
      <p:sp>
        <p:nvSpPr>
          <p:cNvPr id="37" name="对话气泡: 圆角矩形 36">
            <a:extLst>
              <a:ext uri="{FF2B5EF4-FFF2-40B4-BE49-F238E27FC236}">
                <a16:creationId xmlns:a16="http://schemas.microsoft.com/office/drawing/2014/main" xmlns="" id="{4D676A9D-75E8-4923-8127-CCAAF1560233}"/>
              </a:ext>
            </a:extLst>
          </p:cNvPr>
          <p:cNvSpPr/>
          <p:nvPr/>
        </p:nvSpPr>
        <p:spPr bwMode="auto">
          <a:xfrm>
            <a:off x="4742221" y="1016740"/>
            <a:ext cx="4032448" cy="1723593"/>
          </a:xfrm>
          <a:prstGeom prst="wedgeRoundRectCallout">
            <a:avLst>
              <a:gd name="adj1" fmla="val -33690"/>
              <a:gd name="adj2" fmla="val 60860"/>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38" name="文本框 37">
            <a:extLst>
              <a:ext uri="{FF2B5EF4-FFF2-40B4-BE49-F238E27FC236}">
                <a16:creationId xmlns:a16="http://schemas.microsoft.com/office/drawing/2014/main" xmlns="" id="{AA001647-C370-4625-A8BB-ABA92BF4D979}"/>
              </a:ext>
            </a:extLst>
          </p:cNvPr>
          <p:cNvSpPr txBox="1"/>
          <p:nvPr/>
        </p:nvSpPr>
        <p:spPr>
          <a:xfrm>
            <a:off x="4950535" y="1186101"/>
            <a:ext cx="3686952" cy="1323439"/>
          </a:xfrm>
          <a:prstGeom prst="rect">
            <a:avLst/>
          </a:prstGeom>
          <a:noFill/>
        </p:spPr>
        <p:txBody>
          <a:bodyPr wrap="square" rtlCol="0">
            <a:spAutoFit/>
          </a:bodyPr>
          <a:lstStyle/>
          <a:p>
            <a:r>
              <a:rPr lang="zh-CN" altLang="en-US" b="1" dirty="0">
                <a:solidFill>
                  <a:srgbClr val="000066"/>
                </a:solidFill>
                <a:latin typeface="+mn-ea"/>
                <a:ea typeface="+mn-ea"/>
              </a:rPr>
              <a:t>短线市场表现虽然仍可能受制于贸易摩擦及国内去杠杆推进等方面的不确定性，但当前市场具备明显中长线价值。</a:t>
            </a:r>
          </a:p>
        </p:txBody>
      </p:sp>
      <p:sp>
        <p:nvSpPr>
          <p:cNvPr id="39" name="对话气泡: 圆角矩形 38">
            <a:extLst>
              <a:ext uri="{FF2B5EF4-FFF2-40B4-BE49-F238E27FC236}">
                <a16:creationId xmlns:a16="http://schemas.microsoft.com/office/drawing/2014/main" xmlns="" id="{3495AF19-8E76-4B92-BB7B-6EAE37CC1F57}"/>
              </a:ext>
            </a:extLst>
          </p:cNvPr>
          <p:cNvSpPr/>
          <p:nvPr/>
        </p:nvSpPr>
        <p:spPr bwMode="auto">
          <a:xfrm>
            <a:off x="4742221" y="4516816"/>
            <a:ext cx="4032448" cy="1723593"/>
          </a:xfrm>
          <a:prstGeom prst="wedgeRoundRectCallout">
            <a:avLst>
              <a:gd name="adj1" fmla="val -29248"/>
              <a:gd name="adj2" fmla="val -60559"/>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0" name="文本框 39">
            <a:extLst>
              <a:ext uri="{FF2B5EF4-FFF2-40B4-BE49-F238E27FC236}">
                <a16:creationId xmlns:a16="http://schemas.microsoft.com/office/drawing/2014/main" xmlns="" id="{F39F1F8D-6CA7-4FCF-B0C5-EB39426A7808}"/>
              </a:ext>
            </a:extLst>
          </p:cNvPr>
          <p:cNvSpPr txBox="1"/>
          <p:nvPr/>
        </p:nvSpPr>
        <p:spPr>
          <a:xfrm>
            <a:off x="4914969" y="4640813"/>
            <a:ext cx="3772466" cy="1323439"/>
          </a:xfrm>
          <a:prstGeom prst="rect">
            <a:avLst/>
          </a:prstGeom>
          <a:noFill/>
        </p:spPr>
        <p:txBody>
          <a:bodyPr wrap="square" rtlCol="0">
            <a:spAutoFit/>
          </a:bodyPr>
          <a:lstStyle/>
          <a:p>
            <a:r>
              <a:rPr lang="zh-CN" altLang="en-US" b="1" dirty="0">
                <a:solidFill>
                  <a:srgbClr val="000066"/>
                </a:solidFill>
                <a:latin typeface="+mn-ea"/>
                <a:ea typeface="+mn-ea"/>
              </a:rPr>
              <a:t>展望七月，尽管内外部环境依然充满不确定，但短期累计跌幅较大，市场存在止跌企稳、超跌反弹的内在需求。</a:t>
            </a:r>
          </a:p>
        </p:txBody>
      </p:sp>
      <p:sp>
        <p:nvSpPr>
          <p:cNvPr id="41" name="对话气泡: 圆角矩形 40">
            <a:extLst>
              <a:ext uri="{FF2B5EF4-FFF2-40B4-BE49-F238E27FC236}">
                <a16:creationId xmlns:a16="http://schemas.microsoft.com/office/drawing/2014/main" xmlns="" id="{F2E2216E-4C45-4DB7-A225-5999311B53DF}"/>
              </a:ext>
            </a:extLst>
          </p:cNvPr>
          <p:cNvSpPr/>
          <p:nvPr/>
        </p:nvSpPr>
        <p:spPr bwMode="auto">
          <a:xfrm>
            <a:off x="285220" y="4516816"/>
            <a:ext cx="4032448" cy="1723593"/>
          </a:xfrm>
          <a:prstGeom prst="wedgeRoundRectCallout">
            <a:avLst>
              <a:gd name="adj1" fmla="val 27091"/>
              <a:gd name="adj2" fmla="val -60558"/>
              <a:gd name="adj3" fmla="val 16667"/>
            </a:avLst>
          </a:prstGeom>
          <a:solidFill>
            <a:schemeClr val="bg1"/>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42" name="文本框 41">
            <a:extLst>
              <a:ext uri="{FF2B5EF4-FFF2-40B4-BE49-F238E27FC236}">
                <a16:creationId xmlns:a16="http://schemas.microsoft.com/office/drawing/2014/main" xmlns="" id="{5328725A-9DE9-4782-8DA5-C4B14062FB2D}"/>
              </a:ext>
            </a:extLst>
          </p:cNvPr>
          <p:cNvSpPr txBox="1"/>
          <p:nvPr/>
        </p:nvSpPr>
        <p:spPr>
          <a:xfrm>
            <a:off x="543482" y="4563004"/>
            <a:ext cx="3686952" cy="1631216"/>
          </a:xfrm>
          <a:prstGeom prst="rect">
            <a:avLst/>
          </a:prstGeom>
          <a:noFill/>
        </p:spPr>
        <p:txBody>
          <a:bodyPr wrap="square" rtlCol="0">
            <a:spAutoFit/>
          </a:bodyPr>
          <a:lstStyle/>
          <a:p>
            <a:r>
              <a:rPr lang="zh-CN" altLang="en-US" b="1" dirty="0">
                <a:solidFill>
                  <a:srgbClr val="000066"/>
                </a:solidFill>
                <a:latin typeface="+mn-ea"/>
                <a:ea typeface="+mn-ea"/>
              </a:rPr>
              <a:t>近期贸易战预期消化更为充分、“合理充裕”的表述传达积极信号，迷雾看似散去，但不确定性仍存，我们仍需静待风险事件的边际收敛。</a:t>
            </a:r>
            <a:endParaRPr lang="zh-CN" altLang="en-US" b="1" dirty="0">
              <a:solidFill>
                <a:srgbClr val="FF0000"/>
              </a:solidFill>
              <a:latin typeface="+mn-ea"/>
              <a:ea typeface="+mn-ea"/>
            </a:endParaRP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ChangeArrowheads="1"/>
          </p:cNvSpPr>
          <p:nvPr/>
        </p:nvSpPr>
        <p:spPr bwMode="auto">
          <a:xfrm>
            <a:off x="285750" y="1214438"/>
            <a:ext cx="8402638" cy="5162550"/>
          </a:xfrm>
          <a:prstGeom prst="rect">
            <a:avLst/>
          </a:prstGeom>
          <a:noFill/>
          <a:ln w="9525">
            <a:noFill/>
            <a:miter lim="800000"/>
          </a:ln>
        </p:spPr>
        <p:txBody>
          <a:bodyPr/>
          <a:lstStyle/>
          <a:p>
            <a:pPr marL="342900" indent="-342900">
              <a:spcBef>
                <a:spcPct val="20000"/>
              </a:spcBef>
              <a:buClr>
                <a:srgbClr val="6699FF"/>
              </a:buClr>
              <a:defRPr/>
            </a:pPr>
            <a:r>
              <a:rPr lang="zh-CN" altLang="en-US" sz="1800" b="1" dirty="0">
                <a:solidFill>
                  <a:srgbClr val="000066"/>
                </a:solidFill>
                <a:latin typeface="+mn-ea"/>
                <a:ea typeface="+mn-ea"/>
              </a:rPr>
              <a:t>       </a:t>
            </a:r>
            <a:endParaRPr lang="en-US" altLang="zh-CN" sz="1800" b="1" dirty="0">
              <a:solidFill>
                <a:srgbClr val="000066"/>
              </a:solidFill>
              <a:latin typeface="+mn-ea"/>
              <a:ea typeface="+mn-ea"/>
            </a:endParaRPr>
          </a:p>
        </p:txBody>
      </p:sp>
      <p:sp>
        <p:nvSpPr>
          <p:cNvPr id="31747"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宏观经济数据解读</a:t>
            </a:r>
          </a:p>
        </p:txBody>
      </p:sp>
      <p:sp>
        <p:nvSpPr>
          <p:cNvPr id="2" name="文本框 1"/>
          <p:cNvSpPr txBox="1"/>
          <p:nvPr/>
        </p:nvSpPr>
        <p:spPr>
          <a:xfrm>
            <a:off x="428596" y="1236953"/>
            <a:ext cx="8111490" cy="4801314"/>
          </a:xfrm>
          <a:prstGeom prst="rect">
            <a:avLst/>
          </a:prstGeom>
          <a:noFill/>
        </p:spPr>
        <p:txBody>
          <a:bodyPr wrap="square" rtlCol="0" anchor="t">
            <a:spAutoFit/>
          </a:bodyPr>
          <a:lstStyle/>
          <a:p>
            <a:pPr eaLnBrk="1" latinLnBrk="0" hangingPunct="1">
              <a:lnSpc>
                <a:spcPct val="150000"/>
              </a:lnSpc>
              <a:defRPr/>
            </a:pPr>
            <a:r>
              <a:rPr lang="zh-CN" altLang="en-US" b="1" dirty="0">
                <a:solidFill>
                  <a:srgbClr val="000066"/>
                </a:solidFill>
                <a:latin typeface="+mn-ea"/>
                <a:ea typeface="+mn-ea"/>
                <a:sym typeface="+mn-ea"/>
              </a:rPr>
              <a:t>   中国</a:t>
            </a:r>
            <a:r>
              <a:rPr lang="en-US" altLang="zh-CN" b="1" dirty="0">
                <a:solidFill>
                  <a:srgbClr val="000066"/>
                </a:solidFill>
                <a:latin typeface="+mn-ea"/>
                <a:ea typeface="+mn-ea"/>
                <a:sym typeface="+mn-ea"/>
              </a:rPr>
              <a:t>6</a:t>
            </a:r>
            <a:r>
              <a:rPr lang="zh-CN" altLang="en-US" b="1" dirty="0">
                <a:solidFill>
                  <a:srgbClr val="000066"/>
                </a:solidFill>
                <a:latin typeface="+mn-ea"/>
                <a:ea typeface="+mn-ea"/>
                <a:sym typeface="+mn-ea"/>
              </a:rPr>
              <a:t>月官方制造业</a:t>
            </a:r>
            <a:r>
              <a:rPr lang="en-US" altLang="zh-CN" b="1" dirty="0">
                <a:solidFill>
                  <a:srgbClr val="000066"/>
                </a:solidFill>
                <a:latin typeface="+mn-ea"/>
                <a:ea typeface="+mn-ea"/>
                <a:sym typeface="+mn-ea"/>
              </a:rPr>
              <a:t>PMI</a:t>
            </a:r>
            <a:r>
              <a:rPr lang="zh-CN" altLang="en-US" b="1" dirty="0">
                <a:solidFill>
                  <a:srgbClr val="000066"/>
                </a:solidFill>
                <a:latin typeface="+mn-ea"/>
                <a:ea typeface="+mn-ea"/>
                <a:sym typeface="+mn-ea"/>
              </a:rPr>
              <a:t>为</a:t>
            </a:r>
            <a:r>
              <a:rPr lang="en-US" altLang="zh-CN" b="1" dirty="0">
                <a:solidFill>
                  <a:srgbClr val="000066"/>
                </a:solidFill>
                <a:latin typeface="+mn-ea"/>
                <a:ea typeface="+mn-ea"/>
                <a:sym typeface="+mn-ea"/>
              </a:rPr>
              <a:t>51.5</a:t>
            </a:r>
            <a:r>
              <a:rPr lang="zh-CN" altLang="en-US" b="1" dirty="0">
                <a:solidFill>
                  <a:srgbClr val="000066"/>
                </a:solidFill>
                <a:latin typeface="+mn-ea"/>
                <a:ea typeface="+mn-ea"/>
                <a:sym typeface="+mn-ea"/>
              </a:rPr>
              <a:t>，较上月回落</a:t>
            </a:r>
            <a:r>
              <a:rPr lang="en-US" altLang="zh-CN" b="1" dirty="0">
                <a:solidFill>
                  <a:srgbClr val="000066"/>
                </a:solidFill>
                <a:latin typeface="+mn-ea"/>
                <a:ea typeface="+mn-ea"/>
                <a:sym typeface="+mn-ea"/>
              </a:rPr>
              <a:t>0.4</a:t>
            </a:r>
            <a:r>
              <a:rPr lang="zh-CN" altLang="en-US" b="1" dirty="0">
                <a:solidFill>
                  <a:srgbClr val="000066"/>
                </a:solidFill>
                <a:latin typeface="+mn-ea"/>
                <a:ea typeface="+mn-ea"/>
                <a:sym typeface="+mn-ea"/>
              </a:rPr>
              <a:t>个百分点，上半年制造业</a:t>
            </a:r>
            <a:r>
              <a:rPr lang="en-US" altLang="zh-CN" b="1" dirty="0">
                <a:solidFill>
                  <a:srgbClr val="000066"/>
                </a:solidFill>
                <a:latin typeface="+mn-ea"/>
                <a:ea typeface="+mn-ea"/>
                <a:sym typeface="+mn-ea"/>
              </a:rPr>
              <a:t>PMI</a:t>
            </a:r>
            <a:r>
              <a:rPr lang="zh-CN" altLang="en-US" b="1" dirty="0">
                <a:solidFill>
                  <a:srgbClr val="000066"/>
                </a:solidFill>
                <a:latin typeface="+mn-ea"/>
                <a:ea typeface="+mn-ea"/>
                <a:sym typeface="+mn-ea"/>
              </a:rPr>
              <a:t>均处于景气区间，制造业总体保持扩张。中国</a:t>
            </a:r>
            <a:r>
              <a:rPr lang="en-US" altLang="zh-CN" b="1" dirty="0">
                <a:solidFill>
                  <a:srgbClr val="000066"/>
                </a:solidFill>
                <a:latin typeface="+mn-ea"/>
                <a:ea typeface="+mn-ea"/>
                <a:sym typeface="+mn-ea"/>
              </a:rPr>
              <a:t>5</a:t>
            </a:r>
            <a:r>
              <a:rPr lang="zh-CN" altLang="en-US" b="1" dirty="0">
                <a:solidFill>
                  <a:srgbClr val="000066"/>
                </a:solidFill>
                <a:latin typeface="+mn-ea"/>
                <a:ea typeface="+mn-ea"/>
                <a:sym typeface="+mn-ea"/>
              </a:rPr>
              <a:t>月财新制造业</a:t>
            </a:r>
            <a:r>
              <a:rPr lang="en-US" altLang="zh-CN" b="1" dirty="0">
                <a:solidFill>
                  <a:srgbClr val="000066"/>
                </a:solidFill>
                <a:latin typeface="+mn-ea"/>
                <a:ea typeface="+mn-ea"/>
                <a:sym typeface="+mn-ea"/>
              </a:rPr>
              <a:t>PMI</a:t>
            </a:r>
            <a:r>
              <a:rPr lang="zh-CN" altLang="en-US" b="1" dirty="0">
                <a:solidFill>
                  <a:srgbClr val="000066"/>
                </a:solidFill>
                <a:latin typeface="+mn-ea"/>
                <a:ea typeface="+mn-ea"/>
                <a:sym typeface="+mn-ea"/>
              </a:rPr>
              <a:t>为</a:t>
            </a:r>
            <a:r>
              <a:rPr lang="en-US" altLang="zh-CN" b="1" dirty="0">
                <a:solidFill>
                  <a:srgbClr val="000066"/>
                </a:solidFill>
                <a:latin typeface="+mn-ea"/>
                <a:ea typeface="+mn-ea"/>
                <a:sym typeface="+mn-ea"/>
              </a:rPr>
              <a:t>51.0</a:t>
            </a:r>
            <a:r>
              <a:rPr lang="zh-CN" altLang="en-US" b="1" dirty="0">
                <a:solidFill>
                  <a:srgbClr val="000066"/>
                </a:solidFill>
                <a:latin typeface="+mn-ea"/>
                <a:ea typeface="+mn-ea"/>
                <a:sym typeface="+mn-ea"/>
              </a:rPr>
              <a:t>，较上月回落</a:t>
            </a:r>
            <a:r>
              <a:rPr lang="en-US" altLang="zh-CN" b="1" dirty="0">
                <a:solidFill>
                  <a:srgbClr val="000066"/>
                </a:solidFill>
                <a:latin typeface="+mn-ea"/>
                <a:ea typeface="+mn-ea"/>
                <a:sym typeface="+mn-ea"/>
              </a:rPr>
              <a:t>0.1</a:t>
            </a:r>
            <a:r>
              <a:rPr lang="zh-CN" altLang="en-US" b="1" dirty="0">
                <a:solidFill>
                  <a:srgbClr val="000066"/>
                </a:solidFill>
                <a:latin typeface="+mn-ea"/>
                <a:ea typeface="+mn-ea"/>
                <a:sym typeface="+mn-ea"/>
              </a:rPr>
              <a:t>个百分点，连续</a:t>
            </a:r>
            <a:r>
              <a:rPr lang="en-US" altLang="zh-CN" b="1" dirty="0">
                <a:solidFill>
                  <a:srgbClr val="000066"/>
                </a:solidFill>
                <a:latin typeface="+mn-ea"/>
                <a:ea typeface="+mn-ea"/>
                <a:sym typeface="+mn-ea"/>
              </a:rPr>
              <a:t>12</a:t>
            </a:r>
            <a:r>
              <a:rPr lang="zh-CN" altLang="en-US" b="1" dirty="0">
                <a:solidFill>
                  <a:srgbClr val="000066"/>
                </a:solidFill>
                <a:latin typeface="+mn-ea"/>
                <a:ea typeface="+mn-ea"/>
                <a:sym typeface="+mn-ea"/>
              </a:rPr>
              <a:t>个月处于扩张区间，显示制造业继续小幅改善。</a:t>
            </a:r>
            <a:endParaRPr lang="en-US" altLang="zh-CN" b="1" dirty="0">
              <a:solidFill>
                <a:srgbClr val="000066"/>
              </a:solidFill>
              <a:latin typeface="+mn-ea"/>
              <a:ea typeface="+mn-ea"/>
              <a:sym typeface="+mn-ea"/>
            </a:endParaRPr>
          </a:p>
          <a:p>
            <a:pPr eaLnBrk="1" latinLnBrk="0" hangingPunct="1">
              <a:lnSpc>
                <a:spcPct val="150000"/>
              </a:lnSpc>
              <a:defRPr/>
            </a:pPr>
            <a:r>
              <a:rPr lang="en-US" altLang="zh-CN" b="1" dirty="0">
                <a:solidFill>
                  <a:srgbClr val="000066"/>
                </a:solidFill>
                <a:latin typeface="+mn-ea"/>
                <a:ea typeface="+mn-ea"/>
                <a:sym typeface="+mn-ea"/>
              </a:rPr>
              <a:t>    6</a:t>
            </a:r>
            <a:r>
              <a:rPr lang="zh-CN" altLang="en-US" b="1" dirty="0">
                <a:solidFill>
                  <a:srgbClr val="000066"/>
                </a:solidFill>
                <a:latin typeface="+mn-ea"/>
                <a:ea typeface="+mn-ea"/>
                <a:sym typeface="+mn-ea"/>
              </a:rPr>
              <a:t>月CPI同比上涨</a:t>
            </a:r>
            <a:r>
              <a:rPr lang="en-GB" altLang="zh-CN" b="1" dirty="0">
                <a:solidFill>
                  <a:srgbClr val="000066"/>
                </a:solidFill>
                <a:latin typeface="+mn-ea"/>
                <a:ea typeface="+mn-ea"/>
                <a:sym typeface="+mn-ea"/>
              </a:rPr>
              <a:t>1.9</a:t>
            </a:r>
            <a:r>
              <a:rPr lang="zh-CN" altLang="en-US" b="1" dirty="0">
                <a:solidFill>
                  <a:srgbClr val="000066"/>
                </a:solidFill>
                <a:latin typeface="+mn-ea"/>
                <a:ea typeface="+mn-ea"/>
                <a:sym typeface="+mn-ea"/>
              </a:rPr>
              <a:t>%，连续三个月处于“</a:t>
            </a:r>
            <a:r>
              <a:rPr lang="en-US" altLang="zh-CN" b="1" dirty="0">
                <a:solidFill>
                  <a:srgbClr val="000066"/>
                </a:solidFill>
                <a:latin typeface="+mn-ea"/>
                <a:ea typeface="+mn-ea"/>
                <a:sym typeface="+mn-ea"/>
              </a:rPr>
              <a:t>1”</a:t>
            </a:r>
            <a:r>
              <a:rPr lang="zh-CN" altLang="en-US" b="1" dirty="0">
                <a:solidFill>
                  <a:srgbClr val="000066"/>
                </a:solidFill>
                <a:latin typeface="+mn-ea"/>
                <a:ea typeface="+mn-ea"/>
                <a:sym typeface="+mn-ea"/>
              </a:rPr>
              <a:t>时代，其中鸡蛋和鲜菜价格分别上涨</a:t>
            </a:r>
            <a:r>
              <a:rPr lang="en-US" altLang="zh-CN" b="1" dirty="0">
                <a:solidFill>
                  <a:srgbClr val="000066"/>
                </a:solidFill>
                <a:latin typeface="+mn-ea"/>
                <a:ea typeface="+mn-ea"/>
                <a:sym typeface="+mn-ea"/>
              </a:rPr>
              <a:t>17.1%</a:t>
            </a:r>
            <a:r>
              <a:rPr lang="zh-CN" altLang="en-US" b="1" dirty="0">
                <a:solidFill>
                  <a:srgbClr val="000066"/>
                </a:solidFill>
                <a:latin typeface="+mn-ea"/>
                <a:ea typeface="+mn-ea"/>
                <a:sym typeface="+mn-ea"/>
              </a:rPr>
              <a:t>和</a:t>
            </a:r>
            <a:r>
              <a:rPr lang="en-US" altLang="zh-CN" b="1" dirty="0">
                <a:solidFill>
                  <a:srgbClr val="000066"/>
                </a:solidFill>
                <a:latin typeface="+mn-ea"/>
                <a:ea typeface="+mn-ea"/>
                <a:sym typeface="+mn-ea"/>
              </a:rPr>
              <a:t>9.3%</a:t>
            </a:r>
            <a:r>
              <a:rPr lang="zh-CN" altLang="en-US" b="1" dirty="0">
                <a:solidFill>
                  <a:srgbClr val="000066"/>
                </a:solidFill>
                <a:latin typeface="+mn-ea"/>
                <a:ea typeface="+mn-ea"/>
                <a:sym typeface="+mn-ea"/>
              </a:rPr>
              <a:t>，合计影响</a:t>
            </a:r>
            <a:r>
              <a:rPr lang="en-US" altLang="zh-CN" b="1" dirty="0">
                <a:solidFill>
                  <a:srgbClr val="000066"/>
                </a:solidFill>
                <a:latin typeface="+mn-ea"/>
                <a:ea typeface="+mn-ea"/>
                <a:sym typeface="+mn-ea"/>
              </a:rPr>
              <a:t>CPI</a:t>
            </a:r>
            <a:r>
              <a:rPr lang="zh-CN" altLang="en-US" b="1" dirty="0">
                <a:solidFill>
                  <a:srgbClr val="000066"/>
                </a:solidFill>
                <a:latin typeface="+mn-ea"/>
                <a:ea typeface="+mn-ea"/>
                <a:sym typeface="+mn-ea"/>
              </a:rPr>
              <a:t>上涨约</a:t>
            </a:r>
            <a:r>
              <a:rPr lang="en-US" altLang="zh-CN" b="1" dirty="0">
                <a:solidFill>
                  <a:srgbClr val="000066"/>
                </a:solidFill>
                <a:latin typeface="+mn-ea"/>
                <a:ea typeface="+mn-ea"/>
                <a:sym typeface="+mn-ea"/>
              </a:rPr>
              <a:t>0.27</a:t>
            </a:r>
            <a:r>
              <a:rPr lang="zh-CN" altLang="en-US" b="1" dirty="0">
                <a:solidFill>
                  <a:srgbClr val="000066"/>
                </a:solidFill>
                <a:latin typeface="+mn-ea"/>
                <a:ea typeface="+mn-ea"/>
                <a:sym typeface="+mn-ea"/>
              </a:rPr>
              <a:t>个百分点；</a:t>
            </a:r>
            <a:r>
              <a:rPr lang="zh-CN" altLang="zh-CN" b="1" dirty="0">
                <a:solidFill>
                  <a:srgbClr val="000066"/>
                </a:solidFill>
                <a:latin typeface="+mn-ea"/>
                <a:ea typeface="+mn-ea"/>
                <a:sym typeface="+mn-ea"/>
              </a:rPr>
              <a:t>PPI同比上涨</a:t>
            </a:r>
            <a:r>
              <a:rPr lang="en-GB" altLang="zh-CN" b="1" dirty="0">
                <a:solidFill>
                  <a:srgbClr val="000066"/>
                </a:solidFill>
                <a:latin typeface="+mn-ea"/>
                <a:ea typeface="+mn-ea"/>
                <a:sym typeface="+mn-ea"/>
              </a:rPr>
              <a:t>4</a:t>
            </a:r>
            <a:r>
              <a:rPr lang="en-US" altLang="zh-CN" b="1" dirty="0">
                <a:solidFill>
                  <a:srgbClr val="000066"/>
                </a:solidFill>
                <a:latin typeface="+mn-ea"/>
                <a:ea typeface="+mn-ea"/>
                <a:sym typeface="+mn-ea"/>
              </a:rPr>
              <a:t>.7</a:t>
            </a:r>
            <a:r>
              <a:rPr lang="zh-CN" altLang="zh-CN" b="1" dirty="0">
                <a:solidFill>
                  <a:srgbClr val="000066"/>
                </a:solidFill>
                <a:latin typeface="+mn-ea"/>
                <a:ea typeface="+mn-ea"/>
                <a:sym typeface="+mn-ea"/>
              </a:rPr>
              <a:t>%</a:t>
            </a:r>
            <a:r>
              <a:rPr lang="zh-CN" altLang="en-US" b="1" dirty="0">
                <a:solidFill>
                  <a:srgbClr val="000066"/>
                </a:solidFill>
                <a:latin typeface="+mn-ea"/>
                <a:ea typeface="+mn-ea"/>
                <a:sym typeface="+mn-ea"/>
              </a:rPr>
              <a:t>，较上月扩大</a:t>
            </a:r>
            <a:r>
              <a:rPr lang="en-US" altLang="zh-CN" b="1" dirty="0">
                <a:solidFill>
                  <a:srgbClr val="000066"/>
                </a:solidFill>
                <a:latin typeface="+mn-ea"/>
                <a:ea typeface="+mn-ea"/>
                <a:sym typeface="+mn-ea"/>
              </a:rPr>
              <a:t>0.6</a:t>
            </a:r>
            <a:r>
              <a:rPr lang="zh-CN" altLang="en-US" b="1" dirty="0">
                <a:solidFill>
                  <a:srgbClr val="000066"/>
                </a:solidFill>
                <a:latin typeface="+mn-ea"/>
                <a:ea typeface="+mn-ea"/>
                <a:sym typeface="+mn-ea"/>
              </a:rPr>
              <a:t>个百分点。生产资料价格上涨</a:t>
            </a:r>
            <a:r>
              <a:rPr lang="en-US" altLang="zh-CN" b="1" dirty="0">
                <a:solidFill>
                  <a:srgbClr val="000066"/>
                </a:solidFill>
                <a:latin typeface="+mn-ea"/>
                <a:ea typeface="+mn-ea"/>
                <a:sym typeface="+mn-ea"/>
              </a:rPr>
              <a:t>6.1%</a:t>
            </a:r>
            <a:r>
              <a:rPr lang="zh-CN" altLang="en-US" b="1" dirty="0">
                <a:solidFill>
                  <a:srgbClr val="000066"/>
                </a:solidFill>
                <a:latin typeface="+mn-ea"/>
                <a:ea typeface="+mn-ea"/>
                <a:sym typeface="+mn-ea"/>
              </a:rPr>
              <a:t>，涨幅比上月扩大</a:t>
            </a:r>
            <a:r>
              <a:rPr lang="en-US" altLang="zh-CN" b="1" dirty="0">
                <a:solidFill>
                  <a:srgbClr val="000066"/>
                </a:solidFill>
                <a:latin typeface="+mn-ea"/>
                <a:ea typeface="+mn-ea"/>
                <a:sym typeface="+mn-ea"/>
              </a:rPr>
              <a:t>0.7</a:t>
            </a:r>
            <a:r>
              <a:rPr lang="zh-CN" altLang="en-US" b="1" dirty="0">
                <a:solidFill>
                  <a:srgbClr val="000066"/>
                </a:solidFill>
                <a:latin typeface="+mn-ea"/>
                <a:ea typeface="+mn-ea"/>
                <a:sym typeface="+mn-ea"/>
              </a:rPr>
              <a:t>个百分点；生活资料价格上涨</a:t>
            </a:r>
            <a:r>
              <a:rPr lang="en-US" altLang="zh-CN" b="1" dirty="0">
                <a:solidFill>
                  <a:srgbClr val="000066"/>
                </a:solidFill>
                <a:latin typeface="+mn-ea"/>
                <a:ea typeface="+mn-ea"/>
                <a:sym typeface="+mn-ea"/>
              </a:rPr>
              <a:t>0.4%</a:t>
            </a:r>
            <a:r>
              <a:rPr lang="zh-CN" altLang="en-US" b="1" dirty="0">
                <a:solidFill>
                  <a:srgbClr val="000066"/>
                </a:solidFill>
                <a:latin typeface="+mn-ea"/>
                <a:ea typeface="+mn-ea"/>
                <a:sym typeface="+mn-ea"/>
              </a:rPr>
              <a:t>，扩大</a:t>
            </a:r>
            <a:r>
              <a:rPr lang="en-US" altLang="zh-CN" b="1" dirty="0">
                <a:solidFill>
                  <a:srgbClr val="000066"/>
                </a:solidFill>
                <a:latin typeface="+mn-ea"/>
                <a:ea typeface="+mn-ea"/>
                <a:sym typeface="+mn-ea"/>
              </a:rPr>
              <a:t>0.1</a:t>
            </a:r>
            <a:r>
              <a:rPr lang="zh-CN" altLang="en-US" b="1" dirty="0">
                <a:solidFill>
                  <a:srgbClr val="000066"/>
                </a:solidFill>
                <a:latin typeface="+mn-ea"/>
                <a:ea typeface="+mn-ea"/>
                <a:sym typeface="+mn-ea"/>
              </a:rPr>
              <a:t>个百分点。</a:t>
            </a:r>
            <a:endParaRPr lang="zh-CN" altLang="en-US" sz="1800" b="1" dirty="0">
              <a:solidFill>
                <a:srgbClr val="000066"/>
              </a:solidFill>
              <a:latin typeface="+mn-ea"/>
              <a:ea typeface="+mn-ea"/>
            </a:endParaRPr>
          </a:p>
          <a:p>
            <a:pPr>
              <a:defRPr/>
            </a:pPr>
            <a:endParaRPr lang="zh-CN" altLang="en-US" sz="1800" b="1" dirty="0">
              <a:solidFill>
                <a:srgbClr val="002060"/>
              </a:solidFill>
              <a:latin typeface="+mn-ea"/>
              <a:ea typeface="+mn-ea"/>
            </a:endParaRPr>
          </a:p>
          <a:p>
            <a:pPr>
              <a:defRPr/>
            </a:pPr>
            <a:endParaRPr lang="zh-CN" altLang="en-US" sz="1800" b="1" dirty="0">
              <a:solidFill>
                <a:srgbClr val="FF0000"/>
              </a:solidFill>
              <a:latin typeface="+mn-ea"/>
              <a:ea typeface="+mn-ea"/>
            </a:endParaRP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ChangeArrowheads="1"/>
          </p:cNvSpPr>
          <p:nvPr/>
        </p:nvSpPr>
        <p:spPr bwMode="auto">
          <a:xfrm>
            <a:off x="71438" y="1071563"/>
            <a:ext cx="8929687" cy="3071812"/>
          </a:xfrm>
          <a:prstGeom prst="rect">
            <a:avLst/>
          </a:prstGeom>
          <a:noFill/>
          <a:ln w="9525">
            <a:noFill/>
            <a:miter lim="800000"/>
          </a:ln>
        </p:spPr>
        <p:txBody>
          <a:bodyPr/>
          <a:lstStyle/>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buFont typeface="Wingdings" panose="05000000000000000000" pitchFamily="2" charset="2"/>
              <a:buChar char="n"/>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endParaRPr lang="en-US" altLang="zh-CN" sz="1800" b="1" dirty="0">
              <a:solidFill>
                <a:srgbClr val="000066"/>
              </a:solidFill>
              <a:latin typeface="+mn-ea"/>
            </a:endParaRPr>
          </a:p>
          <a:p>
            <a:pPr marL="342900" indent="-342900">
              <a:lnSpc>
                <a:spcPct val="135000"/>
              </a:lnSpc>
              <a:spcBef>
                <a:spcPct val="20000"/>
              </a:spcBef>
              <a:buClr>
                <a:srgbClr val="6699FF"/>
              </a:buClr>
              <a:defRPr/>
            </a:pPr>
            <a:r>
              <a:rPr lang="zh-CN" altLang="en-US" sz="1800" b="1" dirty="0">
                <a:solidFill>
                  <a:srgbClr val="000066"/>
                </a:solidFill>
                <a:latin typeface="+mn-ea"/>
              </a:rPr>
              <a:t>    </a:t>
            </a:r>
            <a:endParaRPr lang="en-US" altLang="zh-CN" sz="1800" b="1" dirty="0">
              <a:solidFill>
                <a:srgbClr val="000066"/>
              </a:solidFill>
              <a:latin typeface="+mn-ea"/>
              <a:ea typeface="+mn-ea"/>
            </a:endParaRPr>
          </a:p>
          <a:p>
            <a:pPr marL="0" indent="0">
              <a:lnSpc>
                <a:spcPct val="135000"/>
              </a:lnSpc>
              <a:spcBef>
                <a:spcPct val="20000"/>
              </a:spcBef>
              <a:buClr>
                <a:srgbClr val="6699FF"/>
              </a:buClr>
              <a:buFont typeface="Wingdings" panose="05000000000000000000" pitchFamily="2" charset="2"/>
              <a:buNone/>
              <a:defRPr/>
            </a:pPr>
            <a:endParaRPr lang="en-US" altLang="zh-CN" sz="1800" b="1" dirty="0">
              <a:solidFill>
                <a:srgbClr val="000066"/>
              </a:solidFill>
              <a:ea typeface="幼圆" panose="02010509060101010101" pitchFamily="49" charset="-122"/>
            </a:endParaRPr>
          </a:p>
          <a:p>
            <a:pPr marL="342900" indent="-342900">
              <a:lnSpc>
                <a:spcPct val="135000"/>
              </a:lnSpc>
              <a:spcBef>
                <a:spcPct val="20000"/>
              </a:spcBef>
              <a:buClr>
                <a:srgbClr val="6699FF"/>
              </a:buClr>
              <a:defRPr/>
            </a:pPr>
            <a:endParaRPr lang="en-US" altLang="zh-CN" sz="1600" b="1" dirty="0">
              <a:solidFill>
                <a:srgbClr val="000066"/>
              </a:solidFill>
              <a:ea typeface="幼圆" panose="02010509060101010101" pitchFamily="49" charset="-122"/>
            </a:endParaRPr>
          </a:p>
          <a:p>
            <a:pPr>
              <a:defRPr/>
            </a:pPr>
            <a:endParaRPr lang="zh-CN" altLang="en-US" sz="1800" dirty="0"/>
          </a:p>
          <a:p>
            <a:pPr>
              <a:defRPr/>
            </a:pPr>
            <a:r>
              <a:rPr lang="zh-CN" altLang="en-US" sz="1800" dirty="0"/>
              <a:t> </a:t>
            </a:r>
          </a:p>
        </p:txBody>
      </p:sp>
      <p:sp>
        <p:nvSpPr>
          <p:cNvPr id="32771" name="Rectangle 2"/>
          <p:cNvSpPr>
            <a:spLocks noChangeArrowheads="1"/>
          </p:cNvSpPr>
          <p:nvPr/>
        </p:nvSpPr>
        <p:spPr bwMode="white">
          <a:xfrm>
            <a:off x="428625" y="214313"/>
            <a:ext cx="8231188" cy="708025"/>
          </a:xfrm>
          <a:prstGeom prst="rect">
            <a:avLst/>
          </a:prstGeom>
          <a:noFill/>
          <a:ln w="9525">
            <a:noFill/>
            <a:miter lim="800000"/>
          </a:ln>
        </p:spPr>
        <p:txBody>
          <a:bodyPr/>
          <a:lstStyle/>
          <a:p>
            <a:r>
              <a:rPr lang="zh-CN" altLang="en-US" sz="2400" b="1" dirty="0">
                <a:solidFill>
                  <a:srgbClr val="000066"/>
                </a:solidFill>
                <a:uFillTx/>
                <a:latin typeface="幼圆" panose="02010509060101010101" pitchFamily="49" charset="-122"/>
                <a:ea typeface="幼圆" panose="02010509060101010101" pitchFamily="49" charset="-122"/>
              </a:rPr>
              <a:t>展望</a:t>
            </a:r>
          </a:p>
        </p:txBody>
      </p:sp>
      <p:sp>
        <p:nvSpPr>
          <p:cNvPr id="6" name="矩形 5"/>
          <p:cNvSpPr/>
          <p:nvPr/>
        </p:nvSpPr>
        <p:spPr>
          <a:xfrm>
            <a:off x="214313" y="1285875"/>
            <a:ext cx="8501062" cy="369888"/>
          </a:xfrm>
          <a:prstGeom prst="rect">
            <a:avLst/>
          </a:prstGeom>
        </p:spPr>
        <p:txBody>
          <a:bodyPr>
            <a:spAutoFit/>
          </a:bodyPr>
          <a:lstStyle/>
          <a:p>
            <a:pPr>
              <a:defRPr/>
            </a:pPr>
            <a:r>
              <a:rPr lang="zh-CN" altLang="en-US" sz="1800" b="1" dirty="0">
                <a:solidFill>
                  <a:srgbClr val="000066"/>
                </a:solidFill>
                <a:latin typeface="+mn-ea"/>
                <a:ea typeface="+mn-ea"/>
              </a:rPr>
              <a:t>   </a:t>
            </a:r>
          </a:p>
        </p:txBody>
      </p:sp>
      <p:sp>
        <p:nvSpPr>
          <p:cNvPr id="34842" name="Rectangle 26"/>
          <p:cNvSpPr>
            <a:spLocks noChangeArrowheads="1"/>
          </p:cNvSpPr>
          <p:nvPr/>
        </p:nvSpPr>
        <p:spPr bwMode="auto">
          <a:xfrm>
            <a:off x="428625" y="1605274"/>
            <a:ext cx="8444865" cy="3713517"/>
          </a:xfrm>
          <a:prstGeom prst="rect">
            <a:avLst/>
          </a:prstGeom>
          <a:noFill/>
          <a:ln w="9525">
            <a:noFill/>
            <a:miter lim="800000"/>
          </a:ln>
          <a:effectLst/>
        </p:spPr>
        <p:txBody>
          <a:bodyPr wrap="square" anchor="ctr">
            <a:spAutoFit/>
          </a:bodyPr>
          <a:lstStyle/>
          <a:p>
            <a:pPr eaLnBrk="1" latinLnBrk="0" hangingPunct="1">
              <a:lnSpc>
                <a:spcPct val="150000"/>
              </a:lnSpc>
              <a:defRPr/>
            </a:pPr>
            <a:r>
              <a:rPr lang="en-US" altLang="zh-CN" b="1" dirty="0">
                <a:solidFill>
                  <a:srgbClr val="000066"/>
                </a:solidFill>
                <a:latin typeface="幼圆" panose="02010509060101010101" pitchFamily="49" charset="-122"/>
                <a:ea typeface="幼圆" panose="02010509060101010101" pitchFamily="49" charset="-122"/>
                <a:sym typeface="+mn-ea"/>
              </a:rPr>
              <a:t>    6</a:t>
            </a:r>
            <a:r>
              <a:rPr lang="zh-CN" altLang="en-US" b="1" dirty="0">
                <a:solidFill>
                  <a:srgbClr val="000066"/>
                </a:solidFill>
                <a:latin typeface="幼圆" panose="02010509060101010101" pitchFamily="49" charset="-122"/>
                <a:ea typeface="幼圆" panose="02010509060101010101" pitchFamily="49" charset="-122"/>
                <a:sym typeface="+mn-ea"/>
              </a:rPr>
              <a:t>月市场整体表现低迷，上证综指收报</a:t>
            </a:r>
            <a:r>
              <a:rPr lang="en-US" altLang="zh-CN" b="1" dirty="0">
                <a:solidFill>
                  <a:srgbClr val="000066"/>
                </a:solidFill>
                <a:latin typeface="幼圆" panose="02010509060101010101" pitchFamily="49" charset="-122"/>
                <a:ea typeface="幼圆" panose="02010509060101010101" pitchFamily="49" charset="-122"/>
                <a:sym typeface="+mn-ea"/>
              </a:rPr>
              <a:t>2847.42</a:t>
            </a:r>
            <a:r>
              <a:rPr lang="zh-CN" altLang="en-US" b="1" dirty="0">
                <a:solidFill>
                  <a:srgbClr val="000066"/>
                </a:solidFill>
                <a:latin typeface="幼圆" panose="02010509060101010101" pitchFamily="49" charset="-122"/>
                <a:ea typeface="幼圆" panose="02010509060101010101" pitchFamily="49" charset="-122"/>
                <a:sym typeface="+mn-ea"/>
              </a:rPr>
              <a:t>点，跌幅</a:t>
            </a:r>
            <a:r>
              <a:rPr lang="en-US" altLang="zh-CN" b="1" dirty="0">
                <a:solidFill>
                  <a:srgbClr val="000066"/>
                </a:solidFill>
                <a:latin typeface="幼圆" panose="02010509060101010101" pitchFamily="49" charset="-122"/>
                <a:ea typeface="幼圆" panose="02010509060101010101" pitchFamily="49" charset="-122"/>
                <a:sym typeface="+mn-ea"/>
              </a:rPr>
              <a:t>8.01%</a:t>
            </a:r>
            <a:r>
              <a:rPr lang="zh-CN" altLang="en-US" b="1" dirty="0">
                <a:solidFill>
                  <a:srgbClr val="000066"/>
                </a:solidFill>
                <a:latin typeface="幼圆" panose="02010509060101010101" pitchFamily="49" charset="-122"/>
                <a:ea typeface="幼圆" panose="02010509060101010101" pitchFamily="49" charset="-122"/>
                <a:sym typeface="+mn-ea"/>
              </a:rPr>
              <a:t>；深证成指收报</a:t>
            </a:r>
            <a:r>
              <a:rPr lang="en-US" altLang="zh-CN" b="1" dirty="0">
                <a:solidFill>
                  <a:srgbClr val="000066"/>
                </a:solidFill>
                <a:latin typeface="幼圆" panose="02010509060101010101" pitchFamily="49" charset="-122"/>
                <a:ea typeface="幼圆" panose="02010509060101010101" pitchFamily="49" charset="-122"/>
                <a:sym typeface="+mn-ea"/>
              </a:rPr>
              <a:t>9379.47</a:t>
            </a:r>
            <a:r>
              <a:rPr lang="zh-CN" altLang="en-US" b="1" dirty="0">
                <a:solidFill>
                  <a:srgbClr val="000066"/>
                </a:solidFill>
                <a:latin typeface="幼圆" panose="02010509060101010101" pitchFamily="49" charset="-122"/>
                <a:ea typeface="幼圆" panose="02010509060101010101" pitchFamily="49" charset="-122"/>
                <a:sym typeface="+mn-ea"/>
              </a:rPr>
              <a:t>点，跌幅</a:t>
            </a:r>
            <a:r>
              <a:rPr lang="en-US" altLang="zh-CN" b="1" dirty="0">
                <a:solidFill>
                  <a:srgbClr val="000066"/>
                </a:solidFill>
                <a:latin typeface="幼圆" panose="02010509060101010101" pitchFamily="49" charset="-122"/>
                <a:ea typeface="幼圆" panose="02010509060101010101" pitchFamily="49" charset="-122"/>
                <a:sym typeface="+mn-ea"/>
              </a:rPr>
              <a:t>8.90%</a:t>
            </a:r>
            <a:r>
              <a:rPr lang="zh-CN" altLang="en-US" b="1" dirty="0">
                <a:solidFill>
                  <a:srgbClr val="000066"/>
                </a:solidFill>
                <a:latin typeface="幼圆" panose="02010509060101010101" pitchFamily="49" charset="-122"/>
                <a:ea typeface="幼圆" panose="02010509060101010101" pitchFamily="49" charset="-122"/>
                <a:sym typeface="+mn-ea"/>
              </a:rPr>
              <a:t>；中小板指收报</a:t>
            </a:r>
            <a:r>
              <a:rPr lang="en-US" altLang="zh-CN" b="1" dirty="0">
                <a:solidFill>
                  <a:srgbClr val="000066"/>
                </a:solidFill>
                <a:latin typeface="幼圆" panose="02010509060101010101" pitchFamily="49" charset="-122"/>
                <a:ea typeface="幼圆" panose="02010509060101010101" pitchFamily="49" charset="-122"/>
                <a:sym typeface="+mn-ea"/>
              </a:rPr>
              <a:t>6477.76</a:t>
            </a:r>
            <a:r>
              <a:rPr lang="zh-CN" altLang="en-US" b="1" dirty="0">
                <a:solidFill>
                  <a:srgbClr val="000066"/>
                </a:solidFill>
                <a:latin typeface="幼圆" panose="02010509060101010101" pitchFamily="49" charset="-122"/>
                <a:ea typeface="幼圆" panose="02010509060101010101" pitchFamily="49" charset="-122"/>
                <a:sym typeface="+mn-ea"/>
              </a:rPr>
              <a:t>点，跌幅</a:t>
            </a:r>
            <a:r>
              <a:rPr lang="en-US" altLang="zh-CN" b="1" dirty="0">
                <a:solidFill>
                  <a:srgbClr val="000066"/>
                </a:solidFill>
                <a:latin typeface="幼圆" panose="02010509060101010101" pitchFamily="49" charset="-122"/>
                <a:ea typeface="幼圆" panose="02010509060101010101" pitchFamily="49" charset="-122"/>
                <a:sym typeface="+mn-ea"/>
              </a:rPr>
              <a:t>8.73%</a:t>
            </a:r>
            <a:r>
              <a:rPr lang="zh-CN" altLang="en-US" b="1" dirty="0">
                <a:solidFill>
                  <a:srgbClr val="000066"/>
                </a:solidFill>
                <a:latin typeface="幼圆" panose="02010509060101010101" pitchFamily="49" charset="-122"/>
                <a:ea typeface="幼圆" panose="02010509060101010101" pitchFamily="49" charset="-122"/>
                <a:sym typeface="+mn-ea"/>
              </a:rPr>
              <a:t>；创业板指收报</a:t>
            </a:r>
            <a:r>
              <a:rPr lang="en-US" altLang="zh-CN" b="1" dirty="0">
                <a:solidFill>
                  <a:srgbClr val="000066"/>
                </a:solidFill>
                <a:latin typeface="幼圆" panose="02010509060101010101" pitchFamily="49" charset="-122"/>
                <a:ea typeface="幼圆" panose="02010509060101010101" pitchFamily="49" charset="-122"/>
                <a:sym typeface="+mn-ea"/>
              </a:rPr>
              <a:t>1606.71</a:t>
            </a:r>
            <a:r>
              <a:rPr lang="zh-CN" altLang="en-US" b="1" dirty="0">
                <a:solidFill>
                  <a:srgbClr val="000066"/>
                </a:solidFill>
                <a:latin typeface="幼圆" panose="02010509060101010101" pitchFamily="49" charset="-122"/>
                <a:ea typeface="幼圆" panose="02010509060101010101" pitchFamily="49" charset="-122"/>
                <a:sym typeface="+mn-ea"/>
              </a:rPr>
              <a:t>点，跌幅</a:t>
            </a:r>
            <a:r>
              <a:rPr lang="en-US" altLang="zh-CN" b="1" dirty="0">
                <a:solidFill>
                  <a:srgbClr val="000066"/>
                </a:solidFill>
                <a:latin typeface="幼圆" panose="02010509060101010101" pitchFamily="49" charset="-122"/>
                <a:ea typeface="幼圆" panose="02010509060101010101" pitchFamily="49" charset="-122"/>
                <a:sym typeface="+mn-ea"/>
              </a:rPr>
              <a:t>7.86%</a:t>
            </a:r>
            <a:r>
              <a:rPr lang="zh-CN" altLang="en-US" b="1" dirty="0">
                <a:solidFill>
                  <a:srgbClr val="000066"/>
                </a:solidFill>
                <a:latin typeface="幼圆" panose="02010509060101010101" pitchFamily="49" charset="-122"/>
                <a:ea typeface="幼圆" panose="02010509060101010101" pitchFamily="49" charset="-122"/>
                <a:sym typeface="+mn-ea"/>
              </a:rPr>
              <a:t>。主要受到中美贸易摩擦升级、离岸人民币汇率贬值以及投资者对中国宏观经济预期悲观的影响。进入</a:t>
            </a:r>
            <a:r>
              <a:rPr lang="en-US" altLang="zh-CN" b="1" dirty="0">
                <a:solidFill>
                  <a:srgbClr val="000066"/>
                </a:solidFill>
                <a:latin typeface="幼圆" panose="02010509060101010101" pitchFamily="49" charset="-122"/>
                <a:ea typeface="幼圆" panose="02010509060101010101" pitchFamily="49" charset="-122"/>
                <a:sym typeface="+mn-ea"/>
              </a:rPr>
              <a:t>7</a:t>
            </a:r>
            <a:r>
              <a:rPr lang="zh-CN" altLang="en-US" b="1" dirty="0">
                <a:solidFill>
                  <a:srgbClr val="000066"/>
                </a:solidFill>
                <a:latin typeface="幼圆" panose="02010509060101010101" pitchFamily="49" charset="-122"/>
                <a:ea typeface="幼圆" panose="02010509060101010101" pitchFamily="49" charset="-122"/>
                <a:sym typeface="+mn-ea"/>
              </a:rPr>
              <a:t>月，沪指进一步下挫，并一度跌破</a:t>
            </a:r>
            <a:r>
              <a:rPr lang="en-US" altLang="zh-CN" b="1" dirty="0">
                <a:solidFill>
                  <a:srgbClr val="000066"/>
                </a:solidFill>
                <a:latin typeface="幼圆" panose="02010509060101010101" pitchFamily="49" charset="-122"/>
                <a:ea typeface="幼圆" panose="02010509060101010101" pitchFamily="49" charset="-122"/>
                <a:sym typeface="+mn-ea"/>
              </a:rPr>
              <a:t>2700</a:t>
            </a:r>
            <a:r>
              <a:rPr lang="zh-CN" altLang="en-US" b="1" dirty="0">
                <a:solidFill>
                  <a:srgbClr val="000066"/>
                </a:solidFill>
                <a:latin typeface="幼圆" panose="02010509060101010101" pitchFamily="49" charset="-122"/>
                <a:ea typeface="幼圆" panose="02010509060101010101" pitchFamily="49" charset="-122"/>
                <a:sym typeface="+mn-ea"/>
              </a:rPr>
              <a:t>点关口。目前虽然短期内外部环境依旧充满不确定性，但</a:t>
            </a:r>
            <a:r>
              <a:rPr lang="en-US" altLang="zh-CN" b="1" dirty="0">
                <a:solidFill>
                  <a:srgbClr val="000066"/>
                </a:solidFill>
                <a:latin typeface="幼圆" panose="02010509060101010101" pitchFamily="49" charset="-122"/>
                <a:ea typeface="幼圆" panose="02010509060101010101" pitchFamily="49" charset="-122"/>
                <a:sym typeface="+mn-ea"/>
              </a:rPr>
              <a:t>A</a:t>
            </a:r>
            <a:r>
              <a:rPr lang="zh-CN" altLang="en-US" b="1" dirty="0">
                <a:solidFill>
                  <a:srgbClr val="000066"/>
                </a:solidFill>
                <a:latin typeface="幼圆" panose="02010509060101010101" pitchFamily="49" charset="-122"/>
                <a:ea typeface="幼圆" panose="02010509060101010101" pitchFamily="49" charset="-122"/>
                <a:sym typeface="+mn-ea"/>
              </a:rPr>
              <a:t>股估值已逼近历史低点，市场存在超跌反弹的内在需求，兼之</a:t>
            </a:r>
            <a:r>
              <a:rPr lang="en-US" altLang="zh-CN" b="1" dirty="0">
                <a:solidFill>
                  <a:srgbClr val="000066"/>
                </a:solidFill>
                <a:latin typeface="幼圆" panose="02010509060101010101" pitchFamily="49" charset="-122"/>
                <a:ea typeface="幼圆" panose="02010509060101010101" pitchFamily="49" charset="-122"/>
                <a:sym typeface="+mn-ea"/>
              </a:rPr>
              <a:t>A</a:t>
            </a:r>
            <a:r>
              <a:rPr lang="zh-CN" altLang="en-US" b="1" dirty="0">
                <a:solidFill>
                  <a:srgbClr val="000066"/>
                </a:solidFill>
                <a:latin typeface="幼圆" panose="02010509060101010101" pitchFamily="49" charset="-122"/>
                <a:ea typeface="幼圆" panose="02010509060101010101" pitchFamily="49" charset="-122"/>
                <a:sym typeface="+mn-ea"/>
              </a:rPr>
              <a:t>股公司盈利能力整体提升，截至</a:t>
            </a:r>
            <a:r>
              <a:rPr lang="en-US" altLang="zh-CN" b="1" dirty="0">
                <a:solidFill>
                  <a:srgbClr val="000066"/>
                </a:solidFill>
                <a:latin typeface="幼圆" panose="02010509060101010101" pitchFamily="49" charset="-122"/>
                <a:ea typeface="幼圆" panose="02010509060101010101" pitchFamily="49" charset="-122"/>
                <a:sym typeface="+mn-ea"/>
              </a:rPr>
              <a:t>7</a:t>
            </a:r>
            <a:r>
              <a:rPr lang="zh-CN" altLang="en-US" b="1" dirty="0">
                <a:solidFill>
                  <a:srgbClr val="000066"/>
                </a:solidFill>
                <a:latin typeface="幼圆" panose="02010509060101010101" pitchFamily="49" charset="-122"/>
                <a:ea typeface="幼圆" panose="02010509060101010101" pitchFamily="49" charset="-122"/>
                <a:sym typeface="+mn-ea"/>
              </a:rPr>
              <a:t>月</a:t>
            </a:r>
            <a:r>
              <a:rPr lang="en-US" altLang="zh-CN" b="1" dirty="0">
                <a:solidFill>
                  <a:srgbClr val="000066"/>
                </a:solidFill>
                <a:latin typeface="幼圆" panose="02010509060101010101" pitchFamily="49" charset="-122"/>
                <a:ea typeface="幼圆" panose="02010509060101010101" pitchFamily="49" charset="-122"/>
                <a:sym typeface="+mn-ea"/>
              </a:rPr>
              <a:t>8</a:t>
            </a:r>
            <a:r>
              <a:rPr lang="zh-CN" altLang="en-US" b="1" dirty="0">
                <a:solidFill>
                  <a:srgbClr val="000066"/>
                </a:solidFill>
                <a:latin typeface="幼圆" panose="02010509060101010101" pitchFamily="49" charset="-122"/>
                <a:ea typeface="幼圆" panose="02010509060101010101" pitchFamily="49" charset="-122"/>
                <a:sym typeface="+mn-ea"/>
              </a:rPr>
              <a:t>日，发布中报预告的</a:t>
            </a:r>
            <a:r>
              <a:rPr lang="en-US" altLang="zh-CN" b="1" dirty="0">
                <a:solidFill>
                  <a:srgbClr val="000066"/>
                </a:solidFill>
                <a:latin typeface="幼圆" panose="02010509060101010101" pitchFamily="49" charset="-122"/>
                <a:ea typeface="幼圆" panose="02010509060101010101" pitchFamily="49" charset="-122"/>
                <a:sym typeface="+mn-ea"/>
              </a:rPr>
              <a:t>1324</a:t>
            </a:r>
            <a:r>
              <a:rPr lang="zh-CN" altLang="en-US" b="1" dirty="0">
                <a:solidFill>
                  <a:srgbClr val="000066"/>
                </a:solidFill>
                <a:latin typeface="幼圆" panose="02010509060101010101" pitchFamily="49" charset="-122"/>
                <a:ea typeface="幼圆" panose="02010509060101010101" pitchFamily="49" charset="-122"/>
                <a:sym typeface="+mn-ea"/>
              </a:rPr>
              <a:t>家的上市公司中有近</a:t>
            </a:r>
            <a:r>
              <a:rPr lang="en-US" altLang="zh-CN" b="1" dirty="0">
                <a:solidFill>
                  <a:srgbClr val="000066"/>
                </a:solidFill>
                <a:latin typeface="幼圆" panose="02010509060101010101" pitchFamily="49" charset="-122"/>
                <a:ea typeface="幼圆" panose="02010509060101010101" pitchFamily="49" charset="-122"/>
                <a:sym typeface="+mn-ea"/>
              </a:rPr>
              <a:t>7</a:t>
            </a:r>
            <a:r>
              <a:rPr lang="zh-CN" altLang="en-US" b="1" dirty="0">
                <a:solidFill>
                  <a:srgbClr val="000066"/>
                </a:solidFill>
                <a:latin typeface="幼圆" panose="02010509060101010101" pitchFamily="49" charset="-122"/>
                <a:ea typeface="幼圆" panose="02010509060101010101" pitchFamily="49" charset="-122"/>
                <a:sym typeface="+mn-ea"/>
              </a:rPr>
              <a:t>成预喜，投资者可关注有业绩支撑的超跌股。</a:t>
            </a:r>
            <a:endParaRPr lang="en-US" altLang="zh-CN" b="1" dirty="0">
              <a:solidFill>
                <a:srgbClr val="000066"/>
              </a:solidFill>
              <a:latin typeface="幼圆" panose="02010509060101010101" pitchFamily="49" charset="-122"/>
              <a:ea typeface="幼圆" panose="02010509060101010101" pitchFamily="49" charset="-122"/>
              <a:sym typeface="+mn-ea"/>
            </a:endParaRP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850" y="260350"/>
            <a:ext cx="5167313"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panose="02010509060101010101" pitchFamily="49" charset="-122"/>
              </a:rPr>
              <a:t>Pre-IPO</a:t>
            </a:r>
            <a:r>
              <a:rPr lang="zh-CN" altLang="en-US" sz="2200" b="1" kern="0" dirty="0">
                <a:solidFill>
                  <a:srgbClr val="000066"/>
                </a:solidFill>
                <a:latin typeface="Times New Roman" panose="02020603050405020304"/>
                <a:ea typeface="幼圆" panose="02010509060101010101" pitchFamily="49" charset="-122"/>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34819" name="矩形 3"/>
          <p:cNvSpPr>
            <a:spLocks noChangeArrowheads="1"/>
          </p:cNvSpPr>
          <p:nvPr/>
        </p:nvSpPr>
        <p:spPr bwMode="auto">
          <a:xfrm>
            <a:off x="221095" y="1340768"/>
            <a:ext cx="8382000" cy="4461510"/>
          </a:xfrm>
          <a:prstGeom prst="rect">
            <a:avLst/>
          </a:prstGeom>
          <a:noFill/>
          <a:ln w="9525">
            <a:noFill/>
            <a:miter lim="800000"/>
          </a:ln>
        </p:spPr>
        <p:txBody>
          <a:bodyPr>
            <a:spAutoFit/>
          </a:bodyPr>
          <a:lstStyle/>
          <a:p>
            <a:pPr marL="342900" indent="-342900">
              <a:lnSpc>
                <a:spcPct val="150000"/>
              </a:lnSpc>
              <a:spcBef>
                <a:spcPct val="20000"/>
              </a:spcBef>
            </a:pPr>
            <a:r>
              <a:rPr lang="zh-CN" altLang="en-US" sz="2400" dirty="0">
                <a:solidFill>
                  <a:srgbClr val="0058B0"/>
                </a:solidFill>
                <a:latin typeface="Times New Roman" panose="02020603050405020304" pitchFamily="18" charset="0"/>
                <a:ea typeface="幼圆" panose="02010509060101010101" pitchFamily="49" charset="-122"/>
              </a:rPr>
              <a:t>           </a:t>
            </a:r>
            <a:r>
              <a:rPr lang="zh-CN" altLang="en-US" dirty="0">
                <a:solidFill>
                  <a:srgbClr val="0058B0"/>
                </a:solidFill>
                <a:latin typeface="Times New Roman" panose="02020603050405020304" pitchFamily="18" charset="0"/>
                <a:ea typeface="幼圆" panose="02010509060101010101" pitchFamily="49" charset="-122"/>
              </a:rPr>
              <a:t>我们的财务顾问团队依托自身专业背景及资源整合优势，根据客户需要，站在客户的角度为客户的投融资、资本运作、资产及债务重组、财务管理、发展战略等活动提供的咨询、分析、方案设计等服务。包括的项目有：投资顾问、融资顾问、资本运作顾问、资产管理与债务管理顾问、企业战略咨询顾问、企业常年财务顾问等。</a:t>
            </a:r>
          </a:p>
          <a:p>
            <a:pPr marL="342900" indent="-342900">
              <a:lnSpc>
                <a:spcPct val="150000"/>
              </a:lnSpc>
              <a:spcBef>
                <a:spcPct val="20000"/>
              </a:spcBef>
            </a:pPr>
            <a:endParaRPr lang="zh-CN" altLang="en-US" dirty="0">
              <a:solidFill>
                <a:srgbClr val="0058B0"/>
              </a:solidFill>
              <a:latin typeface="Times New Roman" panose="02020603050405020304" pitchFamily="18" charset="0"/>
              <a:ea typeface="幼圆" panose="02010509060101010101" pitchFamily="49" charset="-122"/>
            </a:endParaRPr>
          </a:p>
          <a:p>
            <a:pPr marL="342900" indent="-342900">
              <a:lnSpc>
                <a:spcPct val="150000"/>
              </a:lnSpc>
              <a:spcBef>
                <a:spcPct val="20000"/>
              </a:spcBef>
            </a:pPr>
            <a:r>
              <a:rPr lang="zh-CN" altLang="en-US" dirty="0">
                <a:solidFill>
                  <a:srgbClr val="0058B0"/>
                </a:solidFill>
                <a:latin typeface="Times New Roman" panose="02020603050405020304" pitchFamily="18" charset="0"/>
                <a:ea typeface="幼圆" panose="02010509060101010101" pitchFamily="49" charset="-122"/>
              </a:rPr>
              <a:t>             我们的投资团队依托自身专业背景和独特判断，根据行业发展和市场趋势，对目标企业和目标项目，进行各种形式的专业投资。财务投资包括：股权投资、固定收益投资等。</a:t>
            </a: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0825" y="260350"/>
            <a:ext cx="7850188" cy="430213"/>
          </a:xfrm>
          <a:prstGeom prst="rect">
            <a:avLst/>
          </a:prstGeom>
        </p:spPr>
        <p:txBody>
          <a:bodyPr>
            <a:spAutoFit/>
          </a:bodyPr>
          <a:lstStyle/>
          <a:p>
            <a:pPr fontAlgn="auto">
              <a:spcBef>
                <a:spcPts val="0"/>
              </a:spcBef>
              <a:spcAft>
                <a:spcPts val="0"/>
              </a:spcAft>
              <a:defRPr/>
            </a:pPr>
            <a:r>
              <a:rPr lang="en-US" altLang="zh-CN" sz="2200" b="1" kern="0" dirty="0">
                <a:solidFill>
                  <a:srgbClr val="000066"/>
                </a:solidFill>
                <a:latin typeface="Times New Roman" panose="02020603050405020304"/>
                <a:ea typeface="幼圆" panose="02010509060101010101" pitchFamily="49" charset="-122"/>
              </a:rPr>
              <a:t>Post-IPO</a:t>
            </a:r>
            <a:r>
              <a:rPr lang="zh-CN" altLang="en-US" sz="2200" b="1" kern="0" dirty="0">
                <a:solidFill>
                  <a:srgbClr val="000066"/>
                </a:solidFill>
                <a:latin typeface="Times New Roman" panose="02020603050405020304"/>
                <a:ea typeface="幼圆" panose="02010509060101010101" pitchFamily="49" charset="-122"/>
              </a:rPr>
              <a:t>财务顾问及财务投资</a:t>
            </a:r>
            <a:endParaRPr lang="zh-CN" altLang="en-US" sz="2200" kern="0" dirty="0">
              <a:solidFill>
                <a:sysClr val="windowText" lastClr="000000"/>
              </a:solidFill>
              <a:latin typeface="Arial" panose="020B0604020202020204" pitchFamily="34" charset="0"/>
              <a:ea typeface="宋体" panose="02010600030101010101" pitchFamily="2" charset="-122"/>
            </a:endParaRPr>
          </a:p>
        </p:txBody>
      </p:sp>
      <p:sp>
        <p:nvSpPr>
          <p:cNvPr id="4" name="内容占位符 2"/>
          <p:cNvSpPr txBox="1"/>
          <p:nvPr/>
        </p:nvSpPr>
        <p:spPr>
          <a:xfrm>
            <a:off x="533400" y="1165860"/>
            <a:ext cx="8077200" cy="4525963"/>
          </a:xfrm>
          <a:prstGeom prst="rect">
            <a:avLst/>
          </a:prstGeom>
        </p:spPr>
        <p:txBody>
          <a:bodyPr/>
          <a:lstStyle>
            <a:lvl1pPr marL="342900" indent="-342900" algn="l" rtl="0" eaLnBrk="0" fontAlgn="base" hangingPunct="0">
              <a:spcBef>
                <a:spcPct val="20000"/>
              </a:spcBef>
              <a:spcAft>
                <a:spcPct val="0"/>
              </a:spcAft>
              <a:buChar char="•"/>
              <a:defRPr sz="3200">
                <a:solidFill>
                  <a:srgbClr val="777777"/>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n"/>
              <a:defRPr sz="2800">
                <a:solidFill>
                  <a:srgbClr val="777777"/>
                </a:solidFill>
                <a:latin typeface="+mn-lt"/>
                <a:ea typeface="+mn-ea"/>
              </a:defRPr>
            </a:lvl2pPr>
            <a:lvl3pPr marL="1143000" indent="-228600" algn="l" rtl="0" eaLnBrk="0" fontAlgn="base" hangingPunct="0">
              <a:spcBef>
                <a:spcPct val="20000"/>
              </a:spcBef>
              <a:spcAft>
                <a:spcPct val="0"/>
              </a:spcAft>
              <a:buFont typeface="Wingdings" panose="05000000000000000000" pitchFamily="2" charset="2"/>
              <a:buChar char="n"/>
              <a:defRPr sz="2400">
                <a:solidFill>
                  <a:srgbClr val="777777"/>
                </a:solidFill>
                <a:latin typeface="+mn-lt"/>
                <a:ea typeface="+mn-ea"/>
              </a:defRPr>
            </a:lvl3pPr>
            <a:lvl4pPr marL="16002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4pPr>
            <a:lvl5pPr marL="2057400" indent="-228600" algn="l" rtl="0" eaLnBrk="0" fontAlgn="base" hangingPunct="0">
              <a:spcBef>
                <a:spcPct val="20000"/>
              </a:spcBef>
              <a:spcAft>
                <a:spcPct val="0"/>
              </a:spcAft>
              <a:buFont typeface="Wingdings" panose="05000000000000000000" pitchFamily="2" charset="2"/>
              <a:buChar char="n"/>
              <a:defRPr sz="2000">
                <a:solidFill>
                  <a:srgbClr val="777777"/>
                </a:solidFill>
                <a:latin typeface="+mn-lt"/>
                <a:ea typeface="+mn-ea"/>
              </a:defRPr>
            </a:lvl5pPr>
            <a:lvl6pPr marL="25146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6pPr>
            <a:lvl7pPr marL="29718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7pPr>
            <a:lvl8pPr marL="34290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8pPr>
            <a:lvl9pPr marL="3886200" indent="-228600" algn="l" rtl="0" fontAlgn="base">
              <a:spcBef>
                <a:spcPct val="20000"/>
              </a:spcBef>
              <a:spcAft>
                <a:spcPct val="0"/>
              </a:spcAft>
              <a:buFont typeface="Wingdings" panose="05000000000000000000" pitchFamily="2" charset="2"/>
              <a:buChar char="n"/>
              <a:defRPr sz="2000">
                <a:solidFill>
                  <a:srgbClr val="777777"/>
                </a:solidFill>
                <a:latin typeface="+mn-lt"/>
                <a:ea typeface="+mn-ea"/>
              </a:defRPr>
            </a:lvl9pPr>
          </a:lstStyle>
          <a:p>
            <a:pPr marL="0" indent="0" eaLnBrk="1" hangingPunct="1">
              <a:lnSpc>
                <a:spcPct val="150000"/>
              </a:lnSpc>
              <a:buFontTx/>
              <a:buNone/>
              <a:defRPr/>
            </a:pPr>
            <a:r>
              <a:rPr lang="zh-CN" altLang="en-US" sz="1800" dirty="0">
                <a:solidFill>
                  <a:srgbClr val="0058B0"/>
                </a:solidFill>
              </a:rPr>
              <a:t>    上市对于企业和股东仅是发展的一个里程碑，对接资本市场后，企业和股东需要适应更高的监管要求、更完善的公司治理、更复杂的资本运作。我们针对此类需求，整合了服务资源，将财务顾问和财务投资作为载体，致力为客户提供定制化的市值管理服务。</a:t>
            </a:r>
          </a:p>
          <a:p>
            <a:pPr marL="0" indent="0" eaLnBrk="1" hangingPunct="1">
              <a:lnSpc>
                <a:spcPct val="150000"/>
              </a:lnSpc>
              <a:buFontTx/>
              <a:buNone/>
              <a:defRPr/>
            </a:pPr>
            <a:r>
              <a:rPr lang="zh-CN" altLang="en-US" sz="1800" dirty="0">
                <a:solidFill>
                  <a:srgbClr val="0058B0"/>
                </a:solidFill>
              </a:rPr>
              <a:t>    我们的财务顾问团队依托自身专业背景及资源整合优势，根据上市公司及其股东的需要，提供投融资、资本运作、资产及债务重组、财务管理、发展战略等活动提供的咨询、分析、方案设计等服务。包括的服务有：上市公司再融资、股权激励、并购、股权融资、市值维护、战略投资等。</a:t>
            </a:r>
          </a:p>
          <a:p>
            <a:pPr marL="0" indent="0" eaLnBrk="1" hangingPunct="1">
              <a:lnSpc>
                <a:spcPct val="150000"/>
              </a:lnSpc>
              <a:buFontTx/>
              <a:buNone/>
              <a:defRPr/>
            </a:pPr>
            <a:r>
              <a:rPr lang="zh-CN" altLang="en-US" sz="1800" dirty="0">
                <a:solidFill>
                  <a:srgbClr val="0058B0"/>
                </a:solidFill>
              </a:rPr>
              <a:t>    我们的投资团队依托自身专业背景和独特判断，根据市值管理的各项需求，设计投资结构，进行各种形式的市值管理投资。包括：并购投资、再融资投资、战略投资、固定收益投资等。</a:t>
            </a:r>
          </a:p>
          <a:p>
            <a:pPr marL="0" indent="0" eaLnBrk="1" hangingPunct="1">
              <a:buFontTx/>
              <a:buNone/>
              <a:defRPr/>
            </a:pPr>
            <a:endParaRPr lang="zh-CN" altLang="en-US" kern="0" dirty="0"/>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p:cNvSpPr>
            <a:spLocks noGrp="1"/>
          </p:cNvSpPr>
          <p:nvPr>
            <p:ph type="title"/>
          </p:nvPr>
        </p:nvSpPr>
        <p:spPr bwMode="auto">
          <a:xfrm>
            <a:off x="457200" y="214313"/>
            <a:ext cx="8229600" cy="1143000"/>
          </a:xfrm>
          <a:noFill/>
          <a:ln>
            <a:miter lim="800000"/>
          </a:ln>
        </p:spPr>
        <p:txBody>
          <a:bodyPr vert="horz" wrap="square" lIns="91440" tIns="45720" rIns="91440" bIns="45720" numCol="1" anchor="t" anchorCtr="0" compatLnSpc="1"/>
          <a:lstStyle/>
          <a:p>
            <a:r>
              <a:rPr kumimoji="1" lang="zh-CN" altLang="en-US" sz="2400">
                <a:solidFill>
                  <a:srgbClr val="000066"/>
                </a:solidFill>
                <a:latin typeface="Arial" panose="020B0604020202020204" pitchFamily="34" charset="0"/>
              </a:rPr>
              <a:t>联系我们</a:t>
            </a:r>
          </a:p>
        </p:txBody>
      </p:sp>
      <p:sp>
        <p:nvSpPr>
          <p:cNvPr id="37891" name="矩形 2"/>
          <p:cNvSpPr>
            <a:spLocks noChangeArrowheads="1"/>
          </p:cNvSpPr>
          <p:nvPr/>
        </p:nvSpPr>
        <p:spPr bwMode="auto">
          <a:xfrm>
            <a:off x="353695" y="1264285"/>
            <a:ext cx="6362065" cy="3030381"/>
          </a:xfrm>
          <a:prstGeom prst="rect">
            <a:avLst/>
          </a:prstGeom>
          <a:noFill/>
          <a:ln w="9525">
            <a:noFill/>
            <a:miter lim="800000"/>
          </a:ln>
        </p:spPr>
        <p:txBody>
          <a:bodyPr wrap="square">
            <a:spAutoFit/>
          </a:bodyPr>
          <a:lstStyle/>
          <a:p>
            <a:pPr>
              <a:lnSpc>
                <a:spcPct val="150000"/>
              </a:lnSpc>
            </a:pPr>
            <a:r>
              <a:rPr lang="zh-CN" altLang="en-US" b="1" dirty="0">
                <a:solidFill>
                  <a:srgbClr val="000066"/>
                </a:solidFill>
                <a:latin typeface="幼圆" panose="02010509060101010101" pitchFamily="49" charset="-122"/>
                <a:ea typeface="幼圆" panose="02010509060101010101" pitchFamily="49" charset="-122"/>
              </a:rPr>
              <a:t>编制人：高亦清</a:t>
            </a:r>
          </a:p>
          <a:p>
            <a:pPr>
              <a:lnSpc>
                <a:spcPct val="150000"/>
              </a:lnSpc>
            </a:pPr>
            <a:r>
              <a:rPr lang="zh-CN" altLang="en-US" b="1" dirty="0">
                <a:solidFill>
                  <a:srgbClr val="000066"/>
                </a:solidFill>
                <a:latin typeface="幼圆" panose="02010509060101010101" pitchFamily="49" charset="-122"/>
                <a:ea typeface="幼圆" panose="02010509060101010101" pitchFamily="49" charset="-122"/>
              </a:rPr>
              <a:t>联系人：闫英杰</a:t>
            </a:r>
          </a:p>
          <a:p>
            <a:pPr>
              <a:lnSpc>
                <a:spcPct val="150000"/>
              </a:lnSpc>
            </a:pPr>
            <a:r>
              <a:rPr lang="zh-CN" altLang="en-US" b="1" dirty="0">
                <a:solidFill>
                  <a:srgbClr val="000066"/>
                </a:solidFill>
                <a:latin typeface="幼圆" panose="02010509060101010101" pitchFamily="49" charset="-122"/>
                <a:ea typeface="幼圆" panose="02010509060101010101" pitchFamily="49" charset="-122"/>
              </a:rPr>
              <a:t>公司地址：上海市东湖路</a:t>
            </a:r>
            <a:r>
              <a:rPr lang="en-US" altLang="zh-CN" b="1" dirty="0">
                <a:solidFill>
                  <a:srgbClr val="000066"/>
                </a:solidFill>
                <a:latin typeface="幼圆" panose="02010509060101010101" pitchFamily="49" charset="-122"/>
                <a:ea typeface="幼圆" panose="02010509060101010101" pitchFamily="49" charset="-122"/>
              </a:rPr>
              <a:t>70</a:t>
            </a:r>
            <a:r>
              <a:rPr lang="zh-CN" altLang="en-US" b="1" dirty="0">
                <a:solidFill>
                  <a:srgbClr val="000066"/>
                </a:solidFill>
                <a:latin typeface="幼圆" panose="02010509060101010101" pitchFamily="49" charset="-122"/>
                <a:ea typeface="幼圆" panose="02010509060101010101" pitchFamily="49" charset="-122"/>
              </a:rPr>
              <a:t>号东湖宾馆</a:t>
            </a:r>
            <a:r>
              <a:rPr lang="en-US" altLang="zh-CN" b="1" dirty="0">
                <a:solidFill>
                  <a:srgbClr val="000066"/>
                </a:solidFill>
                <a:latin typeface="幼圆" panose="02010509060101010101" pitchFamily="49" charset="-122"/>
                <a:ea typeface="幼圆" panose="02010509060101010101" pitchFamily="49" charset="-122"/>
              </a:rPr>
              <a:t>3</a:t>
            </a:r>
            <a:r>
              <a:rPr lang="zh-CN" altLang="en-US" b="1" dirty="0">
                <a:solidFill>
                  <a:srgbClr val="000066"/>
                </a:solidFill>
                <a:latin typeface="幼圆" panose="02010509060101010101" pitchFamily="49" charset="-122"/>
                <a:ea typeface="幼圆" panose="02010509060101010101" pitchFamily="49" charset="-122"/>
              </a:rPr>
              <a:t>号楼</a:t>
            </a:r>
            <a:r>
              <a:rPr lang="en-US" altLang="zh-CN" b="1" dirty="0">
                <a:solidFill>
                  <a:srgbClr val="000066"/>
                </a:solidFill>
                <a:latin typeface="幼圆" panose="02010509060101010101" pitchFamily="49" charset="-122"/>
                <a:ea typeface="幼圆" panose="02010509060101010101" pitchFamily="49" charset="-122"/>
              </a:rPr>
              <a:t>3</a:t>
            </a:r>
            <a:r>
              <a:rPr lang="zh-CN" altLang="en-US" sz="2400" b="1" dirty="0">
                <a:solidFill>
                  <a:srgbClr val="000066"/>
                </a:solidFill>
                <a:latin typeface="幼圆" panose="02010509060101010101" pitchFamily="49" charset="-122"/>
                <a:ea typeface="幼圆" panose="02010509060101010101" pitchFamily="49" charset="-122"/>
              </a:rPr>
              <a:t>楼</a:t>
            </a:r>
          </a:p>
          <a:p>
            <a:pPr>
              <a:lnSpc>
                <a:spcPct val="150000"/>
              </a:lnSpc>
            </a:pPr>
            <a:r>
              <a:rPr lang="zh-CN" altLang="en-US" b="1" dirty="0">
                <a:solidFill>
                  <a:srgbClr val="000066"/>
                </a:solidFill>
                <a:latin typeface="幼圆" panose="02010509060101010101" pitchFamily="49" charset="-122"/>
                <a:ea typeface="幼圆" panose="02010509060101010101" pitchFamily="49" charset="-122"/>
              </a:rPr>
              <a:t>公司电话：</a:t>
            </a:r>
            <a:r>
              <a:rPr lang="en-US" altLang="zh-CN" b="1" dirty="0">
                <a:solidFill>
                  <a:srgbClr val="000066"/>
                </a:solidFill>
                <a:latin typeface="幼圆" panose="02010509060101010101" pitchFamily="49" charset="-122"/>
                <a:ea typeface="幼圆" panose="02010509060101010101" pitchFamily="49" charset="-122"/>
              </a:rPr>
              <a:t>8621—54668032—602</a:t>
            </a:r>
          </a:p>
          <a:p>
            <a:pPr>
              <a:lnSpc>
                <a:spcPct val="150000"/>
              </a:lnSpc>
            </a:pPr>
            <a:r>
              <a:rPr lang="zh-CN" altLang="en-US" b="1" dirty="0">
                <a:solidFill>
                  <a:srgbClr val="000066"/>
                </a:solidFill>
                <a:latin typeface="幼圆" panose="02010509060101010101" pitchFamily="49" charset="-122"/>
                <a:ea typeface="幼圆" panose="02010509060101010101" pitchFamily="49" charset="-122"/>
              </a:rPr>
              <a:t>网址：</a:t>
            </a:r>
            <a:r>
              <a:rPr lang="en-US" altLang="zh-CN" b="1" dirty="0">
                <a:solidFill>
                  <a:srgbClr val="000066"/>
                </a:solidFill>
                <a:latin typeface="幼圆" panose="02010509060101010101" pitchFamily="49" charset="-122"/>
                <a:ea typeface="幼圆" panose="02010509060101010101" pitchFamily="49" charset="-122"/>
              </a:rPr>
              <a:t>http://www.rongke.com</a:t>
            </a:r>
          </a:p>
          <a:p>
            <a:pPr>
              <a:lnSpc>
                <a:spcPct val="150000"/>
              </a:lnSpc>
            </a:pPr>
            <a:endParaRPr lang="en-US" altLang="zh-CN" sz="1400" b="1" dirty="0">
              <a:solidFill>
                <a:srgbClr val="000066"/>
              </a:solidFill>
              <a:latin typeface="幼圆" panose="02010509060101010101" pitchFamily="49" charset="-122"/>
              <a:ea typeface="幼圆" panose="02010509060101010101" pitchFamily="49" charset="-122"/>
            </a:endParaRPr>
          </a:p>
          <a:p>
            <a:pPr>
              <a:lnSpc>
                <a:spcPct val="150000"/>
              </a:lnSpc>
            </a:pPr>
            <a:endParaRPr lang="zh-CN" altLang="zh-CN" sz="1100" b="1" dirty="0">
              <a:solidFill>
                <a:srgbClr val="000066"/>
              </a:solidFill>
              <a:latin typeface="幼圆" panose="02010509060101010101" pitchFamily="49" charset="-122"/>
              <a:ea typeface="幼圆" panose="02010509060101010101" pitchFamily="49" charset="-122"/>
            </a:endParaRPr>
          </a:p>
        </p:txBody>
      </p:sp>
      <p:pic>
        <p:nvPicPr>
          <p:cNvPr id="37892" name="图片 6" descr="rongkeLogo.jpg"/>
          <p:cNvPicPr>
            <a:picLocks noChangeAspect="1"/>
          </p:cNvPicPr>
          <p:nvPr/>
        </p:nvPicPr>
        <p:blipFill>
          <a:blip r:embed="rId3"/>
          <a:srcRect/>
          <a:stretch>
            <a:fillRect/>
          </a:stretch>
        </p:blipFill>
        <p:spPr bwMode="auto">
          <a:xfrm>
            <a:off x="3995420" y="3452495"/>
            <a:ext cx="5046980" cy="2988945"/>
          </a:xfrm>
          <a:prstGeom prst="rect">
            <a:avLst/>
          </a:prstGeom>
          <a:noFill/>
          <a:ln w="9525">
            <a:noFill/>
            <a:miter lim="800000"/>
            <a:headEnd/>
            <a:tailEnd/>
          </a:ln>
        </p:spPr>
      </p:pic>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a:extLst>
              <a:ext uri="{FF2B5EF4-FFF2-40B4-BE49-F238E27FC236}">
                <a16:creationId xmlns:a16="http://schemas.microsoft.com/office/drawing/2014/main" xmlns="" id="{108FF581-AC87-41CE-B057-BA3D4C77138E}"/>
              </a:ext>
            </a:extLst>
          </p:cNvPr>
          <p:cNvSpPr/>
          <p:nvPr/>
        </p:nvSpPr>
        <p:spPr bwMode="auto">
          <a:xfrm>
            <a:off x="2195736" y="1945818"/>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3" name="文本框 2">
            <a:extLst>
              <a:ext uri="{FF2B5EF4-FFF2-40B4-BE49-F238E27FC236}">
                <a16:creationId xmlns:a16="http://schemas.microsoft.com/office/drawing/2014/main" xmlns="" id="{AE2A6DE1-2B6F-4949-A210-5150B2070ACA}"/>
              </a:ext>
            </a:extLst>
          </p:cNvPr>
          <p:cNvSpPr txBox="1"/>
          <p:nvPr/>
        </p:nvSpPr>
        <p:spPr>
          <a:xfrm>
            <a:off x="2339752" y="2069799"/>
            <a:ext cx="720080" cy="400110"/>
          </a:xfrm>
          <a:prstGeom prst="rect">
            <a:avLst/>
          </a:prstGeom>
          <a:noFill/>
        </p:spPr>
        <p:txBody>
          <a:bodyPr wrap="square" rtlCol="0">
            <a:spAutoFit/>
          </a:bodyPr>
          <a:lstStyle/>
          <a:p>
            <a:r>
              <a:rPr lang="zh-CN" altLang="en-US" b="1" dirty="0">
                <a:solidFill>
                  <a:schemeClr val="bg1"/>
                </a:solidFill>
                <a:latin typeface="+mn-ea"/>
                <a:ea typeface="+mn-ea"/>
              </a:rPr>
              <a:t>宏观</a:t>
            </a:r>
          </a:p>
        </p:txBody>
      </p:sp>
      <p:sp>
        <p:nvSpPr>
          <p:cNvPr id="6" name="椭圆 5">
            <a:extLst>
              <a:ext uri="{FF2B5EF4-FFF2-40B4-BE49-F238E27FC236}">
                <a16:creationId xmlns:a16="http://schemas.microsoft.com/office/drawing/2014/main" xmlns="" id="{6539445C-3220-411F-A775-2659D6DA6F83}"/>
              </a:ext>
            </a:extLst>
          </p:cNvPr>
          <p:cNvSpPr/>
          <p:nvPr/>
        </p:nvSpPr>
        <p:spPr bwMode="auto">
          <a:xfrm>
            <a:off x="2195736" y="3004506"/>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7" name="文本框 6">
            <a:extLst>
              <a:ext uri="{FF2B5EF4-FFF2-40B4-BE49-F238E27FC236}">
                <a16:creationId xmlns:a16="http://schemas.microsoft.com/office/drawing/2014/main" xmlns="" id="{70371CB9-A794-428B-8D23-1690A9B14F46}"/>
              </a:ext>
            </a:extLst>
          </p:cNvPr>
          <p:cNvSpPr txBox="1"/>
          <p:nvPr/>
        </p:nvSpPr>
        <p:spPr>
          <a:xfrm>
            <a:off x="2339752" y="3128487"/>
            <a:ext cx="720080" cy="400110"/>
          </a:xfrm>
          <a:prstGeom prst="rect">
            <a:avLst/>
          </a:prstGeom>
          <a:noFill/>
        </p:spPr>
        <p:txBody>
          <a:bodyPr wrap="square" rtlCol="0">
            <a:spAutoFit/>
          </a:bodyPr>
          <a:lstStyle/>
          <a:p>
            <a:r>
              <a:rPr lang="zh-CN" altLang="en-US" b="1" dirty="0">
                <a:solidFill>
                  <a:schemeClr val="bg1"/>
                </a:solidFill>
                <a:latin typeface="+mn-ea"/>
                <a:ea typeface="+mn-ea"/>
              </a:rPr>
              <a:t>市场</a:t>
            </a:r>
          </a:p>
        </p:txBody>
      </p:sp>
      <p:sp>
        <p:nvSpPr>
          <p:cNvPr id="8" name="椭圆 7">
            <a:extLst>
              <a:ext uri="{FF2B5EF4-FFF2-40B4-BE49-F238E27FC236}">
                <a16:creationId xmlns:a16="http://schemas.microsoft.com/office/drawing/2014/main" xmlns="" id="{C8BC29C7-0CBF-4557-BF6C-58276034EF02}"/>
              </a:ext>
            </a:extLst>
          </p:cNvPr>
          <p:cNvSpPr/>
          <p:nvPr/>
        </p:nvSpPr>
        <p:spPr bwMode="auto">
          <a:xfrm>
            <a:off x="2195736" y="4005064"/>
            <a:ext cx="1008112" cy="648072"/>
          </a:xfrm>
          <a:prstGeom prst="ellipse">
            <a:avLst/>
          </a:prstGeom>
          <a:solidFill>
            <a:srgbClr val="000066"/>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zh-CN" altLang="en-US" sz="2000" b="1" i="0" u="none" strike="noStrike" cap="none" normalizeH="0" baseline="0">
              <a:ln>
                <a:noFill/>
              </a:ln>
              <a:solidFill>
                <a:srgbClr val="000066"/>
              </a:solidFill>
              <a:effectLst/>
              <a:latin typeface="+mn-ea"/>
              <a:ea typeface="+mn-ea"/>
            </a:endParaRPr>
          </a:p>
        </p:txBody>
      </p:sp>
      <p:sp>
        <p:nvSpPr>
          <p:cNvPr id="9" name="文本框 8">
            <a:extLst>
              <a:ext uri="{FF2B5EF4-FFF2-40B4-BE49-F238E27FC236}">
                <a16:creationId xmlns:a16="http://schemas.microsoft.com/office/drawing/2014/main" xmlns="" id="{6A0F5180-C375-4405-8953-6A844DD190BD}"/>
              </a:ext>
            </a:extLst>
          </p:cNvPr>
          <p:cNvSpPr txBox="1"/>
          <p:nvPr/>
        </p:nvSpPr>
        <p:spPr>
          <a:xfrm>
            <a:off x="2339752" y="4115952"/>
            <a:ext cx="720080" cy="400110"/>
          </a:xfrm>
          <a:prstGeom prst="rect">
            <a:avLst/>
          </a:prstGeom>
          <a:noFill/>
        </p:spPr>
        <p:txBody>
          <a:bodyPr wrap="square" rtlCol="0">
            <a:spAutoFit/>
          </a:bodyPr>
          <a:lstStyle/>
          <a:p>
            <a:r>
              <a:rPr lang="zh-CN" altLang="en-US" b="1" dirty="0">
                <a:solidFill>
                  <a:schemeClr val="bg1"/>
                </a:solidFill>
                <a:latin typeface="+mn-ea"/>
                <a:ea typeface="+mn-ea"/>
              </a:rPr>
              <a:t>展望</a:t>
            </a:r>
          </a:p>
        </p:txBody>
      </p:sp>
      <p:sp>
        <p:nvSpPr>
          <p:cNvPr id="11" name="文本框 10">
            <a:extLst>
              <a:ext uri="{FF2B5EF4-FFF2-40B4-BE49-F238E27FC236}">
                <a16:creationId xmlns:a16="http://schemas.microsoft.com/office/drawing/2014/main" xmlns="" id="{5EFBE04E-EDD4-45EE-832A-F64243F2AD70}"/>
              </a:ext>
            </a:extLst>
          </p:cNvPr>
          <p:cNvSpPr txBox="1"/>
          <p:nvPr/>
        </p:nvSpPr>
        <p:spPr>
          <a:xfrm>
            <a:off x="2346092" y="5144685"/>
            <a:ext cx="720080" cy="400110"/>
          </a:xfrm>
          <a:prstGeom prst="rect">
            <a:avLst/>
          </a:prstGeom>
          <a:noFill/>
        </p:spPr>
        <p:txBody>
          <a:bodyPr wrap="square" rtlCol="0">
            <a:spAutoFit/>
          </a:bodyPr>
          <a:lstStyle/>
          <a:p>
            <a:r>
              <a:rPr lang="zh-CN" altLang="en-US" b="1" dirty="0">
                <a:solidFill>
                  <a:schemeClr val="bg1"/>
                </a:solidFill>
                <a:latin typeface="+mn-ea"/>
                <a:ea typeface="+mn-ea"/>
              </a:rPr>
              <a:t>业务</a:t>
            </a:r>
          </a:p>
        </p:txBody>
      </p:sp>
      <p:sp>
        <p:nvSpPr>
          <p:cNvPr id="5" name="文本框 4">
            <a:extLst>
              <a:ext uri="{FF2B5EF4-FFF2-40B4-BE49-F238E27FC236}">
                <a16:creationId xmlns:a16="http://schemas.microsoft.com/office/drawing/2014/main" xmlns="" id="{89152060-B9BE-4CC0-8CC2-A0F181116F45}"/>
              </a:ext>
            </a:extLst>
          </p:cNvPr>
          <p:cNvSpPr txBox="1"/>
          <p:nvPr/>
        </p:nvSpPr>
        <p:spPr>
          <a:xfrm>
            <a:off x="3370917" y="2089834"/>
            <a:ext cx="3528392" cy="400110"/>
          </a:xfrm>
          <a:prstGeom prst="rect">
            <a:avLst/>
          </a:prstGeom>
          <a:noFill/>
        </p:spPr>
        <p:txBody>
          <a:bodyPr wrap="square" rtlCol="0">
            <a:spAutoFit/>
          </a:bodyPr>
          <a:lstStyle/>
          <a:p>
            <a:r>
              <a:rPr lang="en-US" altLang="zh-CN" b="1" dirty="0">
                <a:solidFill>
                  <a:srgbClr val="000066"/>
                </a:solidFill>
                <a:latin typeface="+mn-ea"/>
                <a:ea typeface="+mn-ea"/>
              </a:rPr>
              <a:t>CPI</a:t>
            </a:r>
            <a:r>
              <a:rPr lang="zh-CN" altLang="en-US" b="1" dirty="0">
                <a:solidFill>
                  <a:srgbClr val="000066"/>
                </a:solidFill>
                <a:latin typeface="+mn-ea"/>
                <a:ea typeface="+mn-ea"/>
              </a:rPr>
              <a:t>温和上涨</a:t>
            </a:r>
          </a:p>
        </p:txBody>
      </p:sp>
      <p:sp>
        <p:nvSpPr>
          <p:cNvPr id="14" name="文本框 13">
            <a:extLst>
              <a:ext uri="{FF2B5EF4-FFF2-40B4-BE49-F238E27FC236}">
                <a16:creationId xmlns:a16="http://schemas.microsoft.com/office/drawing/2014/main" xmlns="" id="{2EAC5418-455D-493D-9BB1-2DF43C40E674}"/>
              </a:ext>
            </a:extLst>
          </p:cNvPr>
          <p:cNvSpPr txBox="1"/>
          <p:nvPr/>
        </p:nvSpPr>
        <p:spPr>
          <a:xfrm>
            <a:off x="3383194" y="3128487"/>
            <a:ext cx="3528392" cy="400110"/>
          </a:xfrm>
          <a:prstGeom prst="rect">
            <a:avLst/>
          </a:prstGeom>
          <a:noFill/>
        </p:spPr>
        <p:txBody>
          <a:bodyPr wrap="square" rtlCol="0">
            <a:spAutoFit/>
          </a:bodyPr>
          <a:lstStyle/>
          <a:p>
            <a:r>
              <a:rPr lang="en-US" altLang="zh-CN" b="1" dirty="0">
                <a:solidFill>
                  <a:srgbClr val="000066"/>
                </a:solidFill>
                <a:latin typeface="+mn-ea"/>
                <a:ea typeface="+mn-ea"/>
              </a:rPr>
              <a:t>A</a:t>
            </a:r>
            <a:r>
              <a:rPr lang="zh-CN" altLang="en-US" b="1" dirty="0">
                <a:solidFill>
                  <a:srgbClr val="000066"/>
                </a:solidFill>
                <a:latin typeface="+mn-ea"/>
                <a:ea typeface="+mn-ea"/>
              </a:rPr>
              <a:t>股市场表现低迷</a:t>
            </a:r>
          </a:p>
        </p:txBody>
      </p:sp>
      <p:sp>
        <p:nvSpPr>
          <p:cNvPr id="15" name="文本框 14">
            <a:extLst>
              <a:ext uri="{FF2B5EF4-FFF2-40B4-BE49-F238E27FC236}">
                <a16:creationId xmlns:a16="http://schemas.microsoft.com/office/drawing/2014/main" xmlns="" id="{F7833C00-B6D3-40E6-BCA9-DD2EF0267E28}"/>
              </a:ext>
            </a:extLst>
          </p:cNvPr>
          <p:cNvSpPr txBox="1"/>
          <p:nvPr/>
        </p:nvSpPr>
        <p:spPr>
          <a:xfrm>
            <a:off x="3347864" y="4149080"/>
            <a:ext cx="4536504" cy="400110"/>
          </a:xfrm>
          <a:prstGeom prst="rect">
            <a:avLst/>
          </a:prstGeom>
          <a:noFill/>
        </p:spPr>
        <p:txBody>
          <a:bodyPr wrap="square" rtlCol="0">
            <a:spAutoFit/>
          </a:bodyPr>
          <a:lstStyle/>
          <a:p>
            <a:r>
              <a:rPr lang="zh-CN" altLang="en-US" b="1" dirty="0">
                <a:solidFill>
                  <a:srgbClr val="000066"/>
                </a:solidFill>
                <a:latin typeface="+mn-ea"/>
                <a:ea typeface="+mn-ea"/>
              </a:rPr>
              <a:t>可关注超跌绩优股</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bwMode="auto">
          <a:xfrm>
            <a:off x="452438" y="260350"/>
            <a:ext cx="8229600" cy="596900"/>
          </a:xfrm>
          <a:noFill/>
          <a:ln>
            <a:miter lim="800000"/>
          </a:ln>
        </p:spPr>
        <p:txBody>
          <a:bodyPr vert="horz" wrap="square" lIns="91440" tIns="45720" rIns="91440" bIns="45720" numCol="1" anchor="t" anchorCtr="0" compatLnSpc="1"/>
          <a:lstStyle/>
          <a:p>
            <a:r>
              <a:rPr kumimoji="1" lang="en-US" altLang="zh-CN" sz="2400" dirty="0">
                <a:solidFill>
                  <a:srgbClr val="000066"/>
                </a:solidFill>
                <a:latin typeface="Arial" panose="020B0604020202020204" pitchFamily="34" charset="0"/>
              </a:rPr>
              <a:t>CPI</a:t>
            </a:r>
            <a:r>
              <a:rPr kumimoji="1" lang="zh-CN" altLang="en-US" sz="2400" dirty="0">
                <a:solidFill>
                  <a:srgbClr val="000066"/>
                </a:solidFill>
                <a:latin typeface="Arial" panose="020B0604020202020204" pitchFamily="34" charset="0"/>
              </a:rPr>
              <a:t>、</a:t>
            </a:r>
            <a:r>
              <a:rPr kumimoji="1" lang="en-US" altLang="zh-CN" sz="2400" dirty="0">
                <a:solidFill>
                  <a:srgbClr val="000066"/>
                </a:solidFill>
                <a:latin typeface="Arial" panose="020B0604020202020204" pitchFamily="34" charset="0"/>
              </a:rPr>
              <a:t>PPI</a:t>
            </a:r>
          </a:p>
        </p:txBody>
      </p:sp>
      <p:sp>
        <p:nvSpPr>
          <p:cNvPr id="6" name="文本框 5">
            <a:extLst>
              <a:ext uri="{FF2B5EF4-FFF2-40B4-BE49-F238E27FC236}">
                <a16:creationId xmlns:a16="http://schemas.microsoft.com/office/drawing/2014/main" xmlns="" id="{B764D00D-BD49-45EB-B695-DC2F54C61DDD}"/>
              </a:ext>
            </a:extLst>
          </p:cNvPr>
          <p:cNvSpPr txBox="1"/>
          <p:nvPr/>
        </p:nvSpPr>
        <p:spPr>
          <a:xfrm>
            <a:off x="542268" y="5397318"/>
            <a:ext cx="1725475" cy="707886"/>
          </a:xfrm>
          <a:prstGeom prst="rect">
            <a:avLst/>
          </a:prstGeom>
          <a:noFill/>
        </p:spPr>
        <p:txBody>
          <a:bodyPr wrap="square" rtlCol="0">
            <a:spAutoFit/>
          </a:bodyPr>
          <a:lstStyle/>
          <a:p>
            <a:r>
              <a:rPr lang="en-US" altLang="zh-CN" sz="1600" b="1" dirty="0">
                <a:solidFill>
                  <a:srgbClr val="000066"/>
                </a:solidFill>
                <a:latin typeface="+mn-ea"/>
                <a:ea typeface="+mn-ea"/>
              </a:rPr>
              <a:t>6</a:t>
            </a:r>
            <a:r>
              <a:rPr lang="zh-CN" altLang="en-US" sz="1600" b="1" dirty="0">
                <a:solidFill>
                  <a:srgbClr val="000066"/>
                </a:solidFill>
                <a:latin typeface="+mn-ea"/>
                <a:ea typeface="+mn-ea"/>
              </a:rPr>
              <a:t>月</a:t>
            </a:r>
            <a:r>
              <a:rPr lang="en-GB" altLang="zh-CN" sz="1600" b="1" dirty="0">
                <a:solidFill>
                  <a:srgbClr val="000066"/>
                </a:solidFill>
                <a:latin typeface="+mn-ea"/>
                <a:ea typeface="+mn-ea"/>
              </a:rPr>
              <a:t>CPI</a:t>
            </a:r>
            <a:r>
              <a:rPr lang="zh-CN" altLang="en-US" sz="1600" b="1" dirty="0">
                <a:solidFill>
                  <a:srgbClr val="000066"/>
                </a:solidFill>
                <a:latin typeface="+mn-ea"/>
                <a:ea typeface="+mn-ea"/>
              </a:rPr>
              <a:t>同比上涨</a:t>
            </a:r>
            <a:r>
              <a:rPr lang="en-US" altLang="zh-CN" sz="2400" b="1" dirty="0">
                <a:solidFill>
                  <a:srgbClr val="FF0000"/>
                </a:solidFill>
                <a:latin typeface="+mn-ea"/>
                <a:ea typeface="+mn-ea"/>
              </a:rPr>
              <a:t>1.9%</a:t>
            </a:r>
            <a:r>
              <a:rPr lang="zh-CN" altLang="en-US" sz="1600" b="1" dirty="0">
                <a:solidFill>
                  <a:srgbClr val="000066"/>
                </a:solidFill>
                <a:latin typeface="+mn-ea"/>
                <a:ea typeface="+mn-ea"/>
              </a:rPr>
              <a:t>，较上月</a:t>
            </a:r>
            <a:endParaRPr lang="en-US" altLang="zh-CN" sz="1600" b="1" dirty="0">
              <a:solidFill>
                <a:srgbClr val="000066"/>
              </a:solidFill>
              <a:latin typeface="+mn-ea"/>
              <a:ea typeface="+mn-ea"/>
            </a:endParaRPr>
          </a:p>
        </p:txBody>
      </p:sp>
      <p:sp>
        <p:nvSpPr>
          <p:cNvPr id="7" name="箭头: 上 6">
            <a:extLst>
              <a:ext uri="{FF2B5EF4-FFF2-40B4-BE49-F238E27FC236}">
                <a16:creationId xmlns:a16="http://schemas.microsoft.com/office/drawing/2014/main" xmlns="" id="{EE1FF2CB-3236-4319-97BD-FD706CD166E8}"/>
              </a:ext>
            </a:extLst>
          </p:cNvPr>
          <p:cNvSpPr/>
          <p:nvPr/>
        </p:nvSpPr>
        <p:spPr bwMode="auto">
          <a:xfrm>
            <a:off x="2235941" y="5544516"/>
            <a:ext cx="288032" cy="576064"/>
          </a:xfrm>
          <a:prstGeom prst="upArrow">
            <a:avLst/>
          </a:prstGeom>
          <a:solidFill>
            <a:srgbClr val="FF0000"/>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FF0000"/>
              </a:solidFill>
              <a:effectLst/>
              <a:latin typeface="Arial" panose="020B0604020202020204" pitchFamily="34" charset="0"/>
              <a:ea typeface="幼圆" panose="02010509060101010101" pitchFamily="49" charset="-122"/>
            </a:endParaRPr>
          </a:p>
        </p:txBody>
      </p:sp>
      <p:sp>
        <p:nvSpPr>
          <p:cNvPr id="8" name="文本框 7">
            <a:extLst>
              <a:ext uri="{FF2B5EF4-FFF2-40B4-BE49-F238E27FC236}">
                <a16:creationId xmlns:a16="http://schemas.microsoft.com/office/drawing/2014/main" xmlns="" id="{D0E15A36-735B-48C1-A799-881FC92719BC}"/>
              </a:ext>
            </a:extLst>
          </p:cNvPr>
          <p:cNvSpPr txBox="1"/>
          <p:nvPr/>
        </p:nvSpPr>
        <p:spPr>
          <a:xfrm>
            <a:off x="2492170" y="5601715"/>
            <a:ext cx="806631" cy="461665"/>
          </a:xfrm>
          <a:prstGeom prst="rect">
            <a:avLst/>
          </a:prstGeom>
          <a:noFill/>
        </p:spPr>
        <p:txBody>
          <a:bodyPr wrap="none" rtlCol="0">
            <a:spAutoFit/>
          </a:bodyPr>
          <a:lstStyle/>
          <a:p>
            <a:r>
              <a:rPr lang="en-US" altLang="zh-CN" sz="2400" b="1" dirty="0">
                <a:solidFill>
                  <a:srgbClr val="FF0000"/>
                </a:solidFill>
                <a:latin typeface="+mn-ea"/>
                <a:ea typeface="+mn-ea"/>
              </a:rPr>
              <a:t>0.1%</a:t>
            </a:r>
            <a:endParaRPr lang="zh-CN" altLang="en-US" sz="2400" b="1" dirty="0">
              <a:solidFill>
                <a:srgbClr val="FF0000"/>
              </a:solidFill>
              <a:latin typeface="+mn-ea"/>
              <a:ea typeface="+mn-ea"/>
            </a:endParaRPr>
          </a:p>
        </p:txBody>
      </p:sp>
      <p:sp>
        <p:nvSpPr>
          <p:cNvPr id="9" name="文本框 8">
            <a:extLst>
              <a:ext uri="{FF2B5EF4-FFF2-40B4-BE49-F238E27FC236}">
                <a16:creationId xmlns:a16="http://schemas.microsoft.com/office/drawing/2014/main" xmlns="" id="{E6FF9C3F-5CE9-4400-8B30-34D17215519E}"/>
              </a:ext>
            </a:extLst>
          </p:cNvPr>
          <p:cNvSpPr txBox="1"/>
          <p:nvPr/>
        </p:nvSpPr>
        <p:spPr>
          <a:xfrm>
            <a:off x="5279162" y="5446286"/>
            <a:ext cx="1725475" cy="707886"/>
          </a:xfrm>
          <a:prstGeom prst="rect">
            <a:avLst/>
          </a:prstGeom>
          <a:noFill/>
        </p:spPr>
        <p:txBody>
          <a:bodyPr wrap="square" rtlCol="0">
            <a:spAutoFit/>
          </a:bodyPr>
          <a:lstStyle/>
          <a:p>
            <a:r>
              <a:rPr lang="en-US" altLang="zh-CN" sz="1600" b="1" dirty="0">
                <a:solidFill>
                  <a:srgbClr val="000066"/>
                </a:solidFill>
                <a:latin typeface="+mn-ea"/>
              </a:rPr>
              <a:t>6</a:t>
            </a:r>
            <a:r>
              <a:rPr lang="zh-CN" altLang="en-US" sz="1600" b="1" dirty="0">
                <a:solidFill>
                  <a:srgbClr val="000066"/>
                </a:solidFill>
                <a:latin typeface="+mn-ea"/>
              </a:rPr>
              <a:t>月</a:t>
            </a:r>
            <a:r>
              <a:rPr lang="en-GB" altLang="zh-CN" sz="1600" b="1" dirty="0">
                <a:solidFill>
                  <a:srgbClr val="000066"/>
                </a:solidFill>
                <a:latin typeface="+mn-ea"/>
              </a:rPr>
              <a:t>PPI</a:t>
            </a:r>
            <a:r>
              <a:rPr lang="zh-CN" altLang="en-US" sz="1600" b="1" dirty="0">
                <a:solidFill>
                  <a:srgbClr val="000066"/>
                </a:solidFill>
                <a:latin typeface="+mn-ea"/>
              </a:rPr>
              <a:t>同比上涨</a:t>
            </a:r>
            <a:r>
              <a:rPr lang="en-US" altLang="zh-CN" sz="2400" b="1" dirty="0">
                <a:solidFill>
                  <a:srgbClr val="FF0000"/>
                </a:solidFill>
                <a:latin typeface="+mn-ea"/>
              </a:rPr>
              <a:t>4.7%</a:t>
            </a:r>
            <a:r>
              <a:rPr lang="zh-CN" altLang="en-US" sz="1600" b="1" dirty="0">
                <a:solidFill>
                  <a:srgbClr val="000066"/>
                </a:solidFill>
                <a:latin typeface="+mn-ea"/>
              </a:rPr>
              <a:t>，较上月</a:t>
            </a:r>
            <a:endParaRPr lang="en-US" altLang="zh-CN" sz="1600" b="1" dirty="0">
              <a:solidFill>
                <a:srgbClr val="000066"/>
              </a:solidFill>
              <a:latin typeface="+mn-ea"/>
            </a:endParaRPr>
          </a:p>
        </p:txBody>
      </p:sp>
      <p:sp>
        <p:nvSpPr>
          <p:cNvPr id="10" name="箭头: 上 9">
            <a:extLst>
              <a:ext uri="{FF2B5EF4-FFF2-40B4-BE49-F238E27FC236}">
                <a16:creationId xmlns:a16="http://schemas.microsoft.com/office/drawing/2014/main" xmlns="" id="{6CF24ADA-75C2-4612-8373-F0D246EFA584}"/>
              </a:ext>
            </a:extLst>
          </p:cNvPr>
          <p:cNvSpPr/>
          <p:nvPr/>
        </p:nvSpPr>
        <p:spPr bwMode="auto">
          <a:xfrm>
            <a:off x="7086126" y="5640047"/>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1" name="文本框 10">
            <a:extLst>
              <a:ext uri="{FF2B5EF4-FFF2-40B4-BE49-F238E27FC236}">
                <a16:creationId xmlns:a16="http://schemas.microsoft.com/office/drawing/2014/main" xmlns="" id="{C964CC13-3406-408D-BF90-8B392FB5E7DD}"/>
              </a:ext>
            </a:extLst>
          </p:cNvPr>
          <p:cNvSpPr txBox="1"/>
          <p:nvPr/>
        </p:nvSpPr>
        <p:spPr>
          <a:xfrm>
            <a:off x="7424861" y="5621064"/>
            <a:ext cx="806631" cy="461665"/>
          </a:xfrm>
          <a:prstGeom prst="rect">
            <a:avLst/>
          </a:prstGeom>
          <a:noFill/>
        </p:spPr>
        <p:txBody>
          <a:bodyPr wrap="none" rtlCol="0">
            <a:spAutoFit/>
          </a:bodyPr>
          <a:lstStyle/>
          <a:p>
            <a:r>
              <a:rPr lang="en-US" altLang="zh-CN" sz="2400" b="1" dirty="0">
                <a:solidFill>
                  <a:srgbClr val="FF0000"/>
                </a:solidFill>
                <a:latin typeface="+mn-ea"/>
                <a:ea typeface="+mn-ea"/>
              </a:rPr>
              <a:t>0.6%</a:t>
            </a:r>
            <a:endParaRPr lang="zh-CN" altLang="en-US" sz="2400" b="1" dirty="0">
              <a:solidFill>
                <a:srgbClr val="FF0000"/>
              </a:solidFill>
              <a:latin typeface="+mn-ea"/>
              <a:ea typeface="+mn-ea"/>
            </a:endParaRPr>
          </a:p>
        </p:txBody>
      </p:sp>
      <p:pic>
        <p:nvPicPr>
          <p:cNvPr id="2" name="图片 1">
            <a:extLst>
              <a:ext uri="{FF2B5EF4-FFF2-40B4-BE49-F238E27FC236}">
                <a16:creationId xmlns:a16="http://schemas.microsoft.com/office/drawing/2014/main" xmlns="" id="{423A2287-5345-4EFA-B625-0DADDBBE495E}"/>
              </a:ext>
            </a:extLst>
          </p:cNvPr>
          <p:cNvPicPr>
            <a:picLocks noChangeAspect="1"/>
          </p:cNvPicPr>
          <p:nvPr/>
        </p:nvPicPr>
        <p:blipFill>
          <a:blip r:embed="rId3"/>
          <a:stretch>
            <a:fillRect/>
          </a:stretch>
        </p:blipFill>
        <p:spPr>
          <a:xfrm>
            <a:off x="771392" y="1025452"/>
            <a:ext cx="7056784" cy="4241578"/>
          </a:xfrm>
          <a:prstGeom prst="rect">
            <a:avLst/>
          </a:prstGeom>
        </p:spPr>
      </p:pic>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p:cNvSpPr>
          <p:nvPr>
            <p:ph type="title"/>
          </p:nvPr>
        </p:nvSpPr>
        <p:spPr bwMode="auto">
          <a:noFill/>
          <a:ln>
            <a:miter lim="800000"/>
          </a:ln>
        </p:spPr>
        <p:txBody>
          <a:bodyPr vert="horz" wrap="square" lIns="91440" tIns="45720" rIns="91440" bIns="45720" numCol="1" anchor="t" anchorCtr="0" compatLnSpc="1"/>
          <a:lstStyle/>
          <a:p>
            <a:r>
              <a:rPr kumimoji="1" lang="en-US" altLang="zh-CN" sz="2400" dirty="0">
                <a:solidFill>
                  <a:schemeClr val="tx2">
                    <a:lumMod val="75000"/>
                  </a:schemeClr>
                </a:solidFill>
                <a:latin typeface="Arial" panose="020B0604020202020204" pitchFamily="34" charset="0"/>
              </a:rPr>
              <a:t>PMI</a:t>
            </a:r>
            <a:endParaRPr kumimoji="1" lang="zh-CN" altLang="en-US" sz="2400" dirty="0">
              <a:solidFill>
                <a:schemeClr val="tx2">
                  <a:lumMod val="75000"/>
                </a:schemeClr>
              </a:solidFill>
              <a:latin typeface="Arial" panose="020B0604020202020204" pitchFamily="34" charset="0"/>
            </a:endParaRPr>
          </a:p>
        </p:txBody>
      </p:sp>
      <p:sp>
        <p:nvSpPr>
          <p:cNvPr id="4" name="文本框 3">
            <a:extLst>
              <a:ext uri="{FF2B5EF4-FFF2-40B4-BE49-F238E27FC236}">
                <a16:creationId xmlns:a16="http://schemas.microsoft.com/office/drawing/2014/main" xmlns="" id="{7DD487CA-39EA-4182-9465-1981E526F767}"/>
              </a:ext>
            </a:extLst>
          </p:cNvPr>
          <p:cNvSpPr txBox="1"/>
          <p:nvPr/>
        </p:nvSpPr>
        <p:spPr>
          <a:xfrm>
            <a:off x="542269" y="5397318"/>
            <a:ext cx="1584176" cy="954107"/>
          </a:xfrm>
          <a:prstGeom prst="rect">
            <a:avLst/>
          </a:prstGeom>
          <a:noFill/>
        </p:spPr>
        <p:txBody>
          <a:bodyPr wrap="square" rtlCol="0">
            <a:spAutoFit/>
          </a:bodyPr>
          <a:lstStyle/>
          <a:p>
            <a:r>
              <a:rPr lang="en-US" altLang="zh-CN" sz="1600" b="1" dirty="0">
                <a:solidFill>
                  <a:srgbClr val="000066"/>
                </a:solidFill>
                <a:latin typeface="+mn-ea"/>
                <a:ea typeface="+mn-ea"/>
              </a:rPr>
              <a:t>6</a:t>
            </a:r>
            <a:r>
              <a:rPr lang="zh-CN" altLang="en-US" sz="1600" b="1" dirty="0">
                <a:solidFill>
                  <a:srgbClr val="000066"/>
                </a:solidFill>
                <a:latin typeface="+mn-ea"/>
                <a:ea typeface="+mn-ea"/>
              </a:rPr>
              <a:t>月制造业</a:t>
            </a:r>
            <a:r>
              <a:rPr lang="en-US" altLang="zh-CN" sz="1600" b="1" dirty="0">
                <a:solidFill>
                  <a:srgbClr val="000066"/>
                </a:solidFill>
                <a:latin typeface="+mn-ea"/>
                <a:ea typeface="+mn-ea"/>
              </a:rPr>
              <a:t>PMI</a:t>
            </a:r>
            <a:r>
              <a:rPr lang="zh-CN" altLang="en-US" sz="1600" b="1" dirty="0">
                <a:solidFill>
                  <a:srgbClr val="000066"/>
                </a:solidFill>
                <a:latin typeface="+mn-ea"/>
                <a:ea typeface="+mn-ea"/>
              </a:rPr>
              <a:t>为</a:t>
            </a:r>
            <a:r>
              <a:rPr lang="en-US" altLang="zh-CN" sz="2400" b="1" dirty="0">
                <a:solidFill>
                  <a:srgbClr val="FF0000"/>
                </a:solidFill>
                <a:latin typeface="+mn-ea"/>
                <a:ea typeface="+mn-ea"/>
              </a:rPr>
              <a:t>51.5%</a:t>
            </a:r>
            <a:r>
              <a:rPr lang="zh-CN" altLang="en-US" sz="1600" b="1" dirty="0">
                <a:solidFill>
                  <a:srgbClr val="000066"/>
                </a:solidFill>
                <a:latin typeface="+mn-ea"/>
                <a:ea typeface="+mn-ea"/>
              </a:rPr>
              <a:t>，较上月</a:t>
            </a:r>
            <a:endParaRPr lang="en-US" altLang="zh-CN" sz="1600" b="1" dirty="0">
              <a:solidFill>
                <a:srgbClr val="000066"/>
              </a:solidFill>
              <a:latin typeface="+mn-ea"/>
              <a:ea typeface="+mn-ea"/>
            </a:endParaRPr>
          </a:p>
        </p:txBody>
      </p:sp>
      <p:sp>
        <p:nvSpPr>
          <p:cNvPr id="5" name="箭头: 上 4">
            <a:extLst>
              <a:ext uri="{FF2B5EF4-FFF2-40B4-BE49-F238E27FC236}">
                <a16:creationId xmlns:a16="http://schemas.microsoft.com/office/drawing/2014/main" xmlns="" id="{73A86F5A-F614-462C-9282-6CC5D43082CC}"/>
              </a:ext>
            </a:extLst>
          </p:cNvPr>
          <p:cNvSpPr/>
          <p:nvPr/>
        </p:nvSpPr>
        <p:spPr bwMode="auto">
          <a:xfrm rot="10800000">
            <a:off x="2267744" y="5627971"/>
            <a:ext cx="288032" cy="576064"/>
          </a:xfrm>
          <a:prstGeom prst="upArrow">
            <a:avLst/>
          </a:prstGeom>
          <a:solidFill>
            <a:srgbClr val="000066"/>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6" name="文本框 5">
            <a:extLst>
              <a:ext uri="{FF2B5EF4-FFF2-40B4-BE49-F238E27FC236}">
                <a16:creationId xmlns:a16="http://schemas.microsoft.com/office/drawing/2014/main" xmlns="" id="{94F114BE-D5DA-4995-8AA3-E394FF46BBDD}"/>
              </a:ext>
            </a:extLst>
          </p:cNvPr>
          <p:cNvSpPr txBox="1"/>
          <p:nvPr/>
        </p:nvSpPr>
        <p:spPr>
          <a:xfrm>
            <a:off x="2555776" y="5685170"/>
            <a:ext cx="806631" cy="461665"/>
          </a:xfrm>
          <a:prstGeom prst="rect">
            <a:avLst/>
          </a:prstGeom>
          <a:noFill/>
        </p:spPr>
        <p:txBody>
          <a:bodyPr wrap="none" rtlCol="0">
            <a:spAutoFit/>
          </a:bodyPr>
          <a:lstStyle/>
          <a:p>
            <a:r>
              <a:rPr lang="en-US" altLang="zh-CN" sz="2400" b="1" dirty="0">
                <a:solidFill>
                  <a:srgbClr val="000066"/>
                </a:solidFill>
                <a:latin typeface="+mn-ea"/>
                <a:ea typeface="+mn-ea"/>
              </a:rPr>
              <a:t>0.4%</a:t>
            </a:r>
            <a:endParaRPr lang="zh-CN" altLang="en-US" sz="2400" b="1" dirty="0">
              <a:solidFill>
                <a:srgbClr val="000066"/>
              </a:solidFill>
              <a:latin typeface="+mn-ea"/>
              <a:ea typeface="+mn-ea"/>
            </a:endParaRPr>
          </a:p>
        </p:txBody>
      </p:sp>
      <p:sp>
        <p:nvSpPr>
          <p:cNvPr id="9" name="文本框 8">
            <a:extLst>
              <a:ext uri="{FF2B5EF4-FFF2-40B4-BE49-F238E27FC236}">
                <a16:creationId xmlns:a16="http://schemas.microsoft.com/office/drawing/2014/main" xmlns="" id="{BA729E48-E999-4B96-B439-DC8961825D80}"/>
              </a:ext>
            </a:extLst>
          </p:cNvPr>
          <p:cNvSpPr txBox="1"/>
          <p:nvPr/>
        </p:nvSpPr>
        <p:spPr>
          <a:xfrm>
            <a:off x="5420461" y="5446286"/>
            <a:ext cx="1584176" cy="954107"/>
          </a:xfrm>
          <a:prstGeom prst="rect">
            <a:avLst/>
          </a:prstGeom>
          <a:noFill/>
        </p:spPr>
        <p:txBody>
          <a:bodyPr wrap="square" rtlCol="0">
            <a:spAutoFit/>
          </a:bodyPr>
          <a:lstStyle/>
          <a:p>
            <a:r>
              <a:rPr lang="zh-CN" altLang="en-US" sz="1600" b="1" dirty="0">
                <a:solidFill>
                  <a:srgbClr val="000066"/>
                </a:solidFill>
                <a:latin typeface="+mn-ea"/>
                <a:ea typeface="+mn-ea"/>
              </a:rPr>
              <a:t>财新中国</a:t>
            </a:r>
            <a:r>
              <a:rPr lang="en-US" altLang="zh-CN" sz="1600" b="1" dirty="0">
                <a:solidFill>
                  <a:srgbClr val="000066"/>
                </a:solidFill>
                <a:latin typeface="+mn-ea"/>
                <a:ea typeface="+mn-ea"/>
              </a:rPr>
              <a:t>PMI</a:t>
            </a:r>
            <a:r>
              <a:rPr lang="zh-CN" altLang="en-US" sz="1600" b="1" dirty="0">
                <a:solidFill>
                  <a:srgbClr val="000066"/>
                </a:solidFill>
                <a:latin typeface="+mn-ea"/>
                <a:ea typeface="+mn-ea"/>
              </a:rPr>
              <a:t>为</a:t>
            </a:r>
            <a:r>
              <a:rPr lang="en-US" altLang="zh-CN" sz="2400" b="1" dirty="0">
                <a:solidFill>
                  <a:srgbClr val="FF0000"/>
                </a:solidFill>
                <a:latin typeface="+mn-ea"/>
                <a:ea typeface="+mn-ea"/>
              </a:rPr>
              <a:t>51.0%</a:t>
            </a:r>
            <a:r>
              <a:rPr lang="zh-CN" altLang="en-US" sz="1600" b="1" dirty="0">
                <a:solidFill>
                  <a:srgbClr val="000066"/>
                </a:solidFill>
                <a:latin typeface="+mn-ea"/>
                <a:ea typeface="+mn-ea"/>
              </a:rPr>
              <a:t>，较上月</a:t>
            </a:r>
            <a:endParaRPr lang="en-US" altLang="zh-CN" sz="1600" b="1" dirty="0">
              <a:solidFill>
                <a:srgbClr val="000066"/>
              </a:solidFill>
              <a:latin typeface="+mn-ea"/>
              <a:ea typeface="+mn-ea"/>
            </a:endParaRPr>
          </a:p>
        </p:txBody>
      </p:sp>
      <p:sp>
        <p:nvSpPr>
          <p:cNvPr id="10" name="箭头: 上 9">
            <a:extLst>
              <a:ext uri="{FF2B5EF4-FFF2-40B4-BE49-F238E27FC236}">
                <a16:creationId xmlns:a16="http://schemas.microsoft.com/office/drawing/2014/main" xmlns="" id="{D165FCA1-BBE5-4E49-AF4A-D7637FA0AFE0}"/>
              </a:ext>
            </a:extLst>
          </p:cNvPr>
          <p:cNvSpPr/>
          <p:nvPr/>
        </p:nvSpPr>
        <p:spPr bwMode="auto">
          <a:xfrm rot="10800000">
            <a:off x="7020113" y="5627970"/>
            <a:ext cx="288032" cy="576064"/>
          </a:xfrm>
          <a:prstGeom prst="upArrow">
            <a:avLst/>
          </a:prstGeom>
          <a:solidFill>
            <a:srgbClr val="000066"/>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rgbClr val="FF0000"/>
              </a:solidFill>
              <a:effectLst/>
              <a:latin typeface="Arial" panose="020B0604020202020204" pitchFamily="34" charset="0"/>
              <a:ea typeface="幼圆" panose="02010509060101010101" pitchFamily="49" charset="-122"/>
            </a:endParaRPr>
          </a:p>
        </p:txBody>
      </p:sp>
      <p:sp>
        <p:nvSpPr>
          <p:cNvPr id="11" name="文本框 10">
            <a:extLst>
              <a:ext uri="{FF2B5EF4-FFF2-40B4-BE49-F238E27FC236}">
                <a16:creationId xmlns:a16="http://schemas.microsoft.com/office/drawing/2014/main" xmlns="" id="{1E230AE5-300F-4FA4-A108-37AB31FAE59F}"/>
              </a:ext>
            </a:extLst>
          </p:cNvPr>
          <p:cNvSpPr txBox="1"/>
          <p:nvPr/>
        </p:nvSpPr>
        <p:spPr>
          <a:xfrm>
            <a:off x="7319338" y="5742370"/>
            <a:ext cx="806631" cy="461665"/>
          </a:xfrm>
          <a:prstGeom prst="rect">
            <a:avLst/>
          </a:prstGeom>
          <a:noFill/>
        </p:spPr>
        <p:txBody>
          <a:bodyPr wrap="none" rtlCol="0">
            <a:spAutoFit/>
          </a:bodyPr>
          <a:lstStyle/>
          <a:p>
            <a:r>
              <a:rPr lang="en-US" altLang="zh-CN" sz="2400" b="1" dirty="0">
                <a:solidFill>
                  <a:srgbClr val="000066"/>
                </a:solidFill>
                <a:latin typeface="+mn-ea"/>
                <a:ea typeface="+mn-ea"/>
              </a:rPr>
              <a:t>0.1%</a:t>
            </a:r>
            <a:endParaRPr lang="zh-CN" altLang="en-US" sz="2400" b="1" dirty="0">
              <a:solidFill>
                <a:srgbClr val="000066"/>
              </a:solidFill>
              <a:latin typeface="+mn-ea"/>
              <a:ea typeface="+mn-ea"/>
            </a:endParaRPr>
          </a:p>
        </p:txBody>
      </p:sp>
      <p:pic>
        <p:nvPicPr>
          <p:cNvPr id="3" name="图片 2">
            <a:extLst>
              <a:ext uri="{FF2B5EF4-FFF2-40B4-BE49-F238E27FC236}">
                <a16:creationId xmlns:a16="http://schemas.microsoft.com/office/drawing/2014/main" xmlns="" id="{CBFD28B6-1C58-40FA-BA23-30074164B7C6}"/>
              </a:ext>
            </a:extLst>
          </p:cNvPr>
          <p:cNvPicPr>
            <a:picLocks noChangeAspect="1"/>
          </p:cNvPicPr>
          <p:nvPr/>
        </p:nvPicPr>
        <p:blipFill>
          <a:blip r:embed="rId3"/>
          <a:stretch>
            <a:fillRect/>
          </a:stretch>
        </p:blipFill>
        <p:spPr>
          <a:xfrm>
            <a:off x="1300258" y="1124744"/>
            <a:ext cx="6543483" cy="3933052"/>
          </a:xfrm>
          <a:prstGeom prst="rect">
            <a:avLst/>
          </a:prstGeom>
        </p:spPr>
      </p:pic>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标题 1"/>
          <p:cNvSpPr>
            <a:spLocks noGrp="1"/>
          </p:cNvSpPr>
          <p:nvPr>
            <p:ph type="title"/>
          </p:nvPr>
        </p:nvSpPr>
        <p:spPr bwMode="auto">
          <a:xfrm>
            <a:off x="457200" y="214313"/>
            <a:ext cx="8229600" cy="706437"/>
          </a:xfrm>
          <a:noFill/>
          <a:ln>
            <a:miter lim="800000"/>
          </a:ln>
        </p:spPr>
        <p:txBody>
          <a:bodyPr vert="horz" wrap="square" lIns="91440" tIns="45720" rIns="91440" bIns="45720" numCol="1" anchor="t" anchorCtr="0" compatLnSpc="1"/>
          <a:lstStyle/>
          <a:p>
            <a:r>
              <a:rPr kumimoji="1" lang="zh-CN" altLang="en-US" sz="2400" dirty="0">
                <a:solidFill>
                  <a:srgbClr val="000066"/>
                </a:solidFill>
                <a:latin typeface="Arial" panose="020B0604020202020204" pitchFamily="34" charset="0"/>
              </a:rPr>
              <a:t>央行公开市场操作</a:t>
            </a:r>
          </a:p>
        </p:txBody>
      </p:sp>
      <p:sp>
        <p:nvSpPr>
          <p:cNvPr id="4" name="文本框 3">
            <a:extLst>
              <a:ext uri="{FF2B5EF4-FFF2-40B4-BE49-F238E27FC236}">
                <a16:creationId xmlns:a16="http://schemas.microsoft.com/office/drawing/2014/main" xmlns="" id="{A232B574-0761-4A2D-BACC-04582125216B}"/>
              </a:ext>
            </a:extLst>
          </p:cNvPr>
          <p:cNvSpPr txBox="1"/>
          <p:nvPr/>
        </p:nvSpPr>
        <p:spPr>
          <a:xfrm>
            <a:off x="241233" y="5461405"/>
            <a:ext cx="2318157" cy="769441"/>
          </a:xfrm>
          <a:prstGeom prst="rect">
            <a:avLst/>
          </a:prstGeom>
          <a:noFill/>
        </p:spPr>
        <p:txBody>
          <a:bodyPr wrap="square" rtlCol="0">
            <a:spAutoFit/>
          </a:bodyPr>
          <a:lstStyle/>
          <a:p>
            <a:r>
              <a:rPr lang="en-US" altLang="zh-CN" b="1" dirty="0">
                <a:solidFill>
                  <a:srgbClr val="000066"/>
                </a:solidFill>
                <a:latin typeface="+mn-ea"/>
                <a:ea typeface="+mn-ea"/>
              </a:rPr>
              <a:t>6</a:t>
            </a:r>
            <a:r>
              <a:rPr lang="zh-CN" altLang="en-US" b="1" dirty="0">
                <a:solidFill>
                  <a:srgbClr val="000066"/>
                </a:solidFill>
                <a:latin typeface="+mn-ea"/>
                <a:ea typeface="+mn-ea"/>
              </a:rPr>
              <a:t>月，央行累计</a:t>
            </a:r>
            <a:endParaRPr lang="en-US" altLang="zh-CN" b="1" dirty="0">
              <a:solidFill>
                <a:srgbClr val="000066"/>
              </a:solidFill>
              <a:latin typeface="+mn-ea"/>
              <a:ea typeface="+mn-ea"/>
            </a:endParaRPr>
          </a:p>
          <a:p>
            <a:r>
              <a:rPr lang="zh-CN" altLang="en-US" b="1" dirty="0">
                <a:solidFill>
                  <a:srgbClr val="000066"/>
                </a:solidFill>
                <a:latin typeface="+mn-ea"/>
                <a:ea typeface="+mn-ea"/>
              </a:rPr>
              <a:t>净回笼</a:t>
            </a:r>
            <a:r>
              <a:rPr lang="en-US" altLang="zh-CN" sz="2400" b="1" dirty="0">
                <a:solidFill>
                  <a:srgbClr val="FF0000"/>
                </a:solidFill>
                <a:latin typeface="+mn-ea"/>
                <a:ea typeface="+mn-ea"/>
              </a:rPr>
              <a:t>450</a:t>
            </a:r>
            <a:r>
              <a:rPr lang="zh-CN" altLang="en-US" b="1" dirty="0">
                <a:solidFill>
                  <a:srgbClr val="000066"/>
                </a:solidFill>
                <a:latin typeface="+mn-ea"/>
                <a:ea typeface="+mn-ea"/>
              </a:rPr>
              <a:t>亿元</a:t>
            </a:r>
            <a:endParaRPr lang="en-US" altLang="zh-CN" sz="2400" b="1" dirty="0">
              <a:solidFill>
                <a:srgbClr val="000066"/>
              </a:solidFill>
              <a:latin typeface="+mn-ea"/>
              <a:ea typeface="+mn-ea"/>
            </a:endParaRPr>
          </a:p>
        </p:txBody>
      </p:sp>
      <p:sp>
        <p:nvSpPr>
          <p:cNvPr id="5" name="文本框 4">
            <a:extLst>
              <a:ext uri="{FF2B5EF4-FFF2-40B4-BE49-F238E27FC236}">
                <a16:creationId xmlns:a16="http://schemas.microsoft.com/office/drawing/2014/main" xmlns="" id="{960695CD-D12B-4E66-B92F-0C1380BB760F}"/>
              </a:ext>
            </a:extLst>
          </p:cNvPr>
          <p:cNvSpPr txBox="1"/>
          <p:nvPr/>
        </p:nvSpPr>
        <p:spPr>
          <a:xfrm>
            <a:off x="3059832" y="5449538"/>
            <a:ext cx="5314327" cy="707886"/>
          </a:xfrm>
          <a:prstGeom prst="rect">
            <a:avLst/>
          </a:prstGeom>
          <a:noFill/>
        </p:spPr>
        <p:txBody>
          <a:bodyPr wrap="square" rtlCol="0">
            <a:spAutoFit/>
          </a:bodyPr>
          <a:lstStyle/>
          <a:p>
            <a:r>
              <a:rPr lang="en-US" altLang="zh-CN" b="1" dirty="0">
                <a:solidFill>
                  <a:srgbClr val="000066"/>
                </a:solidFill>
                <a:latin typeface="+mn-ea"/>
                <a:ea typeface="+mn-ea"/>
              </a:rPr>
              <a:t>7</a:t>
            </a:r>
            <a:r>
              <a:rPr lang="zh-CN" altLang="en-US" b="1" dirty="0">
                <a:solidFill>
                  <a:srgbClr val="000066"/>
                </a:solidFill>
                <a:latin typeface="+mn-ea"/>
                <a:ea typeface="+mn-ea"/>
              </a:rPr>
              <a:t>月初随着季末考核影响消退，同时定向降准实施，预计资金面将迎来更明显的改善。</a:t>
            </a:r>
          </a:p>
        </p:txBody>
      </p:sp>
      <p:pic>
        <p:nvPicPr>
          <p:cNvPr id="6" name="图片 5">
            <a:extLst>
              <a:ext uri="{FF2B5EF4-FFF2-40B4-BE49-F238E27FC236}">
                <a16:creationId xmlns:a16="http://schemas.microsoft.com/office/drawing/2014/main" xmlns="" id="{35DF3FBA-3789-42E9-8912-91B224B86A14}"/>
              </a:ext>
            </a:extLst>
          </p:cNvPr>
          <p:cNvPicPr>
            <a:picLocks noChangeAspect="1"/>
          </p:cNvPicPr>
          <p:nvPr/>
        </p:nvPicPr>
        <p:blipFill>
          <a:blip r:embed="rId2"/>
          <a:stretch>
            <a:fillRect/>
          </a:stretch>
        </p:blipFill>
        <p:spPr>
          <a:xfrm>
            <a:off x="1115616" y="1196752"/>
            <a:ext cx="6528345" cy="3977883"/>
          </a:xfrm>
          <a:prstGeom prst="rect">
            <a:avLst/>
          </a:prstGeom>
        </p:spPr>
      </p:pic>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white">
          <a:xfrm>
            <a:off x="428625" y="214313"/>
            <a:ext cx="8231188" cy="1144587"/>
          </a:xfrm>
          <a:prstGeom prst="rect">
            <a:avLst/>
          </a:prstGeom>
          <a:noFill/>
          <a:ln w="9525" algn="ctr">
            <a:noFill/>
            <a:miter lim="800000"/>
          </a:ln>
        </p:spPr>
        <p:txBody>
          <a:bodyPr/>
          <a:lstStyle/>
          <a:p>
            <a:r>
              <a:rPr lang="zh-CN" altLang="en-US" sz="2400" b="1" dirty="0">
                <a:solidFill>
                  <a:srgbClr val="000066"/>
                </a:solidFill>
                <a:latin typeface="幼圆" panose="02010509060101010101" pitchFamily="49" charset="-122"/>
                <a:ea typeface="幼圆" panose="02010509060101010101" pitchFamily="49" charset="-122"/>
              </a:rPr>
              <a:t>市场概况</a:t>
            </a:r>
          </a:p>
        </p:txBody>
      </p:sp>
      <p:sp>
        <p:nvSpPr>
          <p:cNvPr id="4" name="文本框 3">
            <a:extLst>
              <a:ext uri="{FF2B5EF4-FFF2-40B4-BE49-F238E27FC236}">
                <a16:creationId xmlns:a16="http://schemas.microsoft.com/office/drawing/2014/main" xmlns="" id="{98CA16E9-4241-443A-A1E9-6875F03B996A}"/>
              </a:ext>
            </a:extLst>
          </p:cNvPr>
          <p:cNvSpPr txBox="1"/>
          <p:nvPr/>
        </p:nvSpPr>
        <p:spPr>
          <a:xfrm>
            <a:off x="-53836" y="1298104"/>
            <a:ext cx="1210588"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上证综指</a:t>
            </a:r>
          </a:p>
        </p:txBody>
      </p:sp>
      <p:sp>
        <p:nvSpPr>
          <p:cNvPr id="8" name="文本框 7">
            <a:extLst>
              <a:ext uri="{FF2B5EF4-FFF2-40B4-BE49-F238E27FC236}">
                <a16:creationId xmlns:a16="http://schemas.microsoft.com/office/drawing/2014/main" xmlns="" id="{7AC07E53-C46F-4958-B014-BE820BB57652}"/>
              </a:ext>
            </a:extLst>
          </p:cNvPr>
          <p:cNvSpPr txBox="1"/>
          <p:nvPr/>
        </p:nvSpPr>
        <p:spPr>
          <a:xfrm>
            <a:off x="211541" y="1715913"/>
            <a:ext cx="833883" cy="400110"/>
          </a:xfrm>
          <a:prstGeom prst="rect">
            <a:avLst/>
          </a:prstGeom>
          <a:noFill/>
        </p:spPr>
        <p:txBody>
          <a:bodyPr wrap="none" rtlCol="0">
            <a:spAutoFit/>
          </a:bodyPr>
          <a:lstStyle/>
          <a:p>
            <a:r>
              <a:rPr lang="en-US" altLang="zh-CN" b="1" dirty="0">
                <a:solidFill>
                  <a:srgbClr val="000066"/>
                </a:solidFill>
                <a:latin typeface="+mn-ea"/>
                <a:ea typeface="+mn-ea"/>
              </a:rPr>
              <a:t>8.01%</a:t>
            </a:r>
            <a:endParaRPr lang="zh-CN" altLang="en-US" b="1" dirty="0">
              <a:solidFill>
                <a:srgbClr val="000066"/>
              </a:solidFill>
              <a:latin typeface="+mn-ea"/>
              <a:ea typeface="+mn-ea"/>
            </a:endParaRPr>
          </a:p>
        </p:txBody>
      </p:sp>
      <p:sp>
        <p:nvSpPr>
          <p:cNvPr id="9" name="文本框 8">
            <a:extLst>
              <a:ext uri="{FF2B5EF4-FFF2-40B4-BE49-F238E27FC236}">
                <a16:creationId xmlns:a16="http://schemas.microsoft.com/office/drawing/2014/main" xmlns="" id="{173EF40F-BAB4-4775-A02A-E1D46917F528}"/>
              </a:ext>
            </a:extLst>
          </p:cNvPr>
          <p:cNvSpPr txBox="1"/>
          <p:nvPr/>
        </p:nvSpPr>
        <p:spPr>
          <a:xfrm>
            <a:off x="-53836" y="4825804"/>
            <a:ext cx="1210588" cy="400110"/>
          </a:xfrm>
          <a:prstGeom prst="rect">
            <a:avLst/>
          </a:prstGeom>
          <a:noFill/>
        </p:spPr>
        <p:txBody>
          <a:bodyPr wrap="none" rtlCol="0">
            <a:spAutoFit/>
          </a:bodyPr>
          <a:lstStyle/>
          <a:p>
            <a:r>
              <a:rPr lang="zh-CN" altLang="en-US" b="1" dirty="0">
                <a:solidFill>
                  <a:srgbClr val="000066"/>
                </a:solidFill>
                <a:latin typeface="+mn-ea"/>
                <a:ea typeface="+mn-ea"/>
              </a:rPr>
              <a:t>中小板指</a:t>
            </a:r>
          </a:p>
        </p:txBody>
      </p:sp>
      <p:sp>
        <p:nvSpPr>
          <p:cNvPr id="11" name="文本框 10">
            <a:extLst>
              <a:ext uri="{FF2B5EF4-FFF2-40B4-BE49-F238E27FC236}">
                <a16:creationId xmlns:a16="http://schemas.microsoft.com/office/drawing/2014/main" xmlns="" id="{B6211026-610A-48B1-8FD8-2FDE01D671A9}"/>
              </a:ext>
            </a:extLst>
          </p:cNvPr>
          <p:cNvSpPr txBox="1"/>
          <p:nvPr/>
        </p:nvSpPr>
        <p:spPr>
          <a:xfrm>
            <a:off x="222652" y="5298163"/>
            <a:ext cx="833883" cy="400110"/>
          </a:xfrm>
          <a:prstGeom prst="rect">
            <a:avLst/>
          </a:prstGeom>
          <a:noFill/>
        </p:spPr>
        <p:txBody>
          <a:bodyPr wrap="none" rtlCol="0">
            <a:spAutoFit/>
          </a:bodyPr>
          <a:lstStyle/>
          <a:p>
            <a:r>
              <a:rPr lang="en-US" altLang="zh-CN" b="1" dirty="0">
                <a:solidFill>
                  <a:srgbClr val="000066"/>
                </a:solidFill>
                <a:latin typeface="+mn-ea"/>
                <a:ea typeface="+mn-ea"/>
              </a:rPr>
              <a:t>8.73%</a:t>
            </a:r>
            <a:endParaRPr lang="zh-CN" altLang="en-US" b="1" dirty="0">
              <a:solidFill>
                <a:srgbClr val="000066"/>
              </a:solidFill>
              <a:latin typeface="+mn-ea"/>
              <a:ea typeface="+mn-ea"/>
            </a:endParaRPr>
          </a:p>
        </p:txBody>
      </p:sp>
      <p:sp>
        <p:nvSpPr>
          <p:cNvPr id="15" name="文本框 14">
            <a:extLst>
              <a:ext uri="{FF2B5EF4-FFF2-40B4-BE49-F238E27FC236}">
                <a16:creationId xmlns:a16="http://schemas.microsoft.com/office/drawing/2014/main" xmlns="" id="{C0931FA3-AAF1-41CB-B2D6-B286AA5D2B56}"/>
              </a:ext>
            </a:extLst>
          </p:cNvPr>
          <p:cNvSpPr txBox="1"/>
          <p:nvPr/>
        </p:nvSpPr>
        <p:spPr>
          <a:xfrm>
            <a:off x="7867540" y="1432031"/>
            <a:ext cx="1210588"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深证成指</a:t>
            </a:r>
          </a:p>
        </p:txBody>
      </p:sp>
      <p:sp>
        <p:nvSpPr>
          <p:cNvPr id="16" name="箭头: 上 15">
            <a:extLst>
              <a:ext uri="{FF2B5EF4-FFF2-40B4-BE49-F238E27FC236}">
                <a16:creationId xmlns:a16="http://schemas.microsoft.com/office/drawing/2014/main" xmlns="" id="{38225682-8E61-477E-AD33-7A3FADD7920E}"/>
              </a:ext>
            </a:extLst>
          </p:cNvPr>
          <p:cNvSpPr/>
          <p:nvPr/>
        </p:nvSpPr>
        <p:spPr bwMode="auto">
          <a:xfrm rot="10800000">
            <a:off x="7953170" y="1821345"/>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7" name="文本框 16">
            <a:extLst>
              <a:ext uri="{FF2B5EF4-FFF2-40B4-BE49-F238E27FC236}">
                <a16:creationId xmlns:a16="http://schemas.microsoft.com/office/drawing/2014/main" xmlns="" id="{9001E856-0ABB-48A4-8568-8A3D752EBB60}"/>
              </a:ext>
            </a:extLst>
          </p:cNvPr>
          <p:cNvSpPr txBox="1"/>
          <p:nvPr/>
        </p:nvSpPr>
        <p:spPr>
          <a:xfrm>
            <a:off x="8097186" y="1849840"/>
            <a:ext cx="963725" cy="400110"/>
          </a:xfrm>
          <a:prstGeom prst="rect">
            <a:avLst/>
          </a:prstGeom>
          <a:noFill/>
        </p:spPr>
        <p:txBody>
          <a:bodyPr wrap="none" rtlCol="0">
            <a:spAutoFit/>
          </a:bodyPr>
          <a:lstStyle/>
          <a:p>
            <a:r>
              <a:rPr lang="en-US" altLang="zh-CN" b="1" dirty="0">
                <a:solidFill>
                  <a:srgbClr val="000066"/>
                </a:solidFill>
                <a:latin typeface="+mn-ea"/>
                <a:ea typeface="+mn-ea"/>
              </a:rPr>
              <a:t> 8.90%</a:t>
            </a:r>
            <a:endParaRPr lang="zh-CN" altLang="en-US" b="1" dirty="0">
              <a:solidFill>
                <a:srgbClr val="000066"/>
              </a:solidFill>
              <a:latin typeface="+mn-ea"/>
              <a:ea typeface="+mn-ea"/>
            </a:endParaRPr>
          </a:p>
        </p:txBody>
      </p:sp>
      <p:sp>
        <p:nvSpPr>
          <p:cNvPr id="18" name="文本框 17">
            <a:extLst>
              <a:ext uri="{FF2B5EF4-FFF2-40B4-BE49-F238E27FC236}">
                <a16:creationId xmlns:a16="http://schemas.microsoft.com/office/drawing/2014/main" xmlns="" id="{332542B2-8C0D-4A14-B3C0-5AD96888776A}"/>
              </a:ext>
            </a:extLst>
          </p:cNvPr>
          <p:cNvSpPr txBox="1"/>
          <p:nvPr/>
        </p:nvSpPr>
        <p:spPr>
          <a:xfrm>
            <a:off x="7953170" y="4825804"/>
            <a:ext cx="1210588"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创业板指</a:t>
            </a:r>
          </a:p>
        </p:txBody>
      </p:sp>
      <p:sp>
        <p:nvSpPr>
          <p:cNvPr id="19" name="箭头: 上 18">
            <a:extLst>
              <a:ext uri="{FF2B5EF4-FFF2-40B4-BE49-F238E27FC236}">
                <a16:creationId xmlns:a16="http://schemas.microsoft.com/office/drawing/2014/main" xmlns="" id="{AC202E13-207F-447D-BCD1-0559B449198B}"/>
              </a:ext>
            </a:extLst>
          </p:cNvPr>
          <p:cNvSpPr/>
          <p:nvPr/>
        </p:nvSpPr>
        <p:spPr bwMode="auto">
          <a:xfrm rot="10800000">
            <a:off x="8038799" y="5210186"/>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20" name="文本框 19">
            <a:extLst>
              <a:ext uri="{FF2B5EF4-FFF2-40B4-BE49-F238E27FC236}">
                <a16:creationId xmlns:a16="http://schemas.microsoft.com/office/drawing/2014/main" xmlns="" id="{34D9E8B0-FDD6-4502-BCD7-AABEA83A4C97}"/>
              </a:ext>
            </a:extLst>
          </p:cNvPr>
          <p:cNvSpPr txBox="1"/>
          <p:nvPr/>
        </p:nvSpPr>
        <p:spPr>
          <a:xfrm>
            <a:off x="8229658" y="5298163"/>
            <a:ext cx="833883" cy="400110"/>
          </a:xfrm>
          <a:prstGeom prst="rect">
            <a:avLst/>
          </a:prstGeom>
          <a:noFill/>
        </p:spPr>
        <p:txBody>
          <a:bodyPr wrap="none" rtlCol="0">
            <a:spAutoFit/>
          </a:bodyPr>
          <a:lstStyle/>
          <a:p>
            <a:r>
              <a:rPr lang="en-US" altLang="zh-CN" b="1" dirty="0">
                <a:solidFill>
                  <a:srgbClr val="000066"/>
                </a:solidFill>
                <a:latin typeface="+mn-ea"/>
                <a:ea typeface="+mn-ea"/>
              </a:rPr>
              <a:t>7.86%</a:t>
            </a:r>
            <a:endParaRPr lang="zh-CN" altLang="en-US" b="1" dirty="0">
              <a:solidFill>
                <a:srgbClr val="000066"/>
              </a:solidFill>
              <a:latin typeface="+mn-ea"/>
              <a:ea typeface="+mn-ea"/>
            </a:endParaRPr>
          </a:p>
        </p:txBody>
      </p:sp>
      <p:sp>
        <p:nvSpPr>
          <p:cNvPr id="5" name="文本框 4">
            <a:extLst>
              <a:ext uri="{FF2B5EF4-FFF2-40B4-BE49-F238E27FC236}">
                <a16:creationId xmlns:a16="http://schemas.microsoft.com/office/drawing/2014/main" xmlns="" id="{F3449907-9503-4790-9BA1-4958CA326D67}"/>
              </a:ext>
            </a:extLst>
          </p:cNvPr>
          <p:cNvSpPr txBox="1"/>
          <p:nvPr/>
        </p:nvSpPr>
        <p:spPr>
          <a:xfrm>
            <a:off x="1133479" y="5698273"/>
            <a:ext cx="6678881" cy="707886"/>
          </a:xfrm>
          <a:prstGeom prst="rect">
            <a:avLst/>
          </a:prstGeom>
          <a:noFill/>
        </p:spPr>
        <p:txBody>
          <a:bodyPr wrap="square" rtlCol="0">
            <a:spAutoFit/>
          </a:bodyPr>
          <a:lstStyle/>
          <a:p>
            <a:r>
              <a:rPr lang="zh-CN" altLang="en-US" b="1" dirty="0">
                <a:solidFill>
                  <a:srgbClr val="000066"/>
                </a:solidFill>
                <a:latin typeface="+mn-ea"/>
                <a:ea typeface="+mn-ea"/>
              </a:rPr>
              <a:t>受到离岸人民币汇率贬值，中美贸易摩擦升级，投资者对中国经济预期悲观等因素的影响，</a:t>
            </a:r>
            <a:r>
              <a:rPr lang="en-US" altLang="zh-CN" b="1" dirty="0">
                <a:solidFill>
                  <a:srgbClr val="000066"/>
                </a:solidFill>
                <a:latin typeface="+mn-ea"/>
                <a:ea typeface="+mn-ea"/>
              </a:rPr>
              <a:t>6</a:t>
            </a:r>
            <a:r>
              <a:rPr lang="zh-CN" altLang="en-US" b="1" dirty="0">
                <a:solidFill>
                  <a:srgbClr val="000066"/>
                </a:solidFill>
                <a:latin typeface="+mn-ea"/>
                <a:ea typeface="+mn-ea"/>
              </a:rPr>
              <a:t>月市场整体表现低迷。</a:t>
            </a:r>
          </a:p>
        </p:txBody>
      </p:sp>
      <p:sp>
        <p:nvSpPr>
          <p:cNvPr id="23" name="文本框 22">
            <a:extLst>
              <a:ext uri="{FF2B5EF4-FFF2-40B4-BE49-F238E27FC236}">
                <a16:creationId xmlns:a16="http://schemas.microsoft.com/office/drawing/2014/main" xmlns="" id="{B1DE2939-1B1F-436C-94BD-8ACFA196125E}"/>
              </a:ext>
            </a:extLst>
          </p:cNvPr>
          <p:cNvSpPr txBox="1"/>
          <p:nvPr/>
        </p:nvSpPr>
        <p:spPr>
          <a:xfrm>
            <a:off x="161072" y="1098049"/>
            <a:ext cx="720080" cy="400110"/>
          </a:xfrm>
          <a:prstGeom prst="rect">
            <a:avLst/>
          </a:prstGeom>
          <a:noFill/>
        </p:spPr>
        <p:txBody>
          <a:bodyPr wrap="square" rtlCol="0">
            <a:spAutoFit/>
          </a:bodyPr>
          <a:lstStyle/>
          <a:p>
            <a:r>
              <a:rPr lang="zh-CN" altLang="en-US" b="1" dirty="0">
                <a:solidFill>
                  <a:schemeClr val="bg1"/>
                </a:solidFill>
                <a:latin typeface="+mn-ea"/>
                <a:ea typeface="+mn-ea"/>
              </a:rPr>
              <a:t>市场</a:t>
            </a:r>
          </a:p>
        </p:txBody>
      </p:sp>
      <p:pic>
        <p:nvPicPr>
          <p:cNvPr id="2" name="图片 1">
            <a:extLst>
              <a:ext uri="{FF2B5EF4-FFF2-40B4-BE49-F238E27FC236}">
                <a16:creationId xmlns:a16="http://schemas.microsoft.com/office/drawing/2014/main" xmlns="" id="{3DE738B5-0370-4824-8648-95EB06DE3F0E}"/>
              </a:ext>
            </a:extLst>
          </p:cNvPr>
          <p:cNvPicPr>
            <a:picLocks noChangeAspect="1"/>
          </p:cNvPicPr>
          <p:nvPr/>
        </p:nvPicPr>
        <p:blipFill>
          <a:blip r:embed="rId3"/>
          <a:stretch>
            <a:fillRect/>
          </a:stretch>
        </p:blipFill>
        <p:spPr>
          <a:xfrm>
            <a:off x="1247393" y="1498159"/>
            <a:ext cx="6563656" cy="3945177"/>
          </a:xfrm>
          <a:prstGeom prst="rect">
            <a:avLst/>
          </a:prstGeom>
        </p:spPr>
      </p:pic>
      <p:sp>
        <p:nvSpPr>
          <p:cNvPr id="22" name="箭头: 上 21">
            <a:extLst>
              <a:ext uri="{FF2B5EF4-FFF2-40B4-BE49-F238E27FC236}">
                <a16:creationId xmlns:a16="http://schemas.microsoft.com/office/drawing/2014/main" xmlns="" id="{25DF3A25-B7F5-4AAA-9B73-2D8B381CE2D5}"/>
              </a:ext>
            </a:extLst>
          </p:cNvPr>
          <p:cNvSpPr/>
          <p:nvPr/>
        </p:nvSpPr>
        <p:spPr bwMode="auto">
          <a:xfrm rot="10800000">
            <a:off x="35547" y="5210186"/>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24" name="箭头: 上 23">
            <a:extLst>
              <a:ext uri="{FF2B5EF4-FFF2-40B4-BE49-F238E27FC236}">
                <a16:creationId xmlns:a16="http://schemas.microsoft.com/office/drawing/2014/main" xmlns="" id="{BC57843D-E424-4851-B3FA-1F43F24127E0}"/>
              </a:ext>
            </a:extLst>
          </p:cNvPr>
          <p:cNvSpPr/>
          <p:nvPr/>
        </p:nvSpPr>
        <p:spPr bwMode="auto">
          <a:xfrm rot="10800000">
            <a:off x="35547" y="1698407"/>
            <a:ext cx="288032" cy="576064"/>
          </a:xfrm>
          <a:prstGeom prst="upArrow">
            <a:avLst/>
          </a:prstGeom>
          <a:solidFill>
            <a:srgbClr val="000066"/>
          </a:solidFill>
          <a:ln w="9525" cap="flat" cmpd="sng" algn="ctr">
            <a:solidFill>
              <a:srgbClr val="000066"/>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xmlns="" id="{7BC15BA0-F217-4329-8048-20595C187995}"/>
              </a:ext>
            </a:extLst>
          </p:cNvPr>
          <p:cNvPicPr>
            <a:picLocks noChangeAspect="1"/>
          </p:cNvPicPr>
          <p:nvPr/>
        </p:nvPicPr>
        <p:blipFill>
          <a:blip r:embed="rId4"/>
          <a:stretch>
            <a:fillRect/>
          </a:stretch>
        </p:blipFill>
        <p:spPr>
          <a:xfrm>
            <a:off x="855075" y="1049563"/>
            <a:ext cx="7005634" cy="4915718"/>
          </a:xfrm>
          <a:prstGeom prst="rect">
            <a:avLst/>
          </a:prstGeom>
        </p:spPr>
      </p:pic>
      <p:sp>
        <p:nvSpPr>
          <p:cNvPr id="19458" name="Rectangle 2"/>
          <p:cNvSpPr>
            <a:spLocks noGrp="1" noChangeArrowheads="1"/>
          </p:cNvSpPr>
          <p:nvPr>
            <p:ph type="title"/>
          </p:nvPr>
        </p:nvSpPr>
        <p:spPr bwMode="auto">
          <a:xfrm>
            <a:off x="468313" y="188913"/>
            <a:ext cx="8229600" cy="1143000"/>
          </a:xfrm>
          <a:noFill/>
          <a:ln>
            <a:miter lim="800000"/>
          </a:ln>
        </p:spPr>
        <p:txBody>
          <a:bodyPr vert="horz" wrap="square" lIns="91440" tIns="45720" rIns="91440" bIns="45720" numCol="1" anchor="t" anchorCtr="0" compatLnSpc="1"/>
          <a:lstStyle/>
          <a:p>
            <a:r>
              <a:rPr lang="zh-CN" altLang="en-US" sz="2400" dirty="0">
                <a:solidFill>
                  <a:srgbClr val="000066"/>
                </a:solidFill>
              </a:rPr>
              <a:t>上证</a:t>
            </a:r>
            <a:r>
              <a:rPr lang="en-US" altLang="zh-CN" sz="2400" dirty="0">
                <a:solidFill>
                  <a:srgbClr val="000066"/>
                </a:solidFill>
              </a:rPr>
              <a:t>50</a:t>
            </a:r>
            <a:r>
              <a:rPr lang="zh-CN" altLang="en-US" sz="2400" dirty="0">
                <a:solidFill>
                  <a:srgbClr val="000066"/>
                </a:solidFill>
              </a:rPr>
              <a:t>股指期货</a:t>
            </a:r>
          </a:p>
        </p:txBody>
      </p:sp>
      <p:sp>
        <p:nvSpPr>
          <p:cNvPr id="11" name="文本框 10">
            <a:extLst>
              <a:ext uri="{FF2B5EF4-FFF2-40B4-BE49-F238E27FC236}">
                <a16:creationId xmlns:a16="http://schemas.microsoft.com/office/drawing/2014/main" xmlns="" id="{29DFC1AC-E350-4462-ABF8-C1EC9F4B7CF1}"/>
              </a:ext>
            </a:extLst>
          </p:cNvPr>
          <p:cNvSpPr txBox="1"/>
          <p:nvPr/>
        </p:nvSpPr>
        <p:spPr>
          <a:xfrm>
            <a:off x="7797156" y="4293096"/>
            <a:ext cx="1346844" cy="707886"/>
          </a:xfrm>
          <a:prstGeom prst="rect">
            <a:avLst/>
          </a:prstGeom>
          <a:noFill/>
        </p:spPr>
        <p:txBody>
          <a:bodyPr wrap="none" rtlCol="0">
            <a:spAutoFit/>
          </a:bodyPr>
          <a:lstStyle/>
          <a:p>
            <a:r>
              <a:rPr lang="en-US" altLang="zh-CN" b="1" dirty="0">
                <a:solidFill>
                  <a:srgbClr val="000066"/>
                </a:solidFill>
                <a:latin typeface="+mn-ea"/>
                <a:ea typeface="+mn-ea"/>
              </a:rPr>
              <a:t>5</a:t>
            </a:r>
            <a:r>
              <a:rPr lang="zh-CN" altLang="en-US" b="1" dirty="0">
                <a:solidFill>
                  <a:srgbClr val="000066"/>
                </a:solidFill>
                <a:latin typeface="+mn-ea"/>
                <a:ea typeface="+mn-ea"/>
              </a:rPr>
              <a:t>月中下旬</a:t>
            </a:r>
            <a:endParaRPr lang="en-US" altLang="zh-CN" b="1" dirty="0">
              <a:solidFill>
                <a:srgbClr val="000066"/>
              </a:solidFill>
              <a:latin typeface="+mn-ea"/>
              <a:ea typeface="+mn-ea"/>
            </a:endParaRPr>
          </a:p>
          <a:p>
            <a:r>
              <a:rPr lang="zh-CN" altLang="en-US" b="1" dirty="0">
                <a:solidFill>
                  <a:srgbClr val="000066"/>
                </a:solidFill>
                <a:latin typeface="+mn-ea"/>
                <a:ea typeface="+mn-ea"/>
              </a:rPr>
              <a:t>显著回落</a:t>
            </a:r>
          </a:p>
        </p:txBody>
      </p:sp>
      <p:cxnSp>
        <p:nvCxnSpPr>
          <p:cNvPr id="12" name="直接箭头连接符 11">
            <a:extLst>
              <a:ext uri="{FF2B5EF4-FFF2-40B4-BE49-F238E27FC236}">
                <a16:creationId xmlns:a16="http://schemas.microsoft.com/office/drawing/2014/main" xmlns="" id="{131775A4-6B5B-4215-A2A9-DEADBAF63486}"/>
              </a:ext>
            </a:extLst>
          </p:cNvPr>
          <p:cNvCxnSpPr>
            <a:cxnSpLocks/>
          </p:cNvCxnSpPr>
          <p:nvPr/>
        </p:nvCxnSpPr>
        <p:spPr bwMode="auto">
          <a:xfrm>
            <a:off x="5796136" y="3230184"/>
            <a:ext cx="1957702" cy="1416855"/>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bwMode="auto">
          <a:xfrm>
            <a:off x="500063" y="188640"/>
            <a:ext cx="8229600" cy="1143000"/>
          </a:xfrm>
          <a:noFill/>
          <a:ln>
            <a:miter lim="800000"/>
          </a:ln>
        </p:spPr>
        <p:txBody>
          <a:bodyPr vert="horz" wrap="square" lIns="91440" tIns="45720" rIns="91440" bIns="45720" numCol="1" anchor="t" anchorCtr="0" compatLnSpc="1"/>
          <a:lstStyle/>
          <a:p>
            <a:r>
              <a:rPr lang="zh-CN" altLang="en-US" sz="2400" dirty="0">
                <a:solidFill>
                  <a:srgbClr val="000066"/>
                </a:solidFill>
                <a:uFillTx/>
              </a:rPr>
              <a:t>债市指数</a:t>
            </a:r>
          </a:p>
        </p:txBody>
      </p:sp>
      <p:sp>
        <p:nvSpPr>
          <p:cNvPr id="6" name="文本框 5">
            <a:extLst>
              <a:ext uri="{FF2B5EF4-FFF2-40B4-BE49-F238E27FC236}">
                <a16:creationId xmlns:a16="http://schemas.microsoft.com/office/drawing/2014/main" xmlns="" id="{74E684D6-9375-47AE-9073-F1E4CB0F3561}"/>
              </a:ext>
            </a:extLst>
          </p:cNvPr>
          <p:cNvSpPr txBox="1"/>
          <p:nvPr/>
        </p:nvSpPr>
        <p:spPr>
          <a:xfrm>
            <a:off x="-53836" y="1306666"/>
            <a:ext cx="1210588" cy="400110"/>
          </a:xfrm>
          <a:prstGeom prst="rect">
            <a:avLst/>
          </a:prstGeom>
          <a:noFill/>
        </p:spPr>
        <p:txBody>
          <a:bodyPr wrap="square" rtlCol="0">
            <a:spAutoFit/>
          </a:bodyPr>
          <a:lstStyle/>
          <a:p>
            <a:r>
              <a:rPr lang="zh-CN" altLang="en-US" b="1" dirty="0">
                <a:solidFill>
                  <a:srgbClr val="000066"/>
                </a:solidFill>
                <a:latin typeface="幼圆" panose="02010509060101010101" pitchFamily="49" charset="-122"/>
                <a:ea typeface="幼圆" panose="02010509060101010101" pitchFamily="49" charset="-122"/>
              </a:rPr>
              <a:t>上证国债</a:t>
            </a:r>
          </a:p>
        </p:txBody>
      </p:sp>
      <p:sp>
        <p:nvSpPr>
          <p:cNvPr id="8" name="文本框 7">
            <a:extLst>
              <a:ext uri="{FF2B5EF4-FFF2-40B4-BE49-F238E27FC236}">
                <a16:creationId xmlns:a16="http://schemas.microsoft.com/office/drawing/2014/main" xmlns="" id="{7BEAD395-F051-495A-B334-264815730602}"/>
              </a:ext>
            </a:extLst>
          </p:cNvPr>
          <p:cNvSpPr txBox="1"/>
          <p:nvPr/>
        </p:nvSpPr>
        <p:spPr>
          <a:xfrm>
            <a:off x="211541" y="1724475"/>
            <a:ext cx="833883" cy="400110"/>
          </a:xfrm>
          <a:prstGeom prst="rect">
            <a:avLst/>
          </a:prstGeom>
          <a:noFill/>
        </p:spPr>
        <p:txBody>
          <a:bodyPr wrap="none" rtlCol="0">
            <a:spAutoFit/>
          </a:bodyPr>
          <a:lstStyle/>
          <a:p>
            <a:r>
              <a:rPr lang="en-US" altLang="zh-CN" b="1" dirty="0">
                <a:solidFill>
                  <a:srgbClr val="FF0000"/>
                </a:solidFill>
                <a:latin typeface="+mn-ea"/>
                <a:ea typeface="+mn-ea"/>
              </a:rPr>
              <a:t>0.45%</a:t>
            </a:r>
            <a:endParaRPr lang="zh-CN" altLang="en-US" b="1" dirty="0">
              <a:solidFill>
                <a:srgbClr val="FF0000"/>
              </a:solidFill>
              <a:latin typeface="+mn-ea"/>
              <a:ea typeface="+mn-ea"/>
            </a:endParaRPr>
          </a:p>
        </p:txBody>
      </p:sp>
      <p:sp>
        <p:nvSpPr>
          <p:cNvPr id="9" name="文本框 8">
            <a:extLst>
              <a:ext uri="{FF2B5EF4-FFF2-40B4-BE49-F238E27FC236}">
                <a16:creationId xmlns:a16="http://schemas.microsoft.com/office/drawing/2014/main" xmlns="" id="{181338AA-AB63-4ADB-AAB3-4CBF7006FE8A}"/>
              </a:ext>
            </a:extLst>
          </p:cNvPr>
          <p:cNvSpPr txBox="1"/>
          <p:nvPr/>
        </p:nvSpPr>
        <p:spPr>
          <a:xfrm>
            <a:off x="-53836" y="4825804"/>
            <a:ext cx="1217000" cy="400110"/>
          </a:xfrm>
          <a:prstGeom prst="rect">
            <a:avLst/>
          </a:prstGeom>
          <a:noFill/>
        </p:spPr>
        <p:txBody>
          <a:bodyPr wrap="none" rtlCol="0">
            <a:spAutoFit/>
          </a:bodyPr>
          <a:lstStyle/>
          <a:p>
            <a:r>
              <a:rPr lang="zh-CN" altLang="en-US" b="1" dirty="0">
                <a:solidFill>
                  <a:srgbClr val="000066"/>
                </a:solidFill>
                <a:latin typeface="+mn-ea"/>
                <a:ea typeface="+mn-ea"/>
              </a:rPr>
              <a:t>深信用债</a:t>
            </a:r>
          </a:p>
        </p:txBody>
      </p:sp>
      <p:sp>
        <p:nvSpPr>
          <p:cNvPr id="10" name="文本框 9">
            <a:extLst>
              <a:ext uri="{FF2B5EF4-FFF2-40B4-BE49-F238E27FC236}">
                <a16:creationId xmlns:a16="http://schemas.microsoft.com/office/drawing/2014/main" xmlns="" id="{8A3B87FF-2A01-4B8F-8DC3-A71B8FB49034}"/>
              </a:ext>
            </a:extLst>
          </p:cNvPr>
          <p:cNvSpPr txBox="1"/>
          <p:nvPr/>
        </p:nvSpPr>
        <p:spPr>
          <a:xfrm>
            <a:off x="222652" y="5298163"/>
            <a:ext cx="833883" cy="400110"/>
          </a:xfrm>
          <a:prstGeom prst="rect">
            <a:avLst/>
          </a:prstGeom>
          <a:noFill/>
        </p:spPr>
        <p:txBody>
          <a:bodyPr wrap="none" rtlCol="0">
            <a:spAutoFit/>
          </a:bodyPr>
          <a:lstStyle/>
          <a:p>
            <a:r>
              <a:rPr lang="en-US" altLang="zh-CN" b="1" dirty="0">
                <a:solidFill>
                  <a:srgbClr val="FF0000"/>
                </a:solidFill>
                <a:latin typeface="+mn-ea"/>
                <a:ea typeface="+mn-ea"/>
              </a:rPr>
              <a:t>0.31%</a:t>
            </a:r>
            <a:endParaRPr lang="zh-CN" altLang="en-US" b="1" dirty="0">
              <a:solidFill>
                <a:srgbClr val="FF0000"/>
              </a:solidFill>
              <a:latin typeface="+mn-ea"/>
              <a:ea typeface="+mn-ea"/>
            </a:endParaRPr>
          </a:p>
        </p:txBody>
      </p:sp>
      <p:sp>
        <p:nvSpPr>
          <p:cNvPr id="11" name="文本框 10">
            <a:extLst>
              <a:ext uri="{FF2B5EF4-FFF2-40B4-BE49-F238E27FC236}">
                <a16:creationId xmlns:a16="http://schemas.microsoft.com/office/drawing/2014/main" xmlns="" id="{79A851EE-D07C-49C0-86BF-16CB03578D9E}"/>
              </a:ext>
            </a:extLst>
          </p:cNvPr>
          <p:cNvSpPr txBox="1"/>
          <p:nvPr/>
        </p:nvSpPr>
        <p:spPr>
          <a:xfrm>
            <a:off x="7627206" y="1331640"/>
            <a:ext cx="1475084"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上证公司债</a:t>
            </a:r>
          </a:p>
        </p:txBody>
      </p:sp>
      <p:sp>
        <p:nvSpPr>
          <p:cNvPr id="12" name="箭头: 上 11">
            <a:extLst>
              <a:ext uri="{FF2B5EF4-FFF2-40B4-BE49-F238E27FC236}">
                <a16:creationId xmlns:a16="http://schemas.microsoft.com/office/drawing/2014/main" xmlns="" id="{2621C5C1-503B-4719-8015-29A06584BB72}"/>
              </a:ext>
            </a:extLst>
          </p:cNvPr>
          <p:cNvSpPr/>
          <p:nvPr/>
        </p:nvSpPr>
        <p:spPr bwMode="auto">
          <a:xfrm>
            <a:off x="7894108" y="1720954"/>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3" name="文本框 12">
            <a:extLst>
              <a:ext uri="{FF2B5EF4-FFF2-40B4-BE49-F238E27FC236}">
                <a16:creationId xmlns:a16="http://schemas.microsoft.com/office/drawing/2014/main" xmlns="" id="{2EBA26BB-7D6B-4521-853D-8B3A0787AF41}"/>
              </a:ext>
            </a:extLst>
          </p:cNvPr>
          <p:cNvSpPr txBox="1"/>
          <p:nvPr/>
        </p:nvSpPr>
        <p:spPr>
          <a:xfrm>
            <a:off x="8038124" y="1749449"/>
            <a:ext cx="963725" cy="400110"/>
          </a:xfrm>
          <a:prstGeom prst="rect">
            <a:avLst/>
          </a:prstGeom>
          <a:noFill/>
        </p:spPr>
        <p:txBody>
          <a:bodyPr wrap="none" rtlCol="0">
            <a:spAutoFit/>
          </a:bodyPr>
          <a:lstStyle/>
          <a:p>
            <a:r>
              <a:rPr lang="en-US" altLang="zh-CN" b="1" dirty="0">
                <a:solidFill>
                  <a:srgbClr val="FF0000"/>
                </a:solidFill>
                <a:latin typeface="+mn-ea"/>
                <a:ea typeface="+mn-ea"/>
              </a:rPr>
              <a:t> 0.33%</a:t>
            </a:r>
            <a:endParaRPr lang="zh-CN" altLang="en-US" b="1" dirty="0">
              <a:solidFill>
                <a:srgbClr val="FF0000"/>
              </a:solidFill>
              <a:latin typeface="+mn-ea"/>
              <a:ea typeface="+mn-ea"/>
            </a:endParaRPr>
          </a:p>
        </p:txBody>
      </p:sp>
      <p:sp>
        <p:nvSpPr>
          <p:cNvPr id="14" name="文本框 13">
            <a:extLst>
              <a:ext uri="{FF2B5EF4-FFF2-40B4-BE49-F238E27FC236}">
                <a16:creationId xmlns:a16="http://schemas.microsoft.com/office/drawing/2014/main" xmlns="" id="{97AC918D-9CA5-47B3-A303-76415B9D2925}"/>
              </a:ext>
            </a:extLst>
          </p:cNvPr>
          <p:cNvSpPr txBox="1"/>
          <p:nvPr/>
        </p:nvSpPr>
        <p:spPr>
          <a:xfrm>
            <a:off x="7953170" y="4825804"/>
            <a:ext cx="1217000" cy="400110"/>
          </a:xfrm>
          <a:prstGeom prst="rect">
            <a:avLst/>
          </a:prstGeom>
          <a:noFill/>
        </p:spPr>
        <p:txBody>
          <a:bodyPr wrap="none" rtlCol="0">
            <a:spAutoFit/>
          </a:bodyPr>
          <a:lstStyle/>
          <a:p>
            <a:r>
              <a:rPr lang="zh-CN" altLang="en-US" b="1" dirty="0">
                <a:solidFill>
                  <a:srgbClr val="000066"/>
                </a:solidFill>
                <a:latin typeface="幼圆" panose="02010509060101010101" pitchFamily="49" charset="-122"/>
                <a:ea typeface="幼圆" panose="02010509060101010101" pitchFamily="49" charset="-122"/>
              </a:rPr>
              <a:t>深公司债</a:t>
            </a:r>
          </a:p>
        </p:txBody>
      </p:sp>
      <p:sp>
        <p:nvSpPr>
          <p:cNvPr id="15" name="箭头: 上 14">
            <a:extLst>
              <a:ext uri="{FF2B5EF4-FFF2-40B4-BE49-F238E27FC236}">
                <a16:creationId xmlns:a16="http://schemas.microsoft.com/office/drawing/2014/main" xmlns="" id="{FB1352D2-41AA-4F8E-8CFE-84E7592BAA47}"/>
              </a:ext>
            </a:extLst>
          </p:cNvPr>
          <p:cNvSpPr/>
          <p:nvPr/>
        </p:nvSpPr>
        <p:spPr bwMode="auto">
          <a:xfrm>
            <a:off x="8038799" y="5210186"/>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6" name="文本框 15">
            <a:extLst>
              <a:ext uri="{FF2B5EF4-FFF2-40B4-BE49-F238E27FC236}">
                <a16:creationId xmlns:a16="http://schemas.microsoft.com/office/drawing/2014/main" xmlns="" id="{415174AF-4227-44AB-8144-B8018851AAB0}"/>
              </a:ext>
            </a:extLst>
          </p:cNvPr>
          <p:cNvSpPr txBox="1"/>
          <p:nvPr/>
        </p:nvSpPr>
        <p:spPr>
          <a:xfrm>
            <a:off x="8229658" y="5298163"/>
            <a:ext cx="833883" cy="400110"/>
          </a:xfrm>
          <a:prstGeom prst="rect">
            <a:avLst/>
          </a:prstGeom>
          <a:noFill/>
        </p:spPr>
        <p:txBody>
          <a:bodyPr wrap="none" rtlCol="0">
            <a:spAutoFit/>
          </a:bodyPr>
          <a:lstStyle/>
          <a:p>
            <a:r>
              <a:rPr lang="en-US" altLang="zh-CN" b="1" dirty="0">
                <a:solidFill>
                  <a:srgbClr val="FF0000"/>
                </a:solidFill>
                <a:latin typeface="+mn-ea"/>
                <a:ea typeface="+mn-ea"/>
              </a:rPr>
              <a:t>0.31%</a:t>
            </a:r>
            <a:endParaRPr lang="zh-CN" altLang="en-US" b="1" dirty="0">
              <a:solidFill>
                <a:srgbClr val="FF0000"/>
              </a:solidFill>
              <a:latin typeface="+mn-ea"/>
              <a:ea typeface="+mn-ea"/>
            </a:endParaRPr>
          </a:p>
        </p:txBody>
      </p:sp>
      <p:sp>
        <p:nvSpPr>
          <p:cNvPr id="18" name="箭头: 上 17">
            <a:extLst>
              <a:ext uri="{FF2B5EF4-FFF2-40B4-BE49-F238E27FC236}">
                <a16:creationId xmlns:a16="http://schemas.microsoft.com/office/drawing/2014/main" xmlns="" id="{713C949E-E20E-4FCD-B9B9-72B3B0F7B49B}"/>
              </a:ext>
            </a:extLst>
          </p:cNvPr>
          <p:cNvSpPr/>
          <p:nvPr/>
        </p:nvSpPr>
        <p:spPr bwMode="auto">
          <a:xfrm>
            <a:off x="31794" y="5210186"/>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19" name="箭头: 上 18">
            <a:extLst>
              <a:ext uri="{FF2B5EF4-FFF2-40B4-BE49-F238E27FC236}">
                <a16:creationId xmlns:a16="http://schemas.microsoft.com/office/drawing/2014/main" xmlns="" id="{6B4083B1-87F8-4203-8533-1EFE7A0B17F6}"/>
              </a:ext>
            </a:extLst>
          </p:cNvPr>
          <p:cNvSpPr/>
          <p:nvPr/>
        </p:nvSpPr>
        <p:spPr bwMode="auto">
          <a:xfrm>
            <a:off x="27356" y="1698912"/>
            <a:ext cx="288032" cy="576064"/>
          </a:xfrm>
          <a:prstGeom prst="upArrow">
            <a:avLst/>
          </a:prstGeom>
          <a:solidFill>
            <a:srgbClr val="FF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r"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幼圆" panose="02010509060101010101" pitchFamily="49" charset="-122"/>
            </a:endParaRPr>
          </a:p>
        </p:txBody>
      </p:sp>
      <p:sp>
        <p:nvSpPr>
          <p:cNvPr id="5" name="文本框 4">
            <a:extLst>
              <a:ext uri="{FF2B5EF4-FFF2-40B4-BE49-F238E27FC236}">
                <a16:creationId xmlns:a16="http://schemas.microsoft.com/office/drawing/2014/main" xmlns="" id="{00BF404D-0299-4176-8E3C-0AF3CD53DE2E}"/>
              </a:ext>
            </a:extLst>
          </p:cNvPr>
          <p:cNvSpPr txBox="1"/>
          <p:nvPr/>
        </p:nvSpPr>
        <p:spPr>
          <a:xfrm>
            <a:off x="2405545" y="5498218"/>
            <a:ext cx="4896544" cy="400110"/>
          </a:xfrm>
          <a:prstGeom prst="rect">
            <a:avLst/>
          </a:prstGeom>
          <a:noFill/>
        </p:spPr>
        <p:txBody>
          <a:bodyPr wrap="square" rtlCol="0">
            <a:spAutoFit/>
          </a:bodyPr>
          <a:lstStyle/>
          <a:p>
            <a:r>
              <a:rPr lang="zh-CN" altLang="en-US" b="1" dirty="0">
                <a:solidFill>
                  <a:srgbClr val="000066"/>
                </a:solidFill>
                <a:latin typeface="+mn-ea"/>
                <a:ea typeface="+mn-ea"/>
              </a:rPr>
              <a:t>市场避险情绪仍较为浓厚</a:t>
            </a:r>
          </a:p>
        </p:txBody>
      </p:sp>
      <p:pic>
        <p:nvPicPr>
          <p:cNvPr id="2" name="图片 1">
            <a:extLst>
              <a:ext uri="{FF2B5EF4-FFF2-40B4-BE49-F238E27FC236}">
                <a16:creationId xmlns:a16="http://schemas.microsoft.com/office/drawing/2014/main" xmlns="" id="{F6DC317C-ACCC-4412-9FF0-A827A7784E83}"/>
              </a:ext>
            </a:extLst>
          </p:cNvPr>
          <p:cNvPicPr>
            <a:picLocks noChangeAspect="1"/>
          </p:cNvPicPr>
          <p:nvPr/>
        </p:nvPicPr>
        <p:blipFill>
          <a:blip r:embed="rId3"/>
          <a:stretch>
            <a:fillRect/>
          </a:stretch>
        </p:blipFill>
        <p:spPr>
          <a:xfrm>
            <a:off x="1206709" y="1480220"/>
            <a:ext cx="6376952" cy="3832956"/>
          </a:xfrm>
          <a:prstGeom prst="rect">
            <a:avLst/>
          </a:prstGeom>
        </p:spPr>
      </p:pic>
    </p:spTree>
  </p:cSld>
  <p:clrMapOvr>
    <a:masterClrMapping/>
  </p:clrMapOvr>
  <p:transition>
    <p:wipe dir="r"/>
  </p:transition>
</p:sld>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txDef>
      <a:spPr bwMode="auto">
        <a:noFill/>
        <a:ln w="9525">
          <a:solidFill>
            <a:schemeClr val="accent1"/>
          </a:solidFill>
          <a:miter lim="800000"/>
        </a:ln>
      </a:spPr>
      <a:bodyPr>
        <a:spAutoFit/>
      </a:bodyPr>
      <a:lstStyle>
        <a:defPPr>
          <a:defRPr sz="1300" b="1" dirty="0" smtClean="0">
            <a:solidFill>
              <a:srgbClr val="000066"/>
            </a:solidFill>
            <a:latin typeface="幼圆" panose="02010509060101010101" pitchFamily="49" charset="-122"/>
            <a:ea typeface="幼圆" panose="02010509060101010101" pitchFamily="49" charset="-122"/>
          </a:defRPr>
        </a:defPPr>
      </a:lstStyle>
    </a:tx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10.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融客投资PPT模板">
  <a:themeElements>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投资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投资PPT模板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融客投资PPT模板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融客投资PPT模板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1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3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2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r"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5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7.xml><?xml version="1.0" encoding="utf-8"?>
<a:theme xmlns:a="http://schemas.openxmlformats.org/drawingml/2006/main" name="7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8.xml><?xml version="1.0" encoding="utf-8"?>
<a:theme xmlns:a="http://schemas.openxmlformats.org/drawingml/2006/main" name="8_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ctr" defTabSz="914400" rtl="0" eaLnBrk="1" fontAlgn="base" latinLnBrk="0" hangingPunct="1">
          <a:lnSpc>
            <a:spcPct val="100000"/>
          </a:lnSpc>
          <a:spcBef>
            <a:spcPct val="0"/>
          </a:spcBef>
          <a:spcAft>
            <a:spcPct val="0"/>
          </a:spcAft>
          <a:buClrTx/>
          <a:buSzTx/>
          <a:buFontTx/>
          <a:buNone/>
          <a:defRPr kumimoji="0" lang="en-US" sz="20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9.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ppt/theme/themeOverride2.xml><?xml version="1.0" encoding="utf-8"?>
<a:themeOverride xmlns:a="http://schemas.openxmlformats.org/drawingml/2006/main">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themeOverride>
</file>

<file path=docProps/app.xml><?xml version="1.0" encoding="utf-8"?>
<Properties xmlns="http://schemas.openxmlformats.org/officeDocument/2006/extended-properties" xmlns:vt="http://schemas.openxmlformats.org/officeDocument/2006/docPropsVTypes">
  <TotalTime>2335</TotalTime>
  <Words>2098</Words>
  <Application>Microsoft Office PowerPoint</Application>
  <PresentationFormat>全屏显示(4:3)</PresentationFormat>
  <Paragraphs>512</Paragraphs>
  <Slides>27</Slides>
  <Notes>21</Notes>
  <HiddenSlides>0</HiddenSlides>
  <MMClips>0</MMClips>
  <ScaleCrop>false</ScaleCrop>
  <HeadingPairs>
    <vt:vector size="4" baseType="variant">
      <vt:variant>
        <vt:lpstr>主题</vt:lpstr>
      </vt:variant>
      <vt:variant>
        <vt:i4>8</vt:i4>
      </vt:variant>
      <vt:variant>
        <vt:lpstr>幻灯片标题</vt:lpstr>
      </vt:variant>
      <vt:variant>
        <vt:i4>27</vt:i4>
      </vt:variant>
    </vt:vector>
  </HeadingPairs>
  <TitlesOfParts>
    <vt:vector size="35" baseType="lpstr">
      <vt:lpstr>融客PPT模板</vt:lpstr>
      <vt:lpstr>融客投资PPT模板</vt:lpstr>
      <vt:lpstr>1_融客PPT模板</vt:lpstr>
      <vt:lpstr>3_融客PPT模板</vt:lpstr>
      <vt:lpstr>2_融客PPT模板</vt:lpstr>
      <vt:lpstr>5_融客PPT模板</vt:lpstr>
      <vt:lpstr>7_融客PPT模板</vt:lpstr>
      <vt:lpstr>8_融客PPT模板</vt:lpstr>
      <vt:lpstr>PowerPoint 演示文稿</vt:lpstr>
      <vt:lpstr>PowerPoint 演示文稿</vt:lpstr>
      <vt:lpstr>PowerPoint 演示文稿</vt:lpstr>
      <vt:lpstr>CPI、PPI</vt:lpstr>
      <vt:lpstr>PMI</vt:lpstr>
      <vt:lpstr>央行公开市场操作</vt:lpstr>
      <vt:lpstr>PowerPoint 演示文稿</vt:lpstr>
      <vt:lpstr>上证50股指期货</vt:lpstr>
      <vt:lpstr>债市指数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联系我们</vt:lpstr>
    </vt:vector>
  </TitlesOfParts>
  <Company>Lenovo (Beijing) Limited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 User</dc:creator>
  <cp:lastModifiedBy>Grace</cp:lastModifiedBy>
  <cp:revision>4285</cp:revision>
  <dcterms:created xsi:type="dcterms:W3CDTF">2007-11-30T05:47:00Z</dcterms:created>
  <dcterms:modified xsi:type="dcterms:W3CDTF">2018-07-11T02:45:33Z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