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theme/themeOverride8.xml" ContentType="application/vnd.openxmlformats-officedocument.themeOverride+xml"/>
  <Override PartName="/ppt/charts/chart7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9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D:\&#24555;&#36895;&#35775;&#38382;&#25991;&#20214;\&#26376;&#25253;\IPO\IPO&#21450;&#19978;&#24066;&#36864;&#20986;&#24773;&#20917;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D:\&#24555;&#36895;&#35775;&#38382;&#25991;&#20214;\&#26376;&#25253;\&#26032;&#19977;&#26495;\&#26032;&#19977;&#26495;&#25968;&#25454;&#32479;&#35745;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7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D:\&#24555;&#36895;&#35775;&#38382;&#25991;&#20214;\&#26376;&#25253;\&#26032;&#19977;&#26495;\&#26032;&#19977;&#26495;&#25968;&#25454;&#32479;&#35745;.xlsx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月基金募集情况一览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募集金额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86-4E36-B3C6-61722A822654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6-4E36-B3C6-61722A822654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6-4E36-B3C6-61722A822654}"/>
                </c:ext>
              </c:extLst>
            </c:dLbl>
            <c:numFmt formatCode="0.0_);[Red]\(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43252</c:v>
                </c:pt>
                <c:pt idx="1">
                  <c:v>43221</c:v>
                </c:pt>
                <c:pt idx="2">
                  <c:v>43191</c:v>
                </c:pt>
                <c:pt idx="3">
                  <c:v>43160</c:v>
                </c:pt>
                <c:pt idx="4">
                  <c:v>43132</c:v>
                </c:pt>
                <c:pt idx="5">
                  <c:v>43101</c:v>
                </c:pt>
                <c:pt idx="6">
                  <c:v>43100</c:v>
                </c:pt>
                <c:pt idx="7">
                  <c:v>43069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  <c:pt idx="12">
                  <c:v>42887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529.74</c:v>
                </c:pt>
                <c:pt idx="1">
                  <c:v>299.52</c:v>
                </c:pt>
                <c:pt idx="2">
                  <c:v>626.38</c:v>
                </c:pt>
                <c:pt idx="3">
                  <c:v>276.45</c:v>
                </c:pt>
                <c:pt idx="4">
                  <c:v>395.95</c:v>
                </c:pt>
                <c:pt idx="5">
                  <c:v>270.73</c:v>
                </c:pt>
                <c:pt idx="6">
                  <c:v>1733.88</c:v>
                </c:pt>
                <c:pt idx="7">
                  <c:v>1325.07</c:v>
                </c:pt>
                <c:pt idx="8" formatCode="0.0">
                  <c:v>406.63099999999997</c:v>
                </c:pt>
                <c:pt idx="9" formatCode="0.0">
                  <c:v>308.99599999999998</c:v>
                </c:pt>
                <c:pt idx="10" formatCode="0.0">
                  <c:v>2870.8560899999998</c:v>
                </c:pt>
                <c:pt idx="11" formatCode="0.0">
                  <c:v>1899.805709</c:v>
                </c:pt>
                <c:pt idx="12" formatCode="0.0">
                  <c:v>495.91840000000002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86-4E36-B3C6-61722A822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155954176"/>
        <c:axId val="155952640"/>
      </c:bar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募集事件次数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43252</c:v>
                </c:pt>
                <c:pt idx="1">
                  <c:v>43221</c:v>
                </c:pt>
                <c:pt idx="2">
                  <c:v>43191</c:v>
                </c:pt>
                <c:pt idx="3">
                  <c:v>43160</c:v>
                </c:pt>
                <c:pt idx="4">
                  <c:v>43132</c:v>
                </c:pt>
                <c:pt idx="5">
                  <c:v>43101</c:v>
                </c:pt>
                <c:pt idx="6">
                  <c:v>43100</c:v>
                </c:pt>
                <c:pt idx="7">
                  <c:v>43069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  <c:pt idx="12">
                  <c:v>42887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54</c:v>
                </c:pt>
                <c:pt idx="1">
                  <c:v>25</c:v>
                </c:pt>
                <c:pt idx="2">
                  <c:v>59</c:v>
                </c:pt>
                <c:pt idx="3">
                  <c:v>40</c:v>
                </c:pt>
                <c:pt idx="4">
                  <c:v>35</c:v>
                </c:pt>
                <c:pt idx="5">
                  <c:v>75</c:v>
                </c:pt>
                <c:pt idx="6">
                  <c:v>92</c:v>
                </c:pt>
                <c:pt idx="7">
                  <c:v>65</c:v>
                </c:pt>
                <c:pt idx="8">
                  <c:v>28</c:v>
                </c:pt>
                <c:pt idx="9">
                  <c:v>41</c:v>
                </c:pt>
                <c:pt idx="10">
                  <c:v>71</c:v>
                </c:pt>
                <c:pt idx="11">
                  <c:v>54</c:v>
                </c:pt>
                <c:pt idx="12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286-4E36-B3C6-61722A822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37024"/>
        <c:axId val="155951104"/>
      </c:lineChart>
      <c:dateAx>
        <c:axId val="155937024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alpha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5951104"/>
        <c:crosses val="autoZero"/>
        <c:auto val="1"/>
        <c:lblOffset val="100"/>
        <c:baseTimeUnit val="months"/>
      </c:dateAx>
      <c:valAx>
        <c:axId val="15595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5937024"/>
        <c:crosses val="autoZero"/>
        <c:crossBetween val="between"/>
      </c:valAx>
      <c:valAx>
        <c:axId val="155952640"/>
        <c:scaling>
          <c:orientation val="minMax"/>
          <c:max val="4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5954176"/>
        <c:crosses val="max"/>
        <c:crossBetween val="between"/>
      </c:valAx>
      <c:dateAx>
        <c:axId val="15595417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15595264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245508982035926"/>
          <c:y val="7.6202020202020188E-2"/>
          <c:w val="0.16766467065868262"/>
          <c:h val="0.1363645907897876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股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情况及退出基金数量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募集资金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数据汇总!$A$2:$A$14</c:f>
              <c:numCache>
                <c:formatCode>yyyy"年"m"月"</c:formatCode>
                <c:ptCount val="13"/>
                <c:pt idx="0">
                  <c:v>43252</c:v>
                </c:pt>
                <c:pt idx="1">
                  <c:v>43221</c:v>
                </c:pt>
                <c:pt idx="2">
                  <c:v>43192</c:v>
                </c:pt>
                <c:pt idx="3">
                  <c:v>43160</c:v>
                </c:pt>
                <c:pt idx="4">
                  <c:v>43159</c:v>
                </c:pt>
                <c:pt idx="5">
                  <c:v>43130</c:v>
                </c:pt>
                <c:pt idx="6">
                  <c:v>43070</c:v>
                </c:pt>
                <c:pt idx="7">
                  <c:v>43069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  <c:pt idx="12">
                  <c:v>42887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404.02</c:v>
                </c:pt>
                <c:pt idx="1">
                  <c:v>62.81</c:v>
                </c:pt>
                <c:pt idx="2">
                  <c:v>57.68</c:v>
                </c:pt>
                <c:pt idx="3">
                  <c:v>117.5</c:v>
                </c:pt>
                <c:pt idx="4">
                  <c:v>143.71</c:v>
                </c:pt>
                <c:pt idx="5">
                  <c:v>212.12</c:v>
                </c:pt>
                <c:pt idx="6">
                  <c:v>151.16999999999999</c:v>
                </c:pt>
                <c:pt idx="7">
                  <c:v>222.49</c:v>
                </c:pt>
                <c:pt idx="8">
                  <c:v>144.16999999999999</c:v>
                </c:pt>
                <c:pt idx="9" formatCode="0.00">
                  <c:v>186.38</c:v>
                </c:pt>
                <c:pt idx="10" formatCode="0.00">
                  <c:v>168.50021671399995</c:v>
                </c:pt>
                <c:pt idx="11" formatCode="0.00">
                  <c:v>149.48828446819996</c:v>
                </c:pt>
                <c:pt idx="12" formatCode="0.00">
                  <c:v>172.78990099000001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27-4C7E-9F0F-1BE677BA9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062784"/>
        <c:axId val="235064320"/>
      </c:area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IPO数量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43252</c:v>
                </c:pt>
                <c:pt idx="1">
                  <c:v>43221</c:v>
                </c:pt>
                <c:pt idx="2">
                  <c:v>43192</c:v>
                </c:pt>
                <c:pt idx="3">
                  <c:v>43160</c:v>
                </c:pt>
                <c:pt idx="4">
                  <c:v>43159</c:v>
                </c:pt>
                <c:pt idx="5">
                  <c:v>43130</c:v>
                </c:pt>
                <c:pt idx="6">
                  <c:v>43070</c:v>
                </c:pt>
                <c:pt idx="7">
                  <c:v>43069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  <c:pt idx="12">
                  <c:v>42887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12</c:v>
                </c:pt>
                <c:pt idx="5">
                  <c:v>18</c:v>
                </c:pt>
                <c:pt idx="6">
                  <c:v>24</c:v>
                </c:pt>
                <c:pt idx="7">
                  <c:v>36</c:v>
                </c:pt>
                <c:pt idx="8">
                  <c:v>27</c:v>
                </c:pt>
                <c:pt idx="9">
                  <c:v>37</c:v>
                </c:pt>
                <c:pt idx="10">
                  <c:v>37</c:v>
                </c:pt>
                <c:pt idx="11">
                  <c:v>30</c:v>
                </c:pt>
                <c:pt idx="12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27-4C7E-9F0F-1BE677BA9B43}"/>
            </c:ext>
          </c:extLst>
        </c:ser>
        <c:ser>
          <c:idx val="2"/>
          <c:order val="2"/>
          <c:tx>
            <c:strRef>
              <c:f>数据汇总!$D$1</c:f>
              <c:strCache>
                <c:ptCount val="1"/>
                <c:pt idx="0">
                  <c:v>退出基金数量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82281284606866E-2"/>
                  <c:y val="-3.4379388182519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7-4C7E-9F0F-1BE677BA9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43252</c:v>
                </c:pt>
                <c:pt idx="1">
                  <c:v>43221</c:v>
                </c:pt>
                <c:pt idx="2">
                  <c:v>43192</c:v>
                </c:pt>
                <c:pt idx="3">
                  <c:v>43160</c:v>
                </c:pt>
                <c:pt idx="4">
                  <c:v>43159</c:v>
                </c:pt>
                <c:pt idx="5">
                  <c:v>43130</c:v>
                </c:pt>
                <c:pt idx="6">
                  <c:v>43070</c:v>
                </c:pt>
                <c:pt idx="7">
                  <c:v>43069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  <c:pt idx="12">
                  <c:v>42887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45</c:v>
                </c:pt>
                <c:pt idx="1">
                  <c:v>39</c:v>
                </c:pt>
                <c:pt idx="2">
                  <c:v>23</c:v>
                </c:pt>
                <c:pt idx="3">
                  <c:v>17</c:v>
                </c:pt>
                <c:pt idx="4">
                  <c:v>12</c:v>
                </c:pt>
                <c:pt idx="5">
                  <c:v>44</c:v>
                </c:pt>
                <c:pt idx="6">
                  <c:v>30</c:v>
                </c:pt>
                <c:pt idx="7">
                  <c:v>78</c:v>
                </c:pt>
                <c:pt idx="8">
                  <c:v>62</c:v>
                </c:pt>
                <c:pt idx="9">
                  <c:v>80</c:v>
                </c:pt>
                <c:pt idx="10">
                  <c:v>77</c:v>
                </c:pt>
                <c:pt idx="11">
                  <c:v>44</c:v>
                </c:pt>
                <c:pt idx="12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827-4C7E-9F0F-1BE677BA9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30080"/>
        <c:axId val="234828544"/>
      </c:lineChart>
      <c:dateAx>
        <c:axId val="235062784"/>
        <c:scaling>
          <c:orientation val="minMax"/>
        </c:scaling>
        <c:delete val="0"/>
        <c:axPos val="b"/>
        <c:numFmt formatCode="yyyy&quot;年&quot;m&quot;月&quot;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064320"/>
        <c:crosses val="autoZero"/>
        <c:auto val="1"/>
        <c:lblOffset val="100"/>
        <c:baseTimeUnit val="months"/>
      </c:dateAx>
      <c:valAx>
        <c:axId val="235064320"/>
        <c:scaling>
          <c:orientation val="minMax"/>
          <c:max val="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062784"/>
        <c:crosses val="autoZero"/>
        <c:crossBetween val="between"/>
      </c:valAx>
      <c:valAx>
        <c:axId val="234828544"/>
        <c:scaling>
          <c:orientation val="minMax"/>
          <c:max val="110"/>
          <c:min val="-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4830080"/>
        <c:crosses val="max"/>
        <c:crossBetween val="between"/>
      </c:valAx>
      <c:dateAx>
        <c:axId val="234830080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234828544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750830564784054"/>
          <c:y val="9.704233502830005E-2"/>
          <c:w val="0.19933554817275748"/>
          <c:h val="0.206367088091940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>
                <a:solidFill>
                  <a:schemeClr val="tx1"/>
                </a:solidFill>
              </a:rPr>
              <a:t>其他退出事件统计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166687424177429E-2"/>
          <c:y val="0.1782057482808182"/>
          <c:w val="0.91805709699292859"/>
          <c:h val="0.63006660245282264"/>
        </c:manualLayout>
      </c:layout>
      <c:lineChart>
        <c:grouping val="standard"/>
        <c:varyColors val="0"/>
        <c:ser>
          <c:idx val="0"/>
          <c:order val="0"/>
          <c:tx>
            <c:strRef>
              <c:f>数据汇总!$C$1</c:f>
              <c:strCache>
                <c:ptCount val="1"/>
                <c:pt idx="0">
                  <c:v>M&amp;A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2.108963093145887E-2"/>
                  <c:y val="-4.3501910658721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altLang="zh-CN" sz="105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7-43E3-9ED6-98A20D4E8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43252</c:v>
                </c:pt>
                <c:pt idx="1">
                  <c:v>43221</c:v>
                </c:pt>
                <c:pt idx="2">
                  <c:v>43191</c:v>
                </c:pt>
                <c:pt idx="3">
                  <c:v>43160</c:v>
                </c:pt>
                <c:pt idx="4">
                  <c:v>43132</c:v>
                </c:pt>
                <c:pt idx="5">
                  <c:v>43101</c:v>
                </c:pt>
                <c:pt idx="6">
                  <c:v>43070</c:v>
                </c:pt>
                <c:pt idx="7">
                  <c:v>43040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  <c:pt idx="12">
                  <c:v>42887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57</c:v>
                </c:pt>
                <c:pt idx="1">
                  <c:v>34</c:v>
                </c:pt>
                <c:pt idx="2">
                  <c:v>49</c:v>
                </c:pt>
                <c:pt idx="3">
                  <c:v>18</c:v>
                </c:pt>
                <c:pt idx="4">
                  <c:v>25</c:v>
                </c:pt>
                <c:pt idx="5">
                  <c:v>31</c:v>
                </c:pt>
                <c:pt idx="6">
                  <c:v>54</c:v>
                </c:pt>
                <c:pt idx="7">
                  <c:v>53</c:v>
                </c:pt>
                <c:pt idx="8">
                  <c:v>24</c:v>
                </c:pt>
                <c:pt idx="9">
                  <c:v>40</c:v>
                </c:pt>
                <c:pt idx="10">
                  <c:v>74</c:v>
                </c:pt>
                <c:pt idx="11">
                  <c:v>36</c:v>
                </c:pt>
                <c:pt idx="12">
                  <c:v>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FC7-43E3-9ED6-98A20D4E8712}"/>
            </c:ext>
          </c:extLst>
        </c:ser>
        <c:ser>
          <c:idx val="1"/>
          <c:order val="1"/>
          <c:tx>
            <c:strRef>
              <c:f>数据汇总!$D$1</c:f>
              <c:strCache>
                <c:ptCount val="1"/>
                <c:pt idx="0">
                  <c:v>股权转让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1716461628588167E-2"/>
                  <c:y val="-3.480152852697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C7-43E3-9ED6-98A20D4E8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43252</c:v>
                </c:pt>
                <c:pt idx="1">
                  <c:v>43221</c:v>
                </c:pt>
                <c:pt idx="2">
                  <c:v>43191</c:v>
                </c:pt>
                <c:pt idx="3">
                  <c:v>43160</c:v>
                </c:pt>
                <c:pt idx="4">
                  <c:v>43132</c:v>
                </c:pt>
                <c:pt idx="5">
                  <c:v>43101</c:v>
                </c:pt>
                <c:pt idx="6">
                  <c:v>43070</c:v>
                </c:pt>
                <c:pt idx="7">
                  <c:v>43040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  <c:pt idx="12">
                  <c:v>42887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8</c:v>
                </c:pt>
                <c:pt idx="1">
                  <c:v>9</c:v>
                </c:pt>
                <c:pt idx="2">
                  <c:v>6</c:v>
                </c:pt>
                <c:pt idx="3">
                  <c:v>0</c:v>
                </c:pt>
                <c:pt idx="4">
                  <c:v>15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  <c:pt idx="10">
                  <c:v>16</c:v>
                </c:pt>
                <c:pt idx="11">
                  <c:v>10</c:v>
                </c:pt>
                <c:pt idx="12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FC7-43E3-9ED6-98A20D4E8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764800"/>
        <c:axId val="264656000"/>
      </c:lineChart>
      <c:dateAx>
        <c:axId val="2647648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4656000"/>
        <c:crosses val="autoZero"/>
        <c:auto val="1"/>
        <c:lblOffset val="100"/>
        <c:baseTimeUnit val="months"/>
      </c:dateAx>
      <c:valAx>
        <c:axId val="26465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47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18738958157469"/>
          <c:y val="0.12600345549035216"/>
          <c:w val="0.30693845167420852"/>
          <c:h val="7.866412825596387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2017.7-2018.6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新三板挂牌家数及总股本变化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市场概况统计!$E$1</c:f>
              <c:strCache>
                <c:ptCount val="1"/>
                <c:pt idx="0">
                  <c:v>总股本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市场概况统计!$A$2:$A$13</c:f>
              <c:numCache>
                <c:formatCode>yyyy"年"m"月"</c:formatCode>
                <c:ptCount val="12"/>
                <c:pt idx="0">
                  <c:v>43252</c:v>
                </c:pt>
                <c:pt idx="1">
                  <c:v>43221</c:v>
                </c:pt>
                <c:pt idx="2">
                  <c:v>43191</c:v>
                </c:pt>
                <c:pt idx="3">
                  <c:v>43160</c:v>
                </c:pt>
                <c:pt idx="4">
                  <c:v>43132</c:v>
                </c:pt>
                <c:pt idx="5">
                  <c:v>43101</c:v>
                </c:pt>
                <c:pt idx="6">
                  <c:v>43070</c:v>
                </c:pt>
                <c:pt idx="7">
                  <c:v>43040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</c:numCache>
            </c:numRef>
          </c:cat>
          <c:val>
            <c:numRef>
              <c:f>市场概况统计!$E$2:$E$13</c:f>
              <c:numCache>
                <c:formatCode>#,##0</c:formatCode>
                <c:ptCount val="12"/>
                <c:pt idx="0">
                  <c:v>6590</c:v>
                </c:pt>
                <c:pt idx="1">
                  <c:v>6586</c:v>
                </c:pt>
                <c:pt idx="2">
                  <c:v>6575</c:v>
                </c:pt>
                <c:pt idx="3">
                  <c:v>6705</c:v>
                </c:pt>
                <c:pt idx="4">
                  <c:v>6724</c:v>
                </c:pt>
                <c:pt idx="5">
                  <c:v>6734</c:v>
                </c:pt>
                <c:pt idx="6">
                  <c:v>6757</c:v>
                </c:pt>
                <c:pt idx="7">
                  <c:v>6851</c:v>
                </c:pt>
                <c:pt idx="8">
                  <c:v>6847</c:v>
                </c:pt>
                <c:pt idx="9" formatCode="0_ ">
                  <c:v>6811.68</c:v>
                </c:pt>
                <c:pt idx="10" formatCode="0_ ">
                  <c:v>6713.97</c:v>
                </c:pt>
                <c:pt idx="11" formatCode="0_ ">
                  <c:v>6658.65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50-404E-AD92-F3DBBE56E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235452288"/>
        <c:axId val="235453824"/>
      </c:barChart>
      <c:lineChart>
        <c:grouping val="standard"/>
        <c:varyColors val="0"/>
        <c:ser>
          <c:idx val="0"/>
          <c:order val="0"/>
          <c:tx>
            <c:strRef>
              <c:f>市场概况统计!$B$1</c:f>
              <c:strCache>
                <c:ptCount val="1"/>
                <c:pt idx="0">
                  <c:v>挂牌家数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市场概况统计!$A$2:$A$13</c:f>
              <c:numCache>
                <c:formatCode>yyyy"年"m"月"</c:formatCode>
                <c:ptCount val="12"/>
                <c:pt idx="0">
                  <c:v>43252</c:v>
                </c:pt>
                <c:pt idx="1">
                  <c:v>43221</c:v>
                </c:pt>
                <c:pt idx="2">
                  <c:v>43191</c:v>
                </c:pt>
                <c:pt idx="3">
                  <c:v>43160</c:v>
                </c:pt>
                <c:pt idx="4">
                  <c:v>43132</c:v>
                </c:pt>
                <c:pt idx="5">
                  <c:v>43101</c:v>
                </c:pt>
                <c:pt idx="6">
                  <c:v>43070</c:v>
                </c:pt>
                <c:pt idx="7">
                  <c:v>43040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</c:numCache>
            </c:numRef>
          </c:cat>
          <c:val>
            <c:numRef>
              <c:f>市场概况统计!$B$2:$B$13</c:f>
              <c:numCache>
                <c:formatCode>#,##0</c:formatCode>
                <c:ptCount val="12"/>
                <c:pt idx="0">
                  <c:v>11243</c:v>
                </c:pt>
                <c:pt idx="1">
                  <c:v>11309</c:v>
                </c:pt>
                <c:pt idx="2">
                  <c:v>11382</c:v>
                </c:pt>
                <c:pt idx="3">
                  <c:v>11559</c:v>
                </c:pt>
                <c:pt idx="4">
                  <c:v>11630</c:v>
                </c:pt>
                <c:pt idx="5">
                  <c:v>11606</c:v>
                </c:pt>
                <c:pt idx="6">
                  <c:v>11630</c:v>
                </c:pt>
                <c:pt idx="7">
                  <c:v>11645</c:v>
                </c:pt>
                <c:pt idx="8">
                  <c:v>11619</c:v>
                </c:pt>
                <c:pt idx="9" formatCode="0_ ">
                  <c:v>11594</c:v>
                </c:pt>
                <c:pt idx="10" formatCode="0_ ">
                  <c:v>11551</c:v>
                </c:pt>
                <c:pt idx="11" formatCode="0_ ">
                  <c:v>11284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50-404E-AD92-F3DBBE56E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473536"/>
        <c:axId val="235472000"/>
      </c:lineChart>
      <c:dateAx>
        <c:axId val="235452288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453824"/>
        <c:crosses val="autoZero"/>
        <c:auto val="1"/>
        <c:lblOffset val="100"/>
        <c:baseTimeUnit val="months"/>
      </c:dateAx>
      <c:valAx>
        <c:axId val="235453824"/>
        <c:scaling>
          <c:orientation val="minMax"/>
          <c:max val="7200"/>
          <c:min val="6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452288"/>
        <c:crosses val="autoZero"/>
        <c:crossBetween val="between"/>
      </c:valAx>
      <c:valAx>
        <c:axId val="235472000"/>
        <c:scaling>
          <c:orientation val="minMax"/>
          <c:min val="95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473536"/>
        <c:crosses val="max"/>
        <c:crossBetween val="between"/>
      </c:valAx>
      <c:dateAx>
        <c:axId val="23547353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23547200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857137831797687"/>
          <c:y val="0.11537913925142919"/>
          <c:w val="0.25246749804444923"/>
          <c:h val="6.828030057886599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2017.7-2018.6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新三板新挂牌及摘牌情况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6900481189851275E-2"/>
          <c:y val="0.12195630475767993"/>
          <c:w val="0.88254396325459317"/>
          <c:h val="0.69295380501045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'2017年9月摘牌公司情况一览'!$J$1</c:f>
              <c:strCache>
                <c:ptCount val="1"/>
                <c:pt idx="0">
                  <c:v>挂牌家数</c:v>
                </c:pt>
              </c:strCache>
            </c:strRef>
          </c:tx>
          <c:spPr>
            <a:solidFill>
              <a:srgbClr val="0070C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75-4CB8-8A1E-50D45802197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75-4CB8-8A1E-50D458021978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75-4CB8-8A1E-50D45802197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75-4CB8-8A1E-50D45802197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75-4CB8-8A1E-50D458021978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75-4CB8-8A1E-50D458021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43252</c:v>
                </c:pt>
                <c:pt idx="1">
                  <c:v>43221</c:v>
                </c:pt>
                <c:pt idx="2">
                  <c:v>43220</c:v>
                </c:pt>
                <c:pt idx="3">
                  <c:v>43190</c:v>
                </c:pt>
                <c:pt idx="4">
                  <c:v>43159</c:v>
                </c:pt>
                <c:pt idx="5">
                  <c:v>43131</c:v>
                </c:pt>
                <c:pt idx="6">
                  <c:v>43070</c:v>
                </c:pt>
                <c:pt idx="7">
                  <c:v>43040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</c:numCache>
            </c:numRef>
          </c:cat>
          <c:val>
            <c:numRef>
              <c:f>'2017年9月摘牌公司情况一览'!$J$2:$J$13</c:f>
              <c:numCache>
                <c:formatCode>General</c:formatCode>
                <c:ptCount val="12"/>
                <c:pt idx="0">
                  <c:v>35</c:v>
                </c:pt>
                <c:pt idx="1">
                  <c:v>36</c:v>
                </c:pt>
                <c:pt idx="2">
                  <c:v>22</c:v>
                </c:pt>
                <c:pt idx="3">
                  <c:v>55</c:v>
                </c:pt>
                <c:pt idx="4">
                  <c:v>88</c:v>
                </c:pt>
                <c:pt idx="5">
                  <c:v>85</c:v>
                </c:pt>
                <c:pt idx="6">
                  <c:v>115</c:v>
                </c:pt>
                <c:pt idx="7">
                  <c:v>124</c:v>
                </c:pt>
                <c:pt idx="8">
                  <c:v>69</c:v>
                </c:pt>
                <c:pt idx="9">
                  <c:v>107</c:v>
                </c:pt>
                <c:pt idx="10">
                  <c:v>379</c:v>
                </c:pt>
                <c:pt idx="1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75-4CB8-8A1E-50D458021978}"/>
            </c:ext>
          </c:extLst>
        </c:ser>
        <c:ser>
          <c:idx val="1"/>
          <c:order val="1"/>
          <c:tx>
            <c:strRef>
              <c:f>'2017年9月摘牌公司情况一览'!$K$1</c:f>
              <c:strCache>
                <c:ptCount val="1"/>
                <c:pt idx="0">
                  <c:v>摘牌家数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75-4CB8-8A1E-50D45802197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75-4CB8-8A1E-50D458021978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75-4CB8-8A1E-50D45802197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75-4CB8-8A1E-50D45802197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75-4CB8-8A1E-50D458021978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75-4CB8-8A1E-50D458021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43252</c:v>
                </c:pt>
                <c:pt idx="1">
                  <c:v>43221</c:v>
                </c:pt>
                <c:pt idx="2">
                  <c:v>43220</c:v>
                </c:pt>
                <c:pt idx="3">
                  <c:v>43190</c:v>
                </c:pt>
                <c:pt idx="4">
                  <c:v>43159</c:v>
                </c:pt>
                <c:pt idx="5">
                  <c:v>43131</c:v>
                </c:pt>
                <c:pt idx="6">
                  <c:v>43070</c:v>
                </c:pt>
                <c:pt idx="7">
                  <c:v>43040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  <c:pt idx="11">
                  <c:v>42917</c:v>
                </c:pt>
              </c:numCache>
            </c:numRef>
          </c:cat>
          <c:val>
            <c:numRef>
              <c:f>'2017年9月摘牌公司情况一览'!$K$2:$K$13</c:f>
              <c:numCache>
                <c:formatCode>General</c:formatCode>
                <c:ptCount val="12"/>
                <c:pt idx="0">
                  <c:v>-101</c:v>
                </c:pt>
                <c:pt idx="1">
                  <c:v>-109</c:v>
                </c:pt>
                <c:pt idx="2">
                  <c:v>-199</c:v>
                </c:pt>
                <c:pt idx="3">
                  <c:v>-126</c:v>
                </c:pt>
                <c:pt idx="4">
                  <c:v>-64</c:v>
                </c:pt>
                <c:pt idx="5">
                  <c:v>-109</c:v>
                </c:pt>
                <c:pt idx="6">
                  <c:v>-130</c:v>
                </c:pt>
                <c:pt idx="7">
                  <c:v>-98</c:v>
                </c:pt>
                <c:pt idx="8">
                  <c:v>-44</c:v>
                </c:pt>
                <c:pt idx="9">
                  <c:v>-64</c:v>
                </c:pt>
                <c:pt idx="10">
                  <c:v>-112</c:v>
                </c:pt>
                <c:pt idx="11">
                  <c:v>-102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375-4CB8-8A1E-50D458021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4424064"/>
        <c:axId val="264765824"/>
      </c:barChart>
      <c:dateAx>
        <c:axId val="264424064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4765824"/>
        <c:crossesAt val="0"/>
        <c:auto val="1"/>
        <c:lblOffset val="100"/>
        <c:baseTimeUnit val="months"/>
      </c:dateAx>
      <c:valAx>
        <c:axId val="264765824"/>
        <c:scaling>
          <c:orientation val="minMax"/>
          <c:min val="-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44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三板指数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三板指数!$B$3</c:f>
              <c:strCache>
                <c:ptCount val="1"/>
                <c:pt idx="0">
                  <c:v>三板成指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43"/>
              <c:layout>
                <c:manualLayout>
                  <c:x val="0"/>
                  <c:y val="-5.0056882821388024E-2"/>
                </c:manualLayout>
              </c:layout>
              <c:numFmt formatCode="0.00_);[Red]\(0.0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0-48E8-97B6-001ADB973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三板指数!$A$184:$A$427</c:f>
              <c:numCache>
                <c:formatCode>yyyy\-mm\-dd</c:formatCode>
                <c:ptCount val="244"/>
                <c:pt idx="0">
                  <c:v>42919</c:v>
                </c:pt>
                <c:pt idx="1">
                  <c:v>42920</c:v>
                </c:pt>
                <c:pt idx="2">
                  <c:v>42921</c:v>
                </c:pt>
                <c:pt idx="3">
                  <c:v>42922</c:v>
                </c:pt>
                <c:pt idx="4">
                  <c:v>42923</c:v>
                </c:pt>
                <c:pt idx="5">
                  <c:v>42926</c:v>
                </c:pt>
                <c:pt idx="6">
                  <c:v>42927</c:v>
                </c:pt>
                <c:pt idx="7">
                  <c:v>42928</c:v>
                </c:pt>
                <c:pt idx="8">
                  <c:v>42929</c:v>
                </c:pt>
                <c:pt idx="9">
                  <c:v>42930</c:v>
                </c:pt>
                <c:pt idx="10">
                  <c:v>42933</c:v>
                </c:pt>
                <c:pt idx="11">
                  <c:v>42934</c:v>
                </c:pt>
                <c:pt idx="12">
                  <c:v>42935</c:v>
                </c:pt>
                <c:pt idx="13">
                  <c:v>42936</c:v>
                </c:pt>
                <c:pt idx="14">
                  <c:v>42937</c:v>
                </c:pt>
                <c:pt idx="15">
                  <c:v>42940</c:v>
                </c:pt>
                <c:pt idx="16">
                  <c:v>42941</c:v>
                </c:pt>
                <c:pt idx="17">
                  <c:v>42942</c:v>
                </c:pt>
                <c:pt idx="18">
                  <c:v>42943</c:v>
                </c:pt>
                <c:pt idx="19">
                  <c:v>42944</c:v>
                </c:pt>
                <c:pt idx="20">
                  <c:v>42947</c:v>
                </c:pt>
                <c:pt idx="21">
                  <c:v>42948</c:v>
                </c:pt>
                <c:pt idx="22">
                  <c:v>42949</c:v>
                </c:pt>
                <c:pt idx="23">
                  <c:v>42950</c:v>
                </c:pt>
                <c:pt idx="24">
                  <c:v>42951</c:v>
                </c:pt>
                <c:pt idx="25">
                  <c:v>42954</c:v>
                </c:pt>
                <c:pt idx="26">
                  <c:v>42955</c:v>
                </c:pt>
                <c:pt idx="27">
                  <c:v>42956</c:v>
                </c:pt>
                <c:pt idx="28">
                  <c:v>42957</c:v>
                </c:pt>
                <c:pt idx="29">
                  <c:v>42958</c:v>
                </c:pt>
                <c:pt idx="30">
                  <c:v>42961</c:v>
                </c:pt>
                <c:pt idx="31">
                  <c:v>42962</c:v>
                </c:pt>
                <c:pt idx="32">
                  <c:v>42963</c:v>
                </c:pt>
                <c:pt idx="33">
                  <c:v>42964</c:v>
                </c:pt>
                <c:pt idx="34">
                  <c:v>42965</c:v>
                </c:pt>
                <c:pt idx="35">
                  <c:v>42968</c:v>
                </c:pt>
                <c:pt idx="36">
                  <c:v>42969</c:v>
                </c:pt>
                <c:pt idx="37">
                  <c:v>42970</c:v>
                </c:pt>
                <c:pt idx="38">
                  <c:v>42971</c:v>
                </c:pt>
                <c:pt idx="39">
                  <c:v>42972</c:v>
                </c:pt>
                <c:pt idx="40">
                  <c:v>42975</c:v>
                </c:pt>
                <c:pt idx="41">
                  <c:v>42976</c:v>
                </c:pt>
                <c:pt idx="42">
                  <c:v>42977</c:v>
                </c:pt>
                <c:pt idx="43">
                  <c:v>42978</c:v>
                </c:pt>
                <c:pt idx="44">
                  <c:v>42979</c:v>
                </c:pt>
                <c:pt idx="45">
                  <c:v>42982</c:v>
                </c:pt>
                <c:pt idx="46">
                  <c:v>42983</c:v>
                </c:pt>
                <c:pt idx="47">
                  <c:v>42984</c:v>
                </c:pt>
                <c:pt idx="48">
                  <c:v>42985</c:v>
                </c:pt>
                <c:pt idx="49">
                  <c:v>42986</c:v>
                </c:pt>
                <c:pt idx="50">
                  <c:v>42989</c:v>
                </c:pt>
                <c:pt idx="51">
                  <c:v>42990</c:v>
                </c:pt>
                <c:pt idx="52">
                  <c:v>42991</c:v>
                </c:pt>
                <c:pt idx="53">
                  <c:v>42992</c:v>
                </c:pt>
                <c:pt idx="54">
                  <c:v>42993</c:v>
                </c:pt>
                <c:pt idx="55">
                  <c:v>42996</c:v>
                </c:pt>
                <c:pt idx="56">
                  <c:v>42997</c:v>
                </c:pt>
                <c:pt idx="57">
                  <c:v>42998</c:v>
                </c:pt>
                <c:pt idx="58">
                  <c:v>42999</c:v>
                </c:pt>
                <c:pt idx="59">
                  <c:v>43000</c:v>
                </c:pt>
                <c:pt idx="60">
                  <c:v>43003</c:v>
                </c:pt>
                <c:pt idx="61">
                  <c:v>43004</c:v>
                </c:pt>
                <c:pt idx="62">
                  <c:v>43005</c:v>
                </c:pt>
                <c:pt idx="63">
                  <c:v>43006</c:v>
                </c:pt>
                <c:pt idx="64">
                  <c:v>43007</c:v>
                </c:pt>
                <c:pt idx="65">
                  <c:v>43017</c:v>
                </c:pt>
                <c:pt idx="66">
                  <c:v>43018</c:v>
                </c:pt>
                <c:pt idx="67">
                  <c:v>43019</c:v>
                </c:pt>
                <c:pt idx="68">
                  <c:v>43020</c:v>
                </c:pt>
                <c:pt idx="69">
                  <c:v>43021</c:v>
                </c:pt>
                <c:pt idx="70">
                  <c:v>43024</c:v>
                </c:pt>
                <c:pt idx="71">
                  <c:v>43025</c:v>
                </c:pt>
                <c:pt idx="72">
                  <c:v>43026</c:v>
                </c:pt>
                <c:pt idx="73">
                  <c:v>43027</c:v>
                </c:pt>
                <c:pt idx="74">
                  <c:v>43028</c:v>
                </c:pt>
                <c:pt idx="75">
                  <c:v>43031</c:v>
                </c:pt>
                <c:pt idx="76">
                  <c:v>43032</c:v>
                </c:pt>
                <c:pt idx="77">
                  <c:v>43033</c:v>
                </c:pt>
                <c:pt idx="78">
                  <c:v>43034</c:v>
                </c:pt>
                <c:pt idx="79">
                  <c:v>43035</c:v>
                </c:pt>
                <c:pt idx="80">
                  <c:v>43038</c:v>
                </c:pt>
                <c:pt idx="81">
                  <c:v>43039</c:v>
                </c:pt>
                <c:pt idx="82">
                  <c:v>43040</c:v>
                </c:pt>
                <c:pt idx="83">
                  <c:v>43041</c:v>
                </c:pt>
                <c:pt idx="84">
                  <c:v>43042</c:v>
                </c:pt>
                <c:pt idx="85">
                  <c:v>43045</c:v>
                </c:pt>
                <c:pt idx="86">
                  <c:v>43046</c:v>
                </c:pt>
                <c:pt idx="87">
                  <c:v>43047</c:v>
                </c:pt>
                <c:pt idx="88">
                  <c:v>43048</c:v>
                </c:pt>
                <c:pt idx="89">
                  <c:v>43049</c:v>
                </c:pt>
                <c:pt idx="90">
                  <c:v>43052</c:v>
                </c:pt>
                <c:pt idx="91">
                  <c:v>43053</c:v>
                </c:pt>
                <c:pt idx="92">
                  <c:v>43054</c:v>
                </c:pt>
                <c:pt idx="93">
                  <c:v>43055</c:v>
                </c:pt>
                <c:pt idx="94">
                  <c:v>43056</c:v>
                </c:pt>
                <c:pt idx="95">
                  <c:v>43059</c:v>
                </c:pt>
                <c:pt idx="96">
                  <c:v>43060</c:v>
                </c:pt>
                <c:pt idx="97">
                  <c:v>43061</c:v>
                </c:pt>
                <c:pt idx="98">
                  <c:v>43062</c:v>
                </c:pt>
                <c:pt idx="99">
                  <c:v>43063</c:v>
                </c:pt>
                <c:pt idx="100">
                  <c:v>43066</c:v>
                </c:pt>
                <c:pt idx="101">
                  <c:v>43067</c:v>
                </c:pt>
                <c:pt idx="102">
                  <c:v>43068</c:v>
                </c:pt>
                <c:pt idx="103">
                  <c:v>43069</c:v>
                </c:pt>
                <c:pt idx="104">
                  <c:v>43070</c:v>
                </c:pt>
                <c:pt idx="105">
                  <c:v>43073</c:v>
                </c:pt>
                <c:pt idx="106">
                  <c:v>43074</c:v>
                </c:pt>
                <c:pt idx="107">
                  <c:v>43075</c:v>
                </c:pt>
                <c:pt idx="108">
                  <c:v>43076</c:v>
                </c:pt>
                <c:pt idx="109">
                  <c:v>43077</c:v>
                </c:pt>
                <c:pt idx="110">
                  <c:v>43080</c:v>
                </c:pt>
                <c:pt idx="111">
                  <c:v>43081</c:v>
                </c:pt>
                <c:pt idx="112">
                  <c:v>43082</c:v>
                </c:pt>
                <c:pt idx="113">
                  <c:v>43083</c:v>
                </c:pt>
                <c:pt idx="114">
                  <c:v>43084</c:v>
                </c:pt>
                <c:pt idx="115">
                  <c:v>43087</c:v>
                </c:pt>
                <c:pt idx="116">
                  <c:v>43088</c:v>
                </c:pt>
                <c:pt idx="117">
                  <c:v>43089</c:v>
                </c:pt>
                <c:pt idx="118">
                  <c:v>43090</c:v>
                </c:pt>
                <c:pt idx="119">
                  <c:v>43091</c:v>
                </c:pt>
                <c:pt idx="120">
                  <c:v>43094</c:v>
                </c:pt>
                <c:pt idx="121">
                  <c:v>43095</c:v>
                </c:pt>
                <c:pt idx="122">
                  <c:v>43096</c:v>
                </c:pt>
                <c:pt idx="123">
                  <c:v>43097</c:v>
                </c:pt>
                <c:pt idx="124">
                  <c:v>43098</c:v>
                </c:pt>
                <c:pt idx="125">
                  <c:v>43102</c:v>
                </c:pt>
                <c:pt idx="126">
                  <c:v>43103</c:v>
                </c:pt>
                <c:pt idx="127">
                  <c:v>43104</c:v>
                </c:pt>
                <c:pt idx="128">
                  <c:v>43105</c:v>
                </c:pt>
                <c:pt idx="129">
                  <c:v>43108</c:v>
                </c:pt>
                <c:pt idx="130">
                  <c:v>43109</c:v>
                </c:pt>
                <c:pt idx="131">
                  <c:v>43110</c:v>
                </c:pt>
                <c:pt idx="132">
                  <c:v>43111</c:v>
                </c:pt>
                <c:pt idx="133">
                  <c:v>43112</c:v>
                </c:pt>
                <c:pt idx="134">
                  <c:v>43115</c:v>
                </c:pt>
                <c:pt idx="135">
                  <c:v>43116</c:v>
                </c:pt>
                <c:pt idx="136">
                  <c:v>43117</c:v>
                </c:pt>
                <c:pt idx="137">
                  <c:v>43118</c:v>
                </c:pt>
                <c:pt idx="138">
                  <c:v>43119</c:v>
                </c:pt>
                <c:pt idx="139">
                  <c:v>43122</c:v>
                </c:pt>
                <c:pt idx="140">
                  <c:v>43123</c:v>
                </c:pt>
                <c:pt idx="141">
                  <c:v>43124</c:v>
                </c:pt>
                <c:pt idx="142">
                  <c:v>43125</c:v>
                </c:pt>
                <c:pt idx="143">
                  <c:v>43126</c:v>
                </c:pt>
                <c:pt idx="144">
                  <c:v>43129</c:v>
                </c:pt>
                <c:pt idx="145">
                  <c:v>43130</c:v>
                </c:pt>
                <c:pt idx="146">
                  <c:v>43131</c:v>
                </c:pt>
                <c:pt idx="147">
                  <c:v>43132</c:v>
                </c:pt>
                <c:pt idx="148">
                  <c:v>43133</c:v>
                </c:pt>
                <c:pt idx="149">
                  <c:v>43136</c:v>
                </c:pt>
                <c:pt idx="150">
                  <c:v>43137</c:v>
                </c:pt>
                <c:pt idx="151">
                  <c:v>43138</c:v>
                </c:pt>
                <c:pt idx="152">
                  <c:v>43139</c:v>
                </c:pt>
                <c:pt idx="153">
                  <c:v>43140</c:v>
                </c:pt>
                <c:pt idx="154">
                  <c:v>43143</c:v>
                </c:pt>
                <c:pt idx="155">
                  <c:v>43144</c:v>
                </c:pt>
                <c:pt idx="156">
                  <c:v>43145</c:v>
                </c:pt>
                <c:pt idx="157">
                  <c:v>43153</c:v>
                </c:pt>
                <c:pt idx="158">
                  <c:v>43154</c:v>
                </c:pt>
                <c:pt idx="159">
                  <c:v>43157</c:v>
                </c:pt>
                <c:pt idx="160">
                  <c:v>43158</c:v>
                </c:pt>
                <c:pt idx="161">
                  <c:v>43159</c:v>
                </c:pt>
                <c:pt idx="162">
                  <c:v>43160</c:v>
                </c:pt>
                <c:pt idx="163">
                  <c:v>43161</c:v>
                </c:pt>
                <c:pt idx="164">
                  <c:v>43164</c:v>
                </c:pt>
                <c:pt idx="165">
                  <c:v>43165</c:v>
                </c:pt>
                <c:pt idx="166">
                  <c:v>43166</c:v>
                </c:pt>
                <c:pt idx="167">
                  <c:v>43167</c:v>
                </c:pt>
                <c:pt idx="168">
                  <c:v>43168</c:v>
                </c:pt>
                <c:pt idx="169">
                  <c:v>43171</c:v>
                </c:pt>
                <c:pt idx="170">
                  <c:v>43172</c:v>
                </c:pt>
                <c:pt idx="171">
                  <c:v>43173</c:v>
                </c:pt>
                <c:pt idx="172">
                  <c:v>43174</c:v>
                </c:pt>
                <c:pt idx="173">
                  <c:v>43175</c:v>
                </c:pt>
                <c:pt idx="174">
                  <c:v>43178</c:v>
                </c:pt>
                <c:pt idx="175">
                  <c:v>43179</c:v>
                </c:pt>
                <c:pt idx="176">
                  <c:v>43180</c:v>
                </c:pt>
                <c:pt idx="177">
                  <c:v>43181</c:v>
                </c:pt>
                <c:pt idx="178">
                  <c:v>43182</c:v>
                </c:pt>
                <c:pt idx="179">
                  <c:v>43185</c:v>
                </c:pt>
                <c:pt idx="180">
                  <c:v>43186</c:v>
                </c:pt>
                <c:pt idx="181">
                  <c:v>43187</c:v>
                </c:pt>
                <c:pt idx="182">
                  <c:v>43188</c:v>
                </c:pt>
                <c:pt idx="183">
                  <c:v>43189</c:v>
                </c:pt>
                <c:pt idx="184">
                  <c:v>43192</c:v>
                </c:pt>
                <c:pt idx="185">
                  <c:v>43193</c:v>
                </c:pt>
                <c:pt idx="186">
                  <c:v>43194</c:v>
                </c:pt>
                <c:pt idx="187">
                  <c:v>43199</c:v>
                </c:pt>
                <c:pt idx="188">
                  <c:v>43200</c:v>
                </c:pt>
                <c:pt idx="189">
                  <c:v>43201</c:v>
                </c:pt>
                <c:pt idx="190">
                  <c:v>43202</c:v>
                </c:pt>
                <c:pt idx="191">
                  <c:v>43203</c:v>
                </c:pt>
                <c:pt idx="192">
                  <c:v>43206</c:v>
                </c:pt>
                <c:pt idx="193">
                  <c:v>43207</c:v>
                </c:pt>
                <c:pt idx="194">
                  <c:v>43208</c:v>
                </c:pt>
                <c:pt idx="195">
                  <c:v>43209</c:v>
                </c:pt>
                <c:pt idx="196">
                  <c:v>43210</c:v>
                </c:pt>
                <c:pt idx="197">
                  <c:v>43213</c:v>
                </c:pt>
                <c:pt idx="198">
                  <c:v>43214</c:v>
                </c:pt>
                <c:pt idx="199">
                  <c:v>43215</c:v>
                </c:pt>
                <c:pt idx="200">
                  <c:v>43216</c:v>
                </c:pt>
                <c:pt idx="201">
                  <c:v>43217</c:v>
                </c:pt>
                <c:pt idx="202">
                  <c:v>43222</c:v>
                </c:pt>
                <c:pt idx="203">
                  <c:v>43223</c:v>
                </c:pt>
                <c:pt idx="204">
                  <c:v>43224</c:v>
                </c:pt>
                <c:pt idx="205">
                  <c:v>43227</c:v>
                </c:pt>
                <c:pt idx="206">
                  <c:v>43228</c:v>
                </c:pt>
                <c:pt idx="207">
                  <c:v>43229</c:v>
                </c:pt>
                <c:pt idx="208">
                  <c:v>43230</c:v>
                </c:pt>
                <c:pt idx="209">
                  <c:v>43231</c:v>
                </c:pt>
                <c:pt idx="210">
                  <c:v>43234</c:v>
                </c:pt>
                <c:pt idx="211">
                  <c:v>43235</c:v>
                </c:pt>
                <c:pt idx="212">
                  <c:v>43236</c:v>
                </c:pt>
                <c:pt idx="213">
                  <c:v>43237</c:v>
                </c:pt>
                <c:pt idx="214">
                  <c:v>43238</c:v>
                </c:pt>
                <c:pt idx="215">
                  <c:v>43241</c:v>
                </c:pt>
                <c:pt idx="216">
                  <c:v>43242</c:v>
                </c:pt>
                <c:pt idx="217">
                  <c:v>43243</c:v>
                </c:pt>
                <c:pt idx="218">
                  <c:v>43244</c:v>
                </c:pt>
                <c:pt idx="219">
                  <c:v>43245</c:v>
                </c:pt>
                <c:pt idx="220">
                  <c:v>43248</c:v>
                </c:pt>
                <c:pt idx="221">
                  <c:v>43249</c:v>
                </c:pt>
                <c:pt idx="222">
                  <c:v>43250</c:v>
                </c:pt>
                <c:pt idx="223">
                  <c:v>43251</c:v>
                </c:pt>
                <c:pt idx="224">
                  <c:v>43252</c:v>
                </c:pt>
                <c:pt idx="225">
                  <c:v>43255</c:v>
                </c:pt>
                <c:pt idx="226">
                  <c:v>43256</c:v>
                </c:pt>
                <c:pt idx="227">
                  <c:v>43257</c:v>
                </c:pt>
                <c:pt idx="228">
                  <c:v>43258</c:v>
                </c:pt>
                <c:pt idx="229">
                  <c:v>43259</c:v>
                </c:pt>
                <c:pt idx="230">
                  <c:v>43262</c:v>
                </c:pt>
                <c:pt idx="231">
                  <c:v>43263</c:v>
                </c:pt>
                <c:pt idx="232">
                  <c:v>43264</c:v>
                </c:pt>
                <c:pt idx="233">
                  <c:v>43265</c:v>
                </c:pt>
                <c:pt idx="234">
                  <c:v>43266</c:v>
                </c:pt>
                <c:pt idx="235">
                  <c:v>43270</c:v>
                </c:pt>
                <c:pt idx="236">
                  <c:v>43271</c:v>
                </c:pt>
                <c:pt idx="237">
                  <c:v>43272</c:v>
                </c:pt>
                <c:pt idx="238">
                  <c:v>43273</c:v>
                </c:pt>
                <c:pt idx="239">
                  <c:v>43276</c:v>
                </c:pt>
                <c:pt idx="240">
                  <c:v>43277</c:v>
                </c:pt>
                <c:pt idx="241">
                  <c:v>43278</c:v>
                </c:pt>
                <c:pt idx="242">
                  <c:v>43279</c:v>
                </c:pt>
                <c:pt idx="243">
                  <c:v>43280</c:v>
                </c:pt>
              </c:numCache>
            </c:numRef>
          </c:cat>
          <c:val>
            <c:numRef>
              <c:f>三板指数!$B$184:$B$427</c:f>
              <c:numCache>
                <c:formatCode>0.0000</c:formatCode>
                <c:ptCount val="244"/>
                <c:pt idx="0">
                  <c:v>1233.4757</c:v>
                </c:pt>
                <c:pt idx="1">
                  <c:v>1232.7297000000001</c:v>
                </c:pt>
                <c:pt idx="2">
                  <c:v>1233.2571</c:v>
                </c:pt>
                <c:pt idx="3">
                  <c:v>1228.9952000000001</c:v>
                </c:pt>
                <c:pt idx="4">
                  <c:v>1225.2021999999999</c:v>
                </c:pt>
                <c:pt idx="5">
                  <c:v>1227.5465999999999</c:v>
                </c:pt>
                <c:pt idx="6">
                  <c:v>1235.3357000000001</c:v>
                </c:pt>
                <c:pt idx="7">
                  <c:v>1238.4780000000001</c:v>
                </c:pt>
                <c:pt idx="8">
                  <c:v>1241.5741</c:v>
                </c:pt>
                <c:pt idx="9">
                  <c:v>1242.8968</c:v>
                </c:pt>
                <c:pt idx="10">
                  <c:v>1240.1457</c:v>
                </c:pt>
                <c:pt idx="11">
                  <c:v>1238.8996999999999</c:v>
                </c:pt>
                <c:pt idx="12">
                  <c:v>1237.2237</c:v>
                </c:pt>
                <c:pt idx="13">
                  <c:v>1236.3389999999999</c:v>
                </c:pt>
                <c:pt idx="14">
                  <c:v>1233.5187000000001</c:v>
                </c:pt>
                <c:pt idx="15">
                  <c:v>1230.0726999999999</c:v>
                </c:pt>
                <c:pt idx="16">
                  <c:v>1231.7079000000001</c:v>
                </c:pt>
                <c:pt idx="17">
                  <c:v>1227.4993999999999</c:v>
                </c:pt>
                <c:pt idx="18">
                  <c:v>1231.7843</c:v>
                </c:pt>
                <c:pt idx="19">
                  <c:v>1235.5033000000001</c:v>
                </c:pt>
                <c:pt idx="20">
                  <c:v>1232.7175999999999</c:v>
                </c:pt>
                <c:pt idx="21">
                  <c:v>1241.7571</c:v>
                </c:pt>
                <c:pt idx="22">
                  <c:v>1233.4447</c:v>
                </c:pt>
                <c:pt idx="23">
                  <c:v>1231.1286</c:v>
                </c:pt>
                <c:pt idx="24">
                  <c:v>1237.5721000000001</c:v>
                </c:pt>
                <c:pt idx="25">
                  <c:v>1232.8329000000001</c:v>
                </c:pt>
                <c:pt idx="26">
                  <c:v>1236.2379000000001</c:v>
                </c:pt>
                <c:pt idx="27">
                  <c:v>1239.0714</c:v>
                </c:pt>
                <c:pt idx="28">
                  <c:v>1245.8520000000001</c:v>
                </c:pt>
                <c:pt idx="29">
                  <c:v>1243.4794999999999</c:v>
                </c:pt>
                <c:pt idx="30">
                  <c:v>1243.3284000000001</c:v>
                </c:pt>
                <c:pt idx="31">
                  <c:v>1239.0223000000001</c:v>
                </c:pt>
                <c:pt idx="32">
                  <c:v>1233.5934999999999</c:v>
                </c:pt>
                <c:pt idx="33">
                  <c:v>1234.3947000000001</c:v>
                </c:pt>
                <c:pt idx="34">
                  <c:v>1237.0081</c:v>
                </c:pt>
                <c:pt idx="35">
                  <c:v>1244.2965999999999</c:v>
                </c:pt>
                <c:pt idx="36">
                  <c:v>1236.0537999999999</c:v>
                </c:pt>
                <c:pt idx="37">
                  <c:v>1238.3624</c:v>
                </c:pt>
                <c:pt idx="38">
                  <c:v>1242.4238</c:v>
                </c:pt>
                <c:pt idx="39">
                  <c:v>1238.3896999999999</c:v>
                </c:pt>
                <c:pt idx="40">
                  <c:v>1243.6567</c:v>
                </c:pt>
                <c:pt idx="41">
                  <c:v>1242.0540000000001</c:v>
                </c:pt>
                <c:pt idx="42">
                  <c:v>1246.3866</c:v>
                </c:pt>
                <c:pt idx="43">
                  <c:v>1245.9099000000001</c:v>
                </c:pt>
                <c:pt idx="44">
                  <c:v>1245.9811999999999</c:v>
                </c:pt>
                <c:pt idx="45">
                  <c:v>1247.5663</c:v>
                </c:pt>
                <c:pt idx="46">
                  <c:v>1249.8046999999999</c:v>
                </c:pt>
                <c:pt idx="47">
                  <c:v>1243.5189</c:v>
                </c:pt>
                <c:pt idx="48">
                  <c:v>1237.5093999999999</c:v>
                </c:pt>
                <c:pt idx="49">
                  <c:v>1243.4756</c:v>
                </c:pt>
                <c:pt idx="50">
                  <c:v>1226.3758</c:v>
                </c:pt>
                <c:pt idx="51">
                  <c:v>1247.2669000000001</c:v>
                </c:pt>
                <c:pt idx="52">
                  <c:v>1238.6404</c:v>
                </c:pt>
                <c:pt idx="53">
                  <c:v>1238.1956</c:v>
                </c:pt>
                <c:pt idx="54">
                  <c:v>1256.4182000000001</c:v>
                </c:pt>
                <c:pt idx="55">
                  <c:v>1280.1987999999999</c:v>
                </c:pt>
                <c:pt idx="56">
                  <c:v>1286.8137999999999</c:v>
                </c:pt>
                <c:pt idx="57">
                  <c:v>1317.4449999999999</c:v>
                </c:pt>
                <c:pt idx="58">
                  <c:v>1301.1416999999999</c:v>
                </c:pt>
                <c:pt idx="59">
                  <c:v>1310.0014000000001</c:v>
                </c:pt>
                <c:pt idx="60">
                  <c:v>1312.2306000000001</c:v>
                </c:pt>
                <c:pt idx="61">
                  <c:v>1299.8534999999999</c:v>
                </c:pt>
                <c:pt idx="62">
                  <c:v>1293.9770000000001</c:v>
                </c:pt>
                <c:pt idx="63">
                  <c:v>1294.4135000000001</c:v>
                </c:pt>
                <c:pt idx="64">
                  <c:v>1305.5708999999999</c:v>
                </c:pt>
                <c:pt idx="65">
                  <c:v>1296.5622000000001</c:v>
                </c:pt>
                <c:pt idx="66">
                  <c:v>1300.7253000000001</c:v>
                </c:pt>
                <c:pt idx="67">
                  <c:v>1292.4795999999999</c:v>
                </c:pt>
                <c:pt idx="68">
                  <c:v>1278.2710999999999</c:v>
                </c:pt>
                <c:pt idx="69">
                  <c:v>1274.798</c:v>
                </c:pt>
                <c:pt idx="70">
                  <c:v>1274.7126000000001</c:v>
                </c:pt>
                <c:pt idx="71">
                  <c:v>1280.0924</c:v>
                </c:pt>
                <c:pt idx="72">
                  <c:v>1292.8949</c:v>
                </c:pt>
                <c:pt idx="73">
                  <c:v>1300.5199</c:v>
                </c:pt>
                <c:pt idx="74">
                  <c:v>1298.2325000000001</c:v>
                </c:pt>
                <c:pt idx="75">
                  <c:v>1297.1786999999999</c:v>
                </c:pt>
                <c:pt idx="76">
                  <c:v>1293.7865999999999</c:v>
                </c:pt>
                <c:pt idx="77">
                  <c:v>1293.4132999999999</c:v>
                </c:pt>
                <c:pt idx="78">
                  <c:v>1302.5998999999999</c:v>
                </c:pt>
                <c:pt idx="79">
                  <c:v>1302.5465999999999</c:v>
                </c:pt>
                <c:pt idx="80">
                  <c:v>1291.9331</c:v>
                </c:pt>
                <c:pt idx="81">
                  <c:v>1292.2316000000001</c:v>
                </c:pt>
                <c:pt idx="82">
                  <c:v>1296.1405999999999</c:v>
                </c:pt>
                <c:pt idx="83">
                  <c:v>1291.5472</c:v>
                </c:pt>
                <c:pt idx="84">
                  <c:v>1287.7175</c:v>
                </c:pt>
                <c:pt idx="85">
                  <c:v>1276.6085</c:v>
                </c:pt>
                <c:pt idx="86">
                  <c:v>1269.0746999999999</c:v>
                </c:pt>
                <c:pt idx="87">
                  <c:v>1280.0825</c:v>
                </c:pt>
                <c:pt idx="88">
                  <c:v>1286.0379</c:v>
                </c:pt>
                <c:pt idx="89">
                  <c:v>1291.3225</c:v>
                </c:pt>
                <c:pt idx="90">
                  <c:v>1287.6751999999999</c:v>
                </c:pt>
                <c:pt idx="91">
                  <c:v>1295.2601</c:v>
                </c:pt>
                <c:pt idx="92">
                  <c:v>1305.9168999999999</c:v>
                </c:pt>
                <c:pt idx="93">
                  <c:v>1279.5346</c:v>
                </c:pt>
                <c:pt idx="94">
                  <c:v>1293.5352</c:v>
                </c:pt>
                <c:pt idx="95">
                  <c:v>1290.6967</c:v>
                </c:pt>
                <c:pt idx="96">
                  <c:v>1294.4308000000001</c:v>
                </c:pt>
                <c:pt idx="97">
                  <c:v>1284.3669</c:v>
                </c:pt>
                <c:pt idx="98">
                  <c:v>1279.2048</c:v>
                </c:pt>
                <c:pt idx="99">
                  <c:v>1280.2614000000001</c:v>
                </c:pt>
                <c:pt idx="100">
                  <c:v>1280.6018999999999</c:v>
                </c:pt>
                <c:pt idx="101">
                  <c:v>1279.2841000000001</c:v>
                </c:pt>
                <c:pt idx="102">
                  <c:v>1279.7070000000001</c:v>
                </c:pt>
                <c:pt idx="103">
                  <c:v>1291.3077000000001</c:v>
                </c:pt>
                <c:pt idx="104">
                  <c:v>1297.0959</c:v>
                </c:pt>
                <c:pt idx="105">
                  <c:v>1306.1088</c:v>
                </c:pt>
                <c:pt idx="106">
                  <c:v>1306.6491000000001</c:v>
                </c:pt>
                <c:pt idx="107">
                  <c:v>1293.7566999999999</c:v>
                </c:pt>
                <c:pt idx="108">
                  <c:v>1286.6552999999999</c:v>
                </c:pt>
                <c:pt idx="109">
                  <c:v>1278.8489</c:v>
                </c:pt>
                <c:pt idx="110">
                  <c:v>1267.6423</c:v>
                </c:pt>
                <c:pt idx="111">
                  <c:v>1284.0504000000001</c:v>
                </c:pt>
                <c:pt idx="112">
                  <c:v>1290.0231000000001</c:v>
                </c:pt>
                <c:pt idx="113">
                  <c:v>1296.2297000000001</c:v>
                </c:pt>
                <c:pt idx="114">
                  <c:v>1287.3161</c:v>
                </c:pt>
                <c:pt idx="115">
                  <c:v>1273.586</c:v>
                </c:pt>
                <c:pt idx="116">
                  <c:v>1275.4402</c:v>
                </c:pt>
                <c:pt idx="117">
                  <c:v>1273.7082</c:v>
                </c:pt>
                <c:pt idx="118">
                  <c:v>1280.3214</c:v>
                </c:pt>
                <c:pt idx="119">
                  <c:v>1277.4676999999999</c:v>
                </c:pt>
                <c:pt idx="120">
                  <c:v>1270.9753000000001</c:v>
                </c:pt>
                <c:pt idx="121">
                  <c:v>1281.6434999999999</c:v>
                </c:pt>
                <c:pt idx="122">
                  <c:v>1263.4703</c:v>
                </c:pt>
                <c:pt idx="123">
                  <c:v>1273.2675999999999</c:v>
                </c:pt>
                <c:pt idx="124">
                  <c:v>1275.3188</c:v>
                </c:pt>
                <c:pt idx="125">
                  <c:v>1270.1745000000001</c:v>
                </c:pt>
                <c:pt idx="126">
                  <c:v>1273.1795</c:v>
                </c:pt>
                <c:pt idx="127">
                  <c:v>1278.6736000000001</c:v>
                </c:pt>
                <c:pt idx="128">
                  <c:v>1282.7067999999999</c:v>
                </c:pt>
                <c:pt idx="129">
                  <c:v>1244.7353000000001</c:v>
                </c:pt>
                <c:pt idx="130">
                  <c:v>1239.6523</c:v>
                </c:pt>
                <c:pt idx="131">
                  <c:v>1240.8833</c:v>
                </c:pt>
                <c:pt idx="132">
                  <c:v>1236.9556</c:v>
                </c:pt>
                <c:pt idx="133">
                  <c:v>1219.8472999999999</c:v>
                </c:pt>
                <c:pt idx="134">
                  <c:v>1182.1658</c:v>
                </c:pt>
                <c:pt idx="135">
                  <c:v>1151.0545</c:v>
                </c:pt>
                <c:pt idx="136">
                  <c:v>1135.8963000000001</c:v>
                </c:pt>
                <c:pt idx="137">
                  <c:v>1136.1587999999999</c:v>
                </c:pt>
                <c:pt idx="138">
                  <c:v>1128.5279</c:v>
                </c:pt>
                <c:pt idx="139">
                  <c:v>1126.3135</c:v>
                </c:pt>
                <c:pt idx="140">
                  <c:v>1121.4158</c:v>
                </c:pt>
                <c:pt idx="141">
                  <c:v>1115.6021000000001</c:v>
                </c:pt>
                <c:pt idx="142">
                  <c:v>1115.2102</c:v>
                </c:pt>
                <c:pt idx="143">
                  <c:v>1111.9838999999999</c:v>
                </c:pt>
                <c:pt idx="144">
                  <c:v>1110.4597000000001</c:v>
                </c:pt>
                <c:pt idx="145">
                  <c:v>1106.8105</c:v>
                </c:pt>
                <c:pt idx="146">
                  <c:v>1105.9713999999999</c:v>
                </c:pt>
                <c:pt idx="147">
                  <c:v>1104.2438999999999</c:v>
                </c:pt>
                <c:pt idx="148">
                  <c:v>1103.8412000000001</c:v>
                </c:pt>
                <c:pt idx="149">
                  <c:v>1099.0453</c:v>
                </c:pt>
                <c:pt idx="150">
                  <c:v>1093.7043000000001</c:v>
                </c:pt>
                <c:pt idx="151">
                  <c:v>1092.7365</c:v>
                </c:pt>
                <c:pt idx="152">
                  <c:v>1091.0518999999999</c:v>
                </c:pt>
                <c:pt idx="153">
                  <c:v>1090.2645</c:v>
                </c:pt>
                <c:pt idx="154">
                  <c:v>1091.8343</c:v>
                </c:pt>
                <c:pt idx="155">
                  <c:v>1091.7103</c:v>
                </c:pt>
                <c:pt idx="156">
                  <c:v>1095.2086999999999</c:v>
                </c:pt>
                <c:pt idx="157">
                  <c:v>1095.2986000000001</c:v>
                </c:pt>
                <c:pt idx="158">
                  <c:v>1095.6902</c:v>
                </c:pt>
                <c:pt idx="159">
                  <c:v>1093.6108999999999</c:v>
                </c:pt>
                <c:pt idx="160">
                  <c:v>1094.5199</c:v>
                </c:pt>
                <c:pt idx="161">
                  <c:v>1093.6235999999999</c:v>
                </c:pt>
                <c:pt idx="162">
                  <c:v>1092.923</c:v>
                </c:pt>
                <c:pt idx="163">
                  <c:v>1086.6890000000001</c:v>
                </c:pt>
                <c:pt idx="164">
                  <c:v>1085.3518999999999</c:v>
                </c:pt>
                <c:pt idx="165">
                  <c:v>1085.5463</c:v>
                </c:pt>
                <c:pt idx="166">
                  <c:v>1081.8427999999999</c:v>
                </c:pt>
                <c:pt idx="167">
                  <c:v>1082.4391000000001</c:v>
                </c:pt>
                <c:pt idx="168">
                  <c:v>1082.1685</c:v>
                </c:pt>
                <c:pt idx="169">
                  <c:v>1081.0396000000001</c:v>
                </c:pt>
                <c:pt idx="170">
                  <c:v>1080.9849999999999</c:v>
                </c:pt>
                <c:pt idx="171">
                  <c:v>1080.9953</c:v>
                </c:pt>
                <c:pt idx="172">
                  <c:v>1079.5119</c:v>
                </c:pt>
                <c:pt idx="173">
                  <c:v>1078.3661</c:v>
                </c:pt>
                <c:pt idx="174">
                  <c:v>1078.0331000000001</c:v>
                </c:pt>
                <c:pt idx="175">
                  <c:v>1076.4718</c:v>
                </c:pt>
                <c:pt idx="176">
                  <c:v>1075.2049999999999</c:v>
                </c:pt>
                <c:pt idx="177">
                  <c:v>1074.4482</c:v>
                </c:pt>
                <c:pt idx="178">
                  <c:v>1072.2827</c:v>
                </c:pt>
                <c:pt idx="179">
                  <c:v>1073.5813000000001</c:v>
                </c:pt>
                <c:pt idx="180">
                  <c:v>1072.9487999999999</c:v>
                </c:pt>
                <c:pt idx="181">
                  <c:v>1070.5603000000001</c:v>
                </c:pt>
                <c:pt idx="182">
                  <c:v>1070.2889</c:v>
                </c:pt>
                <c:pt idx="183">
                  <c:v>1068.761</c:v>
                </c:pt>
                <c:pt idx="184">
                  <c:v>1067.0749000000001</c:v>
                </c:pt>
                <c:pt idx="185">
                  <c:v>1065.2428</c:v>
                </c:pt>
                <c:pt idx="186">
                  <c:v>1063.5101</c:v>
                </c:pt>
                <c:pt idx="187">
                  <c:v>1061.5231000000001</c:v>
                </c:pt>
                <c:pt idx="188">
                  <c:v>1059.1051</c:v>
                </c:pt>
                <c:pt idx="189">
                  <c:v>1059.6741</c:v>
                </c:pt>
                <c:pt idx="190">
                  <c:v>1059.4503999999999</c:v>
                </c:pt>
                <c:pt idx="191">
                  <c:v>1058.0479</c:v>
                </c:pt>
                <c:pt idx="192">
                  <c:v>1056.7331999999999</c:v>
                </c:pt>
                <c:pt idx="193">
                  <c:v>1054.3665000000001</c:v>
                </c:pt>
                <c:pt idx="194">
                  <c:v>1052.7203999999999</c:v>
                </c:pt>
                <c:pt idx="195">
                  <c:v>1051.1433</c:v>
                </c:pt>
                <c:pt idx="196">
                  <c:v>1049.4527</c:v>
                </c:pt>
                <c:pt idx="197">
                  <c:v>1050.5050000000001</c:v>
                </c:pt>
                <c:pt idx="198">
                  <c:v>1050.1893</c:v>
                </c:pt>
                <c:pt idx="199">
                  <c:v>1051.3480999999999</c:v>
                </c:pt>
                <c:pt idx="200">
                  <c:v>1047.4666</c:v>
                </c:pt>
                <c:pt idx="201">
                  <c:v>1046.7366999999999</c:v>
                </c:pt>
                <c:pt idx="202">
                  <c:v>1047.1266000000001</c:v>
                </c:pt>
                <c:pt idx="203">
                  <c:v>1046.4691</c:v>
                </c:pt>
                <c:pt idx="204">
                  <c:v>1047.6088</c:v>
                </c:pt>
                <c:pt idx="205">
                  <c:v>1047.7019</c:v>
                </c:pt>
                <c:pt idx="206">
                  <c:v>1046.0867000000001</c:v>
                </c:pt>
                <c:pt idx="207">
                  <c:v>1046.3508999999999</c:v>
                </c:pt>
                <c:pt idx="208">
                  <c:v>1046.4942000000001</c:v>
                </c:pt>
                <c:pt idx="209">
                  <c:v>1046.8485000000001</c:v>
                </c:pt>
                <c:pt idx="210">
                  <c:v>1047.0579</c:v>
                </c:pt>
                <c:pt idx="211">
                  <c:v>1045.5956000000001</c:v>
                </c:pt>
                <c:pt idx="212">
                  <c:v>1042.9934000000001</c:v>
                </c:pt>
                <c:pt idx="213">
                  <c:v>1042.6418000000001</c:v>
                </c:pt>
                <c:pt idx="214">
                  <c:v>1043.6133</c:v>
                </c:pt>
                <c:pt idx="215">
                  <c:v>1036.3898999999999</c:v>
                </c:pt>
                <c:pt idx="216">
                  <c:v>1033.6551999999999</c:v>
                </c:pt>
                <c:pt idx="217">
                  <c:v>1032.8015</c:v>
                </c:pt>
                <c:pt idx="218">
                  <c:v>1037.0604000000001</c:v>
                </c:pt>
                <c:pt idx="219">
                  <c:v>1036.4390000000001</c:v>
                </c:pt>
                <c:pt idx="220">
                  <c:v>1036.5546999999999</c:v>
                </c:pt>
                <c:pt idx="221">
                  <c:v>1034.1116</c:v>
                </c:pt>
                <c:pt idx="222">
                  <c:v>1034.5856000000001</c:v>
                </c:pt>
                <c:pt idx="223">
                  <c:v>1034.8902</c:v>
                </c:pt>
                <c:pt idx="224">
                  <c:v>1034.4015999999999</c:v>
                </c:pt>
                <c:pt idx="225">
                  <c:v>1033.4938</c:v>
                </c:pt>
                <c:pt idx="226">
                  <c:v>1030.4956</c:v>
                </c:pt>
                <c:pt idx="227">
                  <c:v>1032.5427999999999</c:v>
                </c:pt>
                <c:pt idx="228">
                  <c:v>1032.8191999999999</c:v>
                </c:pt>
                <c:pt idx="229">
                  <c:v>1031.2303999999999</c:v>
                </c:pt>
                <c:pt idx="230">
                  <c:v>1033.3975</c:v>
                </c:pt>
                <c:pt idx="231">
                  <c:v>1033.9955</c:v>
                </c:pt>
                <c:pt idx="232">
                  <c:v>1031.6400000000001</c:v>
                </c:pt>
                <c:pt idx="233">
                  <c:v>1028.1581000000001</c:v>
                </c:pt>
                <c:pt idx="234">
                  <c:v>1027.8598</c:v>
                </c:pt>
                <c:pt idx="235">
                  <c:v>1024.0944</c:v>
                </c:pt>
                <c:pt idx="236">
                  <c:v>1022.2667</c:v>
                </c:pt>
                <c:pt idx="237">
                  <c:v>1014.4164</c:v>
                </c:pt>
                <c:pt idx="238">
                  <c:v>1015.8839</c:v>
                </c:pt>
                <c:pt idx="239">
                  <c:v>1014.9005</c:v>
                </c:pt>
                <c:pt idx="240">
                  <c:v>1015.3576</c:v>
                </c:pt>
                <c:pt idx="241">
                  <c:v>1016.4879</c:v>
                </c:pt>
                <c:pt idx="242">
                  <c:v>1015.6842</c:v>
                </c:pt>
                <c:pt idx="243">
                  <c:v>1018.9126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E70-48E8-97B6-001ADB9735AE}"/>
            </c:ext>
          </c:extLst>
        </c:ser>
        <c:ser>
          <c:idx val="1"/>
          <c:order val="1"/>
          <c:tx>
            <c:strRef>
              <c:f>三板指数!$C$3</c:f>
              <c:strCache>
                <c:ptCount val="1"/>
                <c:pt idx="0">
                  <c:v>三板做市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242"/>
              <c:layout>
                <c:manualLayout>
                  <c:x val="-2.1645021645021645E-3"/>
                  <c:y val="2.7303754266211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0-48E8-97B6-001ADB9735AE}"/>
                </c:ext>
              </c:extLst>
            </c:dLbl>
            <c:numFmt formatCode="0.00_);[Red]\(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三板指数!$A$184:$A$427</c:f>
              <c:numCache>
                <c:formatCode>yyyy\-mm\-dd</c:formatCode>
                <c:ptCount val="244"/>
                <c:pt idx="0">
                  <c:v>42919</c:v>
                </c:pt>
                <c:pt idx="1">
                  <c:v>42920</c:v>
                </c:pt>
                <c:pt idx="2">
                  <c:v>42921</c:v>
                </c:pt>
                <c:pt idx="3">
                  <c:v>42922</c:v>
                </c:pt>
                <c:pt idx="4">
                  <c:v>42923</c:v>
                </c:pt>
                <c:pt idx="5">
                  <c:v>42926</c:v>
                </c:pt>
                <c:pt idx="6">
                  <c:v>42927</c:v>
                </c:pt>
                <c:pt idx="7">
                  <c:v>42928</c:v>
                </c:pt>
                <c:pt idx="8">
                  <c:v>42929</c:v>
                </c:pt>
                <c:pt idx="9">
                  <c:v>42930</c:v>
                </c:pt>
                <c:pt idx="10">
                  <c:v>42933</c:v>
                </c:pt>
                <c:pt idx="11">
                  <c:v>42934</c:v>
                </c:pt>
                <c:pt idx="12">
                  <c:v>42935</c:v>
                </c:pt>
                <c:pt idx="13">
                  <c:v>42936</c:v>
                </c:pt>
                <c:pt idx="14">
                  <c:v>42937</c:v>
                </c:pt>
                <c:pt idx="15">
                  <c:v>42940</c:v>
                </c:pt>
                <c:pt idx="16">
                  <c:v>42941</c:v>
                </c:pt>
                <c:pt idx="17">
                  <c:v>42942</c:v>
                </c:pt>
                <c:pt idx="18">
                  <c:v>42943</c:v>
                </c:pt>
                <c:pt idx="19">
                  <c:v>42944</c:v>
                </c:pt>
                <c:pt idx="20">
                  <c:v>42947</c:v>
                </c:pt>
                <c:pt idx="21">
                  <c:v>42948</c:v>
                </c:pt>
                <c:pt idx="22">
                  <c:v>42949</c:v>
                </c:pt>
                <c:pt idx="23">
                  <c:v>42950</c:v>
                </c:pt>
                <c:pt idx="24">
                  <c:v>42951</c:v>
                </c:pt>
                <c:pt idx="25">
                  <c:v>42954</c:v>
                </c:pt>
                <c:pt idx="26">
                  <c:v>42955</c:v>
                </c:pt>
                <c:pt idx="27">
                  <c:v>42956</c:v>
                </c:pt>
                <c:pt idx="28">
                  <c:v>42957</c:v>
                </c:pt>
                <c:pt idx="29">
                  <c:v>42958</c:v>
                </c:pt>
                <c:pt idx="30">
                  <c:v>42961</c:v>
                </c:pt>
                <c:pt idx="31">
                  <c:v>42962</c:v>
                </c:pt>
                <c:pt idx="32">
                  <c:v>42963</c:v>
                </c:pt>
                <c:pt idx="33">
                  <c:v>42964</c:v>
                </c:pt>
                <c:pt idx="34">
                  <c:v>42965</c:v>
                </c:pt>
                <c:pt idx="35">
                  <c:v>42968</c:v>
                </c:pt>
                <c:pt idx="36">
                  <c:v>42969</c:v>
                </c:pt>
                <c:pt idx="37">
                  <c:v>42970</c:v>
                </c:pt>
                <c:pt idx="38">
                  <c:v>42971</c:v>
                </c:pt>
                <c:pt idx="39">
                  <c:v>42972</c:v>
                </c:pt>
                <c:pt idx="40">
                  <c:v>42975</c:v>
                </c:pt>
                <c:pt idx="41">
                  <c:v>42976</c:v>
                </c:pt>
                <c:pt idx="42">
                  <c:v>42977</c:v>
                </c:pt>
                <c:pt idx="43">
                  <c:v>42978</c:v>
                </c:pt>
                <c:pt idx="44">
                  <c:v>42979</c:v>
                </c:pt>
                <c:pt idx="45">
                  <c:v>42982</c:v>
                </c:pt>
                <c:pt idx="46">
                  <c:v>42983</c:v>
                </c:pt>
                <c:pt idx="47">
                  <c:v>42984</c:v>
                </c:pt>
                <c:pt idx="48">
                  <c:v>42985</c:v>
                </c:pt>
                <c:pt idx="49">
                  <c:v>42986</c:v>
                </c:pt>
                <c:pt idx="50">
                  <c:v>42989</c:v>
                </c:pt>
                <c:pt idx="51">
                  <c:v>42990</c:v>
                </c:pt>
                <c:pt idx="52">
                  <c:v>42991</c:v>
                </c:pt>
                <c:pt idx="53">
                  <c:v>42992</c:v>
                </c:pt>
                <c:pt idx="54">
                  <c:v>42993</c:v>
                </c:pt>
                <c:pt idx="55">
                  <c:v>42996</c:v>
                </c:pt>
                <c:pt idx="56">
                  <c:v>42997</c:v>
                </c:pt>
                <c:pt idx="57">
                  <c:v>42998</c:v>
                </c:pt>
                <c:pt idx="58">
                  <c:v>42999</c:v>
                </c:pt>
                <c:pt idx="59">
                  <c:v>43000</c:v>
                </c:pt>
                <c:pt idx="60">
                  <c:v>43003</c:v>
                </c:pt>
                <c:pt idx="61">
                  <c:v>43004</c:v>
                </c:pt>
                <c:pt idx="62">
                  <c:v>43005</c:v>
                </c:pt>
                <c:pt idx="63">
                  <c:v>43006</c:v>
                </c:pt>
                <c:pt idx="64">
                  <c:v>43007</c:v>
                </c:pt>
                <c:pt idx="65">
                  <c:v>43017</c:v>
                </c:pt>
                <c:pt idx="66">
                  <c:v>43018</c:v>
                </c:pt>
                <c:pt idx="67">
                  <c:v>43019</c:v>
                </c:pt>
                <c:pt idx="68">
                  <c:v>43020</c:v>
                </c:pt>
                <c:pt idx="69">
                  <c:v>43021</c:v>
                </c:pt>
                <c:pt idx="70">
                  <c:v>43024</c:v>
                </c:pt>
                <c:pt idx="71">
                  <c:v>43025</c:v>
                </c:pt>
                <c:pt idx="72">
                  <c:v>43026</c:v>
                </c:pt>
                <c:pt idx="73">
                  <c:v>43027</c:v>
                </c:pt>
                <c:pt idx="74">
                  <c:v>43028</c:v>
                </c:pt>
                <c:pt idx="75">
                  <c:v>43031</c:v>
                </c:pt>
                <c:pt idx="76">
                  <c:v>43032</c:v>
                </c:pt>
                <c:pt idx="77">
                  <c:v>43033</c:v>
                </c:pt>
                <c:pt idx="78">
                  <c:v>43034</c:v>
                </c:pt>
                <c:pt idx="79">
                  <c:v>43035</c:v>
                </c:pt>
                <c:pt idx="80">
                  <c:v>43038</c:v>
                </c:pt>
                <c:pt idx="81">
                  <c:v>43039</c:v>
                </c:pt>
                <c:pt idx="82">
                  <c:v>43040</c:v>
                </c:pt>
                <c:pt idx="83">
                  <c:v>43041</c:v>
                </c:pt>
                <c:pt idx="84">
                  <c:v>43042</c:v>
                </c:pt>
                <c:pt idx="85">
                  <c:v>43045</c:v>
                </c:pt>
                <c:pt idx="86">
                  <c:v>43046</c:v>
                </c:pt>
                <c:pt idx="87">
                  <c:v>43047</c:v>
                </c:pt>
                <c:pt idx="88">
                  <c:v>43048</c:v>
                </c:pt>
                <c:pt idx="89">
                  <c:v>43049</c:v>
                </c:pt>
                <c:pt idx="90">
                  <c:v>43052</c:v>
                </c:pt>
                <c:pt idx="91">
                  <c:v>43053</c:v>
                </c:pt>
                <c:pt idx="92">
                  <c:v>43054</c:v>
                </c:pt>
                <c:pt idx="93">
                  <c:v>43055</c:v>
                </c:pt>
                <c:pt idx="94">
                  <c:v>43056</c:v>
                </c:pt>
                <c:pt idx="95">
                  <c:v>43059</c:v>
                </c:pt>
                <c:pt idx="96">
                  <c:v>43060</c:v>
                </c:pt>
                <c:pt idx="97">
                  <c:v>43061</c:v>
                </c:pt>
                <c:pt idx="98">
                  <c:v>43062</c:v>
                </c:pt>
                <c:pt idx="99">
                  <c:v>43063</c:v>
                </c:pt>
                <c:pt idx="100">
                  <c:v>43066</c:v>
                </c:pt>
                <c:pt idx="101">
                  <c:v>43067</c:v>
                </c:pt>
                <c:pt idx="102">
                  <c:v>43068</c:v>
                </c:pt>
                <c:pt idx="103">
                  <c:v>43069</c:v>
                </c:pt>
                <c:pt idx="104">
                  <c:v>43070</c:v>
                </c:pt>
                <c:pt idx="105">
                  <c:v>43073</c:v>
                </c:pt>
                <c:pt idx="106">
                  <c:v>43074</c:v>
                </c:pt>
                <c:pt idx="107">
                  <c:v>43075</c:v>
                </c:pt>
                <c:pt idx="108">
                  <c:v>43076</c:v>
                </c:pt>
                <c:pt idx="109">
                  <c:v>43077</c:v>
                </c:pt>
                <c:pt idx="110">
                  <c:v>43080</c:v>
                </c:pt>
                <c:pt idx="111">
                  <c:v>43081</c:v>
                </c:pt>
                <c:pt idx="112">
                  <c:v>43082</c:v>
                </c:pt>
                <c:pt idx="113">
                  <c:v>43083</c:v>
                </c:pt>
                <c:pt idx="114">
                  <c:v>43084</c:v>
                </c:pt>
                <c:pt idx="115">
                  <c:v>43087</c:v>
                </c:pt>
                <c:pt idx="116">
                  <c:v>43088</c:v>
                </c:pt>
                <c:pt idx="117">
                  <c:v>43089</c:v>
                </c:pt>
                <c:pt idx="118">
                  <c:v>43090</c:v>
                </c:pt>
                <c:pt idx="119">
                  <c:v>43091</c:v>
                </c:pt>
                <c:pt idx="120">
                  <c:v>43094</c:v>
                </c:pt>
                <c:pt idx="121">
                  <c:v>43095</c:v>
                </c:pt>
                <c:pt idx="122">
                  <c:v>43096</c:v>
                </c:pt>
                <c:pt idx="123">
                  <c:v>43097</c:v>
                </c:pt>
                <c:pt idx="124">
                  <c:v>43098</c:v>
                </c:pt>
                <c:pt idx="125">
                  <c:v>43102</c:v>
                </c:pt>
                <c:pt idx="126">
                  <c:v>43103</c:v>
                </c:pt>
                <c:pt idx="127">
                  <c:v>43104</c:v>
                </c:pt>
                <c:pt idx="128">
                  <c:v>43105</c:v>
                </c:pt>
                <c:pt idx="129">
                  <c:v>43108</c:v>
                </c:pt>
                <c:pt idx="130">
                  <c:v>43109</c:v>
                </c:pt>
                <c:pt idx="131">
                  <c:v>43110</c:v>
                </c:pt>
                <c:pt idx="132">
                  <c:v>43111</c:v>
                </c:pt>
                <c:pt idx="133">
                  <c:v>43112</c:v>
                </c:pt>
                <c:pt idx="134">
                  <c:v>43115</c:v>
                </c:pt>
                <c:pt idx="135">
                  <c:v>43116</c:v>
                </c:pt>
                <c:pt idx="136">
                  <c:v>43117</c:v>
                </c:pt>
                <c:pt idx="137">
                  <c:v>43118</c:v>
                </c:pt>
                <c:pt idx="138">
                  <c:v>43119</c:v>
                </c:pt>
                <c:pt idx="139">
                  <c:v>43122</c:v>
                </c:pt>
                <c:pt idx="140">
                  <c:v>43123</c:v>
                </c:pt>
                <c:pt idx="141">
                  <c:v>43124</c:v>
                </c:pt>
                <c:pt idx="142">
                  <c:v>43125</c:v>
                </c:pt>
                <c:pt idx="143">
                  <c:v>43126</c:v>
                </c:pt>
                <c:pt idx="144">
                  <c:v>43129</c:v>
                </c:pt>
                <c:pt idx="145">
                  <c:v>43130</c:v>
                </c:pt>
                <c:pt idx="146">
                  <c:v>43131</c:v>
                </c:pt>
                <c:pt idx="147">
                  <c:v>43132</c:v>
                </c:pt>
                <c:pt idx="148">
                  <c:v>43133</c:v>
                </c:pt>
                <c:pt idx="149">
                  <c:v>43136</c:v>
                </c:pt>
                <c:pt idx="150">
                  <c:v>43137</c:v>
                </c:pt>
                <c:pt idx="151">
                  <c:v>43138</c:v>
                </c:pt>
                <c:pt idx="152">
                  <c:v>43139</c:v>
                </c:pt>
                <c:pt idx="153">
                  <c:v>43140</c:v>
                </c:pt>
                <c:pt idx="154">
                  <c:v>43143</c:v>
                </c:pt>
                <c:pt idx="155">
                  <c:v>43144</c:v>
                </c:pt>
                <c:pt idx="156">
                  <c:v>43145</c:v>
                </c:pt>
                <c:pt idx="157">
                  <c:v>43153</c:v>
                </c:pt>
                <c:pt idx="158">
                  <c:v>43154</c:v>
                </c:pt>
                <c:pt idx="159">
                  <c:v>43157</c:v>
                </c:pt>
                <c:pt idx="160">
                  <c:v>43158</c:v>
                </c:pt>
                <c:pt idx="161">
                  <c:v>43159</c:v>
                </c:pt>
                <c:pt idx="162">
                  <c:v>43160</c:v>
                </c:pt>
                <c:pt idx="163">
                  <c:v>43161</c:v>
                </c:pt>
                <c:pt idx="164">
                  <c:v>43164</c:v>
                </c:pt>
                <c:pt idx="165">
                  <c:v>43165</c:v>
                </c:pt>
                <c:pt idx="166">
                  <c:v>43166</c:v>
                </c:pt>
                <c:pt idx="167">
                  <c:v>43167</c:v>
                </c:pt>
                <c:pt idx="168">
                  <c:v>43168</c:v>
                </c:pt>
                <c:pt idx="169">
                  <c:v>43171</c:v>
                </c:pt>
                <c:pt idx="170">
                  <c:v>43172</c:v>
                </c:pt>
                <c:pt idx="171">
                  <c:v>43173</c:v>
                </c:pt>
                <c:pt idx="172">
                  <c:v>43174</c:v>
                </c:pt>
                <c:pt idx="173">
                  <c:v>43175</c:v>
                </c:pt>
                <c:pt idx="174">
                  <c:v>43178</c:v>
                </c:pt>
                <c:pt idx="175">
                  <c:v>43179</c:v>
                </c:pt>
                <c:pt idx="176">
                  <c:v>43180</c:v>
                </c:pt>
                <c:pt idx="177">
                  <c:v>43181</c:v>
                </c:pt>
                <c:pt idx="178">
                  <c:v>43182</c:v>
                </c:pt>
                <c:pt idx="179">
                  <c:v>43185</c:v>
                </c:pt>
                <c:pt idx="180">
                  <c:v>43186</c:v>
                </c:pt>
                <c:pt idx="181">
                  <c:v>43187</c:v>
                </c:pt>
                <c:pt idx="182">
                  <c:v>43188</c:v>
                </c:pt>
                <c:pt idx="183">
                  <c:v>43189</c:v>
                </c:pt>
                <c:pt idx="184">
                  <c:v>43192</c:v>
                </c:pt>
                <c:pt idx="185">
                  <c:v>43193</c:v>
                </c:pt>
                <c:pt idx="186">
                  <c:v>43194</c:v>
                </c:pt>
                <c:pt idx="187">
                  <c:v>43199</c:v>
                </c:pt>
                <c:pt idx="188">
                  <c:v>43200</c:v>
                </c:pt>
                <c:pt idx="189">
                  <c:v>43201</c:v>
                </c:pt>
                <c:pt idx="190">
                  <c:v>43202</c:v>
                </c:pt>
                <c:pt idx="191">
                  <c:v>43203</c:v>
                </c:pt>
                <c:pt idx="192">
                  <c:v>43206</c:v>
                </c:pt>
                <c:pt idx="193">
                  <c:v>43207</c:v>
                </c:pt>
                <c:pt idx="194">
                  <c:v>43208</c:v>
                </c:pt>
                <c:pt idx="195">
                  <c:v>43209</c:v>
                </c:pt>
                <c:pt idx="196">
                  <c:v>43210</c:v>
                </c:pt>
                <c:pt idx="197">
                  <c:v>43213</c:v>
                </c:pt>
                <c:pt idx="198">
                  <c:v>43214</c:v>
                </c:pt>
                <c:pt idx="199">
                  <c:v>43215</c:v>
                </c:pt>
                <c:pt idx="200">
                  <c:v>43216</c:v>
                </c:pt>
                <c:pt idx="201">
                  <c:v>43217</c:v>
                </c:pt>
                <c:pt idx="202">
                  <c:v>43222</c:v>
                </c:pt>
                <c:pt idx="203">
                  <c:v>43223</c:v>
                </c:pt>
                <c:pt idx="204">
                  <c:v>43224</c:v>
                </c:pt>
                <c:pt idx="205">
                  <c:v>43227</c:v>
                </c:pt>
                <c:pt idx="206">
                  <c:v>43228</c:v>
                </c:pt>
                <c:pt idx="207">
                  <c:v>43229</c:v>
                </c:pt>
                <c:pt idx="208">
                  <c:v>43230</c:v>
                </c:pt>
                <c:pt idx="209">
                  <c:v>43231</c:v>
                </c:pt>
                <c:pt idx="210">
                  <c:v>43234</c:v>
                </c:pt>
                <c:pt idx="211">
                  <c:v>43235</c:v>
                </c:pt>
                <c:pt idx="212">
                  <c:v>43236</c:v>
                </c:pt>
                <c:pt idx="213">
                  <c:v>43237</c:v>
                </c:pt>
                <c:pt idx="214">
                  <c:v>43238</c:v>
                </c:pt>
                <c:pt idx="215">
                  <c:v>43241</c:v>
                </c:pt>
                <c:pt idx="216">
                  <c:v>43242</c:v>
                </c:pt>
                <c:pt idx="217">
                  <c:v>43243</c:v>
                </c:pt>
                <c:pt idx="218">
                  <c:v>43244</c:v>
                </c:pt>
                <c:pt idx="219">
                  <c:v>43245</c:v>
                </c:pt>
                <c:pt idx="220">
                  <c:v>43248</c:v>
                </c:pt>
                <c:pt idx="221">
                  <c:v>43249</c:v>
                </c:pt>
                <c:pt idx="222">
                  <c:v>43250</c:v>
                </c:pt>
                <c:pt idx="223">
                  <c:v>43251</c:v>
                </c:pt>
                <c:pt idx="224">
                  <c:v>43252</c:v>
                </c:pt>
                <c:pt idx="225">
                  <c:v>43255</c:v>
                </c:pt>
                <c:pt idx="226">
                  <c:v>43256</c:v>
                </c:pt>
                <c:pt idx="227">
                  <c:v>43257</c:v>
                </c:pt>
                <c:pt idx="228">
                  <c:v>43258</c:v>
                </c:pt>
                <c:pt idx="229">
                  <c:v>43259</c:v>
                </c:pt>
                <c:pt idx="230">
                  <c:v>43262</c:v>
                </c:pt>
                <c:pt idx="231">
                  <c:v>43263</c:v>
                </c:pt>
                <c:pt idx="232">
                  <c:v>43264</c:v>
                </c:pt>
                <c:pt idx="233">
                  <c:v>43265</c:v>
                </c:pt>
                <c:pt idx="234">
                  <c:v>43266</c:v>
                </c:pt>
                <c:pt idx="235">
                  <c:v>43270</c:v>
                </c:pt>
                <c:pt idx="236">
                  <c:v>43271</c:v>
                </c:pt>
                <c:pt idx="237">
                  <c:v>43272</c:v>
                </c:pt>
                <c:pt idx="238">
                  <c:v>43273</c:v>
                </c:pt>
                <c:pt idx="239">
                  <c:v>43276</c:v>
                </c:pt>
                <c:pt idx="240">
                  <c:v>43277</c:v>
                </c:pt>
                <c:pt idx="241">
                  <c:v>43278</c:v>
                </c:pt>
                <c:pt idx="242">
                  <c:v>43279</c:v>
                </c:pt>
                <c:pt idx="243">
                  <c:v>43280</c:v>
                </c:pt>
              </c:numCache>
            </c:numRef>
          </c:cat>
          <c:val>
            <c:numRef>
              <c:f>三板指数!$C$184:$C$427</c:f>
              <c:numCache>
                <c:formatCode>0.0000</c:formatCode>
                <c:ptCount val="244"/>
                <c:pt idx="0">
                  <c:v>1059.8880999999999</c:v>
                </c:pt>
                <c:pt idx="1">
                  <c:v>1056.4465</c:v>
                </c:pt>
                <c:pt idx="2">
                  <c:v>1055.1447000000001</c:v>
                </c:pt>
                <c:pt idx="3">
                  <c:v>1054.6528000000001</c:v>
                </c:pt>
                <c:pt idx="4">
                  <c:v>1053.6836000000001</c:v>
                </c:pt>
                <c:pt idx="5">
                  <c:v>1052.8757000000001</c:v>
                </c:pt>
                <c:pt idx="6">
                  <c:v>1052.6178</c:v>
                </c:pt>
                <c:pt idx="7">
                  <c:v>1050.6368</c:v>
                </c:pt>
                <c:pt idx="8">
                  <c:v>1050.5333000000001</c:v>
                </c:pt>
                <c:pt idx="9">
                  <c:v>1047.9933000000001</c:v>
                </c:pt>
                <c:pt idx="10">
                  <c:v>1043.6623</c:v>
                </c:pt>
                <c:pt idx="11">
                  <c:v>1041.5160000000001</c:v>
                </c:pt>
                <c:pt idx="12">
                  <c:v>1041.3723</c:v>
                </c:pt>
                <c:pt idx="13">
                  <c:v>1041.2207000000001</c:v>
                </c:pt>
                <c:pt idx="14">
                  <c:v>1040.0413000000001</c:v>
                </c:pt>
                <c:pt idx="15">
                  <c:v>1037.0105000000001</c:v>
                </c:pt>
                <c:pt idx="16">
                  <c:v>1036.3538000000001</c:v>
                </c:pt>
                <c:pt idx="17">
                  <c:v>1033.0561</c:v>
                </c:pt>
                <c:pt idx="18">
                  <c:v>1032.6786999999999</c:v>
                </c:pt>
                <c:pt idx="19">
                  <c:v>1032.7366</c:v>
                </c:pt>
                <c:pt idx="20">
                  <c:v>1034.5981999999999</c:v>
                </c:pt>
                <c:pt idx="21">
                  <c:v>1030.8343</c:v>
                </c:pt>
                <c:pt idx="22">
                  <c:v>1029.1168</c:v>
                </c:pt>
                <c:pt idx="23">
                  <c:v>1026.5845999999999</c:v>
                </c:pt>
                <c:pt idx="24">
                  <c:v>1027.4973</c:v>
                </c:pt>
                <c:pt idx="25">
                  <c:v>1026.7138</c:v>
                </c:pt>
                <c:pt idx="26">
                  <c:v>1023.8259</c:v>
                </c:pt>
                <c:pt idx="27">
                  <c:v>1024.5144</c:v>
                </c:pt>
                <c:pt idx="28">
                  <c:v>1023.5039</c:v>
                </c:pt>
                <c:pt idx="29">
                  <c:v>1023.3151</c:v>
                </c:pt>
                <c:pt idx="30">
                  <c:v>1022.4429</c:v>
                </c:pt>
                <c:pt idx="31">
                  <c:v>1023.2299</c:v>
                </c:pt>
                <c:pt idx="32">
                  <c:v>1022.3933</c:v>
                </c:pt>
                <c:pt idx="33">
                  <c:v>1022.0344</c:v>
                </c:pt>
                <c:pt idx="34">
                  <c:v>1020.5162</c:v>
                </c:pt>
                <c:pt idx="35">
                  <c:v>1019.5931</c:v>
                </c:pt>
                <c:pt idx="36">
                  <c:v>1018.534</c:v>
                </c:pt>
                <c:pt idx="37">
                  <c:v>1017.8425999999999</c:v>
                </c:pt>
                <c:pt idx="38">
                  <c:v>1018.9147</c:v>
                </c:pt>
                <c:pt idx="39">
                  <c:v>1020.0886</c:v>
                </c:pt>
                <c:pt idx="40">
                  <c:v>1019.7402</c:v>
                </c:pt>
                <c:pt idx="41">
                  <c:v>1017.0793</c:v>
                </c:pt>
                <c:pt idx="42">
                  <c:v>1016.0955</c:v>
                </c:pt>
                <c:pt idx="43">
                  <c:v>1016.5639</c:v>
                </c:pt>
                <c:pt idx="44">
                  <c:v>1016.0234</c:v>
                </c:pt>
                <c:pt idx="45">
                  <c:v>1016.3427</c:v>
                </c:pt>
                <c:pt idx="46">
                  <c:v>1017.8013999999999</c:v>
                </c:pt>
                <c:pt idx="47">
                  <c:v>1017.7124</c:v>
                </c:pt>
                <c:pt idx="48">
                  <c:v>1017.1043</c:v>
                </c:pt>
                <c:pt idx="49">
                  <c:v>1016.7988</c:v>
                </c:pt>
                <c:pt idx="50">
                  <c:v>1016.5716</c:v>
                </c:pt>
                <c:pt idx="51">
                  <c:v>1014.3102</c:v>
                </c:pt>
                <c:pt idx="52">
                  <c:v>1012.2835</c:v>
                </c:pt>
                <c:pt idx="53">
                  <c:v>1010.9874</c:v>
                </c:pt>
                <c:pt idx="54">
                  <c:v>1010.2157</c:v>
                </c:pt>
                <c:pt idx="55">
                  <c:v>1008.99</c:v>
                </c:pt>
                <c:pt idx="56">
                  <c:v>1007.6411000000001</c:v>
                </c:pt>
                <c:pt idx="57">
                  <c:v>1007.2147</c:v>
                </c:pt>
                <c:pt idx="58">
                  <c:v>1006.7288</c:v>
                </c:pt>
                <c:pt idx="59">
                  <c:v>1006.4489</c:v>
                </c:pt>
                <c:pt idx="60">
                  <c:v>1005.6576</c:v>
                </c:pt>
                <c:pt idx="61">
                  <c:v>1004.8394</c:v>
                </c:pt>
                <c:pt idx="62">
                  <c:v>1005.5217</c:v>
                </c:pt>
                <c:pt idx="63">
                  <c:v>1004.5607</c:v>
                </c:pt>
                <c:pt idx="64">
                  <c:v>1008.7093</c:v>
                </c:pt>
                <c:pt idx="65">
                  <c:v>1008.5101</c:v>
                </c:pt>
                <c:pt idx="66">
                  <c:v>1008.7098999999999</c:v>
                </c:pt>
                <c:pt idx="67">
                  <c:v>1009.5078</c:v>
                </c:pt>
                <c:pt idx="68">
                  <c:v>1010.9793</c:v>
                </c:pt>
                <c:pt idx="69">
                  <c:v>1011.9108</c:v>
                </c:pt>
                <c:pt idx="70">
                  <c:v>1012.1781999999999</c:v>
                </c:pt>
                <c:pt idx="71">
                  <c:v>1012.1849999999999</c:v>
                </c:pt>
                <c:pt idx="72">
                  <c:v>1013.375</c:v>
                </c:pt>
                <c:pt idx="73">
                  <c:v>1014.7019</c:v>
                </c:pt>
                <c:pt idx="74">
                  <c:v>1015.3607</c:v>
                </c:pt>
                <c:pt idx="75">
                  <c:v>1014.3342</c:v>
                </c:pt>
                <c:pt idx="76">
                  <c:v>1013.6950000000001</c:v>
                </c:pt>
                <c:pt idx="77">
                  <c:v>1014.7371000000001</c:v>
                </c:pt>
                <c:pt idx="78">
                  <c:v>1014.1387</c:v>
                </c:pt>
                <c:pt idx="79">
                  <c:v>1011.8712</c:v>
                </c:pt>
                <c:pt idx="80">
                  <c:v>1007.9267</c:v>
                </c:pt>
                <c:pt idx="81">
                  <c:v>1008.5759</c:v>
                </c:pt>
                <c:pt idx="82">
                  <c:v>1007.1412</c:v>
                </c:pt>
                <c:pt idx="83">
                  <c:v>1007.0806</c:v>
                </c:pt>
                <c:pt idx="84">
                  <c:v>1007.6043</c:v>
                </c:pt>
                <c:pt idx="85">
                  <c:v>1006.7033</c:v>
                </c:pt>
                <c:pt idx="86">
                  <c:v>1006.2288</c:v>
                </c:pt>
                <c:pt idx="87">
                  <c:v>1006.1402</c:v>
                </c:pt>
                <c:pt idx="88">
                  <c:v>1004.0377999999999</c:v>
                </c:pt>
                <c:pt idx="89">
                  <c:v>1003.0775</c:v>
                </c:pt>
                <c:pt idx="90">
                  <c:v>1001.1181</c:v>
                </c:pt>
                <c:pt idx="91">
                  <c:v>1000.437</c:v>
                </c:pt>
                <c:pt idx="92">
                  <c:v>999.3193</c:v>
                </c:pt>
                <c:pt idx="93">
                  <c:v>999.53520000000003</c:v>
                </c:pt>
                <c:pt idx="94">
                  <c:v>997.92</c:v>
                </c:pt>
                <c:pt idx="95">
                  <c:v>997.58690000000001</c:v>
                </c:pt>
                <c:pt idx="96">
                  <c:v>997.67809999999997</c:v>
                </c:pt>
                <c:pt idx="97">
                  <c:v>996.05259999999998</c:v>
                </c:pt>
                <c:pt idx="98">
                  <c:v>994.53300000000002</c:v>
                </c:pt>
                <c:pt idx="99">
                  <c:v>994.59609999999998</c:v>
                </c:pt>
                <c:pt idx="100">
                  <c:v>993.43370000000004</c:v>
                </c:pt>
                <c:pt idx="101">
                  <c:v>993.48850000000004</c:v>
                </c:pt>
                <c:pt idx="102">
                  <c:v>994.46699999999998</c:v>
                </c:pt>
                <c:pt idx="103">
                  <c:v>997.60820000000001</c:v>
                </c:pt>
                <c:pt idx="104">
                  <c:v>998.52080000000001</c:v>
                </c:pt>
                <c:pt idx="105">
                  <c:v>998.1925</c:v>
                </c:pt>
                <c:pt idx="106">
                  <c:v>996.37260000000003</c:v>
                </c:pt>
                <c:pt idx="107">
                  <c:v>994.87019999999995</c:v>
                </c:pt>
                <c:pt idx="108">
                  <c:v>994.21969999999999</c:v>
                </c:pt>
                <c:pt idx="109">
                  <c:v>995.39430000000004</c:v>
                </c:pt>
                <c:pt idx="110">
                  <c:v>994.40020000000004</c:v>
                </c:pt>
                <c:pt idx="111">
                  <c:v>993.50599999999997</c:v>
                </c:pt>
                <c:pt idx="112">
                  <c:v>994.90530000000001</c:v>
                </c:pt>
                <c:pt idx="113">
                  <c:v>995.45889999999997</c:v>
                </c:pt>
                <c:pt idx="114">
                  <c:v>994.59349999999995</c:v>
                </c:pt>
                <c:pt idx="115">
                  <c:v>993.75030000000004</c:v>
                </c:pt>
                <c:pt idx="116">
                  <c:v>992.0838</c:v>
                </c:pt>
                <c:pt idx="117">
                  <c:v>991.46529999999996</c:v>
                </c:pt>
                <c:pt idx="118">
                  <c:v>989.82209999999998</c:v>
                </c:pt>
                <c:pt idx="119">
                  <c:v>987.8741</c:v>
                </c:pt>
                <c:pt idx="120">
                  <c:v>987.53039999999999</c:v>
                </c:pt>
                <c:pt idx="121">
                  <c:v>986.60850000000005</c:v>
                </c:pt>
                <c:pt idx="122">
                  <c:v>985.94510000000002</c:v>
                </c:pt>
                <c:pt idx="123">
                  <c:v>986.84450000000004</c:v>
                </c:pt>
                <c:pt idx="124">
                  <c:v>993.64769999999999</c:v>
                </c:pt>
                <c:pt idx="125">
                  <c:v>990.91179999999997</c:v>
                </c:pt>
                <c:pt idx="126">
                  <c:v>988.65639999999996</c:v>
                </c:pt>
                <c:pt idx="127">
                  <c:v>985.90039999999999</c:v>
                </c:pt>
                <c:pt idx="128">
                  <c:v>986.28179999999998</c:v>
                </c:pt>
                <c:pt idx="129">
                  <c:v>984.63710000000003</c:v>
                </c:pt>
                <c:pt idx="130">
                  <c:v>983.75310000000002</c:v>
                </c:pt>
                <c:pt idx="131">
                  <c:v>981.86120000000005</c:v>
                </c:pt>
                <c:pt idx="132">
                  <c:v>978.97659999999996</c:v>
                </c:pt>
                <c:pt idx="133">
                  <c:v>976.73810000000003</c:v>
                </c:pt>
                <c:pt idx="134">
                  <c:v>972.34460000000001</c:v>
                </c:pt>
                <c:pt idx="135">
                  <c:v>970.23910000000001</c:v>
                </c:pt>
                <c:pt idx="136">
                  <c:v>969.05510000000004</c:v>
                </c:pt>
                <c:pt idx="137">
                  <c:v>968.11170000000004</c:v>
                </c:pt>
                <c:pt idx="138">
                  <c:v>966.17219999999998</c:v>
                </c:pt>
                <c:pt idx="139">
                  <c:v>963.88520000000005</c:v>
                </c:pt>
                <c:pt idx="140">
                  <c:v>962.12390000000005</c:v>
                </c:pt>
                <c:pt idx="141">
                  <c:v>959.65229999999997</c:v>
                </c:pt>
                <c:pt idx="142">
                  <c:v>957.3519</c:v>
                </c:pt>
                <c:pt idx="143">
                  <c:v>954.6798</c:v>
                </c:pt>
                <c:pt idx="144">
                  <c:v>953.42179999999996</c:v>
                </c:pt>
                <c:pt idx="145">
                  <c:v>952.33969999999999</c:v>
                </c:pt>
                <c:pt idx="146">
                  <c:v>953.26599999999996</c:v>
                </c:pt>
                <c:pt idx="147">
                  <c:v>949.57939999999996</c:v>
                </c:pt>
                <c:pt idx="148">
                  <c:v>946.85419999999999</c:v>
                </c:pt>
                <c:pt idx="149">
                  <c:v>942.98680000000002</c:v>
                </c:pt>
                <c:pt idx="150">
                  <c:v>937.76689999999996</c:v>
                </c:pt>
                <c:pt idx="151">
                  <c:v>933.83860000000004</c:v>
                </c:pt>
                <c:pt idx="152">
                  <c:v>932.80709999999999</c:v>
                </c:pt>
                <c:pt idx="153">
                  <c:v>927.05820000000006</c:v>
                </c:pt>
                <c:pt idx="154">
                  <c:v>926.51900000000001</c:v>
                </c:pt>
                <c:pt idx="155">
                  <c:v>928.33939999999996</c:v>
                </c:pt>
                <c:pt idx="156">
                  <c:v>932.47900000000004</c:v>
                </c:pt>
                <c:pt idx="157">
                  <c:v>934.56690000000003</c:v>
                </c:pt>
                <c:pt idx="158">
                  <c:v>934.71090000000004</c:v>
                </c:pt>
                <c:pt idx="159">
                  <c:v>934.48009999999999</c:v>
                </c:pt>
                <c:pt idx="160">
                  <c:v>934.46420000000001</c:v>
                </c:pt>
                <c:pt idx="161">
                  <c:v>936.79859999999996</c:v>
                </c:pt>
                <c:pt idx="162">
                  <c:v>934.70709999999997</c:v>
                </c:pt>
                <c:pt idx="163">
                  <c:v>936.62400000000002</c:v>
                </c:pt>
                <c:pt idx="164">
                  <c:v>934.93330000000003</c:v>
                </c:pt>
                <c:pt idx="165">
                  <c:v>935.15279999999996</c:v>
                </c:pt>
                <c:pt idx="166">
                  <c:v>935.86699999999996</c:v>
                </c:pt>
                <c:pt idx="167">
                  <c:v>934.90089999999998</c:v>
                </c:pt>
                <c:pt idx="168">
                  <c:v>935.36789999999996</c:v>
                </c:pt>
                <c:pt idx="169">
                  <c:v>933.57889999999998</c:v>
                </c:pt>
                <c:pt idx="170">
                  <c:v>934.22500000000002</c:v>
                </c:pt>
                <c:pt idx="171">
                  <c:v>932.92589999999996</c:v>
                </c:pt>
                <c:pt idx="172">
                  <c:v>932.18960000000004</c:v>
                </c:pt>
                <c:pt idx="173">
                  <c:v>931.35969999999998</c:v>
                </c:pt>
                <c:pt idx="174">
                  <c:v>930.07129999999995</c:v>
                </c:pt>
                <c:pt idx="175">
                  <c:v>929.09839999999997</c:v>
                </c:pt>
                <c:pt idx="176">
                  <c:v>927.04070000000002</c:v>
                </c:pt>
                <c:pt idx="177">
                  <c:v>927.16639999999995</c:v>
                </c:pt>
                <c:pt idx="178">
                  <c:v>921.18420000000003</c:v>
                </c:pt>
                <c:pt idx="179">
                  <c:v>919.22299999999996</c:v>
                </c:pt>
                <c:pt idx="180">
                  <c:v>919.10090000000002</c:v>
                </c:pt>
                <c:pt idx="181">
                  <c:v>916.94039999999995</c:v>
                </c:pt>
                <c:pt idx="182">
                  <c:v>916.4316</c:v>
                </c:pt>
                <c:pt idx="183">
                  <c:v>917.65039999999999</c:v>
                </c:pt>
                <c:pt idx="184">
                  <c:v>914.46860000000004</c:v>
                </c:pt>
                <c:pt idx="185">
                  <c:v>911.29719999999998</c:v>
                </c:pt>
                <c:pt idx="186">
                  <c:v>911.03060000000005</c:v>
                </c:pt>
                <c:pt idx="187">
                  <c:v>909.90729999999996</c:v>
                </c:pt>
                <c:pt idx="188">
                  <c:v>909.93859999999995</c:v>
                </c:pt>
                <c:pt idx="189">
                  <c:v>909.58399999999995</c:v>
                </c:pt>
                <c:pt idx="190">
                  <c:v>908.48850000000004</c:v>
                </c:pt>
                <c:pt idx="191">
                  <c:v>909.80730000000005</c:v>
                </c:pt>
                <c:pt idx="192">
                  <c:v>908.47199999999998</c:v>
                </c:pt>
                <c:pt idx="193">
                  <c:v>903.79219999999998</c:v>
                </c:pt>
                <c:pt idx="194">
                  <c:v>903.20920000000001</c:v>
                </c:pt>
                <c:pt idx="195">
                  <c:v>900.24940000000004</c:v>
                </c:pt>
                <c:pt idx="196">
                  <c:v>899.09929999999997</c:v>
                </c:pt>
                <c:pt idx="197">
                  <c:v>897.79539999999997</c:v>
                </c:pt>
                <c:pt idx="198">
                  <c:v>897.95569999999998</c:v>
                </c:pt>
                <c:pt idx="199">
                  <c:v>897.08169999999996</c:v>
                </c:pt>
                <c:pt idx="200">
                  <c:v>894.17539999999997</c:v>
                </c:pt>
                <c:pt idx="201">
                  <c:v>893.30989999999997</c:v>
                </c:pt>
                <c:pt idx="202">
                  <c:v>887.34270000000004</c:v>
                </c:pt>
                <c:pt idx="203">
                  <c:v>883.92399999999998</c:v>
                </c:pt>
                <c:pt idx="204">
                  <c:v>884.30539999999996</c:v>
                </c:pt>
                <c:pt idx="205">
                  <c:v>885.29589999999996</c:v>
                </c:pt>
                <c:pt idx="206">
                  <c:v>882.18679999999995</c:v>
                </c:pt>
                <c:pt idx="207">
                  <c:v>880.41849999999999</c:v>
                </c:pt>
                <c:pt idx="208">
                  <c:v>877.95889999999997</c:v>
                </c:pt>
                <c:pt idx="209">
                  <c:v>879.54660000000001</c:v>
                </c:pt>
                <c:pt idx="210">
                  <c:v>880.12509999999997</c:v>
                </c:pt>
                <c:pt idx="211">
                  <c:v>879.51099999999997</c:v>
                </c:pt>
                <c:pt idx="212">
                  <c:v>874.5598</c:v>
                </c:pt>
                <c:pt idx="213">
                  <c:v>873.79300000000001</c:v>
                </c:pt>
                <c:pt idx="214">
                  <c:v>873.59559999999999</c:v>
                </c:pt>
                <c:pt idx="215">
                  <c:v>873.1354</c:v>
                </c:pt>
                <c:pt idx="216">
                  <c:v>872.55010000000004</c:v>
                </c:pt>
                <c:pt idx="217">
                  <c:v>867.85090000000002</c:v>
                </c:pt>
                <c:pt idx="218">
                  <c:v>866.58330000000001</c:v>
                </c:pt>
                <c:pt idx="219">
                  <c:v>866.27329999999995</c:v>
                </c:pt>
                <c:pt idx="220">
                  <c:v>862.49620000000004</c:v>
                </c:pt>
                <c:pt idx="221">
                  <c:v>866.99890000000005</c:v>
                </c:pt>
                <c:pt idx="222">
                  <c:v>869.5258</c:v>
                </c:pt>
                <c:pt idx="223">
                  <c:v>871.10720000000003</c:v>
                </c:pt>
                <c:pt idx="224">
                  <c:v>871.58169999999996</c:v>
                </c:pt>
                <c:pt idx="225">
                  <c:v>869.97550000000001</c:v>
                </c:pt>
                <c:pt idx="226">
                  <c:v>870.00369999999998</c:v>
                </c:pt>
                <c:pt idx="227">
                  <c:v>870.45770000000005</c:v>
                </c:pt>
                <c:pt idx="228">
                  <c:v>872.59580000000005</c:v>
                </c:pt>
                <c:pt idx="229">
                  <c:v>869.52</c:v>
                </c:pt>
                <c:pt idx="230">
                  <c:v>867.14570000000003</c:v>
                </c:pt>
                <c:pt idx="231">
                  <c:v>866.1078</c:v>
                </c:pt>
                <c:pt idx="232">
                  <c:v>864.87549999999999</c:v>
                </c:pt>
                <c:pt idx="233">
                  <c:v>863.19370000000004</c:v>
                </c:pt>
                <c:pt idx="234">
                  <c:v>860.73180000000002</c:v>
                </c:pt>
                <c:pt idx="235">
                  <c:v>852.88760000000002</c:v>
                </c:pt>
                <c:pt idx="236">
                  <c:v>849.6739</c:v>
                </c:pt>
                <c:pt idx="237">
                  <c:v>846.70849999999996</c:v>
                </c:pt>
                <c:pt idx="238">
                  <c:v>847.20429999999999</c:v>
                </c:pt>
                <c:pt idx="239">
                  <c:v>846.0915</c:v>
                </c:pt>
                <c:pt idx="240">
                  <c:v>845.40800000000002</c:v>
                </c:pt>
                <c:pt idx="241">
                  <c:v>844.06470000000002</c:v>
                </c:pt>
                <c:pt idx="242">
                  <c:v>840.85040000000004</c:v>
                </c:pt>
                <c:pt idx="243">
                  <c:v>845.91269999999997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E70-48E8-97B6-001ADB973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906048"/>
        <c:axId val="265907584"/>
      </c:lineChart>
      <c:dateAx>
        <c:axId val="26590604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5907584"/>
        <c:crosses val="autoZero"/>
        <c:auto val="1"/>
        <c:lblOffset val="100"/>
        <c:baseTimeUnit val="days"/>
      </c:dateAx>
      <c:valAx>
        <c:axId val="265907584"/>
        <c:scaling>
          <c:orientation val="minMax"/>
          <c:min val="800"/>
        </c:scaling>
        <c:delete val="0"/>
        <c:axPos val="l"/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590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2017.7-2018.6</a:t>
            </a:r>
            <a:r>
              <a: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新三板成交量分类统计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79378375575392E-2"/>
          <c:y val="0.15663460488592923"/>
          <c:w val="0.81984124324884922"/>
          <c:h val="0.68125641324913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新三板成交量月度统计!$B$10</c:f>
              <c:strCache>
                <c:ptCount val="1"/>
                <c:pt idx="0">
                  <c:v>做市成交量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新三板成交量月度统计!$A$11:$A$21</c:f>
              <c:numCache>
                <c:formatCode>yyyy/m</c:formatCode>
                <c:ptCount val="11"/>
                <c:pt idx="0">
                  <c:v>43252</c:v>
                </c:pt>
                <c:pt idx="1">
                  <c:v>43221</c:v>
                </c:pt>
                <c:pt idx="2">
                  <c:v>43191</c:v>
                </c:pt>
                <c:pt idx="3">
                  <c:v>43160</c:v>
                </c:pt>
                <c:pt idx="4">
                  <c:v>43133</c:v>
                </c:pt>
                <c:pt idx="5">
                  <c:v>43131</c:v>
                </c:pt>
                <c:pt idx="6">
                  <c:v>43070</c:v>
                </c:pt>
                <c:pt idx="7">
                  <c:v>43040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</c:numCache>
            </c:numRef>
          </c:cat>
          <c:val>
            <c:numRef>
              <c:f>新三板成交量月度统计!$B$11:$B$21</c:f>
              <c:numCache>
                <c:formatCode>###,###,###,##0.00</c:formatCode>
                <c:ptCount val="11"/>
                <c:pt idx="0">
                  <c:v>3.6671</c:v>
                </c:pt>
                <c:pt idx="1">
                  <c:v>5.21</c:v>
                </c:pt>
                <c:pt idx="2">
                  <c:v>5.73</c:v>
                </c:pt>
                <c:pt idx="3">
                  <c:v>6.0941000000000001</c:v>
                </c:pt>
                <c:pt idx="4">
                  <c:v>4.83</c:v>
                </c:pt>
                <c:pt idx="5">
                  <c:v>6.9054000000000002</c:v>
                </c:pt>
                <c:pt idx="6">
                  <c:v>10.304500000000001</c:v>
                </c:pt>
                <c:pt idx="7">
                  <c:v>10.0709</c:v>
                </c:pt>
                <c:pt idx="8">
                  <c:v>8.2660216299999991</c:v>
                </c:pt>
                <c:pt idx="9">
                  <c:v>10.010931149999999</c:v>
                </c:pt>
                <c:pt idx="10">
                  <c:v>11.22583416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2D-4747-A3DF-658174528751}"/>
            </c:ext>
          </c:extLst>
        </c:ser>
        <c:ser>
          <c:idx val="1"/>
          <c:order val="1"/>
          <c:tx>
            <c:strRef>
              <c:f>新三板成交量月度统计!$C$10</c:f>
              <c:strCache>
                <c:ptCount val="1"/>
                <c:pt idx="0">
                  <c:v>竞价成交量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新三板成交量月度统计!$A$11:$A$21</c:f>
              <c:numCache>
                <c:formatCode>yyyy/m</c:formatCode>
                <c:ptCount val="11"/>
                <c:pt idx="0">
                  <c:v>43252</c:v>
                </c:pt>
                <c:pt idx="1">
                  <c:v>43221</c:v>
                </c:pt>
                <c:pt idx="2">
                  <c:v>43191</c:v>
                </c:pt>
                <c:pt idx="3">
                  <c:v>43160</c:v>
                </c:pt>
                <c:pt idx="4">
                  <c:v>43133</c:v>
                </c:pt>
                <c:pt idx="5">
                  <c:v>43131</c:v>
                </c:pt>
                <c:pt idx="6">
                  <c:v>43070</c:v>
                </c:pt>
                <c:pt idx="7">
                  <c:v>43040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</c:numCache>
            </c:numRef>
          </c:cat>
          <c:val>
            <c:numRef>
              <c:f>新三板成交量月度统计!$C$11:$C$21</c:f>
              <c:numCache>
                <c:formatCode>###,###,###,##0.00</c:formatCode>
                <c:ptCount val="11"/>
                <c:pt idx="0">
                  <c:v>2.0583</c:v>
                </c:pt>
                <c:pt idx="1">
                  <c:v>2.68</c:v>
                </c:pt>
                <c:pt idx="2">
                  <c:v>3.0371999999999999</c:v>
                </c:pt>
                <c:pt idx="3">
                  <c:v>1.3362000000000001</c:v>
                </c:pt>
                <c:pt idx="4">
                  <c:v>5.92</c:v>
                </c:pt>
                <c:pt idx="5">
                  <c:v>16.973800000000001</c:v>
                </c:pt>
                <c:pt idx="6">
                  <c:v>35.481000000000002</c:v>
                </c:pt>
                <c:pt idx="7">
                  <c:v>27.4285</c:v>
                </c:pt>
                <c:pt idx="8">
                  <c:v>17.222025419999998</c:v>
                </c:pt>
                <c:pt idx="9">
                  <c:v>21.410780989999999</c:v>
                </c:pt>
                <c:pt idx="10">
                  <c:v>19.108804660000001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2D-4747-A3DF-658174528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574784"/>
        <c:axId val="235576320"/>
      </c:barChart>
      <c:lineChart>
        <c:grouping val="standard"/>
        <c:varyColors val="0"/>
        <c:ser>
          <c:idx val="2"/>
          <c:order val="2"/>
          <c:tx>
            <c:strRef>
              <c:f>新三板成交量月度统计!$D$10</c:f>
              <c:strCache>
                <c:ptCount val="1"/>
                <c:pt idx="0">
                  <c:v>创新成交量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64741641337386E-2"/>
                  <c:y val="-2.9048199250871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D-4747-A3DF-658174528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新三板成交量月度统计!$A$11:$A$21</c:f>
              <c:numCache>
                <c:formatCode>yyyy/m</c:formatCode>
                <c:ptCount val="11"/>
                <c:pt idx="0">
                  <c:v>43252</c:v>
                </c:pt>
                <c:pt idx="1">
                  <c:v>43221</c:v>
                </c:pt>
                <c:pt idx="2">
                  <c:v>43191</c:v>
                </c:pt>
                <c:pt idx="3">
                  <c:v>43160</c:v>
                </c:pt>
                <c:pt idx="4">
                  <c:v>43133</c:v>
                </c:pt>
                <c:pt idx="5">
                  <c:v>43131</c:v>
                </c:pt>
                <c:pt idx="6">
                  <c:v>43070</c:v>
                </c:pt>
                <c:pt idx="7">
                  <c:v>43040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</c:numCache>
            </c:numRef>
          </c:cat>
          <c:val>
            <c:numRef>
              <c:f>新三板成交量月度统计!$D$11:$D$21</c:f>
              <c:numCache>
                <c:formatCode>###,###,###,##0.00</c:formatCode>
                <c:ptCount val="11"/>
                <c:pt idx="0">
                  <c:v>2.5522</c:v>
                </c:pt>
                <c:pt idx="1">
                  <c:v>2.79</c:v>
                </c:pt>
                <c:pt idx="2">
                  <c:v>3.6267999999999998</c:v>
                </c:pt>
                <c:pt idx="3">
                  <c:v>4.1985000000000001</c:v>
                </c:pt>
                <c:pt idx="4">
                  <c:v>3.97</c:v>
                </c:pt>
                <c:pt idx="5">
                  <c:v>9.1944999999999997</c:v>
                </c:pt>
                <c:pt idx="6">
                  <c:v>14.0077</c:v>
                </c:pt>
                <c:pt idx="7">
                  <c:v>14.4686</c:v>
                </c:pt>
                <c:pt idx="8">
                  <c:v>9.7000541500000015</c:v>
                </c:pt>
                <c:pt idx="9">
                  <c:v>12.86516177</c:v>
                </c:pt>
                <c:pt idx="10">
                  <c:v>11.675226420000001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D2D-4747-A3DF-658174528751}"/>
            </c:ext>
          </c:extLst>
        </c:ser>
        <c:ser>
          <c:idx val="3"/>
          <c:order val="3"/>
          <c:tx>
            <c:strRef>
              <c:f>新三板成交量月度统计!$E$10</c:f>
              <c:strCache>
                <c:ptCount val="1"/>
                <c:pt idx="0">
                  <c:v>基础成交量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新三板成交量月度统计!$A$11:$A$21</c:f>
              <c:numCache>
                <c:formatCode>yyyy/m</c:formatCode>
                <c:ptCount val="11"/>
                <c:pt idx="0">
                  <c:v>43252</c:v>
                </c:pt>
                <c:pt idx="1">
                  <c:v>43221</c:v>
                </c:pt>
                <c:pt idx="2">
                  <c:v>43191</c:v>
                </c:pt>
                <c:pt idx="3">
                  <c:v>43160</c:v>
                </c:pt>
                <c:pt idx="4">
                  <c:v>43133</c:v>
                </c:pt>
                <c:pt idx="5">
                  <c:v>43131</c:v>
                </c:pt>
                <c:pt idx="6">
                  <c:v>43070</c:v>
                </c:pt>
                <c:pt idx="7">
                  <c:v>43040</c:v>
                </c:pt>
                <c:pt idx="8">
                  <c:v>43009</c:v>
                </c:pt>
                <c:pt idx="9">
                  <c:v>42979</c:v>
                </c:pt>
                <c:pt idx="10">
                  <c:v>42948</c:v>
                </c:pt>
              </c:numCache>
            </c:numRef>
          </c:cat>
          <c:val>
            <c:numRef>
              <c:f>新三板成交量月度统计!$E$11:$E$21</c:f>
              <c:numCache>
                <c:formatCode>###,###,###,##0.00</c:formatCode>
                <c:ptCount val="11"/>
                <c:pt idx="0">
                  <c:v>3.1730999999999998</c:v>
                </c:pt>
                <c:pt idx="1">
                  <c:v>5.0999999999999996</c:v>
                </c:pt>
                <c:pt idx="2">
                  <c:v>5.1414</c:v>
                </c:pt>
                <c:pt idx="3">
                  <c:v>3.2317999999999998</c:v>
                </c:pt>
                <c:pt idx="4">
                  <c:v>1.95</c:v>
                </c:pt>
                <c:pt idx="5">
                  <c:v>14.684699999999999</c:v>
                </c:pt>
                <c:pt idx="6">
                  <c:v>31.777799999999999</c:v>
                </c:pt>
                <c:pt idx="7">
                  <c:v>23.030899999999999</c:v>
                </c:pt>
                <c:pt idx="8">
                  <c:v>15.787992900000001</c:v>
                </c:pt>
                <c:pt idx="9">
                  <c:v>18.55655037</c:v>
                </c:pt>
                <c:pt idx="10">
                  <c:v>18.659412400000001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D2D-4747-A3DF-658174528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87840"/>
        <c:axId val="235586304"/>
      </c:lineChart>
      <c:dateAx>
        <c:axId val="235574784"/>
        <c:scaling>
          <c:orientation val="minMax"/>
        </c:scaling>
        <c:delete val="0"/>
        <c:axPos val="b"/>
        <c:numFmt formatCode="yyyy/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576320"/>
        <c:crosses val="autoZero"/>
        <c:auto val="1"/>
        <c:lblOffset val="100"/>
        <c:baseTimeUnit val="months"/>
      </c:dateAx>
      <c:valAx>
        <c:axId val="235576320"/>
        <c:scaling>
          <c:orientation val="minMax"/>
          <c:max val="60"/>
        </c:scaling>
        <c:delete val="0"/>
        <c:axPos val="l"/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574784"/>
        <c:crosses val="autoZero"/>
        <c:crossBetween val="between"/>
      </c:valAx>
      <c:valAx>
        <c:axId val="235586304"/>
        <c:scaling>
          <c:orientation val="minMax"/>
          <c:max val="40"/>
          <c:min val="-50"/>
        </c:scaling>
        <c:delete val="0"/>
        <c:axPos val="r"/>
        <c:numFmt formatCode="###,###,##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587840"/>
        <c:crosses val="max"/>
        <c:crossBetween val="between"/>
      </c:valAx>
      <c:dateAx>
        <c:axId val="235587840"/>
        <c:scaling>
          <c:orientation val="minMax"/>
        </c:scaling>
        <c:delete val="1"/>
        <c:axPos val="b"/>
        <c:numFmt formatCode="yyyy/m" sourceLinked="1"/>
        <c:majorTickMark val="out"/>
        <c:minorTickMark val="none"/>
        <c:tickLblPos val="nextTo"/>
        <c:crossAx val="235586304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7.5987841945288764E-2"/>
          <c:y val="7.356320773815437E-5"/>
          <c:w val="0.18642350557244175"/>
          <c:h val="0.2004614788000392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4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5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041983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647530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55429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948831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704235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386308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3400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91479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0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859473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1846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128684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054110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53549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760361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79537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472486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684832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0904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788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057381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935616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012875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0224404"/>
      </p:ext>
    </p:extLst>
  </p:cSld>
  <p:clrMapOvr>
    <a:masterClrMapping/>
  </p:clrMapOvr>
  <p:transition>
    <p:wipe dir="r"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9622351"/>
      </p:ext>
    </p:extLst>
  </p:cSld>
  <p:clrMapOvr>
    <a:masterClrMapping/>
  </p:clrMapOvr>
  <p:transition>
    <p:wipe dir="r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02A13C-92B8-4B19-AAF1-9CADDA40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55EC114-B401-4B96-94BD-51541CDF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4281CF9-4774-4977-B940-25EAA47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EF24F3-250C-4116-A3D7-D58D3C68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C6EA8C1-4F04-4252-AE4C-07D5F257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3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D58C5B-B0E8-4070-9DE1-E1D2259C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1BE746-7DC8-4802-972D-D2805D1A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E32592-5194-49FE-9898-FBEF0F9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4B66476-D248-4877-A193-C56728D8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2CEDC65-6D3C-4746-A19E-C5A28DE5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81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9618EF-4683-4794-80BE-50F32A3E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84483A3-B48B-4748-98A6-7FA4FE6D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68F173E-218E-41EE-B69B-3A179BD1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B776E4-2EC6-4E8F-B897-A770CC9B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D01EBF-A072-49DC-AF5E-8375B5DA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8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17C392-791D-4E1A-873B-3D03D395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22C5A9-C3B7-4695-82D3-53FCC99A2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201A269-F63F-4367-88FF-9912609A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7127075-A73C-4C67-BC46-2882F004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D025DA4-7385-4F98-91B1-F0A4D8C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7DD259-D745-4D31-A12D-D08BEEF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0BD98F-7FCF-4000-A0C1-48941F6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C0C35E6-09F1-4D46-8CD4-23684CA3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8882589-E258-40B2-8A61-C7BC59CB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3DE7430-5693-4FF6-9FB6-46DD09716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A0469C9-DA25-4389-B603-FC116E5B8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AF814D3-0752-4917-9735-899113F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365383A-7AA4-499B-ACB8-93FCB7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8E35A33-1401-49A2-9285-4C9CBEE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93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DD7E49-52C3-4A5C-9BA0-3627FEFA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A71563B-E9F0-432F-A577-CE3042B8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DD14A65-7335-414E-A9BD-A5A65EDF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CDE0605-DA30-4964-8A99-0F327684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87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66A845A-48B2-4333-BC4D-B3F3AE8F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2CA20DD-59C9-40E5-A155-D14D8A47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0CE1A21-6C25-4098-A4AD-5D3ADA45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32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90740E-E4E5-41A2-85B8-9F277C5B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FB018A5-58EC-4849-B994-4DD451AA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D61978D-1899-4471-86FD-25D80DE1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5AE3179-C84B-4136-BF94-47E7A1C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025F24F-229D-4C57-8D16-4E48C7A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0A368F-D1AB-483C-B440-23DB8DF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42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187C55-E441-418D-875F-A02E416B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5CBE0B9-AF76-46E8-A04E-FEBB7431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C016651-67F0-4ED0-BC8F-4C841BB2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0154E58-8AD1-4A87-8BB1-1017D16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259169A-3082-423F-A9BA-AAC68AC9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57571EB-F690-43DE-965D-1D9CEA1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37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0B1601-3732-4DE8-982C-C41B19B2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A8E5A97-5ABE-47F5-A917-A259AB33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9057A26-240C-42EC-B0FD-110A4C0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E82661-977F-452A-9D60-C2F20FC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25BBC2-5E62-41DD-9849-1877A636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8AF6F01-3A35-46B3-A08E-E4E07C6AC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0183AB6-8661-4066-8EC1-ABD54E94F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C4295F-086C-4EEF-A534-43AD68D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18CDF86-486F-431F-9933-3E50B66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1C72D36-AA0D-4799-B44E-D58E3B52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0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4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rkk">
            <a:extLst>
              <a:ext uri="{FF2B5EF4-FFF2-40B4-BE49-F238E27FC236}">
                <a16:creationId xmlns:a16="http://schemas.microsoft.com/office/drawing/2014/main" xmlns="" id="{7210308E-57E1-4078-A461-B732F800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81477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5" descr="top">
            <a:extLst>
              <a:ext uri="{FF2B5EF4-FFF2-40B4-BE49-F238E27FC236}">
                <a16:creationId xmlns:a16="http://schemas.microsoft.com/office/drawing/2014/main" xmlns="" id="{F3DBE01D-6A44-4617-8723-A39FCEEA037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6" descr="bottom">
            <a:extLst>
              <a:ext uri="{FF2B5EF4-FFF2-40B4-BE49-F238E27FC236}">
                <a16:creationId xmlns:a16="http://schemas.microsoft.com/office/drawing/2014/main" xmlns="" id="{B962190F-7AD1-40CA-AD84-01535144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7">
            <a:extLst>
              <a:ext uri="{FF2B5EF4-FFF2-40B4-BE49-F238E27FC236}">
                <a16:creationId xmlns:a16="http://schemas.microsoft.com/office/drawing/2014/main" xmlns="" id="{BFE20F04-1E3D-45C9-A554-ADF831A6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9" y="4637088"/>
            <a:ext cx="4319587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050" dirty="0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4102" name="Text Box 38">
            <a:extLst>
              <a:ext uri="{FF2B5EF4-FFF2-40B4-BE49-F238E27FC236}">
                <a16:creationId xmlns:a16="http://schemas.microsoft.com/office/drawing/2014/main" xmlns="" id="{CAFC8323-BCDC-4207-9EDD-6C77835D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6" y="4098927"/>
            <a:ext cx="4321175" cy="3924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950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4103" name="Rectangle 41">
            <a:extLst>
              <a:ext uri="{FF2B5EF4-FFF2-40B4-BE49-F238E27FC236}">
                <a16:creationId xmlns:a16="http://schemas.microsoft.com/office/drawing/2014/main" xmlns="" id="{FEE4954A-3584-4C3D-858F-B2DE22DC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" y="6577015"/>
            <a:ext cx="2208213" cy="2365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32178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>
            <a:extLst>
              <a:ext uri="{FF2B5EF4-FFF2-40B4-BE49-F238E27FC236}">
                <a16:creationId xmlns:a16="http://schemas.microsoft.com/office/drawing/2014/main" xmlns="" id="{D323C17D-048F-4D85-B66B-3210C4AA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77000"/>
            <a:ext cx="8558213" cy="381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900" b="0" i="0" u="none" strike="noStrike" kern="1200" cap="none" spc="0" normalizeH="0" baseline="-2500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7" descr="bottom">
            <a:extLst>
              <a:ext uri="{FF2B5EF4-FFF2-40B4-BE49-F238E27FC236}">
                <a16:creationId xmlns:a16="http://schemas.microsoft.com/office/drawing/2014/main" xmlns="" id="{65A12F98-B520-480D-98DA-F71BEF36188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BottomSquare">
            <a:extLst>
              <a:ext uri="{FF2B5EF4-FFF2-40B4-BE49-F238E27FC236}">
                <a16:creationId xmlns:a16="http://schemas.microsoft.com/office/drawing/2014/main" xmlns="" id="{CCE2D4C0-2E17-424E-BCF8-923AE561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SBottomSquare">
            <a:extLst>
              <a:ext uri="{FF2B5EF4-FFF2-40B4-BE49-F238E27FC236}">
                <a16:creationId xmlns:a16="http://schemas.microsoft.com/office/drawing/2014/main" xmlns="" id="{3711C9EE-CB85-47FC-A6C0-8106D8E2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614356D-AF49-4C37-8ADA-81BDD80874FE}" type="slidenum">
              <a:rPr kumimoji="0" lang="zh-CN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35" descr="招牌设计">
            <a:extLst>
              <a:ext uri="{FF2B5EF4-FFF2-40B4-BE49-F238E27FC236}">
                <a16:creationId xmlns:a16="http://schemas.microsoft.com/office/drawing/2014/main" xmlns="" id="{09C3719F-B65C-4655-98A2-5173B866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65405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6">
            <a:extLst>
              <a:ext uri="{FF2B5EF4-FFF2-40B4-BE49-F238E27FC236}">
                <a16:creationId xmlns:a16="http://schemas.microsoft.com/office/drawing/2014/main" xmlns="" id="{DEF7BABA-D81E-4B5E-ABA9-03C75EFB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6532565"/>
            <a:ext cx="1370013" cy="2654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CLIENTS</a:t>
            </a:r>
          </a:p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SERVICE</a:t>
            </a:r>
          </a:p>
        </p:txBody>
      </p:sp>
      <p:sp>
        <p:nvSpPr>
          <p:cNvPr id="1032" name="Rectangle 38">
            <a:extLst>
              <a:ext uri="{FF2B5EF4-FFF2-40B4-BE49-F238E27FC236}">
                <a16:creationId xmlns:a16="http://schemas.microsoft.com/office/drawing/2014/main" xmlns="" id="{872BF5CA-A01B-4F30-97C4-45343DC7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4625"/>
            <a:ext cx="2195513" cy="236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40784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2682751-A040-4F63-8BC1-EBB72EE8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026AC0E-487B-4E74-AA2A-9B560D03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9B65178-3217-457D-A8E1-A1A34443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75A923-6D6D-466C-BE92-3B63A3A47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718106-4EAB-474B-8B29-1FEECB16A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57C238F-25BF-466E-843D-39C2435E6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37" y="2221925"/>
            <a:ext cx="3673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2800" dirty="0">
                <a:solidFill>
                  <a:srgbClr val="CC0000"/>
                </a:solidFill>
                <a:ea typeface="黑体" panose="02010609060101010101" pitchFamily="49" charset="-122"/>
              </a:rPr>
              <a:t>融客</a:t>
            </a:r>
            <a:r>
              <a:rPr lang="zh-CN" altLang="en-US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月报</a:t>
            </a:r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28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769498CF-6B8F-4F58-A4D7-F87940CF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0" y="2844225"/>
            <a:ext cx="705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CN" sz="3200" b="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私募股权投资市场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2018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月）</a:t>
            </a:r>
          </a:p>
        </p:txBody>
      </p:sp>
    </p:spTree>
    <p:extLst>
      <p:ext uri="{BB962C8B-B14F-4D97-AF65-F5344CB8AC3E}">
        <p14:creationId xmlns:p14="http://schemas.microsoft.com/office/powerpoint/2010/main" val="386948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5359268-F0F8-492B-A19B-46ACD703637B}"/>
              </a:ext>
            </a:extLst>
          </p:cNvPr>
          <p:cNvGrpSpPr/>
          <p:nvPr/>
        </p:nvGrpSpPr>
        <p:grpSpPr>
          <a:xfrm>
            <a:off x="1363599" y="1008356"/>
            <a:ext cx="2468118" cy="369870"/>
            <a:chOff x="7155444" y="740531"/>
            <a:chExt cx="3098165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0ACB53F9-0272-4182-A959-95C768F4E89B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股、港股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情况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xmlns="" id="{AAC4873F-232B-4338-A120-8A6BD7DA0BF2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55F945F-3654-44D1-B2A2-EDF530A304F2}"/>
              </a:ext>
            </a:extLst>
          </p:cNvPr>
          <p:cNvSpPr txBox="1"/>
          <p:nvPr/>
        </p:nvSpPr>
        <p:spPr>
          <a:xfrm>
            <a:off x="1363599" y="5161941"/>
            <a:ext cx="6086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保持较慢节奏，本月有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家企业成功上市交易，本月上市企业中包括了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宁德时代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工业富联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等“独角兽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企业，因此募集资金达到了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404.02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亿；港股共有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家企业上市，共募集资金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11.84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亿港元。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546EA82-DEEE-4A23-9640-604693F8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80E7593C-FC0E-4516-9574-BE531A8DEF84}"/>
              </a:ext>
            </a:extLst>
          </p:cNvPr>
          <p:cNvGrpSpPr/>
          <p:nvPr/>
        </p:nvGrpSpPr>
        <p:grpSpPr>
          <a:xfrm>
            <a:off x="1784106" y="1600826"/>
            <a:ext cx="5734050" cy="3338512"/>
            <a:chOff x="0" y="0"/>
            <a:chExt cx="5734050" cy="3338512"/>
          </a:xfrm>
        </p:grpSpPr>
        <p:graphicFrame>
          <p:nvGraphicFramePr>
            <p:cNvPr id="14" name="图表 13">
              <a:extLst>
                <a:ext uri="{FF2B5EF4-FFF2-40B4-BE49-F238E27FC236}">
                  <a16:creationId xmlns:a16="http://schemas.microsoft.com/office/drawing/2014/main" xmlns="" id="{486697DF-0DCF-4B6E-B9FB-6B820ACE3856}"/>
                </a:ext>
              </a:extLst>
            </p:cNvPr>
            <p:cNvGraphicFramePr/>
            <p:nvPr/>
          </p:nvGraphicFramePr>
          <p:xfrm>
            <a:off x="0" y="0"/>
            <a:ext cx="5734050" cy="333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EFBF63F4-8E29-4CF5-B384-B8E4D2843BAC}"/>
                </a:ext>
              </a:extLst>
            </p:cNvPr>
            <p:cNvSpPr/>
            <p:nvPr/>
          </p:nvSpPr>
          <p:spPr>
            <a:xfrm>
              <a:off x="5438775" y="276225"/>
              <a:ext cx="247650" cy="24479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53894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5EABE0D-2A39-479F-BAC8-67910BE33B4A}"/>
              </a:ext>
            </a:extLst>
          </p:cNvPr>
          <p:cNvSpPr txBox="1"/>
          <p:nvPr/>
        </p:nvSpPr>
        <p:spPr>
          <a:xfrm>
            <a:off x="1218438" y="5023059"/>
            <a:ext cx="647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个基金产品因标的通过其他方式实现退出，其中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M&amp;A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途径完成退出，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股权转让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方式退出。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FD4C0E0-9D7A-49E0-8750-CE6D3EC40070}"/>
              </a:ext>
            </a:extLst>
          </p:cNvPr>
          <p:cNvGrpSpPr/>
          <p:nvPr/>
        </p:nvGrpSpPr>
        <p:grpSpPr>
          <a:xfrm>
            <a:off x="1218438" y="1074260"/>
            <a:ext cx="2468118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745728EB-1932-42D2-BB95-C04F2A8CE4E2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基金退出情况情况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xmlns="" id="{32027C38-7474-4F34-A204-BB914F1267A7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3DF9D2D-AE5A-4AB7-B9C0-43EE079D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xmlns="" id="{590C5DA7-2CC6-4645-A692-535B08343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932211"/>
              </p:ext>
            </p:extLst>
          </p:nvPr>
        </p:nvGraphicFramePr>
        <p:xfrm>
          <a:off x="1652529" y="1834941"/>
          <a:ext cx="5838942" cy="307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4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B192C6C-C867-4A40-BD67-F10C5AAB7ABD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3D998EF2-C2E1-47F6-A49E-03E08AD1E6E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新三板市场概况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xmlns="" id="{3E45F51D-D3B3-4534-BF36-2EA891BD3E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0CA3F26-CEE2-44B9-931A-95143DC64952}"/>
              </a:ext>
            </a:extLst>
          </p:cNvPr>
          <p:cNvGrpSpPr/>
          <p:nvPr/>
        </p:nvGrpSpPr>
        <p:grpSpPr>
          <a:xfrm>
            <a:off x="1317406" y="1484903"/>
            <a:ext cx="1193916" cy="940284"/>
            <a:chOff x="393862" y="1328632"/>
            <a:chExt cx="1193916" cy="83801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13478204-CE06-4728-AFC8-400537D2C8E5}"/>
                </a:ext>
              </a:extLst>
            </p:cNvPr>
            <p:cNvGrpSpPr/>
            <p:nvPr/>
          </p:nvGrpSpPr>
          <p:grpSpPr>
            <a:xfrm>
              <a:off x="393862" y="1328632"/>
              <a:ext cx="1193916" cy="667395"/>
              <a:chOff x="517989" y="1205342"/>
              <a:chExt cx="1193916" cy="66739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EB61FB0A-0FCC-4961-92CC-07B45FE21899}"/>
                  </a:ext>
                </a:extLst>
              </p:cNvPr>
              <p:cNvSpPr txBox="1"/>
              <p:nvPr/>
            </p:nvSpPr>
            <p:spPr>
              <a:xfrm>
                <a:off x="539468" y="1205342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挂牌企业总数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B201B6FA-510C-4E91-9D74-D6338F17BF33}"/>
                  </a:ext>
                </a:extLst>
              </p:cNvPr>
              <p:cNvSpPr txBox="1"/>
              <p:nvPr/>
            </p:nvSpPr>
            <p:spPr>
              <a:xfrm>
                <a:off x="1386175" y="1608745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1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家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8BDC0793-0BF1-4BE1-8BD2-98B467366E0A}"/>
                  </a:ext>
                </a:extLst>
              </p:cNvPr>
              <p:cNvSpPr txBox="1"/>
              <p:nvPr/>
            </p:nvSpPr>
            <p:spPr>
              <a:xfrm>
                <a:off x="517989" y="1461282"/>
                <a:ext cx="954107" cy="41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11243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E13DFBB9-9F73-4410-9816-C0F3E6124772}"/>
                </a:ext>
              </a:extLst>
            </p:cNvPr>
            <p:cNvSpPr txBox="1"/>
            <p:nvPr/>
          </p:nvSpPr>
          <p:spPr>
            <a:xfrm>
              <a:off x="930867" y="1892348"/>
              <a:ext cx="442750" cy="274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-66</a:t>
              </a:r>
              <a:endPara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9322C8B-9E29-4006-A6BF-E2473C8BE5AA}"/>
              </a:ext>
            </a:extLst>
          </p:cNvPr>
          <p:cNvGrpSpPr/>
          <p:nvPr/>
        </p:nvGrpSpPr>
        <p:grpSpPr>
          <a:xfrm>
            <a:off x="2842503" y="1480603"/>
            <a:ext cx="1995494" cy="982143"/>
            <a:chOff x="1918959" y="1157696"/>
            <a:chExt cx="1995494" cy="982143"/>
          </a:xfrm>
        </p:grpSpPr>
        <p:sp>
          <p:nvSpPr>
            <p:cNvPr id="12" name="矩形: 对角圆角 11">
              <a:extLst>
                <a:ext uri="{FF2B5EF4-FFF2-40B4-BE49-F238E27FC236}">
                  <a16:creationId xmlns:a16="http://schemas.microsoft.com/office/drawing/2014/main" xmlns="" id="{2EA4BD2D-7BB0-44D6-BB4F-D686B1F19CD4}"/>
                </a:ext>
              </a:extLst>
            </p:cNvPr>
            <p:cNvSpPr/>
            <p:nvPr/>
          </p:nvSpPr>
          <p:spPr>
            <a:xfrm>
              <a:off x="1918959" y="1419307"/>
              <a:ext cx="953847" cy="679755"/>
            </a:xfrm>
            <a:prstGeom prst="round2Diag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10304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xmlns="" id="{E9BFC642-B02F-42CE-A0F3-81D4EB4EBB6A}"/>
                </a:ext>
              </a:extLst>
            </p:cNvPr>
            <p:cNvSpPr/>
            <p:nvPr/>
          </p:nvSpPr>
          <p:spPr>
            <a:xfrm>
              <a:off x="2896452" y="1392157"/>
              <a:ext cx="976905" cy="706905"/>
            </a:xfrm>
            <a:prstGeom prst="round2Diag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939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2DE025C8-D2B4-4351-A37A-480E4C6B5A8C}"/>
                </a:ext>
              </a:extLst>
            </p:cNvPr>
            <p:cNvSpPr txBox="1"/>
            <p:nvPr/>
          </p:nvSpPr>
          <p:spPr>
            <a:xfrm>
              <a:off x="2389259" y="115769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市场分层分布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EEEA569F-67A2-498A-856B-0A5CE250ECD9}"/>
                </a:ext>
              </a:extLst>
            </p:cNvPr>
            <p:cNvSpPr txBox="1"/>
            <p:nvPr/>
          </p:nvSpPr>
          <p:spPr>
            <a:xfrm>
              <a:off x="3422010" y="186284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11FF2029-8C62-4408-85B5-64D88780B96D}"/>
                </a:ext>
              </a:extLst>
            </p:cNvPr>
            <p:cNvSpPr txBox="1"/>
            <p:nvPr/>
          </p:nvSpPr>
          <p:spPr>
            <a:xfrm>
              <a:off x="2452878" y="185044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1F8690C-DFC1-48B1-B5C9-0E1C5146E26A}"/>
              </a:ext>
            </a:extLst>
          </p:cNvPr>
          <p:cNvGrpSpPr/>
          <p:nvPr/>
        </p:nvGrpSpPr>
        <p:grpSpPr>
          <a:xfrm>
            <a:off x="4905833" y="1480603"/>
            <a:ext cx="2337227" cy="1147417"/>
            <a:chOff x="3982289" y="1324332"/>
            <a:chExt cx="2337227" cy="114741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82F2CDC7-694B-45B4-8DD1-03C4F3F1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89" y="1450528"/>
              <a:ext cx="1591763" cy="102122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53EF8AFA-2673-4F46-9D90-32E6F887CC3A}"/>
                </a:ext>
              </a:extLst>
            </p:cNvPr>
            <p:cNvSpPr txBox="1"/>
            <p:nvPr/>
          </p:nvSpPr>
          <p:spPr>
            <a:xfrm>
              <a:off x="4292366" y="1324332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转让方式分布</a:t>
              </a: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xmlns="" id="{8977503A-81E5-4EE0-BAD3-4FC57B6ABD46}"/>
                </a:ext>
              </a:extLst>
            </p:cNvPr>
            <p:cNvSpPr/>
            <p:nvPr/>
          </p:nvSpPr>
          <p:spPr>
            <a:xfrm>
              <a:off x="5237162" y="2012243"/>
              <a:ext cx="184935" cy="5901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xmlns="" id="{B55E46EF-1D74-4D0E-9874-088BAE698402}"/>
                </a:ext>
              </a:extLst>
            </p:cNvPr>
            <p:cNvSpPr/>
            <p:nvPr/>
          </p:nvSpPr>
          <p:spPr>
            <a:xfrm>
              <a:off x="5237161" y="2197449"/>
              <a:ext cx="184935" cy="5901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093A9964-54BB-48DB-B87D-D0B7A10E58AE}"/>
                </a:ext>
              </a:extLst>
            </p:cNvPr>
            <p:cNvSpPr txBox="1"/>
            <p:nvPr/>
          </p:nvSpPr>
          <p:spPr>
            <a:xfrm>
              <a:off x="5375874" y="1948986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集合竞价：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9985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2CA1821D-F91B-4631-A240-00FCA50082A3}"/>
                </a:ext>
              </a:extLst>
            </p:cNvPr>
            <p:cNvSpPr txBox="1"/>
            <p:nvPr/>
          </p:nvSpPr>
          <p:spPr>
            <a:xfrm>
              <a:off x="5378233" y="2100079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做市方式：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1258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FB4E71C6-B436-4442-9C65-9EE676C1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CDDCE5CB-BE7D-4CB2-9CC9-4CDD644C1426}"/>
              </a:ext>
            </a:extLst>
          </p:cNvPr>
          <p:cNvSpPr txBox="1"/>
          <p:nvPr/>
        </p:nvSpPr>
        <p:spPr>
          <a:xfrm>
            <a:off x="1337607" y="5299307"/>
            <a:ext cx="608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另外创新层数量大幅减少；按市场分布，基础层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10369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家，创新层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939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家；按转让方式分布，竞价交易本月挂牌数量首次破万，为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9985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家，做市交易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1258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1BB4D625-3654-472B-8B6C-CFEEF79F3EEA}"/>
              </a:ext>
            </a:extLst>
          </p:cNvPr>
          <p:cNvGrpSpPr/>
          <p:nvPr/>
        </p:nvGrpSpPr>
        <p:grpSpPr>
          <a:xfrm>
            <a:off x="852487" y="2505969"/>
            <a:ext cx="7439026" cy="2987500"/>
            <a:chOff x="0" y="0"/>
            <a:chExt cx="7334251" cy="3476625"/>
          </a:xfrm>
        </p:grpSpPr>
        <p:graphicFrame>
          <p:nvGraphicFramePr>
            <p:cNvPr id="32" name="图表 31">
              <a:extLst>
                <a:ext uri="{FF2B5EF4-FFF2-40B4-BE49-F238E27FC236}">
                  <a16:creationId xmlns:a16="http://schemas.microsoft.com/office/drawing/2014/main" xmlns="" id="{65DD70D3-15B5-4308-A192-862175E864E9}"/>
                </a:ext>
              </a:extLst>
            </p:cNvPr>
            <p:cNvGraphicFramePr/>
            <p:nvPr/>
          </p:nvGraphicFramePr>
          <p:xfrm>
            <a:off x="0" y="0"/>
            <a:ext cx="7334251" cy="3476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5FCFB859-D5CF-4264-839C-B0E24FF21FE0}"/>
                </a:ext>
              </a:extLst>
            </p:cNvPr>
            <p:cNvSpPr/>
            <p:nvPr/>
          </p:nvSpPr>
          <p:spPr>
            <a:xfrm>
              <a:off x="6858001" y="238125"/>
              <a:ext cx="390525" cy="26955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80844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1C21C4A-679A-41B3-8EB9-4C82392B6C2C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1189DE31-5A7F-4E03-87C1-36039B7EFF3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新三板摘挂牌概况</a:t>
              </a: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xmlns="" id="{CF3E3996-F9F9-48C2-8F1B-E5A05551C90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C503CDB-B2D2-4BA3-A46B-E9F47464B1AE}"/>
              </a:ext>
            </a:extLst>
          </p:cNvPr>
          <p:cNvSpPr txBox="1"/>
          <p:nvPr/>
        </p:nvSpPr>
        <p:spPr>
          <a:xfrm>
            <a:off x="1337607" y="5153748"/>
            <a:ext cx="60865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本月新三板挂牌企业总数继续减少，摘牌家数保持高位，截止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日，挂牌企业总数为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11243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家。本月新增挂牌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家。其中，转板摘牌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26EE0B21-EBD8-4AD1-9859-EE83675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xmlns="" id="{3C484993-8DF3-4859-A5A1-A9B5EEA70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431149"/>
              </p:ext>
            </p:extLst>
          </p:nvPr>
        </p:nvGraphicFramePr>
        <p:xfrm>
          <a:off x="1635253" y="1328396"/>
          <a:ext cx="5629274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32984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2182B1A-75B1-41A8-A125-4027E8974A5D}"/>
              </a:ext>
            </a:extLst>
          </p:cNvPr>
          <p:cNvSpPr/>
          <p:nvPr/>
        </p:nvSpPr>
        <p:spPr>
          <a:xfrm>
            <a:off x="1353579" y="1130187"/>
            <a:ext cx="2255601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新三板市场交易情况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39A4829-C46E-48CF-8325-10E1E2DAB6FE}"/>
              </a:ext>
            </a:extLst>
          </p:cNvPr>
          <p:cNvSpPr txBox="1"/>
          <p:nvPr/>
        </p:nvSpPr>
        <p:spPr>
          <a:xfrm>
            <a:off x="1353579" y="4583770"/>
            <a:ext cx="62999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本月新三板成交持续回落，三板做市指数持续回落，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日收盘价为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840.85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点。三板成指在本月保持平走，收于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1018.91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点。两大指数均持续保持低位震荡。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780CD0C-A820-45D8-BCCF-61D3FB662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xmlns="" id="{BCDE3308-4D89-4A47-957E-21B9E5CC8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511719"/>
              </p:ext>
            </p:extLst>
          </p:nvPr>
        </p:nvGraphicFramePr>
        <p:xfrm>
          <a:off x="1569853" y="1646500"/>
          <a:ext cx="58674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151984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948A535-F4C2-465E-A999-6043EF1D140E}"/>
              </a:ext>
            </a:extLst>
          </p:cNvPr>
          <p:cNvSpPr/>
          <p:nvPr/>
        </p:nvSpPr>
        <p:spPr>
          <a:xfrm>
            <a:off x="1166916" y="921635"/>
            <a:ext cx="2255601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新三板市场成交情况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4E99430-4D62-4502-AF3D-D4F4414F66EC}"/>
              </a:ext>
            </a:extLst>
          </p:cNvPr>
          <p:cNvSpPr txBox="1"/>
          <p:nvPr/>
        </p:nvSpPr>
        <p:spPr>
          <a:xfrm>
            <a:off x="1193292" y="4766650"/>
            <a:ext cx="66341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分市场方面，市场交投情况上继续回落，本月做市成交量较上月下降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29.6%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3.67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亿股，竞价交易下降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23.2%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亿股；创新层本月下降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亿股，基础层下降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37.8%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59E3C12-06AD-40FB-A4CC-6509E269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F3E7E2C8-3F70-4957-BBCD-A98024C268FE}"/>
              </a:ext>
            </a:extLst>
          </p:cNvPr>
          <p:cNvGrpSpPr/>
          <p:nvPr/>
        </p:nvGrpSpPr>
        <p:grpSpPr>
          <a:xfrm>
            <a:off x="1438275" y="1380958"/>
            <a:ext cx="6267450" cy="3452813"/>
            <a:chOff x="0" y="0"/>
            <a:chExt cx="6267450" cy="3452813"/>
          </a:xfrm>
        </p:grpSpPr>
        <p:graphicFrame>
          <p:nvGraphicFramePr>
            <p:cNvPr id="12" name="图表 11">
              <a:extLst>
                <a:ext uri="{FF2B5EF4-FFF2-40B4-BE49-F238E27FC236}">
                  <a16:creationId xmlns:a16="http://schemas.microsoft.com/office/drawing/2014/main" xmlns="" id="{B7384B88-4E5C-4D86-954D-3049FCC7CA03}"/>
                </a:ext>
              </a:extLst>
            </p:cNvPr>
            <p:cNvGraphicFramePr/>
            <p:nvPr/>
          </p:nvGraphicFramePr>
          <p:xfrm>
            <a:off x="0" y="0"/>
            <a:ext cx="6267450" cy="3452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32C254CE-387E-4868-8A7D-F259D25B5385}"/>
                </a:ext>
              </a:extLst>
            </p:cNvPr>
            <p:cNvSpPr/>
            <p:nvPr/>
          </p:nvSpPr>
          <p:spPr>
            <a:xfrm>
              <a:off x="5695950" y="471488"/>
              <a:ext cx="457200" cy="25431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56634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DB46E0E-B68F-4283-9C6C-11C47D9D3F35}"/>
              </a:ext>
            </a:extLst>
          </p:cNvPr>
          <p:cNvSpPr/>
          <p:nvPr/>
        </p:nvSpPr>
        <p:spPr>
          <a:xfrm>
            <a:off x="1542165" y="1532523"/>
            <a:ext cx="2874387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新三板市场成交前列个股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E79DA23-31DA-4A0E-805B-5A1F5188C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7CCC2FF7-3EA3-4E6F-A3B1-C0BB3C32A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4879"/>
              </p:ext>
            </p:extLst>
          </p:nvPr>
        </p:nvGraphicFramePr>
        <p:xfrm>
          <a:off x="1752600" y="2074313"/>
          <a:ext cx="5638800" cy="25527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xmlns="" val="242695824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35155048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98162427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235072406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364738942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50210026"/>
                    </a:ext>
                  </a:extLst>
                </a:gridCol>
              </a:tblGrid>
              <a:tr h="2762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月新三板成交量前五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8112828"/>
                  </a:ext>
                </a:extLst>
              </a:tr>
              <a:tr h="2952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创新层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基础层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82215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证券代码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证券简称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成交额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证券代码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证券简称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成交额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46149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831550.OC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成大生物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14,629.92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430719.OC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九鼎集团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12,923.00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067657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830899.OC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联讯证券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8,356.28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832970.OC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东海证券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5,620.66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298061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831562.OC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山水环境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5,413.63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833858.OC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信中利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4,560.36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74687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833684.OC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联赢激光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4,289.05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872386.OC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汇通银行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2,753.52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848704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834793.OC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华强方特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4,086.76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834147.OC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汉密顿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2,170.51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43692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单位：万元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864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24296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676AEDD-5A1C-45E5-801D-7E79DB6AF837}"/>
              </a:ext>
            </a:extLst>
          </p:cNvPr>
          <p:cNvSpPr txBox="1"/>
          <p:nvPr/>
        </p:nvSpPr>
        <p:spPr>
          <a:xfrm>
            <a:off x="215945" y="12469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本月小结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1D5931A-7BD1-4077-A0C8-2A1351F278EF}"/>
              </a:ext>
            </a:extLst>
          </p:cNvPr>
          <p:cNvSpPr txBox="1"/>
          <p:nvPr/>
        </p:nvSpPr>
        <p:spPr>
          <a:xfrm>
            <a:off x="989298" y="1454152"/>
            <a:ext cx="7165403" cy="376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一级市场本月表现有所回落，募集数量及规模较上月有所下降。在投资情况上，尽管总投资金额超过了</a:t>
            </a:r>
            <a:r>
              <a:rPr lang="en-US" altLang="zh-CN" dirty="0"/>
              <a:t>1000</a:t>
            </a:r>
            <a:r>
              <a:rPr lang="zh-CN" altLang="en-US" dirty="0"/>
              <a:t>亿元，但蚂蚁金服一家就占据了一半，其余亮眼项目不多。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发行市场方面，</a:t>
            </a:r>
            <a:r>
              <a:rPr lang="en-US" altLang="zh-CN" dirty="0"/>
              <a:t>A</a:t>
            </a:r>
            <a:r>
              <a:rPr lang="zh-CN" altLang="en-US" dirty="0"/>
              <a:t>股</a:t>
            </a:r>
            <a:r>
              <a:rPr lang="en-US" altLang="zh-CN" dirty="0"/>
              <a:t>IPO</a:t>
            </a:r>
            <a:r>
              <a:rPr lang="zh-CN" altLang="en-US" dirty="0"/>
              <a:t>保持着缓慢的节奏，本月仅有</a:t>
            </a:r>
            <a:r>
              <a:rPr lang="en-US" altLang="zh-CN" dirty="0"/>
              <a:t>8</a:t>
            </a:r>
            <a:r>
              <a:rPr lang="zh-CN" altLang="en-US" dirty="0"/>
              <a:t>家企业上市交易，但近两月“独角兽”企业富士康、药明康德等相继上市，带来了背后基金产品的退出数量上升。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新三板本月依旧没有太亮眼表现，本月</a:t>
            </a:r>
            <a:r>
              <a:rPr lang="en-US" altLang="zh-CN" dirty="0"/>
              <a:t>2018</a:t>
            </a:r>
            <a:r>
              <a:rPr lang="zh-CN" altLang="en-US" dirty="0"/>
              <a:t>年创新层名单公布，仅</a:t>
            </a:r>
            <a:r>
              <a:rPr lang="en-US" altLang="zh-CN" dirty="0"/>
              <a:t>940</a:t>
            </a:r>
            <a:r>
              <a:rPr lang="zh-CN" altLang="en-US" dirty="0"/>
              <a:t>家企业入选，较去年大幅减少近</a:t>
            </a:r>
            <a:r>
              <a:rPr lang="en-US" altLang="zh-CN" dirty="0"/>
              <a:t>300</a:t>
            </a:r>
            <a:r>
              <a:rPr lang="zh-CN" altLang="en-US" dirty="0"/>
              <a:t>家。摘挂牌方面，摘牌数量依旧维持着三位数的水平，本月新三板上市企业净减少</a:t>
            </a:r>
            <a:r>
              <a:rPr lang="en-US" altLang="zh-CN" dirty="0"/>
              <a:t>73</a:t>
            </a:r>
            <a:r>
              <a:rPr lang="zh-CN" altLang="en-US" dirty="0"/>
              <a:t>家。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8057925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8197D0F-18D0-4CCA-8F4C-912B60F9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9" y="998191"/>
            <a:ext cx="7850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财务顾问及财务投资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365A770-5DA3-4955-87CB-7CFCD8EF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107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上市对于企业和股东仅是发展的一个里程碑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对接资本市场后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企业和股东需要适应更高的监管要求、更完善的公司治理、更复杂的资本运作。我们针对此类需求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整合了服务资源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将财务顾问和财务投资作为载体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致力为客户提供定制化的市值管理服务。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我们的财务顾问团队依托自身专业背景及资源整合优势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根据上市公司及其股东的需要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我们的投资团队依托自身专业背景和独特判断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根据市值管理的各项需求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设计投资结构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进行各种形式的市值管理投资。其中包括：并购投资、再融资投资、战略投资、固定收益投资等。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xmlns="" id="{88FF1F1B-7DA4-47DA-BEB6-6DD22F3D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5" y="99752"/>
            <a:ext cx="203132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2400" b="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公司主要业务</a:t>
            </a:r>
          </a:p>
        </p:txBody>
      </p:sp>
    </p:spTree>
    <p:extLst>
      <p:ext uri="{BB962C8B-B14F-4D97-AF65-F5344CB8AC3E}">
        <p14:creationId xmlns:p14="http://schemas.microsoft.com/office/powerpoint/2010/main" val="17510770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rongkeLogo.jpg">
            <a:extLst>
              <a:ext uri="{FF2B5EF4-FFF2-40B4-BE49-F238E27FC236}">
                <a16:creationId xmlns:a16="http://schemas.microsoft.com/office/drawing/2014/main" xmlns="" id="{D4B2D0EA-E803-43AE-93CB-E2A73BCD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687"/>
            <a:ext cx="500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319BC0F-AF1B-4053-AD77-0E509670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03" y="1370459"/>
            <a:ext cx="60721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编制人：陆韩骏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联系人：陆韩</a:t>
            </a:r>
            <a:r>
              <a:rPr lang="zh-CN" altLang="en-US" sz="1400" dirty="0" smtClean="0">
                <a:solidFill>
                  <a:srgbClr val="0070C0"/>
                </a:solidFill>
                <a:ea typeface="幼圆" panose="02010509060101010101" pitchFamily="49" charset="-122"/>
              </a:rPr>
              <a:t>骏 联系电话：</a:t>
            </a:r>
            <a:r>
              <a:rPr lang="en-US" altLang="zh-CN" sz="1400" dirty="0" smtClean="0">
                <a:solidFill>
                  <a:srgbClr val="0070C0"/>
                </a:solidFill>
                <a:ea typeface="幼圆" panose="02010509060101010101" pitchFamily="49" charset="-122"/>
              </a:rPr>
              <a:t>13761051468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职务：项目经理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公司地址：上海市东湖路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70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号东湖宾馆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号楼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楼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公司电话：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8621—54668032—605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公司传真：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8621—54669508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网址：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http://www.rongke.com</a:t>
            </a: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1100" dirty="0">
              <a:solidFill>
                <a:srgbClr val="0070C0"/>
              </a:solidFill>
              <a:ea typeface="幼圆" panose="020105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7BC1C1A-FD48-4C65-B424-7BD6ED2A496D}"/>
              </a:ext>
            </a:extLst>
          </p:cNvPr>
          <p:cNvSpPr txBox="1"/>
          <p:nvPr/>
        </p:nvSpPr>
        <p:spPr>
          <a:xfrm>
            <a:off x="397803" y="908794"/>
            <a:ext cx="141577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Font typeface="Arial" panose="020B0604020202020204" pitchFamily="34" charset="0"/>
              <a:defRPr sz="2400" b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联系我们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ADC0165-AA59-4EA8-A0B2-2BE9880E2CB3}"/>
              </a:ext>
            </a:extLst>
          </p:cNvPr>
          <p:cNvSpPr txBox="1"/>
          <p:nvPr/>
        </p:nvSpPr>
        <p:spPr>
          <a:xfrm flipH="1">
            <a:off x="4749204" y="2315570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18F4CC5-AC8A-4AFF-97D1-235619546D00}"/>
              </a:ext>
            </a:extLst>
          </p:cNvPr>
          <p:cNvSpPr txBox="1"/>
          <p:nvPr/>
        </p:nvSpPr>
        <p:spPr>
          <a:xfrm>
            <a:off x="4749204" y="3005250"/>
            <a:ext cx="374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   本</a:t>
            </a:r>
            <a:r>
              <a:rPr lang="en-US" altLang="zh-CN" b="1" dirty="0"/>
              <a:t>PPT</a:t>
            </a:r>
            <a:r>
              <a:rPr lang="zh-CN" altLang="en-US" b="1" dirty="0"/>
              <a:t>内所有数据均来源于万得</a:t>
            </a:r>
            <a:r>
              <a:rPr lang="en-US" altLang="zh-CN" b="1" dirty="0"/>
              <a:t>wind</a:t>
            </a:r>
            <a:r>
              <a:rPr lang="zh-CN" altLang="en-US" b="1" dirty="0"/>
              <a:t>金融数据客户端。</a:t>
            </a:r>
          </a:p>
        </p:txBody>
      </p:sp>
    </p:spTree>
    <p:extLst>
      <p:ext uri="{BB962C8B-B14F-4D97-AF65-F5344CB8AC3E}">
        <p14:creationId xmlns:p14="http://schemas.microsoft.com/office/powerpoint/2010/main" val="10780686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7D6EE1C6-7EBC-465B-AE94-30DF34FFF258}"/>
              </a:ext>
            </a:extLst>
          </p:cNvPr>
          <p:cNvSpPr/>
          <p:nvPr/>
        </p:nvSpPr>
        <p:spPr>
          <a:xfrm>
            <a:off x="2822451" y="1199916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募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B6C0594D-E4DC-4867-ACD9-AC9FDDBDF537}"/>
              </a:ext>
            </a:extLst>
          </p:cNvPr>
          <p:cNvSpPr/>
          <p:nvPr/>
        </p:nvSpPr>
        <p:spPr>
          <a:xfrm>
            <a:off x="2822450" y="2492747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投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8948C89F-0E6D-4C5D-81C4-2E3CCB640C2C}"/>
              </a:ext>
            </a:extLst>
          </p:cNvPr>
          <p:cNvSpPr/>
          <p:nvPr/>
        </p:nvSpPr>
        <p:spPr>
          <a:xfrm>
            <a:off x="2822449" y="3785578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5CD12AA-A70E-45E0-A09D-6EFF5BE33BA7}"/>
              </a:ext>
            </a:extLst>
          </p:cNvPr>
          <p:cNvSpPr txBox="1"/>
          <p:nvPr/>
        </p:nvSpPr>
        <p:spPr>
          <a:xfrm>
            <a:off x="3891820" y="1199916"/>
            <a:ext cx="241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募集市场显著回暖，规模及事件数双升。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09E7999-5DE9-4E62-8354-AD157F094374}"/>
              </a:ext>
            </a:extLst>
          </p:cNvPr>
          <p:cNvSpPr txBox="1"/>
          <p:nvPr/>
        </p:nvSpPr>
        <p:spPr>
          <a:xfrm>
            <a:off x="3891820" y="2590821"/>
            <a:ext cx="231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投资市场稍先回落，行业分布依旧集中。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9DF9CBF-44CD-45B6-9CBD-19FBCACC7ADD}"/>
              </a:ext>
            </a:extLst>
          </p:cNvPr>
          <p:cNvSpPr txBox="1"/>
          <p:nvPr/>
        </p:nvSpPr>
        <p:spPr>
          <a:xfrm>
            <a:off x="3891820" y="3883652"/>
            <a:ext cx="26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</a:t>
            </a:r>
            <a:r>
              <a:rPr lang="zh-CN" altLang="en-US" dirty="0"/>
              <a:t>股</a:t>
            </a:r>
            <a:r>
              <a:rPr lang="en-US" altLang="zh-CN" dirty="0"/>
              <a:t>IPO</a:t>
            </a:r>
            <a:r>
              <a:rPr lang="zh-CN" altLang="en-US" dirty="0"/>
              <a:t>保持稳健节奏，</a:t>
            </a:r>
            <a:r>
              <a:rPr lang="en-US" altLang="zh-CN" dirty="0"/>
              <a:t>”</a:t>
            </a:r>
            <a:r>
              <a:rPr lang="zh-CN" altLang="en-US" dirty="0"/>
              <a:t>独角兽</a:t>
            </a:r>
            <a:r>
              <a:rPr lang="en-US" altLang="zh-CN" dirty="0"/>
              <a:t>”</a:t>
            </a:r>
            <a:r>
              <a:rPr lang="zh-CN" altLang="en-US" dirty="0"/>
              <a:t>带来巨额融资。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285E841F-3602-4AB6-8EF8-7C91753DB5A6}"/>
              </a:ext>
            </a:extLst>
          </p:cNvPr>
          <p:cNvSpPr/>
          <p:nvPr/>
        </p:nvSpPr>
        <p:spPr>
          <a:xfrm>
            <a:off x="2822448" y="5078409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新三板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FB283D0-622D-415F-8F2B-161011CA3B59}"/>
              </a:ext>
            </a:extLst>
          </p:cNvPr>
          <p:cNvSpPr txBox="1"/>
          <p:nvPr/>
        </p:nvSpPr>
        <p:spPr>
          <a:xfrm>
            <a:off x="3891820" y="5176483"/>
            <a:ext cx="223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新三板持续遇冷，摘牌保持高位运行。</a:t>
            </a:r>
          </a:p>
        </p:txBody>
      </p:sp>
    </p:spTree>
    <p:extLst>
      <p:ext uri="{BB962C8B-B14F-4D97-AF65-F5344CB8AC3E}">
        <p14:creationId xmlns:p14="http://schemas.microsoft.com/office/powerpoint/2010/main" val="351473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下 2">
            <a:extLst>
              <a:ext uri="{FF2B5EF4-FFF2-40B4-BE49-F238E27FC236}">
                <a16:creationId xmlns:a16="http://schemas.microsoft.com/office/drawing/2014/main" xmlns="" id="{CFB6DA05-94BA-443E-A6FE-4462F654B786}"/>
              </a:ext>
            </a:extLst>
          </p:cNvPr>
          <p:cNvSpPr/>
          <p:nvPr/>
        </p:nvSpPr>
        <p:spPr>
          <a:xfrm rot="10800000">
            <a:off x="1461323" y="4649369"/>
            <a:ext cx="702923" cy="1509372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990AC4D-A159-44AF-8FF0-7AB2982D65C6}"/>
              </a:ext>
            </a:extLst>
          </p:cNvPr>
          <p:cNvSpPr txBox="1"/>
          <p:nvPr/>
        </p:nvSpPr>
        <p:spPr>
          <a:xfrm>
            <a:off x="3571438" y="4541886"/>
            <a:ext cx="418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起基金募集事件，共募集资金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529.7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亿，本月募集数量及募集规模双双回升。与去年同期相比，事件数量增加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，规模增加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6.8%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5B9FC9D-2ADF-4502-A883-7037D5F85BE4}"/>
              </a:ext>
            </a:extLst>
          </p:cNvPr>
          <p:cNvSpPr txBox="1"/>
          <p:nvPr/>
        </p:nvSpPr>
        <p:spPr>
          <a:xfrm>
            <a:off x="2244749" y="4771693"/>
            <a:ext cx="16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+116%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BFB81D4-2433-4C0C-AFE0-0DDF8F9F3751}"/>
              </a:ext>
            </a:extLst>
          </p:cNvPr>
          <p:cNvSpPr txBox="1"/>
          <p:nvPr/>
        </p:nvSpPr>
        <p:spPr>
          <a:xfrm>
            <a:off x="2265235" y="5465217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+76.9%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A8AA4E6-CA6C-40CC-B35F-26F7BD7EE4FB}"/>
              </a:ext>
            </a:extLst>
          </p:cNvPr>
          <p:cNvSpPr txBox="1"/>
          <p:nvPr/>
        </p:nvSpPr>
        <p:spPr>
          <a:xfrm>
            <a:off x="2244749" y="515744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募集事件数量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4EED94C-C403-45E4-A2E1-C79F760161C9}"/>
              </a:ext>
            </a:extLst>
          </p:cNvPr>
          <p:cNvSpPr txBox="1"/>
          <p:nvPr/>
        </p:nvSpPr>
        <p:spPr>
          <a:xfrm>
            <a:off x="2244749" y="585096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r>
              <a:rPr lang="zh-CN" altLang="en-US" dirty="0"/>
              <a:t>募集事件规模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164D974-02B7-4EC6-9273-2669A403EFC0}"/>
              </a:ext>
            </a:extLst>
          </p:cNvPr>
          <p:cNvGrpSpPr/>
          <p:nvPr/>
        </p:nvGrpSpPr>
        <p:grpSpPr>
          <a:xfrm>
            <a:off x="1477021" y="4107073"/>
            <a:ext cx="3725916" cy="369870"/>
            <a:chOff x="7155445" y="740531"/>
            <a:chExt cx="3098164" cy="36987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3A5F7518-96B5-44A9-9034-E179CA8C275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募集数量及规模较上月有所回落</a:t>
              </a: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xmlns="" id="{9B32B8FC-BE3D-4717-A775-63EE15789B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E432048B-F459-4924-BB64-1CFE8924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xmlns="" id="{F3ABA38B-CF81-487E-AEA6-7F34BF1A3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326422"/>
              </p:ext>
            </p:extLst>
          </p:nvPr>
        </p:nvGraphicFramePr>
        <p:xfrm>
          <a:off x="1390650" y="845778"/>
          <a:ext cx="63627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47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5515EE7-682F-4655-97CD-B141671A78B9}"/>
              </a:ext>
            </a:extLst>
          </p:cNvPr>
          <p:cNvSpPr txBox="1"/>
          <p:nvPr/>
        </p:nvSpPr>
        <p:spPr>
          <a:xfrm>
            <a:off x="765894" y="4626284"/>
            <a:ext cx="7436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本月创业投资基金募集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41.64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亿元；成长基金募集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234.89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亿；并购基金募集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253.17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亿元；另有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0.04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3CCC65A3-FE33-4B9D-8BDE-ED554235274C}"/>
              </a:ext>
            </a:extLst>
          </p:cNvPr>
          <p:cNvGrpSpPr/>
          <p:nvPr/>
        </p:nvGrpSpPr>
        <p:grpSpPr>
          <a:xfrm>
            <a:off x="765894" y="4110314"/>
            <a:ext cx="3352377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FEF3E50B-A09D-4AFB-AD3D-8476E584A61D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按募集方式分类与上月相当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xmlns="" id="{33FA0AF2-434F-42C7-AEC3-25E2BC72B838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7AA7E87C-C50C-4D12-8A6B-10A141B6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18ACC483-EF29-4C30-AD53-1E9655C7C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26029"/>
              </p:ext>
            </p:extLst>
          </p:nvPr>
        </p:nvGraphicFramePr>
        <p:xfrm>
          <a:off x="1674940" y="1097188"/>
          <a:ext cx="5549900" cy="2867025"/>
        </p:xfrm>
        <a:graphic>
          <a:graphicData uri="http://schemas.openxmlformats.org/drawingml/2006/table">
            <a:tbl>
              <a:tblPr/>
              <a:tblGrid>
                <a:gridCol w="2541721">
                  <a:extLst>
                    <a:ext uri="{9D8B030D-6E8A-4147-A177-3AD203B41FA5}">
                      <a16:colId xmlns:a16="http://schemas.microsoft.com/office/drawing/2014/main" xmlns="" val="3237471679"/>
                    </a:ext>
                  </a:extLst>
                </a:gridCol>
                <a:gridCol w="1037631">
                  <a:extLst>
                    <a:ext uri="{9D8B030D-6E8A-4147-A177-3AD203B41FA5}">
                      <a16:colId xmlns:a16="http://schemas.microsoft.com/office/drawing/2014/main" xmlns="" val="1113703535"/>
                    </a:ext>
                  </a:extLst>
                </a:gridCol>
                <a:gridCol w="1970548">
                  <a:extLst>
                    <a:ext uri="{9D8B030D-6E8A-4147-A177-3AD203B41FA5}">
                      <a16:colId xmlns:a16="http://schemas.microsoft.com/office/drawing/2014/main" xmlns="" val="3552434585"/>
                    </a:ext>
                  </a:extLst>
                </a:gridCol>
              </a:tblGrid>
              <a:tr h="4095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月募集基金的数量及规模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887808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募资金额（人民币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996307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Venture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18516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Growth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234.89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240109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Buyout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253.17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025175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885167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910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161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C4144B8-337F-4075-990E-BCE74012F915}"/>
              </a:ext>
            </a:extLst>
          </p:cNvPr>
          <p:cNvGrpSpPr/>
          <p:nvPr/>
        </p:nvGrpSpPr>
        <p:grpSpPr>
          <a:xfrm>
            <a:off x="95588" y="923819"/>
            <a:ext cx="5320473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862EE2C6-44B4-4AC0-989C-D718BD3E9F3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投融资市场活跃较为，事件规模均较上月增加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xmlns="" id="{B6C65461-38AC-4007-BA6B-E44D2815E8A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5A32A79-8EC2-4F3E-A80A-0357DD5EFB53}"/>
              </a:ext>
            </a:extLst>
          </p:cNvPr>
          <p:cNvSpPr txBox="1"/>
          <p:nvPr/>
        </p:nvSpPr>
        <p:spPr>
          <a:xfrm>
            <a:off x="1348990" y="5262867"/>
            <a:ext cx="620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PEVC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市场共发生投资案例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461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起，融资总额达到人民币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681.19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亿元。分行业来看，投资依旧集中在互联网及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行业，分别发生案例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140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起和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起，分别吸金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102.27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亿元及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137.72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E0DD5F40-C236-44D4-9C81-7B16717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9F3FC6CB-964B-406E-A1DF-5698BBC2E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59041"/>
              </p:ext>
            </p:extLst>
          </p:nvPr>
        </p:nvGraphicFramePr>
        <p:xfrm>
          <a:off x="2279650" y="1293688"/>
          <a:ext cx="4584700" cy="3876675"/>
        </p:xfrm>
        <a:graphic>
          <a:graphicData uri="http://schemas.openxmlformats.org/drawingml/2006/table">
            <a:tbl>
              <a:tblPr/>
              <a:tblGrid>
                <a:gridCol w="1791941">
                  <a:extLst>
                    <a:ext uri="{9D8B030D-6E8A-4147-A177-3AD203B41FA5}">
                      <a16:colId xmlns:a16="http://schemas.microsoft.com/office/drawing/2014/main" xmlns="" val="2229657788"/>
                    </a:ext>
                  </a:extLst>
                </a:gridCol>
                <a:gridCol w="1000818">
                  <a:extLst>
                    <a:ext uri="{9D8B030D-6E8A-4147-A177-3AD203B41FA5}">
                      <a16:colId xmlns:a16="http://schemas.microsoft.com/office/drawing/2014/main" xmlns="" val="1720391332"/>
                    </a:ext>
                  </a:extLst>
                </a:gridCol>
                <a:gridCol w="1791941">
                  <a:extLst>
                    <a:ext uri="{9D8B030D-6E8A-4147-A177-3AD203B41FA5}">
                      <a16:colId xmlns:a16="http://schemas.microsoft.com/office/drawing/2014/main" xmlns="" val="2132661808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月中国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PEVC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案例行业分布及规模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513872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案例数量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27645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信息科技咨询与其它服务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102.27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943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互联网软件与服务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137.72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6294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97.17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096631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72.37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666267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生物制药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37284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传媒广告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37202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49.02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0682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消费零售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56428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医疗保健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50441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工业制造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106.05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83807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13575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现代物流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037783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应用软件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19.92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971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681.19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61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141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21CA58C-DF27-4274-9D2A-74F19E1FE0D1}"/>
              </a:ext>
            </a:extLst>
          </p:cNvPr>
          <p:cNvSpPr txBox="1"/>
          <p:nvPr/>
        </p:nvSpPr>
        <p:spPr>
          <a:xfrm>
            <a:off x="931462" y="4509399"/>
            <a:ext cx="72810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按融资轮次来看，本月融资事件依旧集中在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轮，共发生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130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起案例，共融资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76.92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亿元。同时，本月战略投资事件发生密集，单月共发生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234.48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AD30A20-2836-4CB6-B121-89724D9F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04A4272-4A58-43AB-B377-342DA6823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77" y="984621"/>
            <a:ext cx="5938443" cy="36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25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7EA317F1-5CB3-4E34-8C48-F711D7F2C54E}"/>
              </a:ext>
            </a:extLst>
          </p:cNvPr>
          <p:cNvGrpSpPr/>
          <p:nvPr/>
        </p:nvGrpSpPr>
        <p:grpSpPr>
          <a:xfrm>
            <a:off x="280227" y="1066804"/>
            <a:ext cx="3797998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3FCD023E-E4ED-4152-844D-911868C59CD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分行业融资案例及金额分布情况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xmlns="" id="{69BF597C-0FA5-40E4-B397-8AEAE5EC31F9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15B6156-81F7-4969-8DDF-A1A35307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354B483-32BA-4670-86E3-855F0969B3A6}"/>
              </a:ext>
            </a:extLst>
          </p:cNvPr>
          <p:cNvSpPr txBox="1"/>
          <p:nvPr/>
        </p:nvSpPr>
        <p:spPr>
          <a:xfrm>
            <a:off x="495757" y="5189215"/>
            <a:ext cx="806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本月融资情况按行业来分较为分散，按投资金额来看金融行业由于蚂蚁金服的存在，本月有较大的占比，按数量来看互联网及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的占比依旧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较大。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782C20A-80A3-40AB-BE78-9E5F718A8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90" y="1593703"/>
            <a:ext cx="4572000" cy="32861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EA33CCE-CDA1-46F6-8F80-9824EC4B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3" y="1627594"/>
            <a:ext cx="4217117" cy="360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43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5B7CC29-2E8C-4A43-9311-BD4B993B79FB}"/>
              </a:ext>
            </a:extLst>
          </p:cNvPr>
          <p:cNvGrpSpPr/>
          <p:nvPr/>
        </p:nvGrpSpPr>
        <p:grpSpPr>
          <a:xfrm>
            <a:off x="741451" y="947054"/>
            <a:ext cx="2338550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050F3980-F90D-49E0-BEF0-BDF3A88D47F6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重要投资事件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xmlns="" id="{A6E43E9C-9EE8-4DD6-81DA-BBC14A3B77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B9CD423-53FE-455A-8317-B0B0782ACAB2}"/>
              </a:ext>
            </a:extLst>
          </p:cNvPr>
          <p:cNvGrpSpPr/>
          <p:nvPr/>
        </p:nvGrpSpPr>
        <p:grpSpPr>
          <a:xfrm>
            <a:off x="727494" y="1377868"/>
            <a:ext cx="2784296" cy="318498"/>
            <a:chOff x="5691883" y="1387012"/>
            <a:chExt cx="2784296" cy="318498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xmlns="" id="{2CEB7EC8-9631-4BD3-9714-B509A437E1D3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xmlns="" id="{8A4277F2-AF71-4F8C-B0C2-56BEA718FE0E}"/>
                </a:ext>
              </a:extLst>
            </p:cNvPr>
            <p:cNvSpPr/>
            <p:nvPr/>
          </p:nvSpPr>
          <p:spPr>
            <a:xfrm>
              <a:off x="6249270" y="1387012"/>
              <a:ext cx="2226909" cy="318498"/>
            </a:xfrm>
            <a:prstGeom prst="parallelogram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融资规模前列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2F60303-130F-4064-8514-6D13E03A8590}"/>
              </a:ext>
            </a:extLst>
          </p:cNvPr>
          <p:cNvGrpSpPr/>
          <p:nvPr/>
        </p:nvGrpSpPr>
        <p:grpSpPr>
          <a:xfrm>
            <a:off x="708277" y="4857969"/>
            <a:ext cx="2532102" cy="318498"/>
            <a:chOff x="5691883" y="1387012"/>
            <a:chExt cx="2784298" cy="318498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xmlns="" id="{B74CB736-31E5-4A61-8A0C-FAAE0B5BE94E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xmlns="" id="{2F4E75E6-ED9C-4DDC-9F00-BF924BACA7A9}"/>
                </a:ext>
              </a:extLst>
            </p:cNvPr>
            <p:cNvSpPr/>
            <p:nvPr/>
          </p:nvSpPr>
          <p:spPr>
            <a:xfrm>
              <a:off x="6249271" y="1387012"/>
              <a:ext cx="2226910" cy="318498"/>
            </a:xfrm>
            <a:prstGeom prst="parallelogram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市场关注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16A60F6-287C-42D1-BA0F-B5F9701EFDA3}"/>
              </a:ext>
            </a:extLst>
          </p:cNvPr>
          <p:cNvSpPr txBox="1"/>
          <p:nvPr/>
        </p:nvSpPr>
        <p:spPr>
          <a:xfrm>
            <a:off x="1177933" y="3646475"/>
            <a:ext cx="4768145" cy="123110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小红书：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小红书创办于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年，通过深耕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UGC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（用户创造内容）购物分享社区，发展成为全球最大的消费类口碑库和社区电商平台。小红书曾被李克强总理称为“发展最快的互联网创业公司之一”，截至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月，小红书用户突破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xmlns="" id="{02D91159-3D3A-4827-A64F-A1C4D2E0AD24}"/>
              </a:ext>
            </a:extLst>
          </p:cNvPr>
          <p:cNvSpPr/>
          <p:nvPr/>
        </p:nvSpPr>
        <p:spPr>
          <a:xfrm>
            <a:off x="725862" y="1826382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xmlns="" id="{77CC2351-4474-4416-9A6E-7A7A0B6FCCEF}"/>
              </a:ext>
            </a:extLst>
          </p:cNvPr>
          <p:cNvSpPr/>
          <p:nvPr/>
        </p:nvSpPr>
        <p:spPr>
          <a:xfrm>
            <a:off x="725860" y="2528699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xmlns="" id="{D08E505E-E13D-4DDA-81CB-F54E54D5273B}"/>
              </a:ext>
            </a:extLst>
          </p:cNvPr>
          <p:cNvSpPr/>
          <p:nvPr/>
        </p:nvSpPr>
        <p:spPr>
          <a:xfrm>
            <a:off x="725860" y="3713218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xmlns="" id="{93CDE78F-AFAC-4D3D-AA70-0D3F47C3E01B}"/>
              </a:ext>
            </a:extLst>
          </p:cNvPr>
          <p:cNvSpPr/>
          <p:nvPr/>
        </p:nvSpPr>
        <p:spPr>
          <a:xfrm>
            <a:off x="741451" y="5348334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709D03E4-BA1D-4C4B-BE5A-9D4D63B3E482}"/>
              </a:ext>
            </a:extLst>
          </p:cNvPr>
          <p:cNvSpPr txBox="1"/>
          <p:nvPr/>
        </p:nvSpPr>
        <p:spPr>
          <a:xfrm>
            <a:off x="1256222" y="5295438"/>
            <a:ext cx="4986978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燕东微电子</a:t>
            </a:r>
            <a:r>
              <a:rPr lang="zh-CN" altLang="en-US" dirty="0"/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是一家专业化的集成电路设计、制造、销售于一体的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高科技企业，国内优秀的模拟集成电路及分立器件制造商。本次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亿元人民币来自于国家集成电路产业基金领投，亦庄国际，电子城等跟投。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D83896C-AA62-4F2F-BEDA-8CE95DF5C9A4}"/>
              </a:ext>
            </a:extLst>
          </p:cNvPr>
          <p:cNvSpPr txBox="1"/>
          <p:nvPr/>
        </p:nvSpPr>
        <p:spPr>
          <a:xfrm>
            <a:off x="1180378" y="1772829"/>
            <a:ext cx="4788991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大米科技：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北京大米科技有限公司旗下的主要产品为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VIPKID,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是一家互联网教育科技公司，为中国孩子提供美国小学线上课程。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BA78919-6D7C-4E76-99FA-D8B676660160}"/>
              </a:ext>
            </a:extLst>
          </p:cNvPr>
          <p:cNvSpPr txBox="1"/>
          <p:nvPr/>
        </p:nvSpPr>
        <p:spPr>
          <a:xfrm>
            <a:off x="1180378" y="2513734"/>
            <a:ext cx="5075158" cy="123110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比特大陆：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Bitmain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是一家专注于高速、低功耗定制芯片设计研发的科技公司，拥有低功耗高性能的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16nm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工艺集成电路的量产经验，成功设计量产了多款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ASIC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定制芯片和集成系统。重点面向世界的中小型企业及个人用户，目前销售服务网络覆盖了全球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多个国家和地区。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CA460B12-C4AF-4840-9B98-9F369DDCC9AC}"/>
              </a:ext>
            </a:extLst>
          </p:cNvPr>
          <p:cNvSpPr txBox="1"/>
          <p:nvPr/>
        </p:nvSpPr>
        <p:spPr>
          <a:xfrm>
            <a:off x="6264841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融资规模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C0864F6-C388-4FF3-B753-5EF9AD00DCA5}"/>
              </a:ext>
            </a:extLst>
          </p:cNvPr>
          <p:cNvSpPr txBox="1"/>
          <p:nvPr/>
        </p:nvSpPr>
        <p:spPr>
          <a:xfrm>
            <a:off x="6350601" y="1953397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6AF2ED2C-C0CC-4863-96F5-96F8D7138B67}"/>
              </a:ext>
            </a:extLst>
          </p:cNvPr>
          <p:cNvSpPr txBox="1"/>
          <p:nvPr/>
        </p:nvSpPr>
        <p:spPr>
          <a:xfrm>
            <a:off x="6349836" y="2967334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1DAC58A-D651-43D4-9896-9B484679BCC5}"/>
              </a:ext>
            </a:extLst>
          </p:cNvPr>
          <p:cNvSpPr txBox="1"/>
          <p:nvPr/>
        </p:nvSpPr>
        <p:spPr>
          <a:xfrm>
            <a:off x="6349835" y="3927341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AD1099B5-67DA-4F97-904E-73E63AE94C83}"/>
              </a:ext>
            </a:extLst>
          </p:cNvPr>
          <p:cNvSpPr txBox="1"/>
          <p:nvPr/>
        </p:nvSpPr>
        <p:spPr>
          <a:xfrm>
            <a:off x="6337313" y="5402943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亿人民币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69DBDD66-7B8E-47A7-970C-7B36A625FE9A}"/>
              </a:ext>
            </a:extLst>
          </p:cNvPr>
          <p:cNvSpPr txBox="1"/>
          <p:nvPr/>
        </p:nvSpPr>
        <p:spPr>
          <a:xfrm>
            <a:off x="8096128" y="196910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41832E6A-3D87-46D3-B658-81FAB633494C}"/>
              </a:ext>
            </a:extLst>
          </p:cNvPr>
          <p:cNvSpPr txBox="1"/>
          <p:nvPr/>
        </p:nvSpPr>
        <p:spPr>
          <a:xfrm>
            <a:off x="7671470" y="540294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Strategy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07990EBC-AC2D-40D2-A26A-6953C72EC25C}"/>
              </a:ext>
            </a:extLst>
          </p:cNvPr>
          <p:cNvSpPr txBox="1"/>
          <p:nvPr/>
        </p:nvSpPr>
        <p:spPr>
          <a:xfrm>
            <a:off x="8112457" y="39569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5401FAD4-9E0F-47D2-9484-47C7DA808EB3}"/>
              </a:ext>
            </a:extLst>
          </p:cNvPr>
          <p:cNvSpPr txBox="1"/>
          <p:nvPr/>
        </p:nvSpPr>
        <p:spPr>
          <a:xfrm>
            <a:off x="7859119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融资轮次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5388FC1-D4B3-4D0B-BBF7-57384EC21CF5}"/>
              </a:ext>
            </a:extLst>
          </p:cNvPr>
          <p:cNvSpPr txBox="1"/>
          <p:nvPr/>
        </p:nvSpPr>
        <p:spPr>
          <a:xfrm>
            <a:off x="8112457" y="29673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4060752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78C99D2-FFBC-48AE-84EF-AF85720C6635}"/>
              </a:ext>
            </a:extLst>
          </p:cNvPr>
          <p:cNvGrpSpPr/>
          <p:nvPr/>
        </p:nvGrpSpPr>
        <p:grpSpPr>
          <a:xfrm>
            <a:off x="72882" y="1001730"/>
            <a:ext cx="2269542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A3D53F5C-9178-42FB-A022-6124C7C0E142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其他主要融资事件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xmlns="" id="{043A4E8A-2EB6-4C89-A3A1-54314289207A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AEFF6E1-4E2C-4BB0-B277-E4BFFD706EFB}"/>
              </a:ext>
            </a:extLst>
          </p:cNvPr>
          <p:cNvGrpSpPr/>
          <p:nvPr/>
        </p:nvGrpSpPr>
        <p:grpSpPr>
          <a:xfrm>
            <a:off x="509017" y="4373368"/>
            <a:ext cx="2008242" cy="369332"/>
            <a:chOff x="230510" y="3886764"/>
            <a:chExt cx="2008242" cy="36933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C86344E-C647-4558-9852-ACE3C8345944}"/>
                </a:ext>
              </a:extLst>
            </p:cNvPr>
            <p:cNvSpPr txBox="1"/>
            <p:nvPr/>
          </p:nvSpPr>
          <p:spPr>
            <a:xfrm>
              <a:off x="230510" y="3886764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二手车交易</a:t>
              </a: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app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xmlns="" id="{A660B24D-B955-487E-89F1-D445035D0FB0}"/>
                </a:ext>
              </a:extLst>
            </p:cNvPr>
            <p:cNvCxnSpPr>
              <a:stCxn id="14" idx="3"/>
            </p:cNvCxnSpPr>
            <p:nvPr/>
          </p:nvCxnSpPr>
          <p:spPr bwMode="auto">
            <a:xfrm flipV="1">
              <a:off x="1928411" y="4070838"/>
              <a:ext cx="310341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337A346C-F7F1-4AA1-B576-AF77EB10F4B6}"/>
              </a:ext>
            </a:extLst>
          </p:cNvPr>
          <p:cNvGrpSpPr/>
          <p:nvPr/>
        </p:nvGrpSpPr>
        <p:grpSpPr>
          <a:xfrm>
            <a:off x="414059" y="5267133"/>
            <a:ext cx="2062200" cy="369332"/>
            <a:chOff x="230508" y="3886764"/>
            <a:chExt cx="2008244" cy="369332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0A442D14-020E-4D32-BDA6-27074B47794B}"/>
                </a:ext>
              </a:extLst>
            </p:cNvPr>
            <p:cNvSpPr txBox="1"/>
            <p:nvPr/>
          </p:nvSpPr>
          <p:spPr>
            <a:xfrm>
              <a:off x="230508" y="3886764"/>
              <a:ext cx="142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物流信息</a:t>
              </a: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app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xmlns="" id="{47A19C71-4BDA-409D-811C-BF0005E2CCF0}"/>
                </a:ext>
              </a:extLst>
            </p:cNvPr>
            <p:cNvCxnSpPr>
              <a:cxnSpLocks/>
              <a:stCxn id="17" idx="3"/>
            </p:cNvCxnSpPr>
            <p:nvPr/>
          </p:nvCxnSpPr>
          <p:spPr bwMode="auto">
            <a:xfrm flipV="1">
              <a:off x="1657630" y="4070838"/>
              <a:ext cx="581122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FC3FE9EE-A7AC-4F13-A5B6-B4205A0BFE44}"/>
              </a:ext>
            </a:extLst>
          </p:cNvPr>
          <p:cNvGrpSpPr/>
          <p:nvPr/>
        </p:nvGrpSpPr>
        <p:grpSpPr>
          <a:xfrm>
            <a:off x="752660" y="2117514"/>
            <a:ext cx="1615531" cy="307777"/>
            <a:chOff x="230510" y="3886764"/>
            <a:chExt cx="2135173" cy="30777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1B15CCC3-2EFB-476D-8F07-73FBE44C21B6}"/>
                </a:ext>
              </a:extLst>
            </p:cNvPr>
            <p:cNvSpPr txBox="1"/>
            <p:nvPr/>
          </p:nvSpPr>
          <p:spPr>
            <a:xfrm>
              <a:off x="230510" y="3886764"/>
              <a:ext cx="1661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生物制药企业</a:t>
              </a: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xmlns="" id="{B49B8D49-F774-458A-94B3-E11660332E4A}"/>
                </a:ext>
              </a:extLst>
            </p:cNvPr>
            <p:cNvCxnSpPr>
              <a:cxnSpLocks/>
              <a:stCxn id="31" idx="3"/>
            </p:cNvCxnSpPr>
            <p:nvPr/>
          </p:nvCxnSpPr>
          <p:spPr bwMode="auto">
            <a:xfrm>
              <a:off x="1892123" y="4040653"/>
              <a:ext cx="473560" cy="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7B31E2E5-A7E4-4573-B4CC-B779A75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56585"/>
              </p:ext>
            </p:extLst>
          </p:nvPr>
        </p:nvGraphicFramePr>
        <p:xfrm>
          <a:off x="2601302" y="1371599"/>
          <a:ext cx="5909652" cy="5102362"/>
        </p:xfrm>
        <a:graphic>
          <a:graphicData uri="http://schemas.openxmlformats.org/drawingml/2006/table">
            <a:tbl>
              <a:tblPr/>
              <a:tblGrid>
                <a:gridCol w="1307050">
                  <a:extLst>
                    <a:ext uri="{9D8B030D-6E8A-4147-A177-3AD203B41FA5}">
                      <a16:colId xmlns:a16="http://schemas.microsoft.com/office/drawing/2014/main" xmlns="" val="4185681825"/>
                    </a:ext>
                  </a:extLst>
                </a:gridCol>
                <a:gridCol w="1653362">
                  <a:extLst>
                    <a:ext uri="{9D8B030D-6E8A-4147-A177-3AD203B41FA5}">
                      <a16:colId xmlns:a16="http://schemas.microsoft.com/office/drawing/2014/main" xmlns="" val="3729554000"/>
                    </a:ext>
                  </a:extLst>
                </a:gridCol>
                <a:gridCol w="911583">
                  <a:extLst>
                    <a:ext uri="{9D8B030D-6E8A-4147-A177-3AD203B41FA5}">
                      <a16:colId xmlns:a16="http://schemas.microsoft.com/office/drawing/2014/main" xmlns="" val="921215272"/>
                    </a:ext>
                  </a:extLst>
                </a:gridCol>
                <a:gridCol w="840086">
                  <a:extLst>
                    <a:ext uri="{9D8B030D-6E8A-4147-A177-3AD203B41FA5}">
                      <a16:colId xmlns:a16="http://schemas.microsoft.com/office/drawing/2014/main" xmlns="" val="3531579460"/>
                    </a:ext>
                  </a:extLst>
                </a:gridCol>
                <a:gridCol w="1197571">
                  <a:extLst>
                    <a:ext uri="{9D8B030D-6E8A-4147-A177-3AD203B41FA5}">
                      <a16:colId xmlns:a16="http://schemas.microsoft.com/office/drawing/2014/main" xmlns="" val="2188997046"/>
                    </a:ext>
                  </a:extLst>
                </a:gridCol>
              </a:tblGrid>
              <a:tr h="1731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融资企业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行业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投资金额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币种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轮次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769992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医吖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医疗保健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Pre-Angel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1215413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万加物联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互联网软件与服务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Angel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427622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丽珠单抗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生物制药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14800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2505094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瑞幸咖啡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消费零售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6695127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千鸟配送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互联网软件与服务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3800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0486352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小黄狗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105000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0885179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氪空间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互联网软件与服务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3935771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寒武纪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7257213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全之脉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消费零售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78000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2767826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微盟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现代服务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944865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天天拍车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互联网软件与服务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7161279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映客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传媒广告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3805847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hellobike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哈罗单车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金融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0019946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菜鸟驿站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互联网软件与服务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16800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127578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同程旅游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消费娱乐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407564"/>
                  </a:ext>
                </a:extLst>
              </a:tr>
              <a:tr h="290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宜信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金融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32400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4985766"/>
                  </a:ext>
                </a:extLst>
              </a:tr>
              <a:tr h="259778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单位：万元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192316"/>
                  </a:ext>
                </a:extLst>
              </a:tr>
            </a:tbl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180B67D-F60D-4D86-88BA-375AD82188C3}"/>
              </a:ext>
            </a:extLst>
          </p:cNvPr>
          <p:cNvGrpSpPr/>
          <p:nvPr/>
        </p:nvGrpSpPr>
        <p:grpSpPr>
          <a:xfrm>
            <a:off x="509017" y="3848935"/>
            <a:ext cx="2008242" cy="369332"/>
            <a:chOff x="230510" y="3886764"/>
            <a:chExt cx="2008242" cy="36933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0E26425F-EFFD-4A2D-8EE7-E19B8B7997AB}"/>
                </a:ext>
              </a:extLst>
            </p:cNvPr>
            <p:cNvSpPr txBox="1"/>
            <p:nvPr/>
          </p:nvSpPr>
          <p:spPr>
            <a:xfrm>
              <a:off x="230510" y="3886764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升达林业持股</a:t>
              </a: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xmlns="" id="{7142A9B6-C942-4FD6-9B91-38645E50BE29}"/>
                </a:ext>
              </a:extLst>
            </p:cNvPr>
            <p:cNvCxnSpPr>
              <a:stCxn id="20" idx="3"/>
            </p:cNvCxnSpPr>
            <p:nvPr/>
          </p:nvCxnSpPr>
          <p:spPr bwMode="auto">
            <a:xfrm flipV="1">
              <a:off x="1809788" y="4070838"/>
              <a:ext cx="428964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2C1C301B-32CB-40C8-BB31-1D1038CD8B1F}"/>
              </a:ext>
            </a:extLst>
          </p:cNvPr>
          <p:cNvGrpSpPr/>
          <p:nvPr/>
        </p:nvGrpSpPr>
        <p:grpSpPr>
          <a:xfrm>
            <a:off x="193431" y="2426504"/>
            <a:ext cx="2323700" cy="369332"/>
            <a:chOff x="230510" y="3886764"/>
            <a:chExt cx="2008243" cy="369332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94446A3-9270-4B8E-B8EA-3BF4E8EAE487}"/>
                </a:ext>
              </a:extLst>
            </p:cNvPr>
            <p:cNvSpPr txBox="1"/>
            <p:nvPr/>
          </p:nvSpPr>
          <p:spPr>
            <a:xfrm>
              <a:off x="230510" y="3886764"/>
              <a:ext cx="1857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网红咖啡“小蓝杯”</a:t>
              </a: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xmlns="" id="{310E7A8D-1D15-4F4B-B251-6F5E55E319F6}"/>
                </a:ext>
              </a:extLst>
            </p:cNvPr>
            <p:cNvCxnSpPr>
              <a:cxnSpLocks/>
              <a:stCxn id="23" idx="3"/>
            </p:cNvCxnSpPr>
            <p:nvPr/>
          </p:nvCxnSpPr>
          <p:spPr bwMode="auto">
            <a:xfrm flipV="1">
              <a:off x="2087764" y="4070838"/>
              <a:ext cx="150989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A084E83B-710C-430E-86B2-3542B663AA44}"/>
              </a:ext>
            </a:extLst>
          </p:cNvPr>
          <p:cNvGrpSpPr/>
          <p:nvPr/>
        </p:nvGrpSpPr>
        <p:grpSpPr>
          <a:xfrm>
            <a:off x="476505" y="3542051"/>
            <a:ext cx="2008242" cy="369332"/>
            <a:chOff x="230510" y="3886764"/>
            <a:chExt cx="2008242" cy="36933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2461582D-A139-4C11-8ABC-611A3806690C}"/>
                </a:ext>
              </a:extLst>
            </p:cNvPr>
            <p:cNvSpPr txBox="1"/>
            <p:nvPr/>
          </p:nvSpPr>
          <p:spPr>
            <a:xfrm>
              <a:off x="230510" y="3886764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人工智能芯片</a:t>
              </a:r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xmlns="" id="{B96BF390-57F7-41B9-9FD2-098D02D4509F}"/>
                </a:ext>
              </a:extLst>
            </p:cNvPr>
            <p:cNvCxnSpPr>
              <a:stCxn id="26" idx="3"/>
            </p:cNvCxnSpPr>
            <p:nvPr/>
          </p:nvCxnSpPr>
          <p:spPr bwMode="auto">
            <a:xfrm flipV="1">
              <a:off x="1809788" y="4070838"/>
              <a:ext cx="428964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EC34ED3-99BC-495A-8DEF-B429E735B139}"/>
              </a:ext>
            </a:extLst>
          </p:cNvPr>
          <p:cNvGrpSpPr/>
          <p:nvPr/>
        </p:nvGrpSpPr>
        <p:grpSpPr>
          <a:xfrm>
            <a:off x="405141" y="5836840"/>
            <a:ext cx="2079605" cy="523220"/>
            <a:chOff x="230508" y="3886764"/>
            <a:chExt cx="2025194" cy="52322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16E571B2-73F5-49CA-9645-672CD509108D}"/>
                </a:ext>
              </a:extLst>
            </p:cNvPr>
            <p:cNvSpPr txBox="1"/>
            <p:nvPr/>
          </p:nvSpPr>
          <p:spPr>
            <a:xfrm>
              <a:off x="230508" y="3886764"/>
              <a:ext cx="1738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P2P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平台，本次由高盛投资</a:t>
              </a: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xmlns="" id="{FD78BE49-6797-445C-BD80-E208F458C379}"/>
                </a:ext>
              </a:extLst>
            </p:cNvPr>
            <p:cNvCxnSpPr>
              <a:cxnSpLocks/>
              <a:stCxn id="29" idx="3"/>
            </p:cNvCxnSpPr>
            <p:nvPr/>
          </p:nvCxnSpPr>
          <p:spPr bwMode="auto">
            <a:xfrm>
              <a:off x="1968716" y="4148374"/>
              <a:ext cx="28698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53CE0C11-458A-4E34-88B5-4823B906C20E}"/>
              </a:ext>
            </a:extLst>
          </p:cNvPr>
          <p:cNvGrpSpPr/>
          <p:nvPr/>
        </p:nvGrpSpPr>
        <p:grpSpPr>
          <a:xfrm>
            <a:off x="435896" y="4981688"/>
            <a:ext cx="2062200" cy="369332"/>
            <a:chOff x="230508" y="3886764"/>
            <a:chExt cx="2008244" cy="36933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D02C42BE-AE6C-47BB-A4EB-AAA85420BB39}"/>
                </a:ext>
              </a:extLst>
            </p:cNvPr>
            <p:cNvSpPr txBox="1"/>
            <p:nvPr/>
          </p:nvSpPr>
          <p:spPr>
            <a:xfrm>
              <a:off x="230508" y="3886764"/>
              <a:ext cx="142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阿里领投</a:t>
              </a: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F</a:t>
              </a: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轮</a:t>
              </a: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xmlns="" id="{3EBF6817-093B-4FB2-A65A-0403C6C35532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 flipV="1">
              <a:off x="1657630" y="4070838"/>
              <a:ext cx="581122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</p:spTree>
    <p:extLst>
      <p:ext uri="{BB962C8B-B14F-4D97-AF65-F5344CB8AC3E}">
        <p14:creationId xmlns:p14="http://schemas.microsoft.com/office/powerpoint/2010/main" val="64488910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融客投资PPT模板">
  <a:themeElements>
    <a:clrScheme name="1_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1_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1_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融客投资PPT模板 1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4735</TotalTime>
  <Words>1887</Words>
  <Application>Microsoft Office PowerPoint</Application>
  <PresentationFormat>全屏显示(4:3)</PresentationFormat>
  <Paragraphs>312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Office 主题​​</vt:lpstr>
      <vt:lpstr>1_融客投资PPT模板</vt:lpstr>
      <vt:lpstr>融客PPT模板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SYN GE</dc:creator>
  <cp:lastModifiedBy>Grace</cp:lastModifiedBy>
  <cp:revision>133</cp:revision>
  <dcterms:created xsi:type="dcterms:W3CDTF">2018-03-11T13:30:51Z</dcterms:created>
  <dcterms:modified xsi:type="dcterms:W3CDTF">2018-07-11T05:37:58Z</dcterms:modified>
</cp:coreProperties>
</file>