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charts/chart3.xml" ContentType="application/vnd.openxmlformats-officedocument.drawingml.chart+xml"/>
  <Override PartName="/ppt/theme/themeOverride5.xml" ContentType="application/vnd.openxmlformats-officedocument.themeOverride+xml"/>
  <Override PartName="/ppt/charts/chart4.xml" ContentType="application/vnd.openxmlformats-officedocument.drawingml.chart+xml"/>
  <Override PartName="/ppt/theme/themeOverride6.xml" ContentType="application/vnd.openxmlformats-officedocument.themeOverride+xml"/>
  <Override PartName="/ppt/charts/chart5.xml" ContentType="application/vnd.openxmlformats-officedocument.drawingml.chart+xml"/>
  <Override PartName="/ppt/theme/themeOverride7.xml" ContentType="application/vnd.openxmlformats-officedocument.themeOverride+xml"/>
  <Override PartName="/ppt/charts/chart6.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sldIdLst>
    <p:sldId id="256" r:id="rId5"/>
    <p:sldId id="257" r:id="rId6"/>
    <p:sldId id="258" r:id="rId7"/>
    <p:sldId id="259" r:id="rId8"/>
    <p:sldId id="260" r:id="rId9"/>
    <p:sldId id="261" r:id="rId10"/>
    <p:sldId id="262" r:id="rId11"/>
    <p:sldId id="263" r:id="rId12"/>
    <p:sldId id="275" r:id="rId13"/>
    <p:sldId id="264" r:id="rId14"/>
    <p:sldId id="265" r:id="rId15"/>
    <p:sldId id="276" r:id="rId16"/>
    <p:sldId id="277" r:id="rId17"/>
    <p:sldId id="266" r:id="rId18"/>
    <p:sldId id="267" r:id="rId19"/>
    <p:sldId id="269" r:id="rId20"/>
    <p:sldId id="271" r:id="rId21"/>
    <p:sldId id="273"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68"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3.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D:\&#24555;&#36895;&#35775;&#38382;&#25991;&#20214;\&#26376;&#25253;\IPO\IPO&#21450;&#19978;&#24066;&#36864;&#20986;&#24773;&#20917;.xlsx" TargetMode="External"/><Relationship Id="rId1" Type="http://schemas.openxmlformats.org/officeDocument/2006/relationships/themeOverride" Target="../theme/themeOverride4.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2.xlsx"/><Relationship Id="rId1" Type="http://schemas.openxmlformats.org/officeDocument/2006/relationships/themeOverride" Target="../theme/themeOverride5.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D:\&#24555;&#36895;&#35775;&#38382;&#25991;&#20214;\&#26376;&#25253;\&#26032;&#19977;&#26495;\&#26032;&#19977;&#26495;&#25968;&#25454;&#32479;&#35745;.xlsx" TargetMode="External"/><Relationship Id="rId1" Type="http://schemas.openxmlformats.org/officeDocument/2006/relationships/themeOverride" Target="../theme/themeOverride6.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3.xlsx"/><Relationship Id="rId1" Type="http://schemas.openxmlformats.org/officeDocument/2006/relationships/themeOverride" Target="../theme/themeOverride7.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D:\&#24555;&#36895;&#35775;&#38382;&#25991;&#20214;\&#26376;&#25253;\&#26032;&#19977;&#26495;\&#26032;&#19977;&#26495;&#25968;&#25454;&#32479;&#35745;.xlsx" TargetMode="External"/><Relationship Id="rId1" Type="http://schemas.openxmlformats.org/officeDocument/2006/relationships/themeOverride" Target="../theme/themeOverride8.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r>
              <a:rPr lang="en-US" altLang="zh-CN" sz="1400">
                <a:latin typeface="华文新魏" panose="02010800040101010101" pitchFamily="2" charset="-122"/>
                <a:ea typeface="华文新魏" panose="02010800040101010101" pitchFamily="2" charset="-122"/>
              </a:rPr>
              <a:t>2017</a:t>
            </a:r>
            <a:r>
              <a:rPr lang="zh-CN" altLang="en-US" sz="1400">
                <a:latin typeface="华文新魏" panose="02010800040101010101" pitchFamily="2" charset="-122"/>
                <a:ea typeface="华文新魏" panose="02010800040101010101" pitchFamily="2" charset="-122"/>
              </a:rPr>
              <a:t>年</a:t>
            </a:r>
            <a:r>
              <a:rPr lang="en-US" altLang="zh-CN" sz="1400">
                <a:latin typeface="华文新魏" panose="02010800040101010101" pitchFamily="2" charset="-122"/>
                <a:ea typeface="华文新魏" panose="02010800040101010101" pitchFamily="2" charset="-122"/>
              </a:rPr>
              <a:t>7</a:t>
            </a:r>
            <a:r>
              <a:rPr lang="zh-CN" altLang="en-US" sz="1400">
                <a:latin typeface="华文新魏" panose="02010800040101010101" pitchFamily="2" charset="-122"/>
                <a:ea typeface="华文新魏" panose="02010800040101010101" pitchFamily="2" charset="-122"/>
              </a:rPr>
              <a:t>月</a:t>
            </a:r>
            <a:r>
              <a:rPr lang="en-US" altLang="zh-CN" sz="1400">
                <a:latin typeface="华文新魏" panose="02010800040101010101" pitchFamily="2" charset="-122"/>
                <a:ea typeface="华文新魏" panose="02010800040101010101" pitchFamily="2" charset="-122"/>
              </a:rPr>
              <a:t>-2018</a:t>
            </a:r>
            <a:r>
              <a:rPr lang="zh-CN" altLang="en-US" sz="1400">
                <a:latin typeface="华文新魏" panose="02010800040101010101" pitchFamily="2" charset="-122"/>
                <a:ea typeface="华文新魏" panose="02010800040101010101" pitchFamily="2" charset="-122"/>
              </a:rPr>
              <a:t>年</a:t>
            </a:r>
            <a:r>
              <a:rPr lang="en-US" altLang="zh-CN" sz="1400">
                <a:latin typeface="华文新魏" panose="02010800040101010101" pitchFamily="2" charset="-122"/>
                <a:ea typeface="华文新魏" panose="02010800040101010101" pitchFamily="2" charset="-122"/>
              </a:rPr>
              <a:t>7</a:t>
            </a:r>
            <a:r>
              <a:rPr lang="zh-CN" altLang="en-US" sz="1400">
                <a:latin typeface="华文新魏" panose="02010800040101010101" pitchFamily="2" charset="-122"/>
                <a:ea typeface="华文新魏" panose="02010800040101010101" pitchFamily="2" charset="-122"/>
              </a:rPr>
              <a:t>月基金募集情况一览</a:t>
            </a:r>
          </a:p>
        </c:rich>
      </c:tx>
      <c:layout>
        <c:manualLayout>
          <c:xMode val="edge"/>
          <c:yMode val="edge"/>
          <c:x val="0.24281437125748503"/>
          <c:y val="2.4242424242424242E-2"/>
        </c:manualLayout>
      </c:layout>
      <c:overlay val="0"/>
      <c:spPr>
        <a:noFill/>
        <a:ln>
          <a:noFill/>
        </a:ln>
        <a:effectLst/>
      </c:spPr>
    </c:title>
    <c:autoTitleDeleted val="0"/>
    <c:plotArea>
      <c:layout/>
      <c:barChart>
        <c:barDir val="col"/>
        <c:grouping val="clustered"/>
        <c:varyColors val="0"/>
        <c:ser>
          <c:idx val="1"/>
          <c:order val="1"/>
          <c:tx>
            <c:strRef>
              <c:f>数据汇总!$C$1</c:f>
              <c:strCache>
                <c:ptCount val="1"/>
                <c:pt idx="0">
                  <c:v>募集金额</c:v>
                </c:pt>
              </c:strCache>
            </c:strRef>
          </c:tx>
          <c:spPr>
            <a:solidFill>
              <a:srgbClr val="00B0F0"/>
            </a:solidFill>
            <a:ln>
              <a:solidFill>
                <a:srgbClr val="00B0F0"/>
              </a:solidFill>
            </a:ln>
            <a:effectLst/>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72C-4516-AAC8-9898AF7E6D8C}"/>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72C-4516-AAC8-9898AF7E6D8C}"/>
                </c:ext>
              </c:extLst>
            </c:dLbl>
            <c:dLbl>
              <c:idx val="1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72C-4516-AAC8-9898AF7E6D8C}"/>
                </c:ext>
              </c:extLst>
            </c:dLbl>
            <c:numFmt formatCode="0.0_);[Red]\(0.0\)" sourceLinked="0"/>
            <c:spPr>
              <a:noFill/>
              <a:ln>
                <a:noFill/>
              </a:ln>
              <a:effectLst/>
            </c:spPr>
            <c:txPr>
              <a:bodyPr rot="0" spcFirstLastPara="1" vertOverflow="ellipsis" vert="horz" wrap="square" lIns="38100" tIns="19050" rIns="38100" bIns="19050" anchor="ctr" anchorCtr="0">
                <a:spAutoFit/>
              </a:bodyPr>
              <a:lstStyle/>
              <a:p>
                <a:pPr algn="ctr">
                  <a:defRPr lang="zh-CN" altLang="en-US"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43282</c:v>
                </c:pt>
                <c:pt idx="1">
                  <c:v>43252</c:v>
                </c:pt>
                <c:pt idx="2">
                  <c:v>43221</c:v>
                </c:pt>
                <c:pt idx="3">
                  <c:v>43191</c:v>
                </c:pt>
                <c:pt idx="4">
                  <c:v>43160</c:v>
                </c:pt>
                <c:pt idx="5">
                  <c:v>43132</c:v>
                </c:pt>
                <c:pt idx="6">
                  <c:v>43101</c:v>
                </c:pt>
                <c:pt idx="7">
                  <c:v>43100</c:v>
                </c:pt>
                <c:pt idx="8">
                  <c:v>43069</c:v>
                </c:pt>
                <c:pt idx="9">
                  <c:v>43009</c:v>
                </c:pt>
                <c:pt idx="10">
                  <c:v>42979</c:v>
                </c:pt>
                <c:pt idx="11">
                  <c:v>42948</c:v>
                </c:pt>
                <c:pt idx="12">
                  <c:v>42917</c:v>
                </c:pt>
              </c:numCache>
            </c:numRef>
          </c:cat>
          <c:val>
            <c:numRef>
              <c:f>数据汇总!$C$2:$C$14</c:f>
              <c:numCache>
                <c:formatCode>General</c:formatCode>
                <c:ptCount val="13"/>
                <c:pt idx="0">
                  <c:v>281.11</c:v>
                </c:pt>
                <c:pt idx="1">
                  <c:v>455.71</c:v>
                </c:pt>
                <c:pt idx="2">
                  <c:v>299.52</c:v>
                </c:pt>
                <c:pt idx="3">
                  <c:v>626.38</c:v>
                </c:pt>
                <c:pt idx="4">
                  <c:v>276.45</c:v>
                </c:pt>
                <c:pt idx="5">
                  <c:v>395.95</c:v>
                </c:pt>
                <c:pt idx="6">
                  <c:v>270.73</c:v>
                </c:pt>
                <c:pt idx="7">
                  <c:v>1733.88</c:v>
                </c:pt>
                <c:pt idx="8">
                  <c:v>1325.07</c:v>
                </c:pt>
                <c:pt idx="9" formatCode="0.0">
                  <c:v>406.63099999999997</c:v>
                </c:pt>
                <c:pt idx="10" formatCode="0.0">
                  <c:v>308.99599999999998</c:v>
                </c:pt>
                <c:pt idx="11" formatCode="0.0">
                  <c:v>2870.8560899999998</c:v>
                </c:pt>
                <c:pt idx="12" formatCode="0.0">
                  <c:v>1899.805709</c:v>
                </c:pt>
              </c:numCache>
            </c:numRef>
          </c:val>
          <c:extLst xmlns:c16r2="http://schemas.microsoft.com/office/drawing/2015/06/chart">
            <c:ext xmlns:c16="http://schemas.microsoft.com/office/drawing/2014/chart" uri="{C3380CC4-5D6E-409C-BE32-E72D297353CC}">
              <c16:uniqueId val="{00000003-172C-4516-AAC8-9898AF7E6D8C}"/>
            </c:ext>
          </c:extLst>
        </c:ser>
        <c:dLbls>
          <c:showLegendKey val="0"/>
          <c:showVal val="0"/>
          <c:showCatName val="0"/>
          <c:showSerName val="0"/>
          <c:showPercent val="0"/>
          <c:showBubbleSize val="0"/>
        </c:dLbls>
        <c:gapWidth val="169"/>
        <c:axId val="138072448"/>
        <c:axId val="138054272"/>
      </c:barChart>
      <c:lineChart>
        <c:grouping val="standard"/>
        <c:varyColors val="0"/>
        <c:ser>
          <c:idx val="0"/>
          <c:order val="0"/>
          <c:tx>
            <c:strRef>
              <c:f>数据汇总!$B$1</c:f>
              <c:strCache>
                <c:ptCount val="1"/>
                <c:pt idx="0">
                  <c:v>募集事件次数</c:v>
                </c:pt>
              </c:strCache>
            </c:strRef>
          </c:tx>
          <c:spPr>
            <a:ln w="19050"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43282</c:v>
                </c:pt>
                <c:pt idx="1">
                  <c:v>43252</c:v>
                </c:pt>
                <c:pt idx="2">
                  <c:v>43221</c:v>
                </c:pt>
                <c:pt idx="3">
                  <c:v>43191</c:v>
                </c:pt>
                <c:pt idx="4">
                  <c:v>43160</c:v>
                </c:pt>
                <c:pt idx="5">
                  <c:v>43132</c:v>
                </c:pt>
                <c:pt idx="6">
                  <c:v>43101</c:v>
                </c:pt>
                <c:pt idx="7">
                  <c:v>43100</c:v>
                </c:pt>
                <c:pt idx="8">
                  <c:v>43069</c:v>
                </c:pt>
                <c:pt idx="9">
                  <c:v>43009</c:v>
                </c:pt>
                <c:pt idx="10">
                  <c:v>42979</c:v>
                </c:pt>
                <c:pt idx="11">
                  <c:v>42948</c:v>
                </c:pt>
                <c:pt idx="12">
                  <c:v>42917</c:v>
                </c:pt>
              </c:numCache>
            </c:numRef>
          </c:cat>
          <c:val>
            <c:numRef>
              <c:f>数据汇总!$B$2:$B$14</c:f>
              <c:numCache>
                <c:formatCode>General</c:formatCode>
                <c:ptCount val="13"/>
                <c:pt idx="0">
                  <c:v>61</c:v>
                </c:pt>
                <c:pt idx="1">
                  <c:v>54</c:v>
                </c:pt>
                <c:pt idx="2">
                  <c:v>25</c:v>
                </c:pt>
                <c:pt idx="3">
                  <c:v>59</c:v>
                </c:pt>
                <c:pt idx="4">
                  <c:v>40</c:v>
                </c:pt>
                <c:pt idx="5">
                  <c:v>35</c:v>
                </c:pt>
                <c:pt idx="6">
                  <c:v>75</c:v>
                </c:pt>
                <c:pt idx="7">
                  <c:v>92</c:v>
                </c:pt>
                <c:pt idx="8">
                  <c:v>65</c:v>
                </c:pt>
                <c:pt idx="9">
                  <c:v>28</c:v>
                </c:pt>
                <c:pt idx="10">
                  <c:v>41</c:v>
                </c:pt>
                <c:pt idx="11">
                  <c:v>71</c:v>
                </c:pt>
                <c:pt idx="12">
                  <c:v>54</c:v>
                </c:pt>
              </c:numCache>
            </c:numRef>
          </c:val>
          <c:smooth val="0"/>
          <c:extLst xmlns:c16r2="http://schemas.microsoft.com/office/drawing/2015/06/chart">
            <c:ext xmlns:c16="http://schemas.microsoft.com/office/drawing/2014/chart" uri="{C3380CC4-5D6E-409C-BE32-E72D297353CC}">
              <c16:uniqueId val="{00000004-172C-4516-AAC8-9898AF7E6D8C}"/>
            </c:ext>
          </c:extLst>
        </c:ser>
        <c:dLbls>
          <c:showLegendKey val="0"/>
          <c:showVal val="0"/>
          <c:showCatName val="0"/>
          <c:showSerName val="0"/>
          <c:showPercent val="0"/>
          <c:showBubbleSize val="0"/>
        </c:dLbls>
        <c:marker val="1"/>
        <c:smooth val="0"/>
        <c:axId val="138042752"/>
        <c:axId val="138052736"/>
      </c:lineChart>
      <c:dateAx>
        <c:axId val="138042752"/>
        <c:scaling>
          <c:orientation val="minMax"/>
        </c:scaling>
        <c:delete val="0"/>
        <c:axPos val="b"/>
        <c:numFmt formatCode="yyyy&quot;年&quot;m&quot;月&quot;" sourceLinked="1"/>
        <c:majorTickMark val="none"/>
        <c:minorTickMark val="none"/>
        <c:tickLblPos val="nextTo"/>
        <c:spPr>
          <a:noFill/>
          <a:ln w="15875" cap="flat" cmpd="sng" algn="ctr">
            <a:solidFill>
              <a:schemeClr val="tx1">
                <a:alpha val="9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8052736"/>
        <c:crosses val="autoZero"/>
        <c:auto val="1"/>
        <c:lblOffset val="100"/>
        <c:baseTimeUnit val="months"/>
      </c:dateAx>
      <c:valAx>
        <c:axId val="138052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8042752"/>
        <c:crosses val="autoZero"/>
        <c:crossBetween val="between"/>
      </c:valAx>
      <c:valAx>
        <c:axId val="138054272"/>
        <c:scaling>
          <c:orientation val="minMax"/>
          <c:max val="4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8072448"/>
        <c:crosses val="max"/>
        <c:crossBetween val="between"/>
      </c:valAx>
      <c:dateAx>
        <c:axId val="138072448"/>
        <c:scaling>
          <c:orientation val="minMax"/>
        </c:scaling>
        <c:delete val="1"/>
        <c:axPos val="b"/>
        <c:numFmt formatCode="yyyy&quot;年&quot;m&quot;月&quot;" sourceLinked="1"/>
        <c:majorTickMark val="out"/>
        <c:minorTickMark val="none"/>
        <c:tickLblPos val="nextTo"/>
        <c:crossAx val="138054272"/>
        <c:crosses val="autoZero"/>
        <c:auto val="1"/>
        <c:lblOffset val="100"/>
        <c:baseTimeUnit val="days"/>
      </c:dateAx>
      <c:spPr>
        <a:noFill/>
        <a:ln>
          <a:noFill/>
        </a:ln>
        <a:effectLst/>
      </c:spPr>
    </c:plotArea>
    <c:legend>
      <c:legendPos val="tr"/>
      <c:layout>
        <c:manualLayout>
          <c:xMode val="edge"/>
          <c:yMode val="edge"/>
          <c:x val="0.77245508982035926"/>
          <c:y val="7.6202020202020188E-2"/>
          <c:w val="0.16766467065868262"/>
          <c:h val="0.1363645907897876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华文新魏" panose="02010800040101010101" pitchFamily="2" charset="-122"/>
                <a:ea typeface="华文新魏" panose="02010800040101010101" pitchFamily="2" charset="-122"/>
                <a:cs typeface="+mn-cs"/>
              </a:defRPr>
            </a:pPr>
            <a:r>
              <a:rPr lang="en-US" altLang="zh-CN" sz="1400">
                <a:solidFill>
                  <a:schemeClr val="tx1"/>
                </a:solidFill>
                <a:latin typeface="华文新魏" panose="02010800040101010101" pitchFamily="2" charset="-122"/>
                <a:ea typeface="华文新魏" panose="02010800040101010101" pitchFamily="2" charset="-122"/>
              </a:rPr>
              <a:t>2017</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7</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-2018</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7</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A</a:t>
            </a:r>
            <a:r>
              <a:rPr lang="zh-CN" altLang="en-US" sz="1400">
                <a:solidFill>
                  <a:schemeClr val="tx1"/>
                </a:solidFill>
                <a:latin typeface="华文新魏" panose="02010800040101010101" pitchFamily="2" charset="-122"/>
                <a:ea typeface="华文新魏" panose="02010800040101010101" pitchFamily="2" charset="-122"/>
              </a:rPr>
              <a:t>股</a:t>
            </a:r>
            <a:r>
              <a:rPr lang="en-US" altLang="zh-CN" sz="1400">
                <a:solidFill>
                  <a:schemeClr val="tx1"/>
                </a:solidFill>
                <a:latin typeface="华文新魏" panose="02010800040101010101" pitchFamily="2" charset="-122"/>
                <a:ea typeface="华文新魏" panose="02010800040101010101" pitchFamily="2" charset="-122"/>
              </a:rPr>
              <a:t>IPO</a:t>
            </a:r>
            <a:r>
              <a:rPr lang="zh-CN" altLang="en-US" sz="1400">
                <a:solidFill>
                  <a:schemeClr val="tx1"/>
                </a:solidFill>
                <a:latin typeface="华文新魏" panose="02010800040101010101" pitchFamily="2" charset="-122"/>
                <a:ea typeface="华文新魏" panose="02010800040101010101" pitchFamily="2" charset="-122"/>
              </a:rPr>
              <a:t>情况及退出基金数量</a:t>
            </a:r>
          </a:p>
        </c:rich>
      </c:tx>
      <c:overlay val="0"/>
      <c:spPr>
        <a:noFill/>
        <a:ln>
          <a:noFill/>
        </a:ln>
        <a:effectLst/>
      </c:spPr>
    </c:title>
    <c:autoTitleDeleted val="0"/>
    <c:plotArea>
      <c:layout/>
      <c:areaChart>
        <c:grouping val="standard"/>
        <c:varyColors val="0"/>
        <c:ser>
          <c:idx val="1"/>
          <c:order val="1"/>
          <c:tx>
            <c:strRef>
              <c:f>数据汇总!$C$1</c:f>
              <c:strCache>
                <c:ptCount val="1"/>
                <c:pt idx="0">
                  <c:v>募集资金</c:v>
                </c:pt>
              </c:strCache>
            </c:strRef>
          </c:tx>
          <c:spPr>
            <a:solidFill>
              <a:schemeClr val="bg1">
                <a:lumMod val="75000"/>
              </a:schemeClr>
            </a:solidFill>
            <a:ln>
              <a:noFill/>
            </a:ln>
            <a:effectLst/>
          </c:spPr>
          <c:cat>
            <c:numRef>
              <c:f>数据汇总!$A$2:$A$14</c:f>
              <c:numCache>
                <c:formatCode>yyyy"年"m"月"</c:formatCode>
                <c:ptCount val="13"/>
                <c:pt idx="0">
                  <c:v>43282</c:v>
                </c:pt>
                <c:pt idx="1">
                  <c:v>43252</c:v>
                </c:pt>
                <c:pt idx="2">
                  <c:v>43221</c:v>
                </c:pt>
                <c:pt idx="3">
                  <c:v>43192</c:v>
                </c:pt>
                <c:pt idx="4">
                  <c:v>43160</c:v>
                </c:pt>
                <c:pt idx="5">
                  <c:v>43159</c:v>
                </c:pt>
                <c:pt idx="6">
                  <c:v>43130</c:v>
                </c:pt>
                <c:pt idx="7">
                  <c:v>43070</c:v>
                </c:pt>
                <c:pt idx="8">
                  <c:v>43069</c:v>
                </c:pt>
                <c:pt idx="9">
                  <c:v>43009</c:v>
                </c:pt>
                <c:pt idx="10">
                  <c:v>42979</c:v>
                </c:pt>
                <c:pt idx="11">
                  <c:v>42948</c:v>
                </c:pt>
                <c:pt idx="12">
                  <c:v>42917</c:v>
                </c:pt>
              </c:numCache>
            </c:numRef>
          </c:cat>
          <c:val>
            <c:numRef>
              <c:f>数据汇总!$C$2:$C$14</c:f>
              <c:numCache>
                <c:formatCode>General</c:formatCode>
                <c:ptCount val="13"/>
                <c:pt idx="0">
                  <c:v>56.37</c:v>
                </c:pt>
                <c:pt idx="1">
                  <c:v>404.02</c:v>
                </c:pt>
                <c:pt idx="2">
                  <c:v>62.81</c:v>
                </c:pt>
                <c:pt idx="3">
                  <c:v>57.68</c:v>
                </c:pt>
                <c:pt idx="4">
                  <c:v>117.5</c:v>
                </c:pt>
                <c:pt idx="5">
                  <c:v>143.71</c:v>
                </c:pt>
                <c:pt idx="6">
                  <c:v>212.12</c:v>
                </c:pt>
                <c:pt idx="7">
                  <c:v>151.16999999999999</c:v>
                </c:pt>
                <c:pt idx="8">
                  <c:v>222.49</c:v>
                </c:pt>
                <c:pt idx="9">
                  <c:v>144.16999999999999</c:v>
                </c:pt>
                <c:pt idx="10" formatCode="0.00">
                  <c:v>186.38</c:v>
                </c:pt>
                <c:pt idx="11" formatCode="0.00">
                  <c:v>168.50021671399995</c:v>
                </c:pt>
                <c:pt idx="12" formatCode="0.00">
                  <c:v>149.48828446819996</c:v>
                </c:pt>
              </c:numCache>
            </c:numRef>
          </c:val>
          <c:extLst xmlns:c16r2="http://schemas.microsoft.com/office/drawing/2015/06/chart">
            <c:ext xmlns:c16="http://schemas.microsoft.com/office/drawing/2014/chart" uri="{C3380CC4-5D6E-409C-BE32-E72D297353CC}">
              <c16:uniqueId val="{00000000-24AC-4D9C-AAA6-47758630BD9B}"/>
            </c:ext>
          </c:extLst>
        </c:ser>
        <c:dLbls>
          <c:showLegendKey val="0"/>
          <c:showVal val="0"/>
          <c:showCatName val="0"/>
          <c:showSerName val="0"/>
          <c:showPercent val="0"/>
          <c:showBubbleSize val="0"/>
        </c:dLbls>
        <c:axId val="216716800"/>
        <c:axId val="216718336"/>
      </c:areaChart>
      <c:lineChart>
        <c:grouping val="standard"/>
        <c:varyColors val="0"/>
        <c:ser>
          <c:idx val="0"/>
          <c:order val="0"/>
          <c:tx>
            <c:strRef>
              <c:f>数据汇总!$B$1</c:f>
              <c:strCache>
                <c:ptCount val="1"/>
                <c:pt idx="0">
                  <c:v>IPO数量</c:v>
                </c:pt>
              </c:strCache>
            </c:strRef>
          </c:tx>
          <c:spPr>
            <a:ln w="19050"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43282</c:v>
                </c:pt>
                <c:pt idx="1">
                  <c:v>43252</c:v>
                </c:pt>
                <c:pt idx="2">
                  <c:v>43221</c:v>
                </c:pt>
                <c:pt idx="3">
                  <c:v>43192</c:v>
                </c:pt>
                <c:pt idx="4">
                  <c:v>43160</c:v>
                </c:pt>
                <c:pt idx="5">
                  <c:v>43159</c:v>
                </c:pt>
                <c:pt idx="6">
                  <c:v>43130</c:v>
                </c:pt>
                <c:pt idx="7">
                  <c:v>43070</c:v>
                </c:pt>
                <c:pt idx="8">
                  <c:v>43069</c:v>
                </c:pt>
                <c:pt idx="9">
                  <c:v>43009</c:v>
                </c:pt>
                <c:pt idx="10">
                  <c:v>42979</c:v>
                </c:pt>
                <c:pt idx="11">
                  <c:v>42948</c:v>
                </c:pt>
                <c:pt idx="12">
                  <c:v>42917</c:v>
                </c:pt>
              </c:numCache>
            </c:numRef>
          </c:cat>
          <c:val>
            <c:numRef>
              <c:f>数据汇总!$B$2:$B$14</c:f>
              <c:numCache>
                <c:formatCode>General</c:formatCode>
                <c:ptCount val="13"/>
                <c:pt idx="0">
                  <c:v>6</c:v>
                </c:pt>
                <c:pt idx="1">
                  <c:v>9</c:v>
                </c:pt>
                <c:pt idx="2">
                  <c:v>8</c:v>
                </c:pt>
                <c:pt idx="3">
                  <c:v>9</c:v>
                </c:pt>
                <c:pt idx="4">
                  <c:v>10</c:v>
                </c:pt>
                <c:pt idx="5">
                  <c:v>12</c:v>
                </c:pt>
                <c:pt idx="6">
                  <c:v>18</c:v>
                </c:pt>
                <c:pt idx="7">
                  <c:v>24</c:v>
                </c:pt>
                <c:pt idx="8">
                  <c:v>36</c:v>
                </c:pt>
                <c:pt idx="9">
                  <c:v>27</c:v>
                </c:pt>
                <c:pt idx="10">
                  <c:v>37</c:v>
                </c:pt>
                <c:pt idx="11">
                  <c:v>37</c:v>
                </c:pt>
                <c:pt idx="12">
                  <c:v>30</c:v>
                </c:pt>
              </c:numCache>
            </c:numRef>
          </c:val>
          <c:smooth val="0"/>
          <c:extLst xmlns:c16r2="http://schemas.microsoft.com/office/drawing/2015/06/chart">
            <c:ext xmlns:c16="http://schemas.microsoft.com/office/drawing/2014/chart" uri="{C3380CC4-5D6E-409C-BE32-E72D297353CC}">
              <c16:uniqueId val="{00000001-24AC-4D9C-AAA6-47758630BD9B}"/>
            </c:ext>
          </c:extLst>
        </c:ser>
        <c:ser>
          <c:idx val="2"/>
          <c:order val="2"/>
          <c:tx>
            <c:strRef>
              <c:f>数据汇总!$D$1</c:f>
              <c:strCache>
                <c:ptCount val="1"/>
                <c:pt idx="0">
                  <c:v>退出基金数量</c:v>
                </c:pt>
              </c:strCache>
            </c:strRef>
          </c:tx>
          <c:spPr>
            <a:ln w="19050" cap="rnd">
              <a:solidFill>
                <a:srgbClr val="00B0F0"/>
              </a:solidFill>
              <a:round/>
            </a:ln>
            <a:effectLst/>
          </c:spPr>
          <c:marker>
            <c:symbol val="none"/>
          </c:marker>
          <c:dLbls>
            <c:dLbl>
              <c:idx val="5"/>
              <c:layout>
                <c:manualLayout>
                  <c:x val="-3.82281284606866E-2"/>
                  <c:y val="-3.43793881825196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4AC-4D9C-AAA6-47758630BD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43282</c:v>
                </c:pt>
                <c:pt idx="1">
                  <c:v>43252</c:v>
                </c:pt>
                <c:pt idx="2">
                  <c:v>43221</c:v>
                </c:pt>
                <c:pt idx="3">
                  <c:v>43192</c:v>
                </c:pt>
                <c:pt idx="4">
                  <c:v>43160</c:v>
                </c:pt>
                <c:pt idx="5">
                  <c:v>43159</c:v>
                </c:pt>
                <c:pt idx="6">
                  <c:v>43130</c:v>
                </c:pt>
                <c:pt idx="7">
                  <c:v>43070</c:v>
                </c:pt>
                <c:pt idx="8">
                  <c:v>43069</c:v>
                </c:pt>
                <c:pt idx="9">
                  <c:v>43009</c:v>
                </c:pt>
                <c:pt idx="10">
                  <c:v>42979</c:v>
                </c:pt>
                <c:pt idx="11">
                  <c:v>42948</c:v>
                </c:pt>
                <c:pt idx="12">
                  <c:v>42917</c:v>
                </c:pt>
              </c:numCache>
            </c:numRef>
          </c:cat>
          <c:val>
            <c:numRef>
              <c:f>数据汇总!$D$2:$D$14</c:f>
              <c:numCache>
                <c:formatCode>General</c:formatCode>
                <c:ptCount val="13"/>
                <c:pt idx="0">
                  <c:v>7</c:v>
                </c:pt>
                <c:pt idx="1">
                  <c:v>45</c:v>
                </c:pt>
                <c:pt idx="2">
                  <c:v>39</c:v>
                </c:pt>
                <c:pt idx="3">
                  <c:v>23</c:v>
                </c:pt>
                <c:pt idx="4">
                  <c:v>17</c:v>
                </c:pt>
                <c:pt idx="5">
                  <c:v>12</c:v>
                </c:pt>
                <c:pt idx="6">
                  <c:v>44</c:v>
                </c:pt>
                <c:pt idx="7">
                  <c:v>30</c:v>
                </c:pt>
                <c:pt idx="8">
                  <c:v>78</c:v>
                </c:pt>
                <c:pt idx="9">
                  <c:v>62</c:v>
                </c:pt>
                <c:pt idx="10">
                  <c:v>80</c:v>
                </c:pt>
                <c:pt idx="11">
                  <c:v>77</c:v>
                </c:pt>
                <c:pt idx="12">
                  <c:v>44</c:v>
                </c:pt>
              </c:numCache>
            </c:numRef>
          </c:val>
          <c:smooth val="0"/>
          <c:extLst xmlns:c16r2="http://schemas.microsoft.com/office/drawing/2015/06/chart">
            <c:ext xmlns:c16="http://schemas.microsoft.com/office/drawing/2014/chart" uri="{C3380CC4-5D6E-409C-BE32-E72D297353CC}">
              <c16:uniqueId val="{00000003-24AC-4D9C-AAA6-47758630BD9B}"/>
            </c:ext>
          </c:extLst>
        </c:ser>
        <c:dLbls>
          <c:showLegendKey val="0"/>
          <c:showVal val="0"/>
          <c:showCatName val="0"/>
          <c:showSerName val="0"/>
          <c:showPercent val="0"/>
          <c:showBubbleSize val="0"/>
        </c:dLbls>
        <c:marker val="1"/>
        <c:smooth val="0"/>
        <c:axId val="216553728"/>
        <c:axId val="216552192"/>
      </c:lineChart>
      <c:dateAx>
        <c:axId val="216716800"/>
        <c:scaling>
          <c:orientation val="minMax"/>
        </c:scaling>
        <c:delete val="0"/>
        <c:axPos val="b"/>
        <c:numFmt formatCode="yyyy&quot;年&quot;m&quot;月&quot;" sourceLinked="1"/>
        <c:majorTickMark val="cross"/>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6718336"/>
        <c:crosses val="autoZero"/>
        <c:auto val="1"/>
        <c:lblOffset val="100"/>
        <c:baseTimeUnit val="months"/>
      </c:dateAx>
      <c:valAx>
        <c:axId val="216718336"/>
        <c:scaling>
          <c:orientation val="minMax"/>
          <c:max val="8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6716800"/>
        <c:crosses val="autoZero"/>
        <c:crossBetween val="between"/>
      </c:valAx>
      <c:valAx>
        <c:axId val="216552192"/>
        <c:scaling>
          <c:orientation val="minMax"/>
          <c:max val="110"/>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6553728"/>
        <c:crosses val="max"/>
        <c:crossBetween val="between"/>
      </c:valAx>
      <c:dateAx>
        <c:axId val="216553728"/>
        <c:scaling>
          <c:orientation val="minMax"/>
        </c:scaling>
        <c:delete val="1"/>
        <c:axPos val="b"/>
        <c:numFmt formatCode="yyyy&quot;年&quot;m&quot;月&quot;" sourceLinked="1"/>
        <c:majorTickMark val="out"/>
        <c:minorTickMark val="none"/>
        <c:tickLblPos val="nextTo"/>
        <c:crossAx val="216552192"/>
        <c:crosses val="autoZero"/>
        <c:auto val="1"/>
        <c:lblOffset val="100"/>
        <c:baseTimeUnit val="days"/>
        <c:majorUnit val="1"/>
        <c:minorUnit val="1"/>
      </c:dateAx>
      <c:spPr>
        <a:noFill/>
        <a:ln>
          <a:noFill/>
        </a:ln>
        <a:effectLst/>
      </c:spPr>
    </c:plotArea>
    <c:legend>
      <c:legendPos val="tr"/>
      <c:layout>
        <c:manualLayout>
          <c:xMode val="edge"/>
          <c:yMode val="edge"/>
          <c:x val="0.74750830564784054"/>
          <c:y val="9.704233502830005E-2"/>
          <c:w val="0.19933554817275748"/>
          <c:h val="0.20636708809194035"/>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zh-CN" altLang="en-US" b="1">
                <a:solidFill>
                  <a:schemeClr val="tx1"/>
                </a:solidFill>
              </a:rPr>
              <a:t>其他退出事件统计</a:t>
            </a:r>
          </a:p>
        </c:rich>
      </c:tx>
      <c:overlay val="0"/>
      <c:spPr>
        <a:noFill/>
        <a:ln>
          <a:noFill/>
        </a:ln>
        <a:effectLst/>
      </c:spPr>
    </c:title>
    <c:autoTitleDeleted val="0"/>
    <c:plotArea>
      <c:layout>
        <c:manualLayout>
          <c:layoutTarget val="inner"/>
          <c:xMode val="edge"/>
          <c:yMode val="edge"/>
          <c:x val="5.6166687424177429E-2"/>
          <c:y val="0.1782057482808182"/>
          <c:w val="0.91805709699292859"/>
          <c:h val="0.63006660245282264"/>
        </c:manualLayout>
      </c:layout>
      <c:lineChart>
        <c:grouping val="standard"/>
        <c:varyColors val="0"/>
        <c:ser>
          <c:idx val="0"/>
          <c:order val="0"/>
          <c:tx>
            <c:strRef>
              <c:f>数据汇总!$C$1</c:f>
              <c:strCache>
                <c:ptCount val="1"/>
                <c:pt idx="0">
                  <c:v>M&amp;A</c:v>
                </c:pt>
              </c:strCache>
            </c:strRef>
          </c:tx>
          <c:spPr>
            <a:ln w="19050" cap="rnd">
              <a:solidFill>
                <a:srgbClr val="0070C0"/>
              </a:solidFill>
              <a:round/>
            </a:ln>
            <a:effectLst/>
          </c:spPr>
          <c:marker>
            <c:symbol val="none"/>
          </c:marker>
          <c:dLbls>
            <c:dLbl>
              <c:idx val="12"/>
              <c:layout>
                <c:manualLayout>
                  <c:x val="-2.108963093145887E-2"/>
                  <c:y val="-4.3501910658721686E-2"/>
                </c:manualLayout>
              </c:layout>
              <c:spPr>
                <a:noFill/>
                <a:ln>
                  <a:noFill/>
                </a:ln>
                <a:effectLst/>
              </c:spPr>
              <c:txPr>
                <a:bodyPr rot="0" spcFirstLastPara="1" vertOverflow="ellipsis" vert="horz" wrap="square" lIns="38100" tIns="19050" rIns="38100" bIns="19050" anchor="ctr" anchorCtr="0">
                  <a:spAutoFit/>
                </a:bodyPr>
                <a:lstStyle/>
                <a:p>
                  <a:pPr algn="ctr" rtl="0">
                    <a:defRPr lang="en-US" altLang="zh-CN"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4E-4114-93CE-EFB7BB70FC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mmm\-yy</c:formatCode>
                <c:ptCount val="13"/>
                <c:pt idx="0">
                  <c:v>43282</c:v>
                </c:pt>
                <c:pt idx="1">
                  <c:v>43252</c:v>
                </c:pt>
                <c:pt idx="2">
                  <c:v>43221</c:v>
                </c:pt>
                <c:pt idx="3">
                  <c:v>43191</c:v>
                </c:pt>
                <c:pt idx="4">
                  <c:v>43160</c:v>
                </c:pt>
                <c:pt idx="5">
                  <c:v>43132</c:v>
                </c:pt>
                <c:pt idx="6">
                  <c:v>43101</c:v>
                </c:pt>
                <c:pt idx="7">
                  <c:v>43070</c:v>
                </c:pt>
                <c:pt idx="8">
                  <c:v>43040</c:v>
                </c:pt>
                <c:pt idx="9">
                  <c:v>43009</c:v>
                </c:pt>
                <c:pt idx="10">
                  <c:v>42979</c:v>
                </c:pt>
                <c:pt idx="11">
                  <c:v>42948</c:v>
                </c:pt>
                <c:pt idx="12">
                  <c:v>42917</c:v>
                </c:pt>
              </c:numCache>
            </c:numRef>
          </c:cat>
          <c:val>
            <c:numRef>
              <c:f>数据汇总!$C$2:$C$14</c:f>
              <c:numCache>
                <c:formatCode>General</c:formatCode>
                <c:ptCount val="13"/>
                <c:pt idx="0">
                  <c:v>32</c:v>
                </c:pt>
                <c:pt idx="1">
                  <c:v>57</c:v>
                </c:pt>
                <c:pt idx="2">
                  <c:v>34</c:v>
                </c:pt>
                <c:pt idx="3">
                  <c:v>49</c:v>
                </c:pt>
                <c:pt idx="4">
                  <c:v>18</c:v>
                </c:pt>
                <c:pt idx="5">
                  <c:v>25</c:v>
                </c:pt>
                <c:pt idx="6">
                  <c:v>31</c:v>
                </c:pt>
                <c:pt idx="7">
                  <c:v>54</c:v>
                </c:pt>
                <c:pt idx="8">
                  <c:v>53</c:v>
                </c:pt>
                <c:pt idx="9">
                  <c:v>24</c:v>
                </c:pt>
                <c:pt idx="10">
                  <c:v>40</c:v>
                </c:pt>
                <c:pt idx="11">
                  <c:v>74</c:v>
                </c:pt>
                <c:pt idx="12">
                  <c:v>36</c:v>
                </c:pt>
              </c:numCache>
            </c:numRef>
          </c:val>
          <c:smooth val="0"/>
          <c:extLst xmlns:c16r2="http://schemas.microsoft.com/office/drawing/2015/06/chart">
            <c:ext xmlns:c16="http://schemas.microsoft.com/office/drawing/2014/chart" uri="{C3380CC4-5D6E-409C-BE32-E72D297353CC}">
              <c16:uniqueId val="{00000001-754E-4114-93CE-EFB7BB70FCBB}"/>
            </c:ext>
          </c:extLst>
        </c:ser>
        <c:ser>
          <c:idx val="1"/>
          <c:order val="1"/>
          <c:tx>
            <c:strRef>
              <c:f>数据汇总!$D$1</c:f>
              <c:strCache>
                <c:ptCount val="1"/>
                <c:pt idx="0">
                  <c:v>股权转让</c:v>
                </c:pt>
              </c:strCache>
            </c:strRef>
          </c:tx>
          <c:spPr>
            <a:ln w="19050" cap="rnd">
              <a:solidFill>
                <a:srgbClr val="00B0F0"/>
              </a:solidFill>
              <a:round/>
            </a:ln>
            <a:effectLst/>
          </c:spPr>
          <c:marker>
            <c:symbol val="none"/>
          </c:marker>
          <c:dLbls>
            <c:dLbl>
              <c:idx val="12"/>
              <c:layout>
                <c:manualLayout>
                  <c:x val="-1.1716461628588167E-2"/>
                  <c:y val="-3.48015285269774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54E-4114-93CE-EFB7BB70FCB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mmm\-yy</c:formatCode>
                <c:ptCount val="13"/>
                <c:pt idx="0">
                  <c:v>43282</c:v>
                </c:pt>
                <c:pt idx="1">
                  <c:v>43252</c:v>
                </c:pt>
                <c:pt idx="2">
                  <c:v>43221</c:v>
                </c:pt>
                <c:pt idx="3">
                  <c:v>43191</c:v>
                </c:pt>
                <c:pt idx="4">
                  <c:v>43160</c:v>
                </c:pt>
                <c:pt idx="5">
                  <c:v>43132</c:v>
                </c:pt>
                <c:pt idx="6">
                  <c:v>43101</c:v>
                </c:pt>
                <c:pt idx="7">
                  <c:v>43070</c:v>
                </c:pt>
                <c:pt idx="8">
                  <c:v>43040</c:v>
                </c:pt>
                <c:pt idx="9">
                  <c:v>43009</c:v>
                </c:pt>
                <c:pt idx="10">
                  <c:v>42979</c:v>
                </c:pt>
                <c:pt idx="11">
                  <c:v>42948</c:v>
                </c:pt>
                <c:pt idx="12">
                  <c:v>42917</c:v>
                </c:pt>
              </c:numCache>
            </c:numRef>
          </c:cat>
          <c:val>
            <c:numRef>
              <c:f>数据汇总!$D$2:$D$14</c:f>
              <c:numCache>
                <c:formatCode>General</c:formatCode>
                <c:ptCount val="13"/>
                <c:pt idx="0">
                  <c:v>3</c:v>
                </c:pt>
                <c:pt idx="1">
                  <c:v>8</c:v>
                </c:pt>
                <c:pt idx="2">
                  <c:v>9</c:v>
                </c:pt>
                <c:pt idx="3">
                  <c:v>6</c:v>
                </c:pt>
                <c:pt idx="4">
                  <c:v>0</c:v>
                </c:pt>
                <c:pt idx="5">
                  <c:v>15</c:v>
                </c:pt>
                <c:pt idx="6">
                  <c:v>9</c:v>
                </c:pt>
                <c:pt idx="7">
                  <c:v>7</c:v>
                </c:pt>
                <c:pt idx="8">
                  <c:v>9</c:v>
                </c:pt>
                <c:pt idx="9">
                  <c:v>5</c:v>
                </c:pt>
                <c:pt idx="10">
                  <c:v>1</c:v>
                </c:pt>
                <c:pt idx="11">
                  <c:v>16</c:v>
                </c:pt>
                <c:pt idx="12">
                  <c:v>10</c:v>
                </c:pt>
              </c:numCache>
            </c:numRef>
          </c:val>
          <c:smooth val="0"/>
          <c:extLst xmlns:c16r2="http://schemas.microsoft.com/office/drawing/2015/06/chart">
            <c:ext xmlns:c16="http://schemas.microsoft.com/office/drawing/2014/chart" uri="{C3380CC4-5D6E-409C-BE32-E72D297353CC}">
              <c16:uniqueId val="{00000003-754E-4114-93CE-EFB7BB70FCBB}"/>
            </c:ext>
          </c:extLst>
        </c:ser>
        <c:dLbls>
          <c:showLegendKey val="0"/>
          <c:showVal val="0"/>
          <c:showCatName val="0"/>
          <c:showSerName val="0"/>
          <c:showPercent val="0"/>
          <c:showBubbleSize val="0"/>
        </c:dLbls>
        <c:marker val="1"/>
        <c:smooth val="0"/>
        <c:axId val="249051776"/>
        <c:axId val="251675008"/>
      </c:lineChart>
      <c:dateAx>
        <c:axId val="2490517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1675008"/>
        <c:crosses val="autoZero"/>
        <c:auto val="1"/>
        <c:lblOffset val="100"/>
        <c:baseTimeUnit val="months"/>
      </c:dateAx>
      <c:valAx>
        <c:axId val="2516750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9051776"/>
        <c:crosses val="autoZero"/>
        <c:crossBetween val="between"/>
      </c:valAx>
      <c:spPr>
        <a:noFill/>
        <a:ln>
          <a:noFill/>
        </a:ln>
        <a:effectLst/>
      </c:spPr>
    </c:plotArea>
    <c:legend>
      <c:legendPos val="t"/>
      <c:layout>
        <c:manualLayout>
          <c:xMode val="edge"/>
          <c:yMode val="edge"/>
          <c:x val="0.34418738958157469"/>
          <c:y val="0.12600345549035216"/>
          <c:w val="0.30693845167420852"/>
          <c:h val="7.8664128255963875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r>
              <a:rPr lang="en-US" altLang="zh-CN" sz="1200">
                <a:solidFill>
                  <a:sysClr val="windowText" lastClr="000000"/>
                </a:solidFill>
                <a:latin typeface="微软雅黑" panose="020B0503020204020204" pitchFamily="34" charset="-122"/>
                <a:ea typeface="微软雅黑" panose="020B0503020204020204" pitchFamily="34" charset="-122"/>
              </a:rPr>
              <a:t>2017.8-2018.7</a:t>
            </a:r>
            <a:r>
              <a:rPr lang="zh-CN" altLang="en-US" sz="1200">
                <a:solidFill>
                  <a:sysClr val="windowText" lastClr="000000"/>
                </a:solidFill>
                <a:latin typeface="微软雅黑" panose="020B0503020204020204" pitchFamily="34" charset="-122"/>
                <a:ea typeface="微软雅黑" panose="020B0503020204020204" pitchFamily="34" charset="-122"/>
              </a:rPr>
              <a:t>新三板挂牌家数及总股本变化</a:t>
            </a:r>
          </a:p>
        </c:rich>
      </c:tx>
      <c:overlay val="0"/>
      <c:spPr>
        <a:noFill/>
        <a:ln>
          <a:noFill/>
        </a:ln>
        <a:effectLst/>
      </c:spPr>
    </c:title>
    <c:autoTitleDeleted val="0"/>
    <c:plotArea>
      <c:layout/>
      <c:barChart>
        <c:barDir val="col"/>
        <c:grouping val="clustered"/>
        <c:varyColors val="0"/>
        <c:ser>
          <c:idx val="1"/>
          <c:order val="1"/>
          <c:tx>
            <c:strRef>
              <c:f>市场概况统计!$E$1</c:f>
              <c:strCache>
                <c:ptCount val="1"/>
                <c:pt idx="0">
                  <c:v>总股本</c:v>
                </c:pt>
              </c:strCache>
            </c:strRef>
          </c:tx>
          <c:spPr>
            <a:solidFill>
              <a:schemeClr val="accent4">
                <a:lumMod val="60000"/>
                <a:lumOff val="40000"/>
              </a:schemeClr>
            </a:solidFill>
            <a:ln>
              <a:noFill/>
            </a:ln>
            <a:effectLst/>
          </c:spPr>
          <c:invertIfNegative val="0"/>
          <c:cat>
            <c:numRef>
              <c:f>市场概况统计!$A$2:$A$13</c:f>
              <c:numCache>
                <c:formatCode>yyyy"年"m"月"</c:formatCode>
                <c:ptCount val="12"/>
                <c:pt idx="0">
                  <c:v>43282</c:v>
                </c:pt>
                <c:pt idx="1">
                  <c:v>43252</c:v>
                </c:pt>
                <c:pt idx="2">
                  <c:v>43221</c:v>
                </c:pt>
                <c:pt idx="3">
                  <c:v>43191</c:v>
                </c:pt>
                <c:pt idx="4">
                  <c:v>43160</c:v>
                </c:pt>
                <c:pt idx="5">
                  <c:v>43132</c:v>
                </c:pt>
                <c:pt idx="6">
                  <c:v>43101</c:v>
                </c:pt>
                <c:pt idx="7">
                  <c:v>43070</c:v>
                </c:pt>
                <c:pt idx="8">
                  <c:v>43040</c:v>
                </c:pt>
                <c:pt idx="9">
                  <c:v>43009</c:v>
                </c:pt>
                <c:pt idx="10">
                  <c:v>42979</c:v>
                </c:pt>
                <c:pt idx="11">
                  <c:v>42948</c:v>
                </c:pt>
              </c:numCache>
            </c:numRef>
          </c:cat>
          <c:val>
            <c:numRef>
              <c:f>市场概况统计!$E$2:$E$13</c:f>
              <c:numCache>
                <c:formatCode>#,##0</c:formatCode>
                <c:ptCount val="12"/>
                <c:pt idx="0">
                  <c:v>6546</c:v>
                </c:pt>
                <c:pt idx="1">
                  <c:v>6590</c:v>
                </c:pt>
                <c:pt idx="2">
                  <c:v>6586</c:v>
                </c:pt>
                <c:pt idx="3">
                  <c:v>6575</c:v>
                </c:pt>
                <c:pt idx="4">
                  <c:v>6705</c:v>
                </c:pt>
                <c:pt idx="5">
                  <c:v>6724</c:v>
                </c:pt>
                <c:pt idx="6">
                  <c:v>6734</c:v>
                </c:pt>
                <c:pt idx="7">
                  <c:v>6757</c:v>
                </c:pt>
                <c:pt idx="8">
                  <c:v>6851</c:v>
                </c:pt>
                <c:pt idx="9">
                  <c:v>6847</c:v>
                </c:pt>
                <c:pt idx="10" formatCode="0_ ">
                  <c:v>6811.68</c:v>
                </c:pt>
                <c:pt idx="11" formatCode="0_ ">
                  <c:v>6713.97</c:v>
                </c:pt>
              </c:numCache>
            </c:numRef>
          </c:val>
          <c:extLst xmlns:c16r2="http://schemas.microsoft.com/office/drawing/2015/06/chart">
            <c:ext xmlns:c16="http://schemas.microsoft.com/office/drawing/2014/chart" uri="{C3380CC4-5D6E-409C-BE32-E72D297353CC}">
              <c16:uniqueId val="{00000000-5602-4D91-B386-06590C76EF54}"/>
            </c:ext>
          </c:extLst>
        </c:ser>
        <c:dLbls>
          <c:showLegendKey val="0"/>
          <c:showVal val="0"/>
          <c:showCatName val="0"/>
          <c:showSerName val="0"/>
          <c:showPercent val="0"/>
          <c:showBubbleSize val="0"/>
        </c:dLbls>
        <c:gapWidth val="138"/>
        <c:axId val="217180032"/>
        <c:axId val="217181568"/>
      </c:barChart>
      <c:lineChart>
        <c:grouping val="standard"/>
        <c:varyColors val="0"/>
        <c:ser>
          <c:idx val="0"/>
          <c:order val="0"/>
          <c:tx>
            <c:strRef>
              <c:f>市场概况统计!$B$1</c:f>
              <c:strCache>
                <c:ptCount val="1"/>
                <c:pt idx="0">
                  <c:v>挂牌家数</c:v>
                </c:pt>
              </c:strCache>
            </c:strRef>
          </c:tx>
          <c:spPr>
            <a:ln w="19050"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市场概况统计!$A$2:$A$13</c:f>
              <c:numCache>
                <c:formatCode>yyyy"年"m"月"</c:formatCode>
                <c:ptCount val="12"/>
                <c:pt idx="0">
                  <c:v>43282</c:v>
                </c:pt>
                <c:pt idx="1">
                  <c:v>43252</c:v>
                </c:pt>
                <c:pt idx="2">
                  <c:v>43221</c:v>
                </c:pt>
                <c:pt idx="3">
                  <c:v>43191</c:v>
                </c:pt>
                <c:pt idx="4">
                  <c:v>43160</c:v>
                </c:pt>
                <c:pt idx="5">
                  <c:v>43132</c:v>
                </c:pt>
                <c:pt idx="6">
                  <c:v>43101</c:v>
                </c:pt>
                <c:pt idx="7">
                  <c:v>43070</c:v>
                </c:pt>
                <c:pt idx="8">
                  <c:v>43040</c:v>
                </c:pt>
                <c:pt idx="9">
                  <c:v>43009</c:v>
                </c:pt>
                <c:pt idx="10">
                  <c:v>42979</c:v>
                </c:pt>
                <c:pt idx="11">
                  <c:v>42948</c:v>
                </c:pt>
              </c:numCache>
            </c:numRef>
          </c:cat>
          <c:val>
            <c:numRef>
              <c:f>市场概况统计!$B$2:$B$13</c:f>
              <c:numCache>
                <c:formatCode>#,##0</c:formatCode>
                <c:ptCount val="12"/>
                <c:pt idx="0">
                  <c:v>11108</c:v>
                </c:pt>
                <c:pt idx="1">
                  <c:v>11243</c:v>
                </c:pt>
                <c:pt idx="2">
                  <c:v>11309</c:v>
                </c:pt>
                <c:pt idx="3">
                  <c:v>11382</c:v>
                </c:pt>
                <c:pt idx="4">
                  <c:v>11559</c:v>
                </c:pt>
                <c:pt idx="5">
                  <c:v>11630</c:v>
                </c:pt>
                <c:pt idx="6">
                  <c:v>11606</c:v>
                </c:pt>
                <c:pt idx="7">
                  <c:v>11630</c:v>
                </c:pt>
                <c:pt idx="8">
                  <c:v>11645</c:v>
                </c:pt>
                <c:pt idx="9">
                  <c:v>11619</c:v>
                </c:pt>
                <c:pt idx="10" formatCode="0_ ">
                  <c:v>11594</c:v>
                </c:pt>
                <c:pt idx="11" formatCode="0_ ">
                  <c:v>11551</c:v>
                </c:pt>
              </c:numCache>
            </c:numRef>
          </c:val>
          <c:smooth val="0"/>
          <c:extLst xmlns:c16r2="http://schemas.microsoft.com/office/drawing/2015/06/chart">
            <c:ext xmlns:c16="http://schemas.microsoft.com/office/drawing/2014/chart" uri="{C3380CC4-5D6E-409C-BE32-E72D297353CC}">
              <c16:uniqueId val="{00000001-5602-4D91-B386-06590C76EF54}"/>
            </c:ext>
          </c:extLst>
        </c:ser>
        <c:dLbls>
          <c:showLegendKey val="0"/>
          <c:showVal val="0"/>
          <c:showCatName val="0"/>
          <c:showSerName val="0"/>
          <c:showPercent val="0"/>
          <c:showBubbleSize val="0"/>
        </c:dLbls>
        <c:marker val="1"/>
        <c:smooth val="0"/>
        <c:axId val="217197184"/>
        <c:axId val="217195648"/>
      </c:lineChart>
      <c:dateAx>
        <c:axId val="217180032"/>
        <c:scaling>
          <c:orientation val="minMax"/>
        </c:scaling>
        <c:delete val="0"/>
        <c:axPos val="b"/>
        <c:numFmt formatCode="yyyy&quot;年&quot;m&quot;月&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7181568"/>
        <c:crosses val="autoZero"/>
        <c:auto val="1"/>
        <c:lblOffset val="100"/>
        <c:baseTimeUnit val="months"/>
      </c:dateAx>
      <c:valAx>
        <c:axId val="217181568"/>
        <c:scaling>
          <c:orientation val="minMax"/>
          <c:max val="7200"/>
          <c:min val="6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7180032"/>
        <c:crosses val="autoZero"/>
        <c:crossBetween val="between"/>
      </c:valAx>
      <c:valAx>
        <c:axId val="217195648"/>
        <c:scaling>
          <c:orientation val="minMax"/>
          <c:min val="95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7197184"/>
        <c:crosses val="max"/>
        <c:crossBetween val="between"/>
      </c:valAx>
      <c:dateAx>
        <c:axId val="217197184"/>
        <c:scaling>
          <c:orientation val="minMax"/>
        </c:scaling>
        <c:delete val="1"/>
        <c:axPos val="b"/>
        <c:numFmt formatCode="yyyy&quot;年&quot;m&quot;月&quot;" sourceLinked="1"/>
        <c:majorTickMark val="out"/>
        <c:minorTickMark val="none"/>
        <c:tickLblPos val="nextTo"/>
        <c:crossAx val="217195648"/>
        <c:crosses val="autoZero"/>
        <c:auto val="1"/>
        <c:lblOffset val="100"/>
        <c:baseTimeUnit val="months"/>
      </c:dateAx>
      <c:spPr>
        <a:noFill/>
        <a:ln>
          <a:noFill/>
        </a:ln>
        <a:effectLst/>
      </c:spPr>
    </c:plotArea>
    <c:legend>
      <c:legendPos val="t"/>
      <c:layout>
        <c:manualLayout>
          <c:xMode val="edge"/>
          <c:yMode val="edge"/>
          <c:x val="0.36857137831797687"/>
          <c:y val="0.11537913925142919"/>
          <c:w val="0.25246749804444923"/>
          <c:h val="6.8280300578865999E-2"/>
        </c:manualLayout>
      </c:layout>
      <c:overlay val="1"/>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r>
              <a:rPr lang="en-US" altLang="zh-CN" sz="1200">
                <a:solidFill>
                  <a:sysClr val="windowText" lastClr="000000"/>
                </a:solidFill>
                <a:latin typeface="微软雅黑" panose="020B0503020204020204" pitchFamily="34" charset="-122"/>
                <a:ea typeface="微软雅黑" panose="020B0503020204020204" pitchFamily="34" charset="-122"/>
              </a:rPr>
              <a:t>2017.8-2018.7</a:t>
            </a:r>
            <a:r>
              <a:rPr lang="zh-CN" altLang="en-US" sz="1200">
                <a:solidFill>
                  <a:sysClr val="windowText" lastClr="000000"/>
                </a:solidFill>
                <a:latin typeface="微软雅黑" panose="020B0503020204020204" pitchFamily="34" charset="-122"/>
                <a:ea typeface="微软雅黑" panose="020B0503020204020204" pitchFamily="34" charset="-122"/>
              </a:rPr>
              <a:t>新三板新挂牌及摘牌情况</a:t>
            </a:r>
          </a:p>
        </c:rich>
      </c:tx>
      <c:overlay val="0"/>
      <c:spPr>
        <a:noFill/>
        <a:ln>
          <a:noFill/>
        </a:ln>
        <a:effectLst/>
      </c:spPr>
    </c:title>
    <c:autoTitleDeleted val="0"/>
    <c:plotArea>
      <c:layout>
        <c:manualLayout>
          <c:layoutTarget val="inner"/>
          <c:xMode val="edge"/>
          <c:yMode val="edge"/>
          <c:x val="8.6900481189851275E-2"/>
          <c:y val="0.12195630475767993"/>
          <c:w val="0.88254396325459317"/>
          <c:h val="0.69295380501045856"/>
        </c:manualLayout>
      </c:layout>
      <c:barChart>
        <c:barDir val="col"/>
        <c:grouping val="clustered"/>
        <c:varyColors val="0"/>
        <c:ser>
          <c:idx val="0"/>
          <c:order val="0"/>
          <c:tx>
            <c:strRef>
              <c:f>'2017年9月摘牌公司情况一览'!$J$1</c:f>
              <c:strCache>
                <c:ptCount val="1"/>
                <c:pt idx="0">
                  <c:v>挂牌家数</c:v>
                </c:pt>
              </c:strCache>
            </c:strRef>
          </c:tx>
          <c:spPr>
            <a:solidFill>
              <a:srgbClr val="0070C0">
                <a:alpha val="70000"/>
              </a:srgbClr>
            </a:solidFill>
            <a:ln>
              <a:noFill/>
            </a:ln>
            <a:effectLst>
              <a:outerShdw blurRad="50800" dist="38100" dir="2700000" algn="tl" rotWithShape="0">
                <a:prstClr val="black">
                  <a:alpha val="40000"/>
                </a:prstClr>
              </a:outerShdw>
            </a:effectLst>
          </c:spPr>
          <c:invertIfNegative val="0"/>
          <c:dLbls>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AFA-4C4F-9C57-A7B556A3B926}"/>
                </c:ext>
              </c:extLst>
            </c:dLbl>
            <c:dLbl>
              <c:idx val="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AFA-4C4F-9C57-A7B556A3B926}"/>
                </c:ext>
              </c:extLst>
            </c:dLbl>
            <c:dLbl>
              <c:idx val="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AFA-4C4F-9C57-A7B556A3B926}"/>
                </c:ext>
              </c:extLst>
            </c:dLbl>
            <c:dLbl>
              <c:idx val="8"/>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FA-4C4F-9C57-A7B556A3B926}"/>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AFA-4C4F-9C57-A7B556A3B926}"/>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AFA-4C4F-9C57-A7B556A3B926}"/>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AFA-4C4F-9C57-A7B556A3B92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'2017年9月摘牌公司情况一览'!$I$2:$I$13</c:f>
              <c:numCache>
                <c:formatCode>yyyy"年"m"月"</c:formatCode>
                <c:ptCount val="12"/>
                <c:pt idx="0">
                  <c:v>43282</c:v>
                </c:pt>
                <c:pt idx="1">
                  <c:v>43252</c:v>
                </c:pt>
                <c:pt idx="2">
                  <c:v>43221</c:v>
                </c:pt>
                <c:pt idx="3">
                  <c:v>43220</c:v>
                </c:pt>
                <c:pt idx="4">
                  <c:v>43190</c:v>
                </c:pt>
                <c:pt idx="5">
                  <c:v>43159</c:v>
                </c:pt>
                <c:pt idx="6">
                  <c:v>43131</c:v>
                </c:pt>
                <c:pt idx="7">
                  <c:v>43070</c:v>
                </c:pt>
                <c:pt idx="8">
                  <c:v>43040</c:v>
                </c:pt>
                <c:pt idx="9">
                  <c:v>43009</c:v>
                </c:pt>
                <c:pt idx="10">
                  <c:v>42979</c:v>
                </c:pt>
                <c:pt idx="11">
                  <c:v>42948</c:v>
                </c:pt>
              </c:numCache>
            </c:numRef>
          </c:cat>
          <c:val>
            <c:numRef>
              <c:f>'2017年9月摘牌公司情况一览'!$J$2:$J$13</c:f>
              <c:numCache>
                <c:formatCode>General</c:formatCode>
                <c:ptCount val="12"/>
                <c:pt idx="0">
                  <c:v>52</c:v>
                </c:pt>
                <c:pt idx="1">
                  <c:v>35</c:v>
                </c:pt>
                <c:pt idx="2">
                  <c:v>36</c:v>
                </c:pt>
                <c:pt idx="3">
                  <c:v>22</c:v>
                </c:pt>
                <c:pt idx="4">
                  <c:v>55</c:v>
                </c:pt>
                <c:pt idx="5">
                  <c:v>88</c:v>
                </c:pt>
                <c:pt idx="6">
                  <c:v>85</c:v>
                </c:pt>
                <c:pt idx="7">
                  <c:v>115</c:v>
                </c:pt>
                <c:pt idx="8">
                  <c:v>124</c:v>
                </c:pt>
                <c:pt idx="9">
                  <c:v>69</c:v>
                </c:pt>
                <c:pt idx="10">
                  <c:v>107</c:v>
                </c:pt>
                <c:pt idx="11">
                  <c:v>379</c:v>
                </c:pt>
              </c:numCache>
            </c:numRef>
          </c:val>
          <c:extLst xmlns:c16r2="http://schemas.microsoft.com/office/drawing/2015/06/chart">
            <c:ext xmlns:c16="http://schemas.microsoft.com/office/drawing/2014/chart" uri="{C3380CC4-5D6E-409C-BE32-E72D297353CC}">
              <c16:uniqueId val="{00000007-7AFA-4C4F-9C57-A7B556A3B926}"/>
            </c:ext>
          </c:extLst>
        </c:ser>
        <c:ser>
          <c:idx val="1"/>
          <c:order val="1"/>
          <c:tx>
            <c:strRef>
              <c:f>'2017年9月摘牌公司情况一览'!$K$1</c:f>
              <c:strCache>
                <c:ptCount val="1"/>
                <c:pt idx="0">
                  <c:v>摘牌家数</c:v>
                </c:pt>
              </c:strCache>
            </c:strRef>
          </c:tx>
          <c:spPr>
            <a:solidFill>
              <a:srgbClr val="FF0000">
                <a:alpha val="70000"/>
              </a:srgbClr>
            </a:solidFill>
            <a:ln>
              <a:solidFill>
                <a:srgbClr val="FF0000"/>
              </a:solidFill>
            </a:ln>
            <a:effectLst>
              <a:outerShdw blurRad="50800" dist="38100" dir="2700000" algn="tl" rotWithShape="0">
                <a:prstClr val="black">
                  <a:alpha val="40000"/>
                </a:prstClr>
              </a:outerShdw>
            </a:effectLst>
          </c:spPr>
          <c:invertIfNegative val="0"/>
          <c:dLbls>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AFA-4C4F-9C57-A7B556A3B926}"/>
                </c:ext>
              </c:extLst>
            </c:dLbl>
            <c:dLbl>
              <c:idx val="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AFA-4C4F-9C57-A7B556A3B926}"/>
                </c:ext>
              </c:extLst>
            </c:dLbl>
            <c:dLbl>
              <c:idx val="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AFA-4C4F-9C57-A7B556A3B926}"/>
                </c:ext>
              </c:extLst>
            </c:dLbl>
            <c:dLbl>
              <c:idx val="8"/>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AFA-4C4F-9C57-A7B556A3B926}"/>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AFA-4C4F-9C57-A7B556A3B926}"/>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AFA-4C4F-9C57-A7B556A3B926}"/>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AFA-4C4F-9C57-A7B556A3B926}"/>
                </c:ext>
              </c:extLst>
            </c:dLbl>
            <c:spPr>
              <a:noFill/>
              <a:ln>
                <a:noFill/>
              </a:ln>
              <a:effectLst/>
            </c:spPr>
            <c:txPr>
              <a:bodyPr rot="0" spcFirstLastPara="1" vertOverflow="ellipsis" vert="horz" wrap="square" lIns="38100" tIns="19050" rIns="38100" bIns="19050" anchor="ctr" anchorCtr="0">
                <a:spAutoFit/>
              </a:bodyPr>
              <a:lstStyle/>
              <a:p>
                <a:pPr algn="ctr">
                  <a:defRPr lang="zh-CN" altLang="en-US"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'2017年9月摘牌公司情况一览'!$I$2:$I$13</c:f>
              <c:numCache>
                <c:formatCode>yyyy"年"m"月"</c:formatCode>
                <c:ptCount val="12"/>
                <c:pt idx="0">
                  <c:v>43282</c:v>
                </c:pt>
                <c:pt idx="1">
                  <c:v>43252</c:v>
                </c:pt>
                <c:pt idx="2">
                  <c:v>43221</c:v>
                </c:pt>
                <c:pt idx="3">
                  <c:v>43220</c:v>
                </c:pt>
                <c:pt idx="4">
                  <c:v>43190</c:v>
                </c:pt>
                <c:pt idx="5">
                  <c:v>43159</c:v>
                </c:pt>
                <c:pt idx="6">
                  <c:v>43131</c:v>
                </c:pt>
                <c:pt idx="7">
                  <c:v>43070</c:v>
                </c:pt>
                <c:pt idx="8">
                  <c:v>43040</c:v>
                </c:pt>
                <c:pt idx="9">
                  <c:v>43009</c:v>
                </c:pt>
                <c:pt idx="10">
                  <c:v>42979</c:v>
                </c:pt>
                <c:pt idx="11">
                  <c:v>42948</c:v>
                </c:pt>
              </c:numCache>
            </c:numRef>
          </c:cat>
          <c:val>
            <c:numRef>
              <c:f>'2017年9月摘牌公司情况一览'!$K$2:$K$13</c:f>
              <c:numCache>
                <c:formatCode>General</c:formatCode>
                <c:ptCount val="12"/>
                <c:pt idx="0">
                  <c:v>-187</c:v>
                </c:pt>
                <c:pt idx="1">
                  <c:v>-101</c:v>
                </c:pt>
                <c:pt idx="2">
                  <c:v>-109</c:v>
                </c:pt>
                <c:pt idx="3">
                  <c:v>-199</c:v>
                </c:pt>
                <c:pt idx="4">
                  <c:v>-126</c:v>
                </c:pt>
                <c:pt idx="5">
                  <c:v>-64</c:v>
                </c:pt>
                <c:pt idx="6">
                  <c:v>-109</c:v>
                </c:pt>
                <c:pt idx="7">
                  <c:v>-130</c:v>
                </c:pt>
                <c:pt idx="8">
                  <c:v>-98</c:v>
                </c:pt>
                <c:pt idx="9">
                  <c:v>-44</c:v>
                </c:pt>
                <c:pt idx="10">
                  <c:v>-64</c:v>
                </c:pt>
                <c:pt idx="11">
                  <c:v>-112</c:v>
                </c:pt>
              </c:numCache>
            </c:numRef>
          </c:val>
          <c:extLst xmlns:c16r2="http://schemas.microsoft.com/office/drawing/2015/06/chart">
            <c:ext xmlns:c16="http://schemas.microsoft.com/office/drawing/2014/chart" uri="{C3380CC4-5D6E-409C-BE32-E72D297353CC}">
              <c16:uniqueId val="{0000000F-7AFA-4C4F-9C57-A7B556A3B926}"/>
            </c:ext>
          </c:extLst>
        </c:ser>
        <c:dLbls>
          <c:showLegendKey val="0"/>
          <c:showVal val="0"/>
          <c:showCatName val="0"/>
          <c:showSerName val="0"/>
          <c:showPercent val="0"/>
          <c:showBubbleSize val="0"/>
        </c:dLbls>
        <c:gapWidth val="219"/>
        <c:overlap val="100"/>
        <c:axId val="253954304"/>
        <c:axId val="253972480"/>
      </c:barChart>
      <c:dateAx>
        <c:axId val="253954304"/>
        <c:scaling>
          <c:orientation val="minMax"/>
        </c:scaling>
        <c:delete val="0"/>
        <c:axPos val="b"/>
        <c:numFmt formatCode="yyyy&quot;年&quot;m&quot;月&quot;"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3972480"/>
        <c:crossesAt val="0"/>
        <c:auto val="1"/>
        <c:lblOffset val="100"/>
        <c:baseTimeUnit val="months"/>
      </c:dateAx>
      <c:valAx>
        <c:axId val="253972480"/>
        <c:scaling>
          <c:orientation val="minMax"/>
          <c:min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3954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r>
              <a:rPr lang="en-US" altLang="zh-CN" sz="1400">
                <a:solidFill>
                  <a:sysClr val="windowText" lastClr="000000"/>
                </a:solidFill>
                <a:latin typeface="微软雅黑" panose="020B0503020204020204" pitchFamily="34" charset="-122"/>
                <a:ea typeface="微软雅黑" panose="020B0503020204020204" pitchFamily="34" charset="-122"/>
              </a:rPr>
              <a:t>2017.8-2018.7</a:t>
            </a:r>
            <a:r>
              <a:rPr lang="zh-CN" altLang="en-US" sz="1400">
                <a:solidFill>
                  <a:sysClr val="windowText" lastClr="000000"/>
                </a:solidFill>
                <a:latin typeface="微软雅黑" panose="020B0503020204020204" pitchFamily="34" charset="-122"/>
                <a:ea typeface="微软雅黑" panose="020B0503020204020204" pitchFamily="34" charset="-122"/>
              </a:rPr>
              <a:t>新三板成交量分类统计</a:t>
            </a:r>
          </a:p>
        </c:rich>
      </c:tx>
      <c:overlay val="0"/>
      <c:spPr>
        <a:noFill/>
        <a:ln>
          <a:noFill/>
        </a:ln>
        <a:effectLst/>
      </c:spPr>
    </c:title>
    <c:autoTitleDeleted val="0"/>
    <c:plotArea>
      <c:layout>
        <c:manualLayout>
          <c:layoutTarget val="inner"/>
          <c:xMode val="edge"/>
          <c:yMode val="edge"/>
          <c:x val="9.0079378375575392E-2"/>
          <c:y val="0.15663460488592923"/>
          <c:w val="0.81984124324884922"/>
          <c:h val="0.68125641324913921"/>
        </c:manualLayout>
      </c:layout>
      <c:barChart>
        <c:barDir val="col"/>
        <c:grouping val="clustered"/>
        <c:varyColors val="0"/>
        <c:ser>
          <c:idx val="0"/>
          <c:order val="0"/>
          <c:tx>
            <c:strRef>
              <c:f>新三板成交量月度统计!$B$10</c:f>
              <c:strCache>
                <c:ptCount val="1"/>
                <c:pt idx="0">
                  <c:v>做市成交量</c:v>
                </c:pt>
              </c:strCache>
            </c:strRef>
          </c:tx>
          <c:spPr>
            <a:solidFill>
              <a:srgbClr val="00B0F0"/>
            </a:solidFill>
            <a:ln>
              <a:noFill/>
            </a:ln>
            <a:effectLst/>
          </c:spPr>
          <c:invertIfNegative val="0"/>
          <c:cat>
            <c:numRef>
              <c:f>新三板成交量月度统计!$A$11:$A$22</c:f>
              <c:numCache>
                <c:formatCode>yyyy/m</c:formatCode>
                <c:ptCount val="12"/>
                <c:pt idx="0">
                  <c:v>43282</c:v>
                </c:pt>
                <c:pt idx="1">
                  <c:v>43252</c:v>
                </c:pt>
                <c:pt idx="2">
                  <c:v>43221</c:v>
                </c:pt>
                <c:pt idx="3">
                  <c:v>43191</c:v>
                </c:pt>
                <c:pt idx="4">
                  <c:v>43160</c:v>
                </c:pt>
                <c:pt idx="5">
                  <c:v>43133</c:v>
                </c:pt>
                <c:pt idx="6">
                  <c:v>43131</c:v>
                </c:pt>
                <c:pt idx="7">
                  <c:v>43070</c:v>
                </c:pt>
                <c:pt idx="8">
                  <c:v>43040</c:v>
                </c:pt>
                <c:pt idx="9">
                  <c:v>43009</c:v>
                </c:pt>
                <c:pt idx="10">
                  <c:v>42979</c:v>
                </c:pt>
                <c:pt idx="11">
                  <c:v>42948</c:v>
                </c:pt>
              </c:numCache>
            </c:numRef>
          </c:cat>
          <c:val>
            <c:numRef>
              <c:f>新三板成交量月度统计!$B$11:$B$22</c:f>
              <c:numCache>
                <c:formatCode>###,###,###,##0.00</c:formatCode>
                <c:ptCount val="12"/>
                <c:pt idx="0">
                  <c:v>4.07</c:v>
                </c:pt>
                <c:pt idx="1">
                  <c:v>3.66</c:v>
                </c:pt>
                <c:pt idx="2">
                  <c:v>5.21</c:v>
                </c:pt>
                <c:pt idx="3">
                  <c:v>5.73</c:v>
                </c:pt>
                <c:pt idx="4">
                  <c:v>6.0941000000000001</c:v>
                </c:pt>
                <c:pt idx="5">
                  <c:v>4.83</c:v>
                </c:pt>
                <c:pt idx="6">
                  <c:v>6.9054000000000002</c:v>
                </c:pt>
                <c:pt idx="7">
                  <c:v>10.304500000000001</c:v>
                </c:pt>
                <c:pt idx="8">
                  <c:v>10.0709</c:v>
                </c:pt>
                <c:pt idx="9">
                  <c:v>8.2660216299999991</c:v>
                </c:pt>
                <c:pt idx="10">
                  <c:v>10.010931149999999</c:v>
                </c:pt>
                <c:pt idx="11">
                  <c:v>11.22583416</c:v>
                </c:pt>
              </c:numCache>
            </c:numRef>
          </c:val>
          <c:extLst xmlns:c16r2="http://schemas.microsoft.com/office/drawing/2015/06/chart">
            <c:ext xmlns:c16="http://schemas.microsoft.com/office/drawing/2014/chart" uri="{C3380CC4-5D6E-409C-BE32-E72D297353CC}">
              <c16:uniqueId val="{00000000-E91C-4DE3-99AF-632D509DF344}"/>
            </c:ext>
          </c:extLst>
        </c:ser>
        <c:ser>
          <c:idx val="1"/>
          <c:order val="1"/>
          <c:tx>
            <c:strRef>
              <c:f>新三板成交量月度统计!$C$10</c:f>
              <c:strCache>
                <c:ptCount val="1"/>
                <c:pt idx="0">
                  <c:v>竞价成交量</c:v>
                </c:pt>
              </c:strCache>
            </c:strRef>
          </c:tx>
          <c:spPr>
            <a:solidFill>
              <a:srgbClr val="FFC000"/>
            </a:solidFill>
            <a:ln>
              <a:noFill/>
            </a:ln>
            <a:effectLst/>
          </c:spPr>
          <c:invertIfNegative val="0"/>
          <c:cat>
            <c:numRef>
              <c:f>新三板成交量月度统计!$A$11:$A$22</c:f>
              <c:numCache>
                <c:formatCode>yyyy/m</c:formatCode>
                <c:ptCount val="12"/>
                <c:pt idx="0">
                  <c:v>43282</c:v>
                </c:pt>
                <c:pt idx="1">
                  <c:v>43252</c:v>
                </c:pt>
                <c:pt idx="2">
                  <c:v>43221</c:v>
                </c:pt>
                <c:pt idx="3">
                  <c:v>43191</c:v>
                </c:pt>
                <c:pt idx="4">
                  <c:v>43160</c:v>
                </c:pt>
                <c:pt idx="5">
                  <c:v>43133</c:v>
                </c:pt>
                <c:pt idx="6">
                  <c:v>43131</c:v>
                </c:pt>
                <c:pt idx="7">
                  <c:v>43070</c:v>
                </c:pt>
                <c:pt idx="8">
                  <c:v>43040</c:v>
                </c:pt>
                <c:pt idx="9">
                  <c:v>43009</c:v>
                </c:pt>
                <c:pt idx="10">
                  <c:v>42979</c:v>
                </c:pt>
                <c:pt idx="11">
                  <c:v>42948</c:v>
                </c:pt>
              </c:numCache>
            </c:numRef>
          </c:cat>
          <c:val>
            <c:numRef>
              <c:f>新三板成交量月度统计!$C$11:$C$22</c:f>
              <c:numCache>
                <c:formatCode>###,###,###,##0.00</c:formatCode>
                <c:ptCount val="12"/>
                <c:pt idx="0">
                  <c:v>1.78</c:v>
                </c:pt>
                <c:pt idx="1">
                  <c:v>2.0499999999999998</c:v>
                </c:pt>
                <c:pt idx="2">
                  <c:v>2.68</c:v>
                </c:pt>
                <c:pt idx="3">
                  <c:v>3.0371999999999999</c:v>
                </c:pt>
                <c:pt idx="4">
                  <c:v>1.3362000000000001</c:v>
                </c:pt>
                <c:pt idx="5">
                  <c:v>5.92</c:v>
                </c:pt>
                <c:pt idx="6">
                  <c:v>16.973800000000001</c:v>
                </c:pt>
                <c:pt idx="7">
                  <c:v>35.481000000000002</c:v>
                </c:pt>
                <c:pt idx="8">
                  <c:v>27.4285</c:v>
                </c:pt>
                <c:pt idx="9">
                  <c:v>17.222025419999998</c:v>
                </c:pt>
                <c:pt idx="10">
                  <c:v>21.410780989999999</c:v>
                </c:pt>
                <c:pt idx="11">
                  <c:v>19.108804660000001</c:v>
                </c:pt>
              </c:numCache>
            </c:numRef>
          </c:val>
          <c:extLst xmlns:c16r2="http://schemas.microsoft.com/office/drawing/2015/06/chart">
            <c:ext xmlns:c16="http://schemas.microsoft.com/office/drawing/2014/chart" uri="{C3380CC4-5D6E-409C-BE32-E72D297353CC}">
              <c16:uniqueId val="{00000001-E91C-4DE3-99AF-632D509DF344}"/>
            </c:ext>
          </c:extLst>
        </c:ser>
        <c:dLbls>
          <c:showLegendKey val="0"/>
          <c:showVal val="0"/>
          <c:showCatName val="0"/>
          <c:showSerName val="0"/>
          <c:showPercent val="0"/>
          <c:showBubbleSize val="0"/>
        </c:dLbls>
        <c:gapWidth val="219"/>
        <c:overlap val="-27"/>
        <c:axId val="217298432"/>
        <c:axId val="217299968"/>
      </c:barChart>
      <c:lineChart>
        <c:grouping val="standard"/>
        <c:varyColors val="0"/>
        <c:ser>
          <c:idx val="2"/>
          <c:order val="2"/>
          <c:tx>
            <c:strRef>
              <c:f>新三板成交量月度统计!$D$10</c:f>
              <c:strCache>
                <c:ptCount val="1"/>
                <c:pt idx="0">
                  <c:v>创新成交量</c:v>
                </c:pt>
              </c:strCache>
            </c:strRef>
          </c:tx>
          <c:spPr>
            <a:ln w="22225" cap="rnd">
              <a:solidFill>
                <a:srgbClr val="00B050"/>
              </a:solidFill>
              <a:round/>
            </a:ln>
            <a:effectLst/>
          </c:spPr>
          <c:marker>
            <c:symbol val="none"/>
          </c:marker>
          <c:dLbls>
            <c:dLbl>
              <c:idx val="4"/>
              <c:layout>
                <c:manualLayout>
                  <c:x val="-3.64741641337386E-2"/>
                  <c:y val="-2.904819925087171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91C-4DE3-99AF-632D509DF34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zh-CN"/>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新三板成交量月度统计!$A$11:$A$22</c:f>
              <c:numCache>
                <c:formatCode>yyyy/m</c:formatCode>
                <c:ptCount val="12"/>
                <c:pt idx="0">
                  <c:v>43282</c:v>
                </c:pt>
                <c:pt idx="1">
                  <c:v>43252</c:v>
                </c:pt>
                <c:pt idx="2">
                  <c:v>43221</c:v>
                </c:pt>
                <c:pt idx="3">
                  <c:v>43191</c:v>
                </c:pt>
                <c:pt idx="4">
                  <c:v>43160</c:v>
                </c:pt>
                <c:pt idx="5">
                  <c:v>43133</c:v>
                </c:pt>
                <c:pt idx="6">
                  <c:v>43131</c:v>
                </c:pt>
                <c:pt idx="7">
                  <c:v>43070</c:v>
                </c:pt>
                <c:pt idx="8">
                  <c:v>43040</c:v>
                </c:pt>
                <c:pt idx="9">
                  <c:v>43009</c:v>
                </c:pt>
                <c:pt idx="10">
                  <c:v>42979</c:v>
                </c:pt>
                <c:pt idx="11">
                  <c:v>42948</c:v>
                </c:pt>
              </c:numCache>
            </c:numRef>
          </c:cat>
          <c:val>
            <c:numRef>
              <c:f>新三板成交量月度统计!$D$11:$D$22</c:f>
              <c:numCache>
                <c:formatCode>###,###,###,##0.00</c:formatCode>
                <c:ptCount val="12"/>
                <c:pt idx="0">
                  <c:v>2.2599999999999998</c:v>
                </c:pt>
                <c:pt idx="1">
                  <c:v>2.5499999999999998</c:v>
                </c:pt>
                <c:pt idx="2">
                  <c:v>2.79</c:v>
                </c:pt>
                <c:pt idx="3">
                  <c:v>3.6267999999999998</c:v>
                </c:pt>
                <c:pt idx="4">
                  <c:v>4.1985000000000001</c:v>
                </c:pt>
                <c:pt idx="5">
                  <c:v>3.97</c:v>
                </c:pt>
                <c:pt idx="6">
                  <c:v>9.1944999999999997</c:v>
                </c:pt>
                <c:pt idx="7">
                  <c:v>14.0077</c:v>
                </c:pt>
                <c:pt idx="8">
                  <c:v>14.4686</c:v>
                </c:pt>
                <c:pt idx="9">
                  <c:v>9.7000541500000015</c:v>
                </c:pt>
                <c:pt idx="10">
                  <c:v>12.86516177</c:v>
                </c:pt>
                <c:pt idx="11">
                  <c:v>11.675226420000001</c:v>
                </c:pt>
              </c:numCache>
            </c:numRef>
          </c:val>
          <c:smooth val="0"/>
          <c:extLst xmlns:c16r2="http://schemas.microsoft.com/office/drawing/2015/06/chart">
            <c:ext xmlns:c16="http://schemas.microsoft.com/office/drawing/2014/chart" uri="{C3380CC4-5D6E-409C-BE32-E72D297353CC}">
              <c16:uniqueId val="{00000003-E91C-4DE3-99AF-632D509DF344}"/>
            </c:ext>
          </c:extLst>
        </c:ser>
        <c:ser>
          <c:idx val="3"/>
          <c:order val="3"/>
          <c:tx>
            <c:strRef>
              <c:f>新三板成交量月度统计!$E$10</c:f>
              <c:strCache>
                <c:ptCount val="1"/>
                <c:pt idx="0">
                  <c:v>基础成交量</c:v>
                </c:pt>
              </c:strCache>
            </c:strRef>
          </c:tx>
          <c:spPr>
            <a:ln w="2222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新三板成交量月度统计!$A$11:$A$22</c:f>
              <c:numCache>
                <c:formatCode>yyyy/m</c:formatCode>
                <c:ptCount val="12"/>
                <c:pt idx="0">
                  <c:v>43282</c:v>
                </c:pt>
                <c:pt idx="1">
                  <c:v>43252</c:v>
                </c:pt>
                <c:pt idx="2">
                  <c:v>43221</c:v>
                </c:pt>
                <c:pt idx="3">
                  <c:v>43191</c:v>
                </c:pt>
                <c:pt idx="4">
                  <c:v>43160</c:v>
                </c:pt>
                <c:pt idx="5">
                  <c:v>43133</c:v>
                </c:pt>
                <c:pt idx="6">
                  <c:v>43131</c:v>
                </c:pt>
                <c:pt idx="7">
                  <c:v>43070</c:v>
                </c:pt>
                <c:pt idx="8">
                  <c:v>43040</c:v>
                </c:pt>
                <c:pt idx="9">
                  <c:v>43009</c:v>
                </c:pt>
                <c:pt idx="10">
                  <c:v>42979</c:v>
                </c:pt>
                <c:pt idx="11">
                  <c:v>42948</c:v>
                </c:pt>
              </c:numCache>
            </c:numRef>
          </c:cat>
          <c:val>
            <c:numRef>
              <c:f>新三板成交量月度统计!$E$11:$E$22</c:f>
              <c:numCache>
                <c:formatCode>###,###,###,##0.00</c:formatCode>
                <c:ptCount val="12"/>
                <c:pt idx="0">
                  <c:v>3.5920000000000001</c:v>
                </c:pt>
                <c:pt idx="1">
                  <c:v>3.17</c:v>
                </c:pt>
                <c:pt idx="2">
                  <c:v>5.0999999999999996</c:v>
                </c:pt>
                <c:pt idx="3">
                  <c:v>5.1414</c:v>
                </c:pt>
                <c:pt idx="4">
                  <c:v>3.2317999999999998</c:v>
                </c:pt>
                <c:pt idx="5">
                  <c:v>1.95</c:v>
                </c:pt>
                <c:pt idx="6">
                  <c:v>14.684699999999999</c:v>
                </c:pt>
                <c:pt idx="7">
                  <c:v>31.777799999999999</c:v>
                </c:pt>
                <c:pt idx="8">
                  <c:v>23.030899999999999</c:v>
                </c:pt>
                <c:pt idx="9">
                  <c:v>15.787992900000001</c:v>
                </c:pt>
                <c:pt idx="10">
                  <c:v>18.55655037</c:v>
                </c:pt>
                <c:pt idx="11">
                  <c:v>18.659412400000001</c:v>
                </c:pt>
              </c:numCache>
            </c:numRef>
          </c:val>
          <c:smooth val="0"/>
          <c:extLst xmlns:c16r2="http://schemas.microsoft.com/office/drawing/2015/06/chart">
            <c:ext xmlns:c16="http://schemas.microsoft.com/office/drawing/2014/chart" uri="{C3380CC4-5D6E-409C-BE32-E72D297353CC}">
              <c16:uniqueId val="{00000004-E91C-4DE3-99AF-632D509DF344}"/>
            </c:ext>
          </c:extLst>
        </c:ser>
        <c:dLbls>
          <c:showLegendKey val="0"/>
          <c:showVal val="0"/>
          <c:showCatName val="0"/>
          <c:showSerName val="0"/>
          <c:showPercent val="0"/>
          <c:showBubbleSize val="0"/>
        </c:dLbls>
        <c:marker val="1"/>
        <c:smooth val="0"/>
        <c:axId val="217311488"/>
        <c:axId val="217309952"/>
      </c:lineChart>
      <c:dateAx>
        <c:axId val="217298432"/>
        <c:scaling>
          <c:orientation val="minMax"/>
        </c:scaling>
        <c:delete val="0"/>
        <c:axPos val="b"/>
        <c:numFmt formatCode="yyyy/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7299968"/>
        <c:crosses val="autoZero"/>
        <c:auto val="1"/>
        <c:lblOffset val="100"/>
        <c:baseTimeUnit val="months"/>
      </c:dateAx>
      <c:valAx>
        <c:axId val="217299968"/>
        <c:scaling>
          <c:orientation val="minMax"/>
          <c:max val="6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7298432"/>
        <c:crosses val="autoZero"/>
        <c:crossBetween val="between"/>
      </c:valAx>
      <c:valAx>
        <c:axId val="217309952"/>
        <c:scaling>
          <c:orientation val="minMax"/>
          <c:max val="40"/>
          <c:min val="-5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7311488"/>
        <c:crosses val="max"/>
        <c:crossBetween val="between"/>
      </c:valAx>
      <c:dateAx>
        <c:axId val="217311488"/>
        <c:scaling>
          <c:orientation val="minMax"/>
        </c:scaling>
        <c:delete val="1"/>
        <c:axPos val="b"/>
        <c:numFmt formatCode="yyyy/m" sourceLinked="1"/>
        <c:majorTickMark val="out"/>
        <c:minorTickMark val="none"/>
        <c:tickLblPos val="nextTo"/>
        <c:crossAx val="217309952"/>
        <c:crosses val="autoZero"/>
        <c:auto val="1"/>
        <c:lblOffset val="100"/>
        <c:baseTimeUnit val="days"/>
        <c:majorUnit val="1"/>
        <c:minorUnit val="1"/>
      </c:dateAx>
      <c:spPr>
        <a:noFill/>
        <a:ln>
          <a:noFill/>
        </a:ln>
        <a:effectLst/>
      </c:spPr>
    </c:plotArea>
    <c:legend>
      <c:legendPos val="tr"/>
      <c:layout>
        <c:manualLayout>
          <c:xMode val="edge"/>
          <c:yMode val="edge"/>
          <c:x val="7.5987841945288764E-2"/>
          <c:y val="7.356320773815437E-5"/>
          <c:w val="0.18642350557244175"/>
          <c:h val="0.20046147880003928"/>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50904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16744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72945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Tree>
    <p:extLst>
      <p:ext uri="{BB962C8B-B14F-4D97-AF65-F5344CB8AC3E}">
        <p14:creationId xmlns:p14="http://schemas.microsoft.com/office/powerpoint/2010/main" val="8041983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56475301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1"/>
              <a:t>单击此处编辑母版文本样式</a:t>
            </a:r>
          </a:p>
        </p:txBody>
      </p:sp>
    </p:spTree>
    <p:extLst>
      <p:ext uri="{BB962C8B-B14F-4D97-AF65-F5344CB8AC3E}">
        <p14:creationId xmlns:p14="http://schemas.microsoft.com/office/powerpoint/2010/main" val="37555429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34948831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630239" y="1681163"/>
            <a:ext cx="386873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630239" y="2505075"/>
            <a:ext cx="386873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06704235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3783863086"/>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43400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788"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9914790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824109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788"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74859473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7918463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1" y="365125"/>
            <a:ext cx="5762625"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75128684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Tree>
    <p:extLst>
      <p:ext uri="{BB962C8B-B14F-4D97-AF65-F5344CB8AC3E}">
        <p14:creationId xmlns:p14="http://schemas.microsoft.com/office/powerpoint/2010/main" val="114054110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5653549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1"/>
              <a:t>单击此处编辑母版文本样式</a:t>
            </a:r>
          </a:p>
        </p:txBody>
      </p:sp>
    </p:spTree>
    <p:extLst>
      <p:ext uri="{BB962C8B-B14F-4D97-AF65-F5344CB8AC3E}">
        <p14:creationId xmlns:p14="http://schemas.microsoft.com/office/powerpoint/2010/main" val="156760361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9879537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630239" y="1681163"/>
            <a:ext cx="386873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630239" y="2505075"/>
            <a:ext cx="386873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784724863"/>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284684832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090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605788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788"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1100573813"/>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788"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65935616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2501287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1" y="365125"/>
            <a:ext cx="5762625"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060224404"/>
      </p:ext>
    </p:extLst>
  </p:cSld>
  <p:clrMapOvr>
    <a:masterClrMapping/>
  </p:clrMapOvr>
  <p:transition>
    <p:wipe dir="r"/>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表格占位符 2"/>
          <p:cNvSpPr>
            <a:spLocks noGrp="1"/>
          </p:cNvSpPr>
          <p:nvPr>
            <p:ph type="tbl" idx="1"/>
          </p:nvPr>
        </p:nvSpPr>
        <p:spPr>
          <a:xfrm>
            <a:off x="628650" y="1825625"/>
            <a:ext cx="7886700" cy="4351338"/>
          </a:xfrm>
          <a:prstGeom prst="rect">
            <a:avLst/>
          </a:prstGeom>
        </p:spPr>
        <p:txBody>
          <a:bodyPr/>
          <a:lstStyle/>
          <a:p>
            <a:pPr lvl="0"/>
            <a:endParaRPr lang="zh-CN" altLang="en-US" noProof="0"/>
          </a:p>
        </p:txBody>
      </p:sp>
    </p:spTree>
    <p:extLst>
      <p:ext uri="{BB962C8B-B14F-4D97-AF65-F5344CB8AC3E}">
        <p14:creationId xmlns:p14="http://schemas.microsoft.com/office/powerpoint/2010/main" val="129622351"/>
      </p:ext>
    </p:extLst>
  </p:cSld>
  <p:clrMapOvr>
    <a:masterClrMapping/>
  </p:clrMapOvr>
  <p:transition>
    <p:wipe dir="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402A13C-92B8-4B19-AAF1-9CADDA403FD0}"/>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D55EC114-B401-4B96-94BD-51541CDFCF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44281CF9-4774-4977-B940-25EAA471DBC3}"/>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页脚占位符 4">
            <a:extLst>
              <a:ext uri="{FF2B5EF4-FFF2-40B4-BE49-F238E27FC236}">
                <a16:creationId xmlns:a16="http://schemas.microsoft.com/office/drawing/2014/main" xmlns="" id="{42EF24F3-250C-4116-A3D7-D58D3C6802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C6EA8C1-4F04-4252-AE4C-07D5F2578A5E}"/>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493536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D58C5B-B0E8-4070-9DE1-E1D2259CE9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1BE746-7DC8-4802-972D-D2805D1A8CC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8E32592-5194-49FE-9898-FBEF0F94594F}"/>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页脚占位符 4">
            <a:extLst>
              <a:ext uri="{FF2B5EF4-FFF2-40B4-BE49-F238E27FC236}">
                <a16:creationId xmlns:a16="http://schemas.microsoft.com/office/drawing/2014/main" xmlns="" id="{54B66476-D248-4877-A193-C56728D8C6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2CEDC65-6D3C-4746-A19E-C5A28DE542C6}"/>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896181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9618EF-4683-4794-80BE-50F32A3E0FD6}"/>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84483A3-B48B-4748-98A6-7FA4FE6D2A4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E68F173E-218E-41EE-B69B-3A179BD17106}"/>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页脚占位符 4">
            <a:extLst>
              <a:ext uri="{FF2B5EF4-FFF2-40B4-BE49-F238E27FC236}">
                <a16:creationId xmlns:a16="http://schemas.microsoft.com/office/drawing/2014/main" xmlns="" id="{A7B776E4-2EC6-4E8F-B897-A770CC9B0A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5D01EBF-A072-49DC-AF5E-8375B5DAECC8}"/>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17279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617C392-791D-4E1A-873B-3D03D39561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E22C5A9-C3B7-4695-82D3-53FCC99A2B13}"/>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0201A269-F63F-4367-88FF-9912609AC190}"/>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C7127075-A73C-4C67-BC46-2882F004D2C1}"/>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6" name="页脚占位符 5">
            <a:extLst>
              <a:ext uri="{FF2B5EF4-FFF2-40B4-BE49-F238E27FC236}">
                <a16:creationId xmlns:a16="http://schemas.microsoft.com/office/drawing/2014/main" xmlns="" id="{3D025DA4-7385-4F98-91B1-F0A4D8CF4E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E7DD259-D745-4D31-A12D-D08BEEF37178}"/>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379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90BD98F-7FCF-4000-A0C1-48941F6AAC6C}"/>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C0C35E6-09F1-4D46-8CD4-23684CA317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B8882589-E258-40B2-8A61-C7BC59CBB5CB}"/>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3DE7430-5693-4FF6-9FB6-46DD09716A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5A0469C9-DA25-4389-B603-FC116E5B80F0}"/>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AAF814D3-0752-4917-9735-899113FB9DAB}"/>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8" name="页脚占位符 7">
            <a:extLst>
              <a:ext uri="{FF2B5EF4-FFF2-40B4-BE49-F238E27FC236}">
                <a16:creationId xmlns:a16="http://schemas.microsoft.com/office/drawing/2014/main" xmlns="" id="{4365383A-7AA4-499B-ACB8-93FCB7140DE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D8E35A33-1401-49A2-9285-4C9CBEE07A96}"/>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38194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934593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DD7E49-52C3-4A5C-9BA0-3627FEFA98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A71563B-E9F0-432F-A577-CE3042B83434}"/>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4" name="页脚占位符 3">
            <a:extLst>
              <a:ext uri="{FF2B5EF4-FFF2-40B4-BE49-F238E27FC236}">
                <a16:creationId xmlns:a16="http://schemas.microsoft.com/office/drawing/2014/main" xmlns="" id="{BDD14A65-7335-414E-A9BD-A5A65EDF545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0CDE0605-DA30-4964-8A99-0F3276845B9F}"/>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610887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66A845A-48B2-4333-BC4D-B3F3AE8F09B6}"/>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3" name="页脚占位符 2">
            <a:extLst>
              <a:ext uri="{FF2B5EF4-FFF2-40B4-BE49-F238E27FC236}">
                <a16:creationId xmlns:a16="http://schemas.microsoft.com/office/drawing/2014/main" xmlns="" id="{B2CA20DD-59C9-40E5-A155-D14D8A47816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0CE1A21-6C25-4098-A4AD-5D3ADA45AE71}"/>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83132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90740E-E4E5-41A2-85B8-9F277C5BC376}"/>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CFB018A5-58EC-4849-B994-4DD451AA28C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6D61978D-1899-4471-86FD-25D80DE126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5AE3179-C84B-4136-BF94-47E7A1C2331C}"/>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6" name="页脚占位符 5">
            <a:extLst>
              <a:ext uri="{FF2B5EF4-FFF2-40B4-BE49-F238E27FC236}">
                <a16:creationId xmlns:a16="http://schemas.microsoft.com/office/drawing/2014/main" xmlns="" id="{E025F24F-229D-4C57-8D16-4E48C7AD32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0A368F-D1AB-483C-B440-23DB8DF473CD}"/>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919242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187C55-E441-418D-875F-A02E416B55FC}"/>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5CBE0B9-AF76-46E8-A04E-FEBB7431CB4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xmlns="" id="{CC016651-67F0-4ED0-BC8F-4C841BB23F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A0154E58-8AD1-4A87-8BB1-1017D1620B27}"/>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6" name="页脚占位符 5">
            <a:extLst>
              <a:ext uri="{FF2B5EF4-FFF2-40B4-BE49-F238E27FC236}">
                <a16:creationId xmlns:a16="http://schemas.microsoft.com/office/drawing/2014/main" xmlns="" id="{B259169A-3082-423F-A9BA-AAC68AC912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57571EB-F690-43DE-965D-1D9CEA16774D}"/>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934137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0B1601-3732-4DE8-982C-C41B19B272E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A8E5A97-5ABE-47F5-A917-A259AB33E6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9057A26-240C-42EC-B0FD-110A4C0CFEC3}"/>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页脚占位符 4">
            <a:extLst>
              <a:ext uri="{FF2B5EF4-FFF2-40B4-BE49-F238E27FC236}">
                <a16:creationId xmlns:a16="http://schemas.microsoft.com/office/drawing/2014/main" xmlns="" id="{3AE82661-977F-452A-9D60-C2F20FC45E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025BBC2-5E62-41DD-9849-1877A636BF47}"/>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544042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8AF6F01-3A35-46B3-A08E-E4E07C6ACC42}"/>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0183AB6-8661-4066-8EC1-ABD54E94FFD0}"/>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FC4295F-086C-4EEF-A534-43AD68D25CDA}"/>
              </a:ext>
            </a:extLst>
          </p:cNvPr>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5" name="页脚占位符 4">
            <a:extLst>
              <a:ext uri="{FF2B5EF4-FFF2-40B4-BE49-F238E27FC236}">
                <a16:creationId xmlns:a16="http://schemas.microsoft.com/office/drawing/2014/main" xmlns="" id="{E18CDF86-486F-431F-9933-3E50B66DD3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1C72D36-AA0D-4799-B44E-D58E3B522E45}"/>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72386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27967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59785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59650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91694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DF3E94-B1DE-4DB0-B817-89FF325CCA67}" type="datetimeFigureOut">
              <a:rPr lang="zh-CN" altLang="en-US" smtClean="0"/>
              <a:t>2018/8/10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13777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F3E94-B1DE-4DB0-B817-89FF325CCA67}" type="datetimeFigureOut">
              <a:rPr lang="zh-CN" altLang="en-US" smtClean="0"/>
              <a:t>2018/8/10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13078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33" descr="rkk">
            <a:extLst>
              <a:ext uri="{FF2B5EF4-FFF2-40B4-BE49-F238E27FC236}">
                <a16:creationId xmlns:a16="http://schemas.microsoft.com/office/drawing/2014/main" xmlns="" id="{7210308E-57E1-4078-A461-B732F8008D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4075" y="4181477"/>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5" descr="top">
            <a:extLst>
              <a:ext uri="{FF2B5EF4-FFF2-40B4-BE49-F238E27FC236}">
                <a16:creationId xmlns:a16="http://schemas.microsoft.com/office/drawing/2014/main" xmlns="" id="{F3DBE01D-6A44-4617-8723-A39FCEEA037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6" descr="bottom">
            <a:extLst>
              <a:ext uri="{FF2B5EF4-FFF2-40B4-BE49-F238E27FC236}">
                <a16:creationId xmlns:a16="http://schemas.microsoft.com/office/drawing/2014/main" xmlns="" id="{B962190F-7AD1-40CA-AD84-0153514436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524500"/>
            <a:ext cx="914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7">
            <a:extLst>
              <a:ext uri="{FF2B5EF4-FFF2-40B4-BE49-F238E27FC236}">
                <a16:creationId xmlns:a16="http://schemas.microsoft.com/office/drawing/2014/main" xmlns="" id="{BFE20F04-1E3D-45C9-A554-ADF831A69522}"/>
              </a:ext>
            </a:extLst>
          </p:cNvPr>
          <p:cNvSpPr txBox="1">
            <a:spLocks noChangeArrowheads="1"/>
          </p:cNvSpPr>
          <p:nvPr/>
        </p:nvSpPr>
        <p:spPr bwMode="auto">
          <a:xfrm>
            <a:off x="2890839" y="4637088"/>
            <a:ext cx="4319587" cy="2539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sz="1050" dirty="0">
                <a:solidFill>
                  <a:srgbClr val="777777"/>
                </a:solidFill>
                <a:ea typeface="宋体" panose="02010600030101010101" pitchFamily="2" charset="-122"/>
              </a:rPr>
              <a:t>RONGKE INVESTMENT MANAGEMENT CO., LTD</a:t>
            </a:r>
          </a:p>
        </p:txBody>
      </p:sp>
      <p:sp>
        <p:nvSpPr>
          <p:cNvPr id="4102" name="Text Box 38">
            <a:extLst>
              <a:ext uri="{FF2B5EF4-FFF2-40B4-BE49-F238E27FC236}">
                <a16:creationId xmlns:a16="http://schemas.microsoft.com/office/drawing/2014/main" xmlns="" id="{CAFC8323-BCDC-4207-9EDD-6C77835D048F}"/>
              </a:ext>
            </a:extLst>
          </p:cNvPr>
          <p:cNvSpPr txBox="1">
            <a:spLocks noChangeArrowheads="1"/>
          </p:cNvSpPr>
          <p:nvPr/>
        </p:nvSpPr>
        <p:spPr bwMode="auto">
          <a:xfrm>
            <a:off x="2873376" y="4098927"/>
            <a:ext cx="4321175" cy="39241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defRPr/>
            </a:pPr>
            <a:r>
              <a:rPr lang="zh-CN" altLang="en-US" sz="1950">
                <a:solidFill>
                  <a:srgbClr val="777777"/>
                </a:solidFill>
                <a:ea typeface="黑体" panose="02010609060101010101" pitchFamily="49" charset="-122"/>
              </a:rPr>
              <a:t>上海融客投资管理有限公司</a:t>
            </a:r>
          </a:p>
        </p:txBody>
      </p:sp>
      <p:sp>
        <p:nvSpPr>
          <p:cNvPr id="4103" name="Rectangle 41">
            <a:extLst>
              <a:ext uri="{FF2B5EF4-FFF2-40B4-BE49-F238E27FC236}">
                <a16:creationId xmlns:a16="http://schemas.microsoft.com/office/drawing/2014/main" xmlns="" id="{FEE4954A-3584-4C3D-858F-B2DE22DC9AA4}"/>
              </a:ext>
            </a:extLst>
          </p:cNvPr>
          <p:cNvSpPr>
            <a:spLocks noChangeArrowheads="1"/>
          </p:cNvSpPr>
          <p:nvPr/>
        </p:nvSpPr>
        <p:spPr bwMode="auto">
          <a:xfrm>
            <a:off x="60326" y="6577015"/>
            <a:ext cx="2208213" cy="236537"/>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90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321788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0" fontAlgn="base" hangingPunct="0">
        <a:spcBef>
          <a:spcPct val="0"/>
        </a:spcBef>
        <a:spcAft>
          <a:spcPct val="0"/>
        </a:spcAft>
        <a:defRPr sz="2100" b="1" kern="1200">
          <a:solidFill>
            <a:srgbClr val="777777"/>
          </a:solidFill>
          <a:latin typeface="+mj-lt"/>
          <a:ea typeface="+mj-ea"/>
          <a:cs typeface="+mj-cs"/>
        </a:defRPr>
      </a:lvl1pPr>
      <a:lvl2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5pPr>
      <a:lvl6pPr marL="3429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6pPr>
      <a:lvl7pPr marL="6858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7pPr>
      <a:lvl8pPr marL="10287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8pPr>
      <a:lvl9pPr marL="13716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100" kern="1200">
          <a:solidFill>
            <a:srgbClr val="777777"/>
          </a:solidFill>
          <a:latin typeface="+mn-lt"/>
          <a:ea typeface="+mn-ea"/>
          <a:cs typeface="+mn-cs"/>
        </a:defRPr>
      </a:lvl1pPr>
      <a:lvl2pPr marL="557213" indent="-214313" algn="l" rtl="0" eaLnBrk="0" fontAlgn="base" hangingPunct="0">
        <a:spcBef>
          <a:spcPct val="20000"/>
        </a:spcBef>
        <a:spcAft>
          <a:spcPct val="0"/>
        </a:spcAft>
        <a:buClr>
          <a:schemeClr val="hlink"/>
        </a:buClr>
        <a:buFont typeface="Wingdings" panose="05000000000000000000" pitchFamily="2" charset="2"/>
        <a:buChar char="§"/>
        <a:defRPr sz="2100" kern="1200">
          <a:solidFill>
            <a:srgbClr val="777777"/>
          </a:solidFill>
          <a:latin typeface="+mn-lt"/>
          <a:ea typeface="+mn-ea"/>
          <a:cs typeface="+mn-cs"/>
        </a:defRPr>
      </a:lvl2pPr>
      <a:lvl3pPr marL="857250" indent="-171450" algn="l" rtl="0" eaLnBrk="0" fontAlgn="base" hangingPunct="0">
        <a:spcBef>
          <a:spcPct val="20000"/>
        </a:spcBef>
        <a:spcAft>
          <a:spcPct val="0"/>
        </a:spcAft>
        <a:buClr>
          <a:schemeClr val="hlink"/>
        </a:buClr>
        <a:buFont typeface="Wingdings" panose="05000000000000000000" pitchFamily="2" charset="2"/>
        <a:buChar char="•"/>
        <a:defRPr sz="1800" kern="1200">
          <a:solidFill>
            <a:srgbClr val="777777"/>
          </a:solidFill>
          <a:latin typeface="+mn-lt"/>
          <a:ea typeface="+mn-ea"/>
          <a:cs typeface="+mn-cs"/>
        </a:defRPr>
      </a:lvl3pPr>
      <a:lvl4pPr marL="1200150" indent="-171450" algn="l" rtl="0" eaLnBrk="0" fontAlgn="base" hangingPunct="0">
        <a:spcBef>
          <a:spcPct val="20000"/>
        </a:spcBef>
        <a:spcAft>
          <a:spcPct val="0"/>
        </a:spcAft>
        <a:buFont typeface="Wingdings" panose="05000000000000000000" pitchFamily="2" charset="2"/>
        <a:buChar char="–"/>
        <a:defRPr sz="1500" kern="1200">
          <a:solidFill>
            <a:srgbClr val="777777"/>
          </a:solidFill>
          <a:latin typeface="+mn-lt"/>
          <a:ea typeface="+mn-ea"/>
          <a:cs typeface="+mn-cs"/>
        </a:defRPr>
      </a:lvl4pPr>
      <a:lvl5pPr marL="1543050" indent="-171450" algn="l" rtl="0" eaLnBrk="0" fontAlgn="base" hangingPunct="0">
        <a:spcBef>
          <a:spcPct val="20000"/>
        </a:spcBef>
        <a:spcAft>
          <a:spcPct val="0"/>
        </a:spcAft>
        <a:buFont typeface="Wingdings" panose="05000000000000000000" pitchFamily="2" charset="2"/>
        <a:buChar char="»"/>
        <a:defRPr sz="1500" kern="1200">
          <a:solidFill>
            <a:srgbClr val="77777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SBottomband">
            <a:extLst>
              <a:ext uri="{FF2B5EF4-FFF2-40B4-BE49-F238E27FC236}">
                <a16:creationId xmlns:a16="http://schemas.microsoft.com/office/drawing/2014/main" xmlns="" id="{D323C17D-048F-4D85-B66B-3210C4AAD738}"/>
              </a:ext>
            </a:extLst>
          </p:cNvPr>
          <p:cNvSpPr>
            <a:spLocks noChangeArrowheads="1"/>
          </p:cNvSpPr>
          <p:nvPr/>
        </p:nvSpPr>
        <p:spPr bwMode="auto">
          <a:xfrm>
            <a:off x="1" y="6477000"/>
            <a:ext cx="8558213" cy="381000"/>
          </a:xfrm>
          <a:prstGeom prst="rect">
            <a:avLst/>
          </a:prstGeom>
          <a:solidFill>
            <a:srgbClr val="969696"/>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800" rtl="0" eaLnBrk="0" fontAlgn="auto" latinLnBrk="0" hangingPunct="0">
              <a:lnSpc>
                <a:spcPct val="100000"/>
              </a:lnSpc>
              <a:spcBef>
                <a:spcPct val="50000"/>
              </a:spcBef>
              <a:spcAft>
                <a:spcPts val="0"/>
              </a:spcAft>
              <a:buClrTx/>
              <a:buSzTx/>
              <a:buFont typeface="Arial" panose="020B0604020202020204" pitchFamily="34" charset="0"/>
              <a:buNone/>
              <a:tabLst/>
              <a:defRPr/>
            </a:pPr>
            <a:endParaRPr kumimoji="0" lang="zh-CN" altLang="en-US" sz="900" b="0" i="0" u="none" strike="noStrike" kern="1200" cap="none" spc="0" normalizeH="0" baseline="-25000" noProof="0">
              <a:ln>
                <a:noFill/>
              </a:ln>
              <a:solidFill>
                <a:srgbClr val="777777"/>
              </a:solidFill>
              <a:effectLst/>
              <a:uLnTx/>
              <a:uFillTx/>
              <a:latin typeface="Arial" panose="020B0604020202020204" pitchFamily="34" charset="0"/>
              <a:ea typeface="宋体" panose="02010600030101010101" pitchFamily="2" charset="-122"/>
              <a:cs typeface="+mn-cs"/>
            </a:endParaRPr>
          </a:p>
        </p:txBody>
      </p:sp>
      <p:pic>
        <p:nvPicPr>
          <p:cNvPr id="1027" name="Picture 7" descr="bottom">
            <a:extLst>
              <a:ext uri="{FF2B5EF4-FFF2-40B4-BE49-F238E27FC236}">
                <a16:creationId xmlns:a16="http://schemas.microsoft.com/office/drawing/2014/main" xmlns="" id="{65A12F98-B520-480D-98DA-F71BEF36188D}"/>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BottomSquare">
            <a:extLst>
              <a:ext uri="{FF2B5EF4-FFF2-40B4-BE49-F238E27FC236}">
                <a16:creationId xmlns:a16="http://schemas.microsoft.com/office/drawing/2014/main" xmlns="" id="{CCE2D4C0-2E17-424E-BCF8-923AE5618B71}"/>
              </a:ext>
            </a:extLst>
          </p:cNvPr>
          <p:cNvSpPr>
            <a:spLocks noChangeArrowheads="1"/>
          </p:cNvSpPr>
          <p:nvPr/>
        </p:nvSpPr>
        <p:spPr bwMode="auto">
          <a:xfrm>
            <a:off x="8604250" y="6477000"/>
            <a:ext cx="539750" cy="381000"/>
          </a:xfrm>
          <a:prstGeom prst="rect">
            <a:avLst/>
          </a:prstGeom>
          <a:solidFill>
            <a:srgbClr val="6598FF"/>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800" rtl="0" eaLnBrk="0" fontAlgn="auto" latinLnBrk="0" hangingPunct="0">
              <a:lnSpc>
                <a:spcPct val="100000"/>
              </a:lnSpc>
              <a:spcBef>
                <a:spcPts val="0"/>
              </a:spcBef>
              <a:spcAft>
                <a:spcPts val="0"/>
              </a:spcAft>
              <a:buClrTx/>
              <a:buSzTx/>
              <a:buFont typeface="Arial" panose="020B0604020202020204" pitchFamily="34" charset="0"/>
              <a:buNone/>
              <a:tabLst/>
              <a:defRPr/>
            </a:pPr>
            <a:endParaRPr kumimoji="0" lang="en-GB" altLang="en-US" sz="10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29" name="SBottomSquare">
            <a:extLst>
              <a:ext uri="{FF2B5EF4-FFF2-40B4-BE49-F238E27FC236}">
                <a16:creationId xmlns:a16="http://schemas.microsoft.com/office/drawing/2014/main" xmlns="" id="{3711C9EE-CB85-47FC-A6C0-8106D8E2A63C}"/>
              </a:ext>
            </a:extLst>
          </p:cNvPr>
          <p:cNvSpPr>
            <a:spLocks noChangeArrowheads="1"/>
          </p:cNvSpPr>
          <p:nvPr/>
        </p:nvSpPr>
        <p:spPr bwMode="auto">
          <a:xfrm>
            <a:off x="8604250" y="6477000"/>
            <a:ext cx="539750" cy="381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幼圆" panose="02010509060101010101" pitchFamily="49" charset="-122"/>
                <a:ea typeface="宋体" panose="02010600030101010101" pitchFamily="2" charset="-122"/>
              </a:defRPr>
            </a:lvl1pPr>
            <a:lvl2pPr>
              <a:defRPr b="1">
                <a:solidFill>
                  <a:schemeClr val="tx1"/>
                </a:solidFill>
                <a:latin typeface="幼圆" panose="02010509060101010101" pitchFamily="49" charset="-122"/>
                <a:ea typeface="宋体" panose="02010600030101010101" pitchFamily="2" charset="-122"/>
              </a:defRPr>
            </a:lvl2pPr>
            <a:lvl3pPr>
              <a:defRPr b="1">
                <a:solidFill>
                  <a:schemeClr val="tx1"/>
                </a:solidFill>
                <a:latin typeface="幼圆" panose="02010509060101010101" pitchFamily="49" charset="-122"/>
                <a:ea typeface="宋体" panose="02010600030101010101" pitchFamily="2" charset="-122"/>
              </a:defRPr>
            </a:lvl3pPr>
            <a:lvl4pPr>
              <a:defRPr b="1">
                <a:solidFill>
                  <a:schemeClr val="tx1"/>
                </a:solidFill>
                <a:latin typeface="幼圆" panose="02010509060101010101" pitchFamily="49" charset="-122"/>
                <a:ea typeface="宋体" panose="02010600030101010101" pitchFamily="2" charset="-122"/>
              </a:defRPr>
            </a:lvl4pPr>
            <a:lvl5pPr>
              <a:defRPr b="1">
                <a:solidFill>
                  <a:schemeClr val="tx1"/>
                </a:solidFill>
                <a:latin typeface="幼圆" panose="02010509060101010101" pitchFamily="49" charset="-122"/>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A614356D-AF49-4C37-8ADA-81BDD80874FE}" type="slidenum">
              <a:rPr kumimoji="0" lang="zh-CN" altLang="en-US" sz="75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rPr>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zh-CN" altLang="en-US" sz="75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030" name="Picture 35" descr="招牌设计">
            <a:extLst>
              <a:ext uri="{FF2B5EF4-FFF2-40B4-BE49-F238E27FC236}">
                <a16:creationId xmlns:a16="http://schemas.microsoft.com/office/drawing/2014/main" xmlns="" id="{09C3719F-B65C-4655-98A2-5173B8669BE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24701" y="654050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6">
            <a:extLst>
              <a:ext uri="{FF2B5EF4-FFF2-40B4-BE49-F238E27FC236}">
                <a16:creationId xmlns:a16="http://schemas.microsoft.com/office/drawing/2014/main" xmlns="" id="{DEF7BABA-D81E-4B5E-ABA9-03C75EFB4EB2}"/>
              </a:ext>
            </a:extLst>
          </p:cNvPr>
          <p:cNvSpPr txBox="1">
            <a:spLocks noChangeArrowheads="1"/>
          </p:cNvSpPr>
          <p:nvPr/>
        </p:nvSpPr>
        <p:spPr bwMode="auto">
          <a:xfrm>
            <a:off x="7378700" y="6532565"/>
            <a:ext cx="1370013" cy="26545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800" rtl="0" eaLnBrk="1" fontAlgn="auto" latinLnBrk="0" hangingPunct="1">
              <a:lnSpc>
                <a:spcPct val="50000"/>
              </a:lnSpc>
              <a:spcBef>
                <a:spcPct val="50000"/>
              </a:spcBef>
              <a:spcAft>
                <a:spcPts val="0"/>
              </a:spcAft>
              <a:buClrTx/>
              <a:buSzTx/>
              <a:buFont typeface="Arial" panose="020B0604020202020204" pitchFamily="34" charset="0"/>
              <a:buNone/>
              <a:tabLst/>
              <a:defRPr/>
            </a:pPr>
            <a:r>
              <a:rPr kumimoji="0" lang="en-US" sz="7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 CLIENTS</a:t>
            </a:r>
          </a:p>
          <a:p>
            <a:pPr marL="0" marR="0" lvl="0" indent="0" algn="l" defTabSz="685800" rtl="0" eaLnBrk="1" fontAlgn="auto" latinLnBrk="0" hangingPunct="1">
              <a:lnSpc>
                <a:spcPct val="50000"/>
              </a:lnSpc>
              <a:spcBef>
                <a:spcPct val="50000"/>
              </a:spcBef>
              <a:spcAft>
                <a:spcPts val="0"/>
              </a:spcAft>
              <a:buClrTx/>
              <a:buSzTx/>
              <a:buFont typeface="Arial" panose="020B0604020202020204" pitchFamily="34" charset="0"/>
              <a:buNone/>
              <a:tabLst/>
              <a:defRPr/>
            </a:pPr>
            <a:r>
              <a:rPr kumimoji="0" lang="en-US" sz="7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 SERVICE</a:t>
            </a:r>
          </a:p>
        </p:txBody>
      </p:sp>
      <p:sp>
        <p:nvSpPr>
          <p:cNvPr id="1032" name="Rectangle 38">
            <a:extLst>
              <a:ext uri="{FF2B5EF4-FFF2-40B4-BE49-F238E27FC236}">
                <a16:creationId xmlns:a16="http://schemas.microsoft.com/office/drawing/2014/main" xmlns="" id="{872BF5CA-A01B-4F30-97C4-45343DC7758D}"/>
              </a:ext>
            </a:extLst>
          </p:cNvPr>
          <p:cNvSpPr>
            <a:spLocks noChangeArrowheads="1"/>
          </p:cNvSpPr>
          <p:nvPr/>
        </p:nvSpPr>
        <p:spPr bwMode="auto">
          <a:xfrm>
            <a:off x="1" y="6524625"/>
            <a:ext cx="2195513" cy="236538"/>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mn-cs"/>
              </a:rPr>
              <a:t>www.rongke.com</a:t>
            </a:r>
          </a:p>
        </p:txBody>
      </p:sp>
    </p:spTree>
    <p:extLst>
      <p:ext uri="{BB962C8B-B14F-4D97-AF65-F5344CB8AC3E}">
        <p14:creationId xmlns:p14="http://schemas.microsoft.com/office/powerpoint/2010/main" val="4078483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dir="r"/>
  </p:transition>
  <p:hf sldNum="0" hdr="0" ftr="0" dt="0"/>
  <p:txStyles>
    <p:titleStyle>
      <a:lvl1pPr algn="l" rtl="0" eaLnBrk="0" fontAlgn="base" hangingPunct="0">
        <a:spcBef>
          <a:spcPct val="0"/>
        </a:spcBef>
        <a:spcAft>
          <a:spcPct val="0"/>
        </a:spcAft>
        <a:defRPr sz="2100" b="1" kern="1200">
          <a:solidFill>
            <a:srgbClr val="777777"/>
          </a:solidFill>
          <a:latin typeface="+mj-lt"/>
          <a:ea typeface="+mj-ea"/>
          <a:cs typeface="+mj-cs"/>
        </a:defRPr>
      </a:lvl1pPr>
      <a:lvl2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5pPr>
      <a:lvl6pPr marL="3429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6pPr>
      <a:lvl7pPr marL="6858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7pPr>
      <a:lvl8pPr marL="10287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8pPr>
      <a:lvl9pPr marL="13716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9pPr>
    </p:titleStyle>
    <p:bodyStyle>
      <a:lvl1pPr marL="257175" indent="-257175" algn="l" rtl="0" eaLnBrk="0" fontAlgn="base" hangingPunct="0">
        <a:spcBef>
          <a:spcPct val="20000"/>
        </a:spcBef>
        <a:spcAft>
          <a:spcPct val="0"/>
        </a:spcAft>
        <a:buChar char="•"/>
        <a:defRPr sz="2400" kern="1200">
          <a:solidFill>
            <a:srgbClr val="777777"/>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n"/>
        <a:defRPr sz="2100" kern="1200">
          <a:solidFill>
            <a:srgbClr val="777777"/>
          </a:solidFill>
          <a:latin typeface="+mn-lt"/>
          <a:ea typeface="+mn-ea"/>
          <a:cs typeface="+mn-cs"/>
        </a:defRPr>
      </a:lvl2pPr>
      <a:lvl3pPr marL="857250" indent="-171450" algn="l" rtl="0" eaLnBrk="0" fontAlgn="base" hangingPunct="0">
        <a:spcBef>
          <a:spcPct val="20000"/>
        </a:spcBef>
        <a:spcAft>
          <a:spcPct val="0"/>
        </a:spcAft>
        <a:buFont typeface="Wingdings" panose="05000000000000000000" pitchFamily="2" charset="2"/>
        <a:buChar char="n"/>
        <a:defRPr sz="1800" kern="1200">
          <a:solidFill>
            <a:srgbClr val="777777"/>
          </a:solidFill>
          <a:latin typeface="+mn-lt"/>
          <a:ea typeface="+mn-ea"/>
          <a:cs typeface="+mn-cs"/>
        </a:defRPr>
      </a:lvl3pPr>
      <a:lvl4pPr marL="1200150" indent="-171450"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4pPr>
      <a:lvl5pPr marL="1543050" indent="-171450"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2682751-A040-4F63-8BC1-EBB72EE8B7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026AC0E-487B-4E74-AA2A-9B560D0351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9B65178-3217-457D-A8E1-A1A34443BE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DF3E94-B1DE-4DB0-B817-89FF325CCA67}" type="datetimeFigureOut">
              <a:rPr lang="zh-CN" altLang="en-US" smtClean="0"/>
              <a:t>2018/8/10</a:t>
            </a:fld>
            <a:endParaRPr lang="zh-CN" altLang="en-US"/>
          </a:p>
        </p:txBody>
      </p:sp>
      <p:sp>
        <p:nvSpPr>
          <p:cNvPr id="5" name="页脚占位符 4">
            <a:extLst>
              <a:ext uri="{FF2B5EF4-FFF2-40B4-BE49-F238E27FC236}">
                <a16:creationId xmlns:a16="http://schemas.microsoft.com/office/drawing/2014/main" xmlns="" id="{3075A923-6D6D-466C-BE92-3B63A3A47C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D718106-4EAB-474B-8B29-1FEECB16A40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6409214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C57C238F-25BF-466E-843D-39C2435E6CD7}"/>
              </a:ext>
            </a:extLst>
          </p:cNvPr>
          <p:cNvSpPr>
            <a:spLocks noChangeArrowheads="1"/>
          </p:cNvSpPr>
          <p:nvPr/>
        </p:nvSpPr>
        <p:spPr bwMode="auto">
          <a:xfrm>
            <a:off x="1819737" y="2221925"/>
            <a:ext cx="36734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en-US" altLang="zh-CN" sz="2800" dirty="0">
                <a:solidFill>
                  <a:srgbClr val="CC0000"/>
                </a:solidFill>
                <a:latin typeface="黑体" panose="02010609060101010101" pitchFamily="49" charset="-122"/>
                <a:ea typeface="黑体" panose="02010609060101010101" pitchFamily="49" charset="-122"/>
              </a:rPr>
              <a:t>『</a:t>
            </a:r>
            <a:r>
              <a:rPr lang="zh-CN" altLang="en-US" sz="2800" dirty="0">
                <a:solidFill>
                  <a:srgbClr val="CC0000"/>
                </a:solidFill>
                <a:ea typeface="黑体" panose="02010609060101010101" pitchFamily="49" charset="-122"/>
              </a:rPr>
              <a:t>融客</a:t>
            </a:r>
            <a:r>
              <a:rPr lang="zh-CN" altLang="en-US" sz="2800" dirty="0">
                <a:solidFill>
                  <a:srgbClr val="CC0000"/>
                </a:solidFill>
                <a:latin typeface="黑体" panose="02010609060101010101" pitchFamily="49" charset="-122"/>
                <a:ea typeface="黑体" panose="02010609060101010101" pitchFamily="49" charset="-122"/>
              </a:rPr>
              <a:t>月报</a:t>
            </a:r>
            <a:r>
              <a:rPr lang="en-US" altLang="zh-CN" sz="2800" dirty="0">
                <a:solidFill>
                  <a:srgbClr val="CC0000"/>
                </a:solidFill>
                <a:latin typeface="黑体" panose="02010609060101010101" pitchFamily="49" charset="-122"/>
                <a:ea typeface="黑体" panose="02010609060101010101" pitchFamily="49" charset="-122"/>
              </a:rPr>
              <a:t>』</a:t>
            </a:r>
            <a:endParaRPr lang="zh-CN" altLang="en-US" sz="2800" dirty="0">
              <a:solidFill>
                <a:srgbClr val="CC0000"/>
              </a:solidFill>
              <a:latin typeface="黑体" panose="02010609060101010101" pitchFamily="49" charset="-122"/>
              <a:ea typeface="黑体" panose="02010609060101010101" pitchFamily="49" charset="-122"/>
            </a:endParaRPr>
          </a:p>
        </p:txBody>
      </p:sp>
      <p:sp>
        <p:nvSpPr>
          <p:cNvPr id="5" name="Text Box 6">
            <a:extLst>
              <a:ext uri="{FF2B5EF4-FFF2-40B4-BE49-F238E27FC236}">
                <a16:creationId xmlns:a16="http://schemas.microsoft.com/office/drawing/2014/main" xmlns="" id="{769498CF-6B8F-4F58-A4D7-F87940CFFB14}"/>
              </a:ext>
            </a:extLst>
          </p:cNvPr>
          <p:cNvSpPr txBox="1">
            <a:spLocks noChangeArrowheads="1"/>
          </p:cNvSpPr>
          <p:nvPr/>
        </p:nvSpPr>
        <p:spPr bwMode="auto">
          <a:xfrm>
            <a:off x="658830" y="2844225"/>
            <a:ext cx="7056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r">
              <a:spcBef>
                <a:spcPct val="50000"/>
              </a:spcBef>
            </a:pPr>
            <a:r>
              <a:rPr lang="en-US" altLang="zh-CN" sz="3200" b="0" dirty="0">
                <a:solidFill>
                  <a:srgbClr val="000066"/>
                </a:solidFill>
                <a:latin typeface="Times New Roman" panose="02020603050405020304" pitchFamily="18" charset="0"/>
                <a:ea typeface="黑体" panose="02010609060101010101" pitchFamily="49" charset="-122"/>
              </a:rPr>
              <a:t>——</a:t>
            </a:r>
            <a:r>
              <a:rPr lang="zh-CN" altLang="en-US" sz="2800" dirty="0">
                <a:solidFill>
                  <a:srgbClr val="000066"/>
                </a:solidFill>
                <a:latin typeface="Times New Roman" panose="02020603050405020304" pitchFamily="18" charset="0"/>
                <a:ea typeface="黑体" panose="02010609060101010101" pitchFamily="49" charset="-122"/>
              </a:rPr>
              <a:t>私募股权投资市场</a:t>
            </a:r>
            <a:r>
              <a:rPr lang="zh-CN" altLang="en-US" sz="1600" dirty="0">
                <a:solidFill>
                  <a:srgbClr val="000066"/>
                </a:solidFill>
                <a:latin typeface="Times New Roman" panose="02020603050405020304" pitchFamily="18" charset="0"/>
                <a:ea typeface="黑体" panose="02010609060101010101" pitchFamily="49" charset="-122"/>
              </a:rPr>
              <a:t>（</a:t>
            </a:r>
            <a:r>
              <a:rPr lang="en-US" altLang="zh-CN" sz="1600" dirty="0">
                <a:solidFill>
                  <a:srgbClr val="000066"/>
                </a:solidFill>
                <a:latin typeface="Times New Roman" panose="02020603050405020304" pitchFamily="18" charset="0"/>
                <a:ea typeface="黑体" panose="02010609060101010101" pitchFamily="49" charset="-122"/>
              </a:rPr>
              <a:t>2018</a:t>
            </a:r>
            <a:r>
              <a:rPr lang="zh-CN" altLang="en-US" sz="1600" dirty="0">
                <a:solidFill>
                  <a:srgbClr val="000066"/>
                </a:solidFill>
                <a:latin typeface="Times New Roman" panose="02020603050405020304" pitchFamily="18" charset="0"/>
                <a:ea typeface="黑体" panose="02010609060101010101" pitchFamily="49" charset="-122"/>
              </a:rPr>
              <a:t>年</a:t>
            </a:r>
            <a:r>
              <a:rPr lang="en-US" altLang="zh-CN" sz="1600" dirty="0">
                <a:solidFill>
                  <a:srgbClr val="000066"/>
                </a:solidFill>
                <a:latin typeface="Times New Roman" panose="02020603050405020304" pitchFamily="18" charset="0"/>
                <a:ea typeface="黑体" panose="02010609060101010101" pitchFamily="49" charset="-122"/>
              </a:rPr>
              <a:t>7</a:t>
            </a:r>
            <a:r>
              <a:rPr lang="zh-CN" altLang="en-US" sz="1600" dirty="0">
                <a:solidFill>
                  <a:srgbClr val="000066"/>
                </a:solidFill>
                <a:latin typeface="Times New Roman" panose="02020603050405020304" pitchFamily="18" charset="0"/>
                <a:ea typeface="黑体" panose="02010609060101010101" pitchFamily="49" charset="-122"/>
              </a:rPr>
              <a:t>月）</a:t>
            </a:r>
          </a:p>
        </p:txBody>
      </p:sp>
    </p:spTree>
    <p:extLst>
      <p:ext uri="{BB962C8B-B14F-4D97-AF65-F5344CB8AC3E}">
        <p14:creationId xmlns:p14="http://schemas.microsoft.com/office/powerpoint/2010/main" val="3869487279"/>
      </p:ext>
    </p:extLst>
  </p:cSld>
  <p:clrMapOvr>
    <a:overrideClrMapping bg1="lt1" tx1="dk1" bg2="lt2" tx2="dk2" accent1="accent1" accent2="accent2" accent3="accent3" accent4="accent4" accent5="accent5" accent6="accent6" hlink="hlink" folHlink="folHlink"/>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15359268-F0F8-492B-A19B-46ACD703637B}"/>
              </a:ext>
            </a:extLst>
          </p:cNvPr>
          <p:cNvGrpSpPr/>
          <p:nvPr/>
        </p:nvGrpSpPr>
        <p:grpSpPr>
          <a:xfrm>
            <a:off x="1363599" y="1008356"/>
            <a:ext cx="2468118" cy="369870"/>
            <a:chOff x="7155444" y="740531"/>
            <a:chExt cx="3098165" cy="369870"/>
          </a:xfrm>
        </p:grpSpPr>
        <p:sp>
          <p:nvSpPr>
            <p:cNvPr id="3" name="矩形 2">
              <a:extLst>
                <a:ext uri="{FF2B5EF4-FFF2-40B4-BE49-F238E27FC236}">
                  <a16:creationId xmlns:a16="http://schemas.microsoft.com/office/drawing/2014/main" xmlns="" id="{0ACB53F9-0272-4182-A959-95C768F4E89B}"/>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股、港股</a:t>
              </a: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情况</a:t>
              </a:r>
            </a:p>
          </p:txBody>
        </p:sp>
        <p:sp>
          <p:nvSpPr>
            <p:cNvPr id="4" name="等腰三角形 3">
              <a:extLst>
                <a:ext uri="{FF2B5EF4-FFF2-40B4-BE49-F238E27FC236}">
                  <a16:creationId xmlns:a16="http://schemas.microsoft.com/office/drawing/2014/main" xmlns="" id="{AAC4873F-232B-4338-A120-8A6BD7DA0BF2}"/>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xmlns="" id="{C55F945F-3654-44D1-B2A2-EDF530A304F2}"/>
              </a:ext>
            </a:extLst>
          </p:cNvPr>
          <p:cNvSpPr txBox="1"/>
          <p:nvPr/>
        </p:nvSpPr>
        <p:spPr>
          <a:xfrm>
            <a:off x="1363599" y="5161941"/>
            <a:ext cx="6086369" cy="830997"/>
          </a:xfrm>
          <a:prstGeom prst="rect">
            <a:avLst/>
          </a:prstGeom>
          <a:noFill/>
        </p:spPr>
        <p:txBody>
          <a:bodyPr wrap="square" rtlCol="0">
            <a:spAutoFit/>
          </a:bodyPr>
          <a:lstStyle/>
          <a:p>
            <a:pPr algn="just"/>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保持较慢节奏，本月有</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400" dirty="0">
                <a:latin typeface="微软雅黑" panose="020B0503020204020204" pitchFamily="34" charset="-122"/>
                <a:ea typeface="微软雅黑" panose="020B0503020204020204" pitchFamily="34" charset="-122"/>
              </a:rPr>
              <a:t>家企业成功上市交易，募集资金达到了</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56.37</a:t>
            </a:r>
            <a:r>
              <a:rPr lang="zh-CN" altLang="en-US" sz="1400" dirty="0">
                <a:latin typeface="微软雅黑" panose="020B0503020204020204" pitchFamily="34" charset="-122"/>
                <a:ea typeface="微软雅黑" panose="020B0503020204020204" pitchFamily="34" charset="-122"/>
              </a:rPr>
              <a:t>亿；港股共有</a:t>
            </a:r>
            <a:r>
              <a:rPr lang="en-US" altLang="zh-CN" sz="2400" u="sng"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34</a:t>
            </a:r>
            <a:r>
              <a:rPr lang="zh-CN" altLang="en-US" sz="1400" dirty="0">
                <a:latin typeface="微软雅黑" panose="020B0503020204020204" pitchFamily="34" charset="-122"/>
                <a:ea typeface="微软雅黑" panose="020B0503020204020204" pitchFamily="34" charset="-122"/>
              </a:rPr>
              <a:t>家企业上市，共募集资金</a:t>
            </a:r>
            <a:r>
              <a:rPr lang="en-US" altLang="zh-CN" sz="2400" u="sng"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677.67</a:t>
            </a:r>
            <a:r>
              <a:rPr lang="zh-CN" altLang="en-US" sz="1400" dirty="0">
                <a:latin typeface="微软雅黑" panose="020B0503020204020204" pitchFamily="34" charset="-122"/>
                <a:ea typeface="微软雅黑" panose="020B0503020204020204" pitchFamily="34" charset="-122"/>
              </a:rPr>
              <a:t>亿港元。</a:t>
            </a:r>
            <a:endParaRPr lang="en-US" altLang="zh-CN" sz="1400" dirty="0">
              <a:latin typeface="微软雅黑" panose="020B0503020204020204" pitchFamily="34" charset="-122"/>
              <a:ea typeface="微软雅黑" panose="020B0503020204020204" pitchFamily="34" charset="-122"/>
            </a:endParaRPr>
          </a:p>
        </p:txBody>
      </p:sp>
      <p:sp>
        <p:nvSpPr>
          <p:cNvPr id="9" name="Rectangle 2">
            <a:extLst>
              <a:ext uri="{FF2B5EF4-FFF2-40B4-BE49-F238E27FC236}">
                <a16:creationId xmlns:a16="http://schemas.microsoft.com/office/drawing/2014/main" xmlns="" id="{C546EA82-DEEE-4A23-9640-604693F84986}"/>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grpSp>
        <p:nvGrpSpPr>
          <p:cNvPr id="16" name="组合 15">
            <a:extLst>
              <a:ext uri="{FF2B5EF4-FFF2-40B4-BE49-F238E27FC236}">
                <a16:creationId xmlns:a16="http://schemas.microsoft.com/office/drawing/2014/main" xmlns="" id="{80E7593C-FC0E-4516-9574-BE531A8DEF84}"/>
              </a:ext>
            </a:extLst>
          </p:cNvPr>
          <p:cNvGrpSpPr/>
          <p:nvPr/>
        </p:nvGrpSpPr>
        <p:grpSpPr>
          <a:xfrm>
            <a:off x="1582865" y="1663028"/>
            <a:ext cx="5734050" cy="3338512"/>
            <a:chOff x="0" y="0"/>
            <a:chExt cx="5734050" cy="3338512"/>
          </a:xfrm>
        </p:grpSpPr>
        <p:graphicFrame>
          <p:nvGraphicFramePr>
            <p:cNvPr id="17" name="图表 16">
              <a:extLst>
                <a:ext uri="{FF2B5EF4-FFF2-40B4-BE49-F238E27FC236}">
                  <a16:creationId xmlns:a16="http://schemas.microsoft.com/office/drawing/2014/main" xmlns="" id="{486697DF-0DCF-4B6E-B9FB-6B820ACE3856}"/>
                </a:ext>
              </a:extLst>
            </p:cNvPr>
            <p:cNvGraphicFramePr/>
            <p:nvPr/>
          </p:nvGraphicFramePr>
          <p:xfrm>
            <a:off x="0" y="0"/>
            <a:ext cx="5734050" cy="3338512"/>
          </p:xfrm>
          <a:graphic>
            <a:graphicData uri="http://schemas.openxmlformats.org/drawingml/2006/chart">
              <c:chart xmlns:c="http://schemas.openxmlformats.org/drawingml/2006/chart" xmlns:r="http://schemas.openxmlformats.org/officeDocument/2006/relationships" r:id="rId2"/>
            </a:graphicData>
          </a:graphic>
        </p:graphicFrame>
        <p:sp>
          <p:nvSpPr>
            <p:cNvPr id="18" name="矩形 17">
              <a:extLst>
                <a:ext uri="{FF2B5EF4-FFF2-40B4-BE49-F238E27FC236}">
                  <a16:creationId xmlns:a16="http://schemas.microsoft.com/office/drawing/2014/main" xmlns="" id="{EFBF63F4-8E29-4CF5-B384-B8E4D2843BAC}"/>
                </a:ext>
              </a:extLst>
            </p:cNvPr>
            <p:cNvSpPr/>
            <p:nvPr/>
          </p:nvSpPr>
          <p:spPr>
            <a:xfrm>
              <a:off x="5438775" y="276225"/>
              <a:ext cx="247650" cy="2447925"/>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181353894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45EABE0D-2A39-479F-BAC8-67910BE33B4A}"/>
              </a:ext>
            </a:extLst>
          </p:cNvPr>
          <p:cNvSpPr txBox="1"/>
          <p:nvPr/>
        </p:nvSpPr>
        <p:spPr>
          <a:xfrm>
            <a:off x="1218438" y="5023059"/>
            <a:ext cx="6471666" cy="830997"/>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本月有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35</a:t>
            </a:r>
            <a:r>
              <a:rPr lang="zh-CN" altLang="en-US" sz="1400" dirty="0">
                <a:latin typeface="微软雅黑" panose="020B0503020204020204" pitchFamily="34" charset="-122"/>
                <a:ea typeface="微软雅黑" panose="020B0503020204020204" pitchFamily="34" charset="-122"/>
              </a:rPr>
              <a:t>个基金产品因标的通过其他方式实现退出，其中</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32</a:t>
            </a:r>
            <a:r>
              <a:rPr lang="zh-CN" altLang="en-US" sz="1400" dirty="0">
                <a:latin typeface="微软雅黑" panose="020B0503020204020204" pitchFamily="34" charset="-122"/>
                <a:ea typeface="微软雅黑" panose="020B0503020204020204" pitchFamily="34" charset="-122"/>
              </a:rPr>
              <a:t>产品通过</a:t>
            </a:r>
            <a:r>
              <a:rPr lang="en-US" altLang="zh-CN" dirty="0">
                <a:solidFill>
                  <a:srgbClr val="FF0000"/>
                </a:solidFill>
                <a:latin typeface="微软雅黑" panose="020B0503020204020204" pitchFamily="34" charset="-122"/>
                <a:ea typeface="微软雅黑" panose="020B0503020204020204" pitchFamily="34" charset="-122"/>
              </a:rPr>
              <a:t>M&amp;A</a:t>
            </a:r>
            <a:r>
              <a:rPr lang="zh-CN" altLang="en-US" sz="1400" dirty="0">
                <a:latin typeface="微软雅黑" panose="020B0503020204020204" pitchFamily="34" charset="-122"/>
                <a:ea typeface="微软雅黑" panose="020B0503020204020204" pitchFamily="34" charset="-122"/>
              </a:rPr>
              <a:t>途径完成退出，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a:t>
            </a:r>
            <a:r>
              <a:rPr lang="zh-CN" altLang="en-US" sz="1400" dirty="0">
                <a:latin typeface="微软雅黑" panose="020B0503020204020204" pitchFamily="34" charset="-122"/>
                <a:ea typeface="微软雅黑" panose="020B0503020204020204" pitchFamily="34" charset="-122"/>
              </a:rPr>
              <a:t>产品通过</a:t>
            </a:r>
            <a:r>
              <a:rPr lang="zh-CN" altLang="en-US" dirty="0">
                <a:solidFill>
                  <a:srgbClr val="FF0000"/>
                </a:solidFill>
                <a:latin typeface="微软雅黑" panose="020B0503020204020204" pitchFamily="34" charset="-122"/>
                <a:ea typeface="微软雅黑" panose="020B0503020204020204" pitchFamily="34" charset="-122"/>
              </a:rPr>
              <a:t>股权转让</a:t>
            </a:r>
            <a:r>
              <a:rPr lang="zh-CN" altLang="en-US" sz="1400" dirty="0">
                <a:latin typeface="微软雅黑" panose="020B0503020204020204" pitchFamily="34" charset="-122"/>
                <a:ea typeface="微软雅黑" panose="020B0503020204020204" pitchFamily="34" charset="-122"/>
              </a:rPr>
              <a:t>方式退出。</a:t>
            </a:r>
          </a:p>
        </p:txBody>
      </p:sp>
      <p:grpSp>
        <p:nvGrpSpPr>
          <p:cNvPr id="4" name="组合 3">
            <a:extLst>
              <a:ext uri="{FF2B5EF4-FFF2-40B4-BE49-F238E27FC236}">
                <a16:creationId xmlns:a16="http://schemas.microsoft.com/office/drawing/2014/main" xmlns="" id="{DFD4C0E0-9D7A-49E0-8750-CE6D3EC40070}"/>
              </a:ext>
            </a:extLst>
          </p:cNvPr>
          <p:cNvGrpSpPr/>
          <p:nvPr/>
        </p:nvGrpSpPr>
        <p:grpSpPr>
          <a:xfrm>
            <a:off x="1218438" y="1074260"/>
            <a:ext cx="2468118" cy="369870"/>
            <a:chOff x="7155444" y="740531"/>
            <a:chExt cx="3098165" cy="369870"/>
          </a:xfrm>
        </p:grpSpPr>
        <p:sp>
          <p:nvSpPr>
            <p:cNvPr id="5" name="矩形 4">
              <a:extLst>
                <a:ext uri="{FF2B5EF4-FFF2-40B4-BE49-F238E27FC236}">
                  <a16:creationId xmlns:a16="http://schemas.microsoft.com/office/drawing/2014/main" xmlns="" id="{745728EB-1932-42D2-BB95-C04F2A8CE4E2}"/>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基金退出情况情况</a:t>
              </a:r>
            </a:p>
          </p:txBody>
        </p:sp>
        <p:sp>
          <p:nvSpPr>
            <p:cNvPr id="6" name="等腰三角形 5">
              <a:extLst>
                <a:ext uri="{FF2B5EF4-FFF2-40B4-BE49-F238E27FC236}">
                  <a16:creationId xmlns:a16="http://schemas.microsoft.com/office/drawing/2014/main" xmlns="" id="{32027C38-7474-4F34-A204-BB914F1267A7}"/>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a:extLst>
              <a:ext uri="{FF2B5EF4-FFF2-40B4-BE49-F238E27FC236}">
                <a16:creationId xmlns:a16="http://schemas.microsoft.com/office/drawing/2014/main" xmlns="" id="{03DF9D2D-AE5A-4AB7-B9C0-43EE079DF84E}"/>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graphicFrame>
        <p:nvGraphicFramePr>
          <p:cNvPr id="9" name="图表 8">
            <a:extLst>
              <a:ext uri="{FF2B5EF4-FFF2-40B4-BE49-F238E27FC236}">
                <a16:creationId xmlns:a16="http://schemas.microsoft.com/office/drawing/2014/main" xmlns="" id="{590C5DA7-2CC6-4645-A692-535B08343BB7}"/>
              </a:ext>
            </a:extLst>
          </p:cNvPr>
          <p:cNvGraphicFramePr>
            <a:graphicFrameLocks/>
          </p:cNvGraphicFramePr>
          <p:nvPr>
            <p:extLst>
              <p:ext uri="{D42A27DB-BD31-4B8C-83A1-F6EECF244321}">
                <p14:modId xmlns:p14="http://schemas.microsoft.com/office/powerpoint/2010/main" val="3900073373"/>
              </p:ext>
            </p:extLst>
          </p:nvPr>
        </p:nvGraphicFramePr>
        <p:xfrm>
          <a:off x="1740027" y="1773887"/>
          <a:ext cx="5419725" cy="2919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44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2455FD19-DA76-436C-8EFA-1FA1564C643D}"/>
              </a:ext>
            </a:extLst>
          </p:cNvPr>
          <p:cNvGrpSpPr/>
          <p:nvPr/>
        </p:nvGrpSpPr>
        <p:grpSpPr>
          <a:xfrm>
            <a:off x="330414" y="1100636"/>
            <a:ext cx="2975493" cy="369870"/>
            <a:chOff x="7155444" y="740531"/>
            <a:chExt cx="3098165" cy="369870"/>
          </a:xfrm>
        </p:grpSpPr>
        <p:sp>
          <p:nvSpPr>
            <p:cNvPr id="5" name="矩形 4">
              <a:extLst>
                <a:ext uri="{FF2B5EF4-FFF2-40B4-BE49-F238E27FC236}">
                  <a16:creationId xmlns:a16="http://schemas.microsoft.com/office/drawing/2014/main" xmlns="" id="{F80D0CF8-A912-4577-8742-593D720E685A}"/>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上市公司并购非上市公司</a:t>
              </a:r>
            </a:p>
          </p:txBody>
        </p:sp>
        <p:sp>
          <p:nvSpPr>
            <p:cNvPr id="6" name="等腰三角形 5">
              <a:extLst>
                <a:ext uri="{FF2B5EF4-FFF2-40B4-BE49-F238E27FC236}">
                  <a16:creationId xmlns:a16="http://schemas.microsoft.com/office/drawing/2014/main" xmlns="" id="{1AE23381-DA79-48F2-8786-4B57B714772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Rectangle 2">
            <a:extLst>
              <a:ext uri="{FF2B5EF4-FFF2-40B4-BE49-F238E27FC236}">
                <a16:creationId xmlns:a16="http://schemas.microsoft.com/office/drawing/2014/main" xmlns="" id="{C031BE98-A4CB-4D70-B7E2-7A08C11CB145}"/>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并购</a:t>
            </a:r>
          </a:p>
        </p:txBody>
      </p:sp>
      <p:sp>
        <p:nvSpPr>
          <p:cNvPr id="11" name="文本框 10">
            <a:extLst>
              <a:ext uri="{FF2B5EF4-FFF2-40B4-BE49-F238E27FC236}">
                <a16:creationId xmlns:a16="http://schemas.microsoft.com/office/drawing/2014/main" xmlns="" id="{44F5AB08-A461-41C5-BB26-0815777B6AAE}"/>
              </a:ext>
            </a:extLst>
          </p:cNvPr>
          <p:cNvSpPr txBox="1"/>
          <p:nvPr/>
        </p:nvSpPr>
        <p:spPr>
          <a:xfrm>
            <a:off x="880213" y="4647117"/>
            <a:ext cx="7535008" cy="120032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本月共发生上市公司对非上市公司的并购事件</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164</a:t>
            </a:r>
            <a:r>
              <a:rPr lang="zh-CN" altLang="en-US" sz="1400" dirty="0">
                <a:latin typeface="微软雅黑" panose="020B0503020204020204" pitchFamily="34" charset="-122"/>
                <a:ea typeface="微软雅黑" panose="020B0503020204020204" pitchFamily="34" charset="-122"/>
              </a:rPr>
              <a:t>起，涉及规模</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1097.53</a:t>
            </a:r>
            <a:r>
              <a:rPr lang="zh-CN" altLang="en-US" sz="1400" dirty="0">
                <a:latin typeface="微软雅黑" panose="020B0503020204020204" pitchFamily="34" charset="-122"/>
                <a:ea typeface="微软雅黑" panose="020B0503020204020204" pitchFamily="34" charset="-122"/>
              </a:rPr>
              <a:t>亿元人民币，其中，董事会预案的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113</a:t>
            </a:r>
            <a:r>
              <a:rPr lang="zh-CN" altLang="en-US" sz="1400" dirty="0">
                <a:latin typeface="微软雅黑" panose="020B0503020204020204" pitchFamily="34" charset="-122"/>
                <a:ea typeface="微软雅黑" panose="020B0503020204020204" pitchFamily="34" charset="-122"/>
              </a:rPr>
              <a:t>家，进行中的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a:t>
            </a:r>
            <a:r>
              <a:rPr lang="zh-CN" altLang="en-US" sz="1400" dirty="0">
                <a:latin typeface="微软雅黑" panose="020B0503020204020204" pitchFamily="34" charset="-122"/>
                <a:ea typeface="微软雅黑" panose="020B0503020204020204" pitchFamily="34" charset="-122"/>
              </a:rPr>
              <a:t>家，达成转让意向的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a:t>
            </a:r>
            <a:r>
              <a:rPr lang="zh-CN" altLang="en-US" sz="1400" dirty="0">
                <a:latin typeface="微软雅黑" panose="020B0503020204020204" pitchFamily="34" charset="-122"/>
                <a:ea typeface="微软雅黑" panose="020B0503020204020204" pitchFamily="34" charset="-122"/>
              </a:rPr>
              <a:t>家，签署转让协议的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21</a:t>
            </a:r>
            <a:r>
              <a:rPr lang="zh-CN" altLang="en-US" sz="1400" dirty="0">
                <a:latin typeface="微软雅黑" panose="020B0503020204020204" pitchFamily="34" charset="-122"/>
                <a:ea typeface="微软雅黑" panose="020B0503020204020204" pitchFamily="34" charset="-122"/>
              </a:rPr>
              <a:t>家，股东大会通过的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6</a:t>
            </a:r>
            <a:r>
              <a:rPr lang="zh-CN" altLang="en-US" sz="1400" dirty="0">
                <a:latin typeface="微软雅黑" panose="020B0503020204020204" pitchFamily="34" charset="-122"/>
                <a:ea typeface="微软雅黑" panose="020B0503020204020204" pitchFamily="34" charset="-122"/>
              </a:rPr>
              <a:t>家。</a:t>
            </a:r>
          </a:p>
        </p:txBody>
      </p:sp>
      <p:graphicFrame>
        <p:nvGraphicFramePr>
          <p:cNvPr id="15" name="表格 14">
            <a:extLst>
              <a:ext uri="{FF2B5EF4-FFF2-40B4-BE49-F238E27FC236}">
                <a16:creationId xmlns:a16="http://schemas.microsoft.com/office/drawing/2014/main" xmlns="" id="{1A3221CD-D1F7-440E-84BB-CF296DEFA642}"/>
              </a:ext>
            </a:extLst>
          </p:cNvPr>
          <p:cNvGraphicFramePr>
            <a:graphicFrameLocks noGrp="1"/>
          </p:cNvGraphicFramePr>
          <p:nvPr>
            <p:extLst>
              <p:ext uri="{D42A27DB-BD31-4B8C-83A1-F6EECF244321}">
                <p14:modId xmlns:p14="http://schemas.microsoft.com/office/powerpoint/2010/main" val="2425693955"/>
              </p:ext>
            </p:extLst>
          </p:nvPr>
        </p:nvGraphicFramePr>
        <p:xfrm>
          <a:off x="2412517" y="1525287"/>
          <a:ext cx="4470400" cy="3067050"/>
        </p:xfrm>
        <a:graphic>
          <a:graphicData uri="http://schemas.openxmlformats.org/drawingml/2006/table">
            <a:tbl>
              <a:tblPr/>
              <a:tblGrid>
                <a:gridCol w="1141379">
                  <a:extLst>
                    <a:ext uri="{9D8B030D-6E8A-4147-A177-3AD203B41FA5}">
                      <a16:colId xmlns:a16="http://schemas.microsoft.com/office/drawing/2014/main" xmlns="" val="313005627"/>
                    </a:ext>
                  </a:extLst>
                </a:gridCol>
                <a:gridCol w="1322097">
                  <a:extLst>
                    <a:ext uri="{9D8B030D-6E8A-4147-A177-3AD203B41FA5}">
                      <a16:colId xmlns:a16="http://schemas.microsoft.com/office/drawing/2014/main" xmlns="" val="1545591786"/>
                    </a:ext>
                  </a:extLst>
                </a:gridCol>
                <a:gridCol w="2006924">
                  <a:extLst>
                    <a:ext uri="{9D8B030D-6E8A-4147-A177-3AD203B41FA5}">
                      <a16:colId xmlns:a16="http://schemas.microsoft.com/office/drawing/2014/main" xmlns="" val="3303992205"/>
                    </a:ext>
                  </a:extLst>
                </a:gridCol>
              </a:tblGrid>
              <a:tr h="438150">
                <a:tc>
                  <a:txBody>
                    <a:bodyPr/>
                    <a:lstStyle/>
                    <a:p>
                      <a:pPr algn="ctr" fontAlgn="ctr"/>
                      <a:r>
                        <a:rPr lang="zh-CN" altLang="en-US" sz="1400" b="1" i="0" u="none" strike="noStrike">
                          <a:solidFill>
                            <a:srgbClr val="000000"/>
                          </a:solidFill>
                          <a:effectLst/>
                          <a:latin typeface="黑体" panose="02010609060101010101" pitchFamily="49" charset="-122"/>
                          <a:ea typeface="黑体" panose="02010609060101010101" pitchFamily="49" charset="-122"/>
                        </a:rPr>
                        <a:t>交易状态</a:t>
                      </a:r>
                    </a:p>
                  </a:txBody>
                  <a:tcPr marL="9525" marR="9525" marT="9525" marB="0" anchor="ctr">
                    <a:lnL>
                      <a:noFill/>
                    </a:lnL>
                    <a:lnR>
                      <a:noFill/>
                    </a:lnR>
                    <a:lnT>
                      <a:noFill/>
                    </a:lnT>
                    <a:lnB>
                      <a:noFill/>
                    </a:lnB>
                    <a:solidFill>
                      <a:srgbClr val="D9E1F2"/>
                    </a:solidFill>
                  </a:tcPr>
                </a:tc>
                <a:tc>
                  <a:txBody>
                    <a:bodyPr/>
                    <a:lstStyle/>
                    <a:p>
                      <a:pPr algn="ctr" fontAlgn="ctr"/>
                      <a:r>
                        <a:rPr lang="zh-CN" altLang="en-US" sz="1400" b="1" i="0" u="none" strike="noStrike">
                          <a:solidFill>
                            <a:srgbClr val="000000"/>
                          </a:solidFill>
                          <a:effectLst/>
                          <a:latin typeface="黑体" panose="02010609060101010101" pitchFamily="49" charset="-122"/>
                          <a:ea typeface="黑体" panose="02010609060101010101" pitchFamily="49" charset="-122"/>
                        </a:rPr>
                        <a:t>数量</a:t>
                      </a:r>
                    </a:p>
                  </a:txBody>
                  <a:tcPr marL="9525" marR="9525" marT="9525" marB="0" anchor="ctr">
                    <a:lnL>
                      <a:noFill/>
                    </a:lnL>
                    <a:lnR>
                      <a:noFill/>
                    </a:lnR>
                    <a:lnT>
                      <a:noFill/>
                    </a:lnT>
                    <a:lnB>
                      <a:noFill/>
                    </a:lnB>
                    <a:solidFill>
                      <a:srgbClr val="D9E1F2"/>
                    </a:solidFill>
                  </a:tcPr>
                </a:tc>
                <a:tc>
                  <a:txBody>
                    <a:bodyPr/>
                    <a:lstStyle/>
                    <a:p>
                      <a:pPr algn="ctr" fontAlgn="ctr"/>
                      <a:r>
                        <a:rPr lang="zh-CN" altLang="en-US" sz="1400" b="1" i="0" u="none" strike="noStrike">
                          <a:solidFill>
                            <a:srgbClr val="000000"/>
                          </a:solidFill>
                          <a:effectLst/>
                          <a:latin typeface="黑体" panose="02010609060101010101" pitchFamily="49" charset="-122"/>
                          <a:ea typeface="黑体" panose="02010609060101010101" pitchFamily="49" charset="-122"/>
                        </a:rPr>
                        <a:t>金额总计</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xmlns="" val="3415045148"/>
                  </a:ext>
                </a:extLst>
              </a:tr>
              <a:tr h="438150">
                <a:tc>
                  <a:txBody>
                    <a:bodyPr/>
                    <a:lstStyle/>
                    <a:p>
                      <a:pPr algn="ctr" fontAlgn="ctr"/>
                      <a:r>
                        <a:rPr lang="zh-CN" altLang="en-US" sz="1400" b="0" i="0" u="none" strike="noStrike" dirty="0">
                          <a:solidFill>
                            <a:srgbClr val="000000"/>
                          </a:solidFill>
                          <a:effectLst/>
                          <a:latin typeface="黑体" panose="02010609060101010101" pitchFamily="49" charset="-122"/>
                          <a:ea typeface="黑体" panose="02010609060101010101" pitchFamily="49" charset="-122"/>
                        </a:rPr>
                        <a:t>董事会预案</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113</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930.42</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xmlns="" val="4266436716"/>
                  </a:ext>
                </a:extLst>
              </a:tr>
              <a:tr h="438150">
                <a:tc>
                  <a:txBody>
                    <a:bodyPr/>
                    <a:lstStyle/>
                    <a:p>
                      <a:pPr algn="ctr" fontAlgn="ctr"/>
                      <a:r>
                        <a:rPr lang="zh-CN" altLang="en-US" sz="1400" b="0" i="0" u="none" strike="noStrike" dirty="0">
                          <a:solidFill>
                            <a:srgbClr val="000000"/>
                          </a:solidFill>
                          <a:effectLst/>
                          <a:latin typeface="黑体" panose="02010609060101010101" pitchFamily="49" charset="-122"/>
                          <a:ea typeface="黑体" panose="02010609060101010101" pitchFamily="49" charset="-122"/>
                        </a:rPr>
                        <a:t>进行中</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9</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60.94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4271115308"/>
                  </a:ext>
                </a:extLst>
              </a:tr>
              <a:tr h="438150">
                <a:tc>
                  <a:txBody>
                    <a:bodyPr/>
                    <a:lstStyle/>
                    <a:p>
                      <a:pPr algn="ctr" fontAlgn="ctr"/>
                      <a:r>
                        <a:rPr lang="zh-CN" altLang="en-US" sz="1400" b="0" i="0" u="none" strike="noStrike" dirty="0">
                          <a:solidFill>
                            <a:srgbClr val="000000"/>
                          </a:solidFill>
                          <a:effectLst/>
                          <a:latin typeface="黑体" panose="02010609060101010101" pitchFamily="49" charset="-122"/>
                          <a:ea typeface="黑体" panose="02010609060101010101" pitchFamily="49" charset="-122"/>
                        </a:rPr>
                        <a:t>达成转让意向</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14</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16.96</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xmlns="" val="3798056964"/>
                  </a:ext>
                </a:extLst>
              </a:tr>
              <a:tr h="438150">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签署转让协议</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21</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48.61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245146850"/>
                  </a:ext>
                </a:extLst>
              </a:tr>
              <a:tr h="438150">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股东大会通过</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16.43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713366189"/>
                  </a:ext>
                </a:extLst>
              </a:tr>
              <a:tr h="438150">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合计</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163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1073.35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75258386"/>
                  </a:ext>
                </a:extLst>
              </a:tr>
            </a:tbl>
          </a:graphicData>
        </a:graphic>
      </p:graphicFrame>
    </p:spTree>
    <p:extLst>
      <p:ext uri="{BB962C8B-B14F-4D97-AF65-F5344CB8AC3E}">
        <p14:creationId xmlns:p14="http://schemas.microsoft.com/office/powerpoint/2010/main" val="169043994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xmlns="" id="{A620136E-115A-419B-A6EC-4104DC477D60}"/>
              </a:ext>
            </a:extLst>
          </p:cNvPr>
          <p:cNvGraphicFramePr>
            <a:graphicFrameLocks noGrp="1"/>
          </p:cNvGraphicFramePr>
          <p:nvPr>
            <p:extLst>
              <p:ext uri="{D42A27DB-BD31-4B8C-83A1-F6EECF244321}">
                <p14:modId xmlns:p14="http://schemas.microsoft.com/office/powerpoint/2010/main" val="3341142402"/>
              </p:ext>
            </p:extLst>
          </p:nvPr>
        </p:nvGraphicFramePr>
        <p:xfrm>
          <a:off x="1193799" y="1972470"/>
          <a:ext cx="6756401" cy="3371850"/>
        </p:xfrm>
        <a:graphic>
          <a:graphicData uri="http://schemas.openxmlformats.org/drawingml/2006/table">
            <a:tbl>
              <a:tblPr/>
              <a:tblGrid>
                <a:gridCol w="1141927">
                  <a:extLst>
                    <a:ext uri="{9D8B030D-6E8A-4147-A177-3AD203B41FA5}">
                      <a16:colId xmlns:a16="http://schemas.microsoft.com/office/drawing/2014/main" xmlns="" val="915631079"/>
                    </a:ext>
                  </a:extLst>
                </a:gridCol>
                <a:gridCol w="1322732">
                  <a:extLst>
                    <a:ext uri="{9D8B030D-6E8A-4147-A177-3AD203B41FA5}">
                      <a16:colId xmlns:a16="http://schemas.microsoft.com/office/drawing/2014/main" xmlns="" val="1900008404"/>
                    </a:ext>
                  </a:extLst>
                </a:gridCol>
                <a:gridCol w="2007888">
                  <a:extLst>
                    <a:ext uri="{9D8B030D-6E8A-4147-A177-3AD203B41FA5}">
                      <a16:colId xmlns:a16="http://schemas.microsoft.com/office/drawing/2014/main" xmlns="" val="2361044066"/>
                    </a:ext>
                  </a:extLst>
                </a:gridCol>
                <a:gridCol w="1141927">
                  <a:extLst>
                    <a:ext uri="{9D8B030D-6E8A-4147-A177-3AD203B41FA5}">
                      <a16:colId xmlns:a16="http://schemas.microsoft.com/office/drawing/2014/main" xmlns="" val="1186612460"/>
                    </a:ext>
                  </a:extLst>
                </a:gridCol>
                <a:gridCol w="1141927">
                  <a:extLst>
                    <a:ext uri="{9D8B030D-6E8A-4147-A177-3AD203B41FA5}">
                      <a16:colId xmlns:a16="http://schemas.microsoft.com/office/drawing/2014/main" xmlns="" val="2540550500"/>
                    </a:ext>
                  </a:extLst>
                </a:gridCol>
              </a:tblGrid>
              <a:tr h="561975">
                <a:tc>
                  <a:txBody>
                    <a:bodyPr/>
                    <a:lstStyle/>
                    <a:p>
                      <a:pPr algn="ctr" fontAlgn="ctr"/>
                      <a:r>
                        <a:rPr lang="zh-CN" altLang="en-US" sz="1400" b="0" i="0" u="none" strike="noStrike">
                          <a:solidFill>
                            <a:srgbClr val="000000"/>
                          </a:solidFill>
                          <a:effectLst/>
                          <a:latin typeface="华文新魏" panose="02010800040101010101" pitchFamily="2" charset="-122"/>
                          <a:ea typeface="华文新魏" panose="02010800040101010101" pitchFamily="2" charset="-122"/>
                        </a:rPr>
                        <a:t>日期</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400" b="0" i="0" u="none" strike="noStrike" dirty="0">
                          <a:solidFill>
                            <a:srgbClr val="000000"/>
                          </a:solidFill>
                          <a:effectLst/>
                          <a:latin typeface="华文新魏" panose="02010800040101010101" pitchFamily="2" charset="-122"/>
                          <a:ea typeface="华文新魏" panose="02010800040101010101" pitchFamily="2" charset="-122"/>
                        </a:rPr>
                        <a:t>标的企业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400" b="0" i="0" u="none" strike="noStrike">
                          <a:solidFill>
                            <a:srgbClr val="000000"/>
                          </a:solidFill>
                          <a:effectLst/>
                          <a:latin typeface="华文新魏" panose="02010800040101010101" pitchFamily="2" charset="-122"/>
                          <a:ea typeface="华文新魏" panose="02010800040101010101" pitchFamily="2" charset="-122"/>
                        </a:rPr>
                        <a:t>购买方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400" b="0" i="0" u="none" strike="noStrike" dirty="0">
                          <a:solidFill>
                            <a:srgbClr val="000000"/>
                          </a:solidFill>
                          <a:effectLst/>
                          <a:latin typeface="华文新魏" panose="02010800040101010101" pitchFamily="2" charset="-122"/>
                          <a:ea typeface="华文新魏" panose="02010800040101010101" pitchFamily="2" charset="-122"/>
                        </a:rPr>
                        <a:t>金额（亿元）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400" b="0" i="0" u="none" strike="noStrike">
                          <a:solidFill>
                            <a:srgbClr val="000000"/>
                          </a:solidFill>
                          <a:effectLst/>
                          <a:latin typeface="华文新魏" panose="02010800040101010101" pitchFamily="2" charset="-122"/>
                          <a:ea typeface="华文新魏" panose="02010800040101010101" pitchFamily="2" charset="-122"/>
                        </a:rPr>
                        <a:t>进行状态</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extLst>
                  <a:ext uri="{0D108BD9-81ED-4DB2-BD59-A6C34878D82A}">
                    <a16:rowId xmlns:a16="http://schemas.microsoft.com/office/drawing/2014/main" xmlns="" val="561584253"/>
                  </a:ext>
                </a:extLst>
              </a:tr>
              <a:tr h="561975">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2018-07-18</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中联环境</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100%</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股权</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盈峰环境</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(000967.</a:t>
                      </a:r>
                      <a:r>
                        <a:rPr lang="en-US" sz="1400" b="0" i="0" u="none" strike="noStrike">
                          <a:solidFill>
                            <a:srgbClr val="000000"/>
                          </a:solidFill>
                          <a:effectLst/>
                          <a:latin typeface="华文新魏" panose="02010800040101010101" pitchFamily="2" charset="-122"/>
                          <a:ea typeface="华文新魏" panose="02010800040101010101" pitchFamily="2" charset="-122"/>
                        </a:rPr>
                        <a:t>SZ)</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152.50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8471331"/>
                  </a:ext>
                </a:extLst>
              </a:tr>
              <a:tr h="561975">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2018-07-16</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巨龙铜业</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51%</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股权</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藏格控股</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(000408.</a:t>
                      </a:r>
                      <a:r>
                        <a:rPr lang="en-US" sz="1400" b="0" i="0" u="none" strike="noStrike">
                          <a:solidFill>
                            <a:srgbClr val="000000"/>
                          </a:solidFill>
                          <a:effectLst/>
                          <a:latin typeface="华文新魏" panose="02010800040101010101" pitchFamily="2" charset="-122"/>
                          <a:ea typeface="华文新魏" panose="02010800040101010101" pitchFamily="2" charset="-122"/>
                        </a:rPr>
                        <a:t>SZ)</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91.80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1485798"/>
                  </a:ext>
                </a:extLst>
              </a:tr>
              <a:tr h="561975">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2018-07-18</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朝阳钢铁</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100%</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股权</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鞍钢股份</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(000898.</a:t>
                      </a:r>
                      <a:r>
                        <a:rPr lang="en-US" sz="1400" b="0" i="0" u="none" strike="noStrike">
                          <a:solidFill>
                            <a:srgbClr val="000000"/>
                          </a:solidFill>
                          <a:effectLst/>
                          <a:latin typeface="华文新魏" panose="02010800040101010101" pitchFamily="2" charset="-122"/>
                          <a:ea typeface="华文新魏" panose="02010800040101010101" pitchFamily="2" charset="-122"/>
                        </a:rPr>
                        <a:t>SZ,0347.HK)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59.04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4378854"/>
                  </a:ext>
                </a:extLst>
              </a:tr>
              <a:tr h="561975">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2018-07-14</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合肥中闻金泰</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47.18%</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股权</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闻泰科技</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(600745.</a:t>
                      </a:r>
                      <a:r>
                        <a:rPr lang="en-US" sz="1400" b="0" i="0" u="none" strike="noStrike">
                          <a:solidFill>
                            <a:srgbClr val="000000"/>
                          </a:solidFill>
                          <a:effectLst/>
                          <a:latin typeface="华文新魏" panose="02010800040101010101" pitchFamily="2" charset="-122"/>
                          <a:ea typeface="华文新魏" panose="02010800040101010101" pitchFamily="2" charset="-122"/>
                        </a:rPr>
                        <a:t>SH)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58.25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4705817"/>
                  </a:ext>
                </a:extLst>
              </a:tr>
              <a:tr h="561975">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2018-07-11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中国科学器材</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60%</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股权</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a:solidFill>
                            <a:srgbClr val="000000"/>
                          </a:solidFill>
                          <a:effectLst/>
                          <a:latin typeface="华文新魏" panose="02010800040101010101" pitchFamily="2" charset="-122"/>
                          <a:ea typeface="华文新魏" panose="02010800040101010101" pitchFamily="2" charset="-122"/>
                        </a:rPr>
                        <a:t>国药控股</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(1099.HK,1099.HKS)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altLang="zh-CN" sz="1400" b="0" i="0" u="none" strike="noStrike">
                          <a:solidFill>
                            <a:srgbClr val="000000"/>
                          </a:solidFill>
                          <a:effectLst/>
                          <a:latin typeface="华文新魏" panose="02010800040101010101" pitchFamily="2" charset="-122"/>
                          <a:ea typeface="华文新魏" panose="02010800040101010101" pitchFamily="2" charset="-122"/>
                        </a:rPr>
                        <a:t>51.08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zh-CN" altLang="en-US" sz="1400" b="0" i="0" u="none" strike="noStrike" dirty="0">
                          <a:solidFill>
                            <a:srgbClr val="000000"/>
                          </a:solidFill>
                          <a:effectLst/>
                          <a:latin typeface="华文新魏" panose="02010800040101010101" pitchFamily="2" charset="-122"/>
                          <a:ea typeface="华文新魏" panose="02010800040101010101" pitchFamily="2" charset="-122"/>
                        </a:rPr>
                        <a:t>董事会预案</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5252163"/>
                  </a:ext>
                </a:extLst>
              </a:tr>
            </a:tbl>
          </a:graphicData>
        </a:graphic>
      </p:graphicFrame>
      <p:sp>
        <p:nvSpPr>
          <p:cNvPr id="5" name="矩形 4">
            <a:extLst>
              <a:ext uri="{FF2B5EF4-FFF2-40B4-BE49-F238E27FC236}">
                <a16:creationId xmlns:a16="http://schemas.microsoft.com/office/drawing/2014/main" xmlns="" id="{EA3B061A-F4CD-48FE-949B-A9F6089DE5E0}"/>
              </a:ext>
            </a:extLst>
          </p:cNvPr>
          <p:cNvSpPr/>
          <p:nvPr/>
        </p:nvSpPr>
        <p:spPr>
          <a:xfrm>
            <a:off x="374374" y="1180383"/>
            <a:ext cx="3617333"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上市公司并购非上市公司金额前五</a:t>
            </a:r>
          </a:p>
        </p:txBody>
      </p:sp>
    </p:spTree>
    <p:extLst>
      <p:ext uri="{BB962C8B-B14F-4D97-AF65-F5344CB8AC3E}">
        <p14:creationId xmlns:p14="http://schemas.microsoft.com/office/powerpoint/2010/main" val="333188165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9B192C6C-C867-4A40-BD67-F10C5AAB7ABD}"/>
              </a:ext>
            </a:extLst>
          </p:cNvPr>
          <p:cNvGrpSpPr/>
          <p:nvPr/>
        </p:nvGrpSpPr>
        <p:grpSpPr>
          <a:xfrm>
            <a:off x="1337607" y="958527"/>
            <a:ext cx="2482389" cy="369870"/>
            <a:chOff x="7155445" y="740531"/>
            <a:chExt cx="3098164" cy="369870"/>
          </a:xfrm>
        </p:grpSpPr>
        <p:sp>
          <p:nvSpPr>
            <p:cNvPr id="3" name="矩形 2">
              <a:extLst>
                <a:ext uri="{FF2B5EF4-FFF2-40B4-BE49-F238E27FC236}">
                  <a16:creationId xmlns:a16="http://schemas.microsoft.com/office/drawing/2014/main" xmlns="" id="{3D998EF2-C2E1-47F6-A49E-03E08AD1E6E9}"/>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新三板市场概况</a:t>
              </a:r>
            </a:p>
          </p:txBody>
        </p:sp>
        <p:sp>
          <p:nvSpPr>
            <p:cNvPr id="4" name="等腰三角形 3">
              <a:extLst>
                <a:ext uri="{FF2B5EF4-FFF2-40B4-BE49-F238E27FC236}">
                  <a16:creationId xmlns:a16="http://schemas.microsoft.com/office/drawing/2014/main" xmlns="" id="{3E45F51D-D3B3-4534-BF36-2EA891BD3E86}"/>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xmlns="" id="{A0CA3F26-CEE2-44B9-931A-95143DC64952}"/>
              </a:ext>
            </a:extLst>
          </p:cNvPr>
          <p:cNvGrpSpPr/>
          <p:nvPr/>
        </p:nvGrpSpPr>
        <p:grpSpPr>
          <a:xfrm>
            <a:off x="1317406" y="1484903"/>
            <a:ext cx="1193916" cy="940284"/>
            <a:chOff x="393862" y="1328632"/>
            <a:chExt cx="1193916" cy="838019"/>
          </a:xfrm>
        </p:grpSpPr>
        <p:grpSp>
          <p:nvGrpSpPr>
            <p:cNvPr id="6" name="组合 5">
              <a:extLst>
                <a:ext uri="{FF2B5EF4-FFF2-40B4-BE49-F238E27FC236}">
                  <a16:creationId xmlns:a16="http://schemas.microsoft.com/office/drawing/2014/main" xmlns="" id="{13478204-CE06-4728-AFC8-400537D2C8E5}"/>
                </a:ext>
              </a:extLst>
            </p:cNvPr>
            <p:cNvGrpSpPr/>
            <p:nvPr/>
          </p:nvGrpSpPr>
          <p:grpSpPr>
            <a:xfrm>
              <a:off x="393862" y="1328632"/>
              <a:ext cx="1193916" cy="667395"/>
              <a:chOff x="517989" y="1205342"/>
              <a:chExt cx="1193916" cy="667395"/>
            </a:xfrm>
          </p:grpSpPr>
          <p:sp>
            <p:nvSpPr>
              <p:cNvPr id="8" name="文本框 7">
                <a:extLst>
                  <a:ext uri="{FF2B5EF4-FFF2-40B4-BE49-F238E27FC236}">
                    <a16:creationId xmlns:a16="http://schemas.microsoft.com/office/drawing/2014/main" xmlns="" id="{EB61FB0A-0FCC-4961-92CC-07B45FE21899}"/>
                  </a:ext>
                </a:extLst>
              </p:cNvPr>
              <p:cNvSpPr txBox="1"/>
              <p:nvPr/>
            </p:nvSpPr>
            <p:spPr>
              <a:xfrm>
                <a:off x="539468" y="1205342"/>
                <a:ext cx="1031051"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挂牌企业总数</a:t>
                </a:r>
              </a:p>
            </p:txBody>
          </p:sp>
          <p:sp>
            <p:nvSpPr>
              <p:cNvPr id="9" name="文本框 8">
                <a:extLst>
                  <a:ext uri="{FF2B5EF4-FFF2-40B4-BE49-F238E27FC236}">
                    <a16:creationId xmlns:a16="http://schemas.microsoft.com/office/drawing/2014/main" xmlns="" id="{B201B6FA-510C-4E91-9D74-D6338F17BF33}"/>
                  </a:ext>
                </a:extLst>
              </p:cNvPr>
              <p:cNvSpPr txBox="1"/>
              <p:nvPr/>
            </p:nvSpPr>
            <p:spPr>
              <a:xfrm>
                <a:off x="1386175" y="1608745"/>
                <a:ext cx="325730"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家</a:t>
                </a:r>
              </a:p>
            </p:txBody>
          </p:sp>
          <p:sp>
            <p:nvSpPr>
              <p:cNvPr id="10" name="文本框 9">
                <a:extLst>
                  <a:ext uri="{FF2B5EF4-FFF2-40B4-BE49-F238E27FC236}">
                    <a16:creationId xmlns:a16="http://schemas.microsoft.com/office/drawing/2014/main" xmlns="" id="{8BDC0793-0BF1-4BE1-8BD2-98B467366E0A}"/>
                  </a:ext>
                </a:extLst>
              </p:cNvPr>
              <p:cNvSpPr txBox="1"/>
              <p:nvPr/>
            </p:nvSpPr>
            <p:spPr>
              <a:xfrm>
                <a:off x="517989" y="1461282"/>
                <a:ext cx="954107" cy="411455"/>
              </a:xfrm>
              <a:prstGeom prst="rect">
                <a:avLst/>
              </a:prstGeom>
              <a:noFill/>
            </p:spPr>
            <p:txBody>
              <a:bodyPr wrap="none" rtlCol="0">
                <a:spAutoFit/>
              </a:bodyPr>
              <a:lstStyle/>
              <a:p>
                <a:r>
                  <a:rPr lang="en-US" altLang="zh-CN" sz="2400" dirty="0">
                    <a:solidFill>
                      <a:srgbClr val="FF0000"/>
                    </a:solidFill>
                  </a:rPr>
                  <a:t>11088</a:t>
                </a:r>
                <a:endParaRPr lang="zh-CN" altLang="en-US" sz="2400" dirty="0">
                  <a:solidFill>
                    <a:srgbClr val="FF0000"/>
                  </a:solidFill>
                </a:endParaRPr>
              </a:p>
            </p:txBody>
          </p:sp>
        </p:grpSp>
        <p:sp>
          <p:nvSpPr>
            <p:cNvPr id="7" name="文本框 6">
              <a:extLst>
                <a:ext uri="{FF2B5EF4-FFF2-40B4-BE49-F238E27FC236}">
                  <a16:creationId xmlns:a16="http://schemas.microsoft.com/office/drawing/2014/main" xmlns="" id="{E13DFBB9-9F73-4410-9816-C0F3E6124772}"/>
                </a:ext>
              </a:extLst>
            </p:cNvPr>
            <p:cNvSpPr txBox="1"/>
            <p:nvPr/>
          </p:nvSpPr>
          <p:spPr>
            <a:xfrm>
              <a:off x="930867" y="1892348"/>
              <a:ext cx="542136" cy="274303"/>
            </a:xfrm>
            <a:prstGeom prst="rect">
              <a:avLst/>
            </a:prstGeom>
            <a:noFill/>
          </p:spPr>
          <p:txBody>
            <a:bodyPr wrap="none" rtlCol="0">
              <a:spAutoFit/>
            </a:bodyPr>
            <a:lstStyle/>
            <a:p>
              <a:r>
                <a:rPr lang="en-US" altLang="zh-CN" sz="1400" dirty="0">
                  <a:solidFill>
                    <a:srgbClr val="FF0000"/>
                  </a:solidFill>
                  <a:latin typeface="Arial" panose="020B0604020202020204" pitchFamily="34" charset="0"/>
                  <a:cs typeface="Arial" panose="020B0604020202020204" pitchFamily="34" charset="0"/>
                </a:rPr>
                <a:t>-135</a:t>
              </a:r>
              <a:endParaRPr lang="zh-CN" altLang="en-US" sz="1400" dirty="0">
                <a:solidFill>
                  <a:srgbClr val="FF0000"/>
                </a:solidFill>
                <a:latin typeface="Arial" panose="020B0604020202020204" pitchFamily="34" charset="0"/>
                <a:cs typeface="Arial" panose="020B0604020202020204" pitchFamily="34" charset="0"/>
              </a:endParaRPr>
            </a:p>
          </p:txBody>
        </p:sp>
      </p:grpSp>
      <p:grpSp>
        <p:nvGrpSpPr>
          <p:cNvPr id="11" name="组合 10">
            <a:extLst>
              <a:ext uri="{FF2B5EF4-FFF2-40B4-BE49-F238E27FC236}">
                <a16:creationId xmlns:a16="http://schemas.microsoft.com/office/drawing/2014/main" xmlns="" id="{E9322C8B-9E29-4006-A6BF-E2473C8BE5AA}"/>
              </a:ext>
            </a:extLst>
          </p:cNvPr>
          <p:cNvGrpSpPr/>
          <p:nvPr/>
        </p:nvGrpSpPr>
        <p:grpSpPr>
          <a:xfrm>
            <a:off x="2842503" y="1480603"/>
            <a:ext cx="1995494" cy="982143"/>
            <a:chOff x="1918959" y="1157696"/>
            <a:chExt cx="1995494" cy="982143"/>
          </a:xfrm>
        </p:grpSpPr>
        <p:sp>
          <p:nvSpPr>
            <p:cNvPr id="12" name="矩形: 对角圆角 11">
              <a:extLst>
                <a:ext uri="{FF2B5EF4-FFF2-40B4-BE49-F238E27FC236}">
                  <a16:creationId xmlns:a16="http://schemas.microsoft.com/office/drawing/2014/main" xmlns="" id="{2EA4BD2D-7BB0-44D6-BB4F-D686B1F19CD4}"/>
                </a:ext>
              </a:extLst>
            </p:cNvPr>
            <p:cNvSpPr/>
            <p:nvPr/>
          </p:nvSpPr>
          <p:spPr>
            <a:xfrm>
              <a:off x="1918959" y="1419307"/>
              <a:ext cx="953847" cy="679755"/>
            </a:xfrm>
            <a:prstGeom prst="round2Diag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10170</a:t>
              </a:r>
              <a:endParaRPr lang="zh-CN" altLang="en-US" dirty="0">
                <a:latin typeface="Arial" panose="020B0604020202020204" pitchFamily="34" charset="0"/>
                <a:cs typeface="Arial" panose="020B0604020202020204" pitchFamily="34" charset="0"/>
              </a:endParaRPr>
            </a:p>
          </p:txBody>
        </p:sp>
        <p:sp>
          <p:nvSpPr>
            <p:cNvPr id="13" name="矩形: 对角圆角 12">
              <a:extLst>
                <a:ext uri="{FF2B5EF4-FFF2-40B4-BE49-F238E27FC236}">
                  <a16:creationId xmlns:a16="http://schemas.microsoft.com/office/drawing/2014/main" xmlns="" id="{E9BFC642-B02F-42CE-A0F3-81D4EB4EBB6A}"/>
                </a:ext>
              </a:extLst>
            </p:cNvPr>
            <p:cNvSpPr/>
            <p:nvPr/>
          </p:nvSpPr>
          <p:spPr>
            <a:xfrm>
              <a:off x="2896452" y="1392157"/>
              <a:ext cx="976905" cy="706905"/>
            </a:xfrm>
            <a:prstGeom prst="round2Diag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938</a:t>
              </a:r>
              <a:endParaRPr lang="zh-CN" altLang="en-US"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xmlns="" id="{2DE025C8-D2B4-4351-A37A-480E4C6B5A8C}"/>
                </a:ext>
              </a:extLst>
            </p:cNvPr>
            <p:cNvSpPr txBox="1"/>
            <p:nvPr/>
          </p:nvSpPr>
          <p:spPr>
            <a:xfrm>
              <a:off x="2389259" y="1157696"/>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市场分层分布</a:t>
              </a:r>
            </a:p>
          </p:txBody>
        </p:sp>
        <p:sp>
          <p:nvSpPr>
            <p:cNvPr id="15" name="文本框 14">
              <a:extLst>
                <a:ext uri="{FF2B5EF4-FFF2-40B4-BE49-F238E27FC236}">
                  <a16:creationId xmlns:a16="http://schemas.microsoft.com/office/drawing/2014/main" xmlns="" id="{EEEA569F-67A2-498A-856B-0A5CE250ECD9}"/>
                </a:ext>
              </a:extLst>
            </p:cNvPr>
            <p:cNvSpPr txBox="1"/>
            <p:nvPr/>
          </p:nvSpPr>
          <p:spPr>
            <a:xfrm>
              <a:off x="3422010" y="1862840"/>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创新</a:t>
              </a:r>
            </a:p>
          </p:txBody>
        </p:sp>
        <p:sp>
          <p:nvSpPr>
            <p:cNvPr id="16" name="文本框 15">
              <a:extLst>
                <a:ext uri="{FF2B5EF4-FFF2-40B4-BE49-F238E27FC236}">
                  <a16:creationId xmlns:a16="http://schemas.microsoft.com/office/drawing/2014/main" xmlns="" id="{11FF2029-8C62-4408-85B5-64D88780B96D}"/>
                </a:ext>
              </a:extLst>
            </p:cNvPr>
            <p:cNvSpPr txBox="1"/>
            <p:nvPr/>
          </p:nvSpPr>
          <p:spPr>
            <a:xfrm>
              <a:off x="2452878" y="1850444"/>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基础</a:t>
              </a:r>
            </a:p>
          </p:txBody>
        </p:sp>
      </p:grpSp>
      <p:grpSp>
        <p:nvGrpSpPr>
          <p:cNvPr id="17" name="组合 16">
            <a:extLst>
              <a:ext uri="{FF2B5EF4-FFF2-40B4-BE49-F238E27FC236}">
                <a16:creationId xmlns:a16="http://schemas.microsoft.com/office/drawing/2014/main" xmlns="" id="{71F8690C-DFC1-48B1-B5C9-0E1C5146E26A}"/>
              </a:ext>
            </a:extLst>
          </p:cNvPr>
          <p:cNvGrpSpPr/>
          <p:nvPr/>
        </p:nvGrpSpPr>
        <p:grpSpPr>
          <a:xfrm>
            <a:off x="4905833" y="1480603"/>
            <a:ext cx="2337227" cy="1147417"/>
            <a:chOff x="3982289" y="1324332"/>
            <a:chExt cx="2337227" cy="1147417"/>
          </a:xfrm>
        </p:grpSpPr>
        <p:pic>
          <p:nvPicPr>
            <p:cNvPr id="18" name="图片 17">
              <a:extLst>
                <a:ext uri="{FF2B5EF4-FFF2-40B4-BE49-F238E27FC236}">
                  <a16:creationId xmlns:a16="http://schemas.microsoft.com/office/drawing/2014/main" xmlns="" id="{82F2CDC7-694B-45B4-8DD1-03C4F3F11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289" y="1450528"/>
              <a:ext cx="1591763" cy="1021221"/>
            </a:xfrm>
            <a:prstGeom prst="rect">
              <a:avLst/>
            </a:prstGeom>
          </p:spPr>
        </p:pic>
        <p:sp>
          <p:nvSpPr>
            <p:cNvPr id="19" name="文本框 18">
              <a:extLst>
                <a:ext uri="{FF2B5EF4-FFF2-40B4-BE49-F238E27FC236}">
                  <a16:creationId xmlns:a16="http://schemas.microsoft.com/office/drawing/2014/main" xmlns="" id="{53EF8AFA-2673-4F46-9D90-32E6F887CC3A}"/>
                </a:ext>
              </a:extLst>
            </p:cNvPr>
            <p:cNvSpPr txBox="1"/>
            <p:nvPr/>
          </p:nvSpPr>
          <p:spPr>
            <a:xfrm>
              <a:off x="4292366" y="1324332"/>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转让方式分布</a:t>
              </a:r>
            </a:p>
          </p:txBody>
        </p:sp>
        <p:sp>
          <p:nvSpPr>
            <p:cNvPr id="20" name="箭头: 五边形 19">
              <a:extLst>
                <a:ext uri="{FF2B5EF4-FFF2-40B4-BE49-F238E27FC236}">
                  <a16:creationId xmlns:a16="http://schemas.microsoft.com/office/drawing/2014/main" xmlns="" id="{8977503A-81E5-4EE0-BAD3-4FC57B6ABD46}"/>
                </a:ext>
              </a:extLst>
            </p:cNvPr>
            <p:cNvSpPr/>
            <p:nvPr/>
          </p:nvSpPr>
          <p:spPr>
            <a:xfrm>
              <a:off x="5237162" y="2012243"/>
              <a:ext cx="184935" cy="5901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五边形 20">
              <a:extLst>
                <a:ext uri="{FF2B5EF4-FFF2-40B4-BE49-F238E27FC236}">
                  <a16:creationId xmlns:a16="http://schemas.microsoft.com/office/drawing/2014/main" xmlns="" id="{B55E46EF-1D74-4D0E-9874-088BAE698402}"/>
                </a:ext>
              </a:extLst>
            </p:cNvPr>
            <p:cNvSpPr/>
            <p:nvPr/>
          </p:nvSpPr>
          <p:spPr>
            <a:xfrm>
              <a:off x="5237161" y="2197449"/>
              <a:ext cx="184935" cy="5901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xmlns="" id="{093A9964-54BB-48DB-B87D-D0B7A10E58AE}"/>
                </a:ext>
              </a:extLst>
            </p:cNvPr>
            <p:cNvSpPr txBox="1"/>
            <p:nvPr/>
          </p:nvSpPr>
          <p:spPr>
            <a:xfrm>
              <a:off x="5375874" y="1948986"/>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集合竞价：</a:t>
              </a:r>
              <a:r>
                <a:rPr lang="en-US" altLang="zh-CN" sz="800" dirty="0">
                  <a:latin typeface="微软雅黑" panose="020B0503020204020204" pitchFamily="34" charset="-122"/>
                  <a:ea typeface="微软雅黑" panose="020B0503020204020204" pitchFamily="34" charset="-122"/>
                </a:rPr>
                <a:t>9868</a:t>
              </a:r>
              <a:endParaRPr lang="zh-CN" altLang="en-US" sz="8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xmlns="" id="{2CA1821D-F91B-4631-A240-00FCA50082A3}"/>
                </a:ext>
              </a:extLst>
            </p:cNvPr>
            <p:cNvSpPr txBox="1"/>
            <p:nvPr/>
          </p:nvSpPr>
          <p:spPr>
            <a:xfrm>
              <a:off x="5378233" y="2100079"/>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做市方式：</a:t>
              </a:r>
              <a:r>
                <a:rPr lang="en-US" altLang="zh-CN" sz="800" dirty="0">
                  <a:latin typeface="微软雅黑" panose="020B0503020204020204" pitchFamily="34" charset="-122"/>
                  <a:ea typeface="微软雅黑" panose="020B0503020204020204" pitchFamily="34" charset="-122"/>
                </a:rPr>
                <a:t>1240</a:t>
              </a:r>
              <a:endParaRPr lang="zh-CN" altLang="en-US" sz="800" dirty="0">
                <a:latin typeface="微软雅黑" panose="020B0503020204020204" pitchFamily="34" charset="-122"/>
                <a:ea typeface="微软雅黑" panose="020B0503020204020204" pitchFamily="34" charset="-122"/>
              </a:endParaRPr>
            </a:p>
          </p:txBody>
        </p:sp>
      </p:grpSp>
      <p:sp>
        <p:nvSpPr>
          <p:cNvPr id="24" name="Rectangle 2">
            <a:extLst>
              <a:ext uri="{FF2B5EF4-FFF2-40B4-BE49-F238E27FC236}">
                <a16:creationId xmlns:a16="http://schemas.microsoft.com/office/drawing/2014/main" xmlns="" id="{FB4E71C6-B436-4442-9C65-9EE676C1FB77}"/>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sp>
        <p:nvSpPr>
          <p:cNvPr id="28" name="文本框 27">
            <a:extLst>
              <a:ext uri="{FF2B5EF4-FFF2-40B4-BE49-F238E27FC236}">
                <a16:creationId xmlns:a16="http://schemas.microsoft.com/office/drawing/2014/main" xmlns="" id="{CDDCE5CB-BE7D-4CB2-9CC9-4CDD644C1426}"/>
              </a:ext>
            </a:extLst>
          </p:cNvPr>
          <p:cNvSpPr txBox="1"/>
          <p:nvPr/>
        </p:nvSpPr>
        <p:spPr>
          <a:xfrm>
            <a:off x="703972" y="5572050"/>
            <a:ext cx="7736055" cy="830997"/>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本月新三板挂牌企业总数净减少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135</a:t>
            </a:r>
            <a:r>
              <a:rPr lang="zh-CN" altLang="en-US" sz="1400" dirty="0">
                <a:solidFill>
                  <a:prstClr val="black"/>
                </a:solidFill>
                <a:latin typeface="微软雅黑" panose="020B0503020204020204" pitchFamily="34" charset="-122"/>
                <a:ea typeface="微软雅黑" panose="020B0503020204020204" pitchFamily="34" charset="-122"/>
              </a:rPr>
              <a:t>家；按市场分布，基础层</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10170</a:t>
            </a:r>
            <a:r>
              <a:rPr lang="zh-CN" altLang="en-US" sz="1400" dirty="0">
                <a:solidFill>
                  <a:prstClr val="black"/>
                </a:solidFill>
                <a:latin typeface="微软雅黑" panose="020B0503020204020204" pitchFamily="34" charset="-122"/>
                <a:ea typeface="微软雅黑" panose="020B0503020204020204" pitchFamily="34" charset="-122"/>
              </a:rPr>
              <a:t>家，创新层</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938</a:t>
            </a:r>
            <a:r>
              <a:rPr lang="zh-CN" altLang="en-US" sz="1400" dirty="0">
                <a:solidFill>
                  <a:prstClr val="black"/>
                </a:solidFill>
                <a:latin typeface="微软雅黑" panose="020B0503020204020204" pitchFamily="34" charset="-122"/>
                <a:ea typeface="微软雅黑" panose="020B0503020204020204" pitchFamily="34" charset="-122"/>
              </a:rPr>
              <a:t>家；按转让方式分布，竞价交易</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9868</a:t>
            </a:r>
            <a:r>
              <a:rPr lang="zh-CN" altLang="en-US" sz="1400" dirty="0">
                <a:solidFill>
                  <a:prstClr val="black"/>
                </a:solidFill>
                <a:latin typeface="微软雅黑" panose="020B0503020204020204" pitchFamily="34" charset="-122"/>
                <a:ea typeface="微软雅黑" panose="020B0503020204020204" pitchFamily="34" charset="-122"/>
              </a:rPr>
              <a:t>家，做市交易</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1240</a:t>
            </a:r>
            <a:r>
              <a:rPr lang="zh-CN" altLang="en-US" sz="1400" dirty="0">
                <a:solidFill>
                  <a:prstClr val="black"/>
                </a:solidFill>
                <a:latin typeface="微软雅黑" panose="020B0503020204020204" pitchFamily="34" charset="-122"/>
                <a:ea typeface="微软雅黑" panose="020B0503020204020204" pitchFamily="34" charset="-122"/>
              </a:rPr>
              <a:t>家。</a:t>
            </a:r>
          </a:p>
        </p:txBody>
      </p:sp>
      <p:grpSp>
        <p:nvGrpSpPr>
          <p:cNvPr id="35" name="组合 34">
            <a:extLst>
              <a:ext uri="{FF2B5EF4-FFF2-40B4-BE49-F238E27FC236}">
                <a16:creationId xmlns:a16="http://schemas.microsoft.com/office/drawing/2014/main" xmlns="" id="{1BB4D625-3654-472B-8B6C-CFEEF79F3EEA}"/>
              </a:ext>
            </a:extLst>
          </p:cNvPr>
          <p:cNvGrpSpPr/>
          <p:nvPr/>
        </p:nvGrpSpPr>
        <p:grpSpPr>
          <a:xfrm>
            <a:off x="993655" y="2349527"/>
            <a:ext cx="7156690" cy="3392456"/>
            <a:chOff x="0" y="0"/>
            <a:chExt cx="7334251" cy="3476625"/>
          </a:xfrm>
        </p:grpSpPr>
        <p:graphicFrame>
          <p:nvGraphicFramePr>
            <p:cNvPr id="36" name="图表 35">
              <a:extLst>
                <a:ext uri="{FF2B5EF4-FFF2-40B4-BE49-F238E27FC236}">
                  <a16:creationId xmlns:a16="http://schemas.microsoft.com/office/drawing/2014/main" xmlns="" id="{65DD70D3-15B5-4308-A192-862175E864E9}"/>
                </a:ext>
              </a:extLst>
            </p:cNvPr>
            <p:cNvGraphicFramePr/>
            <p:nvPr/>
          </p:nvGraphicFramePr>
          <p:xfrm>
            <a:off x="0" y="0"/>
            <a:ext cx="7334251" cy="3476625"/>
          </p:xfrm>
          <a:graphic>
            <a:graphicData uri="http://schemas.openxmlformats.org/drawingml/2006/chart">
              <c:chart xmlns:c="http://schemas.openxmlformats.org/drawingml/2006/chart" xmlns:r="http://schemas.openxmlformats.org/officeDocument/2006/relationships" r:id="rId3"/>
            </a:graphicData>
          </a:graphic>
        </p:graphicFrame>
        <p:sp>
          <p:nvSpPr>
            <p:cNvPr id="37" name="矩形 36">
              <a:extLst>
                <a:ext uri="{FF2B5EF4-FFF2-40B4-BE49-F238E27FC236}">
                  <a16:creationId xmlns:a16="http://schemas.microsoft.com/office/drawing/2014/main" xmlns="" id="{5FCFB859-D5CF-4264-839C-B0E24FF21FE0}"/>
                </a:ext>
              </a:extLst>
            </p:cNvPr>
            <p:cNvSpPr/>
            <p:nvPr/>
          </p:nvSpPr>
          <p:spPr>
            <a:xfrm>
              <a:off x="6858001" y="238125"/>
              <a:ext cx="390525" cy="2695575"/>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55080844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C1C21C4A-679A-41B3-8EB9-4C82392B6C2C}"/>
              </a:ext>
            </a:extLst>
          </p:cNvPr>
          <p:cNvGrpSpPr/>
          <p:nvPr/>
        </p:nvGrpSpPr>
        <p:grpSpPr>
          <a:xfrm>
            <a:off x="1337607" y="958527"/>
            <a:ext cx="2482389" cy="369870"/>
            <a:chOff x="7155445" y="740531"/>
            <a:chExt cx="3098164" cy="369870"/>
          </a:xfrm>
        </p:grpSpPr>
        <p:sp>
          <p:nvSpPr>
            <p:cNvPr id="4" name="矩形 3">
              <a:extLst>
                <a:ext uri="{FF2B5EF4-FFF2-40B4-BE49-F238E27FC236}">
                  <a16:creationId xmlns:a16="http://schemas.microsoft.com/office/drawing/2014/main" xmlns="" id="{1189DE31-5A7F-4E03-87C1-36039B7EFF3C}"/>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新三板摘挂牌概况</a:t>
              </a:r>
            </a:p>
          </p:txBody>
        </p:sp>
        <p:sp>
          <p:nvSpPr>
            <p:cNvPr id="5" name="等腰三角形 4">
              <a:extLst>
                <a:ext uri="{FF2B5EF4-FFF2-40B4-BE49-F238E27FC236}">
                  <a16:creationId xmlns:a16="http://schemas.microsoft.com/office/drawing/2014/main" xmlns="" id="{CF3E3996-F9F9-48C2-8F1B-E5A05551C90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xmlns="" id="{DC503CDB-B2D2-4BA3-A46B-E9F47464B1AE}"/>
              </a:ext>
            </a:extLst>
          </p:cNvPr>
          <p:cNvSpPr txBox="1"/>
          <p:nvPr/>
        </p:nvSpPr>
        <p:spPr>
          <a:xfrm>
            <a:off x="1337607" y="5153748"/>
            <a:ext cx="6086524" cy="1046440"/>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本月新三板挂牌企业总数继续减少，摘牌家数保持高位，截止</a:t>
            </a:r>
            <a:r>
              <a:rPr lang="en-US" altLang="zh-CN" sz="1400" dirty="0">
                <a:solidFill>
                  <a:prstClr val="black"/>
                </a:solidFill>
                <a:latin typeface="微软雅黑" panose="020B0503020204020204" pitchFamily="34" charset="-122"/>
                <a:ea typeface="微软雅黑" panose="020B0503020204020204" pitchFamily="34" charset="-122"/>
              </a:rPr>
              <a:t>6</a:t>
            </a:r>
            <a:r>
              <a:rPr lang="zh-CN" altLang="en-US" sz="1400" dirty="0">
                <a:solidFill>
                  <a:prstClr val="black"/>
                </a:solidFill>
                <a:latin typeface="微软雅黑" panose="020B0503020204020204" pitchFamily="34" charset="-122"/>
                <a:ea typeface="微软雅黑" panose="020B0503020204020204" pitchFamily="34" charset="-122"/>
              </a:rPr>
              <a:t>月</a:t>
            </a:r>
            <a:r>
              <a:rPr lang="en-US" altLang="zh-CN" sz="1400" dirty="0">
                <a:solidFill>
                  <a:prstClr val="black"/>
                </a:solidFill>
                <a:latin typeface="微软雅黑" panose="020B0503020204020204" pitchFamily="34" charset="-122"/>
                <a:ea typeface="微软雅黑" panose="020B0503020204020204" pitchFamily="34" charset="-122"/>
              </a:rPr>
              <a:t>30</a:t>
            </a:r>
            <a:r>
              <a:rPr lang="zh-CN" altLang="en-US" sz="1400" dirty="0">
                <a:solidFill>
                  <a:prstClr val="black"/>
                </a:solidFill>
                <a:latin typeface="微软雅黑" panose="020B0503020204020204" pitchFamily="34" charset="-122"/>
                <a:ea typeface="微软雅黑" panose="020B0503020204020204" pitchFamily="34" charset="-122"/>
              </a:rPr>
              <a:t>日，挂牌企业总数为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11088</a:t>
            </a:r>
            <a:r>
              <a:rPr lang="zh-CN" altLang="en-US" sz="1400" dirty="0">
                <a:solidFill>
                  <a:prstClr val="black"/>
                </a:solidFill>
                <a:latin typeface="微软雅黑" panose="020B0503020204020204" pitchFamily="34" charset="-122"/>
                <a:ea typeface="微软雅黑" panose="020B0503020204020204" pitchFamily="34" charset="-122"/>
              </a:rPr>
              <a:t>家，净减少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135</a:t>
            </a:r>
            <a:r>
              <a:rPr lang="zh-CN" altLang="en-US" sz="1400" dirty="0">
                <a:solidFill>
                  <a:prstClr val="black"/>
                </a:solidFill>
                <a:latin typeface="微软雅黑" panose="020B0503020204020204" pitchFamily="34" charset="-122"/>
                <a:ea typeface="微软雅黑" panose="020B0503020204020204" pitchFamily="34" charset="-122"/>
              </a:rPr>
              <a:t>家。本月新增挂牌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52</a:t>
            </a:r>
            <a:r>
              <a:rPr lang="zh-CN" altLang="en-US" sz="1400" dirty="0">
                <a:solidFill>
                  <a:prstClr val="black"/>
                </a:solidFill>
                <a:latin typeface="微软雅黑" panose="020B0503020204020204" pitchFamily="34" charset="-122"/>
                <a:ea typeface="微软雅黑" panose="020B0503020204020204" pitchFamily="34" charset="-122"/>
              </a:rPr>
              <a:t>家，摘牌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187</a:t>
            </a:r>
            <a:r>
              <a:rPr lang="zh-CN" altLang="en-US" sz="1400" dirty="0">
                <a:solidFill>
                  <a:prstClr val="black"/>
                </a:solidFill>
                <a:latin typeface="微软雅黑" panose="020B0503020204020204" pitchFamily="34" charset="-122"/>
                <a:ea typeface="微软雅黑" panose="020B0503020204020204" pitchFamily="34" charset="-122"/>
              </a:rPr>
              <a:t>家。其中，转板摘牌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a:t>
            </a:r>
            <a:r>
              <a:rPr lang="zh-CN" altLang="en-US" sz="1400" dirty="0">
                <a:solidFill>
                  <a:prstClr val="black"/>
                </a:solidFill>
                <a:latin typeface="微软雅黑" panose="020B0503020204020204" pitchFamily="34" charset="-122"/>
                <a:ea typeface="微软雅黑" panose="020B0503020204020204" pitchFamily="34" charset="-122"/>
              </a:rPr>
              <a:t>家。</a:t>
            </a:r>
          </a:p>
        </p:txBody>
      </p:sp>
      <p:sp>
        <p:nvSpPr>
          <p:cNvPr id="9" name="Rectangle 2">
            <a:extLst>
              <a:ext uri="{FF2B5EF4-FFF2-40B4-BE49-F238E27FC236}">
                <a16:creationId xmlns:a16="http://schemas.microsoft.com/office/drawing/2014/main" xmlns="" id="{26EE0B21-EBD8-4AD1-9859-EE8367586F6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12" name="图表 11">
            <a:extLst>
              <a:ext uri="{FF2B5EF4-FFF2-40B4-BE49-F238E27FC236}">
                <a16:creationId xmlns:a16="http://schemas.microsoft.com/office/drawing/2014/main" xmlns="" id="{3C484993-8DF3-4859-A5A1-A9B5EEA707FE}"/>
              </a:ext>
            </a:extLst>
          </p:cNvPr>
          <p:cNvGraphicFramePr>
            <a:graphicFrameLocks/>
          </p:cNvGraphicFramePr>
          <p:nvPr>
            <p:extLst>
              <p:ext uri="{D42A27DB-BD31-4B8C-83A1-F6EECF244321}">
                <p14:modId xmlns:p14="http://schemas.microsoft.com/office/powerpoint/2010/main" val="15410216"/>
              </p:ext>
            </p:extLst>
          </p:nvPr>
        </p:nvGraphicFramePr>
        <p:xfrm>
          <a:off x="1635253" y="1328396"/>
          <a:ext cx="5629274" cy="3867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932984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0948A535-F4C2-465E-A999-6043EF1D140E}"/>
              </a:ext>
            </a:extLst>
          </p:cNvPr>
          <p:cNvSpPr/>
          <p:nvPr/>
        </p:nvSpPr>
        <p:spPr>
          <a:xfrm>
            <a:off x="1166916" y="921635"/>
            <a:ext cx="2255601"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新三板市场成交情况</a:t>
            </a:r>
          </a:p>
        </p:txBody>
      </p:sp>
      <p:sp>
        <p:nvSpPr>
          <p:cNvPr id="6" name="文本框 5">
            <a:extLst>
              <a:ext uri="{FF2B5EF4-FFF2-40B4-BE49-F238E27FC236}">
                <a16:creationId xmlns:a16="http://schemas.microsoft.com/office/drawing/2014/main" xmlns="" id="{54E99430-4D62-4502-AF3D-D4F4414F66EC}"/>
              </a:ext>
            </a:extLst>
          </p:cNvPr>
          <p:cNvSpPr txBox="1"/>
          <p:nvPr/>
        </p:nvSpPr>
        <p:spPr>
          <a:xfrm>
            <a:off x="1193292" y="4851899"/>
            <a:ext cx="6634180" cy="1415772"/>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分市场方面，市场交投情况依旧不理想，本月做市成交量较上月上升</a:t>
            </a:r>
            <a:r>
              <a:rPr lang="en-US" altLang="zh-CN" sz="2400" dirty="0">
                <a:solidFill>
                  <a:srgbClr val="0070C0"/>
                </a:solidFill>
                <a:latin typeface="微软雅黑" panose="020B0503020204020204" pitchFamily="34" charset="-122"/>
                <a:ea typeface="微软雅黑" panose="020B0503020204020204" pitchFamily="34" charset="-122"/>
              </a:rPr>
              <a:t>11.2%</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4.07</a:t>
            </a:r>
            <a:r>
              <a:rPr lang="zh-CN" altLang="en-US" sz="1400" dirty="0">
                <a:latin typeface="微软雅黑" panose="020B0503020204020204" pitchFamily="34" charset="-122"/>
                <a:ea typeface="微软雅黑" panose="020B0503020204020204" pitchFamily="34" charset="-122"/>
              </a:rPr>
              <a:t>亿股，竞价交易下降</a:t>
            </a:r>
            <a:r>
              <a:rPr lang="en-US" altLang="zh-CN" sz="2400" dirty="0">
                <a:solidFill>
                  <a:srgbClr val="0070C0"/>
                </a:solidFill>
                <a:latin typeface="微软雅黑" panose="020B0503020204020204" pitchFamily="34" charset="-122"/>
                <a:ea typeface="微软雅黑" panose="020B0503020204020204" pitchFamily="34" charset="-122"/>
              </a:rPr>
              <a:t>13.2%</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1.78</a:t>
            </a:r>
            <a:r>
              <a:rPr lang="zh-CN" altLang="en-US" sz="1400" dirty="0">
                <a:latin typeface="微软雅黑" panose="020B0503020204020204" pitchFamily="34" charset="-122"/>
                <a:ea typeface="微软雅黑" panose="020B0503020204020204" pitchFamily="34" charset="-122"/>
              </a:rPr>
              <a:t>亿股；创新层本月下降</a:t>
            </a:r>
            <a:r>
              <a:rPr lang="en-US" altLang="zh-CN" sz="2400" dirty="0">
                <a:solidFill>
                  <a:srgbClr val="0070C0"/>
                </a:solidFill>
                <a:latin typeface="微软雅黑" panose="020B0503020204020204" pitchFamily="34" charset="-122"/>
                <a:ea typeface="微软雅黑" panose="020B0503020204020204" pitchFamily="34" charset="-122"/>
              </a:rPr>
              <a:t>11.4%</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2.26</a:t>
            </a:r>
            <a:r>
              <a:rPr lang="zh-CN" altLang="en-US" sz="1400" dirty="0">
                <a:latin typeface="微软雅黑" panose="020B0503020204020204" pitchFamily="34" charset="-122"/>
                <a:ea typeface="微软雅黑" panose="020B0503020204020204" pitchFamily="34" charset="-122"/>
              </a:rPr>
              <a:t>亿股，基础层上升</a:t>
            </a:r>
            <a:r>
              <a:rPr lang="en-US" altLang="zh-CN" sz="2400" dirty="0">
                <a:solidFill>
                  <a:srgbClr val="0070C0"/>
                </a:solidFill>
                <a:latin typeface="微软雅黑" panose="020B0503020204020204" pitchFamily="34" charset="-122"/>
                <a:ea typeface="微软雅黑" panose="020B0503020204020204" pitchFamily="34" charset="-122"/>
              </a:rPr>
              <a:t>13.3%</a:t>
            </a:r>
            <a:r>
              <a:rPr lang="zh-CN" altLang="en-US" sz="1400" dirty="0">
                <a:latin typeface="微软雅黑" panose="020B0503020204020204" pitchFamily="34" charset="-122"/>
                <a:ea typeface="微软雅黑" panose="020B0503020204020204" pitchFamily="34" charset="-122"/>
              </a:rPr>
              <a:t>，成交</a:t>
            </a:r>
            <a:r>
              <a:rPr lang="en-US" altLang="zh-CN" sz="2400" dirty="0">
                <a:solidFill>
                  <a:srgbClr val="0070C0"/>
                </a:solidFill>
                <a:latin typeface="微软雅黑" panose="020B0503020204020204" pitchFamily="34" charset="-122"/>
                <a:ea typeface="微软雅黑" panose="020B0503020204020204" pitchFamily="34" charset="-122"/>
              </a:rPr>
              <a:t>3.59</a:t>
            </a:r>
            <a:r>
              <a:rPr lang="zh-CN" altLang="en-US" sz="1400" dirty="0">
                <a:latin typeface="微软雅黑" panose="020B0503020204020204" pitchFamily="34" charset="-122"/>
                <a:ea typeface="微软雅黑" panose="020B0503020204020204" pitchFamily="34" charset="-122"/>
              </a:rPr>
              <a:t>亿股。</a:t>
            </a:r>
          </a:p>
        </p:txBody>
      </p:sp>
      <p:sp>
        <p:nvSpPr>
          <p:cNvPr id="7" name="Rectangle 2">
            <a:extLst>
              <a:ext uri="{FF2B5EF4-FFF2-40B4-BE49-F238E27FC236}">
                <a16:creationId xmlns:a16="http://schemas.microsoft.com/office/drawing/2014/main" xmlns="" id="{059E3C12-06AD-40FB-A4CC-6509E269D66B}"/>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pSp>
        <p:nvGrpSpPr>
          <p:cNvPr id="14" name="组合 13">
            <a:extLst>
              <a:ext uri="{FF2B5EF4-FFF2-40B4-BE49-F238E27FC236}">
                <a16:creationId xmlns:a16="http://schemas.microsoft.com/office/drawing/2014/main" xmlns="" id="{F3E7E2C8-3F70-4957-BBCD-A98024C268FE}"/>
              </a:ext>
            </a:extLst>
          </p:cNvPr>
          <p:cNvGrpSpPr/>
          <p:nvPr/>
        </p:nvGrpSpPr>
        <p:grpSpPr>
          <a:xfrm>
            <a:off x="1376657" y="1365748"/>
            <a:ext cx="6267450" cy="3452813"/>
            <a:chOff x="0" y="0"/>
            <a:chExt cx="6267450" cy="3452813"/>
          </a:xfrm>
        </p:grpSpPr>
        <p:graphicFrame>
          <p:nvGraphicFramePr>
            <p:cNvPr id="15" name="图表 14">
              <a:extLst>
                <a:ext uri="{FF2B5EF4-FFF2-40B4-BE49-F238E27FC236}">
                  <a16:creationId xmlns:a16="http://schemas.microsoft.com/office/drawing/2014/main" xmlns="" id="{B7384B88-4E5C-4D86-954D-3049FCC7CA03}"/>
                </a:ext>
              </a:extLst>
            </p:cNvPr>
            <p:cNvGraphicFramePr/>
            <p:nvPr/>
          </p:nvGraphicFramePr>
          <p:xfrm>
            <a:off x="0" y="0"/>
            <a:ext cx="6267450" cy="3452813"/>
          </p:xfrm>
          <a:graphic>
            <a:graphicData uri="http://schemas.openxmlformats.org/drawingml/2006/chart">
              <c:chart xmlns:c="http://schemas.openxmlformats.org/drawingml/2006/chart" xmlns:r="http://schemas.openxmlformats.org/officeDocument/2006/relationships" r:id="rId2"/>
            </a:graphicData>
          </a:graphic>
        </p:graphicFrame>
        <p:sp>
          <p:nvSpPr>
            <p:cNvPr id="16" name="矩形 15">
              <a:extLst>
                <a:ext uri="{FF2B5EF4-FFF2-40B4-BE49-F238E27FC236}">
                  <a16:creationId xmlns:a16="http://schemas.microsoft.com/office/drawing/2014/main" xmlns="" id="{32C254CE-387E-4868-8A7D-F259D25B5385}"/>
                </a:ext>
              </a:extLst>
            </p:cNvPr>
            <p:cNvSpPr/>
            <p:nvPr/>
          </p:nvSpPr>
          <p:spPr>
            <a:xfrm>
              <a:off x="5695950" y="471488"/>
              <a:ext cx="457200" cy="2543175"/>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421256634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F676AEDD-5A1C-45E5-801D-7E79DB6AF837}"/>
              </a:ext>
            </a:extLst>
          </p:cNvPr>
          <p:cNvSpPr txBox="1"/>
          <p:nvPr/>
        </p:nvSpPr>
        <p:spPr>
          <a:xfrm>
            <a:off x="215945" y="124690"/>
            <a:ext cx="1422184" cy="461665"/>
          </a:xfrm>
          <a:prstGeom prst="rect">
            <a:avLst/>
          </a:prstGeom>
          <a:noFill/>
        </p:spPr>
        <p:txBody>
          <a:bodyPr wrap="none" rtlCol="0">
            <a:spAutoFit/>
          </a:bodyPr>
          <a:lstStyle/>
          <a:p>
            <a:r>
              <a:rPr lang="zh-CN" altLang="en-US" sz="2400" dirty="0">
                <a:solidFill>
                  <a:srgbClr val="000798"/>
                </a:solidFill>
                <a:latin typeface="微软雅黑" panose="020B0503020204020204" pitchFamily="34" charset="-122"/>
                <a:ea typeface="微软雅黑" panose="020B0503020204020204" pitchFamily="34" charset="-122"/>
                <a:cs typeface="+mj-cs"/>
              </a:rPr>
              <a:t>本月小结</a:t>
            </a:r>
          </a:p>
        </p:txBody>
      </p:sp>
      <p:sp>
        <p:nvSpPr>
          <p:cNvPr id="3" name="文本框 2">
            <a:extLst>
              <a:ext uri="{FF2B5EF4-FFF2-40B4-BE49-F238E27FC236}">
                <a16:creationId xmlns:a16="http://schemas.microsoft.com/office/drawing/2014/main" xmlns="" id="{B1D5931A-7BD1-4077-A0C8-2A1351F278EF}"/>
              </a:ext>
            </a:extLst>
          </p:cNvPr>
          <p:cNvSpPr txBox="1"/>
          <p:nvPr/>
        </p:nvSpPr>
        <p:spPr>
          <a:xfrm>
            <a:off x="689627" y="1477865"/>
            <a:ext cx="7165403" cy="1657698"/>
          </a:xfrm>
          <a:prstGeom prst="rect">
            <a:avLst/>
          </a:prstGeom>
          <a:noFill/>
        </p:spPr>
        <p:txBody>
          <a:bodyPr wrap="square" rtlCol="0">
            <a:spAutoFit/>
          </a:bodyPr>
          <a:lstStyle/>
          <a:p>
            <a:pPr>
              <a:lnSpc>
                <a:spcPct val="150000"/>
              </a:lnSpc>
            </a:pP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  在去杠杆的大环境下，一级市场终于出现了疲态，往年募资旺季的</a:t>
            </a:r>
            <a:r>
              <a:rPr lang="en-US" altLang="zh-CN" sz="1400" dirty="0">
                <a:latin typeface="黑体" panose="02010609060101010101" pitchFamily="49" charset="-122"/>
                <a:ea typeface="黑体" panose="02010609060101010101" pitchFamily="49" charset="-122"/>
              </a:rPr>
              <a:t>7</a:t>
            </a:r>
            <a:r>
              <a:rPr lang="zh-CN" altLang="en-US" sz="1400" dirty="0">
                <a:latin typeface="黑体" panose="02010609060101010101" pitchFamily="49" charset="-122"/>
                <a:ea typeface="黑体" panose="02010609060101010101" pitchFamily="49" charset="-122"/>
              </a:rPr>
              <a:t>月，本月交出了一份十分惨淡的成绩单，私募基金为主的募集市场步履维艰。而在另一头，投资市场却依旧活跃，区块链、新零售、互联网、新生活等各种概念的初创企业依旧能够得到充足的融资，而参与的企业多为传统头部创投基金公司、</a:t>
            </a:r>
            <a:r>
              <a:rPr lang="en-US" altLang="zh-CN" sz="1400" dirty="0">
                <a:latin typeface="黑体" panose="02010609060101010101" pitchFamily="49" charset="-122"/>
                <a:ea typeface="黑体" panose="02010609060101010101" pitchFamily="49" charset="-122"/>
              </a:rPr>
              <a:t>BATJ</a:t>
            </a:r>
            <a:r>
              <a:rPr lang="zh-CN" altLang="en-US" sz="1400" dirty="0">
                <a:latin typeface="黑体" panose="02010609060101010101" pitchFamily="49" charset="-122"/>
                <a:ea typeface="黑体" panose="02010609060101010101" pitchFamily="49" charset="-122"/>
              </a:rPr>
              <a:t>以及产业基金等，他们掌握着市场最优质的投资机会。</a:t>
            </a:r>
            <a:endParaRPr lang="en-US" altLang="zh-CN" sz="1400" dirty="0">
              <a:latin typeface="黑体" panose="02010609060101010101" pitchFamily="49" charset="-122"/>
              <a:ea typeface="黑体" panose="02010609060101010101" pitchFamily="49" charset="-122"/>
            </a:endParaRPr>
          </a:p>
        </p:txBody>
      </p:sp>
      <p:grpSp>
        <p:nvGrpSpPr>
          <p:cNvPr id="4" name="组合 3">
            <a:extLst>
              <a:ext uri="{FF2B5EF4-FFF2-40B4-BE49-F238E27FC236}">
                <a16:creationId xmlns:a16="http://schemas.microsoft.com/office/drawing/2014/main" xmlns="" id="{23683D24-73C1-491E-8F46-039A91C5012C}"/>
              </a:ext>
            </a:extLst>
          </p:cNvPr>
          <p:cNvGrpSpPr/>
          <p:nvPr/>
        </p:nvGrpSpPr>
        <p:grpSpPr>
          <a:xfrm>
            <a:off x="215945" y="1107996"/>
            <a:ext cx="4250547" cy="369870"/>
            <a:chOff x="7155445" y="740531"/>
            <a:chExt cx="3098164" cy="369870"/>
          </a:xfrm>
        </p:grpSpPr>
        <p:sp>
          <p:nvSpPr>
            <p:cNvPr id="5" name="矩形 4">
              <a:extLst>
                <a:ext uri="{FF2B5EF4-FFF2-40B4-BE49-F238E27FC236}">
                  <a16:creationId xmlns:a16="http://schemas.microsoft.com/office/drawing/2014/main" xmlns="" id="{03BCF44F-8AF2-49C2-A6B7-6E090D9CD36F}"/>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去杠杆环境下，一级市场的终现疲软</a:t>
              </a:r>
            </a:p>
          </p:txBody>
        </p:sp>
        <p:sp>
          <p:nvSpPr>
            <p:cNvPr id="6" name="等腰三角形 5">
              <a:extLst>
                <a:ext uri="{FF2B5EF4-FFF2-40B4-BE49-F238E27FC236}">
                  <a16:creationId xmlns:a16="http://schemas.microsoft.com/office/drawing/2014/main" xmlns="" id="{157AF9C2-79B1-49F0-94A4-B5428F014F3C}"/>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a16="http://schemas.microsoft.com/office/drawing/2014/main" xmlns="" id="{D50DC76B-ABA5-4EB4-B3D9-E3256F090918}"/>
              </a:ext>
            </a:extLst>
          </p:cNvPr>
          <p:cNvGrpSpPr/>
          <p:nvPr/>
        </p:nvGrpSpPr>
        <p:grpSpPr>
          <a:xfrm>
            <a:off x="215945" y="3135563"/>
            <a:ext cx="3380109" cy="369870"/>
            <a:chOff x="7155445" y="740531"/>
            <a:chExt cx="3098164" cy="369870"/>
          </a:xfrm>
        </p:grpSpPr>
        <p:sp>
          <p:nvSpPr>
            <p:cNvPr id="8" name="矩形 7">
              <a:extLst>
                <a:ext uri="{FF2B5EF4-FFF2-40B4-BE49-F238E27FC236}">
                  <a16:creationId xmlns:a16="http://schemas.microsoft.com/office/drawing/2014/main" xmlns="" id="{13C76060-2502-40B5-B0B0-BEB987A8A05C}"/>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多因素致使香港上市潮初现</a:t>
              </a:r>
            </a:p>
          </p:txBody>
        </p:sp>
        <p:sp>
          <p:nvSpPr>
            <p:cNvPr id="9" name="等腰三角形 8">
              <a:extLst>
                <a:ext uri="{FF2B5EF4-FFF2-40B4-BE49-F238E27FC236}">
                  <a16:creationId xmlns:a16="http://schemas.microsoft.com/office/drawing/2014/main" xmlns="" id="{F234CBA6-896A-4DBC-807A-D8A07E018EF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xmlns="" id="{195A0C80-6DDC-431C-AB86-24836CDDFE16}"/>
              </a:ext>
            </a:extLst>
          </p:cNvPr>
          <p:cNvSpPr txBox="1"/>
          <p:nvPr/>
        </p:nvSpPr>
        <p:spPr>
          <a:xfrm>
            <a:off x="689626" y="3505432"/>
            <a:ext cx="7165403" cy="1334533"/>
          </a:xfrm>
          <a:prstGeom prst="rect">
            <a:avLst/>
          </a:prstGeom>
          <a:noFill/>
        </p:spPr>
        <p:txBody>
          <a:bodyPr wrap="square" rtlCol="0">
            <a:spAutoFit/>
          </a:bodyPr>
          <a:lstStyle/>
          <a:p>
            <a:pPr>
              <a:lnSpc>
                <a:spcPct val="150000"/>
              </a:lnSpc>
            </a:pP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  本月</a:t>
            </a:r>
            <a:r>
              <a:rPr lang="en-US" altLang="zh-CN" sz="1400" dirty="0">
                <a:latin typeface="黑体" panose="02010609060101010101" pitchFamily="49" charset="-122"/>
                <a:ea typeface="黑体" panose="02010609060101010101" pitchFamily="49" charset="-122"/>
              </a:rPr>
              <a:t>A</a:t>
            </a:r>
            <a:r>
              <a:rPr lang="zh-CN" altLang="en-US" sz="1400" dirty="0">
                <a:latin typeface="黑体" panose="02010609060101010101" pitchFamily="49" charset="-122"/>
                <a:ea typeface="黑体" panose="02010609060101010101" pitchFamily="49" charset="-122"/>
              </a:rPr>
              <a:t>股与港股的</a:t>
            </a:r>
            <a:r>
              <a:rPr lang="en-US" altLang="zh-CN" sz="1400" dirty="0">
                <a:latin typeface="黑体" panose="02010609060101010101" pitchFamily="49" charset="-122"/>
                <a:ea typeface="黑体" panose="02010609060101010101" pitchFamily="49" charset="-122"/>
              </a:rPr>
              <a:t>IPO</a:t>
            </a:r>
            <a:r>
              <a:rPr lang="zh-CN" altLang="en-US" sz="1400" dirty="0">
                <a:latin typeface="黑体" panose="02010609060101010101" pitchFamily="49" charset="-122"/>
                <a:ea typeface="黑体" panose="02010609060101010101" pitchFamily="49" charset="-122"/>
              </a:rPr>
              <a:t>数量及规模相去甚远，在</a:t>
            </a:r>
            <a:r>
              <a:rPr lang="en-US" altLang="zh-CN" sz="1400" dirty="0">
                <a:latin typeface="黑体" panose="02010609060101010101" pitchFamily="49" charset="-122"/>
                <a:ea typeface="黑体" panose="02010609060101010101" pitchFamily="49" charset="-122"/>
              </a:rPr>
              <a:t>A</a:t>
            </a:r>
            <a:r>
              <a:rPr lang="zh-CN" altLang="en-US" sz="1400" dirty="0">
                <a:latin typeface="黑体" panose="02010609060101010101" pitchFamily="49" charset="-122"/>
                <a:ea typeface="黑体" panose="02010609060101010101" pitchFamily="49" charset="-122"/>
              </a:rPr>
              <a:t>股如此缓慢的发行节奏下，拟上市公司的投资人退出周期明显拉长，压力之下赴港上市成为无奈之选。此外，由于人民币汇率下行，央行对外投资限制，使得很多投资人将赴港上市套现，作为合法获得外币的最后手段，今后一段时间预计赴港上市内资企业将持续增长。</a:t>
            </a:r>
            <a:endParaRPr lang="en-US" altLang="zh-CN" sz="1400" dirty="0">
              <a:latin typeface="黑体" panose="02010609060101010101" pitchFamily="49" charset="-122"/>
              <a:ea typeface="黑体" panose="02010609060101010101" pitchFamily="49" charset="-122"/>
            </a:endParaRPr>
          </a:p>
        </p:txBody>
      </p:sp>
      <p:grpSp>
        <p:nvGrpSpPr>
          <p:cNvPr id="11" name="组合 10">
            <a:extLst>
              <a:ext uri="{FF2B5EF4-FFF2-40B4-BE49-F238E27FC236}">
                <a16:creationId xmlns:a16="http://schemas.microsoft.com/office/drawing/2014/main" xmlns="" id="{A271EFC9-FA8C-44AD-BDD3-964872F18392}"/>
              </a:ext>
            </a:extLst>
          </p:cNvPr>
          <p:cNvGrpSpPr/>
          <p:nvPr/>
        </p:nvGrpSpPr>
        <p:grpSpPr>
          <a:xfrm>
            <a:off x="215945" y="4839965"/>
            <a:ext cx="3555955" cy="369870"/>
            <a:chOff x="7155445" y="740531"/>
            <a:chExt cx="3098164" cy="369870"/>
          </a:xfrm>
        </p:grpSpPr>
        <p:sp>
          <p:nvSpPr>
            <p:cNvPr id="12" name="矩形 11">
              <a:extLst>
                <a:ext uri="{FF2B5EF4-FFF2-40B4-BE49-F238E27FC236}">
                  <a16:creationId xmlns:a16="http://schemas.microsoft.com/office/drawing/2014/main" xmlns="" id="{F134095E-F7D4-45D6-807E-841D8480235F}"/>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新三板逐渐边缘化，静待涅槃</a:t>
              </a:r>
            </a:p>
          </p:txBody>
        </p:sp>
        <p:sp>
          <p:nvSpPr>
            <p:cNvPr id="13" name="等腰三角形 12">
              <a:extLst>
                <a:ext uri="{FF2B5EF4-FFF2-40B4-BE49-F238E27FC236}">
                  <a16:creationId xmlns:a16="http://schemas.microsoft.com/office/drawing/2014/main" xmlns="" id="{EC875406-8E8D-4F7C-8975-214E78321062}"/>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a:extLst>
              <a:ext uri="{FF2B5EF4-FFF2-40B4-BE49-F238E27FC236}">
                <a16:creationId xmlns:a16="http://schemas.microsoft.com/office/drawing/2014/main" xmlns="" id="{0F22E6A0-00C3-44E1-8485-C01156582B76}"/>
              </a:ext>
            </a:extLst>
          </p:cNvPr>
          <p:cNvSpPr txBox="1"/>
          <p:nvPr/>
        </p:nvSpPr>
        <p:spPr>
          <a:xfrm>
            <a:off x="689625" y="5197617"/>
            <a:ext cx="7165403" cy="1011367"/>
          </a:xfrm>
          <a:prstGeom prst="rect">
            <a:avLst/>
          </a:prstGeom>
          <a:noFill/>
        </p:spPr>
        <p:txBody>
          <a:bodyPr wrap="square" rtlCol="0">
            <a:spAutoFit/>
          </a:bodyPr>
          <a:lstStyle/>
          <a:p>
            <a:pPr>
              <a:lnSpc>
                <a:spcPct val="150000"/>
              </a:lnSpc>
            </a:pP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  本月新三板在边缘化的泥潭中越陷越深，摘牌公司再次达到阶段性的新高</a:t>
            </a:r>
            <a:r>
              <a:rPr lang="en-US" altLang="zh-CN" sz="1400" dirty="0">
                <a:latin typeface="黑体" panose="02010609060101010101" pitchFamily="49" charset="-122"/>
                <a:ea typeface="黑体" panose="02010609060101010101" pitchFamily="49" charset="-122"/>
              </a:rPr>
              <a:t>187</a:t>
            </a:r>
            <a:r>
              <a:rPr lang="zh-CN" altLang="en-US" sz="1400" dirty="0">
                <a:latin typeface="黑体" panose="02010609060101010101" pitchFamily="49" charset="-122"/>
                <a:ea typeface="黑体" panose="02010609060101010101" pitchFamily="49" charset="-122"/>
              </a:rPr>
              <a:t>家，成交量维持在较低的位置，在如今的资本市场大环境下，新三板很难在恢复往日的光彩，只能静静等待下一个风口的带来。</a:t>
            </a:r>
            <a:endParaRPr lang="en-US"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8057925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8197D0F-18D0-4CCA-8F4C-912B60F9BAC5}"/>
              </a:ext>
            </a:extLst>
          </p:cNvPr>
          <p:cNvSpPr>
            <a:spLocks noChangeArrowheads="1"/>
          </p:cNvSpPr>
          <p:nvPr/>
        </p:nvSpPr>
        <p:spPr bwMode="auto">
          <a:xfrm>
            <a:off x="202889" y="998191"/>
            <a:ext cx="78501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zh-CN" altLang="en-US" sz="2200" dirty="0">
                <a:solidFill>
                  <a:srgbClr val="000066"/>
                </a:solidFill>
                <a:latin typeface="Times New Roman" panose="02020603050405020304" pitchFamily="18" charset="0"/>
                <a:ea typeface="幼圆" panose="02010509060101010101" pitchFamily="49" charset="-122"/>
              </a:rPr>
              <a:t>财务顾问及财务投资</a:t>
            </a:r>
            <a:endParaRPr lang="zh-CN" altLang="en-US" sz="2200" b="0" dirty="0">
              <a:solidFill>
                <a:srgbClr val="000000"/>
              </a:solidFill>
            </a:endParaRPr>
          </a:p>
        </p:txBody>
      </p:sp>
      <p:sp>
        <p:nvSpPr>
          <p:cNvPr id="3" name="内容占位符 2">
            <a:extLst>
              <a:ext uri="{FF2B5EF4-FFF2-40B4-BE49-F238E27FC236}">
                <a16:creationId xmlns:a16="http://schemas.microsoft.com/office/drawing/2014/main" xmlns="" id="{2365A770-5DA3-4955-87CB-7CFCD8EFE1CA}"/>
              </a:ext>
            </a:extLst>
          </p:cNvPr>
          <p:cNvSpPr txBox="1">
            <a:spLocks noChangeArrowheads="1"/>
          </p:cNvSpPr>
          <p:nvPr/>
        </p:nvSpPr>
        <p:spPr bwMode="auto">
          <a:xfrm>
            <a:off x="533400" y="15107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spcBef>
                <a:spcPct val="20000"/>
              </a:spcBef>
            </a:pPr>
            <a:r>
              <a:rPr lang="zh-CN" altLang="en-US" sz="1600" b="0" dirty="0">
                <a:solidFill>
                  <a:srgbClr val="0058B0"/>
                </a:solidFill>
                <a:ea typeface="幼圆" panose="02010509060101010101" pitchFamily="49" charset="-122"/>
              </a:rPr>
              <a:t>上市对于企业和股东仅是发展的一个里程碑</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对接资本市场后</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企业和股东需要适应更高的监管要求、更完善的公司治理、更复杂的资本运作。我们针对此类需求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整合了服务资源</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将财务顾问和财务投资作为载体</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致力为客户提供定制化的市值管理服务。</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我们的财务顾问团队依托自身专业背景及资源整合优势</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根据上市公司及其股东的需要</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提供投融资、资本运作、资产及债务重组、财务管理、发展战略等活动提供的咨询、分析、方案设计等服务。包括的服务有：上市公司再融资、股权激励、并购、股权融资、市值维护、战略投资等。</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我们的投资团队依托自身专业背景和独特判断</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根据市值管理的各项需求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设计投资结构</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进行各种形式的市值管理投资。其中包括：并购投资、再融资投资、战略投资、固定收益投资等。</a:t>
            </a:r>
          </a:p>
        </p:txBody>
      </p:sp>
      <p:sp>
        <p:nvSpPr>
          <p:cNvPr id="4" name="矩形 2">
            <a:extLst>
              <a:ext uri="{FF2B5EF4-FFF2-40B4-BE49-F238E27FC236}">
                <a16:creationId xmlns:a16="http://schemas.microsoft.com/office/drawing/2014/main" xmlns="" id="{88FF1F1B-7DA4-47DA-BEB6-6DD22F3D4188}"/>
              </a:ext>
            </a:extLst>
          </p:cNvPr>
          <p:cNvSpPr>
            <a:spLocks noChangeArrowheads="1"/>
          </p:cNvSpPr>
          <p:nvPr/>
        </p:nvSpPr>
        <p:spPr bwMode="auto">
          <a:xfrm>
            <a:off x="166255" y="99752"/>
            <a:ext cx="2031325"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r>
              <a:rPr lang="zh-CN" altLang="en-US" sz="2400" b="0" dirty="0">
                <a:solidFill>
                  <a:srgbClr val="000798"/>
                </a:solidFill>
                <a:latin typeface="微软雅黑" panose="020B0503020204020204" pitchFamily="34" charset="-122"/>
                <a:ea typeface="微软雅黑" panose="020B0503020204020204" pitchFamily="34" charset="-122"/>
                <a:cs typeface="+mj-cs"/>
              </a:rPr>
              <a:t>公司主要业务</a:t>
            </a:r>
          </a:p>
        </p:txBody>
      </p:sp>
    </p:spTree>
    <p:extLst>
      <p:ext uri="{BB962C8B-B14F-4D97-AF65-F5344CB8AC3E}">
        <p14:creationId xmlns:p14="http://schemas.microsoft.com/office/powerpoint/2010/main" val="17510770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descr="rongkeLogo.jpg">
            <a:extLst>
              <a:ext uri="{FF2B5EF4-FFF2-40B4-BE49-F238E27FC236}">
                <a16:creationId xmlns:a16="http://schemas.microsoft.com/office/drawing/2014/main" xmlns="" id="{D4B2D0EA-E803-43AE-93CB-E2A73BCD9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0687"/>
            <a:ext cx="50006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xmlns="" id="{B319BC0F-AF1B-4053-AD77-0E509670F4A5}"/>
              </a:ext>
            </a:extLst>
          </p:cNvPr>
          <p:cNvSpPr>
            <a:spLocks noChangeArrowheads="1"/>
          </p:cNvSpPr>
          <p:nvPr/>
        </p:nvSpPr>
        <p:spPr bwMode="auto">
          <a:xfrm>
            <a:off x="397803" y="1370459"/>
            <a:ext cx="6072188"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pPr>
            <a:r>
              <a:rPr lang="zh-CN" altLang="en-US" sz="1400" dirty="0">
                <a:solidFill>
                  <a:srgbClr val="0070C0"/>
                </a:solidFill>
                <a:ea typeface="幼圆" panose="02010509060101010101" pitchFamily="49" charset="-122"/>
              </a:rPr>
              <a:t>编制人：陆韩骏</a:t>
            </a:r>
          </a:p>
          <a:p>
            <a:pPr eaLnBrk="1" hangingPunct="1">
              <a:lnSpc>
                <a:spcPct val="150000"/>
              </a:lnSpc>
            </a:pPr>
            <a:r>
              <a:rPr lang="zh-CN" altLang="en-US" sz="1400" dirty="0">
                <a:solidFill>
                  <a:srgbClr val="0070C0"/>
                </a:solidFill>
                <a:ea typeface="幼圆" panose="02010509060101010101" pitchFamily="49" charset="-122"/>
              </a:rPr>
              <a:t>联系人：陆韩骏</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职务：项目经理</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公司地址：上海市东湖路</a:t>
            </a:r>
            <a:r>
              <a:rPr lang="en-US" altLang="zh-CN" sz="1400" dirty="0">
                <a:solidFill>
                  <a:srgbClr val="0070C0"/>
                </a:solidFill>
                <a:ea typeface="幼圆" panose="02010509060101010101" pitchFamily="49" charset="-122"/>
              </a:rPr>
              <a:t>70</a:t>
            </a:r>
            <a:r>
              <a:rPr lang="zh-CN" altLang="en-US" sz="1400" dirty="0">
                <a:solidFill>
                  <a:srgbClr val="0070C0"/>
                </a:solidFill>
                <a:ea typeface="幼圆" panose="02010509060101010101" pitchFamily="49" charset="-122"/>
              </a:rPr>
              <a:t>号东湖宾馆</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号楼</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楼</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公司电话：</a:t>
            </a:r>
            <a:r>
              <a:rPr lang="en-US" altLang="zh-CN" sz="1400" dirty="0">
                <a:solidFill>
                  <a:srgbClr val="0070C0"/>
                </a:solidFill>
                <a:ea typeface="幼圆" panose="02010509060101010101" pitchFamily="49" charset="-122"/>
              </a:rPr>
              <a:t>8621—54668032—605</a:t>
            </a:r>
          </a:p>
          <a:p>
            <a:pPr eaLnBrk="1" hangingPunct="1">
              <a:lnSpc>
                <a:spcPct val="150000"/>
              </a:lnSpc>
            </a:pPr>
            <a:r>
              <a:rPr lang="zh-CN" altLang="en-US" sz="1400" dirty="0">
                <a:solidFill>
                  <a:srgbClr val="0070C0"/>
                </a:solidFill>
                <a:ea typeface="幼圆" panose="02010509060101010101" pitchFamily="49" charset="-122"/>
              </a:rPr>
              <a:t>公司传真：</a:t>
            </a:r>
            <a:r>
              <a:rPr lang="en-US" altLang="zh-CN" sz="1400" dirty="0">
                <a:solidFill>
                  <a:srgbClr val="0070C0"/>
                </a:solidFill>
                <a:ea typeface="幼圆" panose="02010509060101010101" pitchFamily="49" charset="-122"/>
              </a:rPr>
              <a:t>8621—54669508</a:t>
            </a:r>
          </a:p>
          <a:p>
            <a:pPr eaLnBrk="1" hangingPunct="1">
              <a:lnSpc>
                <a:spcPct val="150000"/>
              </a:lnSpc>
            </a:pPr>
            <a:r>
              <a:rPr lang="zh-CN" altLang="en-US" sz="1400" dirty="0">
                <a:solidFill>
                  <a:srgbClr val="0070C0"/>
                </a:solidFill>
                <a:ea typeface="幼圆" panose="02010509060101010101" pitchFamily="49" charset="-122"/>
              </a:rPr>
              <a:t>网址：</a:t>
            </a:r>
            <a:r>
              <a:rPr lang="en-US" altLang="zh-CN" sz="1400" dirty="0">
                <a:solidFill>
                  <a:srgbClr val="0070C0"/>
                </a:solidFill>
                <a:ea typeface="幼圆" panose="02010509060101010101" pitchFamily="49" charset="-122"/>
              </a:rPr>
              <a:t>http://www.rongke.com</a:t>
            </a:r>
          </a:p>
          <a:p>
            <a:pPr eaLnBrk="1" hangingPunct="1">
              <a:lnSpc>
                <a:spcPct val="150000"/>
              </a:lnSpc>
            </a:pPr>
            <a:endParaRPr lang="en-US" altLang="zh-CN" sz="1400" dirty="0">
              <a:solidFill>
                <a:srgbClr val="0070C0"/>
              </a:solidFill>
              <a:ea typeface="幼圆" panose="02010509060101010101" pitchFamily="49" charset="-122"/>
            </a:endParaRPr>
          </a:p>
          <a:p>
            <a:pPr eaLnBrk="1" hangingPunct="1">
              <a:lnSpc>
                <a:spcPct val="150000"/>
              </a:lnSpc>
            </a:pPr>
            <a:endParaRPr lang="zh-CN" altLang="zh-CN" sz="1100" dirty="0">
              <a:solidFill>
                <a:srgbClr val="0070C0"/>
              </a:solidFill>
              <a:ea typeface="幼圆" panose="02010509060101010101" pitchFamily="49" charset="-122"/>
            </a:endParaRPr>
          </a:p>
        </p:txBody>
      </p:sp>
      <p:sp>
        <p:nvSpPr>
          <p:cNvPr id="4" name="文本框 3">
            <a:extLst>
              <a:ext uri="{FF2B5EF4-FFF2-40B4-BE49-F238E27FC236}">
                <a16:creationId xmlns:a16="http://schemas.microsoft.com/office/drawing/2014/main" xmlns="" id="{67BC1C1A-FD48-4C65-B424-7BD6ED2A496D}"/>
              </a:ext>
            </a:extLst>
          </p:cNvPr>
          <p:cNvSpPr txBox="1"/>
          <p:nvPr/>
        </p:nvSpPr>
        <p:spPr>
          <a:xfrm>
            <a:off x="397803" y="908794"/>
            <a:ext cx="1415772"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defPPr>
              <a:defRPr lang="en-US"/>
            </a:defPPr>
            <a:lvl1pPr>
              <a:buFont typeface="Arial" panose="020B0604020202020204" pitchFamily="34" charset="0"/>
              <a:defRPr sz="2400" b="0">
                <a:solidFill>
                  <a:srgbClr val="000798"/>
                </a:solidFill>
                <a:latin typeface="微软雅黑" panose="020B0503020204020204" pitchFamily="34" charset="-122"/>
                <a:ea typeface="微软雅黑" panose="020B0503020204020204" pitchFamily="34" charset="-122"/>
                <a:cs typeface="+mj-cs"/>
              </a:defRPr>
            </a:lvl1pPr>
            <a:lvl2pPr marL="742950" indent="-285750">
              <a:buFont typeface="Arial" panose="020B0604020202020204" pitchFamily="34" charset="0"/>
              <a:defRPr b="1">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9pPr>
          </a:lstStyle>
          <a:p>
            <a:r>
              <a:rPr lang="zh-CN" altLang="en-US" dirty="0"/>
              <a:t>联系我们</a:t>
            </a:r>
          </a:p>
        </p:txBody>
      </p:sp>
      <p:sp>
        <p:nvSpPr>
          <p:cNvPr id="5" name="文本框 4">
            <a:extLst>
              <a:ext uri="{FF2B5EF4-FFF2-40B4-BE49-F238E27FC236}">
                <a16:creationId xmlns:a16="http://schemas.microsoft.com/office/drawing/2014/main" xmlns="" id="{AADC0165-AA59-4EA8-A0B2-2BE9880E2CB3}"/>
              </a:ext>
            </a:extLst>
          </p:cNvPr>
          <p:cNvSpPr txBox="1"/>
          <p:nvPr/>
        </p:nvSpPr>
        <p:spPr>
          <a:xfrm flipH="1">
            <a:off x="4749204" y="2315570"/>
            <a:ext cx="800219" cy="461665"/>
          </a:xfrm>
          <a:prstGeom prst="rect">
            <a:avLst/>
          </a:prstGeom>
          <a:noFill/>
        </p:spPr>
        <p:txBody>
          <a:bodyPr wrap="square" rtlCol="0">
            <a:spAutoFit/>
          </a:bodyPr>
          <a:lstStyle>
            <a:defPPr>
              <a:defRPr lang="zh-CN"/>
            </a:defPPr>
            <a:lvl1pPr>
              <a:defRPr sz="2400">
                <a:solidFill>
                  <a:schemeClr val="accent5">
                    <a:lumMod val="75000"/>
                  </a:schemeClr>
                </a:solidFill>
              </a:defRPr>
            </a:lvl1pPr>
          </a:lstStyle>
          <a:p>
            <a:r>
              <a:rPr lang="zh-CN" altLang="en-US" b="1" dirty="0">
                <a:solidFill>
                  <a:srgbClr val="FF0000"/>
                </a:solidFill>
                <a:latin typeface="微软雅黑" panose="020B0503020204020204" pitchFamily="34" charset="-122"/>
                <a:ea typeface="微软雅黑" panose="020B0503020204020204" pitchFamily="34" charset="-122"/>
              </a:rPr>
              <a:t>声明：</a:t>
            </a:r>
          </a:p>
        </p:txBody>
      </p:sp>
      <p:sp>
        <p:nvSpPr>
          <p:cNvPr id="6" name="文本框 5">
            <a:extLst>
              <a:ext uri="{FF2B5EF4-FFF2-40B4-BE49-F238E27FC236}">
                <a16:creationId xmlns:a16="http://schemas.microsoft.com/office/drawing/2014/main" xmlns="" id="{A18F4CC5-AC8A-4AFF-97D1-235619546D00}"/>
              </a:ext>
            </a:extLst>
          </p:cNvPr>
          <p:cNvSpPr txBox="1"/>
          <p:nvPr/>
        </p:nvSpPr>
        <p:spPr>
          <a:xfrm>
            <a:off x="4749204" y="3005250"/>
            <a:ext cx="3745572" cy="646331"/>
          </a:xfrm>
          <a:prstGeom prst="rect">
            <a:avLst/>
          </a:prstGeom>
          <a:noFill/>
        </p:spPr>
        <p:txBody>
          <a:bodyPr wrap="square" rtlCol="0">
            <a:spAutoFit/>
          </a:bodyPr>
          <a:lstStyle/>
          <a:p>
            <a:r>
              <a:rPr lang="zh-CN" altLang="en-US" b="1" dirty="0"/>
              <a:t>   本</a:t>
            </a:r>
            <a:r>
              <a:rPr lang="en-US" altLang="zh-CN" b="1" dirty="0"/>
              <a:t>PPT</a:t>
            </a:r>
            <a:r>
              <a:rPr lang="zh-CN" altLang="en-US" b="1" dirty="0"/>
              <a:t>内所有数据均来源于万得</a:t>
            </a:r>
            <a:r>
              <a:rPr lang="en-US" altLang="zh-CN" b="1" dirty="0"/>
              <a:t>wind</a:t>
            </a:r>
            <a:r>
              <a:rPr lang="zh-CN" altLang="en-US" b="1" dirty="0"/>
              <a:t>金融数据客户端。</a:t>
            </a:r>
          </a:p>
        </p:txBody>
      </p:sp>
    </p:spTree>
    <p:extLst>
      <p:ext uri="{BB962C8B-B14F-4D97-AF65-F5344CB8AC3E}">
        <p14:creationId xmlns:p14="http://schemas.microsoft.com/office/powerpoint/2010/main" val="10780686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7D6EE1C6-7EBC-465B-AE94-30DF34FFF258}"/>
              </a:ext>
            </a:extLst>
          </p:cNvPr>
          <p:cNvSpPr/>
          <p:nvPr/>
        </p:nvSpPr>
        <p:spPr>
          <a:xfrm>
            <a:off x="2822452" y="1199917"/>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募</a:t>
            </a:r>
          </a:p>
        </p:txBody>
      </p:sp>
      <p:sp>
        <p:nvSpPr>
          <p:cNvPr id="3" name="椭圆 2">
            <a:extLst>
              <a:ext uri="{FF2B5EF4-FFF2-40B4-BE49-F238E27FC236}">
                <a16:creationId xmlns:a16="http://schemas.microsoft.com/office/drawing/2014/main" xmlns="" id="{B6C0594D-E4DC-4867-ACD9-AC9FDDBDF537}"/>
              </a:ext>
            </a:extLst>
          </p:cNvPr>
          <p:cNvSpPr/>
          <p:nvPr/>
        </p:nvSpPr>
        <p:spPr>
          <a:xfrm>
            <a:off x="2822451" y="2229942"/>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投</a:t>
            </a:r>
          </a:p>
        </p:txBody>
      </p:sp>
      <p:sp>
        <p:nvSpPr>
          <p:cNvPr id="4" name="椭圆 3">
            <a:extLst>
              <a:ext uri="{FF2B5EF4-FFF2-40B4-BE49-F238E27FC236}">
                <a16:creationId xmlns:a16="http://schemas.microsoft.com/office/drawing/2014/main" xmlns="" id="{8948C89F-0E6D-4C5D-81C4-2E3CCB640C2C}"/>
              </a:ext>
            </a:extLst>
          </p:cNvPr>
          <p:cNvSpPr/>
          <p:nvPr/>
        </p:nvSpPr>
        <p:spPr>
          <a:xfrm>
            <a:off x="2822449" y="3302018"/>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accent5">
                    <a:lumMod val="75000"/>
                  </a:schemeClr>
                </a:solidFill>
                <a:latin typeface="华文新魏" panose="02010800040101010101" pitchFamily="2" charset="-122"/>
                <a:ea typeface="华文新魏" panose="02010800040101010101" pitchFamily="2" charset="-122"/>
              </a:rPr>
              <a:t>IPO</a:t>
            </a:r>
            <a:endParaRPr lang="zh-CN" altLang="en-US" sz="1600" dirty="0">
              <a:solidFill>
                <a:schemeClr val="accent5">
                  <a:lumMod val="75000"/>
                </a:schemeClr>
              </a:solidFill>
              <a:latin typeface="华文新魏" panose="02010800040101010101" pitchFamily="2" charset="-122"/>
              <a:ea typeface="华文新魏" panose="02010800040101010101" pitchFamily="2" charset="-122"/>
            </a:endParaRPr>
          </a:p>
        </p:txBody>
      </p:sp>
      <p:sp>
        <p:nvSpPr>
          <p:cNvPr id="5" name="文本框 4">
            <a:extLst>
              <a:ext uri="{FF2B5EF4-FFF2-40B4-BE49-F238E27FC236}">
                <a16:creationId xmlns:a16="http://schemas.microsoft.com/office/drawing/2014/main" xmlns="" id="{25CD12AA-A70E-45E0-A09D-6EFF5BE33BA7}"/>
              </a:ext>
            </a:extLst>
          </p:cNvPr>
          <p:cNvSpPr txBox="1"/>
          <p:nvPr/>
        </p:nvSpPr>
        <p:spPr>
          <a:xfrm>
            <a:off x="3891820" y="1199917"/>
            <a:ext cx="2195327" cy="646331"/>
          </a:xfrm>
          <a:prstGeom prst="rect">
            <a:avLst/>
          </a:prstGeom>
          <a:noFill/>
        </p:spPr>
        <p:txBody>
          <a:bodyPr wrap="square" rtlCol="0">
            <a:spAutoFit/>
          </a:bodyPr>
          <a:lstStyle/>
          <a:p>
            <a:pPr algn="just"/>
            <a:r>
              <a:rPr lang="zh-CN" altLang="en-US" dirty="0">
                <a:solidFill>
                  <a:srgbClr val="002060"/>
                </a:solidFill>
                <a:latin typeface="微软雅黑" panose="020B0503020204020204" pitchFamily="34" charset="-122"/>
                <a:ea typeface="微软雅黑" panose="020B0503020204020204" pitchFamily="34" charset="-122"/>
              </a:rPr>
              <a:t>募集市场显著萎缩，规模同比大幅缩水。</a:t>
            </a:r>
          </a:p>
        </p:txBody>
      </p:sp>
      <p:sp>
        <p:nvSpPr>
          <p:cNvPr id="6" name="文本框 5">
            <a:extLst>
              <a:ext uri="{FF2B5EF4-FFF2-40B4-BE49-F238E27FC236}">
                <a16:creationId xmlns:a16="http://schemas.microsoft.com/office/drawing/2014/main" xmlns="" id="{B09E7999-5DE9-4E62-8354-AD157F094374}"/>
              </a:ext>
            </a:extLst>
          </p:cNvPr>
          <p:cNvSpPr txBox="1"/>
          <p:nvPr/>
        </p:nvSpPr>
        <p:spPr>
          <a:xfrm>
            <a:off x="3891820" y="2328016"/>
            <a:ext cx="2106171"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投资市场保持火热，行业分布依旧集中。</a:t>
            </a:r>
          </a:p>
        </p:txBody>
      </p:sp>
      <p:sp>
        <p:nvSpPr>
          <p:cNvPr id="7" name="文本框 6">
            <a:extLst>
              <a:ext uri="{FF2B5EF4-FFF2-40B4-BE49-F238E27FC236}">
                <a16:creationId xmlns:a16="http://schemas.microsoft.com/office/drawing/2014/main" xmlns="" id="{49DF9CBF-44CD-45B6-9CBD-19FBCACC7ADD}"/>
              </a:ext>
            </a:extLst>
          </p:cNvPr>
          <p:cNvSpPr txBox="1"/>
          <p:nvPr/>
        </p:nvSpPr>
        <p:spPr>
          <a:xfrm>
            <a:off x="3891820" y="3336135"/>
            <a:ext cx="2271588"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en-US" altLang="zh-CN" dirty="0"/>
              <a:t>A</a:t>
            </a:r>
            <a:r>
              <a:rPr lang="zh-CN" altLang="en-US" dirty="0"/>
              <a:t>股</a:t>
            </a:r>
            <a:r>
              <a:rPr lang="en-US" altLang="zh-CN" dirty="0"/>
              <a:t>IPO</a:t>
            </a:r>
            <a:r>
              <a:rPr lang="zh-CN" altLang="en-US" dirty="0"/>
              <a:t>节奏偏慢，基金退出渠道受限。</a:t>
            </a:r>
          </a:p>
        </p:txBody>
      </p:sp>
      <p:sp>
        <p:nvSpPr>
          <p:cNvPr id="8" name="椭圆 7">
            <a:extLst>
              <a:ext uri="{FF2B5EF4-FFF2-40B4-BE49-F238E27FC236}">
                <a16:creationId xmlns:a16="http://schemas.microsoft.com/office/drawing/2014/main" xmlns="" id="{285E841F-3602-4AB6-8EF8-7C91753DB5A6}"/>
              </a:ext>
            </a:extLst>
          </p:cNvPr>
          <p:cNvSpPr/>
          <p:nvPr/>
        </p:nvSpPr>
        <p:spPr>
          <a:xfrm>
            <a:off x="2822449" y="5404119"/>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accent5">
                    <a:lumMod val="75000"/>
                  </a:schemeClr>
                </a:solidFill>
                <a:latin typeface="华文新魏" panose="02010800040101010101" pitchFamily="2" charset="-122"/>
                <a:ea typeface="华文新魏" panose="02010800040101010101" pitchFamily="2" charset="-122"/>
              </a:rPr>
              <a:t>新三板</a:t>
            </a:r>
          </a:p>
        </p:txBody>
      </p:sp>
      <p:sp>
        <p:nvSpPr>
          <p:cNvPr id="9" name="文本框 8">
            <a:extLst>
              <a:ext uri="{FF2B5EF4-FFF2-40B4-BE49-F238E27FC236}">
                <a16:creationId xmlns:a16="http://schemas.microsoft.com/office/drawing/2014/main" xmlns="" id="{1FB283D0-622D-415F-8F2B-161011CA3B59}"/>
              </a:ext>
            </a:extLst>
          </p:cNvPr>
          <p:cNvSpPr txBox="1"/>
          <p:nvPr/>
        </p:nvSpPr>
        <p:spPr>
          <a:xfrm>
            <a:off x="3891820" y="5502193"/>
            <a:ext cx="2034195"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新三板持续遇冷，摘牌创阶段新高。</a:t>
            </a:r>
          </a:p>
        </p:txBody>
      </p:sp>
      <p:sp>
        <p:nvSpPr>
          <p:cNvPr id="10" name="椭圆 9">
            <a:extLst>
              <a:ext uri="{FF2B5EF4-FFF2-40B4-BE49-F238E27FC236}">
                <a16:creationId xmlns:a16="http://schemas.microsoft.com/office/drawing/2014/main" xmlns="" id="{1593A9DB-4FD5-4307-BA88-82CDCDF7B570}"/>
              </a:ext>
            </a:extLst>
          </p:cNvPr>
          <p:cNvSpPr/>
          <p:nvPr/>
        </p:nvSpPr>
        <p:spPr>
          <a:xfrm>
            <a:off x="2822449" y="4349570"/>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并</a:t>
            </a:r>
          </a:p>
        </p:txBody>
      </p:sp>
      <p:sp>
        <p:nvSpPr>
          <p:cNvPr id="11" name="文本框 10">
            <a:extLst>
              <a:ext uri="{FF2B5EF4-FFF2-40B4-BE49-F238E27FC236}">
                <a16:creationId xmlns:a16="http://schemas.microsoft.com/office/drawing/2014/main" xmlns="" id="{5856A96F-9A4B-4F78-9446-BEC44CA32557}"/>
              </a:ext>
            </a:extLst>
          </p:cNvPr>
          <p:cNvSpPr txBox="1"/>
          <p:nvPr/>
        </p:nvSpPr>
        <p:spPr>
          <a:xfrm>
            <a:off x="3865443" y="4409555"/>
            <a:ext cx="2394072"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上市公司收购成为私募基金重要退出渠道。</a:t>
            </a:r>
          </a:p>
        </p:txBody>
      </p:sp>
    </p:spTree>
    <p:extLst>
      <p:ext uri="{BB962C8B-B14F-4D97-AF65-F5344CB8AC3E}">
        <p14:creationId xmlns:p14="http://schemas.microsoft.com/office/powerpoint/2010/main" val="35147392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箭头: 下 2">
            <a:extLst>
              <a:ext uri="{FF2B5EF4-FFF2-40B4-BE49-F238E27FC236}">
                <a16:creationId xmlns:a16="http://schemas.microsoft.com/office/drawing/2014/main" xmlns="" id="{CFB6DA05-94BA-443E-A6FE-4462F654B786}"/>
              </a:ext>
            </a:extLst>
          </p:cNvPr>
          <p:cNvSpPr/>
          <p:nvPr/>
        </p:nvSpPr>
        <p:spPr>
          <a:xfrm rot="10800000">
            <a:off x="1461323" y="4649369"/>
            <a:ext cx="702923" cy="1509372"/>
          </a:xfrm>
          <a:prstGeom prst="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xmlns="" id="{E990AC4D-A159-44AF-8FF0-7AB2982D65C6}"/>
              </a:ext>
            </a:extLst>
          </p:cNvPr>
          <p:cNvSpPr txBox="1"/>
          <p:nvPr/>
        </p:nvSpPr>
        <p:spPr>
          <a:xfrm>
            <a:off x="3571437" y="4541886"/>
            <a:ext cx="4288885" cy="1415772"/>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本月共发生</a:t>
            </a:r>
            <a:r>
              <a:rPr lang="en-US" altLang="zh-CN" sz="2400" dirty="0">
                <a:solidFill>
                  <a:srgbClr val="0070C0"/>
                </a:solidFill>
                <a:latin typeface="微软雅黑" panose="020B0503020204020204" pitchFamily="34" charset="-122"/>
                <a:ea typeface="微软雅黑" panose="020B0503020204020204" pitchFamily="34" charset="-122"/>
              </a:rPr>
              <a:t>61</a:t>
            </a:r>
            <a:r>
              <a:rPr lang="zh-CN" altLang="en-US" sz="1400" dirty="0">
                <a:latin typeface="微软雅黑" panose="020B0503020204020204" pitchFamily="34" charset="-122"/>
                <a:ea typeface="微软雅黑" panose="020B0503020204020204" pitchFamily="34" charset="-122"/>
              </a:rPr>
              <a:t>起基金募集事件，共募集资金</a:t>
            </a:r>
            <a:r>
              <a:rPr lang="en-US" altLang="zh-CN" sz="2400" dirty="0">
                <a:solidFill>
                  <a:srgbClr val="0070C0"/>
                </a:solidFill>
                <a:latin typeface="微软雅黑" panose="020B0503020204020204" pitchFamily="34" charset="-122"/>
                <a:ea typeface="微软雅黑" panose="020B0503020204020204" pitchFamily="34" charset="-122"/>
              </a:rPr>
              <a:t>281.11</a:t>
            </a:r>
            <a:r>
              <a:rPr lang="zh-CN" altLang="en-US" sz="1400" dirty="0">
                <a:latin typeface="微软雅黑" panose="020B0503020204020204" pitchFamily="34" charset="-122"/>
                <a:ea typeface="微软雅黑" panose="020B0503020204020204" pitchFamily="34" charset="-122"/>
              </a:rPr>
              <a:t>亿，与去年同期相比，本月募集数量有所上升，募集规模大幅下降，具体数据方面，事件数量同比增加</a:t>
            </a:r>
            <a:r>
              <a:rPr lang="en-US" altLang="zh-CN" sz="2400" dirty="0">
                <a:solidFill>
                  <a:srgbClr val="0070C0"/>
                </a:solidFill>
                <a:latin typeface="微软雅黑" panose="020B0503020204020204" pitchFamily="34" charset="-122"/>
                <a:ea typeface="微软雅黑" panose="020B0503020204020204" pitchFamily="34" charset="-122"/>
              </a:rPr>
              <a:t>13.0%</a:t>
            </a:r>
            <a:r>
              <a:rPr lang="zh-CN" altLang="en-US" sz="1400" dirty="0">
                <a:latin typeface="微软雅黑" panose="020B0503020204020204" pitchFamily="34" charset="-122"/>
                <a:ea typeface="微软雅黑" panose="020B0503020204020204" pitchFamily="34" charset="-122"/>
              </a:rPr>
              <a:t>，规模同比减少</a:t>
            </a:r>
            <a:r>
              <a:rPr lang="en-US" altLang="zh-CN" sz="2400" dirty="0">
                <a:solidFill>
                  <a:srgbClr val="0070C0"/>
                </a:solidFill>
                <a:latin typeface="微软雅黑" panose="020B0503020204020204" pitchFamily="34" charset="-122"/>
                <a:ea typeface="微软雅黑" panose="020B0503020204020204" pitchFamily="34" charset="-122"/>
              </a:rPr>
              <a:t>85.2%</a:t>
            </a:r>
            <a:r>
              <a:rPr lang="zh-CN" altLang="en-US" sz="1400" dirty="0">
                <a:latin typeface="微软雅黑" panose="020B0503020204020204" pitchFamily="34" charset="-122"/>
                <a:ea typeface="微软雅黑" panose="020B0503020204020204" pitchFamily="34" charset="-122"/>
              </a:rPr>
              <a:t>；</a:t>
            </a:r>
          </a:p>
        </p:txBody>
      </p:sp>
      <p:sp>
        <p:nvSpPr>
          <p:cNvPr id="5" name="文本框 4">
            <a:extLst>
              <a:ext uri="{FF2B5EF4-FFF2-40B4-BE49-F238E27FC236}">
                <a16:creationId xmlns:a16="http://schemas.microsoft.com/office/drawing/2014/main" xmlns="" id="{95B9FC9D-2ADF-4502-A883-7037D5F85BE4}"/>
              </a:ext>
            </a:extLst>
          </p:cNvPr>
          <p:cNvSpPr txBox="1"/>
          <p:nvPr/>
        </p:nvSpPr>
        <p:spPr>
          <a:xfrm>
            <a:off x="2244749" y="4771693"/>
            <a:ext cx="1620273" cy="461665"/>
          </a:xfrm>
          <a:prstGeom prst="rect">
            <a:avLst/>
          </a:prstGeom>
          <a:noFill/>
        </p:spPr>
        <p:txBody>
          <a:bodyPr wrap="square" rtlCol="0">
            <a:spAutoFit/>
          </a:bodyPr>
          <a:lstStyle/>
          <a:p>
            <a:r>
              <a:rPr lang="en-US" altLang="zh-CN" sz="2400" dirty="0">
                <a:solidFill>
                  <a:srgbClr val="FF0000"/>
                </a:solidFill>
                <a:latin typeface="Arial" panose="020B0604020202020204" pitchFamily="34" charset="0"/>
                <a:cs typeface="Arial" panose="020B0604020202020204" pitchFamily="34" charset="0"/>
              </a:rPr>
              <a:t>+13.0%</a:t>
            </a:r>
            <a:endParaRPr lang="zh-CN" altLang="en-US" sz="2400" dirty="0">
              <a:solidFill>
                <a:srgbClr val="FF0000"/>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xmlns="" id="{0BFB81D4-2433-4C0C-AFE0-0DDF8F9F3751}"/>
              </a:ext>
            </a:extLst>
          </p:cNvPr>
          <p:cNvSpPr txBox="1"/>
          <p:nvPr/>
        </p:nvSpPr>
        <p:spPr>
          <a:xfrm>
            <a:off x="2265235" y="5465217"/>
            <a:ext cx="1160895" cy="461665"/>
          </a:xfrm>
          <a:prstGeom prst="rect">
            <a:avLst/>
          </a:prstGeom>
          <a:noFill/>
        </p:spPr>
        <p:txBody>
          <a:bodyPr wrap="none" rtlCol="0">
            <a:spAutoFit/>
          </a:bodyPr>
          <a:lstStyle>
            <a:defPPr>
              <a:defRPr lang="zh-CN"/>
            </a:defPPr>
            <a:lvl1pPr>
              <a:defRPr>
                <a:solidFill>
                  <a:srgbClr val="0070C0"/>
                </a:solidFill>
                <a:latin typeface="Arial" panose="020B0604020202020204" pitchFamily="34" charset="0"/>
                <a:cs typeface="Arial" panose="020B0604020202020204" pitchFamily="34" charset="0"/>
              </a:defRPr>
            </a:lvl1pPr>
          </a:lstStyle>
          <a:p>
            <a:r>
              <a:rPr lang="en-US" altLang="zh-CN" sz="2400" dirty="0">
                <a:solidFill>
                  <a:srgbClr val="FF0000"/>
                </a:solidFill>
              </a:rPr>
              <a:t>-38.3%</a:t>
            </a:r>
            <a:endParaRPr lang="zh-CN" altLang="en-US" sz="2400" dirty="0">
              <a:solidFill>
                <a:srgbClr val="FF0000"/>
              </a:solidFill>
            </a:endParaRPr>
          </a:p>
        </p:txBody>
      </p:sp>
      <p:sp>
        <p:nvSpPr>
          <p:cNvPr id="7" name="文本框 6">
            <a:extLst>
              <a:ext uri="{FF2B5EF4-FFF2-40B4-BE49-F238E27FC236}">
                <a16:creationId xmlns:a16="http://schemas.microsoft.com/office/drawing/2014/main" xmlns="" id="{5A8AA4E6-CA6C-40CC-B35F-26F7BD7EE4FB}"/>
              </a:ext>
            </a:extLst>
          </p:cNvPr>
          <p:cNvSpPr txBox="1"/>
          <p:nvPr/>
        </p:nvSpPr>
        <p:spPr>
          <a:xfrm>
            <a:off x="2244749" y="5157440"/>
            <a:ext cx="1261884" cy="307777"/>
          </a:xfrm>
          <a:prstGeom prst="rect">
            <a:avLst/>
          </a:prstGeom>
          <a:noFill/>
        </p:spPr>
        <p:txBody>
          <a:bodyPr wrap="none" rtlCol="0">
            <a:spAutoFit/>
          </a:bodyPr>
          <a:lstStyle/>
          <a:p>
            <a:r>
              <a:rPr lang="zh-CN" altLang="en-US" sz="1400" dirty="0"/>
              <a:t>募集事件数量</a:t>
            </a:r>
          </a:p>
        </p:txBody>
      </p:sp>
      <p:sp>
        <p:nvSpPr>
          <p:cNvPr id="8" name="文本框 7">
            <a:extLst>
              <a:ext uri="{FF2B5EF4-FFF2-40B4-BE49-F238E27FC236}">
                <a16:creationId xmlns:a16="http://schemas.microsoft.com/office/drawing/2014/main" xmlns="" id="{64EED94C-C403-45E4-A2E1-C79F760161C9}"/>
              </a:ext>
            </a:extLst>
          </p:cNvPr>
          <p:cNvSpPr txBox="1"/>
          <p:nvPr/>
        </p:nvSpPr>
        <p:spPr>
          <a:xfrm>
            <a:off x="2244749" y="5850964"/>
            <a:ext cx="1261884" cy="307777"/>
          </a:xfrm>
          <a:prstGeom prst="rect">
            <a:avLst/>
          </a:prstGeom>
          <a:noFill/>
        </p:spPr>
        <p:txBody>
          <a:bodyPr wrap="none" rtlCol="0">
            <a:spAutoFit/>
          </a:bodyPr>
          <a:lstStyle>
            <a:defPPr>
              <a:defRPr lang="zh-CN"/>
            </a:defPPr>
            <a:lvl1pPr>
              <a:defRPr sz="1400"/>
            </a:lvl1pPr>
          </a:lstStyle>
          <a:p>
            <a:r>
              <a:rPr lang="zh-CN" altLang="en-US" dirty="0"/>
              <a:t>募集事件规模</a:t>
            </a:r>
          </a:p>
        </p:txBody>
      </p:sp>
      <p:grpSp>
        <p:nvGrpSpPr>
          <p:cNvPr id="9" name="组合 8">
            <a:extLst>
              <a:ext uri="{FF2B5EF4-FFF2-40B4-BE49-F238E27FC236}">
                <a16:creationId xmlns:a16="http://schemas.microsoft.com/office/drawing/2014/main" xmlns="" id="{2164D974-02B7-4EC6-9273-2669A403EFC0}"/>
              </a:ext>
            </a:extLst>
          </p:cNvPr>
          <p:cNvGrpSpPr/>
          <p:nvPr/>
        </p:nvGrpSpPr>
        <p:grpSpPr>
          <a:xfrm>
            <a:off x="1477020" y="4107073"/>
            <a:ext cx="4114887" cy="369870"/>
            <a:chOff x="7155445" y="740531"/>
            <a:chExt cx="3098164" cy="369870"/>
          </a:xfrm>
        </p:grpSpPr>
        <p:sp>
          <p:nvSpPr>
            <p:cNvPr id="10" name="矩形 9">
              <a:extLst>
                <a:ext uri="{FF2B5EF4-FFF2-40B4-BE49-F238E27FC236}">
                  <a16:creationId xmlns:a16="http://schemas.microsoft.com/office/drawing/2014/main" xmlns="" id="{3A5F7518-96B5-44A9-9034-E179CA8C275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募集数量勉强维持，规模大幅萎缩</a:t>
              </a:r>
            </a:p>
          </p:txBody>
        </p:sp>
        <p:sp>
          <p:nvSpPr>
            <p:cNvPr id="11" name="等腰三角形 10">
              <a:extLst>
                <a:ext uri="{FF2B5EF4-FFF2-40B4-BE49-F238E27FC236}">
                  <a16:creationId xmlns:a16="http://schemas.microsoft.com/office/drawing/2014/main" xmlns="" id="{9B32B8FC-BE3D-4717-A775-63EE15789B2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Rectangle 2">
            <a:extLst>
              <a:ext uri="{FF2B5EF4-FFF2-40B4-BE49-F238E27FC236}">
                <a16:creationId xmlns:a16="http://schemas.microsoft.com/office/drawing/2014/main" xmlns="" id="{E432048B-F459-4924-BB64-1CFE8924D7FB}"/>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15" name="图表 14">
            <a:extLst>
              <a:ext uri="{FF2B5EF4-FFF2-40B4-BE49-F238E27FC236}">
                <a16:creationId xmlns:a16="http://schemas.microsoft.com/office/drawing/2014/main" xmlns="" id="{F3ABA38B-CF81-487E-AEA6-7F34BF1A3A9E}"/>
              </a:ext>
            </a:extLst>
          </p:cNvPr>
          <p:cNvGraphicFramePr>
            <a:graphicFrameLocks/>
          </p:cNvGraphicFramePr>
          <p:nvPr>
            <p:extLst>
              <p:ext uri="{D42A27DB-BD31-4B8C-83A1-F6EECF244321}">
                <p14:modId xmlns:p14="http://schemas.microsoft.com/office/powerpoint/2010/main" val="1572428311"/>
              </p:ext>
            </p:extLst>
          </p:nvPr>
        </p:nvGraphicFramePr>
        <p:xfrm>
          <a:off x="1390650" y="1035995"/>
          <a:ext cx="6362700" cy="3143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47834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75515EE7-682F-4655-97CD-B141671A78B9}"/>
              </a:ext>
            </a:extLst>
          </p:cNvPr>
          <p:cNvSpPr txBox="1"/>
          <p:nvPr/>
        </p:nvSpPr>
        <p:spPr>
          <a:xfrm>
            <a:off x="765894" y="4626284"/>
            <a:ext cx="7436274" cy="1200329"/>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本月创业投资基金募集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17.51</a:t>
            </a:r>
            <a:r>
              <a:rPr lang="zh-CN" altLang="en-US" sz="1400" dirty="0">
                <a:latin typeface="微软雅黑" panose="020B0503020204020204" pitchFamily="34" charset="-122"/>
                <a:ea typeface="微软雅黑" panose="020B0503020204020204" pitchFamily="34" charset="-122"/>
              </a:rPr>
              <a:t>亿元；成长基金募集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48</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95.01</a:t>
            </a:r>
            <a:r>
              <a:rPr lang="zh-CN" altLang="en-US" sz="1400" dirty="0">
                <a:latin typeface="微软雅黑" panose="020B0503020204020204" pitchFamily="34" charset="-122"/>
                <a:ea typeface="微软雅黑" panose="020B0503020204020204" pitchFamily="34" charset="-122"/>
              </a:rPr>
              <a:t>亿；并购基金募集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8</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16.08</a:t>
            </a:r>
            <a:r>
              <a:rPr lang="zh-CN" altLang="en-US" sz="1400" dirty="0">
                <a:latin typeface="微软雅黑" panose="020B0503020204020204" pitchFamily="34" charset="-122"/>
                <a:ea typeface="微软雅黑" panose="020B0503020204020204" pitchFamily="34" charset="-122"/>
              </a:rPr>
              <a:t>亿元；另有</a:t>
            </a:r>
            <a:r>
              <a:rPr lang="en-US" altLang="zh-CN" sz="1400" dirty="0">
                <a:latin typeface="微软雅黑" panose="020B0503020204020204" pitchFamily="34" charset="-122"/>
                <a:ea typeface="微软雅黑" panose="020B0503020204020204" pitchFamily="34" charset="-122"/>
              </a:rPr>
              <a:t>FOF</a:t>
            </a:r>
            <a:r>
              <a:rPr lang="zh-CN" altLang="en-US" sz="1400" dirty="0">
                <a:latin typeface="微软雅黑" panose="020B0503020204020204" pitchFamily="34" charset="-122"/>
                <a:ea typeface="微软雅黑" panose="020B0503020204020204" pitchFamily="34" charset="-122"/>
              </a:rPr>
              <a:t>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152.51</a:t>
            </a:r>
            <a:r>
              <a:rPr lang="zh-CN" altLang="en-US" sz="1400" dirty="0">
                <a:latin typeface="微软雅黑" panose="020B0503020204020204" pitchFamily="34" charset="-122"/>
                <a:ea typeface="微软雅黑" panose="020B0503020204020204" pitchFamily="34" charset="-122"/>
              </a:rPr>
              <a:t>亿。</a:t>
            </a:r>
            <a:endParaRPr lang="en-US" altLang="zh-CN" sz="1400" dirty="0">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xmlns="" id="{3CCC65A3-FE33-4B9D-8BDE-ED554235274C}"/>
              </a:ext>
            </a:extLst>
          </p:cNvPr>
          <p:cNvGrpSpPr/>
          <p:nvPr/>
        </p:nvGrpSpPr>
        <p:grpSpPr>
          <a:xfrm>
            <a:off x="765894" y="4110314"/>
            <a:ext cx="4245721" cy="369870"/>
            <a:chOff x="7155445" y="740531"/>
            <a:chExt cx="3098164" cy="369870"/>
          </a:xfrm>
        </p:grpSpPr>
        <p:sp>
          <p:nvSpPr>
            <p:cNvPr id="7" name="矩形 6">
              <a:extLst>
                <a:ext uri="{FF2B5EF4-FFF2-40B4-BE49-F238E27FC236}">
                  <a16:creationId xmlns:a16="http://schemas.microsoft.com/office/drawing/2014/main" xmlns="" id="{FEF3E50B-A09D-4AFB-AD3D-8476E584A61D}"/>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募集种类集中化，创投并购萎缩明显</a:t>
              </a:r>
            </a:p>
          </p:txBody>
        </p:sp>
        <p:sp>
          <p:nvSpPr>
            <p:cNvPr id="8" name="等腰三角形 7">
              <a:extLst>
                <a:ext uri="{FF2B5EF4-FFF2-40B4-BE49-F238E27FC236}">
                  <a16:creationId xmlns:a16="http://schemas.microsoft.com/office/drawing/2014/main" xmlns="" id="{33FA0AF2-434F-42C7-AEC3-25E2BC72B838}"/>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Rectangle 2">
            <a:extLst>
              <a:ext uri="{FF2B5EF4-FFF2-40B4-BE49-F238E27FC236}">
                <a16:creationId xmlns:a16="http://schemas.microsoft.com/office/drawing/2014/main" xmlns="" id="{7AA7E87C-C50C-4D12-8A6B-10A141B694F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3" name="表格 2">
            <a:extLst>
              <a:ext uri="{FF2B5EF4-FFF2-40B4-BE49-F238E27FC236}">
                <a16:creationId xmlns:a16="http://schemas.microsoft.com/office/drawing/2014/main" xmlns="" id="{4BFD264B-F660-4C4B-8ABD-76178701BAAD}"/>
              </a:ext>
            </a:extLst>
          </p:cNvPr>
          <p:cNvGraphicFramePr>
            <a:graphicFrameLocks noGrp="1"/>
          </p:cNvGraphicFramePr>
          <p:nvPr>
            <p:extLst>
              <p:ext uri="{D42A27DB-BD31-4B8C-83A1-F6EECF244321}">
                <p14:modId xmlns:p14="http://schemas.microsoft.com/office/powerpoint/2010/main" val="230038114"/>
              </p:ext>
            </p:extLst>
          </p:nvPr>
        </p:nvGraphicFramePr>
        <p:xfrm>
          <a:off x="1681290" y="1031387"/>
          <a:ext cx="5537200" cy="2893695"/>
        </p:xfrm>
        <a:graphic>
          <a:graphicData uri="http://schemas.openxmlformats.org/drawingml/2006/table">
            <a:tbl>
              <a:tblPr/>
              <a:tblGrid>
                <a:gridCol w="2540262">
                  <a:extLst>
                    <a:ext uri="{9D8B030D-6E8A-4147-A177-3AD203B41FA5}">
                      <a16:colId xmlns:a16="http://schemas.microsoft.com/office/drawing/2014/main" xmlns="" val="1732767972"/>
                    </a:ext>
                  </a:extLst>
                </a:gridCol>
                <a:gridCol w="1027522">
                  <a:extLst>
                    <a:ext uri="{9D8B030D-6E8A-4147-A177-3AD203B41FA5}">
                      <a16:colId xmlns:a16="http://schemas.microsoft.com/office/drawing/2014/main" xmlns="" val="797878890"/>
                    </a:ext>
                  </a:extLst>
                </a:gridCol>
                <a:gridCol w="1969416">
                  <a:extLst>
                    <a:ext uri="{9D8B030D-6E8A-4147-A177-3AD203B41FA5}">
                      <a16:colId xmlns:a16="http://schemas.microsoft.com/office/drawing/2014/main" xmlns="" val="3821659044"/>
                    </a:ext>
                  </a:extLst>
                </a:gridCol>
              </a:tblGrid>
              <a:tr h="409575">
                <a:tc gridSpan="3">
                  <a:txBody>
                    <a:bodyPr/>
                    <a:lstStyle/>
                    <a:p>
                      <a:pPr algn="ctr" fontAlgn="ctr"/>
                      <a:r>
                        <a:rPr lang="en-US" altLang="zh-CN" sz="1600" b="0" i="0" u="none" strike="noStrike">
                          <a:solidFill>
                            <a:srgbClr val="000000"/>
                          </a:solidFill>
                          <a:effectLst/>
                          <a:latin typeface="华文新魏" panose="02010800040101010101" pitchFamily="2" charset="-122"/>
                          <a:ea typeface="华文新魏" panose="02010800040101010101" pitchFamily="2" charset="-122"/>
                        </a:rPr>
                        <a:t>2018</a:t>
                      </a:r>
                      <a:r>
                        <a:rPr lang="zh-CN" altLang="en-US" sz="1600" b="0" i="0" u="none" strike="noStrike">
                          <a:solidFill>
                            <a:srgbClr val="000000"/>
                          </a:solidFill>
                          <a:effectLst/>
                          <a:latin typeface="华文新魏" panose="02010800040101010101" pitchFamily="2" charset="-122"/>
                          <a:ea typeface="华文新魏" panose="02010800040101010101" pitchFamily="2" charset="-122"/>
                        </a:rPr>
                        <a:t>年</a:t>
                      </a:r>
                      <a:r>
                        <a:rPr lang="en-US" altLang="zh-CN" sz="1600" b="0" i="0" u="none" strike="noStrike">
                          <a:solidFill>
                            <a:srgbClr val="000000"/>
                          </a:solidFill>
                          <a:effectLst/>
                          <a:latin typeface="华文新魏" panose="02010800040101010101" pitchFamily="2" charset="-122"/>
                          <a:ea typeface="华文新魏" panose="02010800040101010101" pitchFamily="2" charset="-122"/>
                        </a:rPr>
                        <a:t>7</a:t>
                      </a:r>
                      <a:r>
                        <a:rPr lang="zh-CN" altLang="en-US" sz="1600" b="0" i="0" u="none" strike="noStrike">
                          <a:solidFill>
                            <a:srgbClr val="000000"/>
                          </a:solidFill>
                          <a:effectLst/>
                          <a:latin typeface="华文新魏" panose="02010800040101010101" pitchFamily="2" charset="-122"/>
                          <a:ea typeface="华文新魏" panose="02010800040101010101" pitchFamily="2" charset="-122"/>
                        </a:rPr>
                        <a:t>月募集基金的数量及规模</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054672366"/>
                  </a:ext>
                </a:extLst>
              </a:tr>
              <a:tr h="409575">
                <a:tc>
                  <a:txBody>
                    <a:bodyPr/>
                    <a:lstStyle/>
                    <a:p>
                      <a:pPr algn="ctr"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类型</a:t>
                      </a:r>
                    </a:p>
                  </a:txBody>
                  <a:tcPr marL="9525" marR="9525" marT="9525" marB="0" anchor="ctr">
                    <a:lnL>
                      <a:noFill/>
                    </a:lnL>
                    <a:lnR>
                      <a:noFill/>
                    </a:lnR>
                    <a:lnT>
                      <a:noFill/>
                    </a:lnT>
                    <a:lnB>
                      <a:noFill/>
                    </a:lnB>
                    <a:solidFill>
                      <a:srgbClr val="5B9BD5"/>
                    </a:solidFill>
                  </a:tcPr>
                </a:tc>
                <a:tc>
                  <a:txBody>
                    <a:bodyPr/>
                    <a:lstStyle/>
                    <a:p>
                      <a:pPr algn="ctr"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数量</a:t>
                      </a:r>
                    </a:p>
                  </a:txBody>
                  <a:tcPr marL="9525" marR="9525" marT="9525" marB="0" anchor="ctr">
                    <a:lnL>
                      <a:noFill/>
                    </a:lnL>
                    <a:lnR>
                      <a:noFill/>
                    </a:lnR>
                    <a:lnT>
                      <a:noFill/>
                    </a:lnT>
                    <a:lnB>
                      <a:noFill/>
                    </a:lnB>
                    <a:solidFill>
                      <a:srgbClr val="5B9BD5"/>
                    </a:solidFill>
                  </a:tcPr>
                </a:tc>
                <a:tc>
                  <a:txBody>
                    <a:bodyPr/>
                    <a:lstStyle/>
                    <a:p>
                      <a:pPr algn="ctr"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募资金额（人民币 亿元）</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xmlns="" val="2645223117"/>
                  </a:ext>
                </a:extLst>
              </a:tr>
              <a:tr h="409575">
                <a:tc>
                  <a:txBody>
                    <a:bodyPr/>
                    <a:lstStyle/>
                    <a:p>
                      <a:pPr algn="ctr" fontAlgn="ctr"/>
                      <a:r>
                        <a:rPr lang="en-US" sz="1600" b="0" i="0" u="none" strike="noStrike">
                          <a:solidFill>
                            <a:srgbClr val="000000"/>
                          </a:solidFill>
                          <a:effectLst/>
                          <a:latin typeface="Arial" panose="020B0604020202020204" pitchFamily="34" charset="0"/>
                          <a:ea typeface="宋体" panose="02010600030101010101" pitchFamily="2" charset="-122"/>
                        </a:rPr>
                        <a:t>Venture</a:t>
                      </a:r>
                    </a:p>
                  </a:txBody>
                  <a:tcPr marL="9525" marR="9525" marT="9525"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3</a:t>
                      </a:r>
                    </a:p>
                  </a:txBody>
                  <a:tcPr marL="9525" marR="9525" marT="9525"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17.51</a:t>
                      </a:r>
                    </a:p>
                  </a:txBody>
                  <a:tcPr marL="9525" marR="9525" marT="9525" marB="0" anchor="ctr">
                    <a:lnL>
                      <a:noFill/>
                    </a:lnL>
                    <a:lnR>
                      <a:noFill/>
                    </a:lnR>
                    <a:lnT>
                      <a:noFill/>
                    </a:lnT>
                    <a:lnB>
                      <a:noFill/>
                    </a:lnB>
                  </a:tcPr>
                </a:tc>
                <a:extLst>
                  <a:ext uri="{0D108BD9-81ED-4DB2-BD59-A6C34878D82A}">
                    <a16:rowId xmlns:a16="http://schemas.microsoft.com/office/drawing/2014/main" xmlns="" val="2591718014"/>
                  </a:ext>
                </a:extLst>
              </a:tr>
              <a:tr h="409575">
                <a:tc>
                  <a:txBody>
                    <a:bodyPr/>
                    <a:lstStyle/>
                    <a:p>
                      <a:pPr algn="ctr" fontAlgn="ctr"/>
                      <a:r>
                        <a:rPr lang="en-US" sz="1600" b="0" i="0" u="none" strike="noStrike">
                          <a:solidFill>
                            <a:srgbClr val="000000"/>
                          </a:solidFill>
                          <a:effectLst/>
                          <a:latin typeface="Arial" panose="020B0604020202020204" pitchFamily="34" charset="0"/>
                          <a:ea typeface="宋体" panose="02010600030101010101" pitchFamily="2" charset="-122"/>
                        </a:rPr>
                        <a:t>Growth</a:t>
                      </a:r>
                    </a:p>
                  </a:txBody>
                  <a:tcPr marL="9525" marR="9525" marT="9525" marB="0" anchor="ctr">
                    <a:lnL>
                      <a:noFill/>
                    </a:lnL>
                    <a:lnR>
                      <a:noFill/>
                    </a:lnR>
                    <a:lnT>
                      <a:noFill/>
                    </a:lnT>
                    <a:lnB>
                      <a:noFill/>
                    </a:lnB>
                    <a:solidFill>
                      <a:srgbClr val="F2F2F2"/>
                    </a:solidFill>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48</a:t>
                      </a:r>
                    </a:p>
                  </a:txBody>
                  <a:tcPr marL="9525" marR="9525" marT="9525" marB="0" anchor="ctr">
                    <a:lnL>
                      <a:noFill/>
                    </a:lnL>
                    <a:lnR>
                      <a:noFill/>
                    </a:lnR>
                    <a:lnT>
                      <a:noFill/>
                    </a:lnT>
                    <a:lnB>
                      <a:noFill/>
                    </a:lnB>
                    <a:solidFill>
                      <a:srgbClr val="F2F2F2"/>
                    </a:solidFill>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95.01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267479696"/>
                  </a:ext>
                </a:extLst>
              </a:tr>
              <a:tr h="409575">
                <a:tc>
                  <a:txBody>
                    <a:bodyPr/>
                    <a:lstStyle/>
                    <a:p>
                      <a:pPr algn="ctr" fontAlgn="ctr"/>
                      <a:r>
                        <a:rPr lang="en-US" sz="1600" b="0" i="0" u="none" strike="noStrike">
                          <a:solidFill>
                            <a:srgbClr val="000000"/>
                          </a:solidFill>
                          <a:effectLst/>
                          <a:latin typeface="Arial" panose="020B0604020202020204" pitchFamily="34" charset="0"/>
                          <a:ea typeface="宋体" panose="02010600030101010101" pitchFamily="2" charset="-122"/>
                        </a:rPr>
                        <a:t>Buyout</a:t>
                      </a:r>
                    </a:p>
                  </a:txBody>
                  <a:tcPr marL="9525" marR="9525" marT="9525"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8</a:t>
                      </a:r>
                    </a:p>
                  </a:txBody>
                  <a:tcPr marL="9525" marR="9525" marT="9525"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16.08</a:t>
                      </a:r>
                    </a:p>
                  </a:txBody>
                  <a:tcPr marL="9525" marR="9525" marT="9525" marB="0" anchor="ctr">
                    <a:lnL>
                      <a:noFill/>
                    </a:lnL>
                    <a:lnR>
                      <a:noFill/>
                    </a:lnR>
                    <a:lnT>
                      <a:noFill/>
                    </a:lnT>
                    <a:lnB>
                      <a:noFill/>
                    </a:lnB>
                  </a:tcPr>
                </a:tc>
                <a:extLst>
                  <a:ext uri="{0D108BD9-81ED-4DB2-BD59-A6C34878D82A}">
                    <a16:rowId xmlns:a16="http://schemas.microsoft.com/office/drawing/2014/main" xmlns="" val="4030039895"/>
                  </a:ext>
                </a:extLst>
              </a:tr>
              <a:tr h="409575">
                <a:tc>
                  <a:txBody>
                    <a:bodyPr/>
                    <a:lstStyle/>
                    <a:p>
                      <a:pPr algn="ctr" fontAlgn="ctr"/>
                      <a:r>
                        <a:rPr lang="en-US" sz="1600" b="0" i="0" u="none" strike="noStrike">
                          <a:solidFill>
                            <a:srgbClr val="000000"/>
                          </a:solidFill>
                          <a:effectLst/>
                          <a:latin typeface="Arial" panose="020B0604020202020204" pitchFamily="34" charset="0"/>
                          <a:ea typeface="宋体" panose="02010600030101010101" pitchFamily="2" charset="-122"/>
                        </a:rPr>
                        <a:t>FOF</a:t>
                      </a:r>
                    </a:p>
                  </a:txBody>
                  <a:tcPr marL="9525" marR="9525" marT="9525" marB="0" anchor="ctr">
                    <a:lnL>
                      <a:noFill/>
                    </a:lnL>
                    <a:lnR>
                      <a:noFill/>
                    </a:lnR>
                    <a:lnT>
                      <a:noFill/>
                    </a:lnT>
                    <a:lnB>
                      <a:noFill/>
                    </a:lnB>
                    <a:solidFill>
                      <a:srgbClr val="F2F2F2"/>
                    </a:solidFill>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2</a:t>
                      </a:r>
                    </a:p>
                  </a:txBody>
                  <a:tcPr marL="9525" marR="9525" marT="9525" marB="0" anchor="ctr">
                    <a:lnL>
                      <a:noFill/>
                    </a:lnL>
                    <a:lnR>
                      <a:noFill/>
                    </a:lnR>
                    <a:lnT>
                      <a:noFill/>
                    </a:lnT>
                    <a:lnB>
                      <a:noFill/>
                    </a:lnB>
                    <a:solidFill>
                      <a:srgbClr val="F2F2F2"/>
                    </a:solidFill>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152.51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961358063"/>
                  </a:ext>
                </a:extLst>
              </a:tr>
              <a:tr h="409575">
                <a:tc>
                  <a:txBody>
                    <a:bodyPr/>
                    <a:lstStyle/>
                    <a:p>
                      <a:pPr algn="ctr" fontAlgn="ctr"/>
                      <a:r>
                        <a:rPr lang="en-US" sz="1600" b="0" i="0" u="none" strike="noStrike">
                          <a:solidFill>
                            <a:srgbClr val="000000"/>
                          </a:solidFill>
                          <a:effectLst/>
                          <a:latin typeface="Arial" panose="020B0604020202020204" pitchFamily="34" charset="0"/>
                          <a:ea typeface="宋体" panose="02010600030101010101" pitchFamily="2" charset="-122"/>
                        </a:rPr>
                        <a:t>Total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effectLst/>
                          <a:latin typeface="Arial" panose="020B0604020202020204" pitchFamily="34" charset="0"/>
                          <a:ea typeface="宋体" panose="02010600030101010101" pitchFamily="2" charset="-122"/>
                        </a:rPr>
                        <a:t>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00"/>
                          </a:solidFill>
                          <a:effectLst/>
                          <a:latin typeface="Arial" panose="020B0604020202020204" pitchFamily="34" charset="0"/>
                          <a:ea typeface="宋体" panose="02010600030101010101" pitchFamily="2" charset="-122"/>
                        </a:rPr>
                        <a:t>281.11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8853705"/>
                  </a:ext>
                </a:extLst>
              </a:tr>
            </a:tbl>
          </a:graphicData>
        </a:graphic>
      </p:graphicFrame>
    </p:spTree>
    <p:extLst>
      <p:ext uri="{BB962C8B-B14F-4D97-AF65-F5344CB8AC3E}">
        <p14:creationId xmlns:p14="http://schemas.microsoft.com/office/powerpoint/2010/main" val="22884161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FC4144B8-337F-4075-990E-BCE74012F915}"/>
              </a:ext>
            </a:extLst>
          </p:cNvPr>
          <p:cNvGrpSpPr/>
          <p:nvPr/>
        </p:nvGrpSpPr>
        <p:grpSpPr>
          <a:xfrm>
            <a:off x="95588" y="923819"/>
            <a:ext cx="3984043" cy="369870"/>
            <a:chOff x="7155445" y="740531"/>
            <a:chExt cx="3098164" cy="369870"/>
          </a:xfrm>
        </p:grpSpPr>
        <p:sp>
          <p:nvSpPr>
            <p:cNvPr id="5" name="矩形 4">
              <a:extLst>
                <a:ext uri="{FF2B5EF4-FFF2-40B4-BE49-F238E27FC236}">
                  <a16:creationId xmlns:a16="http://schemas.microsoft.com/office/drawing/2014/main" xmlns="" id="{862EE2C6-44B4-4AC0-989C-D718BD3E9F39}"/>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投资市场保持活跃，规模有所增长</a:t>
              </a:r>
            </a:p>
          </p:txBody>
        </p:sp>
        <p:sp>
          <p:nvSpPr>
            <p:cNvPr id="6" name="等腰三角形 5">
              <a:extLst>
                <a:ext uri="{FF2B5EF4-FFF2-40B4-BE49-F238E27FC236}">
                  <a16:creationId xmlns:a16="http://schemas.microsoft.com/office/drawing/2014/main" xmlns="" id="{B6C65461-38AC-4007-BA6B-E44D2815E8A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xmlns="" id="{C5A32A79-8EC2-4F3E-A80A-0357DD5EFB53}"/>
              </a:ext>
            </a:extLst>
          </p:cNvPr>
          <p:cNvSpPr txBox="1"/>
          <p:nvPr/>
        </p:nvSpPr>
        <p:spPr>
          <a:xfrm>
            <a:off x="1348990" y="5262867"/>
            <a:ext cx="6203602" cy="1200329"/>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a:t>
            </a:r>
            <a:r>
              <a:rPr lang="en-US" altLang="zh-CN" sz="1400" dirty="0">
                <a:solidFill>
                  <a:prstClr val="black"/>
                </a:solidFill>
                <a:latin typeface="微软雅黑" panose="020B0503020204020204" pitchFamily="34" charset="-122"/>
                <a:ea typeface="微软雅黑" panose="020B0503020204020204" pitchFamily="34" charset="-122"/>
              </a:rPr>
              <a:t>PEVC</a:t>
            </a:r>
            <a:r>
              <a:rPr lang="zh-CN" altLang="en-US" sz="1400" dirty="0">
                <a:solidFill>
                  <a:prstClr val="black"/>
                </a:solidFill>
                <a:latin typeface="微软雅黑" panose="020B0503020204020204" pitchFamily="34" charset="-122"/>
                <a:ea typeface="微软雅黑" panose="020B0503020204020204" pitchFamily="34" charset="-122"/>
              </a:rPr>
              <a:t>市场共发生投资案例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531</a:t>
            </a:r>
            <a:r>
              <a:rPr lang="zh-CN" altLang="en-US" sz="1400" dirty="0">
                <a:solidFill>
                  <a:prstClr val="black"/>
                </a:solidFill>
                <a:latin typeface="微软雅黑" panose="020B0503020204020204" pitchFamily="34" charset="-122"/>
                <a:ea typeface="微软雅黑" panose="020B0503020204020204" pitchFamily="34" charset="-122"/>
              </a:rPr>
              <a:t>起，融资总额达到人民币</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1464.87</a:t>
            </a:r>
            <a:r>
              <a:rPr lang="zh-CN" altLang="en-US" sz="1400" dirty="0">
                <a:solidFill>
                  <a:prstClr val="black"/>
                </a:solidFill>
                <a:latin typeface="微软雅黑" panose="020B0503020204020204" pitchFamily="34" charset="-122"/>
                <a:ea typeface="微软雅黑" panose="020B0503020204020204" pitchFamily="34" charset="-122"/>
              </a:rPr>
              <a:t>亿元。分行业来看，投资依旧集中在互联网及</a:t>
            </a:r>
            <a:r>
              <a:rPr lang="en-US" altLang="zh-CN" sz="1400" dirty="0">
                <a:solidFill>
                  <a:prstClr val="black"/>
                </a:solidFill>
                <a:latin typeface="微软雅黑" panose="020B0503020204020204" pitchFamily="34" charset="-122"/>
                <a:ea typeface="微软雅黑" panose="020B0503020204020204" pitchFamily="34" charset="-122"/>
              </a:rPr>
              <a:t>IT</a:t>
            </a:r>
            <a:r>
              <a:rPr lang="zh-CN" altLang="en-US" sz="1400" dirty="0">
                <a:solidFill>
                  <a:prstClr val="black"/>
                </a:solidFill>
                <a:latin typeface="微软雅黑" panose="020B0503020204020204" pitchFamily="34" charset="-122"/>
                <a:ea typeface="微软雅黑" panose="020B0503020204020204" pitchFamily="34" charset="-122"/>
              </a:rPr>
              <a:t>行业，分别发生案例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140</a:t>
            </a:r>
            <a:r>
              <a:rPr lang="zh-CN" altLang="en-US" sz="1400" dirty="0">
                <a:solidFill>
                  <a:prstClr val="black"/>
                </a:solidFill>
                <a:latin typeface="微软雅黑" panose="020B0503020204020204" pitchFamily="34" charset="-122"/>
                <a:ea typeface="微软雅黑" panose="020B0503020204020204" pitchFamily="34" charset="-122"/>
              </a:rPr>
              <a:t>起和</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117</a:t>
            </a:r>
            <a:r>
              <a:rPr lang="zh-CN" altLang="en-US" sz="1400" dirty="0">
                <a:solidFill>
                  <a:prstClr val="black"/>
                </a:solidFill>
                <a:latin typeface="微软雅黑" panose="020B0503020204020204" pitchFamily="34" charset="-122"/>
                <a:ea typeface="微软雅黑" panose="020B0503020204020204" pitchFamily="34" charset="-122"/>
              </a:rPr>
              <a:t>起，分别吸金</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102.27</a:t>
            </a:r>
            <a:r>
              <a:rPr lang="zh-CN" altLang="en-US" sz="1400" dirty="0">
                <a:solidFill>
                  <a:prstClr val="black"/>
                </a:solidFill>
                <a:latin typeface="微软雅黑" panose="020B0503020204020204" pitchFamily="34" charset="-122"/>
                <a:ea typeface="微软雅黑" panose="020B0503020204020204" pitchFamily="34" charset="-122"/>
              </a:rPr>
              <a:t>亿元及</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137.72</a:t>
            </a:r>
            <a:r>
              <a:rPr lang="zh-CN" altLang="en-US" sz="1400" dirty="0">
                <a:solidFill>
                  <a:prstClr val="black"/>
                </a:solidFill>
                <a:latin typeface="微软雅黑" panose="020B0503020204020204" pitchFamily="34" charset="-122"/>
                <a:ea typeface="微软雅黑" panose="020B0503020204020204" pitchFamily="34" charset="-122"/>
              </a:rPr>
              <a:t>亿元。</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11" name="Rectangle 2">
            <a:extLst>
              <a:ext uri="{FF2B5EF4-FFF2-40B4-BE49-F238E27FC236}">
                <a16:creationId xmlns:a16="http://schemas.microsoft.com/office/drawing/2014/main" xmlns="" id="{E0DD5F40-C236-44D4-9C81-7B16717EE77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graphicFrame>
        <p:nvGraphicFramePr>
          <p:cNvPr id="9" name="表格 8">
            <a:extLst>
              <a:ext uri="{FF2B5EF4-FFF2-40B4-BE49-F238E27FC236}">
                <a16:creationId xmlns:a16="http://schemas.microsoft.com/office/drawing/2014/main" xmlns="" id="{B673CD3A-CD00-4403-91CB-4FD0145FF483}"/>
              </a:ext>
            </a:extLst>
          </p:cNvPr>
          <p:cNvGraphicFramePr>
            <a:graphicFrameLocks noGrp="1"/>
          </p:cNvGraphicFramePr>
          <p:nvPr>
            <p:extLst>
              <p:ext uri="{D42A27DB-BD31-4B8C-83A1-F6EECF244321}">
                <p14:modId xmlns:p14="http://schemas.microsoft.com/office/powerpoint/2010/main" val="3171237226"/>
              </p:ext>
            </p:extLst>
          </p:nvPr>
        </p:nvGraphicFramePr>
        <p:xfrm>
          <a:off x="2279650" y="1349464"/>
          <a:ext cx="4584700" cy="3857625"/>
        </p:xfrm>
        <a:graphic>
          <a:graphicData uri="http://schemas.openxmlformats.org/drawingml/2006/table">
            <a:tbl>
              <a:tblPr/>
              <a:tblGrid>
                <a:gridCol w="1791941">
                  <a:extLst>
                    <a:ext uri="{9D8B030D-6E8A-4147-A177-3AD203B41FA5}">
                      <a16:colId xmlns:a16="http://schemas.microsoft.com/office/drawing/2014/main" xmlns="" val="2982204251"/>
                    </a:ext>
                  </a:extLst>
                </a:gridCol>
                <a:gridCol w="1000818">
                  <a:extLst>
                    <a:ext uri="{9D8B030D-6E8A-4147-A177-3AD203B41FA5}">
                      <a16:colId xmlns:a16="http://schemas.microsoft.com/office/drawing/2014/main" xmlns="" val="2275180727"/>
                    </a:ext>
                  </a:extLst>
                </a:gridCol>
                <a:gridCol w="1791941">
                  <a:extLst>
                    <a:ext uri="{9D8B030D-6E8A-4147-A177-3AD203B41FA5}">
                      <a16:colId xmlns:a16="http://schemas.microsoft.com/office/drawing/2014/main" xmlns="" val="2121902186"/>
                    </a:ext>
                  </a:extLst>
                </a:gridCol>
              </a:tblGrid>
              <a:tr h="238125">
                <a:tc gridSpan="3">
                  <a:txBody>
                    <a:bodyPr/>
                    <a:lstStyle/>
                    <a:p>
                      <a:pPr algn="ctr" fontAlgn="ctr"/>
                      <a:r>
                        <a:rPr lang="en-US" altLang="zh-CN" sz="1400" b="0" i="0" u="none" strike="noStrike">
                          <a:solidFill>
                            <a:srgbClr val="000000"/>
                          </a:solidFill>
                          <a:effectLst/>
                          <a:latin typeface="华文新魏" panose="02010800040101010101" pitchFamily="2" charset="-122"/>
                          <a:ea typeface="华文新魏" panose="02010800040101010101" pitchFamily="2" charset="-122"/>
                        </a:rPr>
                        <a:t>2018</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年</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7</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月中国</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PEVC</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案例行业分布及规模</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120641449"/>
                  </a:ext>
                </a:extLst>
              </a:tr>
              <a:tr h="228600">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行业</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案例数量</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融资金额（人民币 亿元）</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xmlns="" val="47670505"/>
                  </a:ext>
                </a:extLst>
              </a:tr>
              <a:tr h="21907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互联网软件与服务</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134</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270.08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683282466"/>
                  </a:ext>
                </a:extLst>
              </a:tr>
              <a:tr h="21907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信息科技咨询与其它服务</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130</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235.59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448794151"/>
                  </a:ext>
                </a:extLst>
              </a:tr>
              <a:tr h="21907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现代服务</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53</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69.67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492017508"/>
                  </a:ext>
                </a:extLst>
              </a:tr>
              <a:tr h="219075">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金融</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42</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172.00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781650391"/>
                  </a:ext>
                </a:extLst>
              </a:tr>
              <a:tr h="219075">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生物制药</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31</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47.20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732720843"/>
                  </a:ext>
                </a:extLst>
              </a:tr>
              <a:tr h="219075">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传媒广告</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27</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279.20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160846129"/>
                  </a:ext>
                </a:extLst>
              </a:tr>
              <a:tr h="21907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半导体</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25</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21.16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827303047"/>
                  </a:ext>
                </a:extLst>
              </a:tr>
              <a:tr h="23812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24</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37.48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682225794"/>
                  </a:ext>
                </a:extLst>
              </a:tr>
              <a:tr h="238125">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医疗保健</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21</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83.84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443734196"/>
                  </a:ext>
                </a:extLst>
              </a:tr>
              <a:tr h="238125">
                <a:tc>
                  <a:txBody>
                    <a:bodyPr/>
                    <a:lstStyle/>
                    <a:p>
                      <a:pPr algn="ctr" fontAlgn="ct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消费零售</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17</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21.19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031587221"/>
                  </a:ext>
                </a:extLst>
              </a:tr>
              <a:tr h="23812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设备与机械制造</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11</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13.72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4187094295"/>
                  </a:ext>
                </a:extLst>
              </a:tr>
              <a:tr h="23812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食品饮料</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8</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19.29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710063131"/>
                  </a:ext>
                </a:extLst>
              </a:tr>
              <a:tr h="23812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房地产</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5</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148.26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85768321"/>
                  </a:ext>
                </a:extLst>
              </a:tr>
              <a:tr h="228600">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汽车</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46.20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47670121"/>
                  </a:ext>
                </a:extLst>
              </a:tr>
              <a:tr h="200025">
                <a:tc>
                  <a:txBody>
                    <a:bodyPr/>
                    <a:lstStyle/>
                    <a:p>
                      <a:pPr algn="ctr" fontAlgn="ctr"/>
                      <a:r>
                        <a:rPr lang="zh-CN" altLang="en-US" sz="1200" b="1" i="0" u="none" strike="noStrike">
                          <a:solidFill>
                            <a:srgbClr val="000000"/>
                          </a:solidFill>
                          <a:effectLst/>
                          <a:latin typeface="Arial" panose="020B0604020202020204" pitchFamily="34" charset="0"/>
                          <a:ea typeface="宋体" panose="02010600030101010101" pitchFamily="2" charset="-122"/>
                        </a:rPr>
                        <a:t>合计</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200" b="1" i="0" u="none" strike="noStrike">
                          <a:solidFill>
                            <a:srgbClr val="000000"/>
                          </a:solidFill>
                          <a:effectLst/>
                          <a:latin typeface="Arial" panose="020B0604020202020204" pitchFamily="34" charset="0"/>
                          <a:ea typeface="宋体" panose="02010600030101010101" pitchFamily="2" charset="-122"/>
                        </a:rPr>
                        <a:t>531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200" b="1" i="0" u="none" strike="noStrike" dirty="0">
                          <a:solidFill>
                            <a:srgbClr val="000000"/>
                          </a:solidFill>
                          <a:effectLst/>
                          <a:latin typeface="Arial" panose="020B0604020202020204" pitchFamily="34" charset="0"/>
                          <a:ea typeface="宋体" panose="02010600030101010101" pitchFamily="2" charset="-122"/>
                        </a:rPr>
                        <a:t>1464.87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868010849"/>
                  </a:ext>
                </a:extLst>
              </a:tr>
            </a:tbl>
          </a:graphicData>
        </a:graphic>
      </p:graphicFrame>
    </p:spTree>
    <p:extLst>
      <p:ext uri="{BB962C8B-B14F-4D97-AF65-F5344CB8AC3E}">
        <p14:creationId xmlns:p14="http://schemas.microsoft.com/office/powerpoint/2010/main" val="5981141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A21CA58C-DF27-4274-9D2A-74F19E1FE0D1}"/>
              </a:ext>
            </a:extLst>
          </p:cNvPr>
          <p:cNvSpPr txBox="1"/>
          <p:nvPr/>
        </p:nvSpPr>
        <p:spPr>
          <a:xfrm>
            <a:off x="931462" y="4938973"/>
            <a:ext cx="7281075" cy="1046440"/>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按融资轮次来看，本月融资事件数量最多的是</a:t>
            </a:r>
            <a:r>
              <a:rPr lang="en-US" altLang="zh-CN"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a:t>
            </a:r>
            <a:r>
              <a:rPr lang="zh-CN" altLang="en-US" sz="1400" dirty="0">
                <a:solidFill>
                  <a:prstClr val="black"/>
                </a:solidFill>
                <a:latin typeface="微软雅黑" panose="020B0503020204020204" pitchFamily="34" charset="-122"/>
                <a:ea typeface="微软雅黑" panose="020B0503020204020204" pitchFamily="34" charset="-122"/>
              </a:rPr>
              <a:t>轮，共发生</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145</a:t>
            </a:r>
            <a:r>
              <a:rPr lang="zh-CN" altLang="en-US" sz="1400" dirty="0">
                <a:solidFill>
                  <a:prstClr val="black"/>
                </a:solidFill>
                <a:latin typeface="微软雅黑" panose="020B0503020204020204" pitchFamily="34" charset="-122"/>
                <a:ea typeface="微软雅黑" panose="020B0503020204020204" pitchFamily="34" charset="-122"/>
              </a:rPr>
              <a:t>起案例，共融资</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199.31</a:t>
            </a:r>
            <a:r>
              <a:rPr lang="zh-CN" altLang="en-US" sz="1400" dirty="0">
                <a:solidFill>
                  <a:prstClr val="black"/>
                </a:solidFill>
                <a:latin typeface="微软雅黑" panose="020B0503020204020204" pitchFamily="34" charset="-122"/>
                <a:ea typeface="微软雅黑" panose="020B0503020204020204" pitchFamily="34" charset="-122"/>
              </a:rPr>
              <a:t>亿元。同时，本月战略投资规模较大，单月共发生</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95</a:t>
            </a:r>
            <a:r>
              <a:rPr lang="zh-CN" altLang="en-US" sz="1400" dirty="0">
                <a:solidFill>
                  <a:prstClr val="black"/>
                </a:solidFill>
                <a:latin typeface="微软雅黑" panose="020B0503020204020204" pitchFamily="34" charset="-122"/>
                <a:ea typeface="微软雅黑" panose="020B0503020204020204" pitchFamily="34" charset="-122"/>
              </a:rPr>
              <a:t>起，融资</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741.83</a:t>
            </a:r>
            <a:r>
              <a:rPr lang="zh-CN" altLang="en-US" sz="1400" dirty="0">
                <a:solidFill>
                  <a:prstClr val="black"/>
                </a:solidFill>
                <a:latin typeface="微软雅黑" panose="020B0503020204020204" pitchFamily="34" charset="-122"/>
                <a:ea typeface="微软雅黑" panose="020B0503020204020204" pitchFamily="34" charset="-122"/>
              </a:rPr>
              <a:t>亿元。</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5" name="Rectangle 2">
            <a:extLst>
              <a:ext uri="{FF2B5EF4-FFF2-40B4-BE49-F238E27FC236}">
                <a16:creationId xmlns:a16="http://schemas.microsoft.com/office/drawing/2014/main" xmlns="" id="{1AD30A20-2836-4CB6-B121-89724D9F8A61}"/>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pic>
        <p:nvPicPr>
          <p:cNvPr id="26" name="图片 25">
            <a:extLst>
              <a:ext uri="{FF2B5EF4-FFF2-40B4-BE49-F238E27FC236}">
                <a16:creationId xmlns:a16="http://schemas.microsoft.com/office/drawing/2014/main" xmlns="" id="{FCA1BFD4-1E6F-4C2F-87CD-6D7116149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021" y="1034955"/>
            <a:ext cx="6207956" cy="3772991"/>
          </a:xfrm>
          <a:prstGeom prst="rect">
            <a:avLst/>
          </a:prstGeom>
        </p:spPr>
      </p:pic>
    </p:spTree>
    <p:extLst>
      <p:ext uri="{BB962C8B-B14F-4D97-AF65-F5344CB8AC3E}">
        <p14:creationId xmlns:p14="http://schemas.microsoft.com/office/powerpoint/2010/main" val="243236025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7EA317F1-5CB3-4E34-8C48-F711D7F2C54E}"/>
              </a:ext>
            </a:extLst>
          </p:cNvPr>
          <p:cNvGrpSpPr/>
          <p:nvPr/>
        </p:nvGrpSpPr>
        <p:grpSpPr>
          <a:xfrm>
            <a:off x="280227" y="1066804"/>
            <a:ext cx="3797998" cy="369870"/>
            <a:chOff x="7155445" y="740531"/>
            <a:chExt cx="3098164" cy="369870"/>
          </a:xfrm>
        </p:grpSpPr>
        <p:sp>
          <p:nvSpPr>
            <p:cNvPr id="5" name="矩形 4">
              <a:extLst>
                <a:ext uri="{FF2B5EF4-FFF2-40B4-BE49-F238E27FC236}">
                  <a16:creationId xmlns:a16="http://schemas.microsoft.com/office/drawing/2014/main" xmlns="" id="{3FCD023E-E4ED-4152-844D-911868C59CD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分行业融资案例及金额分布情况</a:t>
              </a:r>
            </a:p>
          </p:txBody>
        </p:sp>
        <p:sp>
          <p:nvSpPr>
            <p:cNvPr id="6" name="等腰三角形 5">
              <a:extLst>
                <a:ext uri="{FF2B5EF4-FFF2-40B4-BE49-F238E27FC236}">
                  <a16:creationId xmlns:a16="http://schemas.microsoft.com/office/drawing/2014/main" xmlns="" id="{69BF597C-0FA5-40E4-B397-8AEAE5EC31F9}"/>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a:extLst>
              <a:ext uri="{FF2B5EF4-FFF2-40B4-BE49-F238E27FC236}">
                <a16:creationId xmlns:a16="http://schemas.microsoft.com/office/drawing/2014/main" xmlns="" id="{D15B6156-81F7-4969-8DDF-A1A35307588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sp>
        <p:nvSpPr>
          <p:cNvPr id="8" name="文本框 7">
            <a:extLst>
              <a:ext uri="{FF2B5EF4-FFF2-40B4-BE49-F238E27FC236}">
                <a16:creationId xmlns:a16="http://schemas.microsoft.com/office/drawing/2014/main" xmlns="" id="{2354B483-32BA-4670-86E3-855F0969B3A6}"/>
              </a:ext>
            </a:extLst>
          </p:cNvPr>
          <p:cNvSpPr txBox="1"/>
          <p:nvPr/>
        </p:nvSpPr>
        <p:spPr>
          <a:xfrm>
            <a:off x="495757" y="5189215"/>
            <a:ext cx="8068933" cy="307777"/>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本月的融资结构及规模结构来看，案例数量分布较为集中，投资金额分布则相对较为分散。</a:t>
            </a:r>
          </a:p>
        </p:txBody>
      </p:sp>
      <p:pic>
        <p:nvPicPr>
          <p:cNvPr id="9" name="图片 8">
            <a:extLst>
              <a:ext uri="{FF2B5EF4-FFF2-40B4-BE49-F238E27FC236}">
                <a16:creationId xmlns:a16="http://schemas.microsoft.com/office/drawing/2014/main" xmlns="" id="{4C8F0B7D-3268-4B02-AB43-5EAE8453E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90" y="1537690"/>
            <a:ext cx="3934852" cy="3351607"/>
          </a:xfrm>
          <a:prstGeom prst="rect">
            <a:avLst/>
          </a:prstGeom>
        </p:spPr>
      </p:pic>
      <p:pic>
        <p:nvPicPr>
          <p:cNvPr id="12" name="图片 11">
            <a:extLst>
              <a:ext uri="{FF2B5EF4-FFF2-40B4-BE49-F238E27FC236}">
                <a16:creationId xmlns:a16="http://schemas.microsoft.com/office/drawing/2014/main" xmlns="" id="{BF441019-45B6-4644-A97B-6E062B9B5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590" y="1537690"/>
            <a:ext cx="4592955" cy="3254118"/>
          </a:xfrm>
          <a:prstGeom prst="rect">
            <a:avLst/>
          </a:prstGeom>
        </p:spPr>
      </p:pic>
    </p:spTree>
    <p:extLst>
      <p:ext uri="{BB962C8B-B14F-4D97-AF65-F5344CB8AC3E}">
        <p14:creationId xmlns:p14="http://schemas.microsoft.com/office/powerpoint/2010/main" val="25992143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5B7CC29-2E8C-4A43-9311-BD4B993B79FB}"/>
              </a:ext>
            </a:extLst>
          </p:cNvPr>
          <p:cNvGrpSpPr/>
          <p:nvPr/>
        </p:nvGrpSpPr>
        <p:grpSpPr>
          <a:xfrm>
            <a:off x="741451" y="947054"/>
            <a:ext cx="2338550" cy="369870"/>
            <a:chOff x="7155445" y="740531"/>
            <a:chExt cx="3098164" cy="369870"/>
          </a:xfrm>
        </p:grpSpPr>
        <p:sp>
          <p:nvSpPr>
            <p:cNvPr id="3" name="矩形 2">
              <a:extLst>
                <a:ext uri="{FF2B5EF4-FFF2-40B4-BE49-F238E27FC236}">
                  <a16:creationId xmlns:a16="http://schemas.microsoft.com/office/drawing/2014/main" xmlns="" id="{050F3980-F90D-49E0-BEF0-BDF3A88D47F6}"/>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重要投资事件</a:t>
              </a:r>
            </a:p>
          </p:txBody>
        </p:sp>
        <p:sp>
          <p:nvSpPr>
            <p:cNvPr id="4" name="等腰三角形 3">
              <a:extLst>
                <a:ext uri="{FF2B5EF4-FFF2-40B4-BE49-F238E27FC236}">
                  <a16:creationId xmlns:a16="http://schemas.microsoft.com/office/drawing/2014/main" xmlns="" id="{A6E43E9C-9EE8-4DD6-81DA-BBC14A3B7786}"/>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xmlns="" id="{DB9CD423-53FE-455A-8317-B0B0782ACAB2}"/>
              </a:ext>
            </a:extLst>
          </p:cNvPr>
          <p:cNvGrpSpPr/>
          <p:nvPr/>
        </p:nvGrpSpPr>
        <p:grpSpPr>
          <a:xfrm>
            <a:off x="727494" y="1377868"/>
            <a:ext cx="2784296" cy="318498"/>
            <a:chOff x="5691883" y="1387012"/>
            <a:chExt cx="2784296" cy="318498"/>
          </a:xfrm>
        </p:grpSpPr>
        <p:sp>
          <p:nvSpPr>
            <p:cNvPr id="6" name="平行四边形 5">
              <a:extLst>
                <a:ext uri="{FF2B5EF4-FFF2-40B4-BE49-F238E27FC236}">
                  <a16:creationId xmlns:a16="http://schemas.microsoft.com/office/drawing/2014/main" xmlns="" id="{2CEB7EC8-9631-4BD3-9714-B509A437E1D3}"/>
                </a:ext>
              </a:extLst>
            </p:cNvPr>
            <p:cNvSpPr/>
            <p:nvPr/>
          </p:nvSpPr>
          <p:spPr>
            <a:xfrm>
              <a:off x="5691883" y="1387012"/>
              <a:ext cx="534256" cy="318498"/>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a:extLst>
                <a:ext uri="{FF2B5EF4-FFF2-40B4-BE49-F238E27FC236}">
                  <a16:creationId xmlns:a16="http://schemas.microsoft.com/office/drawing/2014/main" xmlns="" id="{8A4277F2-AF71-4F8C-B0C2-56BEA718FE0E}"/>
                </a:ext>
              </a:extLst>
            </p:cNvPr>
            <p:cNvSpPr/>
            <p:nvPr/>
          </p:nvSpPr>
          <p:spPr>
            <a:xfrm>
              <a:off x="6249270" y="1387012"/>
              <a:ext cx="2226909" cy="318498"/>
            </a:xfrm>
            <a:prstGeom prst="parallelogram">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融资规模前列</a:t>
              </a:r>
            </a:p>
          </p:txBody>
        </p:sp>
      </p:grpSp>
      <p:grpSp>
        <p:nvGrpSpPr>
          <p:cNvPr id="8" name="组合 7">
            <a:extLst>
              <a:ext uri="{FF2B5EF4-FFF2-40B4-BE49-F238E27FC236}">
                <a16:creationId xmlns:a16="http://schemas.microsoft.com/office/drawing/2014/main" xmlns="" id="{02F60303-130F-4064-8514-6D13E03A8590}"/>
              </a:ext>
            </a:extLst>
          </p:cNvPr>
          <p:cNvGrpSpPr/>
          <p:nvPr/>
        </p:nvGrpSpPr>
        <p:grpSpPr>
          <a:xfrm>
            <a:off x="708277" y="4857969"/>
            <a:ext cx="2532102" cy="318498"/>
            <a:chOff x="5691883" y="1387012"/>
            <a:chExt cx="2784298" cy="318498"/>
          </a:xfrm>
        </p:grpSpPr>
        <p:sp>
          <p:nvSpPr>
            <p:cNvPr id="9" name="平行四边形 8">
              <a:extLst>
                <a:ext uri="{FF2B5EF4-FFF2-40B4-BE49-F238E27FC236}">
                  <a16:creationId xmlns:a16="http://schemas.microsoft.com/office/drawing/2014/main" xmlns="" id="{B74CB736-31E5-4A61-8A0C-FAAE0B5BE94E}"/>
                </a:ext>
              </a:extLst>
            </p:cNvPr>
            <p:cNvSpPr/>
            <p:nvPr/>
          </p:nvSpPr>
          <p:spPr>
            <a:xfrm>
              <a:off x="5691883" y="1387012"/>
              <a:ext cx="534256" cy="31849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a:extLst>
                <a:ext uri="{FF2B5EF4-FFF2-40B4-BE49-F238E27FC236}">
                  <a16:creationId xmlns:a16="http://schemas.microsoft.com/office/drawing/2014/main" xmlns="" id="{2F4E75E6-ED9C-4DDC-9F00-BF924BACA7A9}"/>
                </a:ext>
              </a:extLst>
            </p:cNvPr>
            <p:cNvSpPr/>
            <p:nvPr/>
          </p:nvSpPr>
          <p:spPr>
            <a:xfrm>
              <a:off x="6249271" y="1387012"/>
              <a:ext cx="2226910" cy="318498"/>
            </a:xfrm>
            <a:prstGeom prst="parallelogram">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市场关注</a:t>
              </a:r>
            </a:p>
          </p:txBody>
        </p:sp>
      </p:grpSp>
      <p:sp>
        <p:nvSpPr>
          <p:cNvPr id="11" name="文本框 10">
            <a:extLst>
              <a:ext uri="{FF2B5EF4-FFF2-40B4-BE49-F238E27FC236}">
                <a16:creationId xmlns:a16="http://schemas.microsoft.com/office/drawing/2014/main" xmlns="" id="{C16A60F6-287C-42D1-BA0F-B5F9701EFDA3}"/>
              </a:ext>
            </a:extLst>
          </p:cNvPr>
          <p:cNvSpPr txBox="1"/>
          <p:nvPr/>
        </p:nvSpPr>
        <p:spPr>
          <a:xfrm>
            <a:off x="1215178" y="4009848"/>
            <a:ext cx="4768145" cy="800219"/>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作业帮：</a:t>
            </a:r>
            <a:r>
              <a:rPr lang="zh-CN" altLang="en-US" sz="1400" dirty="0">
                <a:latin typeface="微软雅黑" panose="020B0503020204020204" pitchFamily="34" charset="-122"/>
                <a:ea typeface="微软雅黑" panose="020B0503020204020204" pitchFamily="34" charset="-122"/>
              </a:rPr>
              <a:t>作业帮致力于为全国中小学生提供全学段的学习辅导服务，截至目前，作业帮用户量突破</a:t>
            </a: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亿 ，月活用户超过</a:t>
            </a:r>
            <a:r>
              <a:rPr lang="en-US" altLang="zh-CN" sz="1400" dirty="0">
                <a:latin typeface="微软雅黑" panose="020B0503020204020204" pitchFamily="34" charset="-122"/>
                <a:ea typeface="微软雅黑" panose="020B0503020204020204" pitchFamily="34" charset="-122"/>
              </a:rPr>
              <a:t>7000</a:t>
            </a:r>
            <a:r>
              <a:rPr lang="zh-CN" altLang="en-US" sz="1400" dirty="0">
                <a:latin typeface="微软雅黑" panose="020B0503020204020204" pitchFamily="34" charset="-122"/>
                <a:ea typeface="微软雅黑" panose="020B0503020204020204" pitchFamily="34" charset="-122"/>
              </a:rPr>
              <a:t>万 ，是中小学在线教育领军品牌。</a:t>
            </a:r>
            <a:endParaRPr lang="zh-CN" altLang="en-US" dirty="0">
              <a:latin typeface="微软雅黑" panose="020B0503020204020204" pitchFamily="34" charset="-122"/>
              <a:ea typeface="微软雅黑" panose="020B0503020204020204" pitchFamily="34" charset="-122"/>
            </a:endParaRPr>
          </a:p>
        </p:txBody>
      </p:sp>
      <p:sp>
        <p:nvSpPr>
          <p:cNvPr id="12" name="箭头: 五边形 11">
            <a:extLst>
              <a:ext uri="{FF2B5EF4-FFF2-40B4-BE49-F238E27FC236}">
                <a16:creationId xmlns:a16="http://schemas.microsoft.com/office/drawing/2014/main" xmlns="" id="{02D91159-3D3A-4827-A64F-A1C4D2E0AD24}"/>
              </a:ext>
            </a:extLst>
          </p:cNvPr>
          <p:cNvSpPr/>
          <p:nvPr/>
        </p:nvSpPr>
        <p:spPr>
          <a:xfrm>
            <a:off x="725862" y="1826382"/>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3" name="箭头: 五边形 12">
            <a:extLst>
              <a:ext uri="{FF2B5EF4-FFF2-40B4-BE49-F238E27FC236}">
                <a16:creationId xmlns:a16="http://schemas.microsoft.com/office/drawing/2014/main" xmlns="" id="{77CC2351-4474-4416-9A6E-7A7A0B6FCCEF}"/>
              </a:ext>
            </a:extLst>
          </p:cNvPr>
          <p:cNvSpPr/>
          <p:nvPr/>
        </p:nvSpPr>
        <p:spPr>
          <a:xfrm>
            <a:off x="725862" y="2912724"/>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14" name="箭头: 五边形 13">
            <a:extLst>
              <a:ext uri="{FF2B5EF4-FFF2-40B4-BE49-F238E27FC236}">
                <a16:creationId xmlns:a16="http://schemas.microsoft.com/office/drawing/2014/main" xmlns="" id="{D08E505E-E13D-4DDA-81CB-F54E54D5273B}"/>
              </a:ext>
            </a:extLst>
          </p:cNvPr>
          <p:cNvSpPr/>
          <p:nvPr/>
        </p:nvSpPr>
        <p:spPr>
          <a:xfrm>
            <a:off x="721693" y="4057978"/>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15" name="箭头: 五边形 14">
            <a:extLst>
              <a:ext uri="{FF2B5EF4-FFF2-40B4-BE49-F238E27FC236}">
                <a16:creationId xmlns:a16="http://schemas.microsoft.com/office/drawing/2014/main" xmlns="" id="{93CDE78F-AFAC-4D3D-AA70-0D3F47C3E01B}"/>
              </a:ext>
            </a:extLst>
          </p:cNvPr>
          <p:cNvSpPr/>
          <p:nvPr/>
        </p:nvSpPr>
        <p:spPr>
          <a:xfrm>
            <a:off x="741451" y="5348334"/>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xmlns="" id="{709D03E4-BA1D-4C4B-BE5A-9D4D63B3E482}"/>
              </a:ext>
            </a:extLst>
          </p:cNvPr>
          <p:cNvSpPr txBox="1"/>
          <p:nvPr/>
        </p:nvSpPr>
        <p:spPr>
          <a:xfrm>
            <a:off x="1256222" y="5295438"/>
            <a:ext cx="4986978" cy="1015663"/>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cs typeface="Arial" panose="020B0604020202020204" pitchFamily="34" charset="0"/>
              </a:rPr>
              <a:t>瑞幸咖啡</a:t>
            </a:r>
            <a:r>
              <a:rPr lang="zh-CN" altLang="en-US" dirty="0"/>
              <a:t>：</a:t>
            </a:r>
            <a:r>
              <a:rPr lang="en-US" altLang="zh-CN" sz="1400" dirty="0" err="1">
                <a:latin typeface="微软雅黑" panose="020B0503020204020204" pitchFamily="34" charset="-122"/>
                <a:ea typeface="微软雅黑" panose="020B0503020204020204" pitchFamily="34" charset="-122"/>
              </a:rPr>
              <a:t>luckin</a:t>
            </a:r>
            <a:r>
              <a:rPr lang="en-US" altLang="zh-CN" sz="1400" dirty="0">
                <a:latin typeface="微软雅黑" panose="020B0503020204020204" pitchFamily="34" charset="-122"/>
                <a:ea typeface="微软雅黑" panose="020B0503020204020204" pitchFamily="34" charset="-122"/>
              </a:rPr>
              <a:t> coffee</a:t>
            </a:r>
            <a:r>
              <a:rPr lang="zh-CN" altLang="en-US" sz="1400" dirty="0">
                <a:latin typeface="微软雅黑" panose="020B0503020204020204" pitchFamily="34" charset="-122"/>
                <a:ea typeface="微软雅黑" panose="020B0503020204020204" pitchFamily="34" charset="-122"/>
              </a:rPr>
              <a:t>致力于推动精品咖啡商业化，倡导更方便迅捷的“咖啡新零售”体验，多种咖啡形态店将遍布各大城市的商圈写字楼，用户可通过移动端自由购买，自提配送，彻底改变咖啡传统业态模式，解决消费痛点。</a:t>
            </a:r>
          </a:p>
        </p:txBody>
      </p:sp>
      <p:sp>
        <p:nvSpPr>
          <p:cNvPr id="17" name="文本框 16">
            <a:extLst>
              <a:ext uri="{FF2B5EF4-FFF2-40B4-BE49-F238E27FC236}">
                <a16:creationId xmlns:a16="http://schemas.microsoft.com/office/drawing/2014/main" xmlns="" id="{9D83896C-AA62-4F2F-BEDA-8CE95DF5C9A4}"/>
              </a:ext>
            </a:extLst>
          </p:cNvPr>
          <p:cNvSpPr txBox="1"/>
          <p:nvPr/>
        </p:nvSpPr>
        <p:spPr>
          <a:xfrm>
            <a:off x="1180378" y="1772829"/>
            <a:ext cx="4788991" cy="1015663"/>
          </a:xfrm>
          <a:prstGeom prst="rect">
            <a:avLst/>
          </a:prstGeom>
          <a:noFill/>
          <a:ln w="19050">
            <a:noFill/>
            <a:prstDash val="sysDash"/>
          </a:ln>
        </p:spPr>
        <p:txBody>
          <a:bodyPr wrap="square" rtlCol="0">
            <a:spAutoFit/>
          </a:bodyPr>
          <a:lstStyle/>
          <a:p>
            <a:r>
              <a:rPr lang="en-US" altLang="zh-CN" dirty="0">
                <a:latin typeface="微软雅黑" panose="020B0503020204020204" pitchFamily="34" charset="-122"/>
                <a:ea typeface="微软雅黑" panose="020B0503020204020204" pitchFamily="34" charset="-122"/>
              </a:rPr>
              <a:t>Keep</a:t>
            </a:r>
            <a:r>
              <a:rPr lang="zh-CN" altLang="en-US"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Keep </a:t>
            </a:r>
            <a:r>
              <a:rPr lang="zh-CN" altLang="en-US" sz="1400" dirty="0">
                <a:latin typeface="微软雅黑" panose="020B0503020204020204" pitchFamily="34" charset="-122"/>
                <a:ea typeface="微软雅黑" panose="020B0503020204020204" pitchFamily="34" charset="-122"/>
              </a:rPr>
              <a:t>为“</a:t>
            </a:r>
            <a:r>
              <a:rPr lang="en-US" altLang="zh-CN" sz="1400" dirty="0">
                <a:latin typeface="微软雅黑" panose="020B0503020204020204" pitchFamily="34" charset="-122"/>
                <a:ea typeface="微软雅黑" panose="020B0503020204020204" pitchFamily="34" charset="-122"/>
              </a:rPr>
              <a:t>App Store</a:t>
            </a:r>
            <a:r>
              <a:rPr lang="zh-CN" altLang="en-US" sz="1400" dirty="0">
                <a:latin typeface="微软雅黑" panose="020B0503020204020204" pitchFamily="34" charset="-122"/>
                <a:ea typeface="微软雅黑" panose="020B0503020204020204" pitchFamily="34" charset="-122"/>
              </a:rPr>
              <a:t>年度精选应用”，致力于提供健身教学、跑步、骑行、交友及健身饮食指导、装备购买等一站式运动解决方案。自</a:t>
            </a:r>
            <a:r>
              <a:rPr lang="en-US" altLang="zh-CN" sz="1400" dirty="0">
                <a:latin typeface="微软雅黑" panose="020B0503020204020204" pitchFamily="34" charset="-122"/>
                <a:ea typeface="微软雅黑" panose="020B0503020204020204" pitchFamily="34" charset="-122"/>
              </a:rPr>
              <a:t>2015</a:t>
            </a:r>
            <a:r>
              <a:rPr lang="zh-CN" altLang="en-US" sz="1400" dirty="0">
                <a:latin typeface="微软雅黑" panose="020B0503020204020204" pitchFamily="34" charset="-122"/>
                <a:ea typeface="微软雅黑" panose="020B0503020204020204" pitchFamily="34" charset="-122"/>
              </a:rPr>
              <a:t>年上线至今，已影响了超过</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亿人的运动习惯。</a:t>
            </a:r>
            <a:endParaRPr lang="zh-CN" altLang="en-US"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xmlns="" id="{DBA78919-6D7C-4E76-99FA-D8B676660160}"/>
              </a:ext>
            </a:extLst>
          </p:cNvPr>
          <p:cNvSpPr txBox="1"/>
          <p:nvPr/>
        </p:nvSpPr>
        <p:spPr>
          <a:xfrm>
            <a:off x="1212132" y="2848152"/>
            <a:ext cx="5075158" cy="1231106"/>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华人文化：</a:t>
            </a:r>
            <a:r>
              <a:rPr lang="zh-CN" altLang="en-US" sz="1400" dirty="0">
                <a:latin typeface="微软雅黑" panose="020B0503020204020204" pitchFamily="34" charset="-122"/>
                <a:ea typeface="微软雅黑" panose="020B0503020204020204" pitchFamily="34" charset="-122"/>
              </a:rPr>
              <a:t>华人文化集团成立于</a:t>
            </a:r>
            <a:r>
              <a:rPr lang="en-US" altLang="zh-CN" sz="1400" dirty="0">
                <a:latin typeface="微软雅黑" panose="020B0503020204020204" pitchFamily="34" charset="-122"/>
                <a:ea typeface="微软雅黑" panose="020B0503020204020204" pitchFamily="34" charset="-122"/>
              </a:rPr>
              <a:t>2006</a:t>
            </a:r>
            <a:r>
              <a:rPr lang="zh-CN" altLang="en-US" sz="1400" dirty="0">
                <a:latin typeface="微软雅黑" panose="020B0503020204020204" pitchFamily="34" charset="-122"/>
                <a:ea typeface="微软雅黑" panose="020B0503020204020204" pitchFamily="34" charset="-122"/>
              </a:rPr>
              <a:t>年，是中国文化体制改革大背景下诞生的第一批由民营资本创建的综合性文化传媒产业集团。集团具备丰富的行业优势资源，以优质</a:t>
            </a:r>
            <a:r>
              <a:rPr lang="en-US" altLang="zh-CN" sz="1400" dirty="0">
                <a:latin typeface="微软雅黑" panose="020B0503020204020204" pitchFamily="34" charset="-122"/>
                <a:ea typeface="微软雅黑" panose="020B0503020204020204" pitchFamily="34" charset="-122"/>
              </a:rPr>
              <a:t>IP</a:t>
            </a:r>
            <a:r>
              <a:rPr lang="zh-CN" altLang="en-US" sz="1400" dirty="0">
                <a:latin typeface="微软雅黑" panose="020B0503020204020204" pitchFamily="34" charset="-122"/>
                <a:ea typeface="微软雅黑" panose="020B0503020204020204" pitchFamily="34" charset="-122"/>
              </a:rPr>
              <a:t>为核心，广泛开展影视、动漫、游戏、文化衍生品、演艺经纪、文化基金及文化地产等领域的投资、合作和运营。</a:t>
            </a:r>
          </a:p>
        </p:txBody>
      </p:sp>
      <p:sp>
        <p:nvSpPr>
          <p:cNvPr id="19" name="文本框 18">
            <a:extLst>
              <a:ext uri="{FF2B5EF4-FFF2-40B4-BE49-F238E27FC236}">
                <a16:creationId xmlns:a16="http://schemas.microsoft.com/office/drawing/2014/main" xmlns="" id="{CA460B12-C4AF-4840-9B98-9F369DDCC9AC}"/>
              </a:ext>
            </a:extLst>
          </p:cNvPr>
          <p:cNvSpPr txBox="1"/>
          <p:nvPr/>
        </p:nvSpPr>
        <p:spPr>
          <a:xfrm>
            <a:off x="6264841" y="1377868"/>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融资规模</a:t>
            </a:r>
          </a:p>
        </p:txBody>
      </p:sp>
      <p:sp>
        <p:nvSpPr>
          <p:cNvPr id="20" name="文本框 19">
            <a:extLst>
              <a:ext uri="{FF2B5EF4-FFF2-40B4-BE49-F238E27FC236}">
                <a16:creationId xmlns:a16="http://schemas.microsoft.com/office/drawing/2014/main" xmlns="" id="{4C0864F6-C388-4FF3-B753-5EF9AD00DCA5}"/>
              </a:ext>
            </a:extLst>
          </p:cNvPr>
          <p:cNvSpPr txBox="1"/>
          <p:nvPr/>
        </p:nvSpPr>
        <p:spPr>
          <a:xfrm>
            <a:off x="6350601" y="1953397"/>
            <a:ext cx="1407758"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1.27</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endParaRPr lang="zh-CN" altLang="en-US" sz="14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6AF2ED2C-C0CC-4863-96F5-96F8D7138B67}"/>
              </a:ext>
            </a:extLst>
          </p:cNvPr>
          <p:cNvSpPr txBox="1"/>
          <p:nvPr/>
        </p:nvSpPr>
        <p:spPr>
          <a:xfrm>
            <a:off x="6349836" y="2967334"/>
            <a:ext cx="150233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100</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endParaRPr lang="zh-CN" altLang="en-US" sz="14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xmlns="" id="{E1DAC58A-D651-43D4-9896-9B484679BCC5}"/>
              </a:ext>
            </a:extLst>
          </p:cNvPr>
          <p:cNvSpPr txBox="1"/>
          <p:nvPr/>
        </p:nvSpPr>
        <p:spPr>
          <a:xfrm>
            <a:off x="6349835" y="3927341"/>
            <a:ext cx="1236236"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3.5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endParaRPr lang="zh-CN" altLang="en-US" sz="14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xmlns="" id="{AD1099B5-67DA-4F97-904E-73E63AE94C83}"/>
              </a:ext>
            </a:extLst>
          </p:cNvPr>
          <p:cNvSpPr txBox="1"/>
          <p:nvPr/>
        </p:nvSpPr>
        <p:spPr>
          <a:xfrm>
            <a:off x="6337313" y="5402943"/>
            <a:ext cx="979755"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2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p>
        </p:txBody>
      </p:sp>
      <p:sp>
        <p:nvSpPr>
          <p:cNvPr id="24" name="文本框 23">
            <a:extLst>
              <a:ext uri="{FF2B5EF4-FFF2-40B4-BE49-F238E27FC236}">
                <a16:creationId xmlns:a16="http://schemas.microsoft.com/office/drawing/2014/main" xmlns="" id="{69DBDD66-7B8E-47A7-970C-7B36A625FE9A}"/>
              </a:ext>
            </a:extLst>
          </p:cNvPr>
          <p:cNvSpPr txBox="1"/>
          <p:nvPr/>
        </p:nvSpPr>
        <p:spPr>
          <a:xfrm>
            <a:off x="8096128" y="1969103"/>
            <a:ext cx="40748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D</a:t>
            </a:r>
          </a:p>
        </p:txBody>
      </p:sp>
      <p:sp>
        <p:nvSpPr>
          <p:cNvPr id="25" name="文本框 24">
            <a:extLst>
              <a:ext uri="{FF2B5EF4-FFF2-40B4-BE49-F238E27FC236}">
                <a16:creationId xmlns:a16="http://schemas.microsoft.com/office/drawing/2014/main" xmlns="" id="{41832E6A-3D87-46D3-B658-81FAB633494C}"/>
              </a:ext>
            </a:extLst>
          </p:cNvPr>
          <p:cNvSpPr txBox="1"/>
          <p:nvPr/>
        </p:nvSpPr>
        <p:spPr>
          <a:xfrm>
            <a:off x="8093598" y="5401434"/>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A</a:t>
            </a:r>
          </a:p>
        </p:txBody>
      </p:sp>
      <p:sp>
        <p:nvSpPr>
          <p:cNvPr id="26" name="文本框 25">
            <a:extLst>
              <a:ext uri="{FF2B5EF4-FFF2-40B4-BE49-F238E27FC236}">
                <a16:creationId xmlns:a16="http://schemas.microsoft.com/office/drawing/2014/main" xmlns="" id="{07990EBC-AC2D-40D2-A26A-6953C72EC25C}"/>
              </a:ext>
            </a:extLst>
          </p:cNvPr>
          <p:cNvSpPr txBox="1"/>
          <p:nvPr/>
        </p:nvSpPr>
        <p:spPr>
          <a:xfrm>
            <a:off x="8112457" y="3956924"/>
            <a:ext cx="40748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D</a:t>
            </a:r>
            <a:endParaRPr lang="zh-CN" altLang="en-US" sz="14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5401FAD4-9E0F-47D2-9484-47C7DA808EB3}"/>
              </a:ext>
            </a:extLst>
          </p:cNvPr>
          <p:cNvSpPr txBox="1"/>
          <p:nvPr/>
        </p:nvSpPr>
        <p:spPr>
          <a:xfrm>
            <a:off x="7859119" y="1377868"/>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融资轮次</a:t>
            </a:r>
          </a:p>
        </p:txBody>
      </p:sp>
      <p:sp>
        <p:nvSpPr>
          <p:cNvPr id="28" name="文本框 27">
            <a:extLst>
              <a:ext uri="{FF2B5EF4-FFF2-40B4-BE49-F238E27FC236}">
                <a16:creationId xmlns:a16="http://schemas.microsoft.com/office/drawing/2014/main" xmlns="" id="{45388FC1-D4B3-4D0B-BBF7-57384EC21CF5}"/>
              </a:ext>
            </a:extLst>
          </p:cNvPr>
          <p:cNvSpPr txBox="1"/>
          <p:nvPr/>
        </p:nvSpPr>
        <p:spPr>
          <a:xfrm>
            <a:off x="8112457" y="2967335"/>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224060752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878C99D2-FFBC-48AE-84EF-AF85720C6635}"/>
              </a:ext>
            </a:extLst>
          </p:cNvPr>
          <p:cNvGrpSpPr/>
          <p:nvPr/>
        </p:nvGrpSpPr>
        <p:grpSpPr>
          <a:xfrm>
            <a:off x="72882" y="1001730"/>
            <a:ext cx="2269542" cy="369870"/>
            <a:chOff x="7155445" y="740531"/>
            <a:chExt cx="3098164" cy="369870"/>
          </a:xfrm>
        </p:grpSpPr>
        <p:sp>
          <p:nvSpPr>
            <p:cNvPr id="7" name="矩形 6">
              <a:extLst>
                <a:ext uri="{FF2B5EF4-FFF2-40B4-BE49-F238E27FC236}">
                  <a16:creationId xmlns:a16="http://schemas.microsoft.com/office/drawing/2014/main" xmlns="" id="{A3D53F5C-9178-42FB-A022-6124C7C0E142}"/>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其他主要融资事件</a:t>
              </a:r>
            </a:p>
          </p:txBody>
        </p:sp>
        <p:sp>
          <p:nvSpPr>
            <p:cNvPr id="8" name="等腰三角形 7">
              <a:extLst>
                <a:ext uri="{FF2B5EF4-FFF2-40B4-BE49-F238E27FC236}">
                  <a16:creationId xmlns:a16="http://schemas.microsoft.com/office/drawing/2014/main" xmlns="" id="{043A4E8A-2EB6-4C89-A3A1-54314289207A}"/>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xmlns="" id="{FAEFF6E1-4E2C-4BB0-B277-E4BFFD706EFB}"/>
              </a:ext>
            </a:extLst>
          </p:cNvPr>
          <p:cNvGrpSpPr/>
          <p:nvPr/>
        </p:nvGrpSpPr>
        <p:grpSpPr>
          <a:xfrm>
            <a:off x="764064" y="4246785"/>
            <a:ext cx="2008242" cy="369332"/>
            <a:chOff x="230510" y="3886764"/>
            <a:chExt cx="2008242" cy="369332"/>
          </a:xfrm>
        </p:grpSpPr>
        <p:sp>
          <p:nvSpPr>
            <p:cNvPr id="14" name="文本框 13">
              <a:extLst>
                <a:ext uri="{FF2B5EF4-FFF2-40B4-BE49-F238E27FC236}">
                  <a16:creationId xmlns:a16="http://schemas.microsoft.com/office/drawing/2014/main" xmlns="" id="{7C86344E-C647-4558-9852-ACE3C8345944}"/>
                </a:ext>
              </a:extLst>
            </p:cNvPr>
            <p:cNvSpPr txBox="1"/>
            <p:nvPr/>
          </p:nvSpPr>
          <p:spPr>
            <a:xfrm>
              <a:off x="230510" y="3886764"/>
              <a:ext cx="1346844" cy="369332"/>
            </a:xfrm>
            <a:prstGeom prst="rect">
              <a:avLst/>
            </a:prstGeom>
            <a:noFill/>
          </p:spPr>
          <p:txBody>
            <a:bodyPr wrap="none" rtlCol="0">
              <a:spAutoFit/>
            </a:bodyPr>
            <a:lstStyle/>
            <a:p>
              <a:r>
                <a:rPr lang="zh-CN" altLang="en-US" b="1" dirty="0">
                  <a:solidFill>
                    <a:srgbClr val="FF0000"/>
                  </a:solidFill>
                  <a:latin typeface="楷体" panose="02010609060101010101" pitchFamily="49" charset="-122"/>
                  <a:ea typeface="楷体" panose="02010609060101010101" pitchFamily="49" charset="-122"/>
                </a:rPr>
                <a:t>摩天轮票务</a:t>
              </a:r>
            </a:p>
          </p:txBody>
        </p:sp>
        <p:cxnSp>
          <p:nvCxnSpPr>
            <p:cNvPr id="15" name="直接箭头连接符 14">
              <a:extLst>
                <a:ext uri="{FF2B5EF4-FFF2-40B4-BE49-F238E27FC236}">
                  <a16:creationId xmlns:a16="http://schemas.microsoft.com/office/drawing/2014/main" xmlns="" id="{A660B24D-B955-487E-89F1-D445035D0FB0}"/>
                </a:ext>
              </a:extLst>
            </p:cNvPr>
            <p:cNvCxnSpPr>
              <a:stCxn id="14" idx="3"/>
            </p:cNvCxnSpPr>
            <p:nvPr/>
          </p:nvCxnSpPr>
          <p:spPr bwMode="auto">
            <a:xfrm flipV="1">
              <a:off x="1577354" y="4070838"/>
              <a:ext cx="661398" cy="59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16" name="组合 15">
            <a:extLst>
              <a:ext uri="{FF2B5EF4-FFF2-40B4-BE49-F238E27FC236}">
                <a16:creationId xmlns:a16="http://schemas.microsoft.com/office/drawing/2014/main" xmlns="" id="{337A346C-F7F1-4AA1-B576-AF77EB10F4B6}"/>
              </a:ext>
            </a:extLst>
          </p:cNvPr>
          <p:cNvGrpSpPr/>
          <p:nvPr/>
        </p:nvGrpSpPr>
        <p:grpSpPr>
          <a:xfrm>
            <a:off x="405141" y="5514267"/>
            <a:ext cx="2422333" cy="369332"/>
            <a:chOff x="230508" y="3886764"/>
            <a:chExt cx="2008244" cy="369332"/>
          </a:xfrm>
        </p:grpSpPr>
        <p:sp>
          <p:nvSpPr>
            <p:cNvPr id="17" name="文本框 16">
              <a:extLst>
                <a:ext uri="{FF2B5EF4-FFF2-40B4-BE49-F238E27FC236}">
                  <a16:creationId xmlns:a16="http://schemas.microsoft.com/office/drawing/2014/main" xmlns="" id="{0A442D14-020E-4D32-BDA6-27074B47794B}"/>
                </a:ext>
              </a:extLst>
            </p:cNvPr>
            <p:cNvSpPr txBox="1"/>
            <p:nvPr/>
          </p:nvSpPr>
          <p:spPr>
            <a:xfrm>
              <a:off x="230508" y="3886764"/>
              <a:ext cx="1750327" cy="369332"/>
            </a:xfrm>
            <a:prstGeom prst="rect">
              <a:avLst/>
            </a:prstGeom>
            <a:noFill/>
          </p:spPr>
          <p:txBody>
            <a:bodyPr wrap="square" rtlCol="0">
              <a:spAutoFit/>
            </a:bodyPr>
            <a:lstStyle/>
            <a:p>
              <a:r>
                <a:rPr lang="zh-CN" altLang="en-US" b="1" dirty="0">
                  <a:solidFill>
                    <a:srgbClr val="FF0000"/>
                  </a:solidFill>
                  <a:latin typeface="楷体" panose="02010609060101010101" pitchFamily="49" charset="-122"/>
                  <a:ea typeface="楷体" panose="02010609060101010101" pitchFamily="49" charset="-122"/>
                </a:rPr>
                <a:t>世界最大传媒集团</a:t>
              </a:r>
            </a:p>
          </p:txBody>
        </p:sp>
        <p:cxnSp>
          <p:nvCxnSpPr>
            <p:cNvPr id="18" name="直接箭头连接符 17">
              <a:extLst>
                <a:ext uri="{FF2B5EF4-FFF2-40B4-BE49-F238E27FC236}">
                  <a16:creationId xmlns:a16="http://schemas.microsoft.com/office/drawing/2014/main" xmlns="" id="{47A19C71-4BDA-409D-811C-BF0005E2CCF0}"/>
                </a:ext>
              </a:extLst>
            </p:cNvPr>
            <p:cNvCxnSpPr>
              <a:cxnSpLocks/>
              <a:stCxn id="17" idx="3"/>
            </p:cNvCxnSpPr>
            <p:nvPr/>
          </p:nvCxnSpPr>
          <p:spPr bwMode="auto">
            <a:xfrm flipV="1">
              <a:off x="1980835" y="4070838"/>
              <a:ext cx="257917" cy="59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30" name="组合 29">
            <a:extLst>
              <a:ext uri="{FF2B5EF4-FFF2-40B4-BE49-F238E27FC236}">
                <a16:creationId xmlns:a16="http://schemas.microsoft.com/office/drawing/2014/main" xmlns="" id="{FC3FE9EE-A7AC-4F13-A5B6-B4205A0BFE44}"/>
              </a:ext>
            </a:extLst>
          </p:cNvPr>
          <p:cNvGrpSpPr/>
          <p:nvPr/>
        </p:nvGrpSpPr>
        <p:grpSpPr>
          <a:xfrm>
            <a:off x="1137729" y="1683139"/>
            <a:ext cx="1750945" cy="307777"/>
            <a:chOff x="727786" y="3886764"/>
            <a:chExt cx="1637897" cy="307777"/>
          </a:xfrm>
        </p:grpSpPr>
        <p:sp>
          <p:nvSpPr>
            <p:cNvPr id="31" name="文本框 30">
              <a:extLst>
                <a:ext uri="{FF2B5EF4-FFF2-40B4-BE49-F238E27FC236}">
                  <a16:creationId xmlns:a16="http://schemas.microsoft.com/office/drawing/2014/main" xmlns="" id="{1B15CCC3-2EFB-476D-8F07-73FBE44C21B6}"/>
                </a:ext>
              </a:extLst>
            </p:cNvPr>
            <p:cNvSpPr txBox="1"/>
            <p:nvPr/>
          </p:nvSpPr>
          <p:spPr>
            <a:xfrm>
              <a:off x="727786" y="3886764"/>
              <a:ext cx="1336440" cy="307777"/>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区块链技术运用</a:t>
              </a:r>
            </a:p>
          </p:txBody>
        </p:sp>
        <p:cxnSp>
          <p:nvCxnSpPr>
            <p:cNvPr id="32" name="直接箭头连接符 31">
              <a:extLst>
                <a:ext uri="{FF2B5EF4-FFF2-40B4-BE49-F238E27FC236}">
                  <a16:creationId xmlns:a16="http://schemas.microsoft.com/office/drawing/2014/main" xmlns="" id="{B49B8D49-F774-458A-94B3-E11660332E4A}"/>
                </a:ext>
              </a:extLst>
            </p:cNvPr>
            <p:cNvCxnSpPr>
              <a:cxnSpLocks/>
              <a:stCxn id="31" idx="3"/>
            </p:cNvCxnSpPr>
            <p:nvPr/>
          </p:nvCxnSpPr>
          <p:spPr bwMode="auto">
            <a:xfrm>
              <a:off x="2064226" y="4040653"/>
              <a:ext cx="301457" cy="593"/>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19" name="组合 18">
            <a:extLst>
              <a:ext uri="{FF2B5EF4-FFF2-40B4-BE49-F238E27FC236}">
                <a16:creationId xmlns:a16="http://schemas.microsoft.com/office/drawing/2014/main" xmlns="" id="{4180B67D-F60D-4D86-88BA-375AD82188C3}"/>
              </a:ext>
            </a:extLst>
          </p:cNvPr>
          <p:cNvGrpSpPr/>
          <p:nvPr/>
        </p:nvGrpSpPr>
        <p:grpSpPr>
          <a:xfrm>
            <a:off x="751985" y="3927730"/>
            <a:ext cx="2008242" cy="369332"/>
            <a:chOff x="230510" y="3886764"/>
            <a:chExt cx="2008242" cy="369332"/>
          </a:xfrm>
        </p:grpSpPr>
        <p:sp>
          <p:nvSpPr>
            <p:cNvPr id="20" name="文本框 19">
              <a:extLst>
                <a:ext uri="{FF2B5EF4-FFF2-40B4-BE49-F238E27FC236}">
                  <a16:creationId xmlns:a16="http://schemas.microsoft.com/office/drawing/2014/main" xmlns="" id="{0E26425F-EFFD-4A2D-8EE7-E19B8B7997AB}"/>
                </a:ext>
              </a:extLst>
            </p:cNvPr>
            <p:cNvSpPr txBox="1"/>
            <p:nvPr/>
          </p:nvSpPr>
          <p:spPr>
            <a:xfrm>
              <a:off x="230510" y="3886764"/>
              <a:ext cx="1114408" cy="369332"/>
            </a:xfrm>
            <a:prstGeom prst="rect">
              <a:avLst/>
            </a:prstGeom>
            <a:noFill/>
          </p:spPr>
          <p:txBody>
            <a:bodyPr wrap="none" rtlCol="0">
              <a:spAutoFit/>
            </a:bodyPr>
            <a:lstStyle/>
            <a:p>
              <a:r>
                <a:rPr lang="zh-CN" altLang="en-US" b="1" dirty="0">
                  <a:solidFill>
                    <a:srgbClr val="FF0000"/>
                  </a:solidFill>
                  <a:latin typeface="楷体" panose="02010609060101010101" pitchFamily="49" charset="-122"/>
                  <a:ea typeface="楷体" panose="02010609060101010101" pitchFamily="49" charset="-122"/>
                </a:rPr>
                <a:t>智能家居</a:t>
              </a:r>
            </a:p>
          </p:txBody>
        </p:sp>
        <p:cxnSp>
          <p:nvCxnSpPr>
            <p:cNvPr id="21" name="直接箭头连接符 20">
              <a:extLst>
                <a:ext uri="{FF2B5EF4-FFF2-40B4-BE49-F238E27FC236}">
                  <a16:creationId xmlns:a16="http://schemas.microsoft.com/office/drawing/2014/main" xmlns="" id="{7142A9B6-C942-4FD6-9B91-38645E50BE29}"/>
                </a:ext>
              </a:extLst>
            </p:cNvPr>
            <p:cNvCxnSpPr>
              <a:stCxn id="20" idx="3"/>
            </p:cNvCxnSpPr>
            <p:nvPr/>
          </p:nvCxnSpPr>
          <p:spPr bwMode="auto">
            <a:xfrm flipV="1">
              <a:off x="1344918" y="4070838"/>
              <a:ext cx="893834" cy="59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22" name="组合 21">
            <a:extLst>
              <a:ext uri="{FF2B5EF4-FFF2-40B4-BE49-F238E27FC236}">
                <a16:creationId xmlns:a16="http://schemas.microsoft.com/office/drawing/2014/main" xmlns="" id="{2C1C301B-32CB-40C8-BB31-1D1038CD8B1F}"/>
              </a:ext>
            </a:extLst>
          </p:cNvPr>
          <p:cNvGrpSpPr/>
          <p:nvPr/>
        </p:nvGrpSpPr>
        <p:grpSpPr>
          <a:xfrm>
            <a:off x="445547" y="2637567"/>
            <a:ext cx="2323699" cy="369332"/>
            <a:chOff x="230511" y="3886764"/>
            <a:chExt cx="2008242" cy="369332"/>
          </a:xfrm>
        </p:grpSpPr>
        <p:sp>
          <p:nvSpPr>
            <p:cNvPr id="23" name="文本框 22">
              <a:extLst>
                <a:ext uri="{FF2B5EF4-FFF2-40B4-BE49-F238E27FC236}">
                  <a16:creationId xmlns:a16="http://schemas.microsoft.com/office/drawing/2014/main" xmlns="" id="{A94446A3-9270-4B8E-B8EA-3BF4E8EAE487}"/>
                </a:ext>
              </a:extLst>
            </p:cNvPr>
            <p:cNvSpPr txBox="1"/>
            <p:nvPr/>
          </p:nvSpPr>
          <p:spPr>
            <a:xfrm>
              <a:off x="230511" y="3886764"/>
              <a:ext cx="1760801" cy="369332"/>
            </a:xfrm>
            <a:prstGeom prst="rect">
              <a:avLst/>
            </a:prstGeom>
            <a:noFill/>
          </p:spPr>
          <p:txBody>
            <a:bodyPr wrap="square" rtlCol="0">
              <a:spAutoFit/>
            </a:bodyPr>
            <a:lstStyle/>
            <a:p>
              <a:r>
                <a:rPr lang="en-US" altLang="zh-CN" b="1" dirty="0">
                  <a:solidFill>
                    <a:srgbClr val="FF0000"/>
                  </a:solidFill>
                  <a:latin typeface="楷体" panose="02010609060101010101" pitchFamily="49" charset="-122"/>
                  <a:ea typeface="楷体" panose="02010609060101010101" pitchFamily="49" charset="-122"/>
                </a:rPr>
                <a:t>L4</a:t>
              </a:r>
              <a:r>
                <a:rPr lang="zh-CN" altLang="en-US" b="1" dirty="0">
                  <a:solidFill>
                    <a:srgbClr val="FF0000"/>
                  </a:solidFill>
                  <a:latin typeface="楷体" panose="02010609060101010101" pitchFamily="49" charset="-122"/>
                  <a:ea typeface="楷体" panose="02010609060101010101" pitchFamily="49" charset="-122"/>
                </a:rPr>
                <a:t>级自动驾驶技术</a:t>
              </a:r>
            </a:p>
          </p:txBody>
        </p:sp>
        <p:cxnSp>
          <p:nvCxnSpPr>
            <p:cNvPr id="24" name="直接箭头连接符 23">
              <a:extLst>
                <a:ext uri="{FF2B5EF4-FFF2-40B4-BE49-F238E27FC236}">
                  <a16:creationId xmlns:a16="http://schemas.microsoft.com/office/drawing/2014/main" xmlns="" id="{310E7A8D-1D15-4F4B-B251-6F5E55E319F6}"/>
                </a:ext>
              </a:extLst>
            </p:cNvPr>
            <p:cNvCxnSpPr>
              <a:cxnSpLocks/>
              <a:stCxn id="23" idx="3"/>
            </p:cNvCxnSpPr>
            <p:nvPr/>
          </p:nvCxnSpPr>
          <p:spPr bwMode="auto">
            <a:xfrm flipV="1">
              <a:off x="1991312" y="4070838"/>
              <a:ext cx="247441" cy="59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25" name="组合 24">
            <a:extLst>
              <a:ext uri="{FF2B5EF4-FFF2-40B4-BE49-F238E27FC236}">
                <a16:creationId xmlns:a16="http://schemas.microsoft.com/office/drawing/2014/main" xmlns="" id="{A084E83B-710C-430E-86B2-3542B663AA44}"/>
              </a:ext>
            </a:extLst>
          </p:cNvPr>
          <p:cNvGrpSpPr/>
          <p:nvPr/>
        </p:nvGrpSpPr>
        <p:grpSpPr>
          <a:xfrm>
            <a:off x="828279" y="3577051"/>
            <a:ext cx="2008242" cy="369332"/>
            <a:chOff x="582284" y="3921764"/>
            <a:chExt cx="2008242" cy="369332"/>
          </a:xfrm>
        </p:grpSpPr>
        <p:sp>
          <p:nvSpPr>
            <p:cNvPr id="26" name="文本框 25">
              <a:extLst>
                <a:ext uri="{FF2B5EF4-FFF2-40B4-BE49-F238E27FC236}">
                  <a16:creationId xmlns:a16="http://schemas.microsoft.com/office/drawing/2014/main" xmlns="" id="{2461582D-A139-4C11-8ABC-611A3806690C}"/>
                </a:ext>
              </a:extLst>
            </p:cNvPr>
            <p:cNvSpPr txBox="1"/>
            <p:nvPr/>
          </p:nvSpPr>
          <p:spPr>
            <a:xfrm>
              <a:off x="582284" y="3921764"/>
              <a:ext cx="886781" cy="369332"/>
            </a:xfrm>
            <a:prstGeom prst="rect">
              <a:avLst/>
            </a:prstGeom>
            <a:noFill/>
          </p:spPr>
          <p:txBody>
            <a:bodyPr wrap="none" rtlCol="0">
              <a:spAutoFit/>
            </a:bodyPr>
            <a:lstStyle/>
            <a:p>
              <a:r>
                <a:rPr lang="en-US" altLang="zh-CN" b="1" dirty="0">
                  <a:solidFill>
                    <a:srgbClr val="FF0000"/>
                  </a:solidFill>
                  <a:latin typeface="楷体" panose="02010609060101010101" pitchFamily="49" charset="-122"/>
                  <a:ea typeface="楷体" panose="02010609060101010101" pitchFamily="49" charset="-122"/>
                </a:rPr>
                <a:t>21cake</a:t>
              </a:r>
              <a:endParaRPr lang="zh-CN" altLang="en-US" b="1" dirty="0">
                <a:solidFill>
                  <a:srgbClr val="FF0000"/>
                </a:solidFill>
                <a:latin typeface="楷体" panose="02010609060101010101" pitchFamily="49" charset="-122"/>
                <a:ea typeface="楷体" panose="02010609060101010101" pitchFamily="49" charset="-122"/>
              </a:endParaRPr>
            </a:p>
          </p:txBody>
        </p:sp>
        <p:cxnSp>
          <p:nvCxnSpPr>
            <p:cNvPr id="27" name="直接箭头连接符 26">
              <a:extLst>
                <a:ext uri="{FF2B5EF4-FFF2-40B4-BE49-F238E27FC236}">
                  <a16:creationId xmlns:a16="http://schemas.microsoft.com/office/drawing/2014/main" xmlns="" id="{B96BF390-57F7-41B9-9FD2-098D02D4509F}"/>
                </a:ext>
              </a:extLst>
            </p:cNvPr>
            <p:cNvCxnSpPr>
              <a:stCxn id="26" idx="3"/>
            </p:cNvCxnSpPr>
            <p:nvPr/>
          </p:nvCxnSpPr>
          <p:spPr bwMode="auto">
            <a:xfrm flipV="1">
              <a:off x="1469065" y="4105838"/>
              <a:ext cx="1121461" cy="59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28" name="组合 27">
            <a:extLst>
              <a:ext uri="{FF2B5EF4-FFF2-40B4-BE49-F238E27FC236}">
                <a16:creationId xmlns:a16="http://schemas.microsoft.com/office/drawing/2014/main" xmlns="" id="{7EC34ED3-99BC-495A-8DEF-B429E735B139}"/>
              </a:ext>
            </a:extLst>
          </p:cNvPr>
          <p:cNvGrpSpPr/>
          <p:nvPr/>
        </p:nvGrpSpPr>
        <p:grpSpPr>
          <a:xfrm>
            <a:off x="405141" y="5836840"/>
            <a:ext cx="2079605" cy="523220"/>
            <a:chOff x="230508" y="3886764"/>
            <a:chExt cx="2025194" cy="523220"/>
          </a:xfrm>
        </p:grpSpPr>
        <p:sp>
          <p:nvSpPr>
            <p:cNvPr id="29" name="文本框 28">
              <a:extLst>
                <a:ext uri="{FF2B5EF4-FFF2-40B4-BE49-F238E27FC236}">
                  <a16:creationId xmlns:a16="http://schemas.microsoft.com/office/drawing/2014/main" xmlns="" id="{16E571B2-73F5-49CA-9645-672CD509108D}"/>
                </a:ext>
              </a:extLst>
            </p:cNvPr>
            <p:cNvSpPr txBox="1"/>
            <p:nvPr/>
          </p:nvSpPr>
          <p:spPr>
            <a:xfrm>
              <a:off x="230508" y="3886764"/>
              <a:ext cx="1738208" cy="523220"/>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物流平台货拉拉的主要竞争对手。</a:t>
              </a:r>
            </a:p>
          </p:txBody>
        </p:sp>
        <p:cxnSp>
          <p:nvCxnSpPr>
            <p:cNvPr id="33" name="直接箭头连接符 32">
              <a:extLst>
                <a:ext uri="{FF2B5EF4-FFF2-40B4-BE49-F238E27FC236}">
                  <a16:creationId xmlns:a16="http://schemas.microsoft.com/office/drawing/2014/main" xmlns="" id="{FD78BE49-6797-445C-BD80-E208F458C379}"/>
                </a:ext>
              </a:extLst>
            </p:cNvPr>
            <p:cNvCxnSpPr>
              <a:cxnSpLocks/>
              <a:stCxn id="29" idx="3"/>
            </p:cNvCxnSpPr>
            <p:nvPr/>
          </p:nvCxnSpPr>
          <p:spPr bwMode="auto">
            <a:xfrm>
              <a:off x="1968716" y="4148374"/>
              <a:ext cx="286986" cy="0"/>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34" name="组合 33">
            <a:extLst>
              <a:ext uri="{FF2B5EF4-FFF2-40B4-BE49-F238E27FC236}">
                <a16:creationId xmlns:a16="http://schemas.microsoft.com/office/drawing/2014/main" xmlns="" id="{53CE0C11-458A-4E34-88B5-4823B906C20E}"/>
              </a:ext>
            </a:extLst>
          </p:cNvPr>
          <p:cNvGrpSpPr/>
          <p:nvPr/>
        </p:nvGrpSpPr>
        <p:grpSpPr>
          <a:xfrm>
            <a:off x="698027" y="4902154"/>
            <a:ext cx="2062200" cy="369332"/>
            <a:chOff x="285823" y="3899210"/>
            <a:chExt cx="2008244" cy="369332"/>
          </a:xfrm>
        </p:grpSpPr>
        <p:sp>
          <p:nvSpPr>
            <p:cNvPr id="35" name="文本框 34">
              <a:extLst>
                <a:ext uri="{FF2B5EF4-FFF2-40B4-BE49-F238E27FC236}">
                  <a16:creationId xmlns:a16="http://schemas.microsoft.com/office/drawing/2014/main" xmlns="" id="{D02C42BE-AE6C-47BB-A4EB-AAA85420BB39}"/>
                </a:ext>
              </a:extLst>
            </p:cNvPr>
            <p:cNvSpPr txBox="1"/>
            <p:nvPr/>
          </p:nvSpPr>
          <p:spPr>
            <a:xfrm>
              <a:off x="285823" y="3899210"/>
              <a:ext cx="1738208" cy="369332"/>
            </a:xfrm>
            <a:prstGeom prst="rect">
              <a:avLst/>
            </a:prstGeom>
            <a:noFill/>
          </p:spPr>
          <p:txBody>
            <a:bodyPr wrap="square" rtlCol="0">
              <a:spAutoFit/>
            </a:bodyPr>
            <a:lstStyle/>
            <a:p>
              <a:r>
                <a:rPr lang="zh-CN" altLang="en-US" b="1" dirty="0">
                  <a:solidFill>
                    <a:srgbClr val="FF0000"/>
                  </a:solidFill>
                  <a:latin typeface="楷体" panose="02010609060101010101" pitchFamily="49" charset="-122"/>
                  <a:ea typeface="楷体" panose="02010609060101010101" pitchFamily="49" charset="-122"/>
                </a:rPr>
                <a:t>知名社交平台</a:t>
              </a:r>
            </a:p>
          </p:txBody>
        </p:sp>
        <p:cxnSp>
          <p:nvCxnSpPr>
            <p:cNvPr id="36" name="直接箭头连接符 35">
              <a:extLst>
                <a:ext uri="{FF2B5EF4-FFF2-40B4-BE49-F238E27FC236}">
                  <a16:creationId xmlns:a16="http://schemas.microsoft.com/office/drawing/2014/main" xmlns="" id="{3EBF6817-093B-4FB2-A65A-0403C6C35532}"/>
                </a:ext>
              </a:extLst>
            </p:cNvPr>
            <p:cNvCxnSpPr>
              <a:cxnSpLocks/>
              <a:stCxn id="35" idx="3"/>
            </p:cNvCxnSpPr>
            <p:nvPr/>
          </p:nvCxnSpPr>
          <p:spPr bwMode="auto">
            <a:xfrm flipV="1">
              <a:off x="2024031" y="4083284"/>
              <a:ext cx="270036" cy="59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aphicFrame>
        <p:nvGraphicFramePr>
          <p:cNvPr id="3" name="表格 2">
            <a:extLst>
              <a:ext uri="{FF2B5EF4-FFF2-40B4-BE49-F238E27FC236}">
                <a16:creationId xmlns:a16="http://schemas.microsoft.com/office/drawing/2014/main" xmlns="" id="{62AD14C2-E596-4B67-AE3E-1B2D270CE109}"/>
              </a:ext>
            </a:extLst>
          </p:cNvPr>
          <p:cNvGraphicFramePr>
            <a:graphicFrameLocks noGrp="1"/>
          </p:cNvGraphicFramePr>
          <p:nvPr>
            <p:extLst>
              <p:ext uri="{D42A27DB-BD31-4B8C-83A1-F6EECF244321}">
                <p14:modId xmlns:p14="http://schemas.microsoft.com/office/powerpoint/2010/main" val="4221513620"/>
              </p:ext>
            </p:extLst>
          </p:nvPr>
        </p:nvGraphicFramePr>
        <p:xfrm>
          <a:off x="2901653" y="1165289"/>
          <a:ext cx="5104617" cy="5367291"/>
        </p:xfrm>
        <a:graphic>
          <a:graphicData uri="http://schemas.openxmlformats.org/drawingml/2006/table">
            <a:tbl>
              <a:tblPr/>
              <a:tblGrid>
                <a:gridCol w="1128998">
                  <a:extLst>
                    <a:ext uri="{9D8B030D-6E8A-4147-A177-3AD203B41FA5}">
                      <a16:colId xmlns:a16="http://schemas.microsoft.com/office/drawing/2014/main" xmlns="" val="1387316101"/>
                    </a:ext>
                  </a:extLst>
                </a:gridCol>
                <a:gridCol w="1428134">
                  <a:extLst>
                    <a:ext uri="{9D8B030D-6E8A-4147-A177-3AD203B41FA5}">
                      <a16:colId xmlns:a16="http://schemas.microsoft.com/office/drawing/2014/main" xmlns="" val="2562888368"/>
                    </a:ext>
                  </a:extLst>
                </a:gridCol>
                <a:gridCol w="787405">
                  <a:extLst>
                    <a:ext uri="{9D8B030D-6E8A-4147-A177-3AD203B41FA5}">
                      <a16:colId xmlns:a16="http://schemas.microsoft.com/office/drawing/2014/main" xmlns="" val="2815411924"/>
                    </a:ext>
                  </a:extLst>
                </a:gridCol>
                <a:gridCol w="725647">
                  <a:extLst>
                    <a:ext uri="{9D8B030D-6E8A-4147-A177-3AD203B41FA5}">
                      <a16:colId xmlns:a16="http://schemas.microsoft.com/office/drawing/2014/main" xmlns="" val="1691733849"/>
                    </a:ext>
                  </a:extLst>
                </a:gridCol>
                <a:gridCol w="1034433">
                  <a:extLst>
                    <a:ext uri="{9D8B030D-6E8A-4147-A177-3AD203B41FA5}">
                      <a16:colId xmlns:a16="http://schemas.microsoft.com/office/drawing/2014/main" xmlns="" val="739215468"/>
                    </a:ext>
                  </a:extLst>
                </a:gridCol>
              </a:tblGrid>
              <a:tr h="179027">
                <a:tc>
                  <a:txBody>
                    <a:bodyPr/>
                    <a:lstStyle/>
                    <a:p>
                      <a:pPr algn="ctr" fontAlgn="ctr"/>
                      <a:r>
                        <a:rPr lang="zh-CN" altLang="en-US" sz="1100" b="0" i="0" u="none" strike="noStrike">
                          <a:solidFill>
                            <a:srgbClr val="0D0D0D"/>
                          </a:solidFill>
                          <a:effectLst/>
                          <a:latin typeface="黑体" panose="02010609060101010101" pitchFamily="49" charset="-122"/>
                          <a:ea typeface="黑体" panose="02010609060101010101" pitchFamily="49" charset="-122"/>
                        </a:rPr>
                        <a:t>融资企业</a:t>
                      </a:r>
                    </a:p>
                  </a:txBody>
                  <a:tcPr marL="5792" marR="5792" marT="5792" marB="0" anchor="ctr">
                    <a:lnL>
                      <a:noFill/>
                    </a:lnL>
                    <a:lnR>
                      <a:noFill/>
                    </a:lnR>
                    <a:lnT>
                      <a:noFill/>
                    </a:lnT>
                    <a:lnB>
                      <a:noFill/>
                    </a:lnB>
                    <a:solidFill>
                      <a:srgbClr val="B4C6E7"/>
                    </a:solidFill>
                  </a:tcPr>
                </a:tc>
                <a:tc>
                  <a:txBody>
                    <a:bodyPr/>
                    <a:lstStyle/>
                    <a:p>
                      <a:pPr algn="ctr" fontAlgn="ctr"/>
                      <a:r>
                        <a:rPr lang="zh-CN" altLang="en-US" sz="1100" b="0" i="0" u="none" strike="noStrike">
                          <a:solidFill>
                            <a:srgbClr val="0D0D0D"/>
                          </a:solidFill>
                          <a:effectLst/>
                          <a:latin typeface="黑体" panose="02010609060101010101" pitchFamily="49" charset="-122"/>
                          <a:ea typeface="黑体" panose="02010609060101010101" pitchFamily="49" charset="-122"/>
                        </a:rPr>
                        <a:t>行业</a:t>
                      </a:r>
                    </a:p>
                  </a:txBody>
                  <a:tcPr marL="5792" marR="5792" marT="5792" marB="0" anchor="ctr">
                    <a:lnL>
                      <a:noFill/>
                    </a:lnL>
                    <a:lnR>
                      <a:noFill/>
                    </a:lnR>
                    <a:lnT>
                      <a:noFill/>
                    </a:lnT>
                    <a:lnB>
                      <a:noFill/>
                    </a:lnB>
                    <a:solidFill>
                      <a:srgbClr val="B4C6E7"/>
                    </a:solidFill>
                  </a:tcPr>
                </a:tc>
                <a:tc>
                  <a:txBody>
                    <a:bodyPr/>
                    <a:lstStyle/>
                    <a:p>
                      <a:pPr algn="ctr" fontAlgn="ctr"/>
                      <a:r>
                        <a:rPr lang="zh-CN" altLang="en-US" sz="1100" b="0" i="0" u="none" strike="noStrike">
                          <a:solidFill>
                            <a:srgbClr val="0D0D0D"/>
                          </a:solidFill>
                          <a:effectLst/>
                          <a:latin typeface="黑体" panose="02010609060101010101" pitchFamily="49" charset="-122"/>
                          <a:ea typeface="黑体" panose="02010609060101010101" pitchFamily="49" charset="-122"/>
                        </a:rPr>
                        <a:t>投资金额</a:t>
                      </a:r>
                    </a:p>
                  </a:txBody>
                  <a:tcPr marL="5792" marR="5792" marT="5792" marB="0" anchor="ctr">
                    <a:lnL>
                      <a:noFill/>
                    </a:lnL>
                    <a:lnR>
                      <a:noFill/>
                    </a:lnR>
                    <a:lnT>
                      <a:noFill/>
                    </a:lnT>
                    <a:lnB>
                      <a:noFill/>
                    </a:lnB>
                    <a:solidFill>
                      <a:srgbClr val="B4C6E7"/>
                    </a:solidFill>
                  </a:tcPr>
                </a:tc>
                <a:tc>
                  <a:txBody>
                    <a:bodyPr/>
                    <a:lstStyle/>
                    <a:p>
                      <a:pPr algn="ctr" fontAlgn="ctr"/>
                      <a:r>
                        <a:rPr lang="zh-CN" altLang="en-US" sz="1100" b="0" i="0" u="none" strike="noStrike">
                          <a:solidFill>
                            <a:srgbClr val="0D0D0D"/>
                          </a:solidFill>
                          <a:effectLst/>
                          <a:latin typeface="黑体" panose="02010609060101010101" pitchFamily="49" charset="-122"/>
                          <a:ea typeface="黑体" panose="02010609060101010101" pitchFamily="49" charset="-122"/>
                        </a:rPr>
                        <a:t>币种</a:t>
                      </a:r>
                    </a:p>
                  </a:txBody>
                  <a:tcPr marL="5792" marR="5792" marT="5792" marB="0" anchor="ctr">
                    <a:lnL>
                      <a:noFill/>
                    </a:lnL>
                    <a:lnR>
                      <a:noFill/>
                    </a:lnR>
                    <a:lnT>
                      <a:noFill/>
                    </a:lnT>
                    <a:lnB>
                      <a:noFill/>
                    </a:lnB>
                    <a:solidFill>
                      <a:srgbClr val="B4C6E7"/>
                    </a:solidFill>
                  </a:tcPr>
                </a:tc>
                <a:tc>
                  <a:txBody>
                    <a:bodyPr/>
                    <a:lstStyle/>
                    <a:p>
                      <a:pPr algn="ctr" fontAlgn="ctr"/>
                      <a:r>
                        <a:rPr lang="zh-CN" altLang="en-US" sz="1100" b="0" i="0" u="none" strike="noStrike">
                          <a:solidFill>
                            <a:srgbClr val="0D0D0D"/>
                          </a:solidFill>
                          <a:effectLst/>
                          <a:latin typeface="黑体" panose="02010609060101010101" pitchFamily="49" charset="-122"/>
                          <a:ea typeface="黑体" panose="02010609060101010101" pitchFamily="49" charset="-122"/>
                        </a:rPr>
                        <a:t>轮次</a:t>
                      </a:r>
                    </a:p>
                  </a:txBody>
                  <a:tcPr marL="5792" marR="5792" marT="5792" marB="0" anchor="ctr">
                    <a:lnL>
                      <a:noFill/>
                    </a:lnL>
                    <a:lnR>
                      <a:noFill/>
                    </a:lnR>
                    <a:lnT>
                      <a:noFill/>
                    </a:lnT>
                    <a:lnB>
                      <a:noFill/>
                    </a:lnB>
                    <a:solidFill>
                      <a:srgbClr val="B4C6E7"/>
                    </a:solidFill>
                  </a:tcPr>
                </a:tc>
                <a:extLst>
                  <a:ext uri="{0D108BD9-81ED-4DB2-BD59-A6C34878D82A}">
                    <a16:rowId xmlns:a16="http://schemas.microsoft.com/office/drawing/2014/main" xmlns="" val="519093302"/>
                  </a:ext>
                </a:extLst>
              </a:tr>
              <a:tr h="324348">
                <a:tc>
                  <a:txBody>
                    <a:bodyPr/>
                    <a:lstStyle/>
                    <a:p>
                      <a:pPr algn="ctr" fontAlgn="ctr"/>
                      <a:r>
                        <a:rPr lang="en-US" sz="1100" b="0" i="0" u="none" strike="noStrike">
                          <a:solidFill>
                            <a:srgbClr val="000000"/>
                          </a:solidFill>
                          <a:effectLst/>
                          <a:latin typeface="黑体" panose="02010609060101010101" pitchFamily="49" charset="-122"/>
                          <a:ea typeface="黑体" panose="02010609060101010101" pitchFamily="49" charset="-122"/>
                        </a:rPr>
                        <a:t>Nervos</a:t>
                      </a:r>
                    </a:p>
                  </a:txBody>
                  <a:tcPr marL="5792" marR="5792" marT="5792" marB="0" anchor="ctr">
                    <a:lnL>
                      <a:noFill/>
                    </a:lnL>
                    <a:lnR>
                      <a:noFill/>
                    </a:lnR>
                    <a:lnT>
                      <a:noFill/>
                    </a:lnT>
                    <a:lnB>
                      <a:noFill/>
                    </a:lnB>
                  </a:tcPr>
                </a:tc>
                <a:tc>
                  <a:txBody>
                    <a:bodyPr/>
                    <a:lstStyle/>
                    <a:p>
                      <a:pPr algn="ctr" fontAlgn="ctr"/>
                      <a:r>
                        <a:rPr lang="zh-CN" altLang="en-US" sz="1100" b="0" i="0" u="none" strike="noStrike" dirty="0">
                          <a:solidFill>
                            <a:srgbClr val="000000"/>
                          </a:solidFill>
                          <a:effectLst/>
                          <a:latin typeface="黑体" panose="02010609060101010101" pitchFamily="49" charset="-122"/>
                          <a:ea typeface="黑体" panose="02010609060101010101" pitchFamily="49" charset="-122"/>
                        </a:rPr>
                        <a:t>金融</a:t>
                      </a:r>
                    </a:p>
                  </a:txBody>
                  <a:tcPr marL="5792" marR="5792" marT="5792" marB="0" anchor="ctr">
                    <a:lnL>
                      <a:noFill/>
                    </a:lnL>
                    <a:lnR>
                      <a:noFill/>
                    </a:lnR>
                    <a:lnT>
                      <a:noFill/>
                    </a:lnT>
                    <a:lnB>
                      <a:noFill/>
                    </a:lnB>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2800</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Angel</a:t>
                      </a:r>
                    </a:p>
                  </a:txBody>
                  <a:tcPr marL="5792" marR="5792" marT="5792" marB="0" anchor="ctr">
                    <a:lnL>
                      <a:noFill/>
                    </a:lnL>
                    <a:lnR>
                      <a:noFill/>
                    </a:lnR>
                    <a:lnT>
                      <a:noFill/>
                    </a:lnT>
                    <a:lnB>
                      <a:noFill/>
                    </a:lnB>
                  </a:tcPr>
                </a:tc>
                <a:extLst>
                  <a:ext uri="{0D108BD9-81ED-4DB2-BD59-A6C34878D82A}">
                    <a16:rowId xmlns:a16="http://schemas.microsoft.com/office/drawing/2014/main" xmlns="" val="3160275324"/>
                  </a:ext>
                </a:extLst>
              </a:tr>
              <a:tr h="324348">
                <a:tc>
                  <a:txBody>
                    <a:bodyPr/>
                    <a:lstStyle/>
                    <a:p>
                      <a:pPr algn="ctr" fontAlgn="ctr"/>
                      <a:r>
                        <a:rPr lang="en-US" sz="1100" b="0" i="0" u="none" strike="noStrike">
                          <a:solidFill>
                            <a:srgbClr val="000000"/>
                          </a:solidFill>
                          <a:effectLst/>
                          <a:latin typeface="黑体" panose="02010609060101010101" pitchFamily="49" charset="-122"/>
                          <a:ea typeface="黑体" panose="02010609060101010101" pitchFamily="49" charset="-122"/>
                        </a:rPr>
                        <a:t>Bhex</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5792" marR="5792" marT="5792" marB="0" anchor="ctr">
                    <a:lnL>
                      <a:noFill/>
                    </a:lnL>
                    <a:lnR>
                      <a:noFill/>
                    </a:lnR>
                    <a:lnT>
                      <a:noFill/>
                    </a:lnT>
                    <a:lnB>
                      <a:noFill/>
                    </a:lnB>
                    <a:solidFill>
                      <a:srgbClr val="E7E6E6"/>
                    </a:solidFill>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1500</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solidFill>
                      <a:srgbClr val="E7E6E6"/>
                    </a:solidFill>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Angel</a:t>
                      </a:r>
                    </a:p>
                  </a:txBody>
                  <a:tcPr marL="5792" marR="5792" marT="5792" marB="0" anchor="ctr">
                    <a:lnL>
                      <a:noFill/>
                    </a:lnL>
                    <a:lnR>
                      <a:noFill/>
                    </a:lnR>
                    <a:lnT>
                      <a:noFill/>
                    </a:lnT>
                    <a:lnB>
                      <a:noFill/>
                    </a:lnB>
                    <a:solidFill>
                      <a:srgbClr val="E7E6E6"/>
                    </a:solidFill>
                  </a:tcPr>
                </a:tc>
                <a:extLst>
                  <a:ext uri="{0D108BD9-81ED-4DB2-BD59-A6C34878D82A}">
                    <a16:rowId xmlns:a16="http://schemas.microsoft.com/office/drawing/2014/main" xmlns="" val="270904412"/>
                  </a:ext>
                </a:extLst>
              </a:tr>
              <a:tr h="336513">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超脑链</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信息科技咨询与其它服务</a:t>
                      </a:r>
                    </a:p>
                  </a:txBody>
                  <a:tcPr marL="5792" marR="5792" marT="5792" marB="0" anchor="ctr">
                    <a:lnL>
                      <a:noFill/>
                    </a:lnL>
                    <a:lnR>
                      <a:noFill/>
                    </a:lnR>
                    <a:lnT>
                      <a:noFill/>
                    </a:lnT>
                    <a:lnB>
                      <a:noFill/>
                    </a:lnB>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2000</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A</a:t>
                      </a:r>
                    </a:p>
                  </a:txBody>
                  <a:tcPr marL="5792" marR="5792" marT="5792" marB="0" anchor="ctr">
                    <a:lnL>
                      <a:noFill/>
                    </a:lnL>
                    <a:lnR>
                      <a:noFill/>
                    </a:lnR>
                    <a:lnT>
                      <a:noFill/>
                    </a:lnT>
                    <a:lnB>
                      <a:noFill/>
                    </a:lnB>
                  </a:tcPr>
                </a:tc>
                <a:extLst>
                  <a:ext uri="{0D108BD9-81ED-4DB2-BD59-A6C34878D82A}">
                    <a16:rowId xmlns:a16="http://schemas.microsoft.com/office/drawing/2014/main" xmlns="" val="2485027853"/>
                  </a:ext>
                </a:extLst>
              </a:tr>
              <a:tr h="324348">
                <a:tc>
                  <a:txBody>
                    <a:bodyPr/>
                    <a:lstStyle/>
                    <a:p>
                      <a:pPr algn="ctr" fontAlgn="ctr"/>
                      <a:r>
                        <a:rPr lang="en-US" altLang="zh-CN" sz="1100" b="0" i="0" u="none" strike="noStrike">
                          <a:solidFill>
                            <a:srgbClr val="000000"/>
                          </a:solidFill>
                          <a:effectLst/>
                          <a:latin typeface="黑体" panose="02010609060101010101" pitchFamily="49" charset="-122"/>
                          <a:ea typeface="黑体" panose="02010609060101010101" pitchFamily="49" charset="-122"/>
                        </a:rPr>
                        <a:t>58</a:t>
                      </a:r>
                      <a:r>
                        <a:rPr lang="zh-CN" altLang="en-US" sz="1100" b="0" i="0" u="none" strike="noStrike">
                          <a:solidFill>
                            <a:srgbClr val="000000"/>
                          </a:solidFill>
                          <a:effectLst/>
                          <a:latin typeface="黑体" panose="02010609060101010101" pitchFamily="49" charset="-122"/>
                          <a:ea typeface="黑体" panose="02010609060101010101" pitchFamily="49" charset="-122"/>
                        </a:rPr>
                        <a:t>到家</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5792" marR="5792" marT="5792" marB="0" anchor="ctr">
                    <a:lnL>
                      <a:noFill/>
                    </a:lnL>
                    <a:lnR>
                      <a:noFill/>
                    </a:lnR>
                    <a:lnT>
                      <a:noFill/>
                    </a:lnT>
                    <a:lnB>
                      <a:noFill/>
                    </a:lnB>
                    <a:solidFill>
                      <a:srgbClr val="E7E6E6"/>
                    </a:solidFill>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28000</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solidFill>
                      <a:srgbClr val="E7E6E6"/>
                    </a:solidFill>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A</a:t>
                      </a:r>
                    </a:p>
                  </a:txBody>
                  <a:tcPr marL="5792" marR="5792" marT="5792" marB="0" anchor="ctr">
                    <a:lnL>
                      <a:noFill/>
                    </a:lnL>
                    <a:lnR>
                      <a:noFill/>
                    </a:lnR>
                    <a:lnT>
                      <a:noFill/>
                    </a:lnT>
                    <a:lnB>
                      <a:noFill/>
                    </a:lnB>
                    <a:solidFill>
                      <a:srgbClr val="E7E6E6"/>
                    </a:solidFill>
                  </a:tcPr>
                </a:tc>
                <a:extLst>
                  <a:ext uri="{0D108BD9-81ED-4DB2-BD59-A6C34878D82A}">
                    <a16:rowId xmlns:a16="http://schemas.microsoft.com/office/drawing/2014/main" xmlns="" val="2504680289"/>
                  </a:ext>
                </a:extLst>
              </a:tr>
              <a:tr h="324348">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小马智行</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5792" marR="5792" marT="5792" marB="0" anchor="ctr">
                    <a:lnL>
                      <a:noFill/>
                    </a:lnL>
                    <a:lnR>
                      <a:noFill/>
                    </a:lnR>
                    <a:lnT>
                      <a:noFill/>
                    </a:lnT>
                    <a:lnB>
                      <a:noFill/>
                    </a:lnB>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10200</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A</a:t>
                      </a:r>
                    </a:p>
                  </a:txBody>
                  <a:tcPr marL="5792" marR="5792" marT="5792" marB="0" anchor="ctr">
                    <a:lnL>
                      <a:noFill/>
                    </a:lnL>
                    <a:lnR>
                      <a:noFill/>
                    </a:lnR>
                    <a:lnT>
                      <a:noFill/>
                    </a:lnT>
                    <a:lnB>
                      <a:noFill/>
                    </a:lnB>
                  </a:tcPr>
                </a:tc>
                <a:extLst>
                  <a:ext uri="{0D108BD9-81ED-4DB2-BD59-A6C34878D82A}">
                    <a16:rowId xmlns:a16="http://schemas.microsoft.com/office/drawing/2014/main" xmlns="" val="1015826422"/>
                  </a:ext>
                </a:extLst>
              </a:tr>
              <a:tr h="324348">
                <a:tc>
                  <a:txBody>
                    <a:bodyPr/>
                    <a:lstStyle/>
                    <a:p>
                      <a:pPr algn="ctr" fontAlgn="ctr"/>
                      <a:r>
                        <a:rPr lang="en-US" sz="1100" b="0" i="0" u="none" strike="noStrike">
                          <a:solidFill>
                            <a:srgbClr val="000000"/>
                          </a:solidFill>
                          <a:effectLst/>
                          <a:latin typeface="黑体" panose="02010609060101010101" pitchFamily="49" charset="-122"/>
                          <a:ea typeface="黑体" panose="02010609060101010101" pitchFamily="49" charset="-122"/>
                        </a:rPr>
                        <a:t>WeWork China</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5792" marR="5792" marT="5792" marB="0" anchor="ctr">
                    <a:lnL>
                      <a:noFill/>
                    </a:lnL>
                    <a:lnR>
                      <a:noFill/>
                    </a:lnR>
                    <a:lnT>
                      <a:noFill/>
                    </a:lnT>
                    <a:lnB>
                      <a:noFill/>
                    </a:lnB>
                    <a:solidFill>
                      <a:srgbClr val="E7E6E6"/>
                    </a:solidFill>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50000</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solidFill>
                      <a:srgbClr val="E7E6E6"/>
                    </a:solidFill>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B</a:t>
                      </a:r>
                    </a:p>
                  </a:txBody>
                  <a:tcPr marL="5792" marR="5792" marT="5792" marB="0" anchor="ctr">
                    <a:lnL>
                      <a:noFill/>
                    </a:lnL>
                    <a:lnR>
                      <a:noFill/>
                    </a:lnR>
                    <a:lnT>
                      <a:noFill/>
                    </a:lnT>
                    <a:lnB>
                      <a:noFill/>
                    </a:lnB>
                    <a:solidFill>
                      <a:srgbClr val="E7E6E6"/>
                    </a:solidFill>
                  </a:tcPr>
                </a:tc>
                <a:extLst>
                  <a:ext uri="{0D108BD9-81ED-4DB2-BD59-A6C34878D82A}">
                    <a16:rowId xmlns:a16="http://schemas.microsoft.com/office/drawing/2014/main" xmlns="" val="3942872883"/>
                  </a:ext>
                </a:extLst>
              </a:tr>
              <a:tr h="324348">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全域医疗</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医疗保健</a:t>
                      </a:r>
                    </a:p>
                  </a:txBody>
                  <a:tcPr marL="5792" marR="5792" marT="5792" marB="0" anchor="ctr">
                    <a:lnL>
                      <a:noFill/>
                    </a:lnL>
                    <a:lnR>
                      <a:noFill/>
                    </a:lnR>
                    <a:lnT>
                      <a:noFill/>
                    </a:lnT>
                    <a:lnB>
                      <a:noFill/>
                    </a:lnB>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70000</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人民币元</a:t>
                      </a:r>
                    </a:p>
                  </a:txBody>
                  <a:tcPr marL="5792" marR="5792" marT="5792" marB="0" anchor="ctr">
                    <a:lnL>
                      <a:noFill/>
                    </a:lnL>
                    <a:lnR>
                      <a:noFill/>
                    </a:lnR>
                    <a:lnT>
                      <a:noFill/>
                    </a:lnT>
                    <a:lnB>
                      <a:noFill/>
                    </a:lnB>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B</a:t>
                      </a:r>
                    </a:p>
                  </a:txBody>
                  <a:tcPr marL="5792" marR="5792" marT="5792" marB="0" anchor="ctr">
                    <a:lnL>
                      <a:noFill/>
                    </a:lnL>
                    <a:lnR>
                      <a:noFill/>
                    </a:lnR>
                    <a:lnT>
                      <a:noFill/>
                    </a:lnT>
                    <a:lnB>
                      <a:noFill/>
                    </a:lnB>
                  </a:tcPr>
                </a:tc>
                <a:extLst>
                  <a:ext uri="{0D108BD9-81ED-4DB2-BD59-A6C34878D82A}">
                    <a16:rowId xmlns:a16="http://schemas.microsoft.com/office/drawing/2014/main" xmlns="" val="3433125152"/>
                  </a:ext>
                </a:extLst>
              </a:tr>
              <a:tr h="324348">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幸福西饼</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食品饮料</a:t>
                      </a:r>
                    </a:p>
                  </a:txBody>
                  <a:tcPr marL="5792" marR="5792" marT="5792" marB="0" anchor="ctr">
                    <a:lnL>
                      <a:noFill/>
                    </a:lnL>
                    <a:lnR>
                      <a:noFill/>
                    </a:lnR>
                    <a:lnT>
                      <a:noFill/>
                    </a:lnT>
                    <a:lnB>
                      <a:noFill/>
                    </a:lnB>
                    <a:solidFill>
                      <a:srgbClr val="E7E6E6"/>
                    </a:solidFill>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40000</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人民币元</a:t>
                      </a:r>
                    </a:p>
                  </a:txBody>
                  <a:tcPr marL="5792" marR="5792" marT="5792" marB="0" anchor="ctr">
                    <a:lnL>
                      <a:noFill/>
                    </a:lnL>
                    <a:lnR>
                      <a:noFill/>
                    </a:lnR>
                    <a:lnT>
                      <a:noFill/>
                    </a:lnT>
                    <a:lnB>
                      <a:noFill/>
                    </a:lnB>
                    <a:solidFill>
                      <a:srgbClr val="E7E6E6"/>
                    </a:solidFill>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B</a:t>
                      </a:r>
                    </a:p>
                  </a:txBody>
                  <a:tcPr marL="5792" marR="5792" marT="5792" marB="0" anchor="ctr">
                    <a:lnL>
                      <a:noFill/>
                    </a:lnL>
                    <a:lnR>
                      <a:noFill/>
                    </a:lnR>
                    <a:lnT>
                      <a:noFill/>
                    </a:lnT>
                    <a:lnB>
                      <a:noFill/>
                    </a:lnB>
                    <a:solidFill>
                      <a:srgbClr val="E7E6E6"/>
                    </a:solidFill>
                  </a:tcPr>
                </a:tc>
                <a:extLst>
                  <a:ext uri="{0D108BD9-81ED-4DB2-BD59-A6C34878D82A}">
                    <a16:rowId xmlns:a16="http://schemas.microsoft.com/office/drawing/2014/main" xmlns="" val="1562331314"/>
                  </a:ext>
                </a:extLst>
              </a:tr>
              <a:tr h="324348">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涂鸦科技</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5792" marR="5792" marT="5792" marB="0" anchor="ctr">
                    <a:lnL>
                      <a:noFill/>
                    </a:lnL>
                    <a:lnR>
                      <a:noFill/>
                    </a:lnR>
                    <a:lnT>
                      <a:noFill/>
                    </a:lnT>
                    <a:lnB>
                      <a:noFill/>
                    </a:lnB>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20000</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C</a:t>
                      </a:r>
                    </a:p>
                  </a:txBody>
                  <a:tcPr marL="5792" marR="5792" marT="5792" marB="0" anchor="ctr">
                    <a:lnL>
                      <a:noFill/>
                    </a:lnL>
                    <a:lnR>
                      <a:noFill/>
                    </a:lnR>
                    <a:lnT>
                      <a:noFill/>
                    </a:lnT>
                    <a:lnB>
                      <a:noFill/>
                    </a:lnB>
                  </a:tcPr>
                </a:tc>
                <a:extLst>
                  <a:ext uri="{0D108BD9-81ED-4DB2-BD59-A6C34878D82A}">
                    <a16:rowId xmlns:a16="http://schemas.microsoft.com/office/drawing/2014/main" xmlns="" val="2124124059"/>
                  </a:ext>
                </a:extLst>
              </a:tr>
              <a:tr h="324348">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牛魔王</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5792" marR="5792" marT="5792" marB="0" anchor="ctr">
                    <a:lnL>
                      <a:noFill/>
                    </a:lnL>
                    <a:lnR>
                      <a:noFill/>
                    </a:lnR>
                    <a:lnT>
                      <a:noFill/>
                    </a:lnT>
                    <a:lnB>
                      <a:noFill/>
                    </a:lnB>
                    <a:solidFill>
                      <a:srgbClr val="E7E6E6"/>
                    </a:solidFill>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6000</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solidFill>
                      <a:srgbClr val="E7E6E6"/>
                    </a:solidFill>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C</a:t>
                      </a:r>
                    </a:p>
                  </a:txBody>
                  <a:tcPr marL="5792" marR="5792" marT="5792" marB="0" anchor="ctr">
                    <a:lnL>
                      <a:noFill/>
                    </a:lnL>
                    <a:lnR>
                      <a:noFill/>
                    </a:lnR>
                    <a:lnT>
                      <a:noFill/>
                    </a:lnT>
                    <a:lnB>
                      <a:noFill/>
                    </a:lnB>
                    <a:solidFill>
                      <a:srgbClr val="E7E6E6"/>
                    </a:solidFill>
                  </a:tcPr>
                </a:tc>
                <a:extLst>
                  <a:ext uri="{0D108BD9-81ED-4DB2-BD59-A6C34878D82A}">
                    <a16:rowId xmlns:a16="http://schemas.microsoft.com/office/drawing/2014/main" xmlns="" val="2578547803"/>
                  </a:ext>
                </a:extLst>
              </a:tr>
              <a:tr h="324348">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挖财网</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5792" marR="5792" marT="5792" marB="0" anchor="ctr">
                    <a:lnL>
                      <a:noFill/>
                    </a:lnL>
                    <a:lnR>
                      <a:noFill/>
                    </a:lnR>
                    <a:lnT>
                      <a:noFill/>
                    </a:lnT>
                    <a:lnB>
                      <a:noFill/>
                    </a:lnB>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14000</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D</a:t>
                      </a:r>
                    </a:p>
                  </a:txBody>
                  <a:tcPr marL="5792" marR="5792" marT="5792" marB="0" anchor="ctr">
                    <a:lnL>
                      <a:noFill/>
                    </a:lnL>
                    <a:lnR>
                      <a:noFill/>
                    </a:lnR>
                    <a:lnT>
                      <a:noFill/>
                    </a:lnT>
                    <a:lnB>
                      <a:noFill/>
                    </a:lnB>
                  </a:tcPr>
                </a:tc>
                <a:extLst>
                  <a:ext uri="{0D108BD9-81ED-4DB2-BD59-A6C34878D82A}">
                    <a16:rowId xmlns:a16="http://schemas.microsoft.com/office/drawing/2014/main" xmlns="" val="3268633460"/>
                  </a:ext>
                </a:extLst>
              </a:tr>
              <a:tr h="324348">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知乎</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5792" marR="5792" marT="5792" marB="0" anchor="ctr">
                    <a:lnL>
                      <a:noFill/>
                    </a:lnL>
                    <a:lnR>
                      <a:noFill/>
                    </a:lnR>
                    <a:lnT>
                      <a:noFill/>
                    </a:lnT>
                    <a:lnB>
                      <a:noFill/>
                    </a:lnB>
                    <a:solidFill>
                      <a:srgbClr val="E7E6E6"/>
                    </a:solidFill>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198000</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人民币元</a:t>
                      </a:r>
                    </a:p>
                  </a:txBody>
                  <a:tcPr marL="5792" marR="5792" marT="5792" marB="0" anchor="ctr">
                    <a:lnL>
                      <a:noFill/>
                    </a:lnL>
                    <a:lnR>
                      <a:noFill/>
                    </a:lnR>
                    <a:lnT>
                      <a:noFill/>
                    </a:lnT>
                    <a:lnB>
                      <a:noFill/>
                    </a:lnB>
                    <a:solidFill>
                      <a:srgbClr val="E7E6E6"/>
                    </a:solidFill>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E</a:t>
                      </a:r>
                    </a:p>
                  </a:txBody>
                  <a:tcPr marL="5792" marR="5792" marT="5792" marB="0" anchor="ctr">
                    <a:lnL>
                      <a:noFill/>
                    </a:lnL>
                    <a:lnR>
                      <a:noFill/>
                    </a:lnR>
                    <a:lnT>
                      <a:noFill/>
                    </a:lnT>
                    <a:lnB>
                      <a:noFill/>
                    </a:lnB>
                    <a:solidFill>
                      <a:srgbClr val="E7E6E6"/>
                    </a:solidFill>
                  </a:tcPr>
                </a:tc>
                <a:extLst>
                  <a:ext uri="{0D108BD9-81ED-4DB2-BD59-A6C34878D82A}">
                    <a16:rowId xmlns:a16="http://schemas.microsoft.com/office/drawing/2014/main" xmlns="" val="879407026"/>
                  </a:ext>
                </a:extLst>
              </a:tr>
              <a:tr h="324348">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欢喜传媒</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传媒广告</a:t>
                      </a:r>
                    </a:p>
                  </a:txBody>
                  <a:tcPr marL="5792" marR="5792" marT="5792" marB="0" anchor="ctr">
                    <a:lnL>
                      <a:noFill/>
                    </a:lnL>
                    <a:lnR>
                      <a:noFill/>
                    </a:lnR>
                    <a:lnT>
                      <a:noFill/>
                    </a:lnT>
                    <a:lnB>
                      <a:noFill/>
                    </a:lnB>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95000</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港币</a:t>
                      </a:r>
                    </a:p>
                  </a:txBody>
                  <a:tcPr marL="5792" marR="5792" marT="5792" marB="0" anchor="ctr">
                    <a:lnL>
                      <a:noFill/>
                    </a:lnL>
                    <a:lnR>
                      <a:noFill/>
                    </a:lnR>
                    <a:lnT>
                      <a:noFill/>
                    </a:lnT>
                    <a:lnB>
                      <a:noFill/>
                    </a:lnB>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PIPE</a:t>
                      </a:r>
                    </a:p>
                  </a:txBody>
                  <a:tcPr marL="5792" marR="5792" marT="5792" marB="0" anchor="ctr">
                    <a:lnL>
                      <a:noFill/>
                    </a:lnL>
                    <a:lnR>
                      <a:noFill/>
                    </a:lnR>
                    <a:lnT>
                      <a:noFill/>
                    </a:lnT>
                    <a:lnB>
                      <a:noFill/>
                    </a:lnB>
                  </a:tcPr>
                </a:tc>
                <a:extLst>
                  <a:ext uri="{0D108BD9-81ED-4DB2-BD59-A6C34878D82A}">
                    <a16:rowId xmlns:a16="http://schemas.microsoft.com/office/drawing/2014/main" xmlns="" val="1203339046"/>
                  </a:ext>
                </a:extLst>
              </a:tr>
              <a:tr h="324348">
                <a:tc>
                  <a:txBody>
                    <a:bodyPr/>
                    <a:lstStyle/>
                    <a:p>
                      <a:pPr algn="ctr" fontAlgn="ctr"/>
                      <a:r>
                        <a:rPr lang="en-US" sz="1100" b="0" i="0" u="none" strike="noStrike">
                          <a:solidFill>
                            <a:srgbClr val="000000"/>
                          </a:solidFill>
                          <a:effectLst/>
                          <a:latin typeface="黑体" panose="02010609060101010101" pitchFamily="49" charset="-122"/>
                          <a:ea typeface="黑体" panose="02010609060101010101" pitchFamily="49" charset="-122"/>
                        </a:rPr>
                        <a:t>WPP</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传媒广告</a:t>
                      </a:r>
                    </a:p>
                  </a:txBody>
                  <a:tcPr marL="5792" marR="5792" marT="5792" marB="0" anchor="ctr">
                    <a:lnL>
                      <a:noFill/>
                    </a:lnL>
                    <a:lnR>
                      <a:noFill/>
                    </a:lnR>
                    <a:lnT>
                      <a:noFill/>
                    </a:lnT>
                    <a:lnB>
                      <a:noFill/>
                    </a:lnB>
                    <a:solidFill>
                      <a:srgbClr val="E7E6E6"/>
                    </a:solidFill>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250000</a:t>
                      </a:r>
                    </a:p>
                  </a:txBody>
                  <a:tcPr marL="5792" marR="5792" marT="5792" marB="0" anchor="ctr">
                    <a:lnL>
                      <a:noFill/>
                    </a:lnL>
                    <a:lnR>
                      <a:noFill/>
                    </a:lnR>
                    <a:lnT>
                      <a:noFill/>
                    </a:lnT>
                    <a:lnB>
                      <a:noFill/>
                    </a:lnB>
                    <a:solidFill>
                      <a:srgbClr val="E7E6E6"/>
                    </a:solidFill>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solidFill>
                      <a:srgbClr val="E7E6E6"/>
                    </a:solidFill>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Strategy</a:t>
                      </a:r>
                    </a:p>
                  </a:txBody>
                  <a:tcPr marL="5792" marR="5792" marT="5792" marB="0" anchor="ctr">
                    <a:lnL>
                      <a:noFill/>
                    </a:lnL>
                    <a:lnR>
                      <a:noFill/>
                    </a:lnR>
                    <a:lnT>
                      <a:noFill/>
                    </a:lnT>
                    <a:lnB>
                      <a:noFill/>
                    </a:lnB>
                    <a:solidFill>
                      <a:srgbClr val="E7E6E6"/>
                    </a:solidFill>
                  </a:tcPr>
                </a:tc>
                <a:extLst>
                  <a:ext uri="{0D108BD9-81ED-4DB2-BD59-A6C34878D82A}">
                    <a16:rowId xmlns:a16="http://schemas.microsoft.com/office/drawing/2014/main" xmlns="" val="3827057234"/>
                  </a:ext>
                </a:extLst>
              </a:tr>
              <a:tr h="336513">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快狗速运</a:t>
                      </a:r>
                      <a:r>
                        <a:rPr lang="en-US" sz="1100" b="0" i="0" u="none" strike="noStrike">
                          <a:solidFill>
                            <a:srgbClr val="000000"/>
                          </a:solidFill>
                          <a:effectLst/>
                          <a:latin typeface="黑体" panose="02010609060101010101" pitchFamily="49" charset="-122"/>
                          <a:ea typeface="黑体" panose="02010609060101010101" pitchFamily="49" charset="-122"/>
                        </a:rPr>
                        <a:t>GoGoVan</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信息科技咨询与其它服务</a:t>
                      </a:r>
                    </a:p>
                  </a:txBody>
                  <a:tcPr marL="5792" marR="5792" marT="5792" marB="0" anchor="ctr">
                    <a:lnL>
                      <a:noFill/>
                    </a:lnL>
                    <a:lnR>
                      <a:noFill/>
                    </a:lnR>
                    <a:lnT>
                      <a:noFill/>
                    </a:lnT>
                    <a:lnB>
                      <a:noFill/>
                    </a:lnB>
                  </a:tcPr>
                </a:tc>
                <a:tc>
                  <a:txBody>
                    <a:bodyPr/>
                    <a:lstStyle/>
                    <a:p>
                      <a:pPr algn="ctr" fontAlgn="ctr"/>
                      <a:r>
                        <a:rPr lang="en-US" altLang="zh-CN" sz="1100" b="0" i="0" u="none" strike="noStrike">
                          <a:solidFill>
                            <a:srgbClr val="000000"/>
                          </a:solidFill>
                          <a:effectLst/>
                          <a:latin typeface="Microsoft YaHei UI" panose="020B0503020204020204" pitchFamily="34" charset="-122"/>
                          <a:ea typeface="Microsoft YaHei UI" panose="020B0503020204020204" pitchFamily="34" charset="-122"/>
                        </a:rPr>
                        <a:t>25000</a:t>
                      </a:r>
                    </a:p>
                  </a:txBody>
                  <a:tcPr marL="5792" marR="5792" marT="5792" marB="0" anchor="ctr">
                    <a:lnL>
                      <a:noFill/>
                    </a:lnL>
                    <a:lnR>
                      <a:noFill/>
                    </a:lnR>
                    <a:lnT>
                      <a:noFill/>
                    </a:lnT>
                    <a:lnB>
                      <a:noFill/>
                    </a:lnB>
                  </a:tcPr>
                </a:tc>
                <a:tc>
                  <a:txBody>
                    <a:bodyPr/>
                    <a:lstStyle/>
                    <a:p>
                      <a:pPr algn="ctr" fontAlgn="ctr"/>
                      <a:r>
                        <a:rPr lang="zh-CN" altLang="en-US" sz="1100" b="0" i="0" u="none" strike="noStrike">
                          <a:solidFill>
                            <a:srgbClr val="000000"/>
                          </a:solidFill>
                          <a:effectLst/>
                          <a:latin typeface="黑体" panose="02010609060101010101" pitchFamily="49" charset="-122"/>
                          <a:ea typeface="黑体" panose="02010609060101010101" pitchFamily="49" charset="-122"/>
                        </a:rPr>
                        <a:t>美元</a:t>
                      </a:r>
                    </a:p>
                  </a:txBody>
                  <a:tcPr marL="5792" marR="5792" marT="5792" marB="0" anchor="ctr">
                    <a:lnL>
                      <a:noFill/>
                    </a:lnL>
                    <a:lnR>
                      <a:noFill/>
                    </a:lnR>
                    <a:lnT>
                      <a:noFill/>
                    </a:lnT>
                    <a:lnB>
                      <a:noFill/>
                    </a:lnB>
                  </a:tcPr>
                </a:tc>
                <a:tc>
                  <a:txBody>
                    <a:bodyPr/>
                    <a:lstStyle/>
                    <a:p>
                      <a:pPr algn="ctr" fontAlgn="ctr"/>
                      <a:r>
                        <a:rPr lang="en-US" sz="1100" b="0" i="0" u="none" strike="noStrike">
                          <a:solidFill>
                            <a:srgbClr val="FF0000"/>
                          </a:solidFill>
                          <a:effectLst/>
                          <a:latin typeface="Copperplate Gothic Bold" panose="020E0705020206020404" pitchFamily="34" charset="0"/>
                          <a:ea typeface="宋体" panose="02010600030101010101" pitchFamily="2" charset="-122"/>
                        </a:rPr>
                        <a:t>Strategy</a:t>
                      </a:r>
                    </a:p>
                  </a:txBody>
                  <a:tcPr marL="5792" marR="5792" marT="5792" marB="0" anchor="ctr">
                    <a:lnL>
                      <a:noFill/>
                    </a:lnL>
                    <a:lnR>
                      <a:noFill/>
                    </a:lnR>
                    <a:lnT>
                      <a:noFill/>
                    </a:lnT>
                    <a:lnB>
                      <a:noFill/>
                    </a:lnB>
                  </a:tcPr>
                </a:tc>
                <a:extLst>
                  <a:ext uri="{0D108BD9-81ED-4DB2-BD59-A6C34878D82A}">
                    <a16:rowId xmlns:a16="http://schemas.microsoft.com/office/drawing/2014/main" xmlns="" val="1769441804"/>
                  </a:ext>
                </a:extLst>
              </a:tr>
              <a:tr h="289596">
                <a:tc>
                  <a:txBody>
                    <a:bodyPr/>
                    <a:lstStyle/>
                    <a:p>
                      <a:pPr algn="l"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5792" marR="5792" marT="5792" marB="0" anchor="ctr">
                    <a:lnL>
                      <a:noFill/>
                    </a:lnL>
                    <a:lnR>
                      <a:noFill/>
                    </a:lnR>
                    <a:lnT>
                      <a:noFill/>
                    </a:lnT>
                    <a:lnB>
                      <a:noFill/>
                    </a:lnB>
                  </a:tcPr>
                </a:tc>
                <a:tc>
                  <a:txBody>
                    <a:bodyPr/>
                    <a:lstStyle/>
                    <a:p>
                      <a:pPr algn="l"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5792" marR="5792" marT="5792" marB="0" anchor="ctr">
                    <a:lnL>
                      <a:noFill/>
                    </a:lnL>
                    <a:lnR>
                      <a:noFill/>
                    </a:lnR>
                    <a:lnT>
                      <a:noFill/>
                    </a:lnT>
                    <a:lnB>
                      <a:noFill/>
                    </a:lnB>
                  </a:tcPr>
                </a:tc>
                <a:tc>
                  <a:txBody>
                    <a:bodyPr/>
                    <a:lstStyle/>
                    <a:p>
                      <a:pPr algn="l"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5792" marR="5792" marT="5792" marB="0" anchor="ctr">
                    <a:lnL>
                      <a:noFill/>
                    </a:lnL>
                    <a:lnR>
                      <a:noFill/>
                    </a:lnR>
                    <a:lnT>
                      <a:noFill/>
                    </a:lnT>
                    <a:lnB>
                      <a:noFill/>
                    </a:lnB>
                  </a:tcPr>
                </a:tc>
                <a:tc>
                  <a:txBody>
                    <a:bodyPr/>
                    <a:lstStyle/>
                    <a:p>
                      <a:pPr algn="l"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5792" marR="5792" marT="5792" marB="0" anchor="ctr">
                    <a:lnL>
                      <a:noFill/>
                    </a:lnL>
                    <a:lnR>
                      <a:noFill/>
                    </a:lnR>
                    <a:lnT>
                      <a:noFill/>
                    </a:lnT>
                    <a:lnB>
                      <a:noFill/>
                    </a:lnB>
                  </a:tcPr>
                </a:tc>
                <a:tc>
                  <a:txBody>
                    <a:bodyPr/>
                    <a:lstStyle/>
                    <a:p>
                      <a:pPr algn="ctr" fontAlgn="ctr"/>
                      <a:r>
                        <a:rPr lang="zh-CN" altLang="en-US" sz="1000" b="1" i="0" u="none" strike="noStrike" dirty="0">
                          <a:solidFill>
                            <a:srgbClr val="000000"/>
                          </a:solidFill>
                          <a:effectLst/>
                          <a:latin typeface="黑体" panose="02010609060101010101" pitchFamily="49" charset="-122"/>
                          <a:ea typeface="黑体" panose="02010609060101010101" pitchFamily="49" charset="-122"/>
                        </a:rPr>
                        <a:t>单位：万元</a:t>
                      </a:r>
                    </a:p>
                  </a:txBody>
                  <a:tcPr marL="5792" marR="5792" marT="5792" marB="0" anchor="ctr">
                    <a:lnL>
                      <a:noFill/>
                    </a:lnL>
                    <a:lnR>
                      <a:noFill/>
                    </a:lnR>
                    <a:lnT>
                      <a:noFill/>
                    </a:lnT>
                    <a:lnB>
                      <a:noFill/>
                    </a:lnB>
                  </a:tcPr>
                </a:tc>
                <a:extLst>
                  <a:ext uri="{0D108BD9-81ED-4DB2-BD59-A6C34878D82A}">
                    <a16:rowId xmlns:a16="http://schemas.microsoft.com/office/drawing/2014/main" xmlns="" val="3850581968"/>
                  </a:ext>
                </a:extLst>
              </a:tr>
            </a:tbl>
          </a:graphicData>
        </a:graphic>
      </p:graphicFrame>
      <p:cxnSp>
        <p:nvCxnSpPr>
          <p:cNvPr id="37" name="直接箭头连接符 36">
            <a:extLst>
              <a:ext uri="{FF2B5EF4-FFF2-40B4-BE49-F238E27FC236}">
                <a16:creationId xmlns:a16="http://schemas.microsoft.com/office/drawing/2014/main" xmlns="" id="{F79843CE-2EC8-4F40-A8D1-C022A1D28F5E}"/>
              </a:ext>
            </a:extLst>
          </p:cNvPr>
          <p:cNvCxnSpPr>
            <a:cxnSpLocks/>
            <a:stCxn id="31" idx="3"/>
          </p:cNvCxnSpPr>
          <p:nvPr/>
        </p:nvCxnSpPr>
        <p:spPr bwMode="auto">
          <a:xfrm>
            <a:off x="2566410" y="1837028"/>
            <a:ext cx="335243" cy="365240"/>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cxnSp>
        <p:nvCxnSpPr>
          <p:cNvPr id="38" name="直接箭头连接符 37">
            <a:extLst>
              <a:ext uri="{FF2B5EF4-FFF2-40B4-BE49-F238E27FC236}">
                <a16:creationId xmlns:a16="http://schemas.microsoft.com/office/drawing/2014/main" xmlns="" id="{34224D12-38E1-4733-9193-585F884EBFA1}"/>
              </a:ext>
            </a:extLst>
          </p:cNvPr>
          <p:cNvCxnSpPr>
            <a:cxnSpLocks/>
            <a:stCxn id="31" idx="3"/>
          </p:cNvCxnSpPr>
          <p:nvPr/>
        </p:nvCxnSpPr>
        <p:spPr bwMode="auto">
          <a:xfrm flipV="1">
            <a:off x="2566410" y="1471788"/>
            <a:ext cx="269982" cy="365240"/>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nvGrpSpPr>
          <p:cNvPr id="43" name="组合 42">
            <a:extLst>
              <a:ext uri="{FF2B5EF4-FFF2-40B4-BE49-F238E27FC236}">
                <a16:creationId xmlns:a16="http://schemas.microsoft.com/office/drawing/2014/main" xmlns="" id="{E6547D98-5541-4CCC-B2CA-CDCD7535B7A7}"/>
              </a:ext>
            </a:extLst>
          </p:cNvPr>
          <p:cNvGrpSpPr/>
          <p:nvPr/>
        </p:nvGrpSpPr>
        <p:grpSpPr>
          <a:xfrm>
            <a:off x="858197" y="2321504"/>
            <a:ext cx="2008242" cy="369332"/>
            <a:chOff x="230510" y="3886764"/>
            <a:chExt cx="2008242" cy="369332"/>
          </a:xfrm>
        </p:grpSpPr>
        <p:sp>
          <p:nvSpPr>
            <p:cNvPr id="44" name="文本框 43">
              <a:extLst>
                <a:ext uri="{FF2B5EF4-FFF2-40B4-BE49-F238E27FC236}">
                  <a16:creationId xmlns:a16="http://schemas.microsoft.com/office/drawing/2014/main" xmlns="" id="{F702A87A-8E9E-4B93-9432-005FEB9970B1}"/>
                </a:ext>
              </a:extLst>
            </p:cNvPr>
            <p:cNvSpPr txBox="1"/>
            <p:nvPr/>
          </p:nvSpPr>
          <p:spPr>
            <a:xfrm>
              <a:off x="230510" y="3886764"/>
              <a:ext cx="1579278" cy="369332"/>
            </a:xfrm>
            <a:prstGeom prst="rect">
              <a:avLst/>
            </a:prstGeom>
            <a:noFill/>
          </p:spPr>
          <p:txBody>
            <a:bodyPr wrap="none" rtlCol="0">
              <a:spAutoFit/>
            </a:bodyPr>
            <a:lstStyle/>
            <a:p>
              <a:r>
                <a:rPr lang="zh-CN" altLang="en-US" b="1" dirty="0">
                  <a:solidFill>
                    <a:srgbClr val="FF0000"/>
                  </a:solidFill>
                  <a:latin typeface="楷体" panose="02010609060101010101" pitchFamily="49" charset="-122"/>
                  <a:ea typeface="楷体" panose="02010609060101010101" pitchFamily="49" charset="-122"/>
                </a:rPr>
                <a:t>家政上门服务</a:t>
              </a:r>
            </a:p>
          </p:txBody>
        </p:sp>
        <p:cxnSp>
          <p:nvCxnSpPr>
            <p:cNvPr id="45" name="直接箭头连接符 44">
              <a:extLst>
                <a:ext uri="{FF2B5EF4-FFF2-40B4-BE49-F238E27FC236}">
                  <a16:creationId xmlns:a16="http://schemas.microsoft.com/office/drawing/2014/main" xmlns="" id="{70644163-C493-4B61-9C88-B3F66E8C55A4}"/>
                </a:ext>
              </a:extLst>
            </p:cNvPr>
            <p:cNvCxnSpPr>
              <a:stCxn id="44" idx="3"/>
            </p:cNvCxnSpPr>
            <p:nvPr/>
          </p:nvCxnSpPr>
          <p:spPr bwMode="auto">
            <a:xfrm flipV="1">
              <a:off x="1809788" y="4070838"/>
              <a:ext cx="428964" cy="59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46" name="组合 45">
            <a:extLst>
              <a:ext uri="{FF2B5EF4-FFF2-40B4-BE49-F238E27FC236}">
                <a16:creationId xmlns:a16="http://schemas.microsoft.com/office/drawing/2014/main" xmlns="" id="{8B98365B-49F5-4FFC-B5AA-C4FA493A07A3}"/>
              </a:ext>
            </a:extLst>
          </p:cNvPr>
          <p:cNvGrpSpPr/>
          <p:nvPr/>
        </p:nvGrpSpPr>
        <p:grpSpPr>
          <a:xfrm>
            <a:off x="485987" y="3002546"/>
            <a:ext cx="2323699" cy="369332"/>
            <a:chOff x="230511" y="3886764"/>
            <a:chExt cx="2008242" cy="369332"/>
          </a:xfrm>
        </p:grpSpPr>
        <p:sp>
          <p:nvSpPr>
            <p:cNvPr id="47" name="文本框 46">
              <a:extLst>
                <a:ext uri="{FF2B5EF4-FFF2-40B4-BE49-F238E27FC236}">
                  <a16:creationId xmlns:a16="http://schemas.microsoft.com/office/drawing/2014/main" xmlns="" id="{370879D4-A1B4-4758-9925-6530010004C8}"/>
                </a:ext>
              </a:extLst>
            </p:cNvPr>
            <p:cNvSpPr txBox="1"/>
            <p:nvPr/>
          </p:nvSpPr>
          <p:spPr>
            <a:xfrm>
              <a:off x="230511" y="3886764"/>
              <a:ext cx="1686561" cy="369332"/>
            </a:xfrm>
            <a:prstGeom prst="rect">
              <a:avLst/>
            </a:prstGeom>
            <a:noFill/>
          </p:spPr>
          <p:txBody>
            <a:bodyPr wrap="square" rtlCol="0">
              <a:spAutoFit/>
            </a:bodyPr>
            <a:lstStyle/>
            <a:p>
              <a:r>
                <a:rPr lang="zh-CN" altLang="en-US" b="1" dirty="0">
                  <a:solidFill>
                    <a:srgbClr val="FF0000"/>
                  </a:solidFill>
                  <a:latin typeface="楷体" panose="02010609060101010101" pitchFamily="49" charset="-122"/>
                  <a:ea typeface="楷体" panose="02010609060101010101" pitchFamily="49" charset="-122"/>
                </a:rPr>
                <a:t>办公服务提供商</a:t>
              </a:r>
            </a:p>
          </p:txBody>
        </p:sp>
        <p:cxnSp>
          <p:nvCxnSpPr>
            <p:cNvPr id="48" name="直接箭头连接符 47">
              <a:extLst>
                <a:ext uri="{FF2B5EF4-FFF2-40B4-BE49-F238E27FC236}">
                  <a16:creationId xmlns:a16="http://schemas.microsoft.com/office/drawing/2014/main" xmlns="" id="{42534C4E-5D65-4E3B-806C-AA42B8B25BB1}"/>
                </a:ext>
              </a:extLst>
            </p:cNvPr>
            <p:cNvCxnSpPr>
              <a:cxnSpLocks/>
              <a:stCxn id="47" idx="3"/>
            </p:cNvCxnSpPr>
            <p:nvPr/>
          </p:nvCxnSpPr>
          <p:spPr bwMode="auto">
            <a:xfrm flipV="1">
              <a:off x="1917072" y="4070838"/>
              <a:ext cx="321681" cy="59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spTree>
    <p:extLst>
      <p:ext uri="{BB962C8B-B14F-4D97-AF65-F5344CB8AC3E}">
        <p14:creationId xmlns:p14="http://schemas.microsoft.com/office/powerpoint/2010/main" val="644889104"/>
      </p:ext>
    </p:extLst>
  </p:cSld>
  <p:clrMapOvr>
    <a:masterClrMapping/>
  </p:clrMapOvr>
  <p:transition>
    <p:wipe dir="r"/>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融客投资PPT模板">
  <a:themeElements>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_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5817</TotalTime>
  <Words>2017</Words>
  <Application>Microsoft Office PowerPoint</Application>
  <PresentationFormat>全屏显示(4:3)</PresentationFormat>
  <Paragraphs>326</Paragraphs>
  <Slides>19</Slides>
  <Notes>0</Notes>
  <HiddenSlides>0</HiddenSlides>
  <MMClips>0</MMClips>
  <ScaleCrop>false</ScaleCrop>
  <HeadingPairs>
    <vt:vector size="4" baseType="variant">
      <vt:variant>
        <vt:lpstr>主题</vt:lpstr>
      </vt:variant>
      <vt:variant>
        <vt:i4>4</vt:i4>
      </vt:variant>
      <vt:variant>
        <vt:lpstr>幻灯片标题</vt:lpstr>
      </vt:variant>
      <vt:variant>
        <vt:i4>19</vt:i4>
      </vt:variant>
    </vt:vector>
  </HeadingPairs>
  <TitlesOfParts>
    <vt:vector size="23" baseType="lpstr">
      <vt:lpstr>Office 主题​​</vt:lpstr>
      <vt:lpstr>1_融客投资PPT模板</vt:lpstr>
      <vt:lpstr>融客PPT模板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SYN GE</dc:creator>
  <cp:lastModifiedBy>Grace</cp:lastModifiedBy>
  <cp:revision>171</cp:revision>
  <dcterms:created xsi:type="dcterms:W3CDTF">2018-03-11T13:30:51Z</dcterms:created>
  <dcterms:modified xsi:type="dcterms:W3CDTF">2018-08-10T03:05:51Z</dcterms:modified>
</cp:coreProperties>
</file>