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2" r:id="rId2"/>
    <p:sldMasterId id="2147483674" r:id="rId3"/>
    <p:sldMasterId id="2147483688" r:id="rId4"/>
    <p:sldMasterId id="2147483702" r:id="rId5"/>
    <p:sldMasterId id="2147483716" r:id="rId6"/>
    <p:sldMasterId id="2147483730" r:id="rId7"/>
    <p:sldMasterId id="2147483744" r:id="rId8"/>
  </p:sldMasterIdLst>
  <p:notesMasterIdLst>
    <p:notesMasterId r:id="rId34"/>
  </p:notesMasterIdLst>
  <p:handoutMasterIdLst>
    <p:handoutMasterId r:id="rId35"/>
  </p:handoutMasterIdLst>
  <p:sldIdLst>
    <p:sldId id="450" r:id="rId9"/>
    <p:sldId id="378" r:id="rId10"/>
    <p:sldId id="442" r:id="rId11"/>
    <p:sldId id="436" r:id="rId12"/>
    <p:sldId id="405" r:id="rId13"/>
    <p:sldId id="416" r:id="rId14"/>
    <p:sldId id="439" r:id="rId15"/>
    <p:sldId id="418" r:id="rId16"/>
    <p:sldId id="437" r:id="rId17"/>
    <p:sldId id="400" r:id="rId18"/>
    <p:sldId id="396" r:id="rId19"/>
    <p:sldId id="430" r:id="rId20"/>
    <p:sldId id="372" r:id="rId21"/>
    <p:sldId id="320" r:id="rId22"/>
    <p:sldId id="447" r:id="rId23"/>
    <p:sldId id="443" r:id="rId24"/>
    <p:sldId id="364" r:id="rId25"/>
    <p:sldId id="449" r:id="rId26"/>
    <p:sldId id="448" r:id="rId27"/>
    <p:sldId id="441" r:id="rId28"/>
    <p:sldId id="445" r:id="rId29"/>
    <p:sldId id="446" r:id="rId30"/>
    <p:sldId id="423" r:id="rId31"/>
    <p:sldId id="425" r:id="rId32"/>
    <p:sldId id="390" r:id="rId33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0000"/>
    <a:srgbClr val="2343E7"/>
    <a:srgbClr val="33CC33"/>
    <a:srgbClr val="CC0000"/>
    <a:srgbClr val="FF9900"/>
    <a:srgbClr val="C0C0C0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0" autoAdjust="0"/>
    <p:restoredTop sz="86372" autoAdjust="0"/>
  </p:normalViewPr>
  <p:slideViewPr>
    <p:cSldViewPr>
      <p:cViewPr varScale="1">
        <p:scale>
          <a:sx n="81" d="100"/>
          <a:sy n="81" d="100"/>
        </p:scale>
        <p:origin x="-728" y="-56"/>
      </p:cViewPr>
      <p:guideLst>
        <p:guide orient="horz" pos="2160"/>
        <p:guide pos="2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&#32431;&#30495;&#21892;&#33391;\Desktop\&#34701;&#23458;\&#34701;&#23458;\&#26376;&#25253;\2018%207\&#38480;&#21806;&#32929;&#35299;&#31105;&#38454;&#27573;&#32479;&#3574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7B9-488B-BFD2-AD1EC4C72A51}"/>
              </c:ext>
            </c:extLst>
          </c:dPt>
          <c:dLbls>
            <c:dLbl>
              <c:idx val="6"/>
              <c:layout/>
              <c:tx>
                <c:rich>
                  <a:bodyPr/>
                  <a:lstStyle/>
                  <a:p>
                    <a:fld id="{9F29DF71-C102-4184-B042-06D622D0CC12}" type="VALUE">
                      <a:rPr lang="en-US" altLang="zh-CN" smtClean="0"/>
                      <a:pPr/>
                      <a:t>[值]</a:t>
                    </a:fld>
                    <a:r>
                      <a:rPr lang="zh-CN" altLang="en-US" dirty="0"/>
                      <a:t>亿元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7B9-488B-BFD2-AD1EC4C72A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万得!$B$17:$B$28</c:f>
              <c:numCache>
                <c:formatCode>yyyy\-mm\-dd</c:formatCode>
                <c:ptCount val="12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</c:numCache>
            </c:numRef>
          </c:cat>
          <c:val>
            <c:numRef>
              <c:f>万得!$C$17:$C$28</c:f>
              <c:numCache>
                <c:formatCode>#,##0.00</c:formatCode>
                <c:ptCount val="12"/>
                <c:pt idx="0">
                  <c:v>4370.4661792875004</c:v>
                </c:pt>
                <c:pt idx="1">
                  <c:v>2868.4940258965003</c:v>
                </c:pt>
                <c:pt idx="2">
                  <c:v>2810.9941284592983</c:v>
                </c:pt>
                <c:pt idx="3">
                  <c:v>2226.9183450123014</c:v>
                </c:pt>
                <c:pt idx="4">
                  <c:v>2837.6621070744013</c:v>
                </c:pt>
                <c:pt idx="5">
                  <c:v>3515.6967151702993</c:v>
                </c:pt>
                <c:pt idx="6">
                  <c:v>2772.4882025864003</c:v>
                </c:pt>
                <c:pt idx="7">
                  <c:v>1458.4877317398998</c:v>
                </c:pt>
                <c:pt idx="8">
                  <c:v>1592.7317059752002</c:v>
                </c:pt>
                <c:pt idx="9">
                  <c:v>1535.1003434755</c:v>
                </c:pt>
                <c:pt idx="10">
                  <c:v>1661.0248148539995</c:v>
                </c:pt>
                <c:pt idx="11">
                  <c:v>4644.8004317166005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B9-488B-BFD2-AD1EC4C72A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796672"/>
        <c:axId val="182798208"/>
      </c:barChart>
      <c:catAx>
        <c:axId val="182796672"/>
        <c:scaling>
          <c:orientation val="minMax"/>
        </c:scaling>
        <c:delete val="0"/>
        <c:axPos val="b"/>
        <c:numFmt formatCode="yyyy\-mm\-dd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2798208"/>
        <c:crosses val="autoZero"/>
        <c:auto val="0"/>
        <c:lblAlgn val="ctr"/>
        <c:lblOffset val="100"/>
        <c:noMultiLvlLbl val="0"/>
      </c:catAx>
      <c:valAx>
        <c:axId val="18279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279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15BADB-7DCD-49BC-AB0D-9367CFBA6A16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1868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B07F69-7155-447B-AE34-68A3E3683DC8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540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  <a:t>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269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BF4F9-9AEE-448D-B3EC-3F52BE76B531}" type="slidenum">
              <a:rPr lang="zh-CN" altLang="en-US" smtClean="0">
                <a:latin typeface="Arial" panose="020B0604020202020204" pitchFamily="34" charset="0"/>
              </a:rPr>
              <a:t>11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96F-1CBF-4627-98CC-F89080831901}" type="slidenum">
              <a:rPr lang="zh-CN" altLang="en-US" smtClean="0">
                <a:latin typeface="Arial" panose="020B0604020202020204" pitchFamily="34" charset="0"/>
              </a:rPr>
              <a:t>12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2822E-C16A-46B9-9217-5699FA279432}" type="slidenum">
              <a:rPr lang="zh-CN" altLang="en-US" smtClean="0">
                <a:latin typeface="Arial" panose="020B0604020202020204" pitchFamily="34" charset="0"/>
              </a:rPr>
              <a:t>13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anose="020B0604020202020204" pitchFamily="34" charset="0"/>
              </a:rPr>
              <a:t>14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8A664-25E9-481E-A125-881D4B0EE505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16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9EE6-3BE6-4A8C-80A8-52CBE14B2DCB}" type="slidenum">
              <a:rPr lang="zh-CN" altLang="en-US" smtClean="0">
                <a:latin typeface="Arial" panose="020B0604020202020204" pitchFamily="34" charset="0"/>
              </a:rPr>
              <a:t>17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/>
            <a:fld id="{102CD48E-DF1A-40EA-893E-43C78C7B8506}" type="slidenum">
              <a:rPr lang="zh-CN" altLang="en-US" sz="1200">
                <a:solidFill>
                  <a:srgbClr val="000000"/>
                </a:solidFill>
              </a:rPr>
              <a:t>20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54EC2046-CBD9-49BA-BD82-23E1D28F573E}" type="slidenum">
              <a:rPr lang="zh-CN" altLang="en-US" sz="1200">
                <a:solidFill>
                  <a:srgbClr val="000000"/>
                </a:solidFill>
              </a:rPr>
              <a:t>23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B66FD792-C4C0-47E5-9BDE-FF08C9B884DB}" type="slidenum">
              <a:rPr lang="zh-CN" altLang="en-US" sz="1200">
                <a:solidFill>
                  <a:srgbClr val="000000"/>
                </a:solidFill>
              </a:rPr>
              <a:t>24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1252-F4D2-4957-B2AF-B15F6A231658}" type="slidenum">
              <a:rPr lang="zh-CN" altLang="en-US" smtClean="0">
                <a:latin typeface="Arial" panose="020B0604020202020204" pitchFamily="34" charset="0"/>
              </a:rPr>
              <a:t>2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EE980-A0B8-4EF9-B18B-052D2CC2DFAA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25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3E6D2-58B9-44CA-9DA2-F9D516F0FA5C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B647-5434-4ABC-A07D-364031E59BF1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4F239-2C94-4817-927E-CC75FBAA7CF6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FC64E-0477-46FF-A69A-C14BF260A05B}" type="slidenum">
              <a:rPr lang="zh-CN" altLang="en-US" smtClean="0">
                <a:latin typeface="Arial" panose="020B0604020202020204" pitchFamily="34" charset="0"/>
              </a:rPr>
              <a:t>7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339C1-AC36-4330-904B-640DC3C8FEE5}" type="slidenum">
              <a:rPr lang="zh-CN" altLang="en-US" smtClean="0">
                <a:latin typeface="Arial" panose="020B0604020202020204" pitchFamily="34" charset="0"/>
              </a:rPr>
              <a:t>8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2DA10-8DE6-4A6A-9726-E43521613602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9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B8B10-1324-4A89-B636-E7B912D32726}" type="slidenum">
              <a:rPr lang="zh-CN" altLang="en-US" smtClean="0">
                <a:latin typeface="Arial" panose="020B0604020202020204" pitchFamily="34" charset="0"/>
              </a:rPr>
              <a:t>10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jpe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6" name="Picture 2" descr="rk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" descr="rk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top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6" descr="bott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9CCFF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7507288" y="6462713"/>
            <a:ext cx="1025525" cy="409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融客投资</a:t>
            </a: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融客中国</a:t>
            </a:r>
          </a:p>
        </p:txBody>
      </p:sp>
      <p:pic>
        <p:nvPicPr>
          <p:cNvPr id="2054" name="Picture 39" descr="招牌设计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83488" y="6524625"/>
            <a:ext cx="3016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3075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307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0CDF9D1D-20C4-4766-A44E-EC70D926B038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3078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4102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5126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6150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7171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7173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C5FD946-661B-437A-9DDE-DB12AF003D33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7174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7176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8195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819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57F66C6-05BD-4207-A1CC-58C06293C038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8198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820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.baidu.com/i?ct=503316480&amp;z=0&amp;tn=baiduimagedetail&amp;word=%D6%D0%D0%C5%D6%A4%C8%AF&amp;in=2474&amp;cl=2&amp;cm=1&amp;sc=0&amp;lm=-1&amp;pn=49&amp;rn=1&amp;di=1404247612&amp;ln=2000" TargetMode="External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3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5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755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3600" b="1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3600" b="1">
              <a:solidFill>
                <a:srgbClr val="CC0000"/>
              </a:solidFill>
              <a:latin typeface="幼圆" panose="020105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0" y="2565400"/>
            <a:ext cx="9396413" cy="1630045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dirty="0">
                <a:solidFill>
                  <a:srgbClr val="777777"/>
                </a:solidFill>
                <a:ea typeface="华文中宋" panose="02010600040101010101" pitchFamily="2" charset="-122"/>
              </a:rPr>
              <a:t>                      </a:t>
            </a:r>
            <a:r>
              <a:rPr lang="en-US" altLang="zh-CN" sz="3600" dirty="0">
                <a:solidFill>
                  <a:srgbClr val="000066"/>
                </a:solidFill>
                <a:latin typeface="华文中宋" panose="02010600040101010101" pitchFamily="2" charset="-122"/>
                <a:ea typeface="黑体" panose="02010609060101010101" pitchFamily="49" charset="-122"/>
              </a:rPr>
              <a:t>—— </a:t>
            </a:r>
            <a:r>
              <a:rPr lang="zh-CN" altLang="en-US" sz="3600" b="1" dirty="0">
                <a:solidFill>
                  <a:srgbClr val="000066"/>
                </a:solidFill>
                <a:ea typeface="黑体" panose="02010609060101010101" pitchFamily="49" charset="-122"/>
              </a:rPr>
              <a:t>二级市场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（</a:t>
            </a:r>
            <a:r>
              <a:rPr lang="en-US" altLang="zh-CN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2018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年</a:t>
            </a:r>
            <a:r>
              <a:rPr lang="en-US" altLang="zh-CN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7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月）</a:t>
            </a:r>
            <a:endParaRPr lang="zh-CN" altLang="en-US" sz="3600" b="1" dirty="0">
              <a:solidFill>
                <a:srgbClr val="000066"/>
              </a:solidFill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 dirty="0">
              <a:solidFill>
                <a:srgbClr val="000099"/>
              </a:solidFill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273181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全市场解禁规模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340E6581-D6C9-4B9C-A6C1-E6F0B9A0CBEB}"/>
              </a:ext>
            </a:extLst>
          </p:cNvPr>
          <p:cNvSpPr txBox="1"/>
          <p:nvPr/>
        </p:nvSpPr>
        <p:spPr bwMode="auto">
          <a:xfrm>
            <a:off x="2627784" y="5661248"/>
            <a:ext cx="433808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月市场解禁市值</a:t>
            </a:r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2722.49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graphicFrame>
        <p:nvGraphicFramePr>
          <p:cNvPr id="5" name="图表 4">
            <a:extLst>
              <a:ext uri="{FF2B5EF4-FFF2-40B4-BE49-F238E27FC236}">
                <a16:creationId xmlns="" xmlns:a16="http://schemas.microsoft.com/office/drawing/2014/main" id="{6F005B51-512F-4FF8-B0A9-BCA1B8620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129321"/>
              </p:ext>
            </p:extLst>
          </p:nvPr>
        </p:nvGraphicFramePr>
        <p:xfrm>
          <a:off x="899592" y="1358900"/>
          <a:ext cx="6881415" cy="4128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大宗交易统计及折价率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A8956FC1-C877-4EB8-B691-C84D3B8E543A}"/>
              </a:ext>
            </a:extLst>
          </p:cNvPr>
          <p:cNvSpPr txBox="1"/>
          <p:nvPr/>
        </p:nvSpPr>
        <p:spPr bwMode="auto">
          <a:xfrm>
            <a:off x="560259" y="5297432"/>
            <a:ext cx="1633781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月大宗市场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总成交额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278.52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89A51E5C-5B07-4692-8493-B9969CD369A4}"/>
              </a:ext>
            </a:extLst>
          </p:cNvPr>
          <p:cNvSpPr txBox="1"/>
          <p:nvPr/>
        </p:nvSpPr>
        <p:spPr bwMode="auto">
          <a:xfrm>
            <a:off x="2539394" y="5373550"/>
            <a:ext cx="1633781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较上月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128.25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sp>
        <p:nvSpPr>
          <p:cNvPr id="10" name="箭头: 上 9">
            <a:extLst>
              <a:ext uri="{FF2B5EF4-FFF2-40B4-BE49-F238E27FC236}">
                <a16:creationId xmlns="" xmlns:a16="http://schemas.microsoft.com/office/drawing/2014/main" id="{567DF40D-B3B9-412A-A336-038BA1F9D0EC}"/>
              </a:ext>
            </a:extLst>
          </p:cNvPr>
          <p:cNvSpPr/>
          <p:nvPr/>
        </p:nvSpPr>
        <p:spPr bwMode="auto">
          <a:xfrm rot="10800000">
            <a:off x="2259256" y="5566927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CB997EAD-0F26-42F9-BEAA-A9EF12D26726}"/>
              </a:ext>
            </a:extLst>
          </p:cNvPr>
          <p:cNvSpPr txBox="1"/>
          <p:nvPr/>
        </p:nvSpPr>
        <p:spPr bwMode="auto">
          <a:xfrm>
            <a:off x="5220072" y="5335411"/>
            <a:ext cx="1604927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月大宗市场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平均折价率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5.09%</a:t>
            </a:r>
            <a:endParaRPr lang="zh-CN" altLang="en-US" sz="2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E4088BF3-AF04-4CD6-A94E-22B6AE1F3C9B}"/>
              </a:ext>
            </a:extLst>
          </p:cNvPr>
          <p:cNvSpPr txBox="1"/>
          <p:nvPr/>
        </p:nvSpPr>
        <p:spPr bwMode="auto">
          <a:xfrm>
            <a:off x="7236296" y="5451320"/>
            <a:ext cx="962123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较上月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0.07%</a:t>
            </a:r>
            <a:endParaRPr lang="zh-CN" altLang="en-US" sz="2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" name="箭头: 上 14">
            <a:extLst>
              <a:ext uri="{FF2B5EF4-FFF2-40B4-BE49-F238E27FC236}">
                <a16:creationId xmlns="" xmlns:a16="http://schemas.microsoft.com/office/drawing/2014/main" id="{FC61938E-EB92-4E8E-BCF7-497F1015F4B7}"/>
              </a:ext>
            </a:extLst>
          </p:cNvPr>
          <p:cNvSpPr/>
          <p:nvPr/>
        </p:nvSpPr>
        <p:spPr bwMode="auto">
          <a:xfrm>
            <a:off x="6948264" y="5660265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="" xmlns:a16="http://schemas.microsoft.com/office/drawing/2014/main" id="{231C2967-0B58-45BE-B206-A2553B76E4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52277"/>
            <a:ext cx="6889773" cy="341131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融资融券余额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6394C8C2-76AE-4AE9-9780-DC48BA3D5073}"/>
              </a:ext>
            </a:extLst>
          </p:cNvPr>
          <p:cNvSpPr txBox="1"/>
          <p:nvPr/>
        </p:nvSpPr>
        <p:spPr bwMode="auto">
          <a:xfrm>
            <a:off x="1187624" y="5589240"/>
            <a:ext cx="2393869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月，沪深两融余额</a:t>
            </a:r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8917.40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E8EAADBA-2FD0-4822-A8C6-C0A9CF92DD52}"/>
              </a:ext>
            </a:extLst>
          </p:cNvPr>
          <p:cNvSpPr txBox="1"/>
          <p:nvPr/>
        </p:nvSpPr>
        <p:spPr bwMode="auto">
          <a:xfrm>
            <a:off x="5724128" y="5569532"/>
            <a:ext cx="2393869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较上月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3.01%</a:t>
            </a:r>
            <a:endParaRPr lang="zh-CN" altLang="en-US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箭头: 上 8">
            <a:extLst>
              <a:ext uri="{FF2B5EF4-FFF2-40B4-BE49-F238E27FC236}">
                <a16:creationId xmlns="" xmlns:a16="http://schemas.microsoft.com/office/drawing/2014/main" id="{D0D8EEB2-A4F1-4AB8-A5AF-5D811720E6D5}"/>
              </a:ext>
            </a:extLst>
          </p:cNvPr>
          <p:cNvSpPr/>
          <p:nvPr/>
        </p:nvSpPr>
        <p:spPr bwMode="auto">
          <a:xfrm rot="10800000">
            <a:off x="5526860" y="5666220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FF0225C8-1F62-43C9-814F-A6B88CF36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102" y="1322939"/>
            <a:ext cx="6834208" cy="407248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本月两市市值前十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318125"/>
              </p:ext>
            </p:extLst>
          </p:nvPr>
        </p:nvGraphicFramePr>
        <p:xfrm>
          <a:off x="1270" y="814705"/>
          <a:ext cx="9142095" cy="608330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49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0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27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39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沪市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深市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u="none" strike="noStrike" dirty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u="none" strike="noStrike" dirty="0">
                          <a:latin typeface="+mn-ea"/>
                          <a:ea typeface="+mn-ea"/>
                        </a:rPr>
                        <a:t>市值（亿）</a:t>
                      </a:r>
                    </a:p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93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601398.SH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工商银行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20,136.95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002415.SZ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海康威视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3,190.79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46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601939.SH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建设银行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17,525.77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000333.SZ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美的集团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3,155.07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601857.SH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中国石油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14,147.52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000858.SZ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五粮液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2,800.58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601288.SH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农业银行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12,739.38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000651.SZ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格力电器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2,657.15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601318.SH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中国平安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11,260.63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000002.SZ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万科</a:t>
                      </a:r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2,574.33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911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601988.SH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中国银行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10,656.84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002304.SZ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洋河股份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1,934.22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600519.SH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贵州茅台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9,125.52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002352.SZ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顺丰控股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1,912.46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6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600028.SH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中国石化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8,184.41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000001.SZ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平安银行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1,617.45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600036.SH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招商银行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7,159.91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300750.SZ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宁德时代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1,568.93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601628.SH</a:t>
                      </a:r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中国人寿</a:t>
                      </a:r>
                    </a:p>
                  </a:txBody>
                  <a:tcPr marL="6350" marR="6350" marT="6350" marB="0" anchor="ctr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6,628.07</a:t>
                      </a:r>
                    </a:p>
                  </a:txBody>
                  <a:tcPr marL="6350" marR="6350" marT="6350" marB="0" anchor="ctr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</a:t>
                      </a:r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2027</a:t>
                      </a:r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.SZ</a:t>
                      </a:r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分众传媒</a:t>
                      </a:r>
                    </a:p>
                  </a:txBody>
                  <a:tcPr marL="6350" marR="6350" marT="6350" marB="0" anchor="ctr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1,555.86</a:t>
                      </a:r>
                    </a:p>
                  </a:txBody>
                  <a:tcPr marL="6350" marR="6350" marT="6350" marB="0" anchor="ctr"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本月涨幅居前个股</a:t>
            </a:r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(</a:t>
            </a:r>
            <a:r>
              <a:rPr lang="zh-CN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去除发行不足一年新股</a:t>
            </a:r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557120"/>
              </p:ext>
            </p:extLst>
          </p:nvPr>
        </p:nvGraphicFramePr>
        <p:xfrm>
          <a:off x="-811" y="908721"/>
          <a:ext cx="9144034" cy="6019891"/>
        </p:xfrm>
        <a:graphic>
          <a:graphicData uri="http://schemas.openxmlformats.org/drawingml/2006/table">
            <a:tbl>
              <a:tblPr/>
              <a:tblGrid>
                <a:gridCol w="19387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62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89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449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18675">
                <a:tc>
                  <a:txBody>
                    <a:bodyPr/>
                    <a:lstStyle/>
                    <a:p>
                      <a:pPr algn="ctr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</a:p>
                  </a:txBody>
                  <a:tcPr marL="4682" marR="4682" marT="4682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证券简称</a:t>
                      </a: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月涨幅（</a:t>
                      </a:r>
                      <a:r>
                        <a:rPr lang="en-US" altLang="zh-CN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b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</a:p>
                  </a:txBody>
                  <a:tcPr marL="4682" marR="4682" marT="4682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52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000760.SZ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斯太尔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89.5385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47.5456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002618.SZ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丹邦科技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83.1294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114.7892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002628.SZ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成都路桥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66.2192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54.79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建筑业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002243.SZ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通产丽星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60.177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33.0279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002356.SZ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赫美集团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58.252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59.0616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批发和零售业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78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002278.SZ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神开股份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54.5455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37.7374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000955.SZ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欣龙控股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49.8812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33.9727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000557.SZ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西部创业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44.0994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67.6686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交通运输、仓储和邮政业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002504.SZ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弘高创意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47.392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建筑业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4588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300390.SZ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天华超净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35.2439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38.2103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75276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AB08862-4DA7-4AB6-A6E5-68FEF2CE31D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上月涨幅居前个股的本月表现</a:t>
            </a:r>
            <a:endParaRPr lang="en-US" altLang="zh-CN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="" xmlns:a16="http://schemas.microsoft.com/office/drawing/2014/main" id="{BDD305F5-997A-49F2-8DBC-1332852DF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943278"/>
              </p:ext>
            </p:extLst>
          </p:nvPr>
        </p:nvGraphicFramePr>
        <p:xfrm>
          <a:off x="0" y="801442"/>
          <a:ext cx="9144034" cy="5716163"/>
        </p:xfrm>
        <a:graphic>
          <a:graphicData uri="http://schemas.openxmlformats.org/drawingml/2006/table">
            <a:tbl>
              <a:tblPr/>
              <a:tblGrid>
                <a:gridCol w="19387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62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89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449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42030">
                <a:tc>
                  <a:txBody>
                    <a:bodyPr/>
                    <a:lstStyle/>
                    <a:p>
                      <a:pPr algn="ctr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</a:p>
                  </a:txBody>
                  <a:tcPr marL="4682" marR="4682" marT="4682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证券简称</a:t>
                      </a: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上月涨幅（</a:t>
                      </a:r>
                      <a:r>
                        <a:rPr lang="en-US" altLang="zh-CN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b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endParaRPr lang="zh-CN" altLang="en-US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本月涨幅（</a:t>
                      </a:r>
                      <a:r>
                        <a:rPr lang="en-US" altLang="zh-CN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</a:p>
                  </a:txBody>
                  <a:tcPr marL="4682" marR="4682" marT="4682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072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300647.SZ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超频三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97.4417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-23.2851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300345.SZ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红宇新材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81.441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-36.9434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300139.SZ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晓程科技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60.5804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-28.6898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002357.SZ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富临运业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41.5546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-23.3369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交通运输、仓储和邮政业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002725.SZ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跃岭股份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33.1937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-23.0346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336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002607.SZ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亚夏汽车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32.1564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-16.1387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批发和零售业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300384.SZ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三联虹普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31.6414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-1.6141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科学研究和技术服务业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300578.SZ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会畅通讯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30.8751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-20.1728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信息传输、软件和信息技术服务业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002289.SZ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宇顺电子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29.882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-22.9062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07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002799.SZ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环球印务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28.6115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-19.0294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76980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ChangeArrowheads="1"/>
          </p:cNvSpPr>
          <p:nvPr/>
        </p:nvSpPr>
        <p:spPr bwMode="white">
          <a:xfrm>
            <a:off x="468313" y="188913"/>
            <a:ext cx="8231187" cy="71913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本月涨幅居前个股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13678" y="686231"/>
            <a:ext cx="8715375" cy="463684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798"/>
              </a:buClr>
              <a:defRPr/>
            </a:pPr>
            <a:endParaRPr lang="en-US" altLang="zh-CN" b="1" dirty="0">
              <a:solidFill>
                <a:srgbClr val="000066"/>
              </a:solidFill>
              <a:latin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斯太尔（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000760</a:t>
            </a:r>
            <a:r>
              <a:rPr lang="en-GB" altLang="zh-CN" b="1" dirty="0">
                <a:solidFill>
                  <a:srgbClr val="000066"/>
                </a:solidFill>
                <a:latin typeface="+mn-ea"/>
                <a:ea typeface="+mn-ea"/>
              </a:rPr>
              <a:t>.SZ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）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：斯太尔原名湖北博盈投资股份有限公司，主营汽车前后桥业务。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2014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年，公司更名为斯太尔动力股份有限公司，开始着手推进柴油发动机国产化项目进程。随着传统车桥业务的逐步剥离，公司密切关注高性能柴油发动机及新能源领域上下游投资并购机会，致力于将企业打造成为国内领先的动力系统解决方案供应商。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endParaRPr lang="en-US" altLang="zh-CN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2018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年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7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月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17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日起，斯太尔掀起一轮上涨行情，收获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8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连板，公司月涨幅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89.54%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</a:rPr>
              <a:t>。</a:t>
            </a:r>
            <a:endParaRPr lang="zh-CN" altLang="en-US" sz="18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本月跌幅居前个股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851771"/>
              </p:ext>
            </p:extLst>
          </p:nvPr>
        </p:nvGraphicFramePr>
        <p:xfrm>
          <a:off x="0" y="786606"/>
          <a:ext cx="9144001" cy="6135471"/>
        </p:xfrm>
        <a:graphic>
          <a:graphicData uri="http://schemas.openxmlformats.org/drawingml/2006/table">
            <a:tbl>
              <a:tblPr/>
              <a:tblGrid>
                <a:gridCol w="22135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0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55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48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90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878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</a:p>
                  </a:txBody>
                  <a:tcPr marL="3746" marR="3746" marT="3746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月跌幅%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4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600165.SH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新日恒力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-68.8674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35.203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000939.SZ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*ST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凯迪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-67.5351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63.6594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电力、热力、燃气及水生产和供应业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11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600610.SH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*ST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毅达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-65.812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17.1404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建筑业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6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000576.SZ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广东甘化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-64.2052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28.1217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0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300266.SZ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兴源环境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-63.9618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74.9362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水利、环境和公共设施管理业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5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300028.SZ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金亚科技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-60.8696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3.0958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002323.SZ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*ST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百特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-60.8268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14.84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建筑业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002219.SZ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恒康医疗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-59.203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80.2052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002840.SZ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华统股份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-57.5014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40.8432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300090.SZ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盛运环保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-57.4519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46.7263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4007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343C4FAD-AC0F-4495-9059-9516B6E3C2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股权质押比例前十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E29E769F-1AD5-4073-B780-7272B14EC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22681"/>
              </p:ext>
            </p:extLst>
          </p:nvPr>
        </p:nvGraphicFramePr>
        <p:xfrm>
          <a:off x="0" y="883266"/>
          <a:ext cx="9144001" cy="6007851"/>
        </p:xfrm>
        <a:graphic>
          <a:graphicData uri="http://schemas.openxmlformats.org/drawingml/2006/table">
            <a:tbl>
              <a:tblPr/>
              <a:tblGrid>
                <a:gridCol w="22135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0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55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48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90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878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</a:p>
                  </a:txBody>
                  <a:tcPr marL="3746" marR="3746" marT="3746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质押比例%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行业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4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000981.SZ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银亿股份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78.71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305.3216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002143.SZ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印纪传媒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78.21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96.456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租赁和商务服务业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11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600828.SH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茂业商业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77.88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89.0239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批发和零售业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6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000408.SZ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藏格控股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77.71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290.0949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0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603555.SH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贵人鸟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77.14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61.163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5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000723.SZ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美锦能源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76.67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200.7801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制造业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000567.SZ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海德股份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75.11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62.8316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金融业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000564.SZ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供销大集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74.56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237.3092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批发和零售业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000046.SZ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泛海控股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72.52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336.7138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房地产业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000662.SZ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天夏智慧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72.25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72.3631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  <a:cs typeface="+mn-cs"/>
                        </a:rPr>
                        <a:t>信息传输、软件和信息技术服务业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4007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75307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1F230976-D5DC-4B7D-A017-9F8CD917E32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本月质押股份触及平仓线情况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428F3E4C-75D4-4991-9A82-07CBCA8DA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127800"/>
              </p:ext>
            </p:extLst>
          </p:nvPr>
        </p:nvGraphicFramePr>
        <p:xfrm>
          <a:off x="-795" y="908720"/>
          <a:ext cx="9144001" cy="5544616"/>
        </p:xfrm>
        <a:graphic>
          <a:graphicData uri="http://schemas.openxmlformats.org/drawingml/2006/table">
            <a:tbl>
              <a:tblPr/>
              <a:tblGrid>
                <a:gridCol w="22135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0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244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60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90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8269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</a:p>
                  </a:txBody>
                  <a:tcPr marL="3746" marR="3746" marT="3746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公告时间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触及平仓线质押份数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占公司总股本比例</a:t>
                      </a:r>
                    </a:p>
                  </a:txBody>
                  <a:tcPr marL="3746" marR="3746" marT="3746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847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002711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.SZ</a:t>
                      </a:r>
                      <a:endParaRPr lang="en-GB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欧普智网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4.48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亿股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42.41%</a:t>
                      </a:r>
                      <a:endParaRPr lang="zh-CN" altLang="en-US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5847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300392.SZ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腾信股份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1.20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亿股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31.35%</a:t>
                      </a:r>
                      <a:endParaRPr lang="zh-CN" altLang="en-US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47176316"/>
                  </a:ext>
                </a:extLst>
              </a:tr>
              <a:tr h="95847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300090.SZ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盛运环保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1.13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亿股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8.57%</a:t>
                      </a:r>
                      <a:endParaRPr lang="zh-CN" altLang="en-US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89784357"/>
                  </a:ext>
                </a:extLst>
              </a:tr>
              <a:tr h="776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000939.SZ</a:t>
                      </a:r>
                      <a:endParaRPr lang="en-GB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凯迪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19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11.19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亿股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28.48%</a:t>
                      </a:r>
                      <a:endParaRPr lang="zh-CN" altLang="en-US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095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000793</a:t>
                      </a:r>
                      <a:r>
                        <a:rPr 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.SZ</a:t>
                      </a:r>
                      <a:endParaRPr lang="en-GB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华闻传媒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19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1.68</a:t>
                      </a:r>
                      <a:r>
                        <a:rPr lang="zh-CN" altLang="en-US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亿股</a:t>
                      </a:r>
                      <a:endParaRPr lang="en-US" altLang="zh-CN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kern="1200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8.39%</a:t>
                      </a:r>
                      <a:endParaRPr lang="zh-CN" altLang="en-US" sz="1800" b="1" i="0" u="none" strike="noStrike" kern="1200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34985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="" xmlns:a16="http://schemas.microsoft.com/office/drawing/2014/main" id="{108FF581-AC87-41CE-B057-BA3D4C77138E}"/>
              </a:ext>
            </a:extLst>
          </p:cNvPr>
          <p:cNvSpPr/>
          <p:nvPr/>
        </p:nvSpPr>
        <p:spPr bwMode="auto">
          <a:xfrm>
            <a:off x="2195736" y="1945818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AE2A6DE1-2B6F-4949-A210-5150B2070ACA}"/>
              </a:ext>
            </a:extLst>
          </p:cNvPr>
          <p:cNvSpPr txBox="1"/>
          <p:nvPr/>
        </p:nvSpPr>
        <p:spPr>
          <a:xfrm>
            <a:off x="2339752" y="206979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宏观</a:t>
            </a:r>
          </a:p>
        </p:txBody>
      </p:sp>
      <p:sp>
        <p:nvSpPr>
          <p:cNvPr id="6" name="椭圆 5">
            <a:extLst>
              <a:ext uri="{FF2B5EF4-FFF2-40B4-BE49-F238E27FC236}">
                <a16:creationId xmlns="" xmlns:a16="http://schemas.microsoft.com/office/drawing/2014/main" id="{6539445C-3220-411F-A775-2659D6DA6F83}"/>
              </a:ext>
            </a:extLst>
          </p:cNvPr>
          <p:cNvSpPr/>
          <p:nvPr/>
        </p:nvSpPr>
        <p:spPr bwMode="auto">
          <a:xfrm>
            <a:off x="2195736" y="3004506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70371CB9-A794-428B-8D23-1690A9B14F46}"/>
              </a:ext>
            </a:extLst>
          </p:cNvPr>
          <p:cNvSpPr txBox="1"/>
          <p:nvPr/>
        </p:nvSpPr>
        <p:spPr>
          <a:xfrm>
            <a:off x="2339752" y="312848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市场</a:t>
            </a:r>
          </a:p>
        </p:txBody>
      </p:sp>
      <p:sp>
        <p:nvSpPr>
          <p:cNvPr id="8" name="椭圆 7">
            <a:extLst>
              <a:ext uri="{FF2B5EF4-FFF2-40B4-BE49-F238E27FC236}">
                <a16:creationId xmlns="" xmlns:a16="http://schemas.microsoft.com/office/drawing/2014/main" id="{C8BC29C7-0CBF-4557-BF6C-58276034EF02}"/>
              </a:ext>
            </a:extLst>
          </p:cNvPr>
          <p:cNvSpPr/>
          <p:nvPr/>
        </p:nvSpPr>
        <p:spPr bwMode="auto">
          <a:xfrm>
            <a:off x="2195736" y="4005064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6A0F5180-C375-4405-8953-6A844DD190BD}"/>
              </a:ext>
            </a:extLst>
          </p:cNvPr>
          <p:cNvSpPr txBox="1"/>
          <p:nvPr/>
        </p:nvSpPr>
        <p:spPr>
          <a:xfrm>
            <a:off x="2339752" y="41159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展望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5EFBE04E-EDD4-45EE-832A-F64243F2AD70}"/>
              </a:ext>
            </a:extLst>
          </p:cNvPr>
          <p:cNvSpPr txBox="1"/>
          <p:nvPr/>
        </p:nvSpPr>
        <p:spPr>
          <a:xfrm>
            <a:off x="2346092" y="5144685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业务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89152060-B9BE-4CC0-8CC2-A0F181116F45}"/>
              </a:ext>
            </a:extLst>
          </p:cNvPr>
          <p:cNvSpPr txBox="1"/>
          <p:nvPr/>
        </p:nvSpPr>
        <p:spPr>
          <a:xfrm>
            <a:off x="3370917" y="208983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制造业小幅承压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2EAC5418-455D-493D-9BB1-2DF43C40E674}"/>
              </a:ext>
            </a:extLst>
          </p:cNvPr>
          <p:cNvSpPr txBox="1"/>
          <p:nvPr/>
        </p:nvSpPr>
        <p:spPr>
          <a:xfrm>
            <a:off x="3383194" y="3128487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两市继续调整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F7833C00-B6D3-40E6-BCA9-DD2EF0267E28}"/>
              </a:ext>
            </a:extLst>
          </p:cNvPr>
          <p:cNvSpPr txBox="1"/>
          <p:nvPr/>
        </p:nvSpPr>
        <p:spPr>
          <a:xfrm>
            <a:off x="3347864" y="4149080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中报密集披露期临近，坚持“业绩为王”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15" descr="u=1027235771,1791002709&amp;fm=0&amp;gp=1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3768" y="2867793"/>
            <a:ext cx="13335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对话气泡: 圆角矩形 6">
            <a:extLst>
              <a:ext uri="{FF2B5EF4-FFF2-40B4-BE49-F238E27FC236}">
                <a16:creationId xmlns="" xmlns:a16="http://schemas.microsoft.com/office/drawing/2014/main" id="{C111F803-EF2D-458B-9D57-814AC402EF99}"/>
              </a:ext>
            </a:extLst>
          </p:cNvPr>
          <p:cNvSpPr/>
          <p:nvPr/>
        </p:nvSpPr>
        <p:spPr bwMode="auto">
          <a:xfrm>
            <a:off x="197986" y="1016740"/>
            <a:ext cx="4032448" cy="1723593"/>
          </a:xfrm>
          <a:prstGeom prst="wedgeRoundRectCallout">
            <a:avLst>
              <a:gd name="adj1" fmla="val 28961"/>
              <a:gd name="adj2" fmla="val 64688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28678" name="Picture 17" descr="cicc-allp-02-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483" y="2969975"/>
            <a:ext cx="785495" cy="57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4" name="Rectangle 2"/>
          <p:cNvSpPr>
            <a:spLocks noChangeArrowheads="1"/>
          </p:cNvSpPr>
          <p:nvPr/>
        </p:nvSpPr>
        <p:spPr bwMode="white">
          <a:xfrm>
            <a:off x="456248" y="142875"/>
            <a:ext cx="8231187" cy="1144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主要券商观点</a:t>
            </a:r>
          </a:p>
        </p:txBody>
      </p:sp>
      <p:pic>
        <p:nvPicPr>
          <p:cNvPr id="4" name="图片 3" descr="23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3861048"/>
            <a:ext cx="1904214" cy="640140"/>
          </a:xfrm>
          <a:prstGeom prst="rect">
            <a:avLst/>
          </a:prstGeom>
        </p:spPr>
      </p:pic>
      <p:pic>
        <p:nvPicPr>
          <p:cNvPr id="5" name="图片 4" descr="gy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14210" y="3910563"/>
            <a:ext cx="1872615" cy="47371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7CBAA7B-74D5-4B63-86AF-D8E8F4B2D70C}"/>
              </a:ext>
            </a:extLst>
          </p:cNvPr>
          <p:cNvSpPr txBox="1"/>
          <p:nvPr/>
        </p:nvSpPr>
        <p:spPr>
          <a:xfrm>
            <a:off x="456248" y="1056970"/>
            <a:ext cx="3686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短期市场情绪还是主导因素，市场信心还需要一段时间逐步修复，不过如果仅从短期看，几个严重影响市场情绪的因素接下来都会得到明显缓解。</a:t>
            </a:r>
          </a:p>
        </p:txBody>
      </p:sp>
      <p:sp>
        <p:nvSpPr>
          <p:cNvPr id="37" name="对话气泡: 圆角矩形 36">
            <a:extLst>
              <a:ext uri="{FF2B5EF4-FFF2-40B4-BE49-F238E27FC236}">
                <a16:creationId xmlns="" xmlns:a16="http://schemas.microsoft.com/office/drawing/2014/main" id="{4D676A9D-75E8-4923-8127-CCAAF1560233}"/>
              </a:ext>
            </a:extLst>
          </p:cNvPr>
          <p:cNvSpPr/>
          <p:nvPr/>
        </p:nvSpPr>
        <p:spPr bwMode="auto">
          <a:xfrm>
            <a:off x="4742221" y="1016740"/>
            <a:ext cx="4032448" cy="1723593"/>
          </a:xfrm>
          <a:prstGeom prst="wedgeRoundRectCallout">
            <a:avLst>
              <a:gd name="adj1" fmla="val -33690"/>
              <a:gd name="adj2" fmla="val 6086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="" xmlns:a16="http://schemas.microsoft.com/office/drawing/2014/main" id="{AA001647-C370-4625-A8BB-ABA92BF4D979}"/>
              </a:ext>
            </a:extLst>
          </p:cNvPr>
          <p:cNvSpPr txBox="1"/>
          <p:nvPr/>
        </p:nvSpPr>
        <p:spPr>
          <a:xfrm>
            <a:off x="4957726" y="1106910"/>
            <a:ext cx="3686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风险事件影响的边际消退，持仓结构的逐步修复，将促发市场形成反弹。而市场反转行情的出现，将依赖于投资者对中长期预期的扭转和修复。</a:t>
            </a:r>
          </a:p>
        </p:txBody>
      </p:sp>
      <p:sp>
        <p:nvSpPr>
          <p:cNvPr id="39" name="对话气泡: 圆角矩形 38">
            <a:extLst>
              <a:ext uri="{FF2B5EF4-FFF2-40B4-BE49-F238E27FC236}">
                <a16:creationId xmlns="" xmlns:a16="http://schemas.microsoft.com/office/drawing/2014/main" id="{3495AF19-8E76-4B92-BB7B-6EAE37CC1F57}"/>
              </a:ext>
            </a:extLst>
          </p:cNvPr>
          <p:cNvSpPr/>
          <p:nvPr/>
        </p:nvSpPr>
        <p:spPr bwMode="auto">
          <a:xfrm>
            <a:off x="4742221" y="4516816"/>
            <a:ext cx="4032448" cy="1723593"/>
          </a:xfrm>
          <a:prstGeom prst="wedgeRoundRectCallout">
            <a:avLst>
              <a:gd name="adj1" fmla="val -29248"/>
              <a:gd name="adj2" fmla="val -6055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41" name="对话气泡: 圆角矩形 40">
            <a:extLst>
              <a:ext uri="{FF2B5EF4-FFF2-40B4-BE49-F238E27FC236}">
                <a16:creationId xmlns="" xmlns:a16="http://schemas.microsoft.com/office/drawing/2014/main" id="{F2E2216E-4C45-4DB7-A225-5999311B53DF}"/>
              </a:ext>
            </a:extLst>
          </p:cNvPr>
          <p:cNvSpPr/>
          <p:nvPr/>
        </p:nvSpPr>
        <p:spPr bwMode="auto">
          <a:xfrm>
            <a:off x="285220" y="4516816"/>
            <a:ext cx="4032448" cy="1723593"/>
          </a:xfrm>
          <a:prstGeom prst="wedgeRoundRectCallout">
            <a:avLst>
              <a:gd name="adj1" fmla="val 27091"/>
              <a:gd name="adj2" fmla="val -60558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5328725A-9DE9-4782-8DA5-C4B14062FB2D}"/>
              </a:ext>
            </a:extLst>
          </p:cNvPr>
          <p:cNvSpPr txBox="1"/>
          <p:nvPr/>
        </p:nvSpPr>
        <p:spPr>
          <a:xfrm>
            <a:off x="4957726" y="4633282"/>
            <a:ext cx="3686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政策已转向宽松是我们的基准判断，信用环境改善为市场托住了底线，而积极财政更加积极为市场提供了上行催化，反弹有望随着信号验证逐步推进，将更有延续性。</a:t>
            </a:r>
            <a:endParaRPr lang="zh-CN" altLang="en-US" sz="1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F39F1F8D-6CA7-4FCF-B0C5-EB39426A7808}"/>
              </a:ext>
            </a:extLst>
          </p:cNvPr>
          <p:cNvSpPr txBox="1"/>
          <p:nvPr/>
        </p:nvSpPr>
        <p:spPr>
          <a:xfrm>
            <a:off x="456248" y="4516816"/>
            <a:ext cx="37724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总量上，经济预期向下倒逼的托内需叠加贸易摩擦带来的外需风险，总量预期向下；结构上，消费、周期、金融各自板块存在的隐忧使得趋势性驱动力难在。市场正面临总量与结构共振的寻底过程。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85750" y="1214438"/>
            <a:ext cx="8402638" cy="5162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宏观经济数据解读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99635" y="979468"/>
            <a:ext cx="8111490" cy="58785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1" latinLnBrk="0" hangingPunct="1">
              <a:lnSpc>
                <a:spcPct val="170000"/>
              </a:lnSpc>
              <a:defRPr/>
            </a:pP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   中国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月官方制造业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PMI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为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51.2%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，较上月回落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0.3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个百分点，虽然在整体上制造业仍处于扩张区间，但制造业在国内外诸多因素的影响下已连续两月回落。中国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月财新制造业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PMI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为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50.8%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，较上月回落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0.2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个百分点，为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8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个月以来最低，同样连续两月回落，制造业有小幅承压。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pPr eaLnBrk="1" latinLnBrk="0" hangingPunct="1">
              <a:lnSpc>
                <a:spcPct val="170000"/>
              </a:lnSpc>
              <a:defRPr/>
            </a:pP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    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月CPI同比上涨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2.1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%，较上月扩大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0.2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个百分点，创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4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个月新高，暑假出行高峰带动需求增加，叠加油价上涨带动非食品价格上涨；食品价格中，猪肉价格下降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9.6%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，降幅继续收窄，对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CPI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的拖累作用有所减弱。</a:t>
            </a:r>
            <a:r>
              <a:rPr lang="zh-CN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PPI同比上涨</a:t>
            </a:r>
            <a:r>
              <a:rPr lang="en-GB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4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.6</a:t>
            </a:r>
            <a:r>
              <a:rPr lang="zh-CN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%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，较上月回落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0.1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个百分点。去年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PPI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同比涨幅较大，高基数导致今年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PPI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整体涨幅放缓，预计下半年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PPI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涨幅将继续延续下行趋势。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>
              <a:defRPr/>
            </a:pPr>
            <a:endParaRPr lang="zh-CN" altLang="en-US" sz="1800" b="1" dirty="0">
              <a:solidFill>
                <a:srgbClr val="002060"/>
              </a:solidFill>
              <a:latin typeface="+mn-ea"/>
              <a:ea typeface="+mn-ea"/>
            </a:endParaRPr>
          </a:p>
          <a:p>
            <a:pPr>
              <a:defRPr/>
            </a:pPr>
            <a:endParaRPr lang="zh-CN" altLang="en-US" sz="1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71438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</a:rPr>
              <a:t>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 marL="0" indent="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None/>
              <a:defRPr/>
            </a:pPr>
            <a:endParaRPr lang="en-US" altLang="zh-CN" sz="1800" b="1" dirty="0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600" b="1" dirty="0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>
              <a:defRPr/>
            </a:pPr>
            <a:endParaRPr lang="zh-CN" altLang="en-US" sz="1800" dirty="0"/>
          </a:p>
          <a:p>
            <a:pPr>
              <a:defRPr/>
            </a:pPr>
            <a:r>
              <a:rPr lang="zh-CN" altLang="en-US" sz="1800" dirty="0"/>
              <a:t> 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展望</a:t>
            </a:r>
          </a:p>
        </p:txBody>
      </p:sp>
      <p:sp>
        <p:nvSpPr>
          <p:cNvPr id="6" name="矩形 5"/>
          <p:cNvSpPr/>
          <p:nvPr/>
        </p:nvSpPr>
        <p:spPr>
          <a:xfrm>
            <a:off x="214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428625" y="1105140"/>
            <a:ext cx="8444865" cy="471379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1" latinLnBrk="0" hangingPunct="1">
              <a:lnSpc>
                <a:spcPct val="170000"/>
              </a:lnSpc>
              <a:defRPr/>
            </a:pP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    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月两市继续调整，市场人气低迷，虽然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月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24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日，沪指在基建板块的活跃下，一度收复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2900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点，但在退市新规的发布、离岸人民币汇率贬值等一系列因素的影响下，市场再度回落。截至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月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31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日，沪指收报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2876.40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点，月涨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1.02%%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；深成指收报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9178.78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点，月跌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2.14%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；中小板指收报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6352.48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点，月跌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1.93%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；创业板指收报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1561.26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点，跌幅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2.83%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。进入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8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月，在宏观经济下行等因素的影响下，沪指进一步下挫，盘中一度跌破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2700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点关口。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  <a:p>
            <a:pPr eaLnBrk="1" latinLnBrk="0" hangingPunct="1">
              <a:lnSpc>
                <a:spcPct val="170000"/>
              </a:lnSpc>
              <a:defRPr/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虽然目前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A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股估值已处底部区域，但盘面热点匮乏，成交量持续萎缩，市场整体反弹力度仍显不足。考虑到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8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月是上市公司中报的密集披露期，投资者可对有业绩支撑的超跌股给予关注。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221095" y="1340768"/>
            <a:ext cx="8382000" cy="4461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 dirty="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</a:t>
            </a:r>
            <a:r>
              <a:rPr lang="zh-CN" altLang="en-US" dirty="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 dirty="0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dirty="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  我们的投资团队依托自身专业背景和独特判断，根据行业发展和市场趋势，对目标企业和目标项目，进行各种形式的专业投资。财务投资包括：股权投资、固定收益投资等。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260350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Post-IPO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33400" y="1165860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 dirty="0">
                <a:solidFill>
                  <a:srgbClr val="0058B0"/>
                </a:solidFill>
              </a:rPr>
              <a:t>    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 dirty="0">
                <a:solidFill>
                  <a:srgbClr val="0058B0"/>
                </a:solidFill>
              </a:rPr>
              <a:t>    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 dirty="0">
                <a:solidFill>
                  <a:srgbClr val="0058B0"/>
                </a:solidFill>
              </a:rPr>
              <a:t>    我们的投资团队依托自身专业背景和独特判断，根据市值管理的各项需求，设计投资结构，进行各种形式的市值管理投资。包括：并购投资、再融资投资、战略投资、固定收益投资等。</a:t>
            </a:r>
          </a:p>
          <a:p>
            <a:pPr marL="0" indent="0" eaLnBrk="1" hangingPunct="1">
              <a:buFontTx/>
              <a:buNone/>
              <a:defRPr/>
            </a:pPr>
            <a:endParaRPr lang="zh-CN" altLang="en-US" kern="0" dirty="0"/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>
                <a:solidFill>
                  <a:srgbClr val="000066"/>
                </a:solidFill>
                <a:latin typeface="Arial" panose="020B0604020202020204" pitchFamily="34" charset="0"/>
              </a:rPr>
              <a:t>联系我们</a:t>
            </a:r>
          </a:p>
        </p:txBody>
      </p:sp>
      <p:sp>
        <p:nvSpPr>
          <p:cNvPr id="37891" name="矩形 2"/>
          <p:cNvSpPr>
            <a:spLocks noChangeArrowheads="1"/>
          </p:cNvSpPr>
          <p:nvPr/>
        </p:nvSpPr>
        <p:spPr bwMode="auto">
          <a:xfrm>
            <a:off x="353695" y="1264285"/>
            <a:ext cx="6362065" cy="30303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编制人：高亦清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联系人：闫英杰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公司地址：上海市东湖路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70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号东湖宾馆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号楼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楼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公司电话：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8621—54668032—602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网址：</a:t>
            </a: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http://www.rongke.com</a:t>
            </a:r>
          </a:p>
          <a:p>
            <a:pPr>
              <a:lnSpc>
                <a:spcPct val="150000"/>
              </a:lnSpc>
            </a:pPr>
            <a:endParaRPr lang="en-US" altLang="zh-CN" sz="1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11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37892" name="图片 6" descr="rongke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420" y="3452495"/>
            <a:ext cx="5046980" cy="2988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452438" y="260350"/>
            <a:ext cx="8229600" cy="5969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dirty="0">
                <a:solidFill>
                  <a:srgbClr val="000066"/>
                </a:solidFill>
                <a:latin typeface="Arial" panose="020B0604020202020204" pitchFamily="34" charset="0"/>
              </a:rPr>
              <a:t>CPI</a:t>
            </a:r>
            <a:r>
              <a:rPr kumimoji="1" lang="zh-CN" altLang="en-US" sz="2400" dirty="0">
                <a:solidFill>
                  <a:srgbClr val="000066"/>
                </a:solidFill>
                <a:latin typeface="Arial" panose="020B0604020202020204" pitchFamily="34" charset="0"/>
              </a:rPr>
              <a:t>、</a:t>
            </a:r>
            <a:r>
              <a:rPr kumimoji="1" lang="en-US" altLang="zh-CN" sz="2400" dirty="0">
                <a:solidFill>
                  <a:srgbClr val="000066"/>
                </a:solidFill>
                <a:latin typeface="Arial" panose="020B0604020202020204" pitchFamily="34" charset="0"/>
              </a:rPr>
              <a:t>PPI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B764D00D-BD49-45EB-B695-DC2F54C61DDD}"/>
              </a:ext>
            </a:extLst>
          </p:cNvPr>
          <p:cNvSpPr txBox="1"/>
          <p:nvPr/>
        </p:nvSpPr>
        <p:spPr>
          <a:xfrm>
            <a:off x="542268" y="5397318"/>
            <a:ext cx="1725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GB" altLang="zh-CN" sz="1600" b="1" dirty="0">
                <a:solidFill>
                  <a:srgbClr val="000066"/>
                </a:solidFill>
                <a:latin typeface="+mn-ea"/>
                <a:ea typeface="+mn-ea"/>
              </a:rPr>
              <a:t>CPI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同比上涨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2.1%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，较上月</a:t>
            </a: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7" name="箭头: 上 6">
            <a:extLst>
              <a:ext uri="{FF2B5EF4-FFF2-40B4-BE49-F238E27FC236}">
                <a16:creationId xmlns="" xmlns:a16="http://schemas.microsoft.com/office/drawing/2014/main" id="{EE1FF2CB-3236-4319-97BD-FD706CD166E8}"/>
              </a:ext>
            </a:extLst>
          </p:cNvPr>
          <p:cNvSpPr/>
          <p:nvPr/>
        </p:nvSpPr>
        <p:spPr bwMode="auto">
          <a:xfrm>
            <a:off x="2235941" y="5544516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D0E15A36-735B-48C1-A799-881FC92719BC}"/>
              </a:ext>
            </a:extLst>
          </p:cNvPr>
          <p:cNvSpPr txBox="1"/>
          <p:nvPr/>
        </p:nvSpPr>
        <p:spPr>
          <a:xfrm>
            <a:off x="2492170" y="5601715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0.2%</a:t>
            </a: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E6FF9C3F-5CE9-4400-8B30-34D17215519E}"/>
              </a:ext>
            </a:extLst>
          </p:cNvPr>
          <p:cNvSpPr txBox="1"/>
          <p:nvPr/>
        </p:nvSpPr>
        <p:spPr>
          <a:xfrm>
            <a:off x="5279162" y="5446286"/>
            <a:ext cx="1725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66"/>
                </a:solidFill>
                <a:latin typeface="+mn-ea"/>
              </a:rPr>
              <a:t>7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</a:rPr>
              <a:t>月</a:t>
            </a:r>
            <a:r>
              <a:rPr lang="en-GB" altLang="zh-CN" sz="1600" b="1" dirty="0">
                <a:solidFill>
                  <a:srgbClr val="000066"/>
                </a:solidFill>
                <a:latin typeface="+mn-ea"/>
              </a:rPr>
              <a:t>PPI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</a:rPr>
              <a:t>同比上涨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4.6%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</a:rPr>
              <a:t>，较上月</a:t>
            </a:r>
            <a:endParaRPr lang="en-US" altLang="zh-CN" sz="1600" b="1" dirty="0">
              <a:solidFill>
                <a:srgbClr val="000066"/>
              </a:solidFill>
              <a:latin typeface="+mn-ea"/>
            </a:endParaRPr>
          </a:p>
        </p:txBody>
      </p:sp>
      <p:sp>
        <p:nvSpPr>
          <p:cNvPr id="10" name="箭头: 上 9">
            <a:extLst>
              <a:ext uri="{FF2B5EF4-FFF2-40B4-BE49-F238E27FC236}">
                <a16:creationId xmlns="" xmlns:a16="http://schemas.microsoft.com/office/drawing/2014/main" id="{6CF24ADA-75C2-4612-8373-F0D246EFA584}"/>
              </a:ext>
            </a:extLst>
          </p:cNvPr>
          <p:cNvSpPr/>
          <p:nvPr/>
        </p:nvSpPr>
        <p:spPr bwMode="auto">
          <a:xfrm rot="10800000">
            <a:off x="7086126" y="5640047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C964CC13-3406-408D-BF90-8B392FB5E7DD}"/>
              </a:ext>
            </a:extLst>
          </p:cNvPr>
          <p:cNvSpPr txBox="1"/>
          <p:nvPr/>
        </p:nvSpPr>
        <p:spPr>
          <a:xfrm>
            <a:off x="7424861" y="562106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066"/>
                </a:solidFill>
                <a:latin typeface="+mn-ea"/>
                <a:ea typeface="+mn-ea"/>
              </a:rPr>
              <a:t>0.1%</a:t>
            </a:r>
            <a:endParaRPr lang="zh-CN" altLang="en-US" sz="24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B2FCB355-256D-4466-9F2F-2FA7B897A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46" y="1099062"/>
            <a:ext cx="6630890" cy="398558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PMI</a:t>
            </a:r>
            <a:endParaRPr kumimoji="1" lang="zh-CN" altLang="en-US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7DD487CA-39EA-4182-9465-1981E526F767}"/>
              </a:ext>
            </a:extLst>
          </p:cNvPr>
          <p:cNvSpPr txBox="1"/>
          <p:nvPr/>
        </p:nvSpPr>
        <p:spPr>
          <a:xfrm>
            <a:off x="542269" y="5397318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月制造业</a:t>
            </a:r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PMI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为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51.2%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，较上月</a:t>
            </a: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5" name="箭头: 上 4">
            <a:extLst>
              <a:ext uri="{FF2B5EF4-FFF2-40B4-BE49-F238E27FC236}">
                <a16:creationId xmlns="" xmlns:a16="http://schemas.microsoft.com/office/drawing/2014/main" id="{73A86F5A-F614-462C-9282-6CC5D43082CC}"/>
              </a:ext>
            </a:extLst>
          </p:cNvPr>
          <p:cNvSpPr/>
          <p:nvPr/>
        </p:nvSpPr>
        <p:spPr bwMode="auto">
          <a:xfrm rot="10800000">
            <a:off x="2267744" y="5627971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94F114BE-D5DA-4995-8AA3-E394FF46BBDD}"/>
              </a:ext>
            </a:extLst>
          </p:cNvPr>
          <p:cNvSpPr txBox="1"/>
          <p:nvPr/>
        </p:nvSpPr>
        <p:spPr>
          <a:xfrm>
            <a:off x="2555776" y="568517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066"/>
                </a:solidFill>
                <a:latin typeface="+mn-ea"/>
                <a:ea typeface="+mn-ea"/>
              </a:rPr>
              <a:t>0.3%</a:t>
            </a:r>
            <a:endParaRPr lang="zh-CN" altLang="en-US" sz="24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BA729E48-E999-4B96-B439-DC8961825D80}"/>
              </a:ext>
            </a:extLst>
          </p:cNvPr>
          <p:cNvSpPr txBox="1"/>
          <p:nvPr/>
        </p:nvSpPr>
        <p:spPr>
          <a:xfrm>
            <a:off x="5420461" y="5446286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财新中国</a:t>
            </a:r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PMI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为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50.8%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，较上月</a:t>
            </a: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10" name="箭头: 上 9">
            <a:extLst>
              <a:ext uri="{FF2B5EF4-FFF2-40B4-BE49-F238E27FC236}">
                <a16:creationId xmlns="" xmlns:a16="http://schemas.microsoft.com/office/drawing/2014/main" id="{D165FCA1-BBE5-4E49-AF4A-D7637FA0AFE0}"/>
              </a:ext>
            </a:extLst>
          </p:cNvPr>
          <p:cNvSpPr/>
          <p:nvPr/>
        </p:nvSpPr>
        <p:spPr bwMode="auto">
          <a:xfrm rot="10800000">
            <a:off x="7020113" y="5627970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1E230AE5-300F-4FA4-A108-37AB31FAE59F}"/>
              </a:ext>
            </a:extLst>
          </p:cNvPr>
          <p:cNvSpPr txBox="1"/>
          <p:nvPr/>
        </p:nvSpPr>
        <p:spPr>
          <a:xfrm>
            <a:off x="7319338" y="574237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066"/>
                </a:solidFill>
                <a:latin typeface="+mn-ea"/>
                <a:ea typeface="+mn-ea"/>
              </a:rPr>
              <a:t>0.2%</a:t>
            </a:r>
            <a:endParaRPr lang="zh-CN" altLang="en-US" sz="24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1F661829-ACCC-430B-B08E-BDE84BAB2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043" y="1255767"/>
            <a:ext cx="6575914" cy="395254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06437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 dirty="0">
                <a:solidFill>
                  <a:srgbClr val="000066"/>
                </a:solidFill>
                <a:latin typeface="Arial" panose="020B0604020202020204" pitchFamily="34" charset="0"/>
              </a:rPr>
              <a:t>央行公开市场操作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A232B574-0761-4A2D-BACC-04582125216B}"/>
              </a:ext>
            </a:extLst>
          </p:cNvPr>
          <p:cNvSpPr txBox="1"/>
          <p:nvPr/>
        </p:nvSpPr>
        <p:spPr>
          <a:xfrm>
            <a:off x="241233" y="5461405"/>
            <a:ext cx="2318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月，央行累计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净回笼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780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亿元</a:t>
            </a:r>
            <a:endParaRPr lang="en-US" altLang="zh-CN" sz="24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60695CD-D12B-4E66-B92F-0C1380BB760F}"/>
              </a:ext>
            </a:extLst>
          </p:cNvPr>
          <p:cNvSpPr txBox="1"/>
          <p:nvPr/>
        </p:nvSpPr>
        <p:spPr>
          <a:xfrm>
            <a:off x="2987824" y="5437671"/>
            <a:ext cx="5314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23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日，央行开展了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5020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亿元中期借贷便利操作，叠加月初降准，银行体系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月份获得了超过万亿元中长期流动性投放。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5F396CA1-F5D4-4683-891C-5FC48E98F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51" y="1142970"/>
            <a:ext cx="7206097" cy="407248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市场概况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98CA16E9-4241-443A-A1E9-6875F03B996A}"/>
              </a:ext>
            </a:extLst>
          </p:cNvPr>
          <p:cNvSpPr txBox="1"/>
          <p:nvPr/>
        </p:nvSpPr>
        <p:spPr>
          <a:xfrm>
            <a:off x="-53836" y="129810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上证综指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7AC07E53-C46F-4958-B014-BE820BB57652}"/>
              </a:ext>
            </a:extLst>
          </p:cNvPr>
          <p:cNvSpPr txBox="1"/>
          <p:nvPr/>
        </p:nvSpPr>
        <p:spPr>
          <a:xfrm>
            <a:off x="211541" y="1715913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1.02%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173EF40F-BAB4-4775-A02A-E1D46917F528}"/>
              </a:ext>
            </a:extLst>
          </p:cNvPr>
          <p:cNvSpPr txBox="1"/>
          <p:nvPr/>
        </p:nvSpPr>
        <p:spPr>
          <a:xfrm>
            <a:off x="-53836" y="482580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中小板指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B6211026-610A-48B1-8FD8-2FDE01D671A9}"/>
              </a:ext>
            </a:extLst>
          </p:cNvPr>
          <p:cNvSpPr txBox="1"/>
          <p:nvPr/>
        </p:nvSpPr>
        <p:spPr>
          <a:xfrm>
            <a:off x="222652" y="5298163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1.93%</a:t>
            </a:r>
            <a:endParaRPr lang="zh-CN" altLang="en-US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C0931FA3-AAF1-41CB-B2D6-B286AA5D2B56}"/>
              </a:ext>
            </a:extLst>
          </p:cNvPr>
          <p:cNvSpPr txBox="1"/>
          <p:nvPr/>
        </p:nvSpPr>
        <p:spPr>
          <a:xfrm>
            <a:off x="7867540" y="1432031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深证成指</a:t>
            </a:r>
          </a:p>
        </p:txBody>
      </p:sp>
      <p:sp>
        <p:nvSpPr>
          <p:cNvPr id="16" name="箭头: 上 15">
            <a:extLst>
              <a:ext uri="{FF2B5EF4-FFF2-40B4-BE49-F238E27FC236}">
                <a16:creationId xmlns="" xmlns:a16="http://schemas.microsoft.com/office/drawing/2014/main" id="{38225682-8E61-477E-AD33-7A3FADD7920E}"/>
              </a:ext>
            </a:extLst>
          </p:cNvPr>
          <p:cNvSpPr/>
          <p:nvPr/>
        </p:nvSpPr>
        <p:spPr bwMode="auto">
          <a:xfrm rot="10800000">
            <a:off x="7953170" y="1821345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9001E856-0ABB-48A4-8568-8A3D752EBB60}"/>
              </a:ext>
            </a:extLst>
          </p:cNvPr>
          <p:cNvSpPr txBox="1"/>
          <p:nvPr/>
        </p:nvSpPr>
        <p:spPr>
          <a:xfrm>
            <a:off x="8151114" y="184984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2.14%</a:t>
            </a:r>
            <a:endParaRPr lang="zh-CN" altLang="en-US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332542B2-8C0D-4A14-B3C0-5AD96888776A}"/>
              </a:ext>
            </a:extLst>
          </p:cNvPr>
          <p:cNvSpPr txBox="1"/>
          <p:nvPr/>
        </p:nvSpPr>
        <p:spPr>
          <a:xfrm>
            <a:off x="7953170" y="482580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创业板指</a:t>
            </a:r>
          </a:p>
        </p:txBody>
      </p:sp>
      <p:sp>
        <p:nvSpPr>
          <p:cNvPr id="19" name="箭头: 上 18">
            <a:extLst>
              <a:ext uri="{FF2B5EF4-FFF2-40B4-BE49-F238E27FC236}">
                <a16:creationId xmlns="" xmlns:a16="http://schemas.microsoft.com/office/drawing/2014/main" id="{AC202E13-207F-447D-BCD1-0559B449198B}"/>
              </a:ext>
            </a:extLst>
          </p:cNvPr>
          <p:cNvSpPr/>
          <p:nvPr/>
        </p:nvSpPr>
        <p:spPr bwMode="auto">
          <a:xfrm rot="10800000">
            <a:off x="8038799" y="5210186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34D9E8B0-FDD6-4502-BCD7-AABEA83A4C97}"/>
              </a:ext>
            </a:extLst>
          </p:cNvPr>
          <p:cNvSpPr txBox="1"/>
          <p:nvPr/>
        </p:nvSpPr>
        <p:spPr>
          <a:xfrm>
            <a:off x="8229658" y="5298163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2.83%</a:t>
            </a:r>
            <a:endParaRPr lang="zh-CN" altLang="en-US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F3449907-9503-4790-9BA1-4958CA326D67}"/>
              </a:ext>
            </a:extLst>
          </p:cNvPr>
          <p:cNvSpPr txBox="1"/>
          <p:nvPr/>
        </p:nvSpPr>
        <p:spPr>
          <a:xfrm>
            <a:off x="1075152" y="5401633"/>
            <a:ext cx="6678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23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日，国务院会议指出，要有效保障在建项目资金需求，对必要的在建项目避免资金断供、工程烂尾。消息带动基建类板块表现活跃，沪指一度收复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2900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点。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B1DE2939-1B1F-436C-94BD-8ACFA196125E}"/>
              </a:ext>
            </a:extLst>
          </p:cNvPr>
          <p:cNvSpPr txBox="1"/>
          <p:nvPr/>
        </p:nvSpPr>
        <p:spPr>
          <a:xfrm>
            <a:off x="161072" y="109804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市场</a:t>
            </a:r>
          </a:p>
        </p:txBody>
      </p:sp>
      <p:sp>
        <p:nvSpPr>
          <p:cNvPr id="22" name="箭头: 上 21">
            <a:extLst>
              <a:ext uri="{FF2B5EF4-FFF2-40B4-BE49-F238E27FC236}">
                <a16:creationId xmlns="" xmlns:a16="http://schemas.microsoft.com/office/drawing/2014/main" id="{25DF3A25-B7F5-4AAA-9B73-2D8B381CE2D5}"/>
              </a:ext>
            </a:extLst>
          </p:cNvPr>
          <p:cNvSpPr/>
          <p:nvPr/>
        </p:nvSpPr>
        <p:spPr bwMode="auto">
          <a:xfrm rot="10800000">
            <a:off x="35547" y="5210186"/>
            <a:ext cx="288032" cy="576064"/>
          </a:xfrm>
          <a:prstGeom prst="upArrow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4" name="箭头: 上 23">
            <a:extLst>
              <a:ext uri="{FF2B5EF4-FFF2-40B4-BE49-F238E27FC236}">
                <a16:creationId xmlns="" xmlns:a16="http://schemas.microsoft.com/office/drawing/2014/main" id="{BC57843D-E424-4851-B3FA-1F43F24127E0}"/>
              </a:ext>
            </a:extLst>
          </p:cNvPr>
          <p:cNvSpPr/>
          <p:nvPr/>
        </p:nvSpPr>
        <p:spPr bwMode="auto">
          <a:xfrm>
            <a:off x="35547" y="1698407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CDC986ED-2592-40EE-BE83-EDD5BF94E6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856" y="1221866"/>
            <a:ext cx="6807774" cy="409190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AAB1F48A-AB43-4FA3-B304-EE83B37B2D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549" y="1196752"/>
            <a:ext cx="7146902" cy="4680520"/>
          </a:xfrm>
          <a:prstGeom prst="rect">
            <a:avLst/>
          </a:prstGeom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 dirty="0">
                <a:solidFill>
                  <a:srgbClr val="000066"/>
                </a:solidFill>
              </a:rPr>
              <a:t>上证</a:t>
            </a:r>
            <a:r>
              <a:rPr lang="en-US" altLang="zh-CN" sz="2400" dirty="0">
                <a:solidFill>
                  <a:srgbClr val="000066"/>
                </a:solidFill>
              </a:rPr>
              <a:t>50</a:t>
            </a:r>
            <a:r>
              <a:rPr lang="zh-CN" altLang="en-US" sz="2400" dirty="0">
                <a:solidFill>
                  <a:srgbClr val="000066"/>
                </a:solidFill>
              </a:rPr>
              <a:t>股指期货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29DFC1AC-E350-4462-ABF8-C1EC9F4B7CF1}"/>
              </a:ext>
            </a:extLst>
          </p:cNvPr>
          <p:cNvSpPr txBox="1"/>
          <p:nvPr/>
        </p:nvSpPr>
        <p:spPr>
          <a:xfrm>
            <a:off x="7630580" y="4647039"/>
            <a:ext cx="1421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月整体震荡上行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="" xmlns:a16="http://schemas.microsoft.com/office/drawing/2014/main" id="{131775A4-6B5B-4215-A2A9-DEADBAF63486}"/>
              </a:ext>
            </a:extLst>
          </p:cNvPr>
          <p:cNvCxnSpPr>
            <a:cxnSpLocks/>
          </p:cNvCxnSpPr>
          <p:nvPr/>
        </p:nvCxnSpPr>
        <p:spPr bwMode="auto">
          <a:xfrm>
            <a:off x="5796136" y="3230184"/>
            <a:ext cx="1957702" cy="141685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 bwMode="auto">
          <a:xfrm>
            <a:off x="500063" y="188640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 dirty="0">
                <a:solidFill>
                  <a:srgbClr val="000066"/>
                </a:solidFill>
                <a:uFillTx/>
              </a:rPr>
              <a:t>债市指数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74E684D6-9375-47AE-9073-F1E4CB0F3561}"/>
              </a:ext>
            </a:extLst>
          </p:cNvPr>
          <p:cNvSpPr txBox="1"/>
          <p:nvPr/>
        </p:nvSpPr>
        <p:spPr>
          <a:xfrm>
            <a:off x="-53836" y="1306666"/>
            <a:ext cx="1210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上证国债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7BEAD395-F051-495A-B334-264815730602}"/>
              </a:ext>
            </a:extLst>
          </p:cNvPr>
          <p:cNvSpPr txBox="1"/>
          <p:nvPr/>
        </p:nvSpPr>
        <p:spPr>
          <a:xfrm>
            <a:off x="211541" y="1724475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0.59%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181338AA-AB63-4ADB-AAB3-4CBF7006FE8A}"/>
              </a:ext>
            </a:extLst>
          </p:cNvPr>
          <p:cNvSpPr txBox="1"/>
          <p:nvPr/>
        </p:nvSpPr>
        <p:spPr>
          <a:xfrm>
            <a:off x="-53836" y="4825804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深信用债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8A3B87FF-2A01-4B8F-8DC3-A71B8FB49034}"/>
              </a:ext>
            </a:extLst>
          </p:cNvPr>
          <p:cNvSpPr txBox="1"/>
          <p:nvPr/>
        </p:nvSpPr>
        <p:spPr>
          <a:xfrm>
            <a:off x="222652" y="5298163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0.38%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79A851EE-D07C-49C0-86BF-16CB03578D9E}"/>
              </a:ext>
            </a:extLst>
          </p:cNvPr>
          <p:cNvSpPr txBox="1"/>
          <p:nvPr/>
        </p:nvSpPr>
        <p:spPr>
          <a:xfrm>
            <a:off x="7627206" y="1331640"/>
            <a:ext cx="1475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上证公司债</a:t>
            </a:r>
          </a:p>
        </p:txBody>
      </p:sp>
      <p:sp>
        <p:nvSpPr>
          <p:cNvPr id="12" name="箭头: 上 11">
            <a:extLst>
              <a:ext uri="{FF2B5EF4-FFF2-40B4-BE49-F238E27FC236}">
                <a16:creationId xmlns="" xmlns:a16="http://schemas.microsoft.com/office/drawing/2014/main" id="{2621C5C1-503B-4719-8015-29A06584BB72}"/>
              </a:ext>
            </a:extLst>
          </p:cNvPr>
          <p:cNvSpPr/>
          <p:nvPr/>
        </p:nvSpPr>
        <p:spPr bwMode="auto">
          <a:xfrm>
            <a:off x="7894108" y="1720954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2EBA26BB-7D6B-4521-853D-8B3A0787AF41}"/>
              </a:ext>
            </a:extLst>
          </p:cNvPr>
          <p:cNvSpPr txBox="1"/>
          <p:nvPr/>
        </p:nvSpPr>
        <p:spPr>
          <a:xfrm>
            <a:off x="8038124" y="1749449"/>
            <a:ext cx="963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 0.59%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97AC918D-9CA5-47B3-A303-76415B9D2925}"/>
              </a:ext>
            </a:extLst>
          </p:cNvPr>
          <p:cNvSpPr txBox="1"/>
          <p:nvPr/>
        </p:nvSpPr>
        <p:spPr>
          <a:xfrm>
            <a:off x="7953170" y="4825804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深公司债</a:t>
            </a:r>
          </a:p>
        </p:txBody>
      </p:sp>
      <p:sp>
        <p:nvSpPr>
          <p:cNvPr id="15" name="箭头: 上 14">
            <a:extLst>
              <a:ext uri="{FF2B5EF4-FFF2-40B4-BE49-F238E27FC236}">
                <a16:creationId xmlns="" xmlns:a16="http://schemas.microsoft.com/office/drawing/2014/main" id="{FB1352D2-41AA-4F8E-8CFE-84E7592BAA47}"/>
              </a:ext>
            </a:extLst>
          </p:cNvPr>
          <p:cNvSpPr/>
          <p:nvPr/>
        </p:nvSpPr>
        <p:spPr bwMode="auto">
          <a:xfrm>
            <a:off x="8038799" y="5210186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415174AF-4227-44AB-8144-B8018851AAB0}"/>
              </a:ext>
            </a:extLst>
          </p:cNvPr>
          <p:cNvSpPr txBox="1"/>
          <p:nvPr/>
        </p:nvSpPr>
        <p:spPr>
          <a:xfrm>
            <a:off x="8229658" y="5298163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0.36%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8" name="箭头: 上 17">
            <a:extLst>
              <a:ext uri="{FF2B5EF4-FFF2-40B4-BE49-F238E27FC236}">
                <a16:creationId xmlns="" xmlns:a16="http://schemas.microsoft.com/office/drawing/2014/main" id="{713C949E-E20E-4FCD-B9B9-72B3B0F7B49B}"/>
              </a:ext>
            </a:extLst>
          </p:cNvPr>
          <p:cNvSpPr/>
          <p:nvPr/>
        </p:nvSpPr>
        <p:spPr bwMode="auto">
          <a:xfrm>
            <a:off x="31794" y="5210186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9" name="箭头: 上 18">
            <a:extLst>
              <a:ext uri="{FF2B5EF4-FFF2-40B4-BE49-F238E27FC236}">
                <a16:creationId xmlns="" xmlns:a16="http://schemas.microsoft.com/office/drawing/2014/main" id="{6B4083B1-87F8-4203-8533-1EFE7A0B17F6}"/>
              </a:ext>
            </a:extLst>
          </p:cNvPr>
          <p:cNvSpPr/>
          <p:nvPr/>
        </p:nvSpPr>
        <p:spPr bwMode="auto">
          <a:xfrm>
            <a:off x="27356" y="1698912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00BF404D-0299-4176-8E3C-0AF3CD53DE2E}"/>
              </a:ext>
            </a:extLst>
          </p:cNvPr>
          <p:cNvSpPr txBox="1"/>
          <p:nvPr/>
        </p:nvSpPr>
        <p:spPr>
          <a:xfrm>
            <a:off x="2702293" y="5498218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市场避险情绪仍较为浓厚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E20ECEC5-F84C-4EDE-8963-281D5D91E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704" y="1581890"/>
            <a:ext cx="6146133" cy="36942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69433A96-7730-4926-AD9D-3ACFBB9A974B}"/>
              </a:ext>
            </a:extLst>
          </p:cNvPr>
          <p:cNvSpPr txBox="1"/>
          <p:nvPr/>
        </p:nvSpPr>
        <p:spPr>
          <a:xfrm>
            <a:off x="5725540" y="5353214"/>
            <a:ext cx="1763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  较上月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     </a:t>
            </a: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0.35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%</a:t>
            </a:r>
            <a:endParaRPr lang="en-US" altLang="zh-CN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5B675DCC-2146-4C4C-87AF-7DCE6789C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19" y="1191525"/>
            <a:ext cx="6877668" cy="4133918"/>
          </a:xfrm>
          <a:prstGeom prst="rect">
            <a:avLst/>
          </a:prstGeom>
        </p:spPr>
      </p:pic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沪深市值统计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9ADABFAE-AB45-497C-A21E-2AB4379BFFF8}"/>
              </a:ext>
            </a:extLst>
          </p:cNvPr>
          <p:cNvSpPr txBox="1"/>
          <p:nvPr/>
        </p:nvSpPr>
        <p:spPr>
          <a:xfrm>
            <a:off x="1331641" y="5327719"/>
            <a:ext cx="2045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月，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A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股总市值近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55.21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万亿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3FE936E9-817C-42E1-9C3B-6B8AB7FBF2C2}"/>
              </a:ext>
            </a:extLst>
          </p:cNvPr>
          <p:cNvSpPr txBox="1"/>
          <p:nvPr/>
        </p:nvSpPr>
        <p:spPr>
          <a:xfrm>
            <a:off x="7740352" y="2587784"/>
            <a:ext cx="1763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   深市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20.21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万亿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9E73745B-6AB2-4180-9838-C858227F15C3}"/>
              </a:ext>
            </a:extLst>
          </p:cNvPr>
          <p:cNvSpPr txBox="1"/>
          <p:nvPr/>
        </p:nvSpPr>
        <p:spPr>
          <a:xfrm>
            <a:off x="7680700" y="1595204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   沪市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34.99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万亿</a:t>
            </a:r>
            <a:endParaRPr lang="zh-CN" altLang="en-US" dirty="0"/>
          </a:p>
        </p:txBody>
      </p:sp>
      <p:cxnSp>
        <p:nvCxnSpPr>
          <p:cNvPr id="6" name="直接箭头连接符 5">
            <a:extLst>
              <a:ext uri="{FF2B5EF4-FFF2-40B4-BE49-F238E27FC236}">
                <a16:creationId xmlns="" xmlns:a16="http://schemas.microsoft.com/office/drawing/2014/main" id="{7733E283-296E-421C-B7DB-3B4BB424BB60}"/>
              </a:ext>
            </a:extLst>
          </p:cNvPr>
          <p:cNvCxnSpPr>
            <a:cxnSpLocks/>
          </p:cNvCxnSpPr>
          <p:nvPr/>
        </p:nvCxnSpPr>
        <p:spPr bwMode="auto">
          <a:xfrm flipV="1">
            <a:off x="7273642" y="2125008"/>
            <a:ext cx="421004" cy="2396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="" xmlns:a16="http://schemas.microsoft.com/office/drawing/2014/main" id="{6F412C78-2749-4AE1-A55E-5C0ACDC392B4}"/>
              </a:ext>
            </a:extLst>
          </p:cNvPr>
          <p:cNvCxnSpPr>
            <a:cxnSpLocks/>
          </p:cNvCxnSpPr>
          <p:nvPr/>
        </p:nvCxnSpPr>
        <p:spPr bwMode="auto">
          <a:xfrm>
            <a:off x="7389021" y="2986127"/>
            <a:ext cx="351331" cy="14462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箭头: 下 9">
            <a:extLst>
              <a:ext uri="{FF2B5EF4-FFF2-40B4-BE49-F238E27FC236}">
                <a16:creationId xmlns="" xmlns:a16="http://schemas.microsoft.com/office/drawing/2014/main" id="{6AC36FFC-0E28-4ED8-8A5B-6A0D04776B43}"/>
              </a:ext>
            </a:extLst>
          </p:cNvPr>
          <p:cNvSpPr/>
          <p:nvPr/>
        </p:nvSpPr>
        <p:spPr bwMode="auto">
          <a:xfrm rot="10800000">
            <a:off x="5868144" y="5689019"/>
            <a:ext cx="216024" cy="495409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</a:ln>
      </a:spPr>
      <a:bodyPr>
        <a:spAutoFit/>
      </a:bodyPr>
      <a:lstStyle>
        <a:defPPr>
          <a:defRPr sz="1300" b="1" dirty="0" smtClean="0">
            <a:solidFill>
              <a:srgbClr val="000066"/>
            </a:solidFill>
            <a:latin typeface="幼圆" panose="02010509060101010101" pitchFamily="49" charset="-122"/>
            <a:ea typeface="幼圆" panose="02010509060101010101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2053</Words>
  <Application>Microsoft Office PowerPoint</Application>
  <PresentationFormat>全屏显示(4:3)</PresentationFormat>
  <Paragraphs>447</Paragraphs>
  <Slides>25</Slides>
  <Notes>20</Notes>
  <HiddenSlides>0</HiddenSlides>
  <MMClips>0</MMClips>
  <ScaleCrop>false</ScaleCrop>
  <HeadingPairs>
    <vt:vector size="4" baseType="variant">
      <vt:variant>
        <vt:lpstr>主题</vt:lpstr>
      </vt:variant>
      <vt:variant>
        <vt:i4>8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融客PPT模板</vt:lpstr>
      <vt:lpstr>融客投资PPT模板</vt:lpstr>
      <vt:lpstr>1_融客PPT模板</vt:lpstr>
      <vt:lpstr>3_融客PPT模板</vt:lpstr>
      <vt:lpstr>2_融客PPT模板</vt:lpstr>
      <vt:lpstr>5_融客PPT模板</vt:lpstr>
      <vt:lpstr>7_融客PPT模板</vt:lpstr>
      <vt:lpstr>8_融客PPT模板</vt:lpstr>
      <vt:lpstr>PowerPoint 演示文稿</vt:lpstr>
      <vt:lpstr>PowerPoint 演示文稿</vt:lpstr>
      <vt:lpstr>CPI、PPI</vt:lpstr>
      <vt:lpstr>PMI</vt:lpstr>
      <vt:lpstr>央行公开市场操作</vt:lpstr>
      <vt:lpstr>PowerPoint 演示文稿</vt:lpstr>
      <vt:lpstr>上证50股指期货</vt:lpstr>
      <vt:lpstr>债市指数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联系我们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Grace</cp:lastModifiedBy>
  <cp:revision>4346</cp:revision>
  <dcterms:created xsi:type="dcterms:W3CDTF">2007-11-30T05:47:00Z</dcterms:created>
  <dcterms:modified xsi:type="dcterms:W3CDTF">2018-08-10T03:20:06Z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