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35"/>
  </p:notesMasterIdLst>
  <p:handoutMasterIdLst>
    <p:handoutMasterId r:id="rId36"/>
  </p:handoutMasterIdLst>
  <p:sldIdLst>
    <p:sldId id="256" r:id="rId9"/>
    <p:sldId id="450" r:id="rId10"/>
    <p:sldId id="378" r:id="rId11"/>
    <p:sldId id="442" r:id="rId12"/>
    <p:sldId id="436" r:id="rId13"/>
    <p:sldId id="445" r:id="rId14"/>
    <p:sldId id="405" r:id="rId15"/>
    <p:sldId id="416" r:id="rId16"/>
    <p:sldId id="437" r:id="rId17"/>
    <p:sldId id="439" r:id="rId18"/>
    <p:sldId id="400" r:id="rId19"/>
    <p:sldId id="396" r:id="rId20"/>
    <p:sldId id="430" r:id="rId21"/>
    <p:sldId id="452" r:id="rId22"/>
    <p:sldId id="372" r:id="rId23"/>
    <p:sldId id="320" r:id="rId24"/>
    <p:sldId id="443" r:id="rId25"/>
    <p:sldId id="447" r:id="rId26"/>
    <p:sldId id="364" r:id="rId27"/>
    <p:sldId id="449" r:id="rId28"/>
    <p:sldId id="451" r:id="rId29"/>
    <p:sldId id="441" r:id="rId30"/>
    <p:sldId id="446" r:id="rId31"/>
    <p:sldId id="423" r:id="rId32"/>
    <p:sldId id="425" r:id="rId33"/>
    <p:sldId id="390" r:id="rId34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33"/>
    <a:srgbClr val="FF0000"/>
    <a:srgbClr val="000066"/>
    <a:srgbClr val="2343E7"/>
    <a:srgbClr val="CC0000"/>
    <a:srgbClr val="FF9900"/>
    <a:srgbClr val="C0C0C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3957" autoAdjust="0"/>
  </p:normalViewPr>
  <p:slideViewPr>
    <p:cSldViewPr>
      <p:cViewPr varScale="1">
        <p:scale>
          <a:sx n="153" d="100"/>
          <a:sy n="153" d="100"/>
        </p:scale>
        <p:origin x="2382" y="150"/>
      </p:cViewPr>
      <p:guideLst>
        <p:guide orient="horz" pos="2119"/>
        <p:guide pos="2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图片 2">
          <a:extLst xmlns:a="http://schemas.openxmlformats.org/drawingml/2006/main">
            <a:ext uri="{FF2B5EF4-FFF2-40B4-BE49-F238E27FC236}">
              <a16:creationId xmlns:a16="http://schemas.microsoft.com/office/drawing/2014/main" id="{1E6BD015-BC28-4876-B981-2EA49DD1B3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211960" y="-1988841"/>
          <a:ext cx="4752528" cy="25202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  <a:t>22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  <a:t>24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  <a:t>25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从同比看，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下降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1.6%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，降幅比上月扩大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0.4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个百分点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07F69-7155-447B-AE34-68A3E3683DC8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75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07F69-7155-447B-AE34-68A3E3683DC8}" type="slidenum">
              <a:rPr lang="zh-CN" altLang="en-US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970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  <a:endParaRPr lang="en-US" altLang="zh-CN" sz="1400" b="1" dirty="0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  <a:endParaRPr lang="en-US" altLang="zh-CN" sz="1400" b="1" dirty="0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  <a:endParaRPr lang="en-US" altLang="zh-CN" sz="1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3059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40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40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9512" y="2179092"/>
            <a:ext cx="8370614" cy="249174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solidFill>
                  <a:srgbClr val="77777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7777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</a:t>
            </a: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私募股权投资市场（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lang="en-US" altLang="zh-CN" sz="1800" dirty="0">
              <a:solidFill>
                <a:srgbClr val="77777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——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二级市场（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>
                <a:solidFill>
                  <a:srgbClr val="000066"/>
                </a:solidFill>
              </a:rPr>
              <a:t>上证</a:t>
            </a:r>
            <a:r>
              <a:rPr lang="en-US" altLang="zh-CN" sz="2400" dirty="0">
                <a:solidFill>
                  <a:srgbClr val="000066"/>
                </a:solidFill>
              </a:rPr>
              <a:t>50</a:t>
            </a:r>
            <a:r>
              <a:rPr lang="zh-CN" altLang="en-US" sz="2400">
                <a:solidFill>
                  <a:srgbClr val="000066"/>
                </a:solidFill>
              </a:rPr>
              <a:t>股指期货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76056" y="6001204"/>
            <a:ext cx="376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月下旬收盘价大幅跳水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5DB1B9-B630-4FDB-9050-D68176F06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980728"/>
            <a:ext cx="6575192" cy="4824536"/>
          </a:xfrm>
          <a:prstGeom prst="rect">
            <a:avLst/>
          </a:prstGeom>
        </p:spPr>
      </p:pic>
      <p:cxnSp>
        <p:nvCxnSpPr>
          <p:cNvPr id="12" name="直接箭头连接符 11"/>
          <p:cNvCxnSpPr>
            <a:cxnSpLocks/>
          </p:cNvCxnSpPr>
          <p:nvPr/>
        </p:nvCxnSpPr>
        <p:spPr bwMode="auto">
          <a:xfrm>
            <a:off x="4932040" y="4363726"/>
            <a:ext cx="1252498" cy="16068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627784" y="5841522"/>
            <a:ext cx="43380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市场解禁市值</a:t>
            </a:r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3094.97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DD9034-C5CB-4F8C-9954-53AD89D4A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16658"/>
            <a:ext cx="6336704" cy="48248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901182" y="5301208"/>
            <a:ext cx="183738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月大宗交易总成交额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374.49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3376147" y="5395863"/>
            <a:ext cx="163378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较上月上升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181.02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254897" y="5301208"/>
            <a:ext cx="183738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平均折价率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00B05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5.17%</a:t>
            </a:r>
            <a:endParaRPr lang="zh-CN" altLang="en-US" sz="2400" b="1" dirty="0">
              <a:solidFill>
                <a:srgbClr val="00B05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7668344" y="5395863"/>
            <a:ext cx="135498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 dirty="0">
                <a:solidFill>
                  <a:srgbClr val="00B05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0.82%</a:t>
            </a:r>
          </a:p>
        </p:txBody>
      </p:sp>
      <p:sp>
        <p:nvSpPr>
          <p:cNvPr id="14" name="箭头: 上 13">
            <a:extLst>
              <a:ext uri="{FF2B5EF4-FFF2-40B4-BE49-F238E27FC236}">
                <a16:creationId xmlns:a16="http://schemas.microsoft.com/office/drawing/2014/main" id="{CFEC1D97-3561-4A28-B8F3-5E73D2CAF732}"/>
              </a:ext>
            </a:extLst>
          </p:cNvPr>
          <p:cNvSpPr/>
          <p:nvPr/>
        </p:nvSpPr>
        <p:spPr bwMode="auto">
          <a:xfrm>
            <a:off x="3103585" y="5505049"/>
            <a:ext cx="304369" cy="588247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id="{E75C469C-CED1-49E4-8FA0-A16AEA0CF08E}"/>
              </a:ext>
            </a:extLst>
          </p:cNvPr>
          <p:cNvSpPr/>
          <p:nvPr/>
        </p:nvSpPr>
        <p:spPr bwMode="auto">
          <a:xfrm rot="10800000">
            <a:off x="7399406" y="5505049"/>
            <a:ext cx="304369" cy="588246"/>
          </a:xfrm>
          <a:prstGeom prst="upArrow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3852BC7-4502-4199-A938-8E6C5EF5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14" y="980728"/>
            <a:ext cx="5857725" cy="41641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1187624" y="5373216"/>
            <a:ext cx="2393869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月，沪深两融余额</a:t>
            </a:r>
            <a:r>
              <a:rPr lang="en-US" altLang="zh-CN" sz="2400" b="1" dirty="0">
                <a:solidFill>
                  <a:srgbClr val="00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9650.21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6012160" y="5373216"/>
            <a:ext cx="1173697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较上月</a:t>
            </a:r>
            <a:endParaRPr lang="en-US" altLang="zh-CN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FF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0.2%</a:t>
            </a:r>
          </a:p>
        </p:txBody>
      </p:sp>
      <p:sp>
        <p:nvSpPr>
          <p:cNvPr id="7" name="箭头: 上 6"/>
          <p:cNvSpPr/>
          <p:nvPr/>
        </p:nvSpPr>
        <p:spPr bwMode="auto">
          <a:xfrm rot="10800000">
            <a:off x="5859975" y="5517232"/>
            <a:ext cx="304369" cy="384721"/>
          </a:xfrm>
          <a:prstGeom prst="up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41CE09-273D-439E-AD86-0E2D0E7E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2736"/>
            <a:ext cx="6990019" cy="42014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683568" y="4365104"/>
            <a:ext cx="7931224" cy="2104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月原材料价格信号普遍偏强。螺纹钢价格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月显著上行。近期北方冬季限产延续，上游原料供需趋于紧平衡，结合本月钢材去库存进一步推升螺纹钢价格，截止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27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日螺纹钢期货价格收于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3913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元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/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吨，环比上月末上涨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11.9%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。动力煤期货价格小幅下跌，截止本月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27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日收于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551.8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元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/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吨，环比上月末微跌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0.2%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，同比数据大致平稳并持平于季节性。</a:t>
            </a:r>
            <a:endParaRPr lang="en-US" altLang="zh-CN" sz="1800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36FCDF-20F6-484F-9B71-E2CA8E28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55778"/>
            <a:ext cx="5904656" cy="333439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月两市市值前十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18056"/>
              </p:ext>
            </p:extLst>
          </p:nvPr>
        </p:nvGraphicFramePr>
        <p:xfrm>
          <a:off x="0" y="908720"/>
          <a:ext cx="9143999" cy="5616624"/>
        </p:xfrm>
        <a:graphic>
          <a:graphicData uri="http://schemas.openxmlformats.org/drawingml/2006/table">
            <a:tbl>
              <a:tblPr/>
              <a:tblGrid>
                <a:gridCol w="23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沪市</a:t>
                      </a:r>
                    </a:p>
                  </a:txBody>
                  <a:tcPr marL="3956" marR="3956" marT="3956" marB="0" anchor="ctr" anchorCtr="1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市值（亿元）</a:t>
                      </a:r>
                    </a:p>
                  </a:txBody>
                  <a:tcPr marL="3956" marR="3956" marT="395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深市</a:t>
                      </a:r>
                    </a:p>
                  </a:txBody>
                  <a:tcPr marL="3956" marR="3956" marT="3956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市值（亿元</a:t>
                      </a:r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)</a:t>
                      </a:r>
                    </a:p>
                  </a:txBody>
                  <a:tcPr marL="3956" marR="3956" marT="3956" marB="0" anchor="ctr" anchorCtr="1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工商银行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20,635.92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五粮液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4,950.99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建设银行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17,750.78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美的集团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3,767.82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中国平安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15,285.94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格力电器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3,471.68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贵州茅台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14,182.47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万科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3,130.69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农业银行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12,669.39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平安银行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2,967.16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中国银行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10,686.28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海康威视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2,935.27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中国石油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10,230.87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迈瑞医疗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2,184.60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中国人寿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9,273.65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宁德时代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1,930.36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招商银行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9,086.71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温氏股份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1,901.74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06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中国石化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6,041.45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牧原股份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1,876.53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去除发行不足一年新股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93588"/>
              </p:ext>
            </p:extLst>
          </p:nvPr>
        </p:nvGraphicFramePr>
        <p:xfrm>
          <a:off x="0" y="908720"/>
          <a:ext cx="9144000" cy="5544619"/>
        </p:xfrm>
        <a:graphic>
          <a:graphicData uri="http://schemas.openxmlformats.org/drawingml/2006/table">
            <a:tbl>
              <a:tblPr/>
              <a:tblGrid>
                <a:gridCol w="129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4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6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月涨幅（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%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002459.SZ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天业通联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149.0601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245.49%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工程机械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300341.SZ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麦克奥迪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77.2897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116.43%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仪器仪表</a:t>
                      </a: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000673.SZ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当代东方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37.9153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65.74%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影视动漫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300598.SZ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诚迈科技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86.4080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48.96%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软件开发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002351.SZ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漫步者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91.0487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48.84%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电子系统组装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002629.SZ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*ST</a:t>
                      </a: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仁智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8.9805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48.30%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油气钻采服务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002684.SZ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*ST</a:t>
                      </a: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猛狮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22.5248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47.58%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汽车零部件</a:t>
                      </a: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002761.SZ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多喜爱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40.1248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46.27%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家纺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600462.SH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*ST</a:t>
                      </a: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九有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8.9141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43.97%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通信传输设备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002045.SZ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国光电器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59.5316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38.60%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电子系统组装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312" y="1432718"/>
            <a:ext cx="8715375" cy="42285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天业通联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（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002459.SZ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Wingdings" panose="05000000000000000000" pitchFamily="2" charset="2"/>
              </a:rPr>
              <a:t>）：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6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日，证监会核准其重组，意味着晶澳太阳能上市在望，构成晶澳太阳能借壳上市。晶澳太阳能成立于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2005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年，是高性能光伏产品制造商，产业链覆盖硅片、电池、组件及光伏电站，曾在美国纳斯达克证券交易所上市。目前在光伏中概股回归潮之下，靳保芳正推动晶澳回归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A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股。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defRPr/>
            </a:pPr>
            <a:endParaRPr lang="en-US" altLang="zh-CN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麦克奥迪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（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300341.SZ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）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: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麦克奥迪此轮上涨从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14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日开启，公司在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14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日晚间公布主要股东筹划股份转让暨控制权拟变更消息后，公司股价连续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7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日涨停。麦克奥迪是国内产销规模大、拥有国内同行业一流技术水平的环氧绝缘件专业制造商。具有年产能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100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万件高中低压电器配套绝缘件生产能力，是亚太地区输配电设备配套绝缘部件的较大制造商，是国家重点高新技术企业。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55320"/>
              </p:ext>
            </p:extLst>
          </p:nvPr>
        </p:nvGraphicFramePr>
        <p:xfrm>
          <a:off x="0" y="908721"/>
          <a:ext cx="9144000" cy="5544616"/>
        </p:xfrm>
        <a:graphic>
          <a:graphicData uri="http://schemas.openxmlformats.org/drawingml/2006/table">
            <a:tbl>
              <a:tblPr/>
              <a:tblGrid>
                <a:gridCol w="130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5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6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上月涨幅（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本月涨幅（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300080.SZ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易成新能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119.2172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307.40%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-12.73%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磨具磨料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300598.SZ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诚迈科技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58.008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106.29%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48.96%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软件开发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300089.SZ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文化长城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28.6229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88.89%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-30.92%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其他文化传媒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3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000676.SZ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智度股份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146.6556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85.26%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-24.59%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移动互联网服务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600745.SH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闻泰科技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782.5816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73.72%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28.86%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电子零部件制造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603022.SH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新通联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29.38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71.81%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包装印刷</a:t>
                      </a: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300202.SZ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聚龙股份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83.085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64.71%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-19.58%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计算机设备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600223.SH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鲁商发展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59.6577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64.19%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-9.73%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房地产开发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69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300551.SZ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古鳌科技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27.1575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57.68%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-13.44%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其它专用机械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03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300552.SZ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万集科技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79.265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57.32%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2.36%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软件开发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79512" y="188640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月涨幅居前个股的</a:t>
            </a:r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月表现</a:t>
            </a:r>
            <a:endParaRPr lang="en-US" altLang="zh-CN" sz="2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79512" y="188640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</a:t>
            </a:r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月跌幅居前个股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85613"/>
              </p:ext>
            </p:extLst>
          </p:nvPr>
        </p:nvGraphicFramePr>
        <p:xfrm>
          <a:off x="-8042" y="908721"/>
          <a:ext cx="9152041" cy="5544615"/>
        </p:xfrm>
        <a:graphic>
          <a:graphicData uri="http://schemas.openxmlformats.org/drawingml/2006/table">
            <a:tbl>
              <a:tblPr/>
              <a:tblGrid>
                <a:gridCol w="134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0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月跌幅（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603318.SH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派思股份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45.4846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-61.59%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其它专用机械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300345.SZ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红宇新材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30.2287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-44.89%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磨具磨料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603226.SH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菲林格尔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27.6330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-40.96%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家具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000018.SZ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神城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A</a:t>
                      </a:r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8.3214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-40.24%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国际工程承包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603787.SH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新日股份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24.9900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-37.97%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其他交运设备</a:t>
                      </a: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002919.SZ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名臣健康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17.5265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-31.67%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日用化学产品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603779.SH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ST</a:t>
                      </a: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威龙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17.2031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-31.43%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葡萄酒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600747.SH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退市大控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4.2466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-30.95%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综合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300089.SZ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文化长城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19.7714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-30.92%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其他文化传媒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002199.SZ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东晶电子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21.8855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-30.36%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被动元件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 dirty="0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 dirty="0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dirty="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 dirty="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 dirty="0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2019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11</a:t>
            </a:r>
            <a:r>
              <a:rPr lang="zh-CN" altLang="en-US" sz="1800" b="1" dirty="0">
                <a:solidFill>
                  <a:srgbClr val="000066"/>
                </a:solidFill>
                <a:ea typeface="幼圆" panose="02010509060101010101" pitchFamily="49" charset="-122"/>
              </a:rPr>
              <a:t>月）</a:t>
            </a:r>
            <a:endParaRPr lang="zh-CN" altLang="en-US" sz="3600" b="1" dirty="0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 dirty="0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79512" y="188640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股权质押比例前十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60929"/>
              </p:ext>
            </p:extLst>
          </p:nvPr>
        </p:nvGraphicFramePr>
        <p:xfrm>
          <a:off x="0" y="908720"/>
          <a:ext cx="9130716" cy="5570279"/>
        </p:xfrm>
        <a:graphic>
          <a:graphicData uri="http://schemas.openxmlformats.org/drawingml/2006/table">
            <a:tbl>
              <a:tblPr/>
              <a:tblGrid>
                <a:gridCol w="147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8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证券代码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证券简称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质押比例（</a:t>
                      </a:r>
                      <a:r>
                        <a:rPr lang="en-US" altLang="zh-CN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%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总市值（亿元）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行业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000408.SZ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藏格控股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79.19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172.8607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钾肥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603555.SH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贵人鸟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77.14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25.71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休闲服装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601360.SH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三六零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75.84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1,402.87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软件开发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000567.SZ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海德股份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75.09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51.4193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多元金融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000981.SZ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ST</a:t>
                      </a:r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银亿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72.94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56.3919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房地产开发</a:t>
                      </a:r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600180.SH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瑞茂通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67.6974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物流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000564.SZ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供销大集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71.82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134.5754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百货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603818.SH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曲美家居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70.74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39.3941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家具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000048.SZ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康达尔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70.63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86.4955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饲料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002625.SZ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光启技术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70.23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208.7796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汽车零部件</a:t>
                      </a:r>
                      <a:r>
                        <a:rPr lang="en-US" altLang="zh-CN" sz="1600" b="1" kern="1200" dirty="0">
                          <a:solidFill>
                            <a:srgbClr val="00206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55039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539552" y="4797152"/>
            <a:ext cx="7848872" cy="1728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月企业共发生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起第一大股东质押比例大幅上升时间，其海陆重工，凤形股份第一大股东将其质押比例提升至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100%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。企业康欣新材 、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*ST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斯太第一大股东将其质押股权全数赎回。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7D0FE81-9C6A-45D6-B5EF-8CAEB8A38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427979"/>
              </p:ext>
            </p:extLst>
          </p:nvPr>
        </p:nvGraphicFramePr>
        <p:xfrm>
          <a:off x="4211960" y="1988841"/>
          <a:ext cx="475252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E72E7FD3-C59D-45D1-8597-92B0FB18BE3A}"/>
              </a:ext>
            </a:extLst>
          </p:cNvPr>
          <p:cNvSpPr txBox="1"/>
          <p:nvPr/>
        </p:nvSpPr>
        <p:spPr bwMode="auto">
          <a:xfrm>
            <a:off x="6053103" y="1387652"/>
            <a:ext cx="64953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国企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C86F08-AA2F-4DC9-9033-F8C695F9FED9}"/>
              </a:ext>
            </a:extLst>
          </p:cNvPr>
          <p:cNvSpPr txBox="1"/>
          <p:nvPr/>
        </p:nvSpPr>
        <p:spPr bwMode="auto">
          <a:xfrm>
            <a:off x="2135442" y="1337078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非国企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22D696B-82B6-4A13-AA01-5C245BE1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5" y="1820609"/>
            <a:ext cx="3945955" cy="268851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6C7A45A-ABD4-47A7-97A0-C18F741A1FBB}"/>
              </a:ext>
            </a:extLst>
          </p:cNvPr>
          <p:cNvGrpSpPr/>
          <p:nvPr/>
        </p:nvGrpSpPr>
        <p:grpSpPr>
          <a:xfrm>
            <a:off x="2514215" y="2924944"/>
            <a:ext cx="3889991" cy="1075636"/>
            <a:chOff x="2514215" y="2929428"/>
            <a:chExt cx="3889991" cy="1075636"/>
          </a:xfrm>
        </p:grpSpPr>
        <p:pic>
          <p:nvPicPr>
            <p:cNvPr id="4" name="图片 3" descr="2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3364924"/>
              <a:ext cx="1904214" cy="640140"/>
            </a:xfrm>
            <a:prstGeom prst="rect">
              <a:avLst/>
            </a:prstGeom>
          </p:spPr>
        </p:pic>
        <p:pic>
          <p:nvPicPr>
            <p:cNvPr id="15" name="图片 14" descr="gy">
              <a:extLst>
                <a:ext uri="{FF2B5EF4-FFF2-40B4-BE49-F238E27FC236}">
                  <a16:creationId xmlns:a16="http://schemas.microsoft.com/office/drawing/2014/main" id="{4CEFADD5-1B76-438D-879E-30873A1E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776" y="3501008"/>
              <a:ext cx="1872615" cy="47371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930461E-7024-4F0D-8ACE-C3A6C8561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215" y="2986658"/>
              <a:ext cx="2047875" cy="5143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10FF691-6D5D-436D-86F4-FFB98E06F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29428"/>
              <a:ext cx="1629002" cy="571580"/>
            </a:xfrm>
            <a:prstGeom prst="rect">
              <a:avLst/>
            </a:prstGeom>
          </p:spPr>
        </p:pic>
      </p:grpSp>
      <p:sp>
        <p:nvSpPr>
          <p:cNvPr id="41" name="对话气泡: 圆角矩形 40"/>
          <p:cNvSpPr/>
          <p:nvPr/>
        </p:nvSpPr>
        <p:spPr bwMode="auto">
          <a:xfrm>
            <a:off x="179512" y="4005064"/>
            <a:ext cx="4107014" cy="2078057"/>
          </a:xfrm>
          <a:prstGeom prst="wedgeRoundRectCallout">
            <a:avLst>
              <a:gd name="adj1" fmla="val 36635"/>
              <a:gd name="adj2" fmla="val -4661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对话气泡: 圆角矩形 6"/>
          <p:cNvSpPr/>
          <p:nvPr/>
        </p:nvSpPr>
        <p:spPr bwMode="auto">
          <a:xfrm>
            <a:off x="128188" y="919014"/>
            <a:ext cx="4369297" cy="2077938"/>
          </a:xfrm>
          <a:prstGeom prst="wedgeRoundRectCallout">
            <a:avLst>
              <a:gd name="adj1" fmla="val 24307"/>
              <a:gd name="adj2" fmla="val 4892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9512" y="884734"/>
            <a:ext cx="432303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逆周期调节开始显示效果，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月制造业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明显超过市场预期，重回景气区间。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2020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年专项债预发安排也已经下达，部分基建项目在资金的支持下将在年末开工。预计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12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月经济数据将触底回稳，未来半年国内经济逐步进入弱复苏场景，只要中美经贸关系不继续恶化，当前资产配置应多股空债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月观点：看空</a:t>
            </a:r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   12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月观点：谨慎看多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4562091" y="908720"/>
            <a:ext cx="4575128" cy="1976069"/>
          </a:xfrm>
          <a:prstGeom prst="wedgeRoundRectCallout">
            <a:avLst>
              <a:gd name="adj1" fmla="val -31896"/>
              <a:gd name="adj2" fmla="val 4988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98486" y="965614"/>
            <a:ext cx="45688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在新的科技周期下，明年头部科技股的盈利继续得到支撑，但同时沪深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300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的业绩仍然比较稳健。因此，预计市场不会出现极端的风格分化，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2020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年“少部分公司”的牛市大概率将继续演绎，以创业板指所代表的科技板块将是超额收益的核心。</a:t>
            </a:r>
            <a:endParaRPr lang="en-US" alt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endParaRPr lang="en-US" alt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月观点：看空</a:t>
            </a:r>
            <a:r>
              <a:rPr lang="en-US" altLang="zh-CN" sz="1800" b="1" dirty="0">
                <a:solidFill>
                  <a:srgbClr val="000066"/>
                </a:solidFill>
                <a:latin typeface="+mn-ea"/>
                <a:ea typeface="+mn-ea"/>
              </a:rPr>
              <a:t>  12</a:t>
            </a:r>
            <a:r>
              <a:rPr lang="zh-CN" altLang="en-US" sz="1800" b="1" dirty="0">
                <a:solidFill>
                  <a:srgbClr val="000066"/>
                </a:solidFill>
                <a:latin typeface="+mn-ea"/>
                <a:ea typeface="+mn-ea"/>
              </a:rPr>
              <a:t>月观点：谨慎看多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4379002" y="4005064"/>
            <a:ext cx="4755088" cy="2016224"/>
          </a:xfrm>
          <a:prstGeom prst="wedgeRoundRectCallout">
            <a:avLst>
              <a:gd name="adj1" fmla="val -40911"/>
              <a:gd name="adj2" fmla="val -4869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21776" y="4005064"/>
            <a:ext cx="4788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2020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年春季再现“周期搭台，成长唱戏”经典板块轮动是大概率，成长板块内部热点轮动，赚钱效应扩散可以期待，关注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5G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设备端到应用端轮动在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2020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年春季预演的可能性。电子和通信沿着基本面验证亦步亦趋，仍需聚焦龙头，但计算机和传媒开始关注扩散；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2020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春季估值修复可期，科创板有望跑赢创业板的投资机会</a:t>
            </a:r>
            <a:endParaRPr lang="en-US" alt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月观点：谨慎看空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 12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月观点：谨慎看多</a:t>
            </a:r>
            <a:endParaRPr lang="zh-CN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53505" y="4013040"/>
            <a:ext cx="4225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“抱团”的核心问题在于一线龙头股的性价比，市场处于观察期， 短期仍上下两难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,2019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年机构获利丰厚，年底存在落袋为安意愿，但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年第四季度一线龙头股“假摔”，投资者难以大幅减持一线龙头。在市场面临滞胀压力，抱团有松动迹象的情况下，建议把握第三胜负手，布局新</a:t>
            </a:r>
            <a:r>
              <a:rPr lang="en-US" altLang="zh-CN" sz="1600" dirty="0">
                <a:solidFill>
                  <a:srgbClr val="000066"/>
                </a:solidFill>
                <a:latin typeface="+mn-ea"/>
                <a:ea typeface="+mn-ea"/>
              </a:rPr>
              <a:t>β</a:t>
            </a:r>
            <a:r>
              <a:rPr lang="zh-CN" altLang="en-US" sz="1600" dirty="0">
                <a:solidFill>
                  <a:srgbClr val="000066"/>
                </a:solidFill>
                <a:latin typeface="+mn-ea"/>
                <a:ea typeface="+mn-ea"/>
              </a:rPr>
              <a:t>行业的机会。</a:t>
            </a:r>
            <a:endParaRPr lang="en-US" altLang="zh-CN" sz="1600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月观点：谨慎看空 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12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月观点：谨慎看空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 dirty="0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 dirty="0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 dirty="0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 dirty="0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 dirty="0"/>
          </a:p>
          <a:p>
            <a:pPr>
              <a:defRPr/>
            </a:pPr>
            <a:r>
              <a:rPr lang="zh-CN" altLang="en-US" sz="1800"/>
              <a:t> </a:t>
            </a:r>
            <a:endParaRPr lang="zh-CN" altLang="en-US" sz="18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214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</a:t>
            </a:r>
            <a:endParaRPr lang="zh-CN" altLang="en-US" sz="18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41784" y="980827"/>
            <a:ext cx="8246120" cy="5013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 eaLnBrk="1" latinLnBrk="0" hangingPunct="1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月初，沪指延续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10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月震荡态势小幅回暖，最高达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2991.56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点，但从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日开始，由于上涨量能持续不足，市场开始快速调整，月初行情基本全部回吐并延续低走，较月初相比，沪指小幅下降至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2871.95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点，月跌幅达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1.95%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；深成指报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9582.16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点，月跌幅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0.55%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；中小板指报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6096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，月</a:t>
            </a:r>
            <a:r>
              <a:rPr lang="zh-CN" altLang="en-US" sz="1800" dirty="0">
                <a:solidFill>
                  <a:srgbClr val="000066"/>
                </a:solidFill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跌幅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0.86%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；创业板指报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1664.90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点，月</a:t>
            </a:r>
            <a:r>
              <a:rPr lang="zh-CN" altLang="en-US" sz="1800" dirty="0">
                <a:solidFill>
                  <a:srgbClr val="000066"/>
                </a:solidFill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跌幅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0.38%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。</a:t>
            </a:r>
            <a:endParaRPr lang="en-US" altLang="zh-CN" sz="1800" dirty="0">
              <a:solidFill>
                <a:srgbClr val="000066"/>
              </a:solidFill>
              <a:latin typeface="+mn-lt"/>
              <a:ea typeface="幼圆" panose="02010509060101010101" pitchFamily="49" charset="-122"/>
              <a:cs typeface="Arial" panose="020B0604020202020204" pitchFamily="34" charset="0"/>
              <a:sym typeface="+mn-ea"/>
            </a:endParaRPr>
          </a:p>
          <a:p>
            <a:pPr algn="just" eaLnBrk="1" latinLnBrk="0" hangingPunct="1">
              <a:lnSpc>
                <a:spcPct val="150000"/>
              </a:lnSpc>
              <a:defRPr/>
            </a:pPr>
            <a:endParaRPr lang="en-US" altLang="zh-CN" sz="1800" dirty="0">
              <a:solidFill>
                <a:srgbClr val="000066"/>
              </a:solidFill>
              <a:latin typeface="+mn-lt"/>
              <a:ea typeface="幼圆" panose="02010509060101010101" pitchFamily="49" charset="-122"/>
              <a:cs typeface="Arial" panose="020B0604020202020204" pitchFamily="34" charset="0"/>
              <a:sym typeface="+mn-ea"/>
            </a:endParaRPr>
          </a:p>
          <a:p>
            <a:pPr algn="just" eaLnBrk="1" latinLnBrk="0" hangingPunct="1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    弱势行情下，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股上市公司基本面缺乏有效支撑；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月货币政策中心稳增长，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股下行压力持续加大，下一阶段货币政策将加强逆周期调节，警惕通胀预期。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12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股操作资产配置以防御为主，短期来看，投资者对国产替代，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5G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信号相关的科技股信心仍在，建议投资者关注业绩确定性较强的周期股，重点关注钢铁、水泥。同时投资者应持续关注中美贸易谈判不确定性，英国脱欧风险仍存，以防宏观环境给</a:t>
            </a:r>
            <a:r>
              <a:rPr lang="en-US" altLang="zh-CN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股市场带来更多不确定性。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1095" y="1340768"/>
            <a:ext cx="83820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</a:t>
            </a:r>
            <a:r>
              <a:rPr lang="zh-CN" altLang="en-US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 dirty="0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16586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上市</a:t>
            </a:r>
            <a:r>
              <a:rPr lang="zh-CN" altLang="en-US" sz="1800" dirty="0">
                <a:solidFill>
                  <a:srgbClr val="0058B0"/>
                </a:solidFill>
              </a:rPr>
              <a:t>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</a:t>
            </a:r>
            <a:r>
              <a:rPr lang="zh-CN" altLang="en-US" sz="1800" dirty="0">
                <a:solidFill>
                  <a:srgbClr val="0058B0"/>
                </a:solidFill>
              </a:rPr>
              <a:t>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</a:t>
            </a:r>
            <a:r>
              <a:rPr lang="zh-CN" altLang="en-US" sz="1800" dirty="0">
                <a:solidFill>
                  <a:srgbClr val="0058B0"/>
                </a:solidFill>
              </a:rPr>
              <a:t>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indent="0" eaLnBrk="1" hangingPunct="1">
              <a:buFontTx/>
              <a:buNone/>
              <a:defRPr/>
            </a:pPr>
            <a:endParaRPr lang="zh-CN" altLang="en-US" kern="0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390967" y="1484784"/>
            <a:ext cx="6362065" cy="3122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联系我们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地址：上海市东湖路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号东湖宾馆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号楼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楼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电话：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54668032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602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电话：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54669508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网址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http://www.rongke.com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5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融客市值管理公众号</a:t>
              </a:r>
              <a:endParaRPr lang="en-US" altLang="zh-CN" sz="1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1200" b="1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rongkechina</a:t>
              </a:r>
              <a:endParaRPr lang="zh-CN" altLang="en-US" sz="1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 rot="16200000">
            <a:off x="-642941" y="4192449"/>
            <a:ext cx="26003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</a:rPr>
              <a:t>融客市值管理</a:t>
            </a:r>
            <a:r>
              <a:rPr lang="en-US" altLang="zh-CN" sz="1400">
                <a:solidFill>
                  <a:schemeClr val="tx2">
                    <a:lumMod val="75000"/>
                  </a:schemeClr>
                </a:solidFill>
              </a:rPr>
              <a:t>RONGKECHINA</a:t>
            </a:r>
            <a:endParaRPr lang="zh-CN" alt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811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>
            <a:off x="834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195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9752" y="20697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195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752" y="31284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195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9752" y="4115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展望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46092" y="514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业务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47864" y="2069799"/>
            <a:ext cx="415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供需同时扩大，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首次击穿荣枯线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47864" y="309533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盘中向下压力陡增，市值小幅缩水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47864" y="41490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经济环境修复，行业轮动有望回暖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1560" y="5454405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同比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上涨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4.5%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，较上月涨幅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60032" y="5454405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PPI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同比</a:t>
            </a:r>
            <a:r>
              <a:rPr lang="zh-CN" altLang="en-US" sz="1600" b="1" dirty="0">
                <a:solidFill>
                  <a:srgbClr val="00B050"/>
                </a:solidFill>
                <a:latin typeface="+mn-ea"/>
                <a:ea typeface="+mn-ea"/>
              </a:rPr>
              <a:t>下降</a:t>
            </a:r>
            <a:endParaRPr lang="en-US" altLang="zh-CN" sz="1600" b="1" dirty="0">
              <a:solidFill>
                <a:srgbClr val="00B050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00B050"/>
                </a:solidFill>
                <a:latin typeface="+mn-ea"/>
              </a:rPr>
              <a:t>1.4%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，较上月涨幅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69262B-42A9-495B-A6DD-4A48C1460970}"/>
              </a:ext>
            </a:extLst>
          </p:cNvPr>
          <p:cNvSpPr txBox="1"/>
          <p:nvPr/>
        </p:nvSpPr>
        <p:spPr>
          <a:xfrm>
            <a:off x="2627287" y="5454405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+mn-ea"/>
                <a:ea typeface="+mn-ea"/>
              </a:rPr>
              <a:t>扩张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5A2527-6595-4B68-B05C-85A96847CEDF}"/>
              </a:ext>
            </a:extLst>
          </p:cNvPr>
          <p:cNvSpPr txBox="1"/>
          <p:nvPr/>
        </p:nvSpPr>
        <p:spPr>
          <a:xfrm>
            <a:off x="6836312" y="5454405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+mn-ea"/>
                <a:ea typeface="+mn-ea"/>
              </a:rPr>
              <a:t>收窄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DCE494-D224-4B6E-B698-2247AFA1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69717"/>
            <a:ext cx="6624736" cy="39818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dirty="0">
                <a:solidFill>
                  <a:srgbClr val="000066"/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4085" y="5518150"/>
            <a:ext cx="221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月中国制造业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50.20%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48064" y="5518150"/>
            <a:ext cx="2215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月财新中国</a:t>
            </a:r>
            <a:r>
              <a:rPr lang="en-US" altLang="zh-CN" sz="1600" b="1" dirty="0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51.80%</a:t>
            </a:r>
            <a:r>
              <a:rPr lang="zh-CN" altLang="en-US" sz="1600" b="1" dirty="0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0" name="箭头: 上 9"/>
          <p:cNvSpPr/>
          <p:nvPr/>
        </p:nvSpPr>
        <p:spPr bwMode="auto">
          <a:xfrm>
            <a:off x="7020113" y="5627970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08145" y="5742370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0.1%</a:t>
            </a:r>
            <a:r>
              <a:rPr lang="zh-CN" altLang="en-US" sz="2400">
                <a:solidFill>
                  <a:srgbClr val="FF0000"/>
                </a:solidFill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1107" y="5752700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0.9%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BC5D3832-A763-4B02-A5C7-C88C9667432B}"/>
              </a:ext>
            </a:extLst>
          </p:cNvPr>
          <p:cNvSpPr/>
          <p:nvPr/>
        </p:nvSpPr>
        <p:spPr bwMode="auto">
          <a:xfrm>
            <a:off x="3081402" y="5627970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FDF8C1E-287D-4138-85DB-1C0173E7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77270"/>
            <a:ext cx="6707379" cy="40315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kumimoji="1" lang="zh-CN" altLang="en-US" sz="2400" b="1" dirty="0">
                <a:solidFill>
                  <a:srgbClr val="000066"/>
                </a:solidFill>
                <a:ea typeface="+mj-ea"/>
                <a:cs typeface="+mj-cs"/>
              </a:rPr>
              <a:t>宏观经济数据解读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5750" y="1097442"/>
            <a:ext cx="8748463" cy="53965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ts val="3200"/>
              </a:lnSpc>
              <a:defRPr/>
            </a:pP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    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月官方制造业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PMI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为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50.20%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，较上月上升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0.9%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，首次击穿荣枯线。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月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生产指数较上月上升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1.8%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至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52.6%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，高于临界点，表示制造业企业生产扩张加快。新订单指数首次上升至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51.3%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，涨幅达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1.7%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，重返荣枯线以上，制造业市场需求增加。生产需求两方面同时扩张。财新中国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PMI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相较上月再次上涨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0.1%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，达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51.80%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，持续走强。</a:t>
            </a:r>
            <a:endParaRPr lang="en-US" altLang="zh-CN" sz="1800" dirty="0">
              <a:solidFill>
                <a:srgbClr val="000066"/>
              </a:solidFill>
              <a:latin typeface="+mj-lt"/>
              <a:ea typeface="+mn-ea"/>
            </a:endParaRPr>
          </a:p>
          <a:p>
            <a:pPr eaLnBrk="1" latinLnBrk="0" hangingPunct="1">
              <a:lnSpc>
                <a:spcPts val="3200"/>
              </a:lnSpc>
              <a:defRPr/>
            </a:pPr>
            <a:endParaRPr lang="en-US" altLang="zh-CN" sz="1800" dirty="0">
              <a:solidFill>
                <a:srgbClr val="000066"/>
              </a:solidFill>
              <a:latin typeface="+mj-lt"/>
              <a:ea typeface="+mn-ea"/>
            </a:endParaRPr>
          </a:p>
          <a:p>
            <a:pPr eaLnBrk="1" latinLnBrk="0" hangingPunct="1">
              <a:lnSpc>
                <a:spcPts val="3200"/>
              </a:lnSpc>
              <a:defRPr/>
            </a:pP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    11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月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CPI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同比上涨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4.5%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，涨幅比上月持续扩大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0.7%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。其中，食品烟酒类价格同比上涨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19.1%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，其中，猪肉价格上涨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110.2%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，替代品牛羊鸡鸭涨幅均在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11.8%-25.7%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之间。</a:t>
            </a:r>
            <a:endParaRPr lang="en-US" altLang="zh-CN" sz="1800" dirty="0">
              <a:solidFill>
                <a:srgbClr val="000066"/>
              </a:solidFill>
              <a:latin typeface="+mj-lt"/>
              <a:ea typeface="+mn-ea"/>
              <a:sym typeface="+mn-ea"/>
            </a:endParaRPr>
          </a:p>
          <a:p>
            <a:pPr eaLnBrk="1" latinLnBrk="0" hangingPunct="1">
              <a:lnSpc>
                <a:spcPts val="3200"/>
              </a:lnSpc>
              <a:defRPr/>
            </a:pPr>
            <a:endParaRPr lang="zh-CN" altLang="en-US" sz="1800" dirty="0">
              <a:solidFill>
                <a:srgbClr val="000066"/>
              </a:solidFill>
              <a:latin typeface="+mj-lt"/>
              <a:ea typeface="+mn-ea"/>
              <a:sym typeface="+mn-ea"/>
            </a:endParaRPr>
          </a:p>
          <a:p>
            <a:pPr indent="457200" eaLnBrk="1" latinLnBrk="0" hangingPunct="1">
              <a:lnSpc>
                <a:spcPts val="3200"/>
              </a:lnSpc>
              <a:defRPr/>
            </a:pP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月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PPI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同比下降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1.4%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，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生产资料价格下降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2.5%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，降幅收窄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0.1%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；生活资料价格上涨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1.6%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，涨幅扩大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0.2%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。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主要行业中，石油和天然气开采业等由降转涨，黑色金属矿采选业等降幅收窄。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主要行业中，涨幅扩大的有农副食品加工业，上涨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7.5%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，比上月扩大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1.6%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，降幅收窄的有化学纤维制造业，下降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12.6%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，收窄</a:t>
            </a:r>
            <a:r>
              <a:rPr lang="en-US" altLang="zh-CN" sz="1800" dirty="0">
                <a:solidFill>
                  <a:srgbClr val="000066"/>
                </a:solidFill>
                <a:latin typeface="+mj-lt"/>
                <a:ea typeface="+mn-ea"/>
              </a:rPr>
              <a:t>1.0%</a:t>
            </a:r>
            <a:r>
              <a:rPr lang="zh-CN" altLang="en-US" sz="1800" dirty="0">
                <a:solidFill>
                  <a:srgbClr val="000066"/>
                </a:solidFill>
                <a:latin typeface="+mj-lt"/>
                <a:ea typeface="+mn-ea"/>
              </a:rPr>
              <a:t>。</a:t>
            </a:r>
            <a:endParaRPr lang="en-US" altLang="zh-CN" sz="1800" dirty="0">
              <a:solidFill>
                <a:srgbClr val="000066"/>
              </a:solidFill>
              <a:latin typeface="+mj-lt"/>
              <a:ea typeface="+mn-ea"/>
              <a:sym typeface="+mn-ea"/>
            </a:endParaRPr>
          </a:p>
          <a:p>
            <a:pPr eaLnBrk="1" latinLnBrk="0" hangingPunct="1">
              <a:lnSpc>
                <a:spcPct val="150000"/>
              </a:lnSpc>
              <a:defRPr/>
            </a:pPr>
            <a:r>
              <a:rPr lang="en-US" altLang="zh-CN" sz="1950" dirty="0">
                <a:solidFill>
                  <a:srgbClr val="000066"/>
                </a:solidFill>
                <a:latin typeface="+mj-lt"/>
                <a:ea typeface="+mn-ea"/>
                <a:sym typeface="+mn-ea"/>
              </a:rPr>
              <a:t>    </a:t>
            </a:r>
            <a:endParaRPr lang="zh-CN" altLang="en-US" sz="1950" dirty="0">
              <a:solidFill>
                <a:srgbClr val="000066"/>
              </a:solidFill>
              <a:latin typeface="+mj-lt"/>
              <a:ea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9582" y="4891429"/>
            <a:ext cx="7578842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月央行公开市场操作累计净投放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ea typeface="+mn-ea"/>
              </a:rPr>
              <a:t>1655</a:t>
            </a:r>
            <a:r>
              <a:rPr lang="zh-CN" altLang="en-US" sz="1800" dirty="0">
                <a:solidFill>
                  <a:srgbClr val="000066"/>
                </a:solidFill>
                <a:latin typeface="+mn-ea"/>
              </a:rPr>
              <a:t>亿元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较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10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月净投放</a:t>
            </a:r>
            <a:r>
              <a:rPr lang="en-US" altLang="zh-CN" sz="1800" b="1" dirty="0">
                <a:solidFill>
                  <a:srgbClr val="00FF00"/>
                </a:solidFill>
                <a:latin typeface="+mn-ea"/>
                <a:ea typeface="+mn-ea"/>
              </a:rPr>
              <a:t>-960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亿元，资金面扩张。受经济形势、货币政策、财政支出等因素影响，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月资金流动性较上月大幅扩张。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F080FEC-BCBB-40D1-810A-F4984B90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96752"/>
            <a:ext cx="6098521" cy="36656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46" y="109725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上证综指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443" y="1777816"/>
            <a:ext cx="83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FF00"/>
                </a:solidFill>
                <a:uFillTx/>
                <a:latin typeface="+mn-lt"/>
                <a:ea typeface="+mn-ea"/>
              </a:rPr>
              <a:t>1.95%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35165" y="12013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05107" y="178050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FF00"/>
                </a:solidFill>
                <a:latin typeface="+mn-ea"/>
                <a:ea typeface="+mn-ea"/>
              </a:rPr>
              <a:t>0.86%</a:t>
            </a:r>
            <a:endParaRPr lang="zh-CN" altLang="en-US" b="1" dirty="0">
              <a:solidFill>
                <a:srgbClr val="00FF00"/>
              </a:solidFill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724" y="36450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9765" y="4293096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FF00"/>
                </a:solidFill>
                <a:latin typeface="+mn-ea"/>
                <a:ea typeface="+mn-ea"/>
              </a:rPr>
              <a:t>0.55%</a:t>
            </a:r>
            <a:endParaRPr lang="zh-CN" altLang="en-US" b="1" dirty="0">
              <a:solidFill>
                <a:srgbClr val="00FF00"/>
              </a:solidFill>
              <a:latin typeface="+mn-ea"/>
              <a:ea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34763" y="38048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13386" y="4380861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FF00"/>
                </a:solidFill>
                <a:latin typeface="+mn-ea"/>
                <a:ea typeface="+mn-ea"/>
              </a:rPr>
              <a:t>0.38%</a:t>
            </a:r>
            <a:endParaRPr lang="zh-CN" altLang="en-US" b="1" dirty="0">
              <a:solidFill>
                <a:srgbClr val="00FF00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4628" y="4941168"/>
            <a:ext cx="7567771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股市值有所下降，上涨缺乏有效的量能支撑，全月交易量相比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10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月有所下降。板块上看，上证综指跌幅最大，达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1.95%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；创业板指跌幅最小，达</a:t>
            </a:r>
            <a:r>
              <a:rPr lang="en-US" altLang="zh-CN" sz="1800" dirty="0">
                <a:solidFill>
                  <a:srgbClr val="000066"/>
                </a:solidFill>
                <a:latin typeface="+mn-ea"/>
                <a:ea typeface="+mn-ea"/>
              </a:rPr>
              <a:t>0.38%</a:t>
            </a:r>
            <a:r>
              <a:rPr lang="zh-CN" altLang="en-US" sz="1800" dirty="0">
                <a:solidFill>
                  <a:srgbClr val="000066"/>
                </a:solidFill>
                <a:latin typeface="+mn-ea"/>
                <a:ea typeface="+mn-ea"/>
              </a:rPr>
              <a:t>。板块差异不显著，行情向下压力陡增。</a:t>
            </a:r>
          </a:p>
        </p:txBody>
      </p:sp>
      <p:sp>
        <p:nvSpPr>
          <p:cNvPr id="23" name="箭头: 上 22">
            <a:extLst>
              <a:ext uri="{FF2B5EF4-FFF2-40B4-BE49-F238E27FC236}">
                <a16:creationId xmlns:a16="http://schemas.microsoft.com/office/drawing/2014/main" id="{B155C770-B21B-486F-A277-ECACD59A97A3}"/>
              </a:ext>
            </a:extLst>
          </p:cNvPr>
          <p:cNvSpPr/>
          <p:nvPr/>
        </p:nvSpPr>
        <p:spPr bwMode="auto">
          <a:xfrm rot="10800000">
            <a:off x="316597" y="1728537"/>
            <a:ext cx="288032" cy="576064"/>
          </a:xfrm>
          <a:prstGeom prst="up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0AA97C0-0E74-46D9-91B5-09EDB053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33" y="1211690"/>
            <a:ext cx="5998525" cy="3605497"/>
          </a:xfrm>
          <a:prstGeom prst="rect">
            <a:avLst/>
          </a:prstGeom>
        </p:spPr>
      </p:pic>
      <p:sp>
        <p:nvSpPr>
          <p:cNvPr id="24" name="箭头: 上 23">
            <a:extLst>
              <a:ext uri="{FF2B5EF4-FFF2-40B4-BE49-F238E27FC236}">
                <a16:creationId xmlns:a16="http://schemas.microsoft.com/office/drawing/2014/main" id="{A292CEDB-FEC7-469B-A52C-827BA9B89EFF}"/>
              </a:ext>
            </a:extLst>
          </p:cNvPr>
          <p:cNvSpPr/>
          <p:nvPr/>
        </p:nvSpPr>
        <p:spPr bwMode="auto">
          <a:xfrm rot="10800000">
            <a:off x="7757227" y="4285006"/>
            <a:ext cx="288032" cy="576064"/>
          </a:xfrm>
          <a:prstGeom prst="up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" name="箭头: 上 25">
            <a:extLst>
              <a:ext uri="{FF2B5EF4-FFF2-40B4-BE49-F238E27FC236}">
                <a16:creationId xmlns:a16="http://schemas.microsoft.com/office/drawing/2014/main" id="{4296BD7C-8A13-41DD-A1C4-99893E7DA1F3}"/>
              </a:ext>
            </a:extLst>
          </p:cNvPr>
          <p:cNvSpPr/>
          <p:nvPr/>
        </p:nvSpPr>
        <p:spPr bwMode="auto">
          <a:xfrm rot="10800000">
            <a:off x="7757227" y="1709956"/>
            <a:ext cx="288032" cy="576064"/>
          </a:xfrm>
          <a:prstGeom prst="up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" name="箭头: 上 26">
            <a:extLst>
              <a:ext uri="{FF2B5EF4-FFF2-40B4-BE49-F238E27FC236}">
                <a16:creationId xmlns:a16="http://schemas.microsoft.com/office/drawing/2014/main" id="{A3BA98C0-ABBA-49A5-B6E5-95D1380D4E18}"/>
              </a:ext>
            </a:extLst>
          </p:cNvPr>
          <p:cNvSpPr/>
          <p:nvPr/>
        </p:nvSpPr>
        <p:spPr bwMode="auto">
          <a:xfrm rot="10800000">
            <a:off x="257228" y="4092829"/>
            <a:ext cx="288032" cy="576064"/>
          </a:xfrm>
          <a:prstGeom prst="upArrow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364088" y="5447072"/>
            <a:ext cx="1551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较上月</a:t>
            </a:r>
            <a:r>
              <a:rPr lang="en-US" altLang="zh-CN" sz="2400" b="1" dirty="0">
                <a:solidFill>
                  <a:srgbClr val="00FF00"/>
                </a:solidFill>
                <a:uFillTx/>
                <a:latin typeface="仿宋" panose="02010609060101010101" charset="-122"/>
                <a:ea typeface="+mn-ea"/>
              </a:rPr>
              <a:t>1.12%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5679" y="5458722"/>
            <a:ext cx="204544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11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月，</a:t>
            </a:r>
            <a:r>
              <a:rPr lang="en-US" altLang="zh-CN" b="1" dirty="0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股总市值近</a:t>
            </a:r>
            <a:r>
              <a:rPr lang="en-US" altLang="zh-CN" sz="2400" b="1" dirty="0">
                <a:solidFill>
                  <a:srgbClr val="00FF00"/>
                </a:solidFill>
                <a:latin typeface="仿宋" panose="02010609060101010101" charset="-122"/>
                <a:ea typeface="+mn-ea"/>
              </a:rPr>
              <a:t>59.22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38020" y="3358693"/>
            <a:ext cx="1541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深市</a:t>
            </a:r>
            <a:r>
              <a:rPr lang="zh-CN" altLang="en-US" b="1" dirty="0">
                <a:solidFill>
                  <a:srgbClr val="000066"/>
                </a:solidFill>
                <a:latin typeface="+mn-ea"/>
              </a:rPr>
              <a:t>市值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00FF00"/>
                </a:solidFill>
                <a:latin typeface="+mn-ea"/>
                <a:ea typeface="+mn-ea"/>
              </a:rPr>
              <a:t>21.99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38020" y="2241749"/>
            <a:ext cx="1541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沪市市值</a:t>
            </a:r>
            <a:endParaRPr lang="en-US" altLang="zh-CN" b="1" dirty="0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rgbClr val="00FF00"/>
                </a:solidFill>
                <a:uFillTx/>
                <a:latin typeface="仿宋" panose="02010609060101010101" charset="-122"/>
                <a:ea typeface="+mn-ea"/>
              </a:rPr>
              <a:t>37.23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zh-CN" altLang="en-US" dirty="0"/>
          </a:p>
        </p:txBody>
      </p:sp>
      <p:cxnSp>
        <p:nvCxnSpPr>
          <p:cNvPr id="6" name="直接箭头连接符 5"/>
          <p:cNvCxnSpPr>
            <a:cxnSpLocks/>
          </p:cNvCxnSpPr>
          <p:nvPr/>
        </p:nvCxnSpPr>
        <p:spPr bwMode="auto">
          <a:xfrm flipV="1">
            <a:off x="6567793" y="2780928"/>
            <a:ext cx="470227" cy="4610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>
            <a:off x="6552804" y="3270897"/>
            <a:ext cx="485216" cy="36108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下 9"/>
          <p:cNvSpPr/>
          <p:nvPr/>
        </p:nvSpPr>
        <p:spPr bwMode="auto">
          <a:xfrm>
            <a:off x="5004048" y="5518418"/>
            <a:ext cx="360040" cy="541689"/>
          </a:xfrm>
          <a:prstGeom prst="downArrow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baseline="0">
              <a:ln>
                <a:noFill/>
              </a:ln>
              <a:solidFill>
                <a:srgbClr val="00FF00"/>
              </a:solidFill>
              <a:effectLst/>
              <a:uFillTx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A752F17-9240-44A0-A9AF-00E88CD07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4" y="1574782"/>
            <a:ext cx="6183995" cy="37169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13330</TotalTime>
  <Words>2677</Words>
  <Application>Microsoft Office PowerPoint</Application>
  <PresentationFormat>全屏显示(4:3)</PresentationFormat>
  <Paragraphs>425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等线</vt:lpstr>
      <vt:lpstr>仿宋</vt:lpstr>
      <vt:lpstr>黑体</vt:lpstr>
      <vt:lpstr>华文中宋</vt:lpstr>
      <vt:lpstr>幼圆</vt:lpstr>
      <vt:lpstr>Arial</vt:lpstr>
      <vt:lpstr>Times New Roman</vt:lpstr>
      <vt:lpstr>Verdana</vt:lpstr>
      <vt:lpstr>Wingdings</vt:lpstr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PowerPoint 演示文稿</vt:lpstr>
      <vt:lpstr>CPI、PPI</vt:lpstr>
      <vt:lpstr>PMI</vt:lpstr>
      <vt:lpstr>PowerPoint 演示文稿</vt:lpstr>
      <vt:lpstr>央行公开市场操作</vt:lpstr>
      <vt:lpstr>PowerPoint 演示文稿</vt:lpstr>
      <vt:lpstr>PowerPoint 演示文稿</vt:lpstr>
      <vt:lpstr>上证50股指期货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Xue, Yong</cp:lastModifiedBy>
  <cp:revision>4919</cp:revision>
  <dcterms:created xsi:type="dcterms:W3CDTF">2007-11-30T05:47:00Z</dcterms:created>
  <dcterms:modified xsi:type="dcterms:W3CDTF">2019-12-11T07:59:32Z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