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2" r:id="rId3"/>
    <p:sldMasterId id="2147483685" r:id="rId4"/>
  </p:sldMasterIdLst>
  <p:notesMasterIdLst>
    <p:notesMasterId r:id="rId21"/>
  </p:notesMasterIdLst>
  <p:sldIdLst>
    <p:sldId id="256" r:id="rId5"/>
    <p:sldId id="257" r:id="rId6"/>
    <p:sldId id="258" r:id="rId7"/>
    <p:sldId id="259" r:id="rId8"/>
    <p:sldId id="296" r:id="rId9"/>
    <p:sldId id="289" r:id="rId10"/>
    <p:sldId id="261" r:id="rId11"/>
    <p:sldId id="263" r:id="rId12"/>
    <p:sldId id="264" r:id="rId13"/>
    <p:sldId id="265" r:id="rId14"/>
    <p:sldId id="276" r:id="rId15"/>
    <p:sldId id="277" r:id="rId16"/>
    <p:sldId id="295" r:id="rId17"/>
    <p:sldId id="267" r:id="rId18"/>
    <p:sldId id="297" r:id="rId19"/>
    <p:sldId id="271"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798"/>
    <a:srgbClr val="FF2121"/>
    <a:srgbClr val="2A82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1"/>
    <p:restoredTop sz="92403" autoAdjust="0"/>
  </p:normalViewPr>
  <p:slideViewPr>
    <p:cSldViewPr snapToGrid="0">
      <p:cViewPr varScale="1">
        <p:scale>
          <a:sx n="151" d="100"/>
          <a:sy n="151" d="100"/>
        </p:scale>
        <p:origin x="2238" y="138"/>
      </p:cViewPr>
      <p:guideLst/>
    </p:cSldViewPr>
  </p:slideViewPr>
  <p:notesTextViewPr>
    <p:cViewPr>
      <p:scale>
        <a:sx n="1" d="1"/>
        <a:sy n="1" d="1"/>
      </p:scale>
      <p:origin x="0" y="0"/>
    </p:cViewPr>
  </p:notesTextViewPr>
  <p:notesViewPr>
    <p:cSldViewPr snapToGrid="0">
      <p:cViewPr varScale="1">
        <p:scale>
          <a:sx n="55" d="100"/>
          <a:sy n="55" d="100"/>
        </p:scale>
        <p:origin x="288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21331;&#36920;&#24247;\Desktop\&#34701;&#23458;&#25237;&#36164;\&#26376;&#25253;\&#19968;&#32423;&#24066;&#22330;&#26376;&#25253;\2019&#24180;11&#26376;\Wind_InvestmentBank_Data-120520.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21331;&#36920;&#24247;\Desktop\&#34701;&#23458;&#25237;&#36164;\&#26376;&#25253;\&#19968;&#32423;&#24066;&#22330;&#26376;&#25253;\2019&#24180;11&#26376;\Wind_InvestmentBank_Data-120520.xls"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Sheet4!$F$16:$F$26</c:f>
              <c:strCache>
                <c:ptCount val="11"/>
                <c:pt idx="0">
                  <c:v>Pre-Angel</c:v>
                </c:pt>
                <c:pt idx="1">
                  <c:v>Angel</c:v>
                </c:pt>
                <c:pt idx="2">
                  <c:v>Pre-A</c:v>
                </c:pt>
                <c:pt idx="3">
                  <c:v>A</c:v>
                </c:pt>
                <c:pt idx="4">
                  <c:v>A+</c:v>
                </c:pt>
                <c:pt idx="5">
                  <c:v>B</c:v>
                </c:pt>
                <c:pt idx="6">
                  <c:v>B+</c:v>
                </c:pt>
                <c:pt idx="7">
                  <c:v>C</c:v>
                </c:pt>
                <c:pt idx="8">
                  <c:v>D</c:v>
                </c:pt>
                <c:pt idx="9">
                  <c:v>D+</c:v>
                </c:pt>
                <c:pt idx="10">
                  <c:v>Strategy</c:v>
                </c:pt>
              </c:strCache>
            </c:strRef>
          </c:cat>
          <c:val>
            <c:numRef>
              <c:f>Sheet4!$G$16:$G$26</c:f>
              <c:numCache>
                <c:formatCode>General</c:formatCode>
                <c:ptCount val="11"/>
                <c:pt idx="0">
                  <c:v>0.39500000000000002</c:v>
                </c:pt>
                <c:pt idx="1">
                  <c:v>1.86</c:v>
                </c:pt>
                <c:pt idx="2">
                  <c:v>3.56</c:v>
                </c:pt>
                <c:pt idx="3">
                  <c:v>335.1</c:v>
                </c:pt>
                <c:pt idx="4">
                  <c:v>3.1</c:v>
                </c:pt>
                <c:pt idx="5">
                  <c:v>21.07</c:v>
                </c:pt>
                <c:pt idx="6">
                  <c:v>2.5</c:v>
                </c:pt>
                <c:pt idx="7">
                  <c:v>23.4</c:v>
                </c:pt>
                <c:pt idx="8">
                  <c:v>5</c:v>
                </c:pt>
                <c:pt idx="9">
                  <c:v>12.45</c:v>
                </c:pt>
                <c:pt idx="10">
                  <c:v>487.49</c:v>
                </c:pt>
              </c:numCache>
            </c:numRef>
          </c:val>
          <c:extLst>
            <c:ext xmlns:c16="http://schemas.microsoft.com/office/drawing/2014/chart" uri="{C3380CC4-5D6E-409C-BE32-E72D297353CC}">
              <c16:uniqueId val="{00000000-1561-425E-8AD0-DF20C5E544C7}"/>
            </c:ext>
          </c:extLst>
        </c:ser>
        <c:dLbls>
          <c:showLegendKey val="0"/>
          <c:showVal val="0"/>
          <c:showCatName val="0"/>
          <c:showSerName val="0"/>
          <c:showPercent val="0"/>
          <c:showBubbleSize val="0"/>
        </c:dLbls>
        <c:gapWidth val="182"/>
        <c:axId val="812741968"/>
        <c:axId val="714262496"/>
      </c:barChart>
      <c:catAx>
        <c:axId val="812741968"/>
        <c:scaling>
          <c:orientation val="minMax"/>
        </c:scaling>
        <c:delete val="1"/>
        <c:axPos val="l"/>
        <c:numFmt formatCode="General" sourceLinked="1"/>
        <c:majorTickMark val="none"/>
        <c:minorTickMark val="none"/>
        <c:tickLblPos val="nextTo"/>
        <c:crossAx val="714262496"/>
        <c:crosses val="autoZero"/>
        <c:auto val="1"/>
        <c:lblAlgn val="ctr"/>
        <c:lblOffset val="100"/>
        <c:noMultiLvlLbl val="0"/>
      </c:catAx>
      <c:valAx>
        <c:axId val="714262496"/>
        <c:scaling>
          <c:orientation val="minMax"/>
        </c:scaling>
        <c:delete val="1"/>
        <c:axPos val="b"/>
        <c:numFmt formatCode="General" sourceLinked="1"/>
        <c:majorTickMark val="none"/>
        <c:minorTickMark val="none"/>
        <c:tickLblPos val="nextTo"/>
        <c:crossAx val="8127419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4472C4"/>
            </a:solidFill>
            <a:ln>
              <a:noFill/>
            </a:ln>
            <a:effectLst/>
          </c:spPr>
          <c:invertIfNegative val="0"/>
          <c:dLbls>
            <c:dLbl>
              <c:idx val="0"/>
              <c:tx>
                <c:rich>
                  <a:bodyPr/>
                  <a:lstStyle/>
                  <a:p>
                    <a:r>
                      <a:rPr lang="en-US" altLang="zh-CN"/>
                      <a:t>3</a:t>
                    </a:r>
                    <a:endParaRPr lang="en-US" altLang="zh-CN"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35C-4357-AA43-0715ADE7FA91}"/>
                </c:ext>
              </c:extLst>
            </c:dLbl>
            <c:dLbl>
              <c:idx val="1"/>
              <c:tx>
                <c:rich>
                  <a:bodyPr/>
                  <a:lstStyle/>
                  <a:p>
                    <a:r>
                      <a:rPr lang="en-US" altLang="zh-CN"/>
                      <a:t>10</a:t>
                    </a:r>
                    <a:endParaRPr lang="en-US" altLang="zh-CN"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35C-4357-AA43-0715ADE7FA91}"/>
                </c:ext>
              </c:extLst>
            </c:dLbl>
            <c:dLbl>
              <c:idx val="2"/>
              <c:tx>
                <c:rich>
                  <a:bodyPr/>
                  <a:lstStyle/>
                  <a:p>
                    <a:r>
                      <a:rPr lang="en-US" altLang="zh-CN"/>
                      <a:t>10</a:t>
                    </a:r>
                    <a:endParaRPr lang="en-US" altLang="zh-CN"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35C-4357-AA43-0715ADE7FA91}"/>
                </c:ext>
              </c:extLst>
            </c:dLbl>
            <c:dLbl>
              <c:idx val="3"/>
              <c:tx>
                <c:rich>
                  <a:bodyPr/>
                  <a:lstStyle/>
                  <a:p>
                    <a:r>
                      <a:rPr lang="en-US" altLang="zh-CN"/>
                      <a:t>17</a:t>
                    </a:r>
                    <a:endParaRPr lang="en-US" altLang="zh-CN"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35C-4357-AA43-0715ADE7FA91}"/>
                </c:ext>
              </c:extLst>
            </c:dLbl>
            <c:dLbl>
              <c:idx val="4"/>
              <c:tx>
                <c:rich>
                  <a:bodyPr/>
                  <a:lstStyle/>
                  <a:p>
                    <a:r>
                      <a:rPr lang="en-US" altLang="zh-CN"/>
                      <a:t>4</a:t>
                    </a:r>
                    <a:endParaRPr lang="en-US" altLang="zh-CN"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35C-4357-AA43-0715ADE7FA91}"/>
                </c:ext>
              </c:extLst>
            </c:dLbl>
            <c:dLbl>
              <c:idx val="5"/>
              <c:tx>
                <c:rich>
                  <a:bodyPr/>
                  <a:lstStyle/>
                  <a:p>
                    <a:r>
                      <a:rPr lang="en-US" altLang="zh-CN"/>
                      <a:t>7</a:t>
                    </a:r>
                    <a:endParaRPr lang="en-US" altLang="zh-CN"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35C-4357-AA43-0715ADE7FA91}"/>
                </c:ext>
              </c:extLst>
            </c:dLbl>
            <c:dLbl>
              <c:idx val="6"/>
              <c:tx>
                <c:rich>
                  <a:bodyPr/>
                  <a:lstStyle/>
                  <a:p>
                    <a:r>
                      <a:rPr lang="en-US" altLang="zh-CN"/>
                      <a:t>1</a:t>
                    </a:r>
                    <a:endParaRPr lang="en-US" altLang="zh-CN"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35C-4357-AA43-0715ADE7FA91}"/>
                </c:ext>
              </c:extLst>
            </c:dLbl>
            <c:dLbl>
              <c:idx val="7"/>
              <c:tx>
                <c:rich>
                  <a:bodyPr/>
                  <a:lstStyle/>
                  <a:p>
                    <a:r>
                      <a:rPr lang="en-US" altLang="zh-CN"/>
                      <a:t>6</a:t>
                    </a:r>
                    <a:endParaRPr lang="en-US" altLang="zh-CN"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35C-4357-AA43-0715ADE7FA91}"/>
                </c:ext>
              </c:extLst>
            </c:dLbl>
            <c:dLbl>
              <c:idx val="8"/>
              <c:tx>
                <c:rich>
                  <a:bodyPr/>
                  <a:lstStyle/>
                  <a:p>
                    <a:r>
                      <a:rPr lang="en-US" altLang="zh-CN"/>
                      <a:t>1</a:t>
                    </a:r>
                    <a:endParaRPr lang="en-US" altLang="zh-CN"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35C-4357-AA43-0715ADE7FA91}"/>
                </c:ext>
              </c:extLst>
            </c:dLbl>
            <c:dLbl>
              <c:idx val="9"/>
              <c:tx>
                <c:rich>
                  <a:bodyPr/>
                  <a:lstStyle/>
                  <a:p>
                    <a:r>
                      <a:rPr lang="en-US" altLang="zh-CN"/>
                      <a:t>2</a:t>
                    </a:r>
                    <a:endParaRPr lang="en-US" altLang="zh-CN"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35C-4357-AA43-0715ADE7FA91}"/>
                </c:ext>
              </c:extLst>
            </c:dLbl>
            <c:dLbl>
              <c:idx val="10"/>
              <c:tx>
                <c:rich>
                  <a:bodyPr/>
                  <a:lstStyle/>
                  <a:p>
                    <a:r>
                      <a:rPr lang="en-US" altLang="zh-CN"/>
                      <a:t>19</a:t>
                    </a:r>
                    <a:endParaRPr lang="en-US" altLang="zh-CN"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35C-4357-AA43-0715ADE7FA91}"/>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Sheet4!$J$16:$J$26</c:f>
              <c:strCache>
                <c:ptCount val="11"/>
                <c:pt idx="0">
                  <c:v>Pre-Angel</c:v>
                </c:pt>
                <c:pt idx="1">
                  <c:v>Angel</c:v>
                </c:pt>
                <c:pt idx="2">
                  <c:v>Pre-A</c:v>
                </c:pt>
                <c:pt idx="3">
                  <c:v>A</c:v>
                </c:pt>
                <c:pt idx="4">
                  <c:v>A+</c:v>
                </c:pt>
                <c:pt idx="5">
                  <c:v>B</c:v>
                </c:pt>
                <c:pt idx="6">
                  <c:v>B+</c:v>
                </c:pt>
                <c:pt idx="7">
                  <c:v>C</c:v>
                </c:pt>
                <c:pt idx="8">
                  <c:v>D</c:v>
                </c:pt>
                <c:pt idx="9">
                  <c:v>D+</c:v>
                </c:pt>
                <c:pt idx="10">
                  <c:v>Strategy</c:v>
                </c:pt>
              </c:strCache>
            </c:strRef>
          </c:cat>
          <c:val>
            <c:numRef>
              <c:f>Sheet4!$K$16:$K$26</c:f>
              <c:numCache>
                <c:formatCode>General</c:formatCode>
                <c:ptCount val="11"/>
                <c:pt idx="0">
                  <c:v>-3</c:v>
                </c:pt>
                <c:pt idx="1">
                  <c:v>-18</c:v>
                </c:pt>
                <c:pt idx="2">
                  <c:v>-10</c:v>
                </c:pt>
                <c:pt idx="3">
                  <c:v>-17</c:v>
                </c:pt>
                <c:pt idx="4">
                  <c:v>-4</c:v>
                </c:pt>
                <c:pt idx="5">
                  <c:v>-7</c:v>
                </c:pt>
                <c:pt idx="6">
                  <c:v>-1</c:v>
                </c:pt>
                <c:pt idx="7">
                  <c:v>-6</c:v>
                </c:pt>
                <c:pt idx="8">
                  <c:v>-1</c:v>
                </c:pt>
                <c:pt idx="9">
                  <c:v>-2</c:v>
                </c:pt>
                <c:pt idx="10">
                  <c:v>-19</c:v>
                </c:pt>
              </c:numCache>
            </c:numRef>
          </c:val>
          <c:extLst>
            <c:ext xmlns:c16="http://schemas.microsoft.com/office/drawing/2014/chart" uri="{C3380CC4-5D6E-409C-BE32-E72D297353CC}">
              <c16:uniqueId val="{00000000-235C-4357-AA43-0715ADE7FA91}"/>
            </c:ext>
          </c:extLst>
        </c:ser>
        <c:dLbls>
          <c:showLegendKey val="0"/>
          <c:showVal val="0"/>
          <c:showCatName val="0"/>
          <c:showSerName val="0"/>
          <c:showPercent val="0"/>
          <c:showBubbleSize val="0"/>
        </c:dLbls>
        <c:gapWidth val="182"/>
        <c:axId val="814489424"/>
        <c:axId val="299547792"/>
      </c:barChart>
      <c:catAx>
        <c:axId val="814489424"/>
        <c:scaling>
          <c:orientation val="minMax"/>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299547792"/>
        <c:crosses val="autoZero"/>
        <c:auto val="1"/>
        <c:lblAlgn val="ctr"/>
        <c:lblOffset val="100"/>
        <c:noMultiLvlLbl val="0"/>
      </c:catAx>
      <c:valAx>
        <c:axId val="299547792"/>
        <c:scaling>
          <c:orientation val="minMax"/>
        </c:scaling>
        <c:delete val="1"/>
        <c:axPos val="b"/>
        <c:numFmt formatCode="General" sourceLinked="1"/>
        <c:majorTickMark val="none"/>
        <c:minorTickMark val="none"/>
        <c:tickLblPos val="nextTo"/>
        <c:crossAx val="8144894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88612E-5B62-40D2-88CB-B8567E1AAD5A}" type="datetimeFigureOut">
              <a:rPr lang="en-US" smtClean="0"/>
              <a:t>12/11/2019</a:t>
            </a:fld>
            <a:endParaRPr 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57167E-6F4E-4B58-ACBF-890421EF14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2</a:t>
            </a:fld>
            <a:endParaRPr lang="en-US"/>
          </a:p>
        </p:txBody>
      </p:sp>
    </p:spTree>
    <p:extLst>
      <p:ext uri="{BB962C8B-B14F-4D97-AF65-F5344CB8AC3E}">
        <p14:creationId xmlns:p14="http://schemas.microsoft.com/office/powerpoint/2010/main" val="492428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10</a:t>
            </a:r>
            <a:r>
              <a:rPr lang="zh-CN" altLang="en-US" dirty="0"/>
              <a:t>月</a:t>
            </a:r>
            <a:r>
              <a:rPr lang="en-US" altLang="zh-CN" dirty="0"/>
              <a:t>139</a:t>
            </a:r>
            <a:r>
              <a:rPr lang="zh-CN" altLang="en-US" dirty="0"/>
              <a:t>起 </a:t>
            </a:r>
            <a:r>
              <a:rPr lang="en-US" altLang="zh-CN" dirty="0"/>
              <a:t>664.51</a:t>
            </a:r>
            <a:r>
              <a:rPr lang="zh-CN" altLang="en-US" dirty="0"/>
              <a:t>亿元</a:t>
            </a:r>
            <a:endParaRPr lang="en-US" altLang="zh-CN" dirty="0"/>
          </a:p>
          <a:p>
            <a:r>
              <a:rPr lang="zh-CN" altLang="en-US" dirty="0"/>
              <a:t>董事会预案</a:t>
            </a:r>
            <a:r>
              <a:rPr lang="en-US" altLang="zh-CN" dirty="0"/>
              <a:t>87</a:t>
            </a:r>
          </a:p>
          <a:p>
            <a:r>
              <a:rPr lang="zh-CN" altLang="en-US" dirty="0"/>
              <a:t>进行</a:t>
            </a:r>
            <a:r>
              <a:rPr lang="en-US" altLang="zh-CN" dirty="0"/>
              <a:t>5</a:t>
            </a:r>
          </a:p>
          <a:p>
            <a:r>
              <a:rPr lang="zh-CN" altLang="en-US" dirty="0"/>
              <a:t>达成转让意向</a:t>
            </a:r>
            <a:r>
              <a:rPr lang="en-US" altLang="zh-CN" dirty="0"/>
              <a:t>8</a:t>
            </a:r>
          </a:p>
          <a:p>
            <a:r>
              <a:rPr lang="zh-CN" altLang="en-US" dirty="0"/>
              <a:t>签署协议</a:t>
            </a:r>
            <a:r>
              <a:rPr lang="en-US" altLang="zh-CN" dirty="0"/>
              <a:t>13</a:t>
            </a:r>
          </a:p>
          <a:p>
            <a:r>
              <a:rPr lang="zh-CN" altLang="en-US" dirty="0"/>
              <a:t>大会通过</a:t>
            </a:r>
            <a:r>
              <a:rPr lang="en-US" altLang="zh-CN" dirty="0"/>
              <a:t>15</a:t>
            </a:r>
          </a:p>
          <a:p>
            <a:r>
              <a:rPr lang="zh-CN" altLang="en-US" dirty="0"/>
              <a:t>完成</a:t>
            </a:r>
            <a:r>
              <a:rPr lang="en-US" altLang="zh-CN" dirty="0"/>
              <a:t>11</a:t>
            </a:r>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2.</a:t>
            </a:r>
            <a:r>
              <a:rPr lang="zh-CN" altLang="en-US" dirty="0"/>
              <a:t>进军中和医院业务</a:t>
            </a:r>
            <a:endParaRPr lang="en-US" altLang="zh-CN" dirty="0"/>
          </a:p>
          <a:p>
            <a:r>
              <a:rPr lang="en-US" altLang="zh-CN" dirty="0"/>
              <a:t>3.</a:t>
            </a:r>
            <a:r>
              <a:rPr lang="zh-CN" altLang="en-US" sz="1200" b="0" i="0" kern="1200" dirty="0">
                <a:solidFill>
                  <a:schemeClr val="tx1"/>
                </a:solidFill>
                <a:effectLst/>
                <a:latin typeface="+mn-lt"/>
                <a:ea typeface="+mn-ea"/>
                <a:cs typeface="+mn-cs"/>
              </a:rPr>
              <a:t>被控股股东拖入困境的誉衡药业开始甩卖资产。华润三九与誉衡药业</a:t>
            </a:r>
            <a:r>
              <a:rPr lang="en-US" altLang="zh-CN" sz="1200" b="0" i="0" kern="1200" dirty="0">
                <a:solidFill>
                  <a:schemeClr val="tx1"/>
                </a:solidFill>
                <a:effectLst/>
                <a:latin typeface="+mn-lt"/>
                <a:ea typeface="+mn-ea"/>
                <a:cs typeface="+mn-cs"/>
              </a:rPr>
              <a:t>27</a:t>
            </a:r>
            <a:r>
              <a:rPr lang="zh-CN" altLang="en-US" sz="1200" b="0" i="0" kern="1200" dirty="0">
                <a:solidFill>
                  <a:schemeClr val="tx1"/>
                </a:solidFill>
                <a:effectLst/>
                <a:latin typeface="+mn-lt"/>
                <a:ea typeface="+mn-ea"/>
                <a:cs typeface="+mn-cs"/>
              </a:rPr>
              <a:t>日晚同步公告，前者拟收购后者旗下的澳诺（中国）制药有限公司（下称“澳诺制药”）</a:t>
            </a:r>
            <a:r>
              <a:rPr lang="en-US" altLang="zh-CN" sz="1200" b="0" i="0" kern="1200" dirty="0">
                <a:solidFill>
                  <a:schemeClr val="tx1"/>
                </a:solidFill>
                <a:effectLst/>
                <a:latin typeface="+mn-lt"/>
                <a:ea typeface="+mn-ea"/>
                <a:cs typeface="+mn-cs"/>
              </a:rPr>
              <a:t>100%</a:t>
            </a:r>
            <a:r>
              <a:rPr lang="zh-CN" altLang="en-US" sz="1200" b="0" i="0" kern="1200" dirty="0">
                <a:solidFill>
                  <a:schemeClr val="tx1"/>
                </a:solidFill>
                <a:effectLst/>
                <a:latin typeface="+mn-lt"/>
                <a:ea typeface="+mn-ea"/>
                <a:cs typeface="+mn-cs"/>
              </a:rPr>
              <a:t>股权，交易价款共计</a:t>
            </a:r>
            <a:r>
              <a:rPr lang="en-US" altLang="zh-CN" sz="1200" b="0" i="0" kern="1200" dirty="0">
                <a:solidFill>
                  <a:schemeClr val="tx1"/>
                </a:solidFill>
                <a:effectLst/>
                <a:latin typeface="+mn-lt"/>
                <a:ea typeface="+mn-ea"/>
                <a:cs typeface="+mn-cs"/>
              </a:rPr>
              <a:t>14.2</a:t>
            </a:r>
            <a:r>
              <a:rPr lang="zh-CN" altLang="en-US" sz="1200" b="0" i="0" kern="1200" dirty="0">
                <a:solidFill>
                  <a:schemeClr val="tx1"/>
                </a:solidFill>
                <a:effectLst/>
                <a:latin typeface="+mn-lt"/>
                <a:ea typeface="+mn-ea"/>
                <a:cs typeface="+mn-cs"/>
              </a:rPr>
              <a:t>亿元。澳诺制药可谓是誉衡药业旗下的核心优质资产。</a:t>
            </a:r>
            <a:endParaRPr lang="en-US" altLang="zh-CN" sz="1200" b="0" i="0" kern="1200" dirty="0">
              <a:solidFill>
                <a:schemeClr val="tx1"/>
              </a:solidFill>
              <a:effectLst/>
              <a:latin typeface="+mn-lt"/>
              <a:ea typeface="+mn-ea"/>
              <a:cs typeface="+mn-cs"/>
            </a:endParaRPr>
          </a:p>
          <a:p>
            <a:r>
              <a:rPr lang="en-US" altLang="zh-CN" sz="1200" b="0" i="0" kern="1200" dirty="0">
                <a:solidFill>
                  <a:schemeClr val="tx1"/>
                </a:solidFill>
                <a:effectLst/>
                <a:latin typeface="+mn-lt"/>
                <a:ea typeface="+mn-ea"/>
                <a:cs typeface="+mn-cs"/>
              </a:rPr>
              <a:t>4.</a:t>
            </a:r>
            <a:r>
              <a:rPr lang="zh-CN" altLang="en-US" sz="1200" b="0" i="0" kern="1200" dirty="0">
                <a:solidFill>
                  <a:schemeClr val="tx1"/>
                </a:solidFill>
                <a:effectLst/>
                <a:latin typeface="+mn-lt"/>
                <a:ea typeface="+mn-ea"/>
                <a:cs typeface="+mn-cs"/>
              </a:rPr>
              <a:t>公司表示符合公司及集团在产业链的进一步延伸和布局。上市公司的主营业务将在原有化肥业务、水泥业务、盐业业务和甲烷氯化物业务的基础上增加钛白粉业务，推动公司发挥化工行业的协同效应。</a:t>
            </a:r>
            <a:endParaRPr lang="en-US" altLang="zh-CN" sz="1200" b="0" i="0" kern="1200" dirty="0">
              <a:solidFill>
                <a:schemeClr val="tx1"/>
              </a:solidFill>
              <a:effectLst/>
              <a:latin typeface="+mn-lt"/>
              <a:ea typeface="+mn-ea"/>
              <a:cs typeface="+mn-cs"/>
            </a:endParaRPr>
          </a:p>
          <a:p>
            <a:r>
              <a:rPr lang="en-US" altLang="zh-CN" sz="1200" b="0" i="0" kern="1200" dirty="0">
                <a:solidFill>
                  <a:schemeClr val="tx1"/>
                </a:solidFill>
                <a:effectLst/>
                <a:latin typeface="+mn-lt"/>
                <a:ea typeface="+mn-ea"/>
                <a:cs typeface="+mn-cs"/>
              </a:rPr>
              <a:t>5.</a:t>
            </a:r>
            <a:endParaRPr lang="zh-CN"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9175</a:t>
            </a:r>
          </a:p>
        </p:txBody>
      </p:sp>
      <p:sp>
        <p:nvSpPr>
          <p:cNvPr id="4" name="灯片编号占位符 3"/>
          <p:cNvSpPr>
            <a:spLocks noGrp="1"/>
          </p:cNvSpPr>
          <p:nvPr>
            <p:ph type="sldNum" sz="quarter" idx="5"/>
          </p:nvPr>
        </p:nvSpPr>
        <p:spPr/>
        <p:txBody>
          <a:bodyPr/>
          <a:lstStyle/>
          <a:p>
            <a:fld id="{D657167E-6F4E-4B58-ACBF-890421EF14B4}" type="slidenum">
              <a:rPr lang="en-US" smtClean="0"/>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15</a:t>
            </a:fld>
            <a:endParaRPr lang="en-US"/>
          </a:p>
        </p:txBody>
      </p:sp>
    </p:spTree>
    <p:extLst>
      <p:ext uri="{BB962C8B-B14F-4D97-AF65-F5344CB8AC3E}">
        <p14:creationId xmlns:p14="http://schemas.microsoft.com/office/powerpoint/2010/main" val="36265868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1.</a:t>
            </a:r>
            <a:r>
              <a:rPr lang="zh-CN" altLang="en-US" sz="1200" b="0" i="0" u="none" strike="noStrike" kern="1200" dirty="0">
                <a:solidFill>
                  <a:schemeClr val="tx1"/>
                </a:solidFill>
                <a:effectLst/>
                <a:latin typeface="+mn-lt"/>
                <a:ea typeface="+mn-ea"/>
                <a:cs typeface="+mn-cs"/>
              </a:rPr>
              <a:t>新旧动能山高军融基金（山东畅赢股权投资）</a:t>
            </a:r>
            <a:r>
              <a:rPr lang="en-US" altLang="zh-CN" sz="1200" b="0" i="0" u="none" strike="noStrike" kern="1200" dirty="0">
                <a:solidFill>
                  <a:schemeClr val="tx1"/>
                </a:solidFill>
                <a:effectLst/>
                <a:latin typeface="+mn-lt"/>
                <a:ea typeface="+mn-ea"/>
                <a:cs typeface="+mn-cs"/>
              </a:rPr>
              <a:t>50</a:t>
            </a:r>
            <a:r>
              <a:rPr lang="zh-CN" altLang="en-US" sz="1200" b="0" i="0" u="none" strike="noStrike" kern="1200" dirty="0">
                <a:solidFill>
                  <a:schemeClr val="tx1"/>
                </a:solidFill>
                <a:effectLst/>
                <a:latin typeface="+mn-lt"/>
                <a:ea typeface="+mn-ea"/>
                <a:cs typeface="+mn-cs"/>
              </a:rPr>
              <a:t>亿</a:t>
            </a:r>
            <a:endParaRPr lang="en-US" altLang="zh-CN" sz="1200" b="0" i="0" u="none" strike="noStrike" kern="1200" dirty="0">
              <a:solidFill>
                <a:schemeClr val="tx1"/>
              </a:solidFill>
              <a:effectLst/>
              <a:latin typeface="+mn-lt"/>
              <a:ea typeface="+mn-ea"/>
              <a:cs typeface="+mn-cs"/>
            </a:endParaRPr>
          </a:p>
          <a:p>
            <a:r>
              <a:rPr lang="en-US" altLang="zh-CN" dirty="0"/>
              <a:t>2.</a:t>
            </a:r>
            <a:r>
              <a:rPr lang="zh-CN" altLang="en-US" sz="1200" b="0" i="0" u="none" strike="noStrike" kern="1200" dirty="0">
                <a:solidFill>
                  <a:schemeClr val="tx1"/>
                </a:solidFill>
                <a:effectLst/>
                <a:latin typeface="+mn-lt"/>
                <a:ea typeface="+mn-ea"/>
                <a:cs typeface="+mn-cs"/>
              </a:rPr>
              <a:t>疌泉航天工融债转股投资基金</a:t>
            </a:r>
            <a:r>
              <a:rPr lang="zh-CN" altLang="en-US" dirty="0"/>
              <a:t>（</a:t>
            </a:r>
            <a:r>
              <a:rPr lang="zh-CN" altLang="en-US" sz="1200" b="0" i="0" u="none" strike="noStrike" kern="1200" dirty="0">
                <a:solidFill>
                  <a:schemeClr val="tx1"/>
                </a:solidFill>
                <a:effectLst/>
                <a:latin typeface="+mn-lt"/>
                <a:ea typeface="+mn-ea"/>
                <a:cs typeface="+mn-cs"/>
              </a:rPr>
              <a:t>工银资本</a:t>
            </a:r>
            <a:r>
              <a:rPr lang="zh-CN" altLang="en-US" dirty="0"/>
              <a:t>）</a:t>
            </a:r>
            <a:r>
              <a:rPr lang="en-US" altLang="zh-CN" dirty="0"/>
              <a:t>30</a:t>
            </a:r>
            <a:r>
              <a:rPr lang="zh-CN" altLang="en-US" dirty="0"/>
              <a:t>亿</a:t>
            </a:r>
            <a:endParaRPr lang="en-US" altLang="zh-CN" dirty="0"/>
          </a:p>
          <a:p>
            <a:r>
              <a:rPr lang="en-US" altLang="zh-CN" dirty="0"/>
              <a:t>3.</a:t>
            </a:r>
            <a:r>
              <a:rPr lang="zh-CN" altLang="en-US" sz="1200" b="0" i="0" u="none" strike="noStrike" kern="1200" dirty="0">
                <a:solidFill>
                  <a:schemeClr val="tx1"/>
                </a:solidFill>
                <a:effectLst/>
                <a:latin typeface="+mn-lt"/>
                <a:ea typeface="+mn-ea"/>
                <a:cs typeface="+mn-cs"/>
              </a:rPr>
              <a:t>华侨城润禹基金</a:t>
            </a:r>
            <a:r>
              <a:rPr lang="zh-CN" altLang="en-US" dirty="0"/>
              <a:t>（华侨城华鑫投资）</a:t>
            </a:r>
            <a:r>
              <a:rPr lang="en-US" altLang="zh-CN" dirty="0"/>
              <a:t>10</a:t>
            </a:r>
            <a:r>
              <a:rPr lang="zh-CN" altLang="en-US" dirty="0"/>
              <a:t>亿</a:t>
            </a:r>
            <a:endParaRPr lang="en-US" altLang="zh-CN" dirty="0"/>
          </a:p>
          <a:p>
            <a:r>
              <a:rPr lang="zh-CN" altLang="en-US" dirty="0"/>
              <a:t>均为募集完成</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10</a:t>
            </a:r>
            <a:r>
              <a:rPr lang="zh-CN" altLang="en-US" dirty="0"/>
              <a:t>月</a:t>
            </a:r>
            <a:r>
              <a:rPr lang="en-US" altLang="zh-CN" dirty="0"/>
              <a:t>359 </a:t>
            </a:r>
          </a:p>
          <a:p>
            <a:r>
              <a:rPr lang="en-US" altLang="zh-CN" dirty="0"/>
              <a:t>250.69</a:t>
            </a:r>
            <a:r>
              <a:rPr lang="zh-CN" altLang="en-US" dirty="0"/>
              <a:t>亿元</a:t>
            </a:r>
            <a:endParaRPr lang="en-US" altLang="zh-CN" dirty="0"/>
          </a:p>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5</a:t>
            </a:fld>
            <a:endParaRPr lang="en-US" dirty="0"/>
          </a:p>
        </p:txBody>
      </p:sp>
    </p:spTree>
    <p:extLst>
      <p:ext uri="{BB962C8B-B14F-4D97-AF65-F5344CB8AC3E}">
        <p14:creationId xmlns:p14="http://schemas.microsoft.com/office/powerpoint/2010/main" val="595838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t>车和家：理想汽车</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10</a:t>
            </a:r>
            <a:r>
              <a:rPr lang="zh-CN" altLang="en-US" dirty="0"/>
              <a:t>月科创板仅</a:t>
            </a:r>
            <a:r>
              <a:rPr lang="en-US" altLang="zh-CN" dirty="0"/>
              <a:t>7</a:t>
            </a:r>
            <a:r>
              <a:rPr lang="zh-CN" altLang="en-US" dirty="0"/>
              <a:t>家上市</a:t>
            </a:r>
            <a:endParaRPr lang="en-US" altLang="zh-CN" dirty="0"/>
          </a:p>
          <a:p>
            <a:r>
              <a:rPr lang="en-US" altLang="zh-CN" dirty="0"/>
              <a:t>10</a:t>
            </a:r>
            <a:r>
              <a:rPr lang="zh-CN" altLang="en-US" dirty="0"/>
              <a:t>月港股</a:t>
            </a:r>
            <a:r>
              <a:rPr lang="en-US" altLang="zh-CN" dirty="0"/>
              <a:t>21</a:t>
            </a:r>
            <a:r>
              <a:rPr lang="zh-CN" altLang="en-US" dirty="0"/>
              <a:t>家</a:t>
            </a:r>
            <a:r>
              <a:rPr lang="en-US" altLang="zh-CN" dirty="0"/>
              <a:t>IPO</a:t>
            </a:r>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10</a:t>
            </a:fld>
            <a:endParaRPr lang="en-US"/>
          </a:p>
        </p:txBody>
      </p:sp>
    </p:spTree>
    <p:extLst>
      <p:ext uri="{BB962C8B-B14F-4D97-AF65-F5344CB8AC3E}">
        <p14:creationId xmlns:p14="http://schemas.microsoft.com/office/powerpoint/2010/main" val="3445431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2019/12/11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2019/12/11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628650" y="365125"/>
            <a:ext cx="5800725"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2019/12/11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628650" y="1825625"/>
            <a:ext cx="78867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40"/>
            <a:ext cx="78867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4589465"/>
            <a:ext cx="7886700" cy="1500187"/>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noProof="1"/>
              <a:t>单击此处编辑母版文本样式</a:t>
            </a:r>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62865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4820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7"/>
            <a:ext cx="78867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630239" y="1681163"/>
            <a:ext cx="386873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630239" y="2505075"/>
            <a:ext cx="386873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29150" y="1681163"/>
            <a:ext cx="38877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4629150" y="2505075"/>
            <a:ext cx="3887788"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788" y="987427"/>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2019/12/11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788" y="987427"/>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628650" y="1825625"/>
            <a:ext cx="78867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65125"/>
            <a:ext cx="1971675"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628651" y="365125"/>
            <a:ext cx="5762625"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Tree>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628650" y="1825625"/>
            <a:ext cx="78867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40"/>
            <a:ext cx="78867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4589465"/>
            <a:ext cx="7886700" cy="1500187"/>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noProof="1"/>
              <a:t>单击此处编辑母版文本样式</a:t>
            </a:r>
          </a:p>
        </p:txBody>
      </p:sp>
    </p:spTree>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62865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4820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7"/>
            <a:ext cx="78867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630239" y="1681163"/>
            <a:ext cx="386873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630239" y="2505075"/>
            <a:ext cx="386873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29150" y="1681163"/>
            <a:ext cx="38877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4629150" y="2505075"/>
            <a:ext cx="3887788"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Tree>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11DF3E94-B1DE-4DB0-B817-89FF325CCA67}" type="datetimeFigureOut">
              <a:rPr lang="zh-CN" altLang="en-US" smtClean="0"/>
              <a:t>2019/12/11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788" y="987427"/>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788" y="987427"/>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628650" y="1825625"/>
            <a:ext cx="78867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65125"/>
            <a:ext cx="1971675"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628651" y="365125"/>
            <a:ext cx="5762625"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hf sldNum="0"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表格占位符 2"/>
          <p:cNvSpPr>
            <a:spLocks noGrp="1"/>
          </p:cNvSpPr>
          <p:nvPr>
            <p:ph type="tbl" idx="1"/>
          </p:nvPr>
        </p:nvSpPr>
        <p:spPr>
          <a:xfrm>
            <a:off x="628650" y="1825625"/>
            <a:ext cx="7886700" cy="4351338"/>
          </a:xfrm>
          <a:prstGeom prst="rect">
            <a:avLst/>
          </a:prstGeom>
        </p:spPr>
        <p:txBody>
          <a:bodyPr/>
          <a:lstStyle/>
          <a:p>
            <a:pPr lvl="0"/>
            <a:endParaRPr lang="zh-CN" altLang="en-US" noProof="0"/>
          </a:p>
        </p:txBody>
      </p:sp>
    </p:spTree>
  </p:cSld>
  <p:clrMapOvr>
    <a:masterClrMapping/>
  </p:clrMapOvr>
  <p:transition>
    <p:wipe dir="r"/>
  </p:transition>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2019/12/11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2019/12/11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a:t>单击此处编辑母版标题样式</a:t>
            </a:r>
          </a:p>
        </p:txBody>
      </p:sp>
      <p:sp>
        <p:nvSpPr>
          <p:cNvPr id="3" name="文本占位符 2"/>
          <p:cNvSpPr>
            <a:spLocks noGrp="1"/>
          </p:cNvSpPr>
          <p:nvPr>
            <p:ph type="body" idx="1" hasCustomPrompt="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2019/12/11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6286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46291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11DF3E94-B1DE-4DB0-B817-89FF325CCA67}" type="datetimeFigureOut">
              <a:rPr lang="zh-CN" altLang="en-US" smtClean="0"/>
              <a:t>2019/12/11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4" name="内容占位符 3"/>
          <p:cNvSpPr>
            <a:spLocks noGrp="1"/>
          </p:cNvSpPr>
          <p:nvPr>
            <p:ph sz="half" idx="2" hasCustomPrompt="1"/>
          </p:nvPr>
        </p:nvSpPr>
        <p:spPr>
          <a:xfrm>
            <a:off x="629842" y="2505075"/>
            <a:ext cx="3868340"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6" name="内容占位符 5"/>
          <p:cNvSpPr>
            <a:spLocks noGrp="1"/>
          </p:cNvSpPr>
          <p:nvPr>
            <p:ph sz="quarter" idx="4" hasCustomPrompt="1"/>
          </p:nvPr>
        </p:nvSpPr>
        <p:spPr>
          <a:xfrm>
            <a:off x="4629150" y="2505075"/>
            <a:ext cx="3887391"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11DF3E94-B1DE-4DB0-B817-89FF325CCA67}" type="datetimeFigureOut">
              <a:rPr lang="zh-CN" altLang="en-US" smtClean="0"/>
              <a:t>2019/12/11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6286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hasCustomPrompt="1"/>
          </p:nvPr>
        </p:nvSpPr>
        <p:spPr>
          <a:xfrm>
            <a:off x="46291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11DF3E94-B1DE-4DB0-B817-89FF325CCA67}" type="datetimeFigureOut">
              <a:rPr lang="zh-CN" altLang="en-US" smtClean="0"/>
              <a:t>2019/12/11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1DF3E94-B1DE-4DB0-B817-89FF325CCA67}" type="datetimeFigureOut">
              <a:rPr lang="zh-CN" altLang="en-US" smtClean="0"/>
              <a:t>2019/12/11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1DF3E94-B1DE-4DB0-B817-89FF325CCA67}" type="datetimeFigureOut">
              <a:rPr lang="zh-CN" altLang="en-US" smtClean="0"/>
              <a:t>2019/12/11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p:cNvSpPr>
            <a:spLocks noGrp="1"/>
          </p:cNvSpPr>
          <p:nvPr>
            <p:ph idx="1" hasCustomPrompt="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日期占位符 4"/>
          <p:cNvSpPr>
            <a:spLocks noGrp="1"/>
          </p:cNvSpPr>
          <p:nvPr>
            <p:ph type="dt" sz="half" idx="10"/>
          </p:nvPr>
        </p:nvSpPr>
        <p:spPr/>
        <p:txBody>
          <a:bodyPr/>
          <a:lstStyle/>
          <a:p>
            <a:fld id="{11DF3E94-B1DE-4DB0-B817-89FF325CCA67}" type="datetimeFigureOut">
              <a:rPr lang="zh-CN" altLang="en-US" smtClean="0"/>
              <a:t>2019/12/11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hasCustomPrompt="1"/>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日期占位符 4"/>
          <p:cNvSpPr>
            <a:spLocks noGrp="1"/>
          </p:cNvSpPr>
          <p:nvPr>
            <p:ph type="dt" sz="half" idx="10"/>
          </p:nvPr>
        </p:nvSpPr>
        <p:spPr/>
        <p:txBody>
          <a:bodyPr/>
          <a:lstStyle/>
          <a:p>
            <a:fld id="{11DF3E94-B1DE-4DB0-B817-89FF325CCA67}" type="datetimeFigureOut">
              <a:rPr lang="zh-CN" altLang="en-US" smtClean="0"/>
              <a:t>2019/12/11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2019/12/11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628650" y="365125"/>
            <a:ext cx="5800725"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2019/12/11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hasCustomPrompt="1"/>
          </p:nvPr>
        </p:nvSpPr>
        <p:spPr>
          <a:xfrm>
            <a:off x="629842" y="2505075"/>
            <a:ext cx="3868340"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hasCustomPrompt="1"/>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hasCustomPrompt="1"/>
          </p:nvPr>
        </p:nvSpPr>
        <p:spPr>
          <a:xfrm>
            <a:off x="4629150" y="2505075"/>
            <a:ext cx="3887391"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11DF3E94-B1DE-4DB0-B817-89FF325CCA67}" type="datetimeFigureOut">
              <a:rPr lang="zh-CN" altLang="en-US" smtClean="0"/>
              <a:t>2019/12/11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11DF3E94-B1DE-4DB0-B817-89FF325CCA67}" type="datetimeFigureOut">
              <a:rPr lang="zh-CN" altLang="en-US" smtClean="0"/>
              <a:t>2019/12/11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DF3E94-B1DE-4DB0-B817-89FF325CCA67}" type="datetimeFigureOut">
              <a:rPr lang="zh-CN" altLang="en-US" smtClean="0"/>
              <a:t>2019/12/11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hasCustomPrompt="1"/>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11DF3E94-B1DE-4DB0-B817-89FF325CCA67}" type="datetimeFigureOut">
              <a:rPr lang="zh-CN" altLang="en-US" smtClean="0"/>
              <a:t>2019/12/11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11DF3E94-B1DE-4DB0-B817-89FF325CCA67}" type="datetimeFigureOut">
              <a:rPr lang="zh-CN" altLang="en-US" smtClean="0"/>
              <a:t>2019/12/11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4.jpe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F3E94-B1DE-4DB0-B817-89FF325CCA67}" type="datetimeFigureOut">
              <a:rPr lang="zh-CN" altLang="en-US" smtClean="0"/>
              <a:t>2019/12/11</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D17DF4-8C7B-410F-9BA1-699A539638B1}"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3074" name="Picture 33" descr="rk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124075" y="4181477"/>
            <a:ext cx="723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35" descr="top"/>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36" descr="bottom"/>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5524500"/>
            <a:ext cx="9144000"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37"/>
          <p:cNvSpPr txBox="1">
            <a:spLocks noChangeArrowheads="1"/>
          </p:cNvSpPr>
          <p:nvPr/>
        </p:nvSpPr>
        <p:spPr bwMode="auto">
          <a:xfrm>
            <a:off x="2890839" y="4637088"/>
            <a:ext cx="4319587" cy="253916"/>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sz="1050" dirty="0">
                <a:solidFill>
                  <a:srgbClr val="777777"/>
                </a:solidFill>
                <a:ea typeface="宋体" panose="02010600030101010101" pitchFamily="2" charset="-122"/>
              </a:rPr>
              <a:t>RONGKE INVESTMENT MANAGEMENT CO., LTD</a:t>
            </a:r>
          </a:p>
        </p:txBody>
      </p:sp>
      <p:sp>
        <p:nvSpPr>
          <p:cNvPr id="4102" name="Text Box 38"/>
          <p:cNvSpPr txBox="1">
            <a:spLocks noChangeArrowheads="1"/>
          </p:cNvSpPr>
          <p:nvPr/>
        </p:nvSpPr>
        <p:spPr bwMode="auto">
          <a:xfrm>
            <a:off x="2873376" y="4098927"/>
            <a:ext cx="4321175" cy="39241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buFont typeface="Arial" panose="020B0604020202020204" pitchFamily="34" charset="0"/>
              <a:buNone/>
              <a:defRPr/>
            </a:pPr>
            <a:r>
              <a:rPr lang="zh-CN" altLang="en-US" sz="1950">
                <a:solidFill>
                  <a:srgbClr val="777777"/>
                </a:solidFill>
                <a:ea typeface="黑体" panose="02010609060101010101" pitchFamily="49" charset="-122"/>
              </a:rPr>
              <a:t>上海融客投资管理有限公司</a:t>
            </a:r>
          </a:p>
        </p:txBody>
      </p:sp>
      <p:sp>
        <p:nvSpPr>
          <p:cNvPr id="4103" name="Rectangle 41"/>
          <p:cNvSpPr>
            <a:spLocks noChangeArrowheads="1"/>
          </p:cNvSpPr>
          <p:nvPr/>
        </p:nvSpPr>
        <p:spPr bwMode="auto">
          <a:xfrm>
            <a:off x="60326" y="6577015"/>
            <a:ext cx="2208213" cy="236537"/>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eaLnBrk="1" hangingPunct="1">
              <a:buFont typeface="Arial" panose="020B0604020202020204" pitchFamily="34" charset="0"/>
              <a:buNone/>
              <a:defRPr/>
            </a:pPr>
            <a:r>
              <a:rPr lang="en-US" sz="900" dirty="0">
                <a:solidFill>
                  <a:schemeClr val="bg1"/>
                </a:solidFill>
                <a:latin typeface="Verdana" panose="020B0604030504040204" pitchFamily="34" charset="0"/>
                <a:ea typeface="宋体" panose="02010600030101010101" pitchFamily="2" charset="-122"/>
              </a:rPr>
              <a:t>www.rongke.com</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9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8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7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6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75" indent="-257175" algn="l" rtl="0" eaLnBrk="0" fontAlgn="base" hangingPunct="0">
        <a:spcBef>
          <a:spcPct val="20000"/>
        </a:spcBef>
        <a:spcAft>
          <a:spcPct val="0"/>
        </a:spcAft>
        <a:buClr>
          <a:schemeClr val="hlink"/>
        </a:buClr>
        <a:buFont typeface="Wingdings" panose="05000000000000000000" pitchFamily="2" charset="2"/>
        <a:buChar char="v"/>
        <a:defRPr sz="2100" kern="1200">
          <a:solidFill>
            <a:srgbClr val="777777"/>
          </a:solidFill>
          <a:latin typeface="+mn-lt"/>
          <a:ea typeface="+mn-ea"/>
          <a:cs typeface="+mn-cs"/>
        </a:defRPr>
      </a:lvl1pPr>
      <a:lvl2pPr marL="557530" indent="-214630" algn="l" rtl="0" eaLnBrk="0" fontAlgn="base" hangingPunct="0">
        <a:spcBef>
          <a:spcPct val="20000"/>
        </a:spcBef>
        <a:spcAft>
          <a:spcPct val="0"/>
        </a:spcAft>
        <a:buClr>
          <a:schemeClr val="hlink"/>
        </a:buClr>
        <a:buFont typeface="Wingdings" panose="05000000000000000000" pitchFamily="2" charset="2"/>
        <a:buChar char="§"/>
        <a:defRPr sz="2100" kern="1200">
          <a:solidFill>
            <a:srgbClr val="777777"/>
          </a:solidFill>
          <a:latin typeface="+mn-lt"/>
          <a:ea typeface="+mn-ea"/>
          <a:cs typeface="+mn-cs"/>
        </a:defRPr>
      </a:lvl2pPr>
      <a:lvl3pPr marL="857250" indent="-171450" algn="l" rtl="0" eaLnBrk="0" fontAlgn="base" hangingPunct="0">
        <a:spcBef>
          <a:spcPct val="20000"/>
        </a:spcBef>
        <a:spcAft>
          <a:spcPct val="0"/>
        </a:spcAft>
        <a:buClr>
          <a:schemeClr val="hlink"/>
        </a:buClr>
        <a:buFont typeface="Wingdings" panose="05000000000000000000" pitchFamily="2" charset="2"/>
        <a:buChar char="•"/>
        <a:defRPr sz="1800" kern="1200">
          <a:solidFill>
            <a:srgbClr val="777777"/>
          </a:solidFill>
          <a:latin typeface="+mn-lt"/>
          <a:ea typeface="+mn-ea"/>
          <a:cs typeface="+mn-cs"/>
        </a:defRPr>
      </a:lvl3pPr>
      <a:lvl4pPr marL="1200150" indent="-171450" algn="l" rtl="0" eaLnBrk="0" fontAlgn="base" hangingPunct="0">
        <a:spcBef>
          <a:spcPct val="20000"/>
        </a:spcBef>
        <a:spcAft>
          <a:spcPct val="0"/>
        </a:spcAft>
        <a:buFont typeface="Wingdings" panose="05000000000000000000" pitchFamily="2" charset="2"/>
        <a:buChar char="–"/>
        <a:defRPr sz="1500" kern="1200">
          <a:solidFill>
            <a:srgbClr val="777777"/>
          </a:solidFill>
          <a:latin typeface="+mn-lt"/>
          <a:ea typeface="+mn-ea"/>
          <a:cs typeface="+mn-cs"/>
        </a:defRPr>
      </a:lvl4pPr>
      <a:lvl5pPr marL="1543050" indent="-171450" algn="l" rtl="0" eaLnBrk="0" fontAlgn="base" hangingPunct="0">
        <a:spcBef>
          <a:spcPct val="20000"/>
        </a:spcBef>
        <a:spcAft>
          <a:spcPct val="0"/>
        </a:spcAft>
        <a:buFont typeface="Wingdings" panose="05000000000000000000" pitchFamily="2" charset="2"/>
        <a:buChar char="»"/>
        <a:defRPr sz="1500" kern="1200">
          <a:solidFill>
            <a:srgbClr val="777777"/>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p:nvSpPr>
        <p:spPr bwMode="auto">
          <a:xfrm>
            <a:off x="1" y="6477000"/>
            <a:ext cx="8558213" cy="381000"/>
          </a:xfrm>
          <a:prstGeom prst="rect">
            <a:avLst/>
          </a:prstGeom>
          <a:solidFill>
            <a:srgbClr val="969696"/>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ct val="50000"/>
              </a:spcBef>
              <a:spcAft>
                <a:spcPts val="0"/>
              </a:spcAft>
              <a:buClrTx/>
              <a:buSzTx/>
              <a:buFont typeface="Arial" panose="020B0604020202020204" pitchFamily="34" charset="0"/>
              <a:buNone/>
              <a:defRPr/>
            </a:pPr>
            <a:endParaRPr kumimoji="0" lang="zh-CN" altLang="en-US" sz="900" b="0" i="0" u="none" strike="noStrike" kern="1200" cap="none" spc="0" normalizeH="0" baseline="-25000" noProof="0">
              <a:ln>
                <a:noFill/>
              </a:ln>
              <a:solidFill>
                <a:srgbClr val="777777"/>
              </a:solidFill>
              <a:effectLst/>
              <a:uLnTx/>
              <a:uFillTx/>
              <a:latin typeface="Arial" panose="020B0604020202020204" pitchFamily="34" charset="0"/>
              <a:ea typeface="宋体" panose="02010600030101010101" pitchFamily="2" charset="-122"/>
              <a:cs typeface="+mn-cs"/>
            </a:endParaRPr>
          </a:p>
        </p:txBody>
      </p:sp>
      <p:pic>
        <p:nvPicPr>
          <p:cNvPr id="1027" name="Picture 7" descr="bottom"/>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1588"/>
            <a:ext cx="9144000"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SBottomSquare"/>
          <p:cNvSpPr>
            <a:spLocks noChangeArrowheads="1"/>
          </p:cNvSpPr>
          <p:nvPr/>
        </p:nvSpPr>
        <p:spPr bwMode="auto">
          <a:xfrm>
            <a:off x="8604250" y="6477000"/>
            <a:ext cx="539750" cy="381000"/>
          </a:xfrm>
          <a:prstGeom prst="rect">
            <a:avLst/>
          </a:prstGeom>
          <a:solidFill>
            <a:srgbClr val="6598FF"/>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ts val="0"/>
              </a:spcBef>
              <a:spcAft>
                <a:spcPts val="0"/>
              </a:spcAft>
              <a:buClrTx/>
              <a:buSzTx/>
              <a:buFont typeface="Arial" panose="020B0604020202020204" pitchFamily="34" charset="0"/>
              <a:buNone/>
              <a:defRPr/>
            </a:pPr>
            <a:endParaRPr kumimoji="0" lang="en-GB" altLang="en-US" sz="10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29" name="SBottomSquare"/>
          <p:cNvSpPr>
            <a:spLocks noChangeArrowheads="1"/>
          </p:cNvSpPr>
          <p:nvPr/>
        </p:nvSpPr>
        <p:spPr bwMode="auto">
          <a:xfrm>
            <a:off x="8604250" y="6477000"/>
            <a:ext cx="539750" cy="38100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幼圆" panose="02010509060101010101" pitchFamily="49" charset="-122"/>
                <a:ea typeface="宋体" panose="02010600030101010101" pitchFamily="2" charset="-122"/>
              </a:defRPr>
            </a:lvl1pPr>
            <a:lvl2pPr>
              <a:defRPr b="1">
                <a:solidFill>
                  <a:schemeClr val="tx1"/>
                </a:solidFill>
                <a:latin typeface="幼圆" panose="02010509060101010101" pitchFamily="49" charset="-122"/>
                <a:ea typeface="宋体" panose="02010600030101010101" pitchFamily="2" charset="-122"/>
              </a:defRPr>
            </a:lvl2pPr>
            <a:lvl3pPr>
              <a:defRPr b="1">
                <a:solidFill>
                  <a:schemeClr val="tx1"/>
                </a:solidFill>
                <a:latin typeface="幼圆" panose="02010509060101010101" pitchFamily="49" charset="-122"/>
                <a:ea typeface="宋体" panose="02010600030101010101" pitchFamily="2" charset="-122"/>
              </a:defRPr>
            </a:lvl3pPr>
            <a:lvl4pPr>
              <a:defRPr b="1">
                <a:solidFill>
                  <a:schemeClr val="tx1"/>
                </a:solidFill>
                <a:latin typeface="幼圆" panose="02010509060101010101" pitchFamily="49" charset="-122"/>
                <a:ea typeface="宋体" panose="02010600030101010101" pitchFamily="2" charset="-122"/>
              </a:defRPr>
            </a:lvl4pPr>
            <a:lvl5pPr>
              <a:defRPr b="1">
                <a:solidFill>
                  <a:schemeClr val="tx1"/>
                </a:solidFill>
                <a:latin typeface="幼圆" panose="02010509060101010101" pitchFamily="49" charset="-122"/>
                <a:ea typeface="宋体" panose="02010600030101010101" pitchFamily="2" charset="-122"/>
              </a:defRPr>
            </a:lvl5pPr>
            <a:lvl6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fld id="{A614356D-AF49-4C37-8ADA-81BDD80874FE}" type="slidenum">
              <a:rPr kumimoji="0" lang="zh-CN" altLang="en-US" sz="750" b="0" i="0" u="none" strike="noStrike" kern="120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rPr>
              <a:t>‹#›</a:t>
            </a:fld>
            <a:endParaRPr kumimoji="0" lang="zh-CN" altLang="en-US" sz="75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pic>
        <p:nvPicPr>
          <p:cNvPr id="1030" name="Picture 35" descr="招牌设计"/>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124701" y="6540500"/>
            <a:ext cx="2778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36"/>
          <p:cNvSpPr txBox="1">
            <a:spLocks noChangeArrowheads="1"/>
          </p:cNvSpPr>
          <p:nvPr/>
        </p:nvSpPr>
        <p:spPr bwMode="auto">
          <a:xfrm>
            <a:off x="7378700" y="6532565"/>
            <a:ext cx="1370013" cy="265457"/>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 CLIENTS</a:t>
            </a:r>
          </a:p>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 SERVICE</a:t>
            </a:r>
          </a:p>
        </p:txBody>
      </p:sp>
      <p:sp>
        <p:nvSpPr>
          <p:cNvPr id="1032" name="Rectangle 38"/>
          <p:cNvSpPr>
            <a:spLocks noChangeArrowheads="1"/>
          </p:cNvSpPr>
          <p:nvPr/>
        </p:nvSpPr>
        <p:spPr bwMode="auto">
          <a:xfrm>
            <a:off x="1" y="6524625"/>
            <a:ext cx="2195513" cy="236538"/>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defRPr/>
            </a:pPr>
            <a:r>
              <a:rPr kumimoji="0" lang="en-US" sz="900" b="0" i="0" u="none" strike="noStrike" kern="1200" cap="none" spc="0" normalizeH="0" baseline="0" noProof="0" dirty="0">
                <a:ln>
                  <a:noFill/>
                </a:ln>
                <a:solidFill>
                  <a:srgbClr val="FFFFFF"/>
                </a:solidFill>
                <a:effectLst/>
                <a:uLnTx/>
                <a:uFillTx/>
                <a:latin typeface="Verdana" panose="020B0604030504040204" pitchFamily="34" charset="0"/>
                <a:ea typeface="宋体" panose="02010600030101010101" pitchFamily="2" charset="-122"/>
                <a:cs typeface="+mn-cs"/>
              </a:rPr>
              <a:t>www.rongke.com</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ransition>
    <p:wipe dir="r"/>
  </p:transition>
  <p:hf sldNum="0" hdr="0" ftr="0" dt="0"/>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9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8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7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6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75" indent="-257175" algn="l" rtl="0" eaLnBrk="0" fontAlgn="base" hangingPunct="0">
        <a:spcBef>
          <a:spcPct val="20000"/>
        </a:spcBef>
        <a:spcAft>
          <a:spcPct val="0"/>
        </a:spcAft>
        <a:buChar char="•"/>
        <a:defRPr sz="2400" kern="1200">
          <a:solidFill>
            <a:srgbClr val="777777"/>
          </a:solidFill>
          <a:latin typeface="+mn-lt"/>
          <a:ea typeface="+mn-ea"/>
          <a:cs typeface="+mn-cs"/>
        </a:defRPr>
      </a:lvl1pPr>
      <a:lvl2pPr marL="557530" indent="-214630" algn="l" rtl="0" eaLnBrk="0" fontAlgn="base" hangingPunct="0">
        <a:spcBef>
          <a:spcPct val="20000"/>
        </a:spcBef>
        <a:spcAft>
          <a:spcPct val="0"/>
        </a:spcAft>
        <a:buFont typeface="Wingdings" panose="05000000000000000000" pitchFamily="2" charset="2"/>
        <a:buChar char="n"/>
        <a:defRPr sz="2100" kern="1200">
          <a:solidFill>
            <a:srgbClr val="777777"/>
          </a:solidFill>
          <a:latin typeface="+mn-lt"/>
          <a:ea typeface="+mn-ea"/>
          <a:cs typeface="+mn-cs"/>
        </a:defRPr>
      </a:lvl2pPr>
      <a:lvl3pPr marL="857250" indent="-171450" algn="l" rtl="0" eaLnBrk="0" fontAlgn="base" hangingPunct="0">
        <a:spcBef>
          <a:spcPct val="20000"/>
        </a:spcBef>
        <a:spcAft>
          <a:spcPct val="0"/>
        </a:spcAft>
        <a:buFont typeface="Wingdings" panose="05000000000000000000" pitchFamily="2" charset="2"/>
        <a:buChar char="n"/>
        <a:defRPr sz="1800" kern="1200">
          <a:solidFill>
            <a:srgbClr val="777777"/>
          </a:solidFill>
          <a:latin typeface="+mn-lt"/>
          <a:ea typeface="+mn-ea"/>
          <a:cs typeface="+mn-cs"/>
        </a:defRPr>
      </a:lvl3pPr>
      <a:lvl4pPr marL="12001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4pPr>
      <a:lvl5pPr marL="15430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1DF3E94-B1DE-4DB0-B817-89FF325CCA67}" type="datetimeFigureOut">
              <a:rPr lang="zh-CN" altLang="en-US" smtClean="0"/>
              <a:t>2019/12/11</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4D17DF4-8C7B-410F-9BA1-699A539638B1}"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3.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3.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5.xml"/><Relationship Id="rId1" Type="http://schemas.openxmlformats.org/officeDocument/2006/relationships/themeOverride" Target="../theme/themeOverride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3.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5"/>
          <p:cNvSpPr>
            <a:spLocks noChangeArrowheads="1"/>
          </p:cNvSpPr>
          <p:nvPr/>
        </p:nvSpPr>
        <p:spPr bwMode="auto">
          <a:xfrm>
            <a:off x="1819737" y="2221925"/>
            <a:ext cx="36734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r>
              <a:rPr lang="en-US" altLang="zh-CN" sz="2800" dirty="0">
                <a:solidFill>
                  <a:srgbClr val="CC0000"/>
                </a:solidFill>
                <a:latin typeface="黑体" panose="02010609060101010101" pitchFamily="49" charset="-122"/>
                <a:ea typeface="黑体" panose="02010609060101010101" pitchFamily="49" charset="-122"/>
              </a:rPr>
              <a:t>『</a:t>
            </a:r>
            <a:r>
              <a:rPr lang="zh-CN" altLang="en-US" sz="2800" dirty="0">
                <a:solidFill>
                  <a:srgbClr val="CC0000"/>
                </a:solidFill>
                <a:ea typeface="黑体" panose="02010609060101010101" pitchFamily="49" charset="-122"/>
              </a:rPr>
              <a:t>融客</a:t>
            </a:r>
            <a:r>
              <a:rPr lang="zh-CN" altLang="en-US" sz="2800" dirty="0">
                <a:solidFill>
                  <a:srgbClr val="CC0000"/>
                </a:solidFill>
                <a:latin typeface="黑体" panose="02010609060101010101" pitchFamily="49" charset="-122"/>
                <a:ea typeface="黑体" panose="02010609060101010101" pitchFamily="49" charset="-122"/>
              </a:rPr>
              <a:t>月报</a:t>
            </a:r>
            <a:r>
              <a:rPr lang="en-US" altLang="zh-CN" sz="2800" dirty="0">
                <a:solidFill>
                  <a:srgbClr val="CC0000"/>
                </a:solidFill>
                <a:latin typeface="黑体" panose="02010609060101010101" pitchFamily="49" charset="-122"/>
                <a:ea typeface="黑体" panose="02010609060101010101" pitchFamily="49" charset="-122"/>
              </a:rPr>
              <a:t>』</a:t>
            </a:r>
            <a:endParaRPr lang="zh-CN" altLang="en-US" sz="2800" dirty="0">
              <a:solidFill>
                <a:srgbClr val="CC0000"/>
              </a:solidFill>
              <a:latin typeface="黑体" panose="02010609060101010101" pitchFamily="49" charset="-122"/>
              <a:ea typeface="黑体" panose="02010609060101010101" pitchFamily="49" charset="-122"/>
            </a:endParaRPr>
          </a:p>
        </p:txBody>
      </p:sp>
      <p:sp>
        <p:nvSpPr>
          <p:cNvPr id="5" name="Text Box 6"/>
          <p:cNvSpPr txBox="1">
            <a:spLocks noChangeArrowheads="1"/>
          </p:cNvSpPr>
          <p:nvPr/>
        </p:nvSpPr>
        <p:spPr bwMode="auto">
          <a:xfrm>
            <a:off x="658830" y="2844225"/>
            <a:ext cx="70564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algn="r">
              <a:spcBef>
                <a:spcPct val="50000"/>
              </a:spcBef>
            </a:pPr>
            <a:r>
              <a:rPr lang="en-US" altLang="zh-CN" sz="3200" b="0" dirty="0">
                <a:solidFill>
                  <a:srgbClr val="000066"/>
                </a:solidFill>
                <a:latin typeface="Times New Roman" panose="02020603050405020304" pitchFamily="18" charset="0"/>
                <a:ea typeface="黑体" panose="02010609060101010101" pitchFamily="49" charset="-122"/>
              </a:rPr>
              <a:t>——</a:t>
            </a:r>
            <a:r>
              <a:rPr lang="zh-CN" altLang="en-US" sz="2800" dirty="0">
                <a:solidFill>
                  <a:srgbClr val="000066"/>
                </a:solidFill>
                <a:latin typeface="Times New Roman" panose="02020603050405020304" pitchFamily="18" charset="0"/>
                <a:ea typeface="黑体" panose="02010609060101010101" pitchFamily="49" charset="-122"/>
              </a:rPr>
              <a:t>私募股权投资市场</a:t>
            </a:r>
            <a:r>
              <a:rPr lang="zh-CN" altLang="en-US" sz="1600" dirty="0">
                <a:solidFill>
                  <a:srgbClr val="000066"/>
                </a:solidFill>
                <a:latin typeface="Times New Roman" panose="02020603050405020304" pitchFamily="18" charset="0"/>
                <a:ea typeface="黑体" panose="02010609060101010101" pitchFamily="49" charset="-122"/>
              </a:rPr>
              <a:t>（</a:t>
            </a:r>
            <a:r>
              <a:rPr lang="en-US" altLang="zh-CN" sz="1600" dirty="0">
                <a:solidFill>
                  <a:srgbClr val="000066"/>
                </a:solidFill>
                <a:latin typeface="Times New Roman" panose="02020603050405020304" pitchFamily="18" charset="0"/>
                <a:ea typeface="黑体" panose="02010609060101010101" pitchFamily="49" charset="-122"/>
              </a:rPr>
              <a:t>2019</a:t>
            </a:r>
            <a:r>
              <a:rPr lang="zh-CN" altLang="en-US" sz="1600" dirty="0">
                <a:solidFill>
                  <a:srgbClr val="000066"/>
                </a:solidFill>
                <a:latin typeface="Times New Roman" panose="02020603050405020304" pitchFamily="18" charset="0"/>
                <a:ea typeface="黑体" panose="02010609060101010101" pitchFamily="49" charset="-122"/>
              </a:rPr>
              <a:t>年</a:t>
            </a:r>
            <a:r>
              <a:rPr lang="en-US" altLang="zh-CN" sz="1600" dirty="0">
                <a:solidFill>
                  <a:srgbClr val="000066"/>
                </a:solidFill>
                <a:latin typeface="Times New Roman" panose="02020603050405020304" pitchFamily="18" charset="0"/>
                <a:ea typeface="黑体" panose="02010609060101010101" pitchFamily="49" charset="-122"/>
              </a:rPr>
              <a:t>11</a:t>
            </a:r>
            <a:r>
              <a:rPr lang="zh-CN" altLang="en-US" sz="1600" dirty="0">
                <a:solidFill>
                  <a:srgbClr val="000066"/>
                </a:solidFill>
                <a:latin typeface="Times New Roman" panose="02020603050405020304" pitchFamily="18" charset="0"/>
                <a:ea typeface="黑体" panose="02010609060101010101" pitchFamily="49" charset="-122"/>
              </a:rPr>
              <a:t>月）</a:t>
            </a:r>
          </a:p>
        </p:txBody>
      </p:sp>
    </p:spTree>
  </p:cSld>
  <p:clrMapOvr>
    <a:overrideClrMapping bg1="lt1" tx1="dk1" bg2="lt2" tx2="dk2" accent1="accent1" accent2="accent2" accent3="accent3" accent4="accent4" accent5="accent5" accent6="accent6" hlink="hlink" folHlink="folHlink"/>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71818" y="5284447"/>
            <a:ext cx="8600364" cy="874407"/>
          </a:xfrm>
          <a:prstGeom prst="rect">
            <a:avLst/>
          </a:prstGeom>
          <a:noFill/>
        </p:spPr>
        <p:txBody>
          <a:bodyPr wrap="square" rtlCol="0">
            <a:spAutoFit/>
          </a:bodyPr>
          <a:lstStyle/>
          <a:p>
            <a:pPr algn="just">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11</a:t>
            </a:r>
            <a:r>
              <a:rPr lang="zh-CN" altLang="en-US" sz="1400" dirty="0">
                <a:latin typeface="微软雅黑" panose="020B0503020204020204" pitchFamily="34" charset="-122"/>
                <a:ea typeface="微软雅黑" panose="020B0503020204020204" pitchFamily="34" charset="-122"/>
              </a:rPr>
              <a:t>月共有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28</a:t>
            </a:r>
            <a:r>
              <a:rPr lang="zh-CN" altLang="en-US" sz="1400" dirty="0">
                <a:latin typeface="微软雅黑" panose="020B0503020204020204" pitchFamily="34" charset="-122"/>
                <a:ea typeface="微软雅黑" panose="020B0503020204020204" pitchFamily="34" charset="-122"/>
              </a:rPr>
              <a:t>个基金产品因标的通过其他方式实现退出，与</a:t>
            </a:r>
            <a:r>
              <a:rPr lang="en-US" altLang="zh-CN" sz="1400" dirty="0">
                <a:latin typeface="微软雅黑" panose="020B0503020204020204" pitchFamily="34" charset="-122"/>
                <a:ea typeface="微软雅黑" panose="020B0503020204020204" pitchFamily="34" charset="-122"/>
              </a:rPr>
              <a:t>10</a:t>
            </a:r>
            <a:r>
              <a:rPr lang="zh-CN" altLang="en-US" sz="1400" dirty="0">
                <a:latin typeface="微软雅黑" panose="020B0503020204020204" pitchFamily="34" charset="-122"/>
                <a:ea typeface="微软雅黑" panose="020B0503020204020204" pitchFamily="34" charset="-122"/>
              </a:rPr>
              <a:t>月基本持平，其中</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16</a:t>
            </a:r>
            <a:r>
              <a:rPr lang="zh-CN" altLang="en-US" sz="1400" dirty="0">
                <a:latin typeface="微软雅黑" panose="020B0503020204020204" pitchFamily="34" charset="-122"/>
                <a:ea typeface="微软雅黑" panose="020B0503020204020204" pitchFamily="34" charset="-122"/>
              </a:rPr>
              <a:t>个产品通过</a:t>
            </a:r>
            <a:r>
              <a:rPr lang="en-US" altLang="zh-CN" dirty="0">
                <a:solidFill>
                  <a:srgbClr val="FF0000"/>
                </a:solidFill>
                <a:latin typeface="微软雅黑" panose="020B0503020204020204" pitchFamily="34" charset="-122"/>
                <a:ea typeface="微软雅黑" panose="020B0503020204020204" pitchFamily="34" charset="-122"/>
              </a:rPr>
              <a:t>M&amp;A</a:t>
            </a:r>
            <a:r>
              <a:rPr lang="zh-CN" altLang="en-US" sz="1400" dirty="0">
                <a:latin typeface="微软雅黑" panose="020B0503020204020204" pitchFamily="34" charset="-122"/>
                <a:ea typeface="微软雅黑" panose="020B0503020204020204" pitchFamily="34" charset="-122"/>
              </a:rPr>
              <a:t>途径完成退出，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12</a:t>
            </a:r>
            <a:r>
              <a:rPr lang="zh-CN" altLang="en-US" sz="1400" dirty="0">
                <a:latin typeface="微软雅黑" panose="020B0503020204020204" pitchFamily="34" charset="-122"/>
                <a:ea typeface="微软雅黑" panose="020B0503020204020204" pitchFamily="34" charset="-122"/>
              </a:rPr>
              <a:t>个产品通过</a:t>
            </a:r>
            <a:r>
              <a:rPr lang="zh-CN" altLang="en-US" dirty="0">
                <a:solidFill>
                  <a:srgbClr val="FF0000"/>
                </a:solidFill>
                <a:latin typeface="微软雅黑" panose="020B0503020204020204" pitchFamily="34" charset="-122"/>
                <a:ea typeface="微软雅黑" panose="020B0503020204020204" pitchFamily="34" charset="-122"/>
              </a:rPr>
              <a:t>股权转让</a:t>
            </a:r>
            <a:r>
              <a:rPr lang="zh-CN" altLang="en-US" sz="1400" dirty="0">
                <a:latin typeface="微软雅黑" panose="020B0503020204020204" pitchFamily="34" charset="-122"/>
                <a:ea typeface="微软雅黑" panose="020B0503020204020204" pitchFamily="34" charset="-122"/>
              </a:rPr>
              <a:t>方式退出。</a:t>
            </a:r>
            <a:r>
              <a:rPr lang="en-US" altLang="zh-CN" sz="1400" dirty="0">
                <a:latin typeface="微软雅黑" panose="020B0503020204020204" pitchFamily="34" charset="-122"/>
                <a:ea typeface="微软雅黑" panose="020B0503020204020204" pitchFamily="34" charset="-122"/>
              </a:rPr>
              <a:t>M&amp;A</a:t>
            </a:r>
            <a:r>
              <a:rPr lang="zh-CN" altLang="en-US" sz="1400" dirty="0">
                <a:latin typeface="微软雅黑" panose="020B0503020204020204" pitchFamily="34" charset="-122"/>
                <a:ea typeface="微软雅黑" panose="020B0503020204020204" pitchFamily="34" charset="-122"/>
              </a:rPr>
              <a:t>及股权转让退出事件均与上月几乎持平。</a:t>
            </a:r>
          </a:p>
        </p:txBody>
      </p:sp>
      <p:grpSp>
        <p:nvGrpSpPr>
          <p:cNvPr id="4" name="组合 3"/>
          <p:cNvGrpSpPr/>
          <p:nvPr/>
        </p:nvGrpSpPr>
        <p:grpSpPr>
          <a:xfrm>
            <a:off x="486540" y="1086953"/>
            <a:ext cx="2468118" cy="369870"/>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基金退出情况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其他退出情况</a:t>
            </a:r>
          </a:p>
        </p:txBody>
      </p:sp>
      <p:pic>
        <p:nvPicPr>
          <p:cNvPr id="2" name="图片 1">
            <a:extLst>
              <a:ext uri="{FF2B5EF4-FFF2-40B4-BE49-F238E27FC236}">
                <a16:creationId xmlns:a16="http://schemas.microsoft.com/office/drawing/2014/main" id="{4FB9EF9F-9CDA-4066-BF23-F9D8370D00DF}"/>
              </a:ext>
            </a:extLst>
          </p:cNvPr>
          <p:cNvPicPr>
            <a:picLocks noChangeAspect="1"/>
          </p:cNvPicPr>
          <p:nvPr/>
        </p:nvPicPr>
        <p:blipFill>
          <a:blip r:embed="rId3"/>
          <a:stretch>
            <a:fillRect/>
          </a:stretch>
        </p:blipFill>
        <p:spPr>
          <a:xfrm>
            <a:off x="4389501" y="1573553"/>
            <a:ext cx="5931922" cy="3243353"/>
          </a:xfrm>
          <a:prstGeom prst="rect">
            <a:avLst/>
          </a:prstGeom>
        </p:spPr>
      </p:pic>
      <p:pic>
        <p:nvPicPr>
          <p:cNvPr id="9" name="图片 8">
            <a:extLst>
              <a:ext uri="{FF2B5EF4-FFF2-40B4-BE49-F238E27FC236}">
                <a16:creationId xmlns:a16="http://schemas.microsoft.com/office/drawing/2014/main" id="{0B907F67-C682-4014-BD10-CAD6595B3A50}"/>
              </a:ext>
            </a:extLst>
          </p:cNvPr>
          <p:cNvPicPr>
            <a:picLocks noChangeAspect="1"/>
          </p:cNvPicPr>
          <p:nvPr/>
        </p:nvPicPr>
        <p:blipFill>
          <a:blip r:embed="rId4"/>
          <a:stretch>
            <a:fillRect/>
          </a:stretch>
        </p:blipFill>
        <p:spPr>
          <a:xfrm>
            <a:off x="138947" y="1573553"/>
            <a:ext cx="5919729" cy="3243353"/>
          </a:xfrm>
          <a:prstGeom prst="rect">
            <a:avLst/>
          </a:prstGeom>
        </p:spPr>
      </p:pic>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330414" y="1100636"/>
            <a:ext cx="2975493" cy="369870"/>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上市公司并购非上市公司</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并购</a:t>
            </a:r>
          </a:p>
        </p:txBody>
      </p:sp>
      <p:sp>
        <p:nvSpPr>
          <p:cNvPr id="11" name="文本框 10"/>
          <p:cNvSpPr txBox="1"/>
          <p:nvPr/>
        </p:nvSpPr>
        <p:spPr>
          <a:xfrm>
            <a:off x="783593" y="4950281"/>
            <a:ext cx="7576813" cy="1289905"/>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11</a:t>
            </a:r>
            <a:r>
              <a:rPr lang="zh-CN" altLang="en-US" sz="1400" dirty="0">
                <a:latin typeface="微软雅黑" panose="020B0503020204020204" pitchFamily="34" charset="-122"/>
                <a:ea typeface="微软雅黑" panose="020B0503020204020204" pitchFamily="34" charset="-122"/>
              </a:rPr>
              <a:t>月上市公司对非上市公司的并购事件共计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165</a:t>
            </a:r>
            <a:r>
              <a:rPr lang="zh-CN" altLang="en-US" sz="1400" dirty="0">
                <a:latin typeface="微软雅黑" panose="020B0503020204020204" pitchFamily="34" charset="-122"/>
                <a:ea typeface="微软雅黑" panose="020B0503020204020204" pitchFamily="34" charset="-122"/>
              </a:rPr>
              <a:t>起，涉及规模总计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329.29</a:t>
            </a:r>
            <a:r>
              <a:rPr lang="zh-CN" altLang="en-US" sz="1400" dirty="0">
                <a:latin typeface="微软雅黑" panose="020B0503020204020204" pitchFamily="34" charset="-122"/>
                <a:ea typeface="微软雅黑" panose="020B0503020204020204" pitchFamily="34" charset="-122"/>
              </a:rPr>
              <a:t>亿元人民币，其中，董事会预案的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99</a:t>
            </a:r>
            <a:r>
              <a:rPr lang="zh-CN" altLang="en-US" sz="1400" dirty="0">
                <a:latin typeface="微软雅黑" panose="020B0503020204020204" pitchFamily="34" charset="-122"/>
                <a:ea typeface="微软雅黑" panose="020B0503020204020204" pitchFamily="34" charset="-122"/>
              </a:rPr>
              <a:t>家，进行中的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6</a:t>
            </a:r>
            <a:r>
              <a:rPr lang="zh-CN" altLang="en-US" sz="1400" dirty="0">
                <a:latin typeface="微软雅黑" panose="020B0503020204020204" pitchFamily="34" charset="-122"/>
                <a:ea typeface="微软雅黑" panose="020B0503020204020204" pitchFamily="34" charset="-122"/>
              </a:rPr>
              <a:t>家，达成转让意向的有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11</a:t>
            </a:r>
            <a:r>
              <a:rPr lang="zh-CN" altLang="en-US" sz="1400" dirty="0">
                <a:latin typeface="微软雅黑" panose="020B0503020204020204" pitchFamily="34" charset="-122"/>
                <a:ea typeface="微软雅黑" panose="020B0503020204020204" pitchFamily="34" charset="-122"/>
              </a:rPr>
              <a:t>家，已经签署转让协议的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21</a:t>
            </a:r>
            <a:r>
              <a:rPr lang="zh-CN" altLang="en-US" sz="1400" dirty="0">
                <a:latin typeface="微软雅黑" panose="020B0503020204020204" pitchFamily="34" charset="-122"/>
                <a:ea typeface="微软雅黑" panose="020B0503020204020204" pitchFamily="34" charset="-122"/>
              </a:rPr>
              <a:t>家，股东大会通过的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15</a:t>
            </a:r>
            <a:r>
              <a:rPr lang="zh-CN" altLang="en-US" sz="1400" dirty="0">
                <a:latin typeface="微软雅黑" panose="020B0503020204020204" pitchFamily="34" charset="-122"/>
                <a:ea typeface="微软雅黑" panose="020B0503020204020204" pitchFamily="34" charset="-122"/>
              </a:rPr>
              <a:t>家，国资委批准的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a:t>
            </a:r>
            <a:r>
              <a:rPr lang="zh-CN" altLang="en-US" sz="1400" dirty="0">
                <a:latin typeface="微软雅黑" panose="020B0503020204020204" pitchFamily="34" charset="-122"/>
                <a:ea typeface="微软雅黑" panose="020B0503020204020204" pitchFamily="34" charset="-122"/>
              </a:rPr>
              <a:t>家，完成的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12</a:t>
            </a:r>
            <a:r>
              <a:rPr lang="zh-CN" altLang="en-US" sz="1400" dirty="0">
                <a:latin typeface="微软雅黑" panose="020B0503020204020204" pitchFamily="34" charset="-122"/>
                <a:ea typeface="微软雅黑" panose="020B0503020204020204" pitchFamily="34" charset="-122"/>
              </a:rPr>
              <a:t>家。</a:t>
            </a:r>
          </a:p>
        </p:txBody>
      </p:sp>
      <p:pic>
        <p:nvPicPr>
          <p:cNvPr id="7" name="图片 6">
            <a:extLst>
              <a:ext uri="{FF2B5EF4-FFF2-40B4-BE49-F238E27FC236}">
                <a16:creationId xmlns:a16="http://schemas.microsoft.com/office/drawing/2014/main" id="{FEEDC72C-D549-4D3A-95CA-53C69BC17A77}"/>
              </a:ext>
            </a:extLst>
          </p:cNvPr>
          <p:cNvPicPr>
            <a:picLocks noChangeAspect="1"/>
          </p:cNvPicPr>
          <p:nvPr/>
        </p:nvPicPr>
        <p:blipFill>
          <a:blip r:embed="rId3"/>
          <a:stretch>
            <a:fillRect/>
          </a:stretch>
        </p:blipFill>
        <p:spPr>
          <a:xfrm>
            <a:off x="1474118" y="1660587"/>
            <a:ext cx="6195761" cy="3099610"/>
          </a:xfrm>
          <a:prstGeom prst="rect">
            <a:avLst/>
          </a:prstGeom>
        </p:spPr>
      </p:pic>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68330" y="1172923"/>
            <a:ext cx="3617333"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上市公司并购非上市公司规模前五</a:t>
            </a:r>
          </a:p>
        </p:txBody>
      </p:sp>
      <p:sp>
        <p:nvSpPr>
          <p:cNvPr id="4" name="等腰三角形 3">
            <a:extLst>
              <a:ext uri="{FF2B5EF4-FFF2-40B4-BE49-F238E27FC236}">
                <a16:creationId xmlns:a16="http://schemas.microsoft.com/office/drawing/2014/main" id="{90762674-E569-4558-8C79-F25671ABC618}"/>
              </a:ext>
            </a:extLst>
          </p:cNvPr>
          <p:cNvSpPr/>
          <p:nvPr/>
        </p:nvSpPr>
        <p:spPr>
          <a:xfrm rot="5400000">
            <a:off x="3736648" y="1221939"/>
            <a:ext cx="369868" cy="271839"/>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a:extLst>
              <a:ext uri="{FF2B5EF4-FFF2-40B4-BE49-F238E27FC236}">
                <a16:creationId xmlns:a16="http://schemas.microsoft.com/office/drawing/2014/main" id="{DA213B35-5481-4DF5-B2FA-51F31B2F7FA5}"/>
              </a:ext>
            </a:extLst>
          </p:cNvPr>
          <p:cNvPicPr>
            <a:picLocks noChangeAspect="1"/>
          </p:cNvPicPr>
          <p:nvPr/>
        </p:nvPicPr>
        <p:blipFill>
          <a:blip r:embed="rId3"/>
          <a:stretch>
            <a:fillRect/>
          </a:stretch>
        </p:blipFill>
        <p:spPr>
          <a:xfrm>
            <a:off x="188264" y="1937600"/>
            <a:ext cx="8767471" cy="2982800"/>
          </a:xfrm>
          <a:prstGeom prst="rect">
            <a:avLst/>
          </a:prstGeom>
        </p:spPr>
      </p:pic>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97784" y="1008988"/>
            <a:ext cx="2482389" cy="369870"/>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新三板市场概况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338885" y="1484904"/>
            <a:ext cx="1326657" cy="941082"/>
            <a:chOff x="415341" y="1328632"/>
            <a:chExt cx="1251973" cy="838730"/>
          </a:xfrm>
        </p:grpSpPr>
        <p:grpSp>
          <p:nvGrpSpPr>
            <p:cNvPr id="6" name="组合 5"/>
            <p:cNvGrpSpPr/>
            <p:nvPr/>
          </p:nvGrpSpPr>
          <p:grpSpPr>
            <a:xfrm>
              <a:off x="415341" y="1328632"/>
              <a:ext cx="1172437" cy="667568"/>
              <a:chOff x="539468" y="1205342"/>
              <a:chExt cx="1172437" cy="667568"/>
            </a:xfrm>
          </p:grpSpPr>
          <p:sp>
            <p:nvSpPr>
              <p:cNvPr id="8" name="文本框 7"/>
              <p:cNvSpPr txBox="1"/>
              <p:nvPr/>
            </p:nvSpPr>
            <p:spPr>
              <a:xfrm>
                <a:off x="539468" y="1205342"/>
                <a:ext cx="1031051" cy="261610"/>
              </a:xfrm>
              <a:prstGeom prst="rect">
                <a:avLst/>
              </a:prstGeom>
              <a:noFill/>
            </p:spPr>
            <p:txBody>
              <a:bodyPr wrap="none" rtlCol="0">
                <a:spAutoFit/>
              </a:bodyPr>
              <a:lstStyle/>
              <a:p>
                <a:r>
                  <a:rPr lang="zh-CN" altLang="en-US" sz="1100" dirty="0">
                    <a:latin typeface="微软雅黑" panose="020B0503020204020204" pitchFamily="34" charset="-122"/>
                    <a:ea typeface="微软雅黑" panose="020B0503020204020204" pitchFamily="34" charset="-122"/>
                  </a:rPr>
                  <a:t>挂牌企业总数</a:t>
                </a:r>
              </a:p>
            </p:txBody>
          </p:sp>
          <p:sp>
            <p:nvSpPr>
              <p:cNvPr id="9" name="文本框 8"/>
              <p:cNvSpPr txBox="1"/>
              <p:nvPr/>
            </p:nvSpPr>
            <p:spPr>
              <a:xfrm>
                <a:off x="1386175" y="1608745"/>
                <a:ext cx="325730"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家</a:t>
                </a:r>
              </a:p>
            </p:txBody>
          </p:sp>
          <p:sp>
            <p:nvSpPr>
              <p:cNvPr id="10" name="文本框 9"/>
              <p:cNvSpPr txBox="1"/>
              <p:nvPr/>
            </p:nvSpPr>
            <p:spPr>
              <a:xfrm>
                <a:off x="612365" y="1461456"/>
                <a:ext cx="821732" cy="411454"/>
              </a:xfrm>
              <a:prstGeom prst="rect">
                <a:avLst/>
              </a:prstGeom>
              <a:noFill/>
            </p:spPr>
            <p:txBody>
              <a:bodyPr wrap="none" rtlCol="0">
                <a:spAutoFit/>
              </a:bodyPr>
              <a:lstStyle/>
              <a:p>
                <a:r>
                  <a:rPr lang="en-US" altLang="zh-CN" sz="2400" b="1" dirty="0">
                    <a:solidFill>
                      <a:srgbClr val="FF0000"/>
                    </a:solidFill>
                    <a:latin typeface="Arial" panose="020B0604020202020204" pitchFamily="34" charset="0"/>
                    <a:cs typeface="Arial" panose="020B0604020202020204" pitchFamily="34" charset="0"/>
                  </a:rPr>
                  <a:t>9107</a:t>
                </a:r>
                <a:endParaRPr lang="en-US" sz="2400" b="1" dirty="0">
                  <a:solidFill>
                    <a:srgbClr val="FF0000"/>
                  </a:solidFill>
                  <a:latin typeface="Arial" panose="020B0604020202020204" pitchFamily="34" charset="0"/>
                  <a:cs typeface="Arial" panose="020B0604020202020204" pitchFamily="34" charset="0"/>
                </a:endParaRPr>
              </a:p>
            </p:txBody>
          </p:sp>
        </p:grpSp>
        <p:sp>
          <p:nvSpPr>
            <p:cNvPr id="7" name="文本框 6"/>
            <p:cNvSpPr txBox="1"/>
            <p:nvPr/>
          </p:nvSpPr>
          <p:spPr>
            <a:xfrm>
              <a:off x="964709" y="1893059"/>
              <a:ext cx="702605" cy="274303"/>
            </a:xfrm>
            <a:prstGeom prst="rect">
              <a:avLst/>
            </a:prstGeom>
            <a:noFill/>
          </p:spPr>
          <p:txBody>
            <a:bodyPr wrap="square" rtlCol="0">
              <a:spAutoFit/>
            </a:bodyPr>
            <a:lstStyle/>
            <a:p>
              <a:r>
                <a:rPr lang="en-US" altLang="zh-CN" sz="1400" b="1" dirty="0">
                  <a:solidFill>
                    <a:srgbClr val="00B050"/>
                  </a:solidFill>
                  <a:latin typeface="Arial" panose="020B0604020202020204" pitchFamily="34" charset="0"/>
                  <a:cs typeface="Arial" panose="020B0604020202020204" pitchFamily="34" charset="0"/>
                </a:rPr>
                <a:t>-68</a:t>
              </a:r>
              <a:endParaRPr lang="zh-CN" altLang="en-US" sz="1400" b="1" dirty="0">
                <a:solidFill>
                  <a:srgbClr val="00B050"/>
                </a:solidFill>
                <a:latin typeface="Arial" panose="020B0604020202020204" pitchFamily="34" charset="0"/>
                <a:cs typeface="Arial" panose="020B0604020202020204" pitchFamily="34" charset="0"/>
              </a:endParaRPr>
            </a:p>
          </p:txBody>
        </p:sp>
      </p:grpSp>
      <p:grpSp>
        <p:nvGrpSpPr>
          <p:cNvPr id="11" name="组合 10"/>
          <p:cNvGrpSpPr/>
          <p:nvPr/>
        </p:nvGrpSpPr>
        <p:grpSpPr>
          <a:xfrm>
            <a:off x="3594028" y="1410934"/>
            <a:ext cx="1995494" cy="982143"/>
            <a:chOff x="1918959" y="1157696"/>
            <a:chExt cx="1995494" cy="982143"/>
          </a:xfrm>
        </p:grpSpPr>
        <p:sp>
          <p:nvSpPr>
            <p:cNvPr id="12" name="矩形: 对角圆角 11"/>
            <p:cNvSpPr/>
            <p:nvPr/>
          </p:nvSpPr>
          <p:spPr>
            <a:xfrm>
              <a:off x="1918959" y="1419307"/>
              <a:ext cx="953847" cy="679755"/>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8435</a:t>
              </a:r>
              <a:endParaRPr lang="en-US" b="1" dirty="0">
                <a:solidFill>
                  <a:schemeClr val="tx1"/>
                </a:solidFill>
                <a:latin typeface="Arial" panose="020B0604020202020204" pitchFamily="34" charset="0"/>
                <a:cs typeface="Arial" panose="020B0604020202020204" pitchFamily="34" charset="0"/>
              </a:endParaRPr>
            </a:p>
          </p:txBody>
        </p:sp>
        <p:sp>
          <p:nvSpPr>
            <p:cNvPr id="13" name="矩形: 对角圆角 12"/>
            <p:cNvSpPr/>
            <p:nvPr/>
          </p:nvSpPr>
          <p:spPr>
            <a:xfrm>
              <a:off x="2896452" y="1392157"/>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672</a:t>
              </a:r>
              <a:endParaRPr lang="zh-CN" altLang="en-US" b="1" dirty="0">
                <a:solidFill>
                  <a:schemeClr val="tx1"/>
                </a:solidFill>
                <a:latin typeface="Arial" panose="020B0604020202020204" pitchFamily="34" charset="0"/>
                <a:cs typeface="Arial" panose="020B0604020202020204" pitchFamily="34" charset="0"/>
              </a:endParaRPr>
            </a:p>
          </p:txBody>
        </p:sp>
        <p:sp>
          <p:nvSpPr>
            <p:cNvPr id="14" name="文本框 13"/>
            <p:cNvSpPr txBox="1"/>
            <p:nvPr/>
          </p:nvSpPr>
          <p:spPr>
            <a:xfrm>
              <a:off x="2389259" y="1157696"/>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市场分层分布</a:t>
              </a:r>
            </a:p>
          </p:txBody>
        </p:sp>
        <p:sp>
          <p:nvSpPr>
            <p:cNvPr id="15" name="文本框 14"/>
            <p:cNvSpPr txBox="1"/>
            <p:nvPr/>
          </p:nvSpPr>
          <p:spPr>
            <a:xfrm>
              <a:off x="3422010" y="1862840"/>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创新</a:t>
              </a:r>
            </a:p>
          </p:txBody>
        </p:sp>
        <p:sp>
          <p:nvSpPr>
            <p:cNvPr id="16" name="文本框 15"/>
            <p:cNvSpPr txBox="1"/>
            <p:nvPr/>
          </p:nvSpPr>
          <p:spPr>
            <a:xfrm>
              <a:off x="2452878" y="1850444"/>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基础</a:t>
              </a:r>
            </a:p>
          </p:txBody>
        </p:sp>
      </p:grpSp>
      <p:sp>
        <p:nvSpPr>
          <p:cNvPr id="24"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lang="zh-CN" altLang="en-US" sz="2400" b="1" dirty="0">
                <a:solidFill>
                  <a:srgbClr val="000798"/>
                </a:solidFill>
                <a:latin typeface="Arial" panose="020B0604020202020204" pitchFamily="34" charset="0"/>
                <a:ea typeface="幼圆" panose="02010509060101010101" pitchFamily="49" charset="-122"/>
              </a:rPr>
              <a:t>新三板</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grpSp>
        <p:nvGrpSpPr>
          <p:cNvPr id="29" name="组合 28"/>
          <p:cNvGrpSpPr/>
          <p:nvPr/>
        </p:nvGrpSpPr>
        <p:grpSpPr>
          <a:xfrm>
            <a:off x="6366998" y="1351284"/>
            <a:ext cx="1995494" cy="982143"/>
            <a:chOff x="1918959" y="1157696"/>
            <a:chExt cx="1995494" cy="982143"/>
          </a:xfrm>
        </p:grpSpPr>
        <p:sp>
          <p:nvSpPr>
            <p:cNvPr id="30" name="矩形: 对角圆角 29"/>
            <p:cNvSpPr/>
            <p:nvPr/>
          </p:nvSpPr>
          <p:spPr>
            <a:xfrm>
              <a:off x="1918959" y="1419307"/>
              <a:ext cx="953847" cy="679755"/>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8399</a:t>
              </a:r>
              <a:endParaRPr lang="en-US" b="1" dirty="0">
                <a:solidFill>
                  <a:schemeClr val="tx1"/>
                </a:solidFill>
                <a:latin typeface="Arial" panose="020B0604020202020204" pitchFamily="34" charset="0"/>
                <a:cs typeface="Arial" panose="020B0604020202020204" pitchFamily="34" charset="0"/>
              </a:endParaRPr>
            </a:p>
          </p:txBody>
        </p:sp>
        <p:sp>
          <p:nvSpPr>
            <p:cNvPr id="31" name="矩形: 对角圆角 30"/>
            <p:cNvSpPr/>
            <p:nvPr/>
          </p:nvSpPr>
          <p:spPr>
            <a:xfrm>
              <a:off x="2896452" y="1392157"/>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708</a:t>
              </a:r>
              <a:endParaRPr lang="en-US" b="1" dirty="0">
                <a:solidFill>
                  <a:schemeClr val="tx1"/>
                </a:solidFill>
                <a:latin typeface="Arial" panose="020B0604020202020204" pitchFamily="34" charset="0"/>
                <a:cs typeface="Arial" panose="020B0604020202020204" pitchFamily="34" charset="0"/>
              </a:endParaRPr>
            </a:p>
          </p:txBody>
        </p:sp>
        <p:sp>
          <p:nvSpPr>
            <p:cNvPr id="32" name="文本框 31"/>
            <p:cNvSpPr txBox="1"/>
            <p:nvPr/>
          </p:nvSpPr>
          <p:spPr>
            <a:xfrm>
              <a:off x="2389259" y="1157696"/>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转让方式分布</a:t>
              </a:r>
            </a:p>
          </p:txBody>
        </p:sp>
        <p:sp>
          <p:nvSpPr>
            <p:cNvPr id="33" name="文本框 32"/>
            <p:cNvSpPr txBox="1"/>
            <p:nvPr/>
          </p:nvSpPr>
          <p:spPr>
            <a:xfrm>
              <a:off x="3422010" y="1862840"/>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做市</a:t>
              </a:r>
            </a:p>
          </p:txBody>
        </p:sp>
        <p:sp>
          <p:nvSpPr>
            <p:cNvPr id="35" name="文本框 34"/>
            <p:cNvSpPr txBox="1"/>
            <p:nvPr/>
          </p:nvSpPr>
          <p:spPr>
            <a:xfrm>
              <a:off x="2144652" y="1850444"/>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集合竞价</a:t>
              </a:r>
            </a:p>
          </p:txBody>
        </p:sp>
      </p:grpSp>
      <p:sp>
        <p:nvSpPr>
          <p:cNvPr id="17" name="文本框 16">
            <a:extLst>
              <a:ext uri="{FF2B5EF4-FFF2-40B4-BE49-F238E27FC236}">
                <a16:creationId xmlns:a16="http://schemas.microsoft.com/office/drawing/2014/main" id="{EAD2E347-3E2F-4D46-A157-1B020232F5FE}"/>
              </a:ext>
            </a:extLst>
          </p:cNvPr>
          <p:cNvSpPr txBox="1"/>
          <p:nvPr/>
        </p:nvSpPr>
        <p:spPr>
          <a:xfrm>
            <a:off x="1725019" y="5910594"/>
            <a:ext cx="5790741" cy="584775"/>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转板摘牌</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a:t>
            </a:r>
            <a:r>
              <a:rPr lang="zh-CN" altLang="en-US" sz="1400" dirty="0">
                <a:latin typeface="微软雅黑" panose="020B0503020204020204" pitchFamily="34" charset="-122"/>
                <a:ea typeface="微软雅黑" panose="020B0503020204020204" pitchFamily="34" charset="-122"/>
              </a:rPr>
              <a:t>家，为天迈科技（</a:t>
            </a:r>
            <a:r>
              <a:rPr lang="en-US" altLang="zh-CN" sz="1400" dirty="0">
                <a:latin typeface="微软雅黑" panose="020B0503020204020204" pitchFamily="34" charset="-122"/>
                <a:ea typeface="微软雅黑" panose="020B0503020204020204" pitchFamily="34" charset="-122"/>
              </a:rPr>
              <a:t>300807.SZ</a:t>
            </a:r>
            <a:r>
              <a:rPr lang="zh-CN" altLang="en-US" sz="1400" dirty="0">
                <a:latin typeface="微软雅黑" panose="020B0503020204020204" pitchFamily="34" charset="-122"/>
                <a:ea typeface="微软雅黑" panose="020B0503020204020204" pitchFamily="34" charset="-122"/>
              </a:rPr>
              <a:t>）、江苏北人（</a:t>
            </a:r>
            <a:r>
              <a:rPr lang="en-US" altLang="zh-CN" sz="1400" dirty="0">
                <a:latin typeface="微软雅黑" panose="020B0503020204020204" pitchFamily="34" charset="-122"/>
                <a:ea typeface="微软雅黑" panose="020B0503020204020204" pitchFamily="34" charset="-122"/>
              </a:rPr>
              <a:t>688218.SH</a:t>
            </a:r>
            <a:r>
              <a:rPr lang="zh-CN" altLang="en-US" sz="1400" dirty="0">
                <a:latin typeface="微软雅黑" panose="020B0503020204020204" pitchFamily="34" charset="-122"/>
                <a:ea typeface="微软雅黑" panose="020B0503020204020204" pitchFamily="34" charset="-122"/>
              </a:rPr>
              <a:t>）与通达电器（</a:t>
            </a:r>
            <a:r>
              <a:rPr lang="en-US" altLang="zh-CN" sz="1400" dirty="0">
                <a:latin typeface="微软雅黑" panose="020B0503020204020204" pitchFamily="34" charset="-122"/>
                <a:ea typeface="微软雅黑" panose="020B0503020204020204" pitchFamily="34" charset="-122"/>
              </a:rPr>
              <a:t>603390.SH</a:t>
            </a:r>
            <a:r>
              <a:rPr lang="zh-CN" altLang="en-US" sz="1400" dirty="0">
                <a:latin typeface="微软雅黑" panose="020B0503020204020204" pitchFamily="34" charset="-122"/>
                <a:ea typeface="微软雅黑" panose="020B0503020204020204" pitchFamily="34" charset="-122"/>
              </a:rPr>
              <a:t>），分别于</a:t>
            </a:r>
            <a:r>
              <a:rPr lang="en-US" altLang="zh-CN" sz="1400" dirty="0">
                <a:latin typeface="微软雅黑" panose="020B0503020204020204" pitchFamily="34" charset="-122"/>
                <a:ea typeface="微软雅黑" panose="020B0503020204020204" pitchFamily="34" charset="-122"/>
              </a:rPr>
              <a:t>11</a:t>
            </a:r>
            <a:r>
              <a:rPr lang="zh-CN" altLang="en-US" sz="1400" dirty="0">
                <a:latin typeface="微软雅黑" panose="020B0503020204020204" pitchFamily="34" charset="-122"/>
                <a:ea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rPr>
              <a:t>19</a:t>
            </a:r>
            <a:r>
              <a:rPr lang="zh-CN" altLang="en-US" sz="1400" dirty="0">
                <a:latin typeface="微软雅黑" panose="020B0503020204020204" pitchFamily="34" charset="-122"/>
                <a:ea typeface="微软雅黑" panose="020B0503020204020204" pitchFamily="34" charset="-122"/>
              </a:rPr>
              <a:t>日、</a:t>
            </a:r>
            <a:r>
              <a:rPr lang="en-US" altLang="zh-CN" sz="1400" dirty="0">
                <a:latin typeface="微软雅黑" panose="020B0503020204020204" pitchFamily="34" charset="-122"/>
                <a:ea typeface="微软雅黑" panose="020B0503020204020204" pitchFamily="34" charset="-122"/>
              </a:rPr>
              <a:t>11</a:t>
            </a:r>
            <a:r>
              <a:rPr lang="zh-CN" altLang="en-US" sz="1400" dirty="0">
                <a:latin typeface="微软雅黑" panose="020B0503020204020204" pitchFamily="34" charset="-122"/>
                <a:ea typeface="微软雅黑" panose="020B0503020204020204" pitchFamily="34" charset="-122"/>
              </a:rPr>
              <a:t>日及</a:t>
            </a:r>
            <a:r>
              <a:rPr lang="en-US" altLang="zh-CN" sz="1400" dirty="0">
                <a:latin typeface="微软雅黑" panose="020B0503020204020204" pitchFamily="34" charset="-122"/>
                <a:ea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rPr>
              <a:t>日摘牌。</a:t>
            </a:r>
          </a:p>
        </p:txBody>
      </p:sp>
      <p:pic>
        <p:nvPicPr>
          <p:cNvPr id="18" name="图片 17">
            <a:extLst>
              <a:ext uri="{FF2B5EF4-FFF2-40B4-BE49-F238E27FC236}">
                <a16:creationId xmlns:a16="http://schemas.microsoft.com/office/drawing/2014/main" id="{4356E702-E34D-47B2-A447-C0C9C06E3A0F}"/>
              </a:ext>
            </a:extLst>
          </p:cNvPr>
          <p:cNvPicPr>
            <a:picLocks noChangeAspect="1"/>
          </p:cNvPicPr>
          <p:nvPr/>
        </p:nvPicPr>
        <p:blipFill>
          <a:blip r:embed="rId3"/>
          <a:stretch>
            <a:fillRect/>
          </a:stretch>
        </p:blipFill>
        <p:spPr>
          <a:xfrm>
            <a:off x="1708595" y="2484114"/>
            <a:ext cx="5725852" cy="3431634"/>
          </a:xfrm>
          <a:prstGeom prst="rect">
            <a:avLst/>
          </a:prstGeom>
        </p:spPr>
      </p:pic>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ea typeface="幼圆" panose="02010509060101010101" pitchFamily="49" charset="-122"/>
                <a:cs typeface="+mj-cs"/>
              </a:rPr>
              <a:t>科创板</a:t>
            </a:r>
            <a:r>
              <a:rPr kumimoji="0" lang="en-US" altLang="zh-CN" sz="2400" b="1" i="0" u="none" strike="noStrike" kern="1200" cap="none" spc="0" normalizeH="0" baseline="0" noProof="0" dirty="0">
                <a:ln>
                  <a:noFill/>
                </a:ln>
                <a:solidFill>
                  <a:srgbClr val="000798"/>
                </a:solidFill>
                <a:effectLst/>
                <a:uLnTx/>
                <a:uFillTx/>
                <a:ea typeface="幼圆" panose="02010509060101010101" pitchFamily="49" charset="-122"/>
                <a:cs typeface="+mj-cs"/>
              </a:rPr>
              <a:t>11</a:t>
            </a:r>
            <a:r>
              <a:rPr kumimoji="0" lang="zh-CN" altLang="en-US" sz="2400" b="1" i="0" u="none" strike="noStrike" kern="1200" cap="none" spc="0" normalizeH="0" baseline="0" noProof="0" dirty="0">
                <a:ln>
                  <a:noFill/>
                </a:ln>
                <a:solidFill>
                  <a:srgbClr val="000798"/>
                </a:solidFill>
                <a:effectLst/>
                <a:uLnTx/>
                <a:uFillTx/>
                <a:ea typeface="幼圆" panose="02010509060101010101" pitchFamily="49" charset="-122"/>
                <a:cs typeface="+mj-cs"/>
              </a:rPr>
              <a:t>月总市值变化情况</a:t>
            </a:r>
          </a:p>
        </p:txBody>
      </p:sp>
      <p:pic>
        <p:nvPicPr>
          <p:cNvPr id="3" name="图片 2">
            <a:extLst>
              <a:ext uri="{FF2B5EF4-FFF2-40B4-BE49-F238E27FC236}">
                <a16:creationId xmlns:a16="http://schemas.microsoft.com/office/drawing/2014/main" id="{37A676A6-29F6-4C91-9FFB-6B88C778DBD6}"/>
              </a:ext>
            </a:extLst>
          </p:cNvPr>
          <p:cNvPicPr>
            <a:picLocks noChangeAspect="1"/>
          </p:cNvPicPr>
          <p:nvPr/>
        </p:nvPicPr>
        <p:blipFill rotWithShape="1">
          <a:blip r:embed="rId3"/>
          <a:srcRect r="457" b="47559"/>
          <a:stretch/>
        </p:blipFill>
        <p:spPr>
          <a:xfrm>
            <a:off x="22198" y="1429962"/>
            <a:ext cx="9121802" cy="4361238"/>
          </a:xfrm>
          <a:prstGeom prst="rect">
            <a:avLst/>
          </a:prstGeom>
        </p:spPr>
      </p:pic>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ea typeface="幼圆" panose="02010509060101010101" pitchFamily="49" charset="-122"/>
                <a:cs typeface="+mj-cs"/>
              </a:rPr>
              <a:t>科创板</a:t>
            </a:r>
            <a:r>
              <a:rPr kumimoji="0" lang="en-US" altLang="zh-CN" sz="2400" b="1" i="0" u="none" strike="noStrike" kern="1200" cap="none" spc="0" normalizeH="0" baseline="0" noProof="0" dirty="0">
                <a:ln>
                  <a:noFill/>
                </a:ln>
                <a:solidFill>
                  <a:srgbClr val="000798"/>
                </a:solidFill>
                <a:effectLst/>
                <a:uLnTx/>
                <a:uFillTx/>
                <a:ea typeface="幼圆" panose="02010509060101010101" pitchFamily="49" charset="-122"/>
                <a:cs typeface="+mj-cs"/>
              </a:rPr>
              <a:t>11</a:t>
            </a:r>
            <a:r>
              <a:rPr kumimoji="0" lang="zh-CN" altLang="en-US" sz="2400" b="1" i="0" u="none" strike="noStrike" kern="1200" cap="none" spc="0" normalizeH="0" baseline="0" noProof="0" dirty="0">
                <a:ln>
                  <a:noFill/>
                </a:ln>
                <a:solidFill>
                  <a:srgbClr val="000798"/>
                </a:solidFill>
                <a:effectLst/>
                <a:uLnTx/>
                <a:uFillTx/>
                <a:ea typeface="幼圆" panose="02010509060101010101" pitchFamily="49" charset="-122"/>
                <a:cs typeface="+mj-cs"/>
              </a:rPr>
              <a:t>月总市值变化情况</a:t>
            </a:r>
          </a:p>
        </p:txBody>
      </p:sp>
      <p:pic>
        <p:nvPicPr>
          <p:cNvPr id="3" name="图片 2">
            <a:extLst>
              <a:ext uri="{FF2B5EF4-FFF2-40B4-BE49-F238E27FC236}">
                <a16:creationId xmlns:a16="http://schemas.microsoft.com/office/drawing/2014/main" id="{37A676A6-29F6-4C91-9FFB-6B88C778DBD6}"/>
              </a:ext>
            </a:extLst>
          </p:cNvPr>
          <p:cNvPicPr>
            <a:picLocks noChangeAspect="1"/>
          </p:cNvPicPr>
          <p:nvPr/>
        </p:nvPicPr>
        <p:blipFill rotWithShape="1">
          <a:blip r:embed="rId3"/>
          <a:srcRect l="-1" t="49734" r="-10"/>
          <a:stretch/>
        </p:blipFill>
        <p:spPr>
          <a:xfrm>
            <a:off x="0" y="1695450"/>
            <a:ext cx="9146198" cy="4171950"/>
          </a:xfrm>
          <a:prstGeom prst="rect">
            <a:avLst/>
          </a:prstGeom>
        </p:spPr>
      </p:pic>
      <p:pic>
        <p:nvPicPr>
          <p:cNvPr id="4" name="图片 3">
            <a:extLst>
              <a:ext uri="{FF2B5EF4-FFF2-40B4-BE49-F238E27FC236}">
                <a16:creationId xmlns:a16="http://schemas.microsoft.com/office/drawing/2014/main" id="{9BD2818E-5796-4A27-B0B7-17EC88B46519}"/>
              </a:ext>
            </a:extLst>
          </p:cNvPr>
          <p:cNvPicPr>
            <a:picLocks noChangeAspect="1"/>
          </p:cNvPicPr>
          <p:nvPr/>
        </p:nvPicPr>
        <p:blipFill rotWithShape="1">
          <a:blip r:embed="rId3"/>
          <a:srcRect r="457" b="94975"/>
          <a:stretch/>
        </p:blipFill>
        <p:spPr>
          <a:xfrm>
            <a:off x="0" y="1277562"/>
            <a:ext cx="9121802" cy="417888"/>
          </a:xfrm>
          <a:prstGeom prst="rect">
            <a:avLst/>
          </a:prstGeom>
        </p:spPr>
      </p:pic>
    </p:spTree>
    <p:extLst>
      <p:ext uri="{BB962C8B-B14F-4D97-AF65-F5344CB8AC3E}">
        <p14:creationId xmlns:p14="http://schemas.microsoft.com/office/powerpoint/2010/main" val="733587224"/>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84956" y="1870552"/>
            <a:ext cx="7974087" cy="1023742"/>
          </a:xfrm>
          <a:prstGeom prst="rect">
            <a:avLst/>
          </a:prstGeom>
          <a:noFill/>
        </p:spPr>
        <p:txBody>
          <a:bodyPr wrap="square" rtlCol="0">
            <a:spAutoFit/>
          </a:bodyPr>
          <a:lstStyle/>
          <a:p>
            <a:pPr indent="457200">
              <a:lnSpc>
                <a:spcPct val="150000"/>
              </a:lnSpc>
            </a:pPr>
            <a:r>
              <a:rPr lang="en-US" altLang="zh-CN" sz="1400" dirty="0">
                <a:latin typeface="微软雅黑" panose="020B0503020204020204" pitchFamily="34" charset="-122"/>
                <a:ea typeface="微软雅黑" panose="020B0503020204020204" pitchFamily="34" charset="-122"/>
              </a:rPr>
              <a:t>11</a:t>
            </a:r>
            <a:r>
              <a:rPr lang="zh-CN" altLang="en-US" sz="1400" dirty="0">
                <a:latin typeface="微软雅黑" panose="020B0503020204020204" pitchFamily="34" charset="-122"/>
                <a:ea typeface="微软雅黑" panose="020B0503020204020204" pitchFamily="34" charset="-122"/>
              </a:rPr>
              <a:t>月一级市场较上月显著回暖，基金募集与投资规模均有上涨。本月募资金额环比上涨近</a:t>
            </a:r>
            <a:r>
              <a:rPr lang="en-US" altLang="zh-CN" sz="1400" dirty="0">
                <a:latin typeface="微软雅黑" panose="020B0503020204020204" pitchFamily="34" charset="-122"/>
                <a:ea typeface="微软雅黑" panose="020B0503020204020204" pitchFamily="34" charset="-122"/>
              </a:rPr>
              <a:t>20%</a:t>
            </a:r>
            <a:r>
              <a:rPr lang="zh-CN" altLang="en-US" sz="1400" dirty="0">
                <a:latin typeface="微软雅黑" panose="020B0503020204020204" pitchFamily="34" charset="-122"/>
                <a:ea typeface="微软雅黑" panose="020B0503020204020204" pitchFamily="34" charset="-122"/>
              </a:rPr>
              <a:t>，投资上涨超</a:t>
            </a:r>
            <a:r>
              <a:rPr lang="en-US" altLang="zh-CN" sz="1400" dirty="0">
                <a:latin typeface="微软雅黑" panose="020B0503020204020204" pitchFamily="34" charset="-122"/>
                <a:ea typeface="微软雅黑" panose="020B0503020204020204" pitchFamily="34" charset="-122"/>
              </a:rPr>
              <a:t>100%</a:t>
            </a:r>
            <a:r>
              <a:rPr lang="zh-CN" altLang="en-US" sz="1400" dirty="0">
                <a:latin typeface="微软雅黑" panose="020B0503020204020204" pitchFamily="34" charset="-122"/>
                <a:ea typeface="微软雅黑" panose="020B0503020204020204" pitchFamily="34" charset="-122"/>
              </a:rPr>
              <a:t>。从投资结构来看，本月也有明显改善。一改上月国有重资产企业领衔一级市场的局面，腾龙数据、菜鸟网络等互联网软件企业融资规模超百亿元。</a:t>
            </a:r>
            <a:endParaRPr lang="en-US" altLang="zh-CN" sz="1400" dirty="0">
              <a:latin typeface="微软雅黑" panose="020B0503020204020204" pitchFamily="34" charset="-122"/>
              <a:ea typeface="微软雅黑" panose="020B0503020204020204" pitchFamily="34" charset="-122"/>
            </a:endParaRPr>
          </a:p>
        </p:txBody>
      </p:sp>
      <p:grpSp>
        <p:nvGrpSpPr>
          <p:cNvPr id="4" name="组合 3"/>
          <p:cNvGrpSpPr/>
          <p:nvPr/>
        </p:nvGrpSpPr>
        <p:grpSpPr>
          <a:xfrm>
            <a:off x="371395" y="1349492"/>
            <a:ext cx="4402736" cy="357504"/>
            <a:chOff x="7155479" y="740532"/>
            <a:chExt cx="3098130" cy="369869"/>
          </a:xfrm>
        </p:grpSpPr>
        <p:sp>
          <p:nvSpPr>
            <p:cNvPr id="5" name="矩形 4"/>
            <p:cNvSpPr/>
            <p:nvPr/>
          </p:nvSpPr>
          <p:spPr>
            <a:xfrm>
              <a:off x="7155479" y="740532"/>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11</a:t>
              </a:r>
              <a:r>
                <a:rPr lang="zh-CN" altLang="en-US" dirty="0">
                  <a:latin typeface="微软雅黑" panose="020B0503020204020204" pitchFamily="34" charset="-122"/>
                  <a:ea typeface="微软雅黑" panose="020B0503020204020204" pitchFamily="34" charset="-122"/>
                </a:rPr>
                <a:t>月市场升温，投募资增长显著</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a:extLst>
              <a:ext uri="{FF2B5EF4-FFF2-40B4-BE49-F238E27FC236}">
                <a16:creationId xmlns:a16="http://schemas.microsoft.com/office/drawing/2014/main" id="{6E652B67-ECF4-46AD-8022-8BFE7E8C719F}"/>
              </a:ext>
            </a:extLst>
          </p:cNvPr>
          <p:cNvGrpSpPr/>
          <p:nvPr/>
        </p:nvGrpSpPr>
        <p:grpSpPr>
          <a:xfrm>
            <a:off x="371395" y="3174115"/>
            <a:ext cx="4726896" cy="357504"/>
            <a:chOff x="7157508" y="740533"/>
            <a:chExt cx="3096101" cy="369869"/>
          </a:xfrm>
        </p:grpSpPr>
        <p:sp>
          <p:nvSpPr>
            <p:cNvPr id="8" name="矩形 7">
              <a:extLst>
                <a:ext uri="{FF2B5EF4-FFF2-40B4-BE49-F238E27FC236}">
                  <a16:creationId xmlns:a16="http://schemas.microsoft.com/office/drawing/2014/main" id="{CB2B6068-BF4A-4029-88F0-D9EA012388B5}"/>
                </a:ext>
              </a:extLst>
            </p:cNvPr>
            <p:cNvSpPr/>
            <p:nvPr/>
          </p:nvSpPr>
          <p:spPr>
            <a:xfrm>
              <a:off x="7157508" y="740533"/>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显著回升，科创板过会速度加快</a:t>
              </a:r>
            </a:p>
          </p:txBody>
        </p:sp>
        <p:sp>
          <p:nvSpPr>
            <p:cNvPr id="9" name="等腰三角形 8">
              <a:extLst>
                <a:ext uri="{FF2B5EF4-FFF2-40B4-BE49-F238E27FC236}">
                  <a16:creationId xmlns:a16="http://schemas.microsoft.com/office/drawing/2014/main" id="{554DE873-B86B-4B66-A67B-BCABDCA290A3}"/>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a:extLst>
              <a:ext uri="{FF2B5EF4-FFF2-40B4-BE49-F238E27FC236}">
                <a16:creationId xmlns:a16="http://schemas.microsoft.com/office/drawing/2014/main" id="{A2BB54BF-2FB1-4E74-8F17-15F92FA8D541}"/>
              </a:ext>
            </a:extLst>
          </p:cNvPr>
          <p:cNvSpPr txBox="1"/>
          <p:nvPr/>
        </p:nvSpPr>
        <p:spPr>
          <a:xfrm>
            <a:off x="584955" y="3683885"/>
            <a:ext cx="7974088" cy="2316403"/>
          </a:xfrm>
          <a:prstGeom prst="rect">
            <a:avLst/>
          </a:prstGeom>
          <a:noFill/>
        </p:spPr>
        <p:txBody>
          <a:bodyPr wrap="square" rtlCol="0">
            <a:spAutoFit/>
          </a:bodyPr>
          <a:lstStyle/>
          <a:p>
            <a:pPr indent="457200">
              <a:lnSpc>
                <a:spcPct val="150000"/>
              </a:lnSpc>
            </a:pPr>
            <a:r>
              <a:rPr lang="en-US" altLang="zh-CN" sz="1400" dirty="0">
                <a:latin typeface="微软雅黑" panose="020B0503020204020204" pitchFamily="34" charset="-122"/>
                <a:ea typeface="微软雅黑" panose="020B0503020204020204" pitchFamily="34" charset="-122"/>
              </a:rPr>
              <a:t>11</a:t>
            </a:r>
            <a:r>
              <a:rPr lang="zh-CN" altLang="en-US" sz="1400" dirty="0">
                <a:latin typeface="微软雅黑" panose="020B0503020204020204" pitchFamily="34" charset="-122"/>
                <a:ea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数量较</a:t>
            </a:r>
            <a:r>
              <a:rPr lang="en-US" altLang="zh-CN" sz="1400" dirty="0">
                <a:latin typeface="微软雅黑" panose="020B0503020204020204" pitchFamily="34" charset="-122"/>
                <a:ea typeface="微软雅黑" panose="020B0503020204020204" pitchFamily="34" charset="-122"/>
              </a:rPr>
              <a:t>10</a:t>
            </a:r>
            <a:r>
              <a:rPr lang="zh-CN" altLang="en-US" sz="1400" dirty="0">
                <a:latin typeface="微软雅黑" panose="020B0503020204020204" pitchFamily="34" charset="-122"/>
                <a:ea typeface="微软雅黑" panose="020B0503020204020204" pitchFamily="34" charset="-122"/>
              </a:rPr>
              <a:t>月大幅上升，</a:t>
            </a:r>
            <a:r>
              <a:rPr lang="en-US" altLang="zh-CN" sz="1400" dirty="0">
                <a:latin typeface="微软雅黑" panose="020B0503020204020204" pitchFamily="34" charset="-122"/>
                <a:ea typeface="微软雅黑" panose="020B0503020204020204" pitchFamily="34" charset="-122"/>
              </a:rPr>
              <a:t>A</a:t>
            </a:r>
            <a:r>
              <a:rPr lang="zh-CN" altLang="en-US" sz="1400" dirty="0">
                <a:latin typeface="微软雅黑" panose="020B0503020204020204" pitchFamily="34" charset="-122"/>
                <a:ea typeface="微软雅黑" panose="020B0503020204020204" pitchFamily="34" charset="-122"/>
              </a:rPr>
              <a:t>股共有</a:t>
            </a:r>
            <a:r>
              <a:rPr lang="en-US" altLang="zh-CN" sz="1400" dirty="0">
                <a:latin typeface="微软雅黑" panose="020B0503020204020204" pitchFamily="34" charset="-122"/>
                <a:ea typeface="微软雅黑" panose="020B0503020204020204" pitchFamily="34" charset="-122"/>
              </a:rPr>
              <a:t>31</a:t>
            </a:r>
            <a:r>
              <a:rPr lang="zh-CN" altLang="en-US" sz="1400" dirty="0">
                <a:latin typeface="微软雅黑" panose="020B0503020204020204" pitchFamily="34" charset="-122"/>
                <a:ea typeface="微软雅黑" panose="020B0503020204020204" pitchFamily="34" charset="-122"/>
              </a:rPr>
              <a:t>家公司上市，其中科创板上市企业共</a:t>
            </a:r>
            <a:r>
              <a:rPr lang="en-US" altLang="zh-CN" sz="1400" dirty="0">
                <a:latin typeface="微软雅黑" panose="020B0503020204020204" pitchFamily="34" charset="-122"/>
                <a:ea typeface="微软雅黑" panose="020B0503020204020204" pitchFamily="34" charset="-122"/>
              </a:rPr>
              <a:t>16</a:t>
            </a:r>
            <a:r>
              <a:rPr lang="zh-CN" altLang="en-US" sz="1400" dirty="0">
                <a:latin typeface="微软雅黑" panose="020B0503020204020204" pitchFamily="34" charset="-122"/>
                <a:ea typeface="微软雅黑" panose="020B0503020204020204" pitchFamily="34" charset="-122"/>
              </a:rPr>
              <a:t>家，募集总额</a:t>
            </a:r>
            <a:r>
              <a:rPr lang="en-US" altLang="zh-CN" sz="1400" dirty="0">
                <a:latin typeface="微软雅黑" panose="020B0503020204020204" pitchFamily="34" charset="-122"/>
                <a:ea typeface="微软雅黑" panose="020B0503020204020204" pitchFamily="34" charset="-122"/>
              </a:rPr>
              <a:t>402.34</a:t>
            </a:r>
            <a:r>
              <a:rPr lang="zh-CN" altLang="en-US" sz="1400" dirty="0">
                <a:latin typeface="微软雅黑" panose="020B0503020204020204" pitchFamily="34" charset="-122"/>
                <a:ea typeface="微软雅黑" panose="020B0503020204020204" pitchFamily="34" charset="-122"/>
              </a:rPr>
              <a:t>亿，其中科创板总募资额为</a:t>
            </a:r>
            <a:r>
              <a:rPr lang="en-US" altLang="zh-CN" sz="1400" dirty="0">
                <a:latin typeface="微软雅黑" panose="020B0503020204020204" pitchFamily="34" charset="-122"/>
                <a:ea typeface="微软雅黑" panose="020B0503020204020204" pitchFamily="34" charset="-122"/>
              </a:rPr>
              <a:t>102.91</a:t>
            </a:r>
            <a:r>
              <a:rPr lang="zh-CN" altLang="en-US" sz="1400" dirty="0">
                <a:latin typeface="微软雅黑" panose="020B0503020204020204" pitchFamily="34" charset="-122"/>
                <a:ea typeface="微软雅黑" panose="020B0503020204020204" pitchFamily="34" charset="-122"/>
              </a:rPr>
              <a:t>亿，无论从融资规模还是案例数量上看</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节奏都是有所加快的。港股方面，</a:t>
            </a:r>
            <a:r>
              <a:rPr lang="en-US" altLang="zh-CN" sz="1400" dirty="0">
                <a:latin typeface="微软雅黑" panose="020B0503020204020204" pitchFamily="34" charset="-122"/>
                <a:ea typeface="微软雅黑" panose="020B0503020204020204" pitchFamily="34" charset="-122"/>
              </a:rPr>
              <a:t>11</a:t>
            </a:r>
            <a:r>
              <a:rPr lang="zh-CN" altLang="en-US" sz="1400" dirty="0">
                <a:latin typeface="微软雅黑" panose="020B0503020204020204" pitchFamily="34" charset="-122"/>
                <a:ea typeface="微软雅黑" panose="020B0503020204020204" pitchFamily="34" charset="-122"/>
              </a:rPr>
              <a:t>月有</a:t>
            </a:r>
            <a:r>
              <a:rPr lang="en-US" altLang="zh-CN" sz="1400" dirty="0">
                <a:latin typeface="微软雅黑" panose="020B0503020204020204" pitchFamily="34" charset="-122"/>
                <a:ea typeface="微软雅黑" panose="020B0503020204020204" pitchFamily="34" charset="-122"/>
              </a:rPr>
              <a:t>26</a:t>
            </a:r>
            <a:r>
              <a:rPr lang="zh-CN" altLang="en-US" sz="1400" dirty="0">
                <a:latin typeface="微软雅黑" panose="020B0503020204020204" pitchFamily="34" charset="-122"/>
                <a:ea typeface="微软雅黑" panose="020B0503020204020204" pitchFamily="34" charset="-122"/>
              </a:rPr>
              <a:t>家企业上市交易，总募集资金</a:t>
            </a:r>
            <a:r>
              <a:rPr lang="en-US" altLang="zh-CN" sz="1400" dirty="0">
                <a:latin typeface="微软雅黑" panose="020B0503020204020204" pitchFamily="34" charset="-122"/>
                <a:ea typeface="微软雅黑" panose="020B0503020204020204" pitchFamily="34" charset="-122"/>
              </a:rPr>
              <a:t>1366.82</a:t>
            </a:r>
            <a:r>
              <a:rPr lang="zh-CN" altLang="en-US" sz="1400" dirty="0">
                <a:latin typeface="微软雅黑" panose="020B0503020204020204" pitchFamily="34" charset="-122"/>
                <a:ea typeface="微软雅黑" panose="020B0503020204020204" pitchFamily="34" charset="-122"/>
              </a:rPr>
              <a:t>亿港元，其中阿里巴巴</a:t>
            </a:r>
            <a:r>
              <a:rPr lang="en-US" altLang="zh-CN" sz="1400" dirty="0">
                <a:latin typeface="微软雅黑" panose="020B0503020204020204" pitchFamily="34" charset="-122"/>
                <a:ea typeface="微软雅黑" panose="020B0503020204020204" pitchFamily="34" charset="-122"/>
              </a:rPr>
              <a:t>-SW</a:t>
            </a:r>
            <a:r>
              <a:rPr lang="zh-CN" altLang="en-US" sz="1400" dirty="0">
                <a:latin typeface="微软雅黑" panose="020B0503020204020204" pitchFamily="34" charset="-122"/>
                <a:ea typeface="微软雅黑" panose="020B0503020204020204" pitchFamily="34" charset="-122"/>
              </a:rPr>
              <a:t>募资规模最大，总募资额为</a:t>
            </a:r>
            <a:r>
              <a:rPr lang="en-US" altLang="zh-CN" sz="1400" dirty="0">
                <a:latin typeface="微软雅黑" panose="020B0503020204020204" pitchFamily="34" charset="-122"/>
                <a:ea typeface="微软雅黑" panose="020B0503020204020204" pitchFamily="34" charset="-122"/>
              </a:rPr>
              <a:t>1012</a:t>
            </a:r>
            <a:r>
              <a:rPr lang="zh-CN" altLang="en-US" sz="1400" dirty="0">
                <a:latin typeface="微软雅黑" panose="020B0503020204020204" pitchFamily="34" charset="-122"/>
                <a:ea typeface="微软雅黑" panose="020B0503020204020204" pitchFamily="34" charset="-122"/>
              </a:rPr>
              <a:t>亿港元。</a:t>
            </a:r>
            <a:endParaRPr lang="en-US" altLang="zh-CN" sz="1400" dirty="0">
              <a:latin typeface="微软雅黑" panose="020B0503020204020204" pitchFamily="34" charset="-122"/>
              <a:ea typeface="微软雅黑" panose="020B0503020204020204" pitchFamily="34" charset="-122"/>
            </a:endParaRPr>
          </a:p>
          <a:p>
            <a:pPr indent="457200">
              <a:lnSpc>
                <a:spcPct val="150000"/>
              </a:lnSpc>
            </a:pPr>
            <a:r>
              <a:rPr lang="zh-CN" altLang="en-US" sz="1400" dirty="0">
                <a:latin typeface="微软雅黑" panose="020B0503020204020204" pitchFamily="34" charset="-122"/>
                <a:ea typeface="微软雅黑" panose="020B0503020204020204" pitchFamily="34" charset="-122"/>
              </a:rPr>
              <a:t>值得一题的是</a:t>
            </a:r>
            <a:r>
              <a:rPr lang="en-US" altLang="zh-CN" sz="1400" dirty="0">
                <a:latin typeface="微软雅黑" panose="020B0503020204020204" pitchFamily="34" charset="-122"/>
                <a:ea typeface="微软雅黑" panose="020B0503020204020204" pitchFamily="34" charset="-122"/>
              </a:rPr>
              <a:t>A</a:t>
            </a:r>
            <a:r>
              <a:rPr lang="zh-CN" altLang="en-US" sz="1400" dirty="0">
                <a:latin typeface="微软雅黑" panose="020B0503020204020204" pitchFamily="34" charset="-122"/>
                <a:ea typeface="微软雅黑" panose="020B0503020204020204" pitchFamily="34" charset="-122"/>
              </a:rPr>
              <a:t>股</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破发愈发频繁，科创板发行当周即破发已成大概率事件。在主板上市的公司中，渝农商行与浙商银行也在</a:t>
            </a:r>
            <a:r>
              <a:rPr lang="en-US" altLang="zh-CN" sz="1400" dirty="0">
                <a:latin typeface="微软雅黑" panose="020B0503020204020204" pitchFamily="34" charset="-122"/>
                <a:ea typeface="微软雅黑" panose="020B0503020204020204" pitchFamily="34" charset="-122"/>
              </a:rPr>
              <a:t>10</a:t>
            </a:r>
            <a:r>
              <a:rPr lang="zh-CN" altLang="en-US" sz="1400" dirty="0">
                <a:latin typeface="微软雅黑" panose="020B0503020204020204" pitchFamily="34" charset="-122"/>
                <a:ea typeface="微软雅黑" panose="020B0503020204020204" pitchFamily="34" charset="-122"/>
              </a:rPr>
              <a:t>天内跌破了发行价。市场对新股的估值愈发理性，恐对一级市场投资造成较大的不利影响。</a:t>
            </a:r>
          </a:p>
        </p:txBody>
      </p:sp>
      <p:sp>
        <p:nvSpPr>
          <p:cNvPr id="11" name="文本框 10">
            <a:extLst>
              <a:ext uri="{FF2B5EF4-FFF2-40B4-BE49-F238E27FC236}">
                <a16:creationId xmlns:a16="http://schemas.microsoft.com/office/drawing/2014/main" id="{D389B026-2D24-42C6-8E40-EE0AF77DD030}"/>
              </a:ext>
            </a:extLst>
          </p:cNvPr>
          <p:cNvSpPr txBox="1"/>
          <p:nvPr/>
        </p:nvSpPr>
        <p:spPr>
          <a:xfrm>
            <a:off x="371395" y="136097"/>
            <a:ext cx="1415772" cy="461665"/>
          </a:xfrm>
          <a:prstGeom prst="rect">
            <a:avLst/>
          </a:prstGeom>
          <a:noFill/>
        </p:spPr>
        <p:txBody>
          <a:bodyPr wrap="none" rtlCol="0">
            <a:spAutoFit/>
          </a:bodyPr>
          <a:lstStyle/>
          <a:p>
            <a:r>
              <a:rPr lang="en-US" altLang="zh-CN" sz="2400" b="1" dirty="0">
                <a:solidFill>
                  <a:srgbClr val="000798"/>
                </a:solidFill>
              </a:rPr>
              <a:t>11</a:t>
            </a:r>
            <a:r>
              <a:rPr lang="zh-CN" altLang="en-US" sz="2400" b="1" dirty="0">
                <a:solidFill>
                  <a:srgbClr val="000798"/>
                </a:solidFill>
              </a:rPr>
              <a:t>月小结</a:t>
            </a:r>
          </a:p>
        </p:txBody>
      </p:sp>
    </p:spTree>
    <p:custDataLst>
      <p:tags r:id="rId1"/>
    </p:custData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椭圆 1"/>
          <p:cNvSpPr/>
          <p:nvPr/>
        </p:nvSpPr>
        <p:spPr>
          <a:xfrm>
            <a:off x="2822452" y="1199917"/>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募</a:t>
            </a:r>
          </a:p>
        </p:txBody>
      </p:sp>
      <p:sp>
        <p:nvSpPr>
          <p:cNvPr id="3" name="椭圆 2"/>
          <p:cNvSpPr/>
          <p:nvPr/>
        </p:nvSpPr>
        <p:spPr>
          <a:xfrm>
            <a:off x="2822451" y="2229942"/>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投</a:t>
            </a:r>
          </a:p>
        </p:txBody>
      </p:sp>
      <p:sp>
        <p:nvSpPr>
          <p:cNvPr id="4" name="椭圆 3"/>
          <p:cNvSpPr/>
          <p:nvPr/>
        </p:nvSpPr>
        <p:spPr>
          <a:xfrm>
            <a:off x="2822449" y="3302018"/>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accent5">
                    <a:lumMod val="75000"/>
                  </a:schemeClr>
                </a:solidFill>
                <a:latin typeface="华文新魏" panose="02010800040101010101" pitchFamily="2" charset="-122"/>
                <a:ea typeface="华文新魏" panose="02010800040101010101" pitchFamily="2" charset="-122"/>
              </a:rPr>
              <a:t>IPO</a:t>
            </a:r>
            <a:endParaRPr lang="zh-CN" altLang="en-US" sz="1600" dirty="0">
              <a:solidFill>
                <a:schemeClr val="accent5">
                  <a:lumMod val="75000"/>
                </a:schemeClr>
              </a:solidFill>
              <a:latin typeface="华文新魏" panose="02010800040101010101" pitchFamily="2" charset="-122"/>
              <a:ea typeface="华文新魏" panose="02010800040101010101" pitchFamily="2" charset="-122"/>
            </a:endParaRPr>
          </a:p>
        </p:txBody>
      </p:sp>
      <p:sp>
        <p:nvSpPr>
          <p:cNvPr id="5" name="文本框 4"/>
          <p:cNvSpPr txBox="1"/>
          <p:nvPr/>
        </p:nvSpPr>
        <p:spPr>
          <a:xfrm>
            <a:off x="3862731" y="1259902"/>
            <a:ext cx="2038716" cy="646331"/>
          </a:xfrm>
          <a:prstGeom prst="rect">
            <a:avLst/>
          </a:prstGeom>
          <a:noFill/>
        </p:spPr>
        <p:txBody>
          <a:bodyPr wrap="square" rtlCol="0">
            <a:spAutoFit/>
          </a:bodyPr>
          <a:lstStyle/>
          <a:p>
            <a:pPr algn="just"/>
            <a:r>
              <a:rPr lang="zh-CN" altLang="en-US" dirty="0">
                <a:solidFill>
                  <a:srgbClr val="002060"/>
                </a:solidFill>
                <a:latin typeface="微软雅黑" panose="020B0503020204020204" pitchFamily="34" charset="-122"/>
                <a:ea typeface="微软雅黑" panose="020B0503020204020204" pitchFamily="34" charset="-122"/>
              </a:rPr>
              <a:t>基金募集总体平稳，</a:t>
            </a:r>
            <a:endParaRPr lang="en-US" altLang="zh-CN" dirty="0">
              <a:solidFill>
                <a:srgbClr val="002060"/>
              </a:solidFill>
              <a:latin typeface="微软雅黑" panose="020B0503020204020204" pitchFamily="34" charset="-122"/>
              <a:ea typeface="微软雅黑" panose="020B0503020204020204" pitchFamily="34" charset="-122"/>
            </a:endParaRPr>
          </a:p>
          <a:p>
            <a:pPr algn="just"/>
            <a:r>
              <a:rPr lang="zh-CN" altLang="en-US" dirty="0">
                <a:solidFill>
                  <a:srgbClr val="002060"/>
                </a:solidFill>
                <a:latin typeface="微软雅黑" panose="020B0503020204020204" pitchFamily="34" charset="-122"/>
                <a:ea typeface="微软雅黑" panose="020B0503020204020204" pitchFamily="34" charset="-122"/>
              </a:rPr>
              <a:t>数量规模几乎持平。</a:t>
            </a:r>
          </a:p>
        </p:txBody>
      </p:sp>
      <p:sp>
        <p:nvSpPr>
          <p:cNvPr id="6" name="文本框 5"/>
          <p:cNvSpPr txBox="1"/>
          <p:nvPr/>
        </p:nvSpPr>
        <p:spPr>
          <a:xfrm>
            <a:off x="3862730" y="2289927"/>
            <a:ext cx="2346683"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投资市场保持平稳，</a:t>
            </a:r>
            <a:r>
              <a:rPr lang="en-US" altLang="zh-CN" dirty="0"/>
              <a:t>IT</a:t>
            </a:r>
            <a:r>
              <a:rPr lang="zh-CN" altLang="en-US" dirty="0"/>
              <a:t>互联网仍最受青睐。</a:t>
            </a:r>
          </a:p>
        </p:txBody>
      </p:sp>
      <p:sp>
        <p:nvSpPr>
          <p:cNvPr id="7" name="文本框 6"/>
          <p:cNvSpPr txBox="1"/>
          <p:nvPr/>
        </p:nvSpPr>
        <p:spPr>
          <a:xfrm>
            <a:off x="3862730" y="3362003"/>
            <a:ext cx="2038717"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en-US" altLang="zh-CN" dirty="0"/>
              <a:t>11</a:t>
            </a:r>
            <a:r>
              <a:rPr lang="zh-CN" altLang="en-US" dirty="0"/>
              <a:t>月</a:t>
            </a:r>
            <a:r>
              <a:rPr lang="en-US" altLang="zh-CN" dirty="0"/>
              <a:t>IPO</a:t>
            </a:r>
            <a:r>
              <a:rPr lang="zh-CN" altLang="en-US" dirty="0"/>
              <a:t>节奏加快，</a:t>
            </a:r>
            <a:endParaRPr lang="en-US" altLang="zh-CN" dirty="0"/>
          </a:p>
          <a:p>
            <a:r>
              <a:rPr lang="zh-CN" altLang="en-US" dirty="0"/>
              <a:t>数量规模大幅上行。</a:t>
            </a:r>
            <a:endParaRPr lang="en-US" altLang="zh-CN" dirty="0"/>
          </a:p>
        </p:txBody>
      </p:sp>
      <p:sp>
        <p:nvSpPr>
          <p:cNvPr id="8" name="椭圆 7"/>
          <p:cNvSpPr/>
          <p:nvPr/>
        </p:nvSpPr>
        <p:spPr>
          <a:xfrm>
            <a:off x="2822449" y="5404119"/>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accent5">
                    <a:lumMod val="75000"/>
                  </a:schemeClr>
                </a:solidFill>
                <a:latin typeface="华文新魏" panose="02010800040101010101" pitchFamily="2" charset="-122"/>
                <a:ea typeface="华文新魏" panose="02010800040101010101" pitchFamily="2" charset="-122"/>
              </a:rPr>
              <a:t>新三板</a:t>
            </a:r>
          </a:p>
        </p:txBody>
      </p:sp>
      <p:sp>
        <p:nvSpPr>
          <p:cNvPr id="9" name="文本框 8"/>
          <p:cNvSpPr txBox="1"/>
          <p:nvPr/>
        </p:nvSpPr>
        <p:spPr>
          <a:xfrm>
            <a:off x="3862730" y="5598098"/>
            <a:ext cx="2697555" cy="369332"/>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新三板体量小幅缩水。</a:t>
            </a:r>
            <a:endParaRPr lang="en-US" altLang="zh-CN" dirty="0"/>
          </a:p>
        </p:txBody>
      </p:sp>
      <p:sp>
        <p:nvSpPr>
          <p:cNvPr id="10" name="椭圆 9"/>
          <p:cNvSpPr/>
          <p:nvPr/>
        </p:nvSpPr>
        <p:spPr>
          <a:xfrm>
            <a:off x="2822449" y="4349570"/>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并</a:t>
            </a:r>
          </a:p>
        </p:txBody>
      </p:sp>
      <p:sp>
        <p:nvSpPr>
          <p:cNvPr id="11" name="文本框 10"/>
          <p:cNvSpPr txBox="1"/>
          <p:nvPr/>
        </p:nvSpPr>
        <p:spPr>
          <a:xfrm>
            <a:off x="3862730" y="4409555"/>
            <a:ext cx="1692521"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并购数量上行，</a:t>
            </a:r>
            <a:endParaRPr lang="en-US" altLang="zh-CN" dirty="0"/>
          </a:p>
          <a:p>
            <a:r>
              <a:rPr lang="zh-CN" altLang="en-US" dirty="0"/>
              <a:t>并购规模腰斩。</a:t>
            </a:r>
            <a:endParaRPr lang="en-US" altLang="zh-CN" dirty="0"/>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箭头: 下 2"/>
          <p:cNvSpPr/>
          <p:nvPr/>
        </p:nvSpPr>
        <p:spPr>
          <a:xfrm rot="10800000">
            <a:off x="1122227" y="5614616"/>
            <a:ext cx="419576" cy="461666"/>
          </a:xfrm>
          <a:prstGeom prst="downArrow">
            <a:avLst/>
          </a:prstGeom>
          <a:solidFill>
            <a:srgbClr val="FF2121"/>
          </a:solidFill>
          <a:ln>
            <a:solidFill>
              <a:srgbClr val="FF212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chemeClr val="accent6"/>
              </a:solidFill>
              <a:highlight>
                <a:srgbClr val="FF0000"/>
              </a:highlight>
            </a:endParaRPr>
          </a:p>
        </p:txBody>
      </p:sp>
      <p:sp>
        <p:nvSpPr>
          <p:cNvPr id="4" name="文本框 3"/>
          <p:cNvSpPr txBox="1"/>
          <p:nvPr/>
        </p:nvSpPr>
        <p:spPr>
          <a:xfrm>
            <a:off x="2811711" y="4774324"/>
            <a:ext cx="6283576" cy="1659237"/>
          </a:xfrm>
          <a:prstGeom prst="rect">
            <a:avLst/>
          </a:prstGeom>
          <a:noFill/>
        </p:spPr>
        <p:txBody>
          <a:bodyPr wrap="square" rtlCol="0">
            <a:spAutoFit/>
          </a:bodyPr>
          <a:lstStyle/>
          <a:p>
            <a:pPr indent="457200" algn="just">
              <a:lnSpc>
                <a:spcPct val="150000"/>
              </a:lnSpc>
            </a:pPr>
            <a:r>
              <a:rPr lang="en-US" altLang="zh-CN" sz="1600" dirty="0">
                <a:latin typeface="微软雅黑" panose="020B0503020204020204" pitchFamily="34" charset="-122"/>
                <a:ea typeface="微软雅黑" panose="020B0503020204020204" pitchFamily="34" charset="-122"/>
              </a:rPr>
              <a:t>11</a:t>
            </a:r>
            <a:r>
              <a:rPr lang="zh-CN" altLang="en-US" sz="1600" dirty="0">
                <a:latin typeface="微软雅黑" panose="020B0503020204020204" pitchFamily="34" charset="-122"/>
                <a:ea typeface="微软雅黑" panose="020B0503020204020204" pitchFamily="34" charset="-122"/>
              </a:rPr>
              <a:t>月共发生</a:t>
            </a:r>
            <a:r>
              <a:rPr lang="en-US" altLang="zh-CN" dirty="0">
                <a:solidFill>
                  <a:srgbClr val="0070C0"/>
                </a:solidFill>
                <a:latin typeface="微软雅黑" panose="020B0503020204020204" pitchFamily="34" charset="-122"/>
                <a:ea typeface="微软雅黑" panose="020B0503020204020204" pitchFamily="34" charset="-122"/>
              </a:rPr>
              <a:t>26</a:t>
            </a:r>
            <a:r>
              <a:rPr lang="zh-CN" altLang="en-US" sz="1600" dirty="0">
                <a:latin typeface="微软雅黑" panose="020B0503020204020204" pitchFamily="34" charset="-122"/>
                <a:ea typeface="微软雅黑" panose="020B0503020204020204" pitchFamily="34" charset="-122"/>
              </a:rPr>
              <a:t>起基金募集事件，募集资金共计</a:t>
            </a:r>
            <a:r>
              <a:rPr lang="en-US" altLang="zh-CN" dirty="0">
                <a:solidFill>
                  <a:srgbClr val="0070C0"/>
                </a:solidFill>
                <a:latin typeface="微软雅黑" panose="020B0503020204020204" pitchFamily="34" charset="-122"/>
                <a:ea typeface="微软雅黑" panose="020B0503020204020204" pitchFamily="34" charset="-122"/>
              </a:rPr>
              <a:t>174.96</a:t>
            </a:r>
            <a:r>
              <a:rPr lang="zh-CN" altLang="en-US" sz="1600" dirty="0">
                <a:latin typeface="微软雅黑" panose="020B0503020204020204" pitchFamily="34" charset="-122"/>
                <a:ea typeface="微软雅黑" panose="020B0503020204020204" pitchFamily="34" charset="-122"/>
              </a:rPr>
              <a:t>亿元，资金募集数量小幅回调，募集规模较</a:t>
            </a:r>
            <a:r>
              <a:rPr lang="en-US" altLang="zh-CN" sz="1600" dirty="0">
                <a:latin typeface="微软雅黑" panose="020B0503020204020204" pitchFamily="34" charset="-122"/>
                <a:ea typeface="微软雅黑" panose="020B0503020204020204" pitchFamily="34" charset="-122"/>
              </a:rPr>
              <a:t>10</a:t>
            </a:r>
            <a:r>
              <a:rPr lang="zh-CN" altLang="en-US" sz="1600" dirty="0">
                <a:latin typeface="微软雅黑" panose="020B0503020204020204" pitchFamily="34" charset="-122"/>
                <a:ea typeface="微软雅黑" panose="020B0503020204020204" pitchFamily="34" charset="-122"/>
              </a:rPr>
              <a:t>月有所上升。具体数据方面，募集数量环比</a:t>
            </a:r>
            <a:r>
              <a:rPr lang="zh-CN" altLang="en-US" sz="1600" dirty="0">
                <a:solidFill>
                  <a:srgbClr val="00B050"/>
                </a:solidFill>
                <a:latin typeface="微软雅黑" panose="020B0503020204020204" pitchFamily="34" charset="-122"/>
                <a:ea typeface="微软雅黑" panose="020B0503020204020204" pitchFamily="34" charset="-122"/>
              </a:rPr>
              <a:t>减少</a:t>
            </a:r>
            <a:r>
              <a:rPr lang="en-US" altLang="zh-CN" dirty="0">
                <a:solidFill>
                  <a:srgbClr val="0070C0"/>
                </a:solidFill>
                <a:latin typeface="微软雅黑" panose="020B0503020204020204" pitchFamily="34" charset="-122"/>
                <a:ea typeface="微软雅黑" panose="020B0503020204020204" pitchFamily="34" charset="-122"/>
              </a:rPr>
              <a:t>13.33%</a:t>
            </a:r>
            <a:r>
              <a:rPr lang="zh-CN" altLang="en-US" sz="1600" dirty="0">
                <a:latin typeface="微软雅黑" panose="020B0503020204020204" pitchFamily="34" charset="-122"/>
                <a:ea typeface="微软雅黑" panose="020B0503020204020204" pitchFamily="34" charset="-122"/>
              </a:rPr>
              <a:t>，同比</a:t>
            </a:r>
            <a:r>
              <a:rPr lang="zh-CN" altLang="en-US" sz="1600" dirty="0">
                <a:solidFill>
                  <a:srgbClr val="00B050"/>
                </a:solidFill>
                <a:latin typeface="微软雅黑" panose="020B0503020204020204" pitchFamily="34" charset="-122"/>
                <a:ea typeface="微软雅黑" panose="020B0503020204020204" pitchFamily="34" charset="-122"/>
              </a:rPr>
              <a:t>减少</a:t>
            </a:r>
            <a:r>
              <a:rPr lang="en-US" altLang="zh-CN" sz="1600" dirty="0">
                <a:solidFill>
                  <a:srgbClr val="0070C0"/>
                </a:solidFill>
                <a:latin typeface="微软雅黑" panose="020B0503020204020204" pitchFamily="34" charset="-122"/>
                <a:ea typeface="微软雅黑" panose="020B0503020204020204" pitchFamily="34" charset="-122"/>
              </a:rPr>
              <a:t>10.34</a:t>
            </a:r>
            <a:r>
              <a:rPr lang="en-US" altLang="zh-CN" dirty="0">
                <a:solidFill>
                  <a:srgbClr val="0070C0"/>
                </a:solidFill>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；募集规模环比</a:t>
            </a:r>
            <a:r>
              <a:rPr lang="zh-CN" altLang="en-US" sz="1600" dirty="0">
                <a:solidFill>
                  <a:srgbClr val="FF0000"/>
                </a:solidFill>
                <a:latin typeface="微软雅黑" panose="020B0503020204020204" pitchFamily="34" charset="-122"/>
                <a:ea typeface="微软雅黑" panose="020B0503020204020204" pitchFamily="34" charset="-122"/>
              </a:rPr>
              <a:t>增加</a:t>
            </a:r>
            <a:r>
              <a:rPr lang="en-US" altLang="zh-CN" dirty="0">
                <a:solidFill>
                  <a:srgbClr val="0070C0"/>
                </a:solidFill>
                <a:latin typeface="微软雅黑" panose="020B0503020204020204" pitchFamily="34" charset="-122"/>
                <a:ea typeface="微软雅黑" panose="020B0503020204020204" pitchFamily="34" charset="-122"/>
              </a:rPr>
              <a:t>19.85%</a:t>
            </a:r>
            <a:r>
              <a:rPr lang="zh-CN" altLang="en-US" sz="1600" dirty="0">
                <a:latin typeface="微软雅黑" panose="020B0503020204020204" pitchFamily="34" charset="-122"/>
                <a:ea typeface="微软雅黑" panose="020B0503020204020204" pitchFamily="34" charset="-122"/>
              </a:rPr>
              <a:t>，同比</a:t>
            </a:r>
            <a:r>
              <a:rPr lang="zh-CN" altLang="en-US" sz="1600" dirty="0">
                <a:solidFill>
                  <a:srgbClr val="00B050"/>
                </a:solidFill>
                <a:latin typeface="微软雅黑" panose="020B0503020204020204" pitchFamily="34" charset="-122"/>
                <a:ea typeface="微软雅黑" panose="020B0503020204020204" pitchFamily="34" charset="-122"/>
              </a:rPr>
              <a:t>减少</a:t>
            </a:r>
            <a:r>
              <a:rPr lang="en-US" altLang="zh-CN" dirty="0">
                <a:solidFill>
                  <a:srgbClr val="0070C0"/>
                </a:solidFill>
                <a:latin typeface="微软雅黑" panose="020B0503020204020204" pitchFamily="34" charset="-122"/>
                <a:ea typeface="微软雅黑" panose="020B0503020204020204" pitchFamily="34" charset="-122"/>
              </a:rPr>
              <a:t>59.91%</a:t>
            </a:r>
            <a:r>
              <a:rPr lang="zh-CN" altLang="en-US" sz="1600" dirty="0">
                <a:latin typeface="微软雅黑" panose="020B0503020204020204" pitchFamily="34" charset="-122"/>
                <a:ea typeface="微软雅黑" panose="020B0503020204020204" pitchFamily="34" charset="-122"/>
              </a:rPr>
              <a:t>。</a:t>
            </a:r>
          </a:p>
        </p:txBody>
      </p:sp>
      <p:sp>
        <p:nvSpPr>
          <p:cNvPr id="5" name="文本框 4"/>
          <p:cNvSpPr txBox="1"/>
          <p:nvPr/>
        </p:nvSpPr>
        <p:spPr>
          <a:xfrm>
            <a:off x="1541803" y="4896963"/>
            <a:ext cx="1245103" cy="461665"/>
          </a:xfrm>
          <a:prstGeom prst="rect">
            <a:avLst/>
          </a:prstGeom>
          <a:noFill/>
        </p:spPr>
        <p:txBody>
          <a:bodyPr wrap="square" rtlCol="0">
            <a:spAutoFit/>
          </a:bodyPr>
          <a:lstStyle/>
          <a:p>
            <a:r>
              <a:rPr lang="en-US" altLang="zh-CN" sz="2400" dirty="0">
                <a:solidFill>
                  <a:srgbClr val="00B050"/>
                </a:solidFill>
                <a:latin typeface="微软雅黑" panose="020B0503020204020204" pitchFamily="34" charset="-122"/>
                <a:ea typeface="微软雅黑" panose="020B0503020204020204" pitchFamily="34" charset="-122"/>
              </a:rPr>
              <a:t>13.33%</a:t>
            </a:r>
            <a:endParaRPr lang="en-US" altLang="zh-CN" sz="2400" dirty="0">
              <a:solidFill>
                <a:srgbClr val="00B050"/>
              </a:solidFill>
              <a:latin typeface="Arial" panose="020B0604020202020204" pitchFamily="34" charset="0"/>
              <a:cs typeface="Arial" panose="020B0604020202020204" pitchFamily="34" charset="0"/>
            </a:endParaRPr>
          </a:p>
        </p:txBody>
      </p:sp>
      <p:sp>
        <p:nvSpPr>
          <p:cNvPr id="6" name="文本框 5"/>
          <p:cNvSpPr txBox="1"/>
          <p:nvPr/>
        </p:nvSpPr>
        <p:spPr>
          <a:xfrm>
            <a:off x="1529831" y="5621830"/>
            <a:ext cx="1257075" cy="461665"/>
          </a:xfrm>
          <a:prstGeom prst="rect">
            <a:avLst/>
          </a:prstGeom>
          <a:noFill/>
        </p:spPr>
        <p:txBody>
          <a:bodyPr wrap="none" rtlCol="0">
            <a:spAutoFit/>
          </a:bodyPr>
          <a:lstStyle>
            <a:defPPr>
              <a:defRPr lang="zh-CN"/>
            </a:defPPr>
            <a:lvl1pPr>
              <a:defRPr>
                <a:solidFill>
                  <a:srgbClr val="0070C0"/>
                </a:solidFill>
                <a:latin typeface="Arial" panose="020B0604020202020204" pitchFamily="34" charset="0"/>
                <a:cs typeface="Arial" panose="020B0604020202020204" pitchFamily="34" charset="0"/>
              </a:defRPr>
            </a:lvl1pPr>
          </a:lstStyle>
          <a:p>
            <a:r>
              <a:rPr lang="en-US" altLang="zh-CN" sz="2400" dirty="0">
                <a:solidFill>
                  <a:srgbClr val="FF0000"/>
                </a:solidFill>
                <a:latin typeface="微软雅黑" panose="020B0503020204020204" pitchFamily="34" charset="-122"/>
                <a:ea typeface="微软雅黑" panose="020B0503020204020204" pitchFamily="34" charset="-122"/>
                <a:cs typeface="+mn-cs"/>
              </a:rPr>
              <a:t>19.85</a:t>
            </a:r>
            <a:r>
              <a:rPr lang="en-US" altLang="zh-CN" sz="2400" dirty="0">
                <a:solidFill>
                  <a:srgbClr val="FF0000"/>
                </a:solidFill>
                <a:latin typeface="微软雅黑" panose="020B0503020204020204" pitchFamily="34" charset="-122"/>
                <a:ea typeface="微软雅黑" panose="020B0503020204020204" pitchFamily="34" charset="-122"/>
              </a:rPr>
              <a:t>%</a:t>
            </a:r>
            <a:endParaRPr lang="en-US" sz="2400" dirty="0">
              <a:solidFill>
                <a:srgbClr val="FF0000"/>
              </a:solidFill>
            </a:endParaRPr>
          </a:p>
        </p:txBody>
      </p:sp>
      <p:sp>
        <p:nvSpPr>
          <p:cNvPr id="7" name="文本框 6"/>
          <p:cNvSpPr txBox="1"/>
          <p:nvPr/>
        </p:nvSpPr>
        <p:spPr>
          <a:xfrm>
            <a:off x="1541803" y="5306840"/>
            <a:ext cx="1261884" cy="307777"/>
          </a:xfrm>
          <a:prstGeom prst="rect">
            <a:avLst/>
          </a:prstGeom>
          <a:noFill/>
        </p:spPr>
        <p:txBody>
          <a:bodyPr wrap="none" rtlCol="0">
            <a:spAutoFit/>
          </a:bodyPr>
          <a:lstStyle/>
          <a:p>
            <a:r>
              <a:rPr lang="zh-CN" altLang="en-US" sz="1400" dirty="0"/>
              <a:t>募集事件数量</a:t>
            </a:r>
          </a:p>
        </p:txBody>
      </p:sp>
      <p:sp>
        <p:nvSpPr>
          <p:cNvPr id="8" name="文本框 7"/>
          <p:cNvSpPr txBox="1"/>
          <p:nvPr/>
        </p:nvSpPr>
        <p:spPr>
          <a:xfrm>
            <a:off x="1529831" y="6002740"/>
            <a:ext cx="1261884" cy="307777"/>
          </a:xfrm>
          <a:prstGeom prst="rect">
            <a:avLst/>
          </a:prstGeom>
          <a:noFill/>
        </p:spPr>
        <p:txBody>
          <a:bodyPr wrap="none" rtlCol="0">
            <a:spAutoFit/>
          </a:bodyPr>
          <a:lstStyle>
            <a:defPPr>
              <a:defRPr lang="zh-CN"/>
            </a:defPPr>
            <a:lvl1pPr>
              <a:defRPr sz="1400"/>
            </a:lvl1pPr>
          </a:lstStyle>
          <a:p>
            <a:r>
              <a:rPr lang="zh-CN" altLang="en-US" dirty="0"/>
              <a:t>募集事件规模</a:t>
            </a:r>
          </a:p>
        </p:txBody>
      </p:sp>
      <p:grpSp>
        <p:nvGrpSpPr>
          <p:cNvPr id="9" name="组合 8"/>
          <p:cNvGrpSpPr/>
          <p:nvPr/>
        </p:nvGrpSpPr>
        <p:grpSpPr>
          <a:xfrm>
            <a:off x="903387" y="4441262"/>
            <a:ext cx="2481164" cy="333501"/>
            <a:chOff x="7155445" y="740531"/>
            <a:chExt cx="3098164" cy="369870"/>
          </a:xfrm>
        </p:grpSpPr>
        <p:sp>
          <p:nvSpPr>
            <p:cNvPr id="10" name="矩形 9"/>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基金募集总体平稳</a:t>
              </a:r>
            </a:p>
          </p:txBody>
        </p:sp>
        <p:sp>
          <p:nvSpPr>
            <p:cNvPr id="11" name="等腰三角形 10"/>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12"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lang="zh-CN" altLang="en-US" sz="2400" b="1" dirty="0">
                <a:solidFill>
                  <a:srgbClr val="000798"/>
                </a:solidFill>
                <a:latin typeface="Arial" panose="020B0604020202020204" pitchFamily="34" charset="0"/>
                <a:ea typeface="幼圆" panose="02010509060101010101" pitchFamily="49" charset="-122"/>
              </a:rPr>
              <a:t>募集</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sp>
        <p:nvSpPr>
          <p:cNvPr id="14" name="箭头: 下 13">
            <a:extLst>
              <a:ext uri="{FF2B5EF4-FFF2-40B4-BE49-F238E27FC236}">
                <a16:creationId xmlns:a16="http://schemas.microsoft.com/office/drawing/2014/main" id="{3217A355-F1BD-46BD-AFAF-4C7EA1D66294}"/>
              </a:ext>
            </a:extLst>
          </p:cNvPr>
          <p:cNvSpPr/>
          <p:nvPr/>
        </p:nvSpPr>
        <p:spPr>
          <a:xfrm>
            <a:off x="1117068" y="4966103"/>
            <a:ext cx="419576" cy="461666"/>
          </a:xfrm>
          <a:prstGeom prst="downArrow">
            <a:avLst/>
          </a:prstGeom>
          <a:solidFill>
            <a:srgbClr val="00B050"/>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00B050"/>
              </a:solidFill>
              <a:highlight>
                <a:srgbClr val="FF0000"/>
              </a:highlight>
            </a:endParaRPr>
          </a:p>
        </p:txBody>
      </p:sp>
      <p:pic>
        <p:nvPicPr>
          <p:cNvPr id="15" name="图片 14">
            <a:extLst>
              <a:ext uri="{FF2B5EF4-FFF2-40B4-BE49-F238E27FC236}">
                <a16:creationId xmlns:a16="http://schemas.microsoft.com/office/drawing/2014/main" id="{D23573D8-8BCA-4D13-B0D7-DB2EE0DE322E}"/>
              </a:ext>
            </a:extLst>
          </p:cNvPr>
          <p:cNvPicPr>
            <a:picLocks noChangeAspect="1"/>
          </p:cNvPicPr>
          <p:nvPr/>
        </p:nvPicPr>
        <p:blipFill>
          <a:blip r:embed="rId4"/>
          <a:stretch>
            <a:fillRect/>
          </a:stretch>
        </p:blipFill>
        <p:spPr>
          <a:xfrm>
            <a:off x="1569280" y="989372"/>
            <a:ext cx="5761219" cy="3243353"/>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57358" y="4795971"/>
            <a:ext cx="6441304" cy="874407"/>
          </a:xfrm>
          <a:prstGeom prst="rect">
            <a:avLst/>
          </a:prstGeom>
          <a:noFill/>
        </p:spPr>
        <p:txBody>
          <a:bodyPr wrap="square" rtlCol="0">
            <a:spAutoFit/>
          </a:bodyPr>
          <a:lstStyle/>
          <a:p>
            <a:pPr algn="just">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11</a:t>
            </a:r>
            <a:r>
              <a:rPr lang="zh-CN" altLang="en-US" sz="1400" dirty="0">
                <a:latin typeface="微软雅黑" panose="020B0503020204020204" pitchFamily="34" charset="-122"/>
                <a:ea typeface="微软雅黑" panose="020B0503020204020204" pitchFamily="34" charset="-122"/>
              </a:rPr>
              <a:t>月基金募集事件成长基金，共计</a:t>
            </a:r>
            <a:r>
              <a:rPr lang="en-US" altLang="zh-CN" dirty="0">
                <a:solidFill>
                  <a:srgbClr val="0070C0"/>
                </a:solidFill>
                <a:latin typeface="微软雅黑" panose="020B0503020204020204" pitchFamily="34" charset="-122"/>
                <a:ea typeface="微软雅黑" panose="020B0503020204020204" pitchFamily="34" charset="-122"/>
              </a:rPr>
              <a:t>25</a:t>
            </a:r>
            <a:r>
              <a:rPr lang="zh-CN" altLang="en-US" sz="1400" dirty="0">
                <a:latin typeface="微软雅黑" panose="020B0503020204020204" pitchFamily="34" charset="-122"/>
                <a:ea typeface="微软雅黑" panose="020B0503020204020204" pitchFamily="34" charset="-122"/>
              </a:rPr>
              <a:t>起，募集总额</a:t>
            </a:r>
            <a:r>
              <a:rPr lang="en-US" altLang="zh-CN" dirty="0">
                <a:solidFill>
                  <a:srgbClr val="0070C0"/>
                </a:solidFill>
                <a:latin typeface="微软雅黑" panose="020B0503020204020204" pitchFamily="34" charset="-122"/>
                <a:ea typeface="微软雅黑" panose="020B0503020204020204" pitchFamily="34" charset="-122"/>
              </a:rPr>
              <a:t>164.96</a:t>
            </a:r>
            <a:r>
              <a:rPr lang="zh-CN" altLang="en-US" sz="1400" dirty="0">
                <a:latin typeface="微软雅黑" panose="020B0503020204020204" pitchFamily="34" charset="-122"/>
                <a:ea typeface="微软雅黑" panose="020B0503020204020204" pitchFamily="34" charset="-122"/>
              </a:rPr>
              <a:t>亿元；并购基金，共计</a:t>
            </a:r>
            <a:r>
              <a:rPr lang="en-US" altLang="zh-CN" dirty="0">
                <a:solidFill>
                  <a:srgbClr val="0070C0"/>
                </a:solidFill>
                <a:latin typeface="微软雅黑" panose="020B0503020204020204" pitchFamily="34" charset="-122"/>
                <a:ea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rPr>
              <a:t>起，募资总额</a:t>
            </a:r>
            <a:r>
              <a:rPr lang="en-US" altLang="zh-CN" dirty="0">
                <a:solidFill>
                  <a:srgbClr val="0070C0"/>
                </a:solidFill>
                <a:latin typeface="微软雅黑" panose="020B0503020204020204" pitchFamily="34" charset="-122"/>
                <a:ea typeface="微软雅黑" panose="020B0503020204020204" pitchFamily="34" charset="-122"/>
              </a:rPr>
              <a:t>10</a:t>
            </a:r>
            <a:r>
              <a:rPr lang="zh-CN" altLang="en-US" sz="1400" dirty="0">
                <a:latin typeface="微软雅黑" panose="020B0503020204020204" pitchFamily="34" charset="-122"/>
                <a:ea typeface="微软雅黑" panose="020B0503020204020204" pitchFamily="34" charset="-122"/>
              </a:rPr>
              <a:t>亿元。募资规模环比上行</a:t>
            </a:r>
            <a:r>
              <a:rPr lang="en-US" altLang="zh-CN" dirty="0">
                <a:solidFill>
                  <a:srgbClr val="0070C0"/>
                </a:solidFill>
                <a:latin typeface="微软雅黑" panose="020B0503020204020204" pitchFamily="34" charset="-122"/>
                <a:ea typeface="微软雅黑" panose="020B0503020204020204" pitchFamily="34" charset="-122"/>
              </a:rPr>
              <a:t>19.85%</a:t>
            </a:r>
            <a:r>
              <a:rPr lang="zh-CN" altLang="en-US" sz="1400" dirty="0">
                <a:latin typeface="微软雅黑" panose="020B0503020204020204" pitchFamily="34" charset="-122"/>
                <a:ea typeface="微软雅黑" panose="020B0503020204020204" pitchFamily="34" charset="-122"/>
              </a:rPr>
              <a:t>。</a:t>
            </a:r>
            <a:endParaRPr lang="en-US" altLang="zh-CN" sz="1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lang="zh-CN" altLang="en-US" sz="2400" b="1" dirty="0">
                <a:solidFill>
                  <a:srgbClr val="000798"/>
                </a:solidFill>
                <a:latin typeface="Arial" panose="020B0604020202020204" pitchFamily="34" charset="0"/>
                <a:ea typeface="幼圆" panose="02010509060101010101" pitchFamily="49" charset="-122"/>
              </a:rPr>
              <a:t>募集</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grpSp>
        <p:nvGrpSpPr>
          <p:cNvPr id="11" name="组合 10"/>
          <p:cNvGrpSpPr/>
          <p:nvPr/>
        </p:nvGrpSpPr>
        <p:grpSpPr>
          <a:xfrm>
            <a:off x="1057358" y="4309369"/>
            <a:ext cx="2409742" cy="369870"/>
            <a:chOff x="7155445" y="740531"/>
            <a:chExt cx="3098164" cy="369870"/>
          </a:xfrm>
        </p:grpSpPr>
        <p:sp>
          <p:nvSpPr>
            <p:cNvPr id="12" name="矩形 11"/>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数量规模几乎持平</a:t>
              </a:r>
            </a:p>
          </p:txBody>
        </p:sp>
        <p:sp>
          <p:nvSpPr>
            <p:cNvPr id="13" name="等腰三角形 12"/>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pic>
        <p:nvPicPr>
          <p:cNvPr id="3" name="图片 2">
            <a:extLst>
              <a:ext uri="{FF2B5EF4-FFF2-40B4-BE49-F238E27FC236}">
                <a16:creationId xmlns:a16="http://schemas.microsoft.com/office/drawing/2014/main" id="{82F93A98-7049-43A1-82AA-751BDB1E659F}"/>
              </a:ext>
            </a:extLst>
          </p:cNvPr>
          <p:cNvPicPr>
            <a:picLocks noChangeAspect="1"/>
          </p:cNvPicPr>
          <p:nvPr/>
        </p:nvPicPr>
        <p:blipFill>
          <a:blip r:embed="rId3"/>
          <a:stretch>
            <a:fillRect/>
          </a:stretch>
        </p:blipFill>
        <p:spPr>
          <a:xfrm>
            <a:off x="1512971" y="1402338"/>
            <a:ext cx="5873838" cy="2292582"/>
          </a:xfrm>
          <a:prstGeom prst="rect">
            <a:avLst/>
          </a:prstGeom>
        </p:spPr>
      </p:pic>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421340" y="983768"/>
            <a:ext cx="4226860" cy="426605"/>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投资数量小幅下调，投资规模上行</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p:cNvSpPr txBox="1"/>
          <p:nvPr/>
        </p:nvSpPr>
        <p:spPr>
          <a:xfrm>
            <a:off x="732029" y="5569199"/>
            <a:ext cx="7913860" cy="874407"/>
          </a:xfrm>
          <a:prstGeom prst="rect">
            <a:avLst/>
          </a:prstGeom>
          <a:noFill/>
        </p:spPr>
        <p:txBody>
          <a:bodyPr wrap="square" rtlCol="0">
            <a:spAutoFit/>
          </a:bodyPr>
          <a:lstStyle/>
          <a:p>
            <a:pPr algn="just" defTabSz="914400">
              <a:lnSpc>
                <a:spcPct val="150000"/>
              </a:lnSpc>
            </a:pPr>
            <a:r>
              <a:rPr lang="zh-CN" altLang="en-US" sz="1200" dirty="0">
                <a:solidFill>
                  <a:prstClr val="black"/>
                </a:solidFill>
                <a:latin typeface="微软雅黑" panose="020B0503020204020204" pitchFamily="34" charset="-122"/>
                <a:ea typeface="微软雅黑" panose="020B0503020204020204" pitchFamily="34" charset="-122"/>
              </a:rPr>
              <a:t>      </a:t>
            </a:r>
            <a:r>
              <a:rPr lang="en-US" altLang="zh-CN" sz="1200" dirty="0">
                <a:solidFill>
                  <a:prstClr val="black"/>
                </a:solidFill>
                <a:latin typeface="微软雅黑" panose="020B0503020204020204" pitchFamily="34" charset="-122"/>
                <a:ea typeface="微软雅黑" panose="020B0503020204020204" pitchFamily="34" charset="-122"/>
              </a:rPr>
              <a:t>11</a:t>
            </a:r>
            <a:r>
              <a:rPr lang="zh-CN" altLang="en-US" sz="1200" dirty="0">
                <a:solidFill>
                  <a:prstClr val="black"/>
                </a:solidFill>
                <a:latin typeface="微软雅黑" panose="020B0503020204020204" pitchFamily="34" charset="-122"/>
                <a:ea typeface="微软雅黑" panose="020B0503020204020204" pitchFamily="34" charset="-122"/>
              </a:rPr>
              <a:t>月</a:t>
            </a:r>
            <a:r>
              <a:rPr lang="en-US" altLang="zh-CN" sz="1200" dirty="0">
                <a:solidFill>
                  <a:prstClr val="black"/>
                </a:solidFill>
                <a:latin typeface="微软雅黑" panose="020B0503020204020204" pitchFamily="34" charset="-122"/>
                <a:ea typeface="微软雅黑" panose="020B0503020204020204" pitchFamily="34" charset="-122"/>
              </a:rPr>
              <a:t>PE/VC</a:t>
            </a:r>
            <a:r>
              <a:rPr lang="zh-CN" altLang="en-US" sz="1200" dirty="0">
                <a:solidFill>
                  <a:prstClr val="black"/>
                </a:solidFill>
                <a:latin typeface="微软雅黑" panose="020B0503020204020204" pitchFamily="34" charset="-122"/>
                <a:ea typeface="微软雅黑" panose="020B0503020204020204" pitchFamily="34" charset="-122"/>
              </a:rPr>
              <a:t>市场投资事件共计</a:t>
            </a:r>
            <a:r>
              <a:rPr lang="en-US" altLang="zh-CN" dirty="0">
                <a:solidFill>
                  <a:srgbClr val="0070C0"/>
                </a:solidFill>
                <a:latin typeface="微软雅黑" panose="020B0503020204020204" pitchFamily="34" charset="-122"/>
                <a:ea typeface="微软雅黑" panose="020B0503020204020204" pitchFamily="34" charset="-122"/>
              </a:rPr>
              <a:t>408</a:t>
            </a:r>
            <a:r>
              <a:rPr lang="zh-CN" altLang="en-US" sz="1200" dirty="0">
                <a:solidFill>
                  <a:prstClr val="black"/>
                </a:solidFill>
                <a:latin typeface="微软雅黑" panose="020B0503020204020204" pitchFamily="34" charset="-122"/>
                <a:ea typeface="微软雅黑" panose="020B0503020204020204" pitchFamily="34" charset="-122"/>
              </a:rPr>
              <a:t>起，环比减少</a:t>
            </a:r>
            <a:r>
              <a:rPr lang="en-US" altLang="zh-CN" dirty="0">
                <a:solidFill>
                  <a:srgbClr val="0070C0"/>
                </a:solidFill>
                <a:latin typeface="微软雅黑" panose="020B0503020204020204" pitchFamily="34" charset="-122"/>
                <a:ea typeface="微软雅黑" panose="020B0503020204020204" pitchFamily="34" charset="-122"/>
              </a:rPr>
              <a:t>50</a:t>
            </a:r>
            <a:r>
              <a:rPr lang="zh-CN" altLang="en-US" sz="1200" dirty="0">
                <a:solidFill>
                  <a:prstClr val="black"/>
                </a:solidFill>
                <a:latin typeface="微软雅黑" panose="020B0503020204020204" pitchFamily="34" charset="-122"/>
                <a:ea typeface="微软雅黑" panose="020B0503020204020204" pitchFamily="34" charset="-122"/>
              </a:rPr>
              <a:t>起。融资总额达到人民币</a:t>
            </a:r>
            <a:r>
              <a:rPr lang="en-US" altLang="zh-CN" dirty="0">
                <a:solidFill>
                  <a:srgbClr val="0070C0"/>
                </a:solidFill>
                <a:latin typeface="微软雅黑" panose="020B0503020204020204" pitchFamily="34" charset="-122"/>
                <a:ea typeface="微软雅黑" panose="020B0503020204020204" pitchFamily="34" charset="-122"/>
              </a:rPr>
              <a:t>997.71</a:t>
            </a:r>
            <a:r>
              <a:rPr lang="zh-CN" altLang="en-US" sz="1200" dirty="0">
                <a:solidFill>
                  <a:prstClr val="black"/>
                </a:solidFill>
                <a:latin typeface="微软雅黑" panose="020B0503020204020204" pitchFamily="34" charset="-122"/>
                <a:ea typeface="微软雅黑" panose="020B0503020204020204" pitchFamily="34" charset="-122"/>
              </a:rPr>
              <a:t>亿元。分行业来看，</a:t>
            </a:r>
            <a:r>
              <a:rPr lang="en-US" altLang="zh-CN" sz="1200" dirty="0">
                <a:solidFill>
                  <a:prstClr val="black"/>
                </a:solidFill>
                <a:latin typeface="微软雅黑" panose="020B0503020204020204" pitchFamily="34" charset="-122"/>
                <a:ea typeface="微软雅黑" panose="020B0503020204020204" pitchFamily="34" charset="-122"/>
              </a:rPr>
              <a:t>11</a:t>
            </a:r>
            <a:r>
              <a:rPr lang="zh-CN" altLang="en-US" sz="1200" dirty="0">
                <a:solidFill>
                  <a:prstClr val="black"/>
                </a:solidFill>
                <a:latin typeface="微软雅黑" panose="020B0503020204020204" pitchFamily="34" charset="-122"/>
                <a:ea typeface="微软雅黑" panose="020B0503020204020204" pitchFamily="34" charset="-122"/>
              </a:rPr>
              <a:t>月投资事件仍主要集中在软件与服务，案例共计</a:t>
            </a:r>
            <a:r>
              <a:rPr lang="en-US" altLang="zh-CN" dirty="0">
                <a:solidFill>
                  <a:srgbClr val="0070C0"/>
                </a:solidFill>
                <a:latin typeface="微软雅黑" panose="020B0503020204020204" pitchFamily="34" charset="-122"/>
                <a:ea typeface="微软雅黑" panose="020B0503020204020204" pitchFamily="34" charset="-122"/>
              </a:rPr>
              <a:t>165</a:t>
            </a:r>
            <a:r>
              <a:rPr lang="zh-CN" altLang="en-US" sz="1200" dirty="0">
                <a:solidFill>
                  <a:prstClr val="black"/>
                </a:solidFill>
                <a:latin typeface="微软雅黑" panose="020B0503020204020204" pitchFamily="34" charset="-122"/>
                <a:ea typeface="微软雅黑" panose="020B0503020204020204" pitchFamily="34" charset="-122"/>
              </a:rPr>
              <a:t>起，共融资</a:t>
            </a:r>
            <a:r>
              <a:rPr lang="en-US" altLang="zh-CN" dirty="0">
                <a:solidFill>
                  <a:srgbClr val="0070C0"/>
                </a:solidFill>
                <a:latin typeface="微软雅黑" panose="020B0503020204020204" pitchFamily="34" charset="-122"/>
                <a:ea typeface="微软雅黑" panose="020B0503020204020204" pitchFamily="34" charset="-122"/>
              </a:rPr>
              <a:t>633.68</a:t>
            </a:r>
            <a:r>
              <a:rPr lang="zh-CN" altLang="en-US" sz="1200" dirty="0">
                <a:solidFill>
                  <a:prstClr val="black"/>
                </a:solidFill>
                <a:latin typeface="微软雅黑" panose="020B0503020204020204" pitchFamily="34" charset="-122"/>
                <a:ea typeface="微软雅黑" panose="020B0503020204020204" pitchFamily="34" charset="-122"/>
              </a:rPr>
              <a:t>亿元。</a:t>
            </a:r>
            <a:endParaRPr lang="en-US" altLang="zh-CN" sz="1200" dirty="0">
              <a:solidFill>
                <a:prstClr val="black"/>
              </a:solidFill>
              <a:latin typeface="微软雅黑" panose="020B0503020204020204" pitchFamily="34" charset="-122"/>
              <a:ea typeface="微软雅黑" panose="020B0503020204020204" pitchFamily="34" charset="-122"/>
            </a:endParaRPr>
          </a:p>
        </p:txBody>
      </p:sp>
      <p:sp>
        <p:nvSpPr>
          <p:cNvPr id="11"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p>
        </p:txBody>
      </p:sp>
      <p:pic>
        <p:nvPicPr>
          <p:cNvPr id="8" name="图片 7">
            <a:extLst>
              <a:ext uri="{FF2B5EF4-FFF2-40B4-BE49-F238E27FC236}">
                <a16:creationId xmlns:a16="http://schemas.microsoft.com/office/drawing/2014/main" id="{F5558182-AEE0-402D-A7DA-491C6556AA7E}"/>
              </a:ext>
            </a:extLst>
          </p:cNvPr>
          <p:cNvPicPr>
            <a:picLocks noChangeAspect="1"/>
          </p:cNvPicPr>
          <p:nvPr/>
        </p:nvPicPr>
        <p:blipFill>
          <a:blip r:embed="rId3"/>
          <a:stretch>
            <a:fillRect/>
          </a:stretch>
        </p:blipFill>
        <p:spPr>
          <a:xfrm>
            <a:off x="1390650" y="1521626"/>
            <a:ext cx="6538912" cy="4079725"/>
          </a:xfrm>
          <a:prstGeom prst="rect">
            <a:avLst/>
          </a:prstGeom>
        </p:spPr>
      </p:pic>
    </p:spTree>
    <p:extLst>
      <p:ext uri="{BB962C8B-B14F-4D97-AF65-F5344CB8AC3E}">
        <p14:creationId xmlns:p14="http://schemas.microsoft.com/office/powerpoint/2010/main" val="3713358270"/>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335090" y="987473"/>
            <a:ext cx="3797998" cy="369870"/>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分行业融资案例及金额分布情况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325946"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p>
        </p:txBody>
      </p:sp>
      <p:sp>
        <p:nvSpPr>
          <p:cNvPr id="8" name="文本框 7"/>
          <p:cNvSpPr txBox="1"/>
          <p:nvPr/>
        </p:nvSpPr>
        <p:spPr>
          <a:xfrm>
            <a:off x="551372" y="5572672"/>
            <a:ext cx="8229600" cy="792909"/>
          </a:xfrm>
          <a:prstGeom prst="rect">
            <a:avLst/>
          </a:prstGeom>
          <a:noFill/>
        </p:spPr>
        <p:txBody>
          <a:bodyPr wrap="square" rtlCol="0">
            <a:spAutoFit/>
          </a:bodyPr>
          <a:lstStyle/>
          <a:p>
            <a:pPr indent="457200" algn="just" defTabSz="914400">
              <a:lnSpc>
                <a:spcPct val="150000"/>
              </a:lnSpc>
            </a:pPr>
            <a:r>
              <a:rPr lang="en-US" altLang="zh-CN" sz="1400" dirty="0">
                <a:solidFill>
                  <a:schemeClr val="tx1"/>
                </a:solidFill>
                <a:latin typeface="微软雅黑" panose="020B0503020204020204" pitchFamily="34" charset="-122"/>
                <a:ea typeface="微软雅黑" panose="020B0503020204020204" pitchFamily="34" charset="-122"/>
              </a:rPr>
              <a:t>11</a:t>
            </a:r>
            <a:r>
              <a:rPr lang="zh-CN" altLang="en-US" sz="1400" dirty="0">
                <a:solidFill>
                  <a:schemeClr val="tx1"/>
                </a:solidFill>
                <a:latin typeface="微软雅黑" panose="020B0503020204020204" pitchFamily="34" charset="-122"/>
                <a:ea typeface="微软雅黑" panose="020B0503020204020204" pitchFamily="34" charset="-122"/>
              </a:rPr>
              <a:t>月</a:t>
            </a:r>
            <a:r>
              <a:rPr lang="zh-CN" altLang="en-US" sz="1400" dirty="0">
                <a:latin typeface="微软雅黑" panose="020B0503020204020204" pitchFamily="34" charset="-122"/>
                <a:ea typeface="微软雅黑" panose="020B0503020204020204" pitchFamily="34" charset="-122"/>
              </a:rPr>
              <a:t>投资事件显著上升</a:t>
            </a:r>
            <a:r>
              <a:rPr lang="zh-CN" altLang="en-US" sz="1400" dirty="0">
                <a:solidFill>
                  <a:schemeClr val="tx1"/>
                </a:solidFill>
                <a:latin typeface="微软雅黑" panose="020B0503020204020204" pitchFamily="34" charset="-122"/>
                <a:ea typeface="微软雅黑" panose="020B0503020204020204" pitchFamily="34" charset="-122"/>
              </a:rPr>
              <a:t>。软件与服务仍然为热门投资领域，从投资规模来看，超</a:t>
            </a:r>
            <a:r>
              <a:rPr lang="en-US" altLang="zh-CN" dirty="0">
                <a:solidFill>
                  <a:srgbClr val="0070C0"/>
                </a:solidFill>
                <a:latin typeface="微软雅黑" panose="020B0503020204020204" pitchFamily="34" charset="-122"/>
                <a:ea typeface="微软雅黑" panose="020B0503020204020204" pitchFamily="34" charset="-122"/>
              </a:rPr>
              <a:t>90%</a:t>
            </a:r>
            <a:r>
              <a:rPr lang="zh-CN" altLang="en-US" sz="1400" dirty="0">
                <a:solidFill>
                  <a:schemeClr val="tx1"/>
                </a:solidFill>
                <a:latin typeface="微软雅黑" panose="020B0503020204020204" pitchFamily="34" charset="-122"/>
                <a:ea typeface="微软雅黑" panose="020B0503020204020204" pitchFamily="34" charset="-122"/>
              </a:rPr>
              <a:t>的投资金额进入了软件与服务、制药与生命科学两大行业。</a:t>
            </a:r>
          </a:p>
        </p:txBody>
      </p:sp>
      <p:pic>
        <p:nvPicPr>
          <p:cNvPr id="22" name="图片 21">
            <a:extLst>
              <a:ext uri="{FF2B5EF4-FFF2-40B4-BE49-F238E27FC236}">
                <a16:creationId xmlns:a16="http://schemas.microsoft.com/office/drawing/2014/main" id="{CDBF6988-9238-4AEA-AD99-D42DE0D842C6}"/>
              </a:ext>
            </a:extLst>
          </p:cNvPr>
          <p:cNvPicPr>
            <a:picLocks noChangeAspect="1"/>
          </p:cNvPicPr>
          <p:nvPr/>
        </p:nvPicPr>
        <p:blipFill rotWithShape="1">
          <a:blip r:embed="rId3"/>
          <a:srcRect l="20123" r="20397"/>
          <a:stretch/>
        </p:blipFill>
        <p:spPr>
          <a:xfrm>
            <a:off x="4927600" y="1638908"/>
            <a:ext cx="3765550" cy="3654115"/>
          </a:xfrm>
          <a:prstGeom prst="rect">
            <a:avLst/>
          </a:prstGeom>
        </p:spPr>
      </p:pic>
      <p:pic>
        <p:nvPicPr>
          <p:cNvPr id="23" name="图片 22">
            <a:extLst>
              <a:ext uri="{FF2B5EF4-FFF2-40B4-BE49-F238E27FC236}">
                <a16:creationId xmlns:a16="http://schemas.microsoft.com/office/drawing/2014/main" id="{82A96289-5E5F-4F2C-A77A-294DF7B98349}"/>
              </a:ext>
            </a:extLst>
          </p:cNvPr>
          <p:cNvPicPr>
            <a:picLocks noChangeAspect="1"/>
          </p:cNvPicPr>
          <p:nvPr/>
        </p:nvPicPr>
        <p:blipFill rotWithShape="1">
          <a:blip r:embed="rId4"/>
          <a:srcRect l="18370" r="18780"/>
          <a:stretch/>
        </p:blipFill>
        <p:spPr>
          <a:xfrm>
            <a:off x="685800" y="1638908"/>
            <a:ext cx="3980372" cy="3652199"/>
          </a:xfrm>
          <a:prstGeom prst="rect">
            <a:avLst/>
          </a:prstGeom>
        </p:spPr>
      </p:pic>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15855" y="5071464"/>
            <a:ext cx="7712287" cy="1289905"/>
          </a:xfrm>
          <a:prstGeom prst="rect">
            <a:avLst/>
          </a:prstGeom>
          <a:noFill/>
        </p:spPr>
        <p:txBody>
          <a:bodyPr wrap="square" rtlCol="0">
            <a:spAutoFit/>
          </a:bodyPr>
          <a:lstStyle/>
          <a:p>
            <a:pPr algn="just" defTabSz="914400">
              <a:lnSpc>
                <a:spcPct val="150000"/>
              </a:lnSpc>
            </a:pPr>
            <a:r>
              <a:rPr lang="zh-CN" altLang="en-US" sz="1400" dirty="0">
                <a:solidFill>
                  <a:prstClr val="black"/>
                </a:solidFill>
                <a:latin typeface="微软雅黑" panose="020B0503020204020204" pitchFamily="34" charset="-122"/>
                <a:ea typeface="微软雅黑" panose="020B0503020204020204" pitchFamily="34" charset="-122"/>
              </a:rPr>
              <a:t>       按融资轮次来看，</a:t>
            </a:r>
            <a:r>
              <a:rPr lang="en-US" altLang="zh-CN" sz="1400" dirty="0">
                <a:solidFill>
                  <a:prstClr val="black"/>
                </a:solidFill>
                <a:latin typeface="微软雅黑" panose="020B0503020204020204" pitchFamily="34" charset="-122"/>
                <a:ea typeface="微软雅黑" panose="020B0503020204020204" pitchFamily="34" charset="-122"/>
              </a:rPr>
              <a:t>11</a:t>
            </a:r>
            <a:r>
              <a:rPr lang="zh-CN" altLang="en-US" sz="1400" dirty="0">
                <a:solidFill>
                  <a:prstClr val="black"/>
                </a:solidFill>
                <a:latin typeface="微软雅黑" panose="020B0503020204020204" pitchFamily="34" charset="-122"/>
                <a:ea typeface="微软雅黑" panose="020B0503020204020204" pitchFamily="34" charset="-122"/>
              </a:rPr>
              <a:t>月融资事件发生最多的是</a:t>
            </a:r>
            <a:r>
              <a:rPr lang="zh-CN" altLang="en-US" dirty="0">
                <a:solidFill>
                  <a:srgbClr val="FF0000"/>
                </a:solidFill>
                <a:latin typeface="微软雅黑" panose="020B0503020204020204" pitchFamily="34" charset="-122"/>
                <a:ea typeface="微软雅黑" panose="020B0503020204020204" pitchFamily="34" charset="-122"/>
              </a:rPr>
              <a:t>战略</a:t>
            </a:r>
            <a:r>
              <a:rPr lang="zh-CN" altLang="en-US" sz="1400" dirty="0">
                <a:solidFill>
                  <a:prstClr val="black"/>
                </a:solidFill>
                <a:latin typeface="微软雅黑" panose="020B0503020204020204" pitchFamily="34" charset="-122"/>
                <a:ea typeface="微软雅黑" panose="020B0503020204020204" pitchFamily="34" charset="-122"/>
              </a:rPr>
              <a:t>轮，共计发生</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19</a:t>
            </a:r>
            <a:r>
              <a:rPr lang="zh-CN" altLang="en-US" sz="1400" dirty="0">
                <a:solidFill>
                  <a:prstClr val="black"/>
                </a:solidFill>
                <a:latin typeface="微软雅黑" panose="020B0503020204020204" pitchFamily="34" charset="-122"/>
                <a:ea typeface="微软雅黑" panose="020B0503020204020204" pitchFamily="34" charset="-122"/>
              </a:rPr>
              <a:t>起，总融资额为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487.49</a:t>
            </a:r>
            <a:r>
              <a:rPr lang="zh-CN" altLang="en-US" sz="1400" dirty="0">
                <a:solidFill>
                  <a:prstClr val="black"/>
                </a:solidFill>
                <a:latin typeface="微软雅黑" panose="020B0503020204020204" pitchFamily="34" charset="-122"/>
                <a:ea typeface="微软雅黑" panose="020B0503020204020204" pitchFamily="34" charset="-122"/>
              </a:rPr>
              <a:t>亿元，</a:t>
            </a:r>
            <a:r>
              <a:rPr lang="en-US" altLang="zh-CN" sz="1400" dirty="0">
                <a:solidFill>
                  <a:prstClr val="black"/>
                </a:solidFill>
                <a:latin typeface="微软雅黑" panose="020B0503020204020204" pitchFamily="34" charset="-122"/>
                <a:ea typeface="微软雅黑" panose="020B0503020204020204" pitchFamily="34" charset="-122"/>
              </a:rPr>
              <a:t>11</a:t>
            </a:r>
            <a:r>
              <a:rPr lang="zh-CN" altLang="en-US" sz="1400" dirty="0">
                <a:solidFill>
                  <a:prstClr val="black"/>
                </a:solidFill>
                <a:latin typeface="微软雅黑" panose="020B0503020204020204" pitchFamily="34" charset="-122"/>
                <a:ea typeface="微软雅黑" panose="020B0503020204020204" pitchFamily="34" charset="-122"/>
              </a:rPr>
              <a:t>月融资金额最多的同样也是</a:t>
            </a:r>
            <a:r>
              <a:rPr lang="zh-CN" altLang="en-US" dirty="0">
                <a:solidFill>
                  <a:srgbClr val="FF0000"/>
                </a:solidFill>
                <a:latin typeface="微软雅黑" panose="020B0503020204020204" pitchFamily="34" charset="-122"/>
                <a:ea typeface="微软雅黑" panose="020B0503020204020204" pitchFamily="34" charset="-122"/>
              </a:rPr>
              <a:t>战略</a:t>
            </a:r>
            <a:r>
              <a:rPr lang="zh-CN" altLang="en-US" sz="1400" dirty="0">
                <a:solidFill>
                  <a:prstClr val="black"/>
                </a:solidFill>
                <a:latin typeface="微软雅黑" panose="020B0503020204020204" pitchFamily="34" charset="-122"/>
                <a:ea typeface="微软雅黑" panose="020B0503020204020204" pitchFamily="34" charset="-122"/>
              </a:rPr>
              <a:t>轮。</a:t>
            </a:r>
            <a:r>
              <a:rPr lang="en-US" altLang="zh-CN" dirty="0">
                <a:solidFill>
                  <a:srgbClr val="FF0000"/>
                </a:solidFill>
                <a:latin typeface="微软雅黑" panose="020B0503020204020204" pitchFamily="34" charset="-122"/>
                <a:ea typeface="微软雅黑" panose="020B0503020204020204" pitchFamily="34" charset="-122"/>
              </a:rPr>
              <a:t>A</a:t>
            </a:r>
            <a:r>
              <a:rPr lang="zh-CN" altLang="en-US" sz="1400" dirty="0">
                <a:solidFill>
                  <a:prstClr val="black"/>
                </a:solidFill>
                <a:latin typeface="微软雅黑" panose="020B0503020204020204" pitchFamily="34" charset="-122"/>
                <a:ea typeface="微软雅黑" panose="020B0503020204020204" pitchFamily="34" charset="-122"/>
              </a:rPr>
              <a:t>轮融资规模也较为可观，融资案例发生</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17</a:t>
            </a:r>
            <a:r>
              <a:rPr lang="zh-CN" altLang="en-US" sz="1400" dirty="0">
                <a:solidFill>
                  <a:prstClr val="black"/>
                </a:solidFill>
                <a:latin typeface="微软雅黑" panose="020B0503020204020204" pitchFamily="34" charset="-122"/>
                <a:ea typeface="微软雅黑" panose="020B0503020204020204" pitchFamily="34" charset="-122"/>
              </a:rPr>
              <a:t>起，融资规模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335.1</a:t>
            </a:r>
            <a:r>
              <a:rPr lang="zh-CN" altLang="en-US" sz="1400" dirty="0">
                <a:solidFill>
                  <a:prstClr val="black"/>
                </a:solidFill>
                <a:latin typeface="微软雅黑" panose="020B0503020204020204" pitchFamily="34" charset="-122"/>
                <a:ea typeface="微软雅黑" panose="020B0503020204020204" pitchFamily="34" charset="-122"/>
              </a:rPr>
              <a:t>亿元，</a:t>
            </a:r>
            <a:endParaRPr lang="en-US" altLang="zh-CN" sz="1400" dirty="0">
              <a:solidFill>
                <a:prstClr val="black"/>
              </a:solidFill>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p>
        </p:txBody>
      </p:sp>
      <p:graphicFrame>
        <p:nvGraphicFramePr>
          <p:cNvPr id="7" name="图表 6">
            <a:extLst>
              <a:ext uri="{FF2B5EF4-FFF2-40B4-BE49-F238E27FC236}">
                <a16:creationId xmlns:a16="http://schemas.microsoft.com/office/drawing/2014/main" id="{CBD22959-0D19-47F5-ACEA-5DEDAD95F404}"/>
              </a:ext>
            </a:extLst>
          </p:cNvPr>
          <p:cNvGraphicFramePr>
            <a:graphicFrameLocks/>
          </p:cNvGraphicFramePr>
          <p:nvPr/>
        </p:nvGraphicFramePr>
        <p:xfrm>
          <a:off x="4233626" y="1578922"/>
          <a:ext cx="4535470" cy="335725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图表 7">
            <a:extLst>
              <a:ext uri="{FF2B5EF4-FFF2-40B4-BE49-F238E27FC236}">
                <a16:creationId xmlns:a16="http://schemas.microsoft.com/office/drawing/2014/main" id="{2B4D1F41-FB3E-4689-8FE1-C33B17F71D0C}"/>
              </a:ext>
            </a:extLst>
          </p:cNvPr>
          <p:cNvGraphicFramePr>
            <a:graphicFrameLocks/>
          </p:cNvGraphicFramePr>
          <p:nvPr/>
        </p:nvGraphicFramePr>
        <p:xfrm>
          <a:off x="295273" y="1578922"/>
          <a:ext cx="4276725" cy="3357251"/>
        </p:xfrm>
        <a:graphic>
          <a:graphicData uri="http://schemas.openxmlformats.org/drawingml/2006/chart">
            <c:chart xmlns:c="http://schemas.openxmlformats.org/drawingml/2006/chart" xmlns:r="http://schemas.openxmlformats.org/officeDocument/2006/relationships" r:id="rId4"/>
          </a:graphicData>
        </a:graphic>
      </p:graphicFrame>
      <p:sp>
        <p:nvSpPr>
          <p:cNvPr id="2" name="文本框 1">
            <a:extLst>
              <a:ext uri="{FF2B5EF4-FFF2-40B4-BE49-F238E27FC236}">
                <a16:creationId xmlns:a16="http://schemas.microsoft.com/office/drawing/2014/main" id="{1C755FAA-F1FB-4745-BB6E-A89672D2E787}"/>
              </a:ext>
            </a:extLst>
          </p:cNvPr>
          <p:cNvSpPr txBox="1"/>
          <p:nvPr/>
        </p:nvSpPr>
        <p:spPr>
          <a:xfrm>
            <a:off x="2311527" y="1240368"/>
            <a:ext cx="4276725" cy="338554"/>
          </a:xfrm>
          <a:prstGeom prst="rect">
            <a:avLst/>
          </a:prstGeom>
          <a:noFill/>
        </p:spPr>
        <p:txBody>
          <a:bodyPr wrap="square" rtlCol="0">
            <a:spAutoFit/>
          </a:bodyPr>
          <a:lstStyle/>
          <a:p>
            <a:r>
              <a:rPr lang="en-US" altLang="zh-CN" sz="1600" dirty="0">
                <a:latin typeface="方正兰亭中黑_GBK" panose="02000000000000000000" pitchFamily="2" charset="-122"/>
                <a:ea typeface="方正兰亭中黑_GBK" panose="02000000000000000000" pitchFamily="2" charset="-122"/>
              </a:rPr>
              <a:t>2019</a:t>
            </a:r>
            <a:r>
              <a:rPr lang="zh-CN" altLang="en-US" sz="1600" dirty="0">
                <a:latin typeface="方正兰亭中黑_GBK" panose="02000000000000000000" pitchFamily="2" charset="-122"/>
                <a:ea typeface="方正兰亭中黑_GBK" panose="02000000000000000000" pitchFamily="2" charset="-122"/>
              </a:rPr>
              <a:t>年</a:t>
            </a:r>
            <a:r>
              <a:rPr lang="en-US" altLang="zh-CN" sz="1600" dirty="0">
                <a:latin typeface="方正兰亭中黑_GBK" panose="02000000000000000000" pitchFamily="2" charset="-122"/>
                <a:ea typeface="方正兰亭中黑_GBK" panose="02000000000000000000" pitchFamily="2" charset="-122"/>
              </a:rPr>
              <a:t>11</a:t>
            </a:r>
            <a:r>
              <a:rPr lang="zh-CN" altLang="en-US" sz="1600" dirty="0">
                <a:latin typeface="方正兰亭中黑_GBK" panose="02000000000000000000" pitchFamily="2" charset="-122"/>
                <a:ea typeface="方正兰亭中黑_GBK" panose="02000000000000000000" pitchFamily="2" charset="-122"/>
              </a:rPr>
              <a:t>月中国</a:t>
            </a:r>
            <a:r>
              <a:rPr lang="en-US" altLang="zh-CN" sz="1600" dirty="0">
                <a:latin typeface="方正兰亭中黑_GBK" panose="02000000000000000000" pitchFamily="2" charset="-122"/>
                <a:ea typeface="方正兰亭中黑_GBK" panose="02000000000000000000" pitchFamily="2" charset="-122"/>
              </a:rPr>
              <a:t>PEVC</a:t>
            </a:r>
            <a:r>
              <a:rPr lang="zh-CN" altLang="en-US" sz="1600" dirty="0">
                <a:latin typeface="方正兰亭中黑_GBK" panose="02000000000000000000" pitchFamily="2" charset="-122"/>
                <a:ea typeface="方正兰亭中黑_GBK" panose="02000000000000000000" pitchFamily="2" charset="-122"/>
              </a:rPr>
              <a:t>轮次及融资规模一览</a:t>
            </a: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15606" y="929411"/>
            <a:ext cx="2338550" cy="369870"/>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重要投资事件</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727494" y="1377868"/>
            <a:ext cx="2784296" cy="318498"/>
            <a:chOff x="5691883" y="1387012"/>
            <a:chExt cx="2784296" cy="318498"/>
          </a:xfrm>
        </p:grpSpPr>
        <p:sp>
          <p:nvSpPr>
            <p:cNvPr id="6" name="平行四边形 5"/>
            <p:cNvSpPr/>
            <p:nvPr/>
          </p:nvSpPr>
          <p:spPr>
            <a:xfrm>
              <a:off x="5691883" y="1387012"/>
              <a:ext cx="534256" cy="318498"/>
            </a:xfrm>
            <a:prstGeom prst="parallelogram">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平行四边形 6"/>
            <p:cNvSpPr/>
            <p:nvPr/>
          </p:nvSpPr>
          <p:spPr>
            <a:xfrm>
              <a:off x="6249270" y="1387012"/>
              <a:ext cx="2226909" cy="318498"/>
            </a:xfrm>
            <a:prstGeom prst="parallelogram">
              <a:avLst/>
            </a:prstGeom>
            <a:solidFill>
              <a:srgbClr val="0070C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融资规模前列</a:t>
              </a:r>
            </a:p>
          </p:txBody>
        </p:sp>
      </p:grpSp>
      <p:grpSp>
        <p:nvGrpSpPr>
          <p:cNvPr id="8" name="组合 7"/>
          <p:cNvGrpSpPr/>
          <p:nvPr/>
        </p:nvGrpSpPr>
        <p:grpSpPr>
          <a:xfrm>
            <a:off x="725862" y="4914197"/>
            <a:ext cx="2532102" cy="318498"/>
            <a:chOff x="5691883" y="1387012"/>
            <a:chExt cx="2784298" cy="318498"/>
          </a:xfrm>
        </p:grpSpPr>
        <p:sp>
          <p:nvSpPr>
            <p:cNvPr id="9" name="平行四边形 8"/>
            <p:cNvSpPr/>
            <p:nvPr/>
          </p:nvSpPr>
          <p:spPr>
            <a:xfrm>
              <a:off x="5691883" y="1387012"/>
              <a:ext cx="534256" cy="318498"/>
            </a:xfrm>
            <a:prstGeom prst="parallelogram">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平行四边形 9"/>
            <p:cNvSpPr/>
            <p:nvPr/>
          </p:nvSpPr>
          <p:spPr>
            <a:xfrm>
              <a:off x="6249271" y="1387012"/>
              <a:ext cx="2226910" cy="318498"/>
            </a:xfrm>
            <a:prstGeom prst="parallelogram">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市场关注</a:t>
              </a:r>
            </a:p>
          </p:txBody>
        </p:sp>
      </p:grpSp>
      <p:sp>
        <p:nvSpPr>
          <p:cNvPr id="11" name="文本框 10"/>
          <p:cNvSpPr txBox="1"/>
          <p:nvPr/>
        </p:nvSpPr>
        <p:spPr>
          <a:xfrm>
            <a:off x="1151088" y="3911466"/>
            <a:ext cx="5063217" cy="800219"/>
          </a:xfrm>
          <a:prstGeom prst="rect">
            <a:avLst/>
          </a:prstGeom>
          <a:noFill/>
          <a:ln w="19050">
            <a:noFill/>
            <a:prstDash val="sysDash"/>
          </a:ln>
        </p:spPr>
        <p:txBody>
          <a:bodyPr wrap="square" rtlCol="0">
            <a:spAutoFit/>
          </a:bodyPr>
          <a:lstStyle/>
          <a:p>
            <a:pPr algn="just"/>
            <a:r>
              <a:rPr lang="zh-CN" altLang="en-US" b="1" dirty="0">
                <a:latin typeface="微软雅黑" panose="020B0503020204020204" pitchFamily="34" charset="-122"/>
                <a:ea typeface="微软雅黑" panose="020B0503020204020204" pitchFamily="34" charset="-122"/>
              </a:rPr>
              <a:t>百济神州：</a:t>
            </a:r>
            <a:r>
              <a:rPr lang="zh-CN" altLang="en-US" sz="1400" dirty="0">
                <a:latin typeface="微软雅黑" panose="020B0503020204020204" pitchFamily="34" charset="-122"/>
                <a:ea typeface="微软雅黑" panose="020B0503020204020204" pitchFamily="34" charset="-122"/>
              </a:rPr>
              <a:t>百济神州是一家商业化阶段的生物技术公司</a:t>
            </a:r>
            <a:r>
              <a:rPr lang="en-US" altLang="zh-CN" sz="1400" dirty="0">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专注于开发及商业化用于治疗癌症的创新型分子靶向及肿瘤免疫治疗药物。</a:t>
            </a:r>
          </a:p>
        </p:txBody>
      </p:sp>
      <p:sp>
        <p:nvSpPr>
          <p:cNvPr id="12" name="箭头: 五边形 11"/>
          <p:cNvSpPr/>
          <p:nvPr/>
        </p:nvSpPr>
        <p:spPr>
          <a:xfrm>
            <a:off x="722010" y="1815258"/>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3" name="箭头: 五边形 12"/>
          <p:cNvSpPr/>
          <p:nvPr/>
        </p:nvSpPr>
        <p:spPr>
          <a:xfrm>
            <a:off x="728373" y="2876434"/>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2</a:t>
            </a:r>
            <a:endParaRPr lang="zh-CN" altLang="en-US" sz="2400" dirty="0">
              <a:latin typeface="Arial" panose="020B0604020202020204" pitchFamily="34" charset="0"/>
              <a:cs typeface="Arial" panose="020B0604020202020204" pitchFamily="34" charset="0"/>
            </a:endParaRPr>
          </a:p>
        </p:txBody>
      </p:sp>
      <p:sp>
        <p:nvSpPr>
          <p:cNvPr id="14" name="箭头: 五边形 13"/>
          <p:cNvSpPr/>
          <p:nvPr/>
        </p:nvSpPr>
        <p:spPr>
          <a:xfrm>
            <a:off x="719573" y="3967558"/>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3</a:t>
            </a:r>
            <a:endParaRPr lang="zh-CN" altLang="en-US" sz="2400" dirty="0">
              <a:latin typeface="Arial" panose="020B0604020202020204" pitchFamily="34" charset="0"/>
              <a:cs typeface="Arial" panose="020B0604020202020204" pitchFamily="34" charset="0"/>
            </a:endParaRPr>
          </a:p>
        </p:txBody>
      </p:sp>
      <p:sp>
        <p:nvSpPr>
          <p:cNvPr id="15" name="箭头: 五边形 14"/>
          <p:cNvSpPr/>
          <p:nvPr/>
        </p:nvSpPr>
        <p:spPr>
          <a:xfrm>
            <a:off x="746253" y="5342805"/>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6" name="文本框 15"/>
          <p:cNvSpPr txBox="1"/>
          <p:nvPr/>
        </p:nvSpPr>
        <p:spPr>
          <a:xfrm>
            <a:off x="1256221" y="5287593"/>
            <a:ext cx="5093613" cy="1015663"/>
          </a:xfrm>
          <a:prstGeom prst="rect">
            <a:avLst/>
          </a:prstGeom>
          <a:noFill/>
          <a:ln w="19050">
            <a:noFill/>
            <a:prstDash val="sysDash"/>
          </a:ln>
        </p:spPr>
        <p:txBody>
          <a:bodyPr wrap="square" rtlCol="0">
            <a:spAutoFit/>
          </a:bodyPr>
          <a:lstStyle/>
          <a:p>
            <a:pPr algn="just"/>
            <a:r>
              <a:rPr lang="zh-CN" altLang="en-US" b="1" dirty="0">
                <a:latin typeface="微软雅黑" panose="020B0503020204020204" pitchFamily="34" charset="-122"/>
                <a:ea typeface="微软雅黑" panose="020B0503020204020204" pitchFamily="34" charset="-122"/>
              </a:rPr>
              <a:t>京东健康：</a:t>
            </a:r>
            <a:r>
              <a:rPr lang="zh-CN" altLang="en-US" sz="1400" dirty="0">
                <a:latin typeface="微软雅黑" panose="020B0503020204020204" pitchFamily="34" charset="-122"/>
                <a:ea typeface="微软雅黑" panose="020B0503020204020204" pitchFamily="34" charset="-122"/>
              </a:rPr>
              <a:t>依托京东集团的各项能力和资源优势，京东健康在目前医药健康电商、互联网医疗、健康服务、智慧解决方案四个业务版块基础上，逐步完善其“互联网</a:t>
            </a:r>
            <a:r>
              <a:rPr lang="en-US" altLang="zh-CN" sz="1400" dirty="0">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医疗健康”的产业布局，成为健康产业的旗舰型企业。</a:t>
            </a:r>
            <a:endParaRPr sz="1400" dirty="0">
              <a:latin typeface="微软雅黑" panose="020B0503020204020204" pitchFamily="34" charset="-122"/>
              <a:ea typeface="微软雅黑" panose="020B0503020204020204" pitchFamily="34" charset="-122"/>
            </a:endParaRPr>
          </a:p>
        </p:txBody>
      </p:sp>
      <p:sp>
        <p:nvSpPr>
          <p:cNvPr id="17" name="文本框 16"/>
          <p:cNvSpPr txBox="1"/>
          <p:nvPr/>
        </p:nvSpPr>
        <p:spPr>
          <a:xfrm>
            <a:off x="1179682" y="1773869"/>
            <a:ext cx="5034623" cy="1077218"/>
          </a:xfrm>
          <a:prstGeom prst="rect">
            <a:avLst/>
          </a:prstGeom>
          <a:noFill/>
          <a:ln w="19050">
            <a:noFill/>
            <a:prstDash val="sysDash"/>
          </a:ln>
        </p:spPr>
        <p:txBody>
          <a:bodyPr wrap="square" rtlCol="0">
            <a:spAutoFit/>
          </a:bodyPr>
          <a:lstStyle/>
          <a:p>
            <a:pPr algn="just"/>
            <a:r>
              <a:rPr lang="zh-CN" altLang="en-US" b="1" dirty="0">
                <a:latin typeface="微软雅黑" panose="020B0503020204020204" pitchFamily="34" charset="-122"/>
                <a:ea typeface="微软雅黑" panose="020B0503020204020204" pitchFamily="34" charset="-122"/>
              </a:rPr>
              <a:t>腾龙数据：</a:t>
            </a:r>
            <a:r>
              <a:rPr lang="zh-CN" altLang="en-US" sz="1400" dirty="0">
                <a:latin typeface="微软雅黑" panose="020B0503020204020204" pitchFamily="34" charset="-122"/>
                <a:ea typeface="微软雅黑" panose="020B0503020204020204" pitchFamily="34" charset="-122"/>
              </a:rPr>
              <a:t>腾龙控股集团主要提供全球分布式数据中心（</a:t>
            </a:r>
            <a:r>
              <a:rPr lang="en-US" altLang="zh-CN" sz="1400" dirty="0">
                <a:latin typeface="微软雅黑" panose="020B0503020204020204" pitchFamily="34" charset="-122"/>
                <a:ea typeface="微软雅黑" panose="020B0503020204020204" pitchFamily="34" charset="-122"/>
              </a:rPr>
              <a:t>IDC</a:t>
            </a:r>
            <a:r>
              <a:rPr lang="zh-CN" altLang="en-US" sz="1400" dirty="0">
                <a:latin typeface="微软雅黑" panose="020B0503020204020204" pitchFamily="34" charset="-122"/>
                <a:ea typeface="微软雅黑" panose="020B0503020204020204" pitchFamily="34" charset="-122"/>
              </a:rPr>
              <a:t>）深度定制服务，同时为客户提供云安全、云计算、物联网、大数据等互联网增值服务。</a:t>
            </a:r>
            <a:endParaRPr lang="en-US" altLang="zh-CN" sz="1400" dirty="0">
              <a:latin typeface="微软雅黑" panose="020B0503020204020204" pitchFamily="34" charset="-122"/>
              <a:ea typeface="微软雅黑" panose="020B0503020204020204" pitchFamily="34" charset="-122"/>
            </a:endParaRPr>
          </a:p>
          <a:p>
            <a:pPr algn="just"/>
            <a:r>
              <a:rPr lang="zh-CN" altLang="en-US" b="1" dirty="0">
                <a:latin typeface="微软雅黑" panose="020B0503020204020204" pitchFamily="34" charset="-122"/>
                <a:ea typeface="微软雅黑" panose="020B0503020204020204" pitchFamily="34" charset="-122"/>
              </a:rPr>
              <a:t>投资方：</a:t>
            </a:r>
            <a:r>
              <a:rPr lang="zh-CN" altLang="en-US" sz="1400" dirty="0">
                <a:latin typeface="微软雅黑" panose="020B0503020204020204" pitchFamily="34" charset="-122"/>
                <a:ea typeface="微软雅黑" panose="020B0503020204020204" pitchFamily="34" charset="-122"/>
              </a:rPr>
              <a:t>南山集团、华能景顺罗斯投资、摩根士丹利等。</a:t>
            </a:r>
          </a:p>
        </p:txBody>
      </p:sp>
      <p:sp>
        <p:nvSpPr>
          <p:cNvPr id="18" name="文本框 17"/>
          <p:cNvSpPr txBox="1"/>
          <p:nvPr/>
        </p:nvSpPr>
        <p:spPr>
          <a:xfrm>
            <a:off x="1172966" y="2834248"/>
            <a:ext cx="5093613" cy="1077218"/>
          </a:xfrm>
          <a:prstGeom prst="rect">
            <a:avLst/>
          </a:prstGeom>
          <a:noFill/>
          <a:ln w="19050">
            <a:noFill/>
            <a:prstDash val="sysDash"/>
          </a:ln>
        </p:spPr>
        <p:txBody>
          <a:bodyPr wrap="square" rtlCol="0">
            <a:spAutoFit/>
          </a:bodyPr>
          <a:lstStyle/>
          <a:p>
            <a:pPr algn="just"/>
            <a:r>
              <a:rPr lang="zh-CN" altLang="en-US" b="1" dirty="0">
                <a:latin typeface="微软雅黑" panose="020B0503020204020204" pitchFamily="34" charset="-122"/>
                <a:ea typeface="微软雅黑" panose="020B0503020204020204" pitchFamily="34" charset="-122"/>
              </a:rPr>
              <a:t>菜鸟网络：</a:t>
            </a:r>
            <a:r>
              <a:rPr lang="zh-CN" altLang="en-US" sz="1400" dirty="0">
                <a:latin typeface="微软雅黑" panose="020B0503020204020204" pitchFamily="34" charset="-122"/>
                <a:ea typeface="微软雅黑" panose="020B0503020204020204" pitchFamily="34" charset="-122"/>
              </a:rPr>
              <a:t>“菜鸟网络科技有限公司”是阿里巴巴、银泰、复星集团、富春集团、三通一达以及相关金融机构共同合作共同组建的正式成立的。“中国智能物流骨干网”</a:t>
            </a:r>
            <a:r>
              <a:rPr lang="en-US" altLang="zh-CN" sz="1400" dirty="0">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简称</a:t>
            </a:r>
            <a:r>
              <a:rPr lang="en-US" altLang="zh-CN" sz="1400" dirty="0">
                <a:latin typeface="微软雅黑" panose="020B0503020204020204" pitchFamily="34" charset="-122"/>
                <a:ea typeface="微软雅黑" panose="020B0503020204020204" pitchFamily="34" charset="-122"/>
              </a:rPr>
              <a:t>CSN)</a:t>
            </a:r>
            <a:r>
              <a:rPr lang="zh-CN" altLang="en-US" sz="1400" dirty="0">
                <a:latin typeface="微软雅黑" panose="020B0503020204020204" pitchFamily="34" charset="-122"/>
                <a:ea typeface="微软雅黑" panose="020B0503020204020204" pitchFamily="34" charset="-122"/>
              </a:rPr>
              <a:t>。</a:t>
            </a:r>
            <a:r>
              <a:rPr lang="zh-CN" altLang="en-US" b="1" dirty="0">
                <a:latin typeface="微软雅黑" panose="020B0503020204020204" pitchFamily="34" charset="-122"/>
                <a:ea typeface="微软雅黑" panose="020B0503020204020204" pitchFamily="34" charset="-122"/>
              </a:rPr>
              <a:t>投资方：</a:t>
            </a:r>
            <a:r>
              <a:rPr lang="zh-CN" altLang="en-US" sz="1400" dirty="0">
                <a:latin typeface="微软雅黑" panose="020B0503020204020204" pitchFamily="34" charset="-122"/>
                <a:ea typeface="微软雅黑" panose="020B0503020204020204" pitchFamily="34" charset="-122"/>
              </a:rPr>
              <a:t>阿里巴巴</a:t>
            </a:r>
            <a:r>
              <a:rPr lang="en-US" altLang="zh-CN" sz="1400" dirty="0">
                <a:latin typeface="微软雅黑" panose="020B0503020204020204" pitchFamily="34" charset="-122"/>
                <a:ea typeface="微软雅黑" panose="020B0503020204020204" pitchFamily="34" charset="-122"/>
              </a:rPr>
              <a:t>-SW</a:t>
            </a:r>
            <a:endParaRPr lang="zh-CN" altLang="en-US" sz="1400" dirty="0">
              <a:latin typeface="微软雅黑" panose="020B0503020204020204" pitchFamily="34" charset="-122"/>
              <a:ea typeface="微软雅黑" panose="020B0503020204020204" pitchFamily="34" charset="-122"/>
            </a:endParaRPr>
          </a:p>
        </p:txBody>
      </p:sp>
      <p:sp>
        <p:nvSpPr>
          <p:cNvPr id="19" name="文本框 18"/>
          <p:cNvSpPr txBox="1"/>
          <p:nvPr/>
        </p:nvSpPr>
        <p:spPr>
          <a:xfrm>
            <a:off x="6468243" y="1377868"/>
            <a:ext cx="1107996" cy="369332"/>
          </a:xfrm>
          <a:prstGeom prst="rect">
            <a:avLst/>
          </a:prstGeom>
          <a:noFill/>
        </p:spPr>
        <p:txBody>
          <a:bodyPr wrap="none"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融资规模</a:t>
            </a:r>
          </a:p>
        </p:txBody>
      </p:sp>
      <p:sp>
        <p:nvSpPr>
          <p:cNvPr id="20" name="文本框 19"/>
          <p:cNvSpPr txBox="1"/>
          <p:nvPr/>
        </p:nvSpPr>
        <p:spPr>
          <a:xfrm>
            <a:off x="6541044" y="1889741"/>
            <a:ext cx="1417376"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260</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endParaRPr lang="zh-CN" altLang="en-US" sz="1400" dirty="0">
              <a:latin typeface="微软雅黑" panose="020B0503020204020204" pitchFamily="34" charset="-122"/>
              <a:ea typeface="微软雅黑" panose="020B0503020204020204" pitchFamily="34" charset="-122"/>
            </a:endParaRPr>
          </a:p>
        </p:txBody>
      </p:sp>
      <p:sp>
        <p:nvSpPr>
          <p:cNvPr id="21" name="文本框 20"/>
          <p:cNvSpPr txBox="1"/>
          <p:nvPr/>
        </p:nvSpPr>
        <p:spPr>
          <a:xfrm>
            <a:off x="6541044" y="3019155"/>
            <a:ext cx="1417376"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cs typeface="Arial" panose="020B0604020202020204" pitchFamily="34" charset="0"/>
              </a:rPr>
              <a:t>233</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endParaRPr lang="zh-CN" altLang="en-US" sz="1400" dirty="0">
              <a:latin typeface="微软雅黑" panose="020B0503020204020204" pitchFamily="34" charset="-122"/>
              <a:ea typeface="微软雅黑" panose="020B0503020204020204" pitchFamily="34" charset="-122"/>
            </a:endParaRPr>
          </a:p>
        </p:txBody>
      </p:sp>
      <p:sp>
        <p:nvSpPr>
          <p:cNvPr id="22" name="文本框 21"/>
          <p:cNvSpPr txBox="1"/>
          <p:nvPr/>
        </p:nvSpPr>
        <p:spPr>
          <a:xfrm>
            <a:off x="6541045" y="3941414"/>
            <a:ext cx="1066318"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27</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23" name="文本框 22"/>
          <p:cNvSpPr txBox="1"/>
          <p:nvPr/>
        </p:nvSpPr>
        <p:spPr>
          <a:xfrm>
            <a:off x="6541045" y="5480132"/>
            <a:ext cx="1066318"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10</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p>
        </p:txBody>
      </p:sp>
      <p:sp>
        <p:nvSpPr>
          <p:cNvPr id="24" name="文本框 23"/>
          <p:cNvSpPr txBox="1"/>
          <p:nvPr/>
        </p:nvSpPr>
        <p:spPr>
          <a:xfrm>
            <a:off x="8154110" y="1888659"/>
            <a:ext cx="389850"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A</a:t>
            </a:r>
            <a:endParaRPr lang="zh-CN" altLang="en-US" sz="1400" dirty="0">
              <a:latin typeface="微软雅黑" panose="020B0503020204020204" pitchFamily="34" charset="-122"/>
              <a:ea typeface="微软雅黑" panose="020B0503020204020204" pitchFamily="34" charset="-122"/>
            </a:endParaRPr>
          </a:p>
        </p:txBody>
      </p:sp>
      <p:sp>
        <p:nvSpPr>
          <p:cNvPr id="25" name="文本框 24"/>
          <p:cNvSpPr txBox="1"/>
          <p:nvPr/>
        </p:nvSpPr>
        <p:spPr>
          <a:xfrm>
            <a:off x="8154110" y="5489582"/>
            <a:ext cx="389850"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sym typeface="+mn-ea"/>
              </a:rPr>
              <a:t>A</a:t>
            </a:r>
            <a:endParaRPr lang="zh-CN" altLang="en-US" sz="2400" dirty="0">
              <a:latin typeface="微软雅黑" panose="020B0503020204020204" pitchFamily="34" charset="-122"/>
              <a:ea typeface="微软雅黑" panose="020B0503020204020204" pitchFamily="34" charset="-122"/>
            </a:endParaRPr>
          </a:p>
        </p:txBody>
      </p:sp>
      <p:sp>
        <p:nvSpPr>
          <p:cNvPr id="27" name="文本框 26"/>
          <p:cNvSpPr txBox="1"/>
          <p:nvPr/>
        </p:nvSpPr>
        <p:spPr>
          <a:xfrm>
            <a:off x="7803854" y="1377868"/>
            <a:ext cx="1107996" cy="369332"/>
          </a:xfrm>
          <a:prstGeom prst="rect">
            <a:avLst/>
          </a:prstGeom>
          <a:noFill/>
        </p:spPr>
        <p:txBody>
          <a:bodyPr wrap="none"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融资轮次</a:t>
            </a:r>
          </a:p>
        </p:txBody>
      </p:sp>
      <p:sp>
        <p:nvSpPr>
          <p:cNvPr id="2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p>
        </p:txBody>
      </p:sp>
      <p:sp>
        <p:nvSpPr>
          <p:cNvPr id="32" name="文本框 31">
            <a:extLst>
              <a:ext uri="{FF2B5EF4-FFF2-40B4-BE49-F238E27FC236}">
                <a16:creationId xmlns:a16="http://schemas.microsoft.com/office/drawing/2014/main" id="{C44B59D3-B1AB-4643-8517-83E41EBA39E5}"/>
              </a:ext>
            </a:extLst>
          </p:cNvPr>
          <p:cNvSpPr txBox="1"/>
          <p:nvPr/>
        </p:nvSpPr>
        <p:spPr>
          <a:xfrm>
            <a:off x="7803854" y="3019154"/>
            <a:ext cx="133081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Strategy</a:t>
            </a:r>
            <a:endParaRPr lang="zh-CN" altLang="en-US" sz="1400" dirty="0">
              <a:latin typeface="微软雅黑" panose="020B0503020204020204" pitchFamily="34" charset="-122"/>
              <a:ea typeface="微软雅黑" panose="020B0503020204020204" pitchFamily="34" charset="-122"/>
            </a:endParaRPr>
          </a:p>
        </p:txBody>
      </p:sp>
      <p:sp>
        <p:nvSpPr>
          <p:cNvPr id="30" name="文本框 29">
            <a:extLst>
              <a:ext uri="{FF2B5EF4-FFF2-40B4-BE49-F238E27FC236}">
                <a16:creationId xmlns:a16="http://schemas.microsoft.com/office/drawing/2014/main" id="{83DD3E3F-B1A2-4547-A00A-70AFDD85F94F}"/>
              </a:ext>
            </a:extLst>
          </p:cNvPr>
          <p:cNvSpPr txBox="1"/>
          <p:nvPr/>
        </p:nvSpPr>
        <p:spPr>
          <a:xfrm>
            <a:off x="7803854" y="3941413"/>
            <a:ext cx="133081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Strategy</a:t>
            </a:r>
            <a:endParaRPr lang="zh-CN" altLang="en-US" sz="1400" dirty="0">
              <a:latin typeface="微软雅黑" panose="020B0503020204020204" pitchFamily="34" charset="-122"/>
              <a:ea typeface="微软雅黑" panose="020B0503020204020204" pitchFamily="34" charset="-122"/>
            </a:endParaRP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609495" y="975014"/>
            <a:ext cx="2468118" cy="369870"/>
            <a:chOff x="7155444" y="740531"/>
            <a:chExt cx="3098165" cy="369870"/>
          </a:xfrm>
        </p:grpSpPr>
        <p:sp>
          <p:nvSpPr>
            <p:cNvPr id="3" name="矩形 2"/>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A</a:t>
              </a:r>
              <a:r>
                <a:rPr lang="zh-CN" altLang="en-US" dirty="0">
                  <a:latin typeface="微软雅黑" panose="020B0503020204020204" pitchFamily="34" charset="-122"/>
                  <a:ea typeface="微软雅黑" panose="020B0503020204020204" pitchFamily="34" charset="-122"/>
                </a:rPr>
                <a:t>股、港股</a:t>
              </a: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情况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文本框 7"/>
          <p:cNvSpPr txBox="1"/>
          <p:nvPr/>
        </p:nvSpPr>
        <p:spPr>
          <a:xfrm>
            <a:off x="101539" y="5049251"/>
            <a:ext cx="8940922" cy="1289905"/>
          </a:xfrm>
          <a:prstGeom prst="rect">
            <a:avLst/>
          </a:prstGeom>
          <a:noFill/>
        </p:spPr>
        <p:txBody>
          <a:bodyPr wrap="square" rtlCol="0">
            <a:spAutoFit/>
          </a:bodyPr>
          <a:lstStyle/>
          <a:p>
            <a:pPr indent="457200" algn="just">
              <a:lnSpc>
                <a:spcPct val="150000"/>
              </a:lnSpc>
            </a:pPr>
            <a:r>
              <a:rPr lang="en-US" altLang="zh-CN" sz="1400" dirty="0">
                <a:latin typeface="微软雅黑" panose="020B0503020204020204" pitchFamily="34" charset="-122"/>
                <a:ea typeface="微软雅黑" panose="020B0503020204020204" pitchFamily="34" charset="-122"/>
              </a:rPr>
              <a:t>11</a:t>
            </a:r>
            <a:r>
              <a:rPr lang="zh-CN" altLang="en-US" sz="1400" dirty="0">
                <a:latin typeface="微软雅黑" panose="020B0503020204020204" pitchFamily="34" charset="-122"/>
                <a:ea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数量较</a:t>
            </a:r>
            <a:r>
              <a:rPr lang="en-US" altLang="zh-CN" sz="1400" dirty="0">
                <a:latin typeface="微软雅黑" panose="020B0503020204020204" pitchFamily="34" charset="-122"/>
                <a:ea typeface="微软雅黑" panose="020B0503020204020204" pitchFamily="34" charset="-122"/>
              </a:rPr>
              <a:t>10</a:t>
            </a:r>
            <a:r>
              <a:rPr lang="zh-CN" altLang="en-US" sz="1400" dirty="0">
                <a:latin typeface="微软雅黑" panose="020B0503020204020204" pitchFamily="34" charset="-122"/>
                <a:ea typeface="微软雅黑" panose="020B0503020204020204" pitchFamily="34" charset="-122"/>
              </a:rPr>
              <a:t>月大幅上升，</a:t>
            </a:r>
            <a:r>
              <a:rPr lang="en-US" altLang="zh-CN" sz="1400" dirty="0">
                <a:latin typeface="微软雅黑" panose="020B0503020204020204" pitchFamily="34" charset="-122"/>
                <a:ea typeface="微软雅黑" panose="020B0503020204020204" pitchFamily="34" charset="-122"/>
              </a:rPr>
              <a:t>A</a:t>
            </a:r>
            <a:r>
              <a:rPr lang="zh-CN" altLang="en-US" sz="1400" dirty="0">
                <a:latin typeface="微软雅黑" panose="020B0503020204020204" pitchFamily="34" charset="-122"/>
                <a:ea typeface="微软雅黑" panose="020B0503020204020204" pitchFamily="34" charset="-122"/>
              </a:rPr>
              <a:t>股共有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31</a:t>
            </a:r>
            <a:r>
              <a:rPr lang="zh-CN" altLang="en-US" sz="1400" dirty="0">
                <a:latin typeface="微软雅黑" panose="020B0503020204020204" pitchFamily="34" charset="-122"/>
                <a:ea typeface="微软雅黑" panose="020B0503020204020204" pitchFamily="34" charset="-122"/>
              </a:rPr>
              <a:t>家公司上市，其中科创板上市企业共</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16</a:t>
            </a:r>
            <a:r>
              <a:rPr lang="zh-CN" altLang="en-US" sz="1400" dirty="0">
                <a:latin typeface="微软雅黑" panose="020B0503020204020204" pitchFamily="34" charset="-122"/>
                <a:ea typeface="微软雅黑" panose="020B0503020204020204" pitchFamily="34" charset="-122"/>
              </a:rPr>
              <a:t>家。</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节奏有所加快。募集总额</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402.34</a:t>
            </a:r>
            <a:r>
              <a:rPr lang="zh-CN" altLang="en-US" sz="1400" dirty="0">
                <a:latin typeface="微软雅黑" panose="020B0503020204020204" pitchFamily="34" charset="-122"/>
                <a:ea typeface="微软雅黑" panose="020B0503020204020204" pitchFamily="34" charset="-122"/>
              </a:rPr>
              <a:t>亿，其中科创板总募资额为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102.91</a:t>
            </a:r>
            <a:r>
              <a:rPr lang="zh-CN" altLang="en-US" sz="1400" dirty="0">
                <a:latin typeface="微软雅黑" panose="020B0503020204020204" pitchFamily="34" charset="-122"/>
                <a:ea typeface="微软雅黑" panose="020B0503020204020204" pitchFamily="34" charset="-122"/>
              </a:rPr>
              <a:t>亿，上市退出基金共计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135</a:t>
            </a:r>
            <a:r>
              <a:rPr lang="zh-CN" altLang="en-US" sz="1400" dirty="0">
                <a:latin typeface="微软雅黑" panose="020B0503020204020204" pitchFamily="34" charset="-122"/>
                <a:ea typeface="微软雅黑" panose="020B0503020204020204" pitchFamily="34" charset="-122"/>
              </a:rPr>
              <a:t>支；港股</a:t>
            </a:r>
            <a:r>
              <a:rPr lang="en-US" altLang="zh-CN" sz="1400" dirty="0">
                <a:latin typeface="微软雅黑" panose="020B0503020204020204" pitchFamily="34" charset="-122"/>
                <a:ea typeface="微软雅黑" panose="020B0503020204020204" pitchFamily="34" charset="-122"/>
              </a:rPr>
              <a:t>11</a:t>
            </a:r>
            <a:r>
              <a:rPr lang="zh-CN" altLang="en-US" sz="1400" dirty="0">
                <a:latin typeface="微软雅黑" panose="020B0503020204020204" pitchFamily="34" charset="-122"/>
                <a:ea typeface="微软雅黑" panose="020B0503020204020204" pitchFamily="34" charset="-122"/>
              </a:rPr>
              <a:t>月有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26</a:t>
            </a:r>
            <a:r>
              <a:rPr lang="zh-CN" altLang="en-US" sz="1400" dirty="0">
                <a:latin typeface="微软雅黑" panose="020B0503020204020204" pitchFamily="34" charset="-122"/>
                <a:ea typeface="微软雅黑" panose="020B0503020204020204" pitchFamily="34" charset="-122"/>
              </a:rPr>
              <a:t>家企业上市交易，总募集资金</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1366.82</a:t>
            </a:r>
            <a:r>
              <a:rPr lang="zh-CN" altLang="en-US"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亿</a:t>
            </a:r>
            <a:r>
              <a:rPr lang="zh-CN" altLang="en-US" sz="1400" dirty="0">
                <a:latin typeface="微软雅黑" panose="020B0503020204020204" pitchFamily="34" charset="-122"/>
                <a:ea typeface="微软雅黑" panose="020B0503020204020204" pitchFamily="34" charset="-122"/>
              </a:rPr>
              <a:t>港元，其中</a:t>
            </a:r>
            <a:r>
              <a:rPr lang="zh-CN" altLang="en-US" dirty="0">
                <a:solidFill>
                  <a:srgbClr val="2A82C6"/>
                </a:solidFill>
                <a:latin typeface="微软雅黑" panose="020B0503020204020204" pitchFamily="34" charset="-122"/>
                <a:ea typeface="微软雅黑" panose="020B0503020204020204" pitchFamily="34" charset="-122"/>
              </a:rPr>
              <a:t>阿里巴巴</a:t>
            </a:r>
            <a:r>
              <a:rPr lang="en-US" altLang="zh-CN" dirty="0">
                <a:solidFill>
                  <a:srgbClr val="2A82C6"/>
                </a:solidFill>
                <a:latin typeface="微软雅黑" panose="020B0503020204020204" pitchFamily="34" charset="-122"/>
                <a:ea typeface="微软雅黑" panose="020B0503020204020204" pitchFamily="34" charset="-122"/>
              </a:rPr>
              <a:t>-SW</a:t>
            </a:r>
            <a:r>
              <a:rPr lang="zh-CN" altLang="en-US" sz="1400" dirty="0">
                <a:latin typeface="微软雅黑" panose="020B0503020204020204" pitchFamily="34" charset="-122"/>
                <a:ea typeface="微软雅黑" panose="020B0503020204020204" pitchFamily="34" charset="-122"/>
              </a:rPr>
              <a:t>募资规模最大，总募资额为</a:t>
            </a:r>
            <a:r>
              <a:rPr lang="en-US" altLang="zh-CN" dirty="0">
                <a:solidFill>
                  <a:srgbClr val="2A82C6"/>
                </a:solidFill>
                <a:latin typeface="微软雅黑" panose="020B0503020204020204" pitchFamily="34" charset="-122"/>
                <a:ea typeface="微软雅黑" panose="020B0503020204020204" pitchFamily="34" charset="-122"/>
              </a:rPr>
              <a:t>1012</a:t>
            </a:r>
            <a:r>
              <a:rPr lang="zh-CN" altLang="en-US" sz="1400" dirty="0">
                <a:latin typeface="微软雅黑" panose="020B0503020204020204" pitchFamily="34" charset="-122"/>
                <a:ea typeface="微软雅黑" panose="020B0503020204020204" pitchFamily="34" charset="-122"/>
              </a:rPr>
              <a:t>亿港元。</a:t>
            </a:r>
            <a:endParaRPr lang="en-US" altLang="zh-CN" sz="1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en-US" altLang="zh-CN"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IPO</a:t>
            </a: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及退出</a:t>
            </a:r>
          </a:p>
        </p:txBody>
      </p:sp>
      <p:pic>
        <p:nvPicPr>
          <p:cNvPr id="6" name="图片 5">
            <a:extLst>
              <a:ext uri="{FF2B5EF4-FFF2-40B4-BE49-F238E27FC236}">
                <a16:creationId xmlns:a16="http://schemas.microsoft.com/office/drawing/2014/main" id="{6B8A5F7B-242D-4CD4-B673-A290E075AF2A}"/>
              </a:ext>
            </a:extLst>
          </p:cNvPr>
          <p:cNvPicPr>
            <a:picLocks noChangeAspect="1"/>
          </p:cNvPicPr>
          <p:nvPr/>
        </p:nvPicPr>
        <p:blipFill>
          <a:blip r:embed="rId3"/>
          <a:stretch>
            <a:fillRect/>
          </a:stretch>
        </p:blipFill>
        <p:spPr>
          <a:xfrm>
            <a:off x="1358394" y="1420327"/>
            <a:ext cx="6427212" cy="3628924"/>
          </a:xfrm>
          <a:prstGeom prst="rect">
            <a:avLst/>
          </a:prstGeom>
        </p:spPr>
      </p:pic>
    </p:spTree>
  </p:cSld>
  <p:clrMapOvr>
    <a:masterClrMapping/>
  </p:clrMapOvr>
  <p:transition>
    <p:wipe dir="r"/>
  </p:transition>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dynamicNum"/>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融客投资PPT模板">
  <a:themeElements>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1_融客投资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1_融客投资PPT模板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1_融客投资PPT模板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Office Theme</Template>
  <TotalTime>4760</TotalTime>
  <Words>1506</Words>
  <Application>Microsoft Office PowerPoint</Application>
  <PresentationFormat>全屏显示(4:3)</PresentationFormat>
  <Paragraphs>132</Paragraphs>
  <Slides>16</Slides>
  <Notes>15</Notes>
  <HiddenSlides>0</HiddenSlides>
  <MMClips>0</MMClips>
  <ScaleCrop>false</ScaleCrop>
  <HeadingPairs>
    <vt:vector size="6" baseType="variant">
      <vt:variant>
        <vt:lpstr>已用的字体</vt:lpstr>
      </vt:variant>
      <vt:variant>
        <vt:i4>13</vt:i4>
      </vt:variant>
      <vt:variant>
        <vt:lpstr>主题</vt:lpstr>
      </vt:variant>
      <vt:variant>
        <vt:i4>4</vt:i4>
      </vt:variant>
      <vt:variant>
        <vt:lpstr>幻灯片标题</vt:lpstr>
      </vt:variant>
      <vt:variant>
        <vt:i4>16</vt:i4>
      </vt:variant>
    </vt:vector>
  </HeadingPairs>
  <TitlesOfParts>
    <vt:vector size="33" baseType="lpstr">
      <vt:lpstr>等线</vt:lpstr>
      <vt:lpstr>等线 Light</vt:lpstr>
      <vt:lpstr>方正兰亭中黑_GBK</vt:lpstr>
      <vt:lpstr>黑体</vt:lpstr>
      <vt:lpstr>华文新魏</vt:lpstr>
      <vt:lpstr>微软雅黑</vt:lpstr>
      <vt:lpstr>幼圆</vt:lpstr>
      <vt:lpstr>Arial</vt:lpstr>
      <vt:lpstr>Calibri</vt:lpstr>
      <vt:lpstr>Calibri Light</vt:lpstr>
      <vt:lpstr>Times New Roman</vt:lpstr>
      <vt:lpstr>Verdana</vt:lpstr>
      <vt:lpstr>Wingdings</vt:lpstr>
      <vt:lpstr>Office 主题​​</vt:lpstr>
      <vt:lpstr>1_融客投资PPT模板</vt:lpstr>
      <vt:lpstr>融客PPT模板</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SYN GE</dc:creator>
  <cp:lastModifiedBy>Xue, Yong</cp:lastModifiedBy>
  <cp:revision>827</cp:revision>
  <dcterms:created xsi:type="dcterms:W3CDTF">2018-03-11T13:30:00Z</dcterms:created>
  <dcterms:modified xsi:type="dcterms:W3CDTF">2019-12-11T07:57:38Z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2052-11.1.0.8808</vt:lpwstr>
  </property>
</Properties>
</file>