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66" r:id="rId17"/>
    <p:sldId id="267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82C6"/>
    <a:srgbClr val="FF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1"/>
    <p:restoredTop sz="92403" autoAdjust="0"/>
  </p:normalViewPr>
  <p:slideViewPr>
    <p:cSldViewPr snapToGrid="0">
      <p:cViewPr varScale="1">
        <p:scale>
          <a:sx n="80" d="100"/>
          <a:sy n="80" d="100"/>
        </p:scale>
        <p:origin x="1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11/11/2019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三三工业（盾构机）借壳同达创业</a:t>
            </a:r>
            <a:endParaRPr lang="en-US" altLang="zh-CN" dirty="0"/>
          </a:p>
          <a:p>
            <a:r>
              <a:rPr lang="zh-CN" altLang="en-US" dirty="0"/>
              <a:t>中民爱普城市建设发展有限公司（横向并购）</a:t>
            </a:r>
            <a:endParaRPr lang="en-US" altLang="zh-CN" dirty="0"/>
          </a:p>
          <a:p>
            <a:r>
              <a:rPr lang="zh-CN" altLang="en-US" dirty="0"/>
              <a:t>恩捷股份横向并购苏州捷力，行业寡头地位进一步巩固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利润：</a:t>
            </a:r>
            <a:endParaRPr lang="en-US" altLang="zh-CN" dirty="0"/>
          </a:p>
          <a:p>
            <a:r>
              <a:rPr lang="zh-CN" altLang="en-US" dirty="0"/>
              <a:t>澜起科技：</a:t>
            </a:r>
            <a:r>
              <a:rPr lang="en-US" altLang="zh-CN" dirty="0"/>
              <a:t>4.5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嘉元科技：</a:t>
            </a:r>
            <a:r>
              <a:rPr lang="en-US" altLang="zh-CN" dirty="0"/>
              <a:t>1.8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航可科技：</a:t>
            </a:r>
            <a:r>
              <a:rPr lang="en-US" altLang="zh-CN" dirty="0"/>
              <a:t>1.8</a:t>
            </a:r>
            <a:r>
              <a:rPr lang="zh-CN" altLang="en-US" dirty="0"/>
              <a:t>亿元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东风汉江基金（瑞和信业投资）</a:t>
            </a:r>
            <a:r>
              <a:rPr lang="en-US" altLang="zh-CN" dirty="0"/>
              <a:t>12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亮视晨星医疗产业基金（前海安星资产）</a:t>
            </a:r>
            <a:r>
              <a:rPr lang="en-US" altLang="zh-CN" dirty="0"/>
              <a:t>10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华能三峡清洁能源基金（三峡建信资产）</a:t>
            </a:r>
            <a:r>
              <a:rPr lang="en-US" altLang="zh-CN" dirty="0"/>
              <a:t>10</a:t>
            </a:r>
            <a:r>
              <a:rPr lang="zh-CN" altLang="en-US" dirty="0"/>
              <a:t>亿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车和家：理想汽车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7</a:t>
            </a:r>
            <a:r>
              <a:rPr lang="zh-CN" altLang="en-US" dirty="0"/>
              <a:t>月</a:t>
            </a:r>
            <a:r>
              <a:rPr lang="en-US" altLang="zh-CN" dirty="0"/>
              <a:t>42</a:t>
            </a:r>
          </a:p>
          <a:p>
            <a:r>
              <a:rPr lang="en-US" altLang="zh-CN" dirty="0"/>
              <a:t>M&amp;A24</a:t>
            </a:r>
          </a:p>
          <a:p>
            <a:r>
              <a:rPr lang="zh-CN" altLang="en-US" dirty="0"/>
              <a:t>股权转让</a:t>
            </a:r>
            <a:r>
              <a:rPr lang="en-US" altLang="zh-CN" dirty="0"/>
              <a:t>18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2019/11/11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58830" y="2844225"/>
            <a:ext cx="7056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2019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9</a:t>
            </a:r>
            <a:r>
              <a:rPr lang="zh-CN" altLang="en-US" sz="1600" dirty="0">
                <a:solidFill>
                  <a:srgbClr val="0000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69967" y="5255491"/>
            <a:ext cx="6604063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个基金产品因标的通过其他方式实现退出，其中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月持平。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6540" y="1086953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5E05E07-14D7-4DAE-B09D-26BCD3FFA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40" y="1762939"/>
            <a:ext cx="4938124" cy="296510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098B8699-1E0A-46CD-9C23-79A8E672DA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9890" y="1788420"/>
            <a:ext cx="5102794" cy="2914141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0414" y="1100636"/>
            <a:ext cx="297549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83590" y="5112409"/>
            <a:ext cx="7576813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月上市公司对非上市公司的并购事件共计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186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363.71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59967BC-4060-42C7-9728-D12C49AA4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474" y="1790305"/>
            <a:ext cx="7211047" cy="30881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AEC39DC-6F3B-4F7A-BFDA-0F4F2D1DF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738" y="1840271"/>
            <a:ext cx="8780524" cy="396153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326657" cy="941082"/>
            <a:chOff x="415341" y="1328632"/>
            <a:chExt cx="1251973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9175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964709" y="1893059"/>
              <a:ext cx="702605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-60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8478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675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8426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732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814365" y="6108356"/>
            <a:ext cx="795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家，为久日新材与联瑞新材，分别于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日与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日摘牌，并在上海证券交易所上市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B493A934-E672-45FB-B46A-29D34CDC1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8643" y="2430146"/>
            <a:ext cx="5705755" cy="366493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8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2AF0CEA-4543-4318-9A54-1C6965719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72332"/>
              </p:ext>
            </p:extLst>
          </p:nvPr>
        </p:nvGraphicFramePr>
        <p:xfrm>
          <a:off x="250404" y="968019"/>
          <a:ext cx="8643192" cy="5443413"/>
        </p:xfrm>
        <a:graphic>
          <a:graphicData uri="http://schemas.openxmlformats.org/drawingml/2006/table">
            <a:tbl>
              <a:tblPr firstRow="1">
                <a:tableStyleId>{72833802-FEF1-4C79-8D5D-14CF1EAF98D9}</a:tableStyleId>
              </a:tblPr>
              <a:tblGrid>
                <a:gridCol w="1440532">
                  <a:extLst>
                    <a:ext uri="{9D8B030D-6E8A-4147-A177-3AD203B41FA5}">
                      <a16:colId xmlns:a16="http://schemas.microsoft.com/office/drawing/2014/main" val="2084491743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859448921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2887411331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3410838285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1589838070"/>
                    </a:ext>
                  </a:extLst>
                </a:gridCol>
                <a:gridCol w="1440532">
                  <a:extLst>
                    <a:ext uri="{9D8B030D-6E8A-4147-A177-3AD203B41FA5}">
                      <a16:colId xmlns:a16="http://schemas.microsoft.com/office/drawing/2014/main" val="2425351773"/>
                    </a:ext>
                  </a:extLst>
                </a:gridCol>
              </a:tblGrid>
              <a:tr h="4283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证券代码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公司简称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2019-08-01</a:t>
                      </a:r>
                      <a:b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 亿元）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2019-08-31</a:t>
                      </a:r>
                      <a:b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总市值（亿元）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PE(TTM)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月总市值</a:t>
                      </a:r>
                      <a:b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</a:br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涨跌幅</a:t>
                      </a:r>
                      <a:endParaRPr lang="zh-CN" altLang="en-US" sz="1200" b="1" i="0" u="none" strike="noStrike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198396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688029.SH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南微医学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180.37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186.14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81.68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3.20%</a:t>
                      </a:r>
                      <a:endParaRPr lang="en-US" altLang="zh-CN" sz="12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2732483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688010.SH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福光股份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121.58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112.42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115.86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-7.53%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22337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688009.SH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中国通号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1002.09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900.86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27.19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-10.10%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74258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688066.SH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航天宏图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111.44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99.49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115.10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-10.72%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73266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688008.SH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澜起科技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901.59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782.74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89.86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-13.18%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25534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688028.SH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沃尔德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100.80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87.10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129.02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-13.59%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41273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688088.SH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虹软科技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296.58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251.31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127.05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-15.26%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01278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688002.SH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睿创微纳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256.32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216.67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137.17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-15.47%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670885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688388.SH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嘉元科技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160.00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133.03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43.40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-16.85%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75386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688007.SH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光峰科技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223.29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183.51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93.60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-17.82%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87479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688011.SH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新光光电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81.85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67.16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139.36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-17.95%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06072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688020.SH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方邦股份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94.76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77.40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61.88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-18.32%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9298061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688003.SH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天准科技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108.80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88.48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90.21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-18.68%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2250956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688016.SH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心脉医疗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130.77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105.97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92.01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-18.96%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31940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688005.SH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容百科技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244.43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197.57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91.40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-19.17%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06079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688006.SH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杭可科技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259.89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208.48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63.44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-19.78%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41918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688018.SH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乐鑫科技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134.08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107.36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95.20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-19.93%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4732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688015.SH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交控科技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90.56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71.36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88.78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-21.20%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98138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688033.SH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天宜上佳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231.05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181.56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67.66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-21.42%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14308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688012.SH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中微公司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486.99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378.20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281.21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-22.34%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995899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688122.SH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西部超导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265.12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205.32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140.02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-22.55%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2531647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688333.SH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铂力特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75.90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58.72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106.32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-22.64%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349894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688001.SH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华兴源创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274.64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207.92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76.38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-24.30%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696620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688022.SH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瀚川智能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91.86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69.12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92.50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-24.76%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01861"/>
                  </a:ext>
                </a:extLst>
              </a:tr>
              <a:tr h="2006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688019.SH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安集科技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107.53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75.12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128.51 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1" u="none" strike="noStrike" dirty="0">
                          <a:solidFill>
                            <a:srgbClr val="00B05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-30.14%</a:t>
                      </a:r>
                      <a:endParaRPr lang="en-US" altLang="zh-CN" sz="1200" b="1" i="0" u="none" strike="noStrike" dirty="0">
                        <a:solidFill>
                          <a:srgbClr val="00B05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495" marR="4495" marT="44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06131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5945" y="124690"/>
            <a:ext cx="1289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8</a:t>
            </a:r>
            <a:r>
              <a:rPr lang="zh-CN" altLang="en-US" sz="2400" dirty="0">
                <a:solidFill>
                  <a:srgbClr val="00079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月小结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4957" y="1706270"/>
            <a:ext cx="7974087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月一级市场出现了一定的降温，基金募集及投资规模双双出现下滑。进入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月以来，二级市场出现了一定的回暖迹象， 在此影响下，一级市场也出现了回暖的趋势，募集数量及规模双双上行，加之央行货币政策逐步宽松，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LPR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机制的建立，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MSCI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扩容等利好影响，一级市场逐步升温。投资方面，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月投资事件及规模均较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月有所上涨，投资市场逐渐火热。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71395" y="1099485"/>
            <a:ext cx="4402736" cy="357504"/>
            <a:chOff x="7155479" y="740532"/>
            <a:chExt cx="3098130" cy="369869"/>
          </a:xfrm>
        </p:grpSpPr>
        <p:sp>
          <p:nvSpPr>
            <p:cNvPr id="5" name="矩形 4"/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月市场逐渐升温，募集投资重回正轨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5" y="3340958"/>
            <a:ext cx="4729994" cy="357504"/>
            <a:chOff x="7155479" y="740532"/>
            <a:chExt cx="3098130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节奏保持稳定，科创板热度逐步下降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584956" y="3966993"/>
            <a:ext cx="7974088" cy="167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方面，除去科创板，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及退出事件基本保持稳定，其他退出事件也基本保持稳定，退出渠道仍较为畅通。受香港反修例及社会动荡影响，香港市场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月不容乐观，港股仅有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家上市。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月并购情况整体保持稳定。科创板交易已经过去了一个多月，总体较为平稳，市场热情有所降温，投资者情绪逐步趋于理性，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日，科创板首批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家上市公司半年报全部出炉，中国通号实现归母净利润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22.68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亿元，居榜首。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0" y="1259902"/>
            <a:ext cx="2187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募集市场企稳回升，数量规模双双上行。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0" y="2289927"/>
            <a:ext cx="2346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投资市场逐渐火热，</a:t>
            </a:r>
            <a:r>
              <a:rPr lang="en-US" altLang="zh-CN" dirty="0"/>
              <a:t>IT</a:t>
            </a:r>
            <a:r>
              <a:rPr lang="zh-CN" altLang="en-US" dirty="0"/>
              <a:t>互联网仍最受青睐。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30" y="3362003"/>
            <a:ext cx="269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IPO</a:t>
            </a:r>
            <a:r>
              <a:rPr lang="zh-CN" altLang="en-US" dirty="0"/>
              <a:t>节奏保持稳定，</a:t>
            </a:r>
            <a:endParaRPr lang="en-US" altLang="zh-CN" dirty="0"/>
          </a:p>
          <a:p>
            <a:r>
              <a:rPr lang="zh-CN" altLang="en-US" dirty="0"/>
              <a:t>上市退出较</a:t>
            </a:r>
            <a:r>
              <a:rPr lang="en-US" altLang="zh-CN" dirty="0"/>
              <a:t>6</a:t>
            </a:r>
            <a:r>
              <a:rPr lang="zh-CN" altLang="en-US" dirty="0"/>
              <a:t>月稳步上行。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62730" y="5464104"/>
            <a:ext cx="2697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新三板体量继续缩水，</a:t>
            </a:r>
            <a:endParaRPr lang="en-US" altLang="zh-CN" dirty="0"/>
          </a:p>
          <a:p>
            <a:r>
              <a:rPr lang="zh-CN" altLang="en-US" dirty="0"/>
              <a:t>多家公司谋求科创板上市。</a:t>
            </a:r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548055"/>
            <a:ext cx="3109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并购市场活跃度保持稳定。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rot="10800000">
            <a:off x="903386" y="5034250"/>
            <a:ext cx="581679" cy="1122379"/>
          </a:xfrm>
          <a:prstGeom prst="downArrow">
            <a:avLst/>
          </a:prstGeom>
          <a:solidFill>
            <a:srgbClr val="FF2121"/>
          </a:solidFill>
          <a:ln>
            <a:solidFill>
              <a:srgbClr val="FF212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6"/>
              </a:solidFill>
              <a:highlight>
                <a:srgbClr val="FF0000"/>
              </a:highligh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60424" y="4784998"/>
            <a:ext cx="5993501" cy="16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84.87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亿元，资金募集市场开始回暖，规模数量较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月均大幅上扬，募集事件数量环比上行。具体数据方面，募集数量环比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26.67%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sz="16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86.52%</a:t>
            </a:r>
            <a:r>
              <a:rPr lang="zh-CN" altLang="en-US" sz="16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同比</a:t>
            </a:r>
            <a:r>
              <a:rPr lang="zh-CN" altLang="en-US" sz="16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下降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30.20%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41803" y="4896963"/>
            <a:ext cx="1245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endParaRPr lang="en-US" altLang="zh-CN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29831" y="5621830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86.52</a:t>
            </a:r>
            <a:r>
              <a:rPr lang="en-US" altLang="zh-CN" sz="2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1803" y="53068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9831" y="60027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03386" y="4441262"/>
            <a:ext cx="3563839" cy="333501"/>
            <a:chOff x="7155445" y="740531"/>
            <a:chExt cx="3098164" cy="369870"/>
          </a:xfrm>
        </p:grpSpPr>
        <p:sp>
          <p:nvSpPr>
            <p:cNvPr id="10" name="矩形 9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市场回暖，数量规模双双上行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BA50179F-0FC9-4DC7-AE9C-A09B64175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139" y="811078"/>
            <a:ext cx="5993501" cy="36028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57358" y="4575477"/>
            <a:ext cx="6441304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月基金募集事件仍全部为成长基金，共计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84.87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亿元；募资规模环比增长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37.50%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687158" y="4008868"/>
            <a:ext cx="376273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市场情绪回暖，募资规模增加 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839C3A96-1835-4978-B88B-1FBFF4ACA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12" y="1628351"/>
            <a:ext cx="7408776" cy="197462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66139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投资数量及规模双双上涨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732029" y="5569199"/>
            <a:ext cx="7913860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359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起。融资总额达到人民币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108.30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月投资事件仍主要集中在信息科技咨询与其他服务，案例共计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118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32.27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8F25461-D5FB-4068-BA32-D1984289E6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245" y="1470649"/>
            <a:ext cx="6496669" cy="409854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2450" y="5648509"/>
            <a:ext cx="822960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投资事件出现回落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。信息科技咨询与互联网软件服务为热门投资领域，从投资规模来看，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IT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、互联网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与数据服务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三个行业占到了投资金额的</a:t>
            </a: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68.3%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566BC05-D0A2-4630-8A32-7E2F313CB2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862" t="20738" r="25350" b="11213"/>
          <a:stretch/>
        </p:blipFill>
        <p:spPr>
          <a:xfrm>
            <a:off x="4572001" y="1200150"/>
            <a:ext cx="4572000" cy="421957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B71DDA85-24A0-48E4-A6F6-8CCB02FC885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644" t="23113" r="24523" b="17702"/>
          <a:stretch/>
        </p:blipFill>
        <p:spPr>
          <a:xfrm>
            <a:off x="335089" y="1357342"/>
            <a:ext cx="4503611" cy="366233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15855" y="5071464"/>
            <a:ext cx="7712287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按融资轮次来看，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141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7.15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月融资金额最多的为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38.64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轮融资共计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53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起，总融资额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15.54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09E0A24-C320-43E5-9A8D-83701AC2E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502" y="1226659"/>
            <a:ext cx="7388992" cy="371888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91419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151088" y="3902361"/>
            <a:ext cx="5063217" cy="1015663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太美医疗：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医药行业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SaaS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服务提供商，旨在通过信息化手段，帮助制药企业及临床研究机构在药品临床试验过程中，更好的进行流程管理、数据采集和数据分析，提高药物临床试验的效率，推动新药临床试验的规范化。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1525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876434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92808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46253" y="534280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6221" y="5287593"/>
            <a:ext cx="5093613" cy="800219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本来生活网：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本来生活网从国内优质食品供应基地、国外优质食品供应商中精挑细选，剔除中间环节，提供冷链配送、食材食品直送到家服务。</a:t>
            </a:r>
            <a:endParaRPr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79682" y="1773869"/>
            <a:ext cx="5034623" cy="107721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辽宁忠旺：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中国忠旺是全球第二大、亚洲最大的工业铝挤压产品研发制造商，产品广泛应用于绿色建造、交通运输、机械设备及电力工程等领域，并推动其轻量化发展。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惠华基金管理、力鼎投资、盈科资本等。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72966" y="2834248"/>
            <a:ext cx="5093613" cy="1077218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济青高铁：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济青高是山东省境内一条连接济南市与青岛市的高速铁路。本次投资是中国高铁首次引进国外知名机构，开创中国高铁引进外资首例。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中金资本、农银投资、科威特投资局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68243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41044" y="1892785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41044" y="2855024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41045" y="3901941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716572" y="5421572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7782231" y="1887385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strategy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154110" y="548958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D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162927" y="389620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E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03854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7803854" y="2855023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strategy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09495" y="1046350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642164" y="5115908"/>
            <a:ext cx="8229600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月有所回调，除去科创板，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节奏基本保持稳定。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家企业成功上市交易，净募集资金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99.16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亿，其中科创板上市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家，净募集资金为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58.74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家企业上市交易，净募集资金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487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港元，其中百威亚太独揽</a:t>
            </a:r>
            <a:r>
              <a:rPr lang="en-US" altLang="zh-CN" dirty="0">
                <a:solidFill>
                  <a:srgbClr val="2A8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450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亿港元募资额。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F069C4E-DFB1-4C2B-BB64-05E7E6504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743" y="1416219"/>
            <a:ext cx="6276513" cy="369968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3555</TotalTime>
  <Words>1608</Words>
  <Application>Microsoft Office PowerPoint</Application>
  <PresentationFormat>全屏显示(4:3)</PresentationFormat>
  <Paragraphs>266</Paragraphs>
  <Slides>15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等线</vt:lpstr>
      <vt:lpstr>等线 Light</vt:lpstr>
      <vt:lpstr>黑体</vt:lpstr>
      <vt:lpstr>华文新魏</vt:lpstr>
      <vt:lpstr>宋体</vt:lpstr>
      <vt:lpstr>微软雅黑</vt:lpstr>
      <vt:lpstr>幼圆</vt:lpstr>
      <vt:lpstr>Arial</vt:lpstr>
      <vt:lpstr>Calibri</vt:lpstr>
      <vt:lpstr>Calibri Light</vt:lpstr>
      <vt:lpstr>Times New Roman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卓逸康</cp:lastModifiedBy>
  <cp:revision>756</cp:revision>
  <dcterms:created xsi:type="dcterms:W3CDTF">2018-03-11T13:30:00Z</dcterms:created>
  <dcterms:modified xsi:type="dcterms:W3CDTF">2019-11-11T06:36:10Z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