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1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  <p:sldMasterId id="2147483685" r:id="rId4"/>
  </p:sldMasterIdLst>
  <p:notesMasterIdLst>
    <p:notesMasterId r:id="rId20"/>
  </p:notesMasterIdLst>
  <p:sldIdLst>
    <p:sldId id="256" r:id="rId5"/>
    <p:sldId id="257" r:id="rId6"/>
    <p:sldId id="258" r:id="rId7"/>
    <p:sldId id="259" r:id="rId8"/>
    <p:sldId id="260" r:id="rId9"/>
    <p:sldId id="291" r:id="rId10"/>
    <p:sldId id="261" r:id="rId11"/>
    <p:sldId id="263" r:id="rId12"/>
    <p:sldId id="264" r:id="rId13"/>
    <p:sldId id="265" r:id="rId14"/>
    <p:sldId id="276" r:id="rId15"/>
    <p:sldId id="277" r:id="rId16"/>
    <p:sldId id="266" r:id="rId17"/>
    <p:sldId id="267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82C6"/>
    <a:srgbClr val="FF2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91"/>
    <p:restoredTop sz="92403" autoAdjust="0"/>
  </p:normalViewPr>
  <p:slideViewPr>
    <p:cSldViewPr snapToGrid="0">
      <p:cViewPr varScale="1">
        <p:scale>
          <a:sx n="98" d="100"/>
          <a:sy n="98" d="100"/>
        </p:scale>
        <p:origin x="100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8612E-5B62-40D2-88CB-B8567E1AAD5A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7167E-6F4E-4B58-ACBF-890421EF14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28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8</a:t>
            </a:r>
            <a:r>
              <a:rPr lang="zh-CN" altLang="en-US" dirty="0"/>
              <a:t>月</a:t>
            </a:r>
            <a:r>
              <a:rPr lang="en-US" altLang="zh-CN" dirty="0"/>
              <a:t>186</a:t>
            </a:r>
            <a:r>
              <a:rPr lang="zh-CN" altLang="en-US" dirty="0"/>
              <a:t>起</a:t>
            </a:r>
            <a:endParaRPr lang="en-US" altLang="zh-CN" dirty="0"/>
          </a:p>
          <a:p>
            <a:r>
              <a:rPr lang="zh-CN" altLang="en-US" dirty="0"/>
              <a:t>董事会预案</a:t>
            </a:r>
            <a:r>
              <a:rPr lang="en-US" altLang="zh-CN" dirty="0"/>
              <a:t>115</a:t>
            </a:r>
          </a:p>
          <a:p>
            <a:r>
              <a:rPr lang="zh-CN" altLang="en-US" dirty="0"/>
              <a:t>进行</a:t>
            </a:r>
            <a:r>
              <a:rPr lang="en-US" altLang="zh-CN" dirty="0"/>
              <a:t>8</a:t>
            </a:r>
          </a:p>
          <a:p>
            <a:r>
              <a:rPr lang="zh-CN" altLang="en-US" dirty="0"/>
              <a:t>达成转让意向</a:t>
            </a:r>
            <a:r>
              <a:rPr lang="en-US" altLang="zh-CN" dirty="0"/>
              <a:t>11</a:t>
            </a:r>
          </a:p>
          <a:p>
            <a:r>
              <a:rPr lang="zh-CN" altLang="en-US" dirty="0"/>
              <a:t>签署协议</a:t>
            </a:r>
            <a:r>
              <a:rPr lang="en-US" altLang="zh-CN" dirty="0"/>
              <a:t>24</a:t>
            </a:r>
          </a:p>
          <a:p>
            <a:r>
              <a:rPr lang="zh-CN" altLang="en-US" dirty="0"/>
              <a:t>大会通过</a:t>
            </a:r>
            <a:r>
              <a:rPr lang="en-US" altLang="zh-CN" dirty="0"/>
              <a:t>10</a:t>
            </a:r>
          </a:p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2.</a:t>
            </a:r>
            <a:r>
              <a:rPr lang="zh-CN" altLang="en-US" dirty="0"/>
              <a:t>星美收购润运的影院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银泰资源收购后铅锌资源储量将大幅提升</a:t>
            </a:r>
            <a:endParaRPr lang="en-US" altLang="zh-CN" dirty="0"/>
          </a:p>
          <a:p>
            <a:r>
              <a:rPr lang="en-US" altLang="zh-CN" dirty="0"/>
              <a:t>4.</a:t>
            </a:r>
            <a:r>
              <a:rPr lang="zh-CN" altLang="en-US" dirty="0"/>
              <a:t>大秦铁路和蒙华铁路</a:t>
            </a:r>
            <a:endParaRPr lang="en-US" altLang="zh-CN" dirty="0"/>
          </a:p>
          <a:p>
            <a:r>
              <a:rPr lang="en-US" altLang="zh-CN" dirty="0"/>
              <a:t>5.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/>
              <a:t>战略新兴产业基金（和生投资）</a:t>
            </a:r>
            <a:r>
              <a:rPr lang="en-US" altLang="zh-CN" dirty="0"/>
              <a:t>50</a:t>
            </a:r>
            <a:r>
              <a:rPr lang="zh-CN" altLang="en-US" dirty="0"/>
              <a:t>亿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张江科技创新基金（张江科技创新基金）</a:t>
            </a:r>
            <a:r>
              <a:rPr lang="en-US" altLang="zh-CN" dirty="0"/>
              <a:t>25.01</a:t>
            </a:r>
            <a:r>
              <a:rPr lang="zh-CN" altLang="en-US" dirty="0"/>
              <a:t>亿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成都乡村振兴投资基金（川商投朋锦投资）</a:t>
            </a:r>
            <a:r>
              <a:rPr lang="en-US" altLang="zh-CN" dirty="0"/>
              <a:t>25</a:t>
            </a:r>
            <a:r>
              <a:rPr lang="zh-CN" altLang="en-US" dirty="0"/>
              <a:t>亿</a:t>
            </a:r>
            <a:endParaRPr lang="en-US" altLang="zh-CN" dirty="0"/>
          </a:p>
          <a:p>
            <a:r>
              <a:rPr lang="zh-CN" altLang="en-US" dirty="0"/>
              <a:t>均为募集完成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0864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车和家：理想汽车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8</a:t>
            </a:r>
            <a:r>
              <a:rPr lang="zh-CN" altLang="en-US" dirty="0"/>
              <a:t>月共</a:t>
            </a:r>
            <a:r>
              <a:rPr lang="en-US" altLang="zh-CN" dirty="0"/>
              <a:t>41</a:t>
            </a:r>
          </a:p>
          <a:p>
            <a:r>
              <a:rPr lang="en-US" altLang="zh-CN" dirty="0"/>
              <a:t>M&amp;A11</a:t>
            </a:r>
          </a:p>
          <a:p>
            <a:r>
              <a:rPr lang="zh-CN" altLang="en-US" dirty="0"/>
              <a:t>股权转让</a:t>
            </a:r>
            <a:r>
              <a:rPr lang="en-US" altLang="zh-CN" dirty="0"/>
              <a:t>30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3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F3E94-B1DE-4DB0-B817-89FF325CCA67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3" descr="rk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181477"/>
            <a:ext cx="7239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5" descr="top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36" descr="bottom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24500"/>
            <a:ext cx="91440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37"/>
          <p:cNvSpPr txBox="1">
            <a:spLocks noChangeArrowheads="1"/>
          </p:cNvSpPr>
          <p:nvPr/>
        </p:nvSpPr>
        <p:spPr bwMode="auto">
          <a:xfrm>
            <a:off x="2890839" y="4637088"/>
            <a:ext cx="4319587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sz="1050" dirty="0">
                <a:solidFill>
                  <a:srgbClr val="777777"/>
                </a:solidFill>
                <a:ea typeface="宋体" panose="02010600030101010101" pitchFamily="2" charset="-122"/>
              </a:rPr>
              <a:t>RONGKE INVESTMENT MANAGEMENT CO., LTD</a:t>
            </a:r>
          </a:p>
        </p:txBody>
      </p:sp>
      <p:sp>
        <p:nvSpPr>
          <p:cNvPr id="4102" name="Text Box 38"/>
          <p:cNvSpPr txBox="1">
            <a:spLocks noChangeArrowheads="1"/>
          </p:cNvSpPr>
          <p:nvPr/>
        </p:nvSpPr>
        <p:spPr bwMode="auto">
          <a:xfrm>
            <a:off x="2873376" y="4098927"/>
            <a:ext cx="4321175" cy="39241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1950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</a:p>
        </p:txBody>
      </p:sp>
      <p:sp>
        <p:nvSpPr>
          <p:cNvPr id="4103" name="Rectangle 41"/>
          <p:cNvSpPr>
            <a:spLocks noChangeArrowheads="1"/>
          </p:cNvSpPr>
          <p:nvPr/>
        </p:nvSpPr>
        <p:spPr bwMode="auto">
          <a:xfrm>
            <a:off x="60326" y="6577015"/>
            <a:ext cx="2208213" cy="2365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9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8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7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6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1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•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–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/>
        </p:nvSpPr>
        <p:spPr bwMode="auto">
          <a:xfrm>
            <a:off x="1" y="6477000"/>
            <a:ext cx="8558213" cy="381000"/>
          </a:xfrm>
          <a:prstGeom prst="rect">
            <a:avLst/>
          </a:prstGeom>
          <a:solidFill>
            <a:srgbClr val="969696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-25000" noProof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SBottomSquare"/>
          <p:cNvSpPr>
            <a:spLocks noChangeArrowheads="1"/>
          </p:cNvSpPr>
          <p:nvPr/>
        </p:nvSpPr>
        <p:spPr bwMode="auto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GB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SBottomSquare"/>
          <p:cNvSpPr>
            <a:spLocks noChangeArrowheads="1"/>
          </p:cNvSpPr>
          <p:nvPr/>
        </p:nvSpPr>
        <p:spPr bwMode="auto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14356D-AF49-4C37-8ADA-81BDD80874FE}" type="slidenum">
              <a:rPr kumimoji="0" lang="zh-CN" altLang="en-US" sz="7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7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30" name="Picture 35" descr="招牌设计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01" y="6540500"/>
            <a:ext cx="2778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5"/>
            <a:ext cx="1370013" cy="26545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 CLIENTS</a:t>
            </a:r>
          </a:p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 SERVICE</a:t>
            </a:r>
          </a:p>
        </p:txBody>
      </p:sp>
      <p:sp>
        <p:nvSpPr>
          <p:cNvPr id="1032" name="Rectangle 38"/>
          <p:cNvSpPr>
            <a:spLocks noChangeArrowheads="1"/>
          </p:cNvSpPr>
          <p:nvPr/>
        </p:nvSpPr>
        <p:spPr bwMode="auto">
          <a:xfrm>
            <a:off x="1" y="6524625"/>
            <a:ext cx="2195513" cy="2365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>
    <p:wipe dir="r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9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8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7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6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F3E94-B1DE-4DB0-B817-89FF325CCA67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819737" y="2221925"/>
            <a:ext cx="36734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『</a:t>
            </a:r>
            <a:r>
              <a:rPr lang="zh-CN" altLang="en-US" sz="2800" dirty="0">
                <a:solidFill>
                  <a:srgbClr val="CC0000"/>
                </a:solidFill>
                <a:ea typeface="黑体" panose="02010609060101010101" pitchFamily="49" charset="-122"/>
              </a:rPr>
              <a:t>融客</a:t>
            </a:r>
            <a:r>
              <a:rPr lang="zh-CN" altLang="en-US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月报</a:t>
            </a:r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』</a:t>
            </a:r>
            <a:endParaRPr lang="zh-CN" altLang="en-US" sz="2800" dirty="0">
              <a:solidFill>
                <a:srgbClr val="CC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58830" y="2844225"/>
            <a:ext cx="70564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zh-CN" sz="3200" b="0" dirty="0">
                <a:solidFill>
                  <a:srgbClr val="00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</a:t>
            </a:r>
            <a:r>
              <a:rPr lang="zh-CN" altLang="en-US" sz="2800" dirty="0">
                <a:solidFill>
                  <a:srgbClr val="00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私募股权投资市场</a:t>
            </a:r>
            <a:r>
              <a:rPr lang="zh-CN" altLang="en-US" sz="1600" dirty="0">
                <a:solidFill>
                  <a:srgbClr val="00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sz="1600" dirty="0">
                <a:solidFill>
                  <a:srgbClr val="00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2019</a:t>
            </a:r>
            <a:r>
              <a:rPr lang="zh-CN" altLang="en-US" sz="1600" dirty="0">
                <a:solidFill>
                  <a:srgbClr val="00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年</a:t>
            </a:r>
            <a:r>
              <a:rPr lang="en-US" altLang="zh-CN" sz="1600" dirty="0">
                <a:solidFill>
                  <a:srgbClr val="00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9</a:t>
            </a:r>
            <a:r>
              <a:rPr lang="zh-CN" altLang="en-US" sz="1600" dirty="0">
                <a:solidFill>
                  <a:srgbClr val="00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月）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269968" y="5099843"/>
            <a:ext cx="6604063" cy="1208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个基金产品因标的通过其他方式实现退出，其中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个产品通过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M&amp;A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途径完成退出，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个产品通过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股权转让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方式退出。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M&amp;A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退出基本与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月持平，股权转让退出事件有所减少。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486540" y="1086953"/>
            <a:ext cx="2468118" cy="369870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基金退出情况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其他退出情况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9491224A-3D60-47E8-B7C3-952AC37BD4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090" y="1626861"/>
            <a:ext cx="5401524" cy="3237257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43C3711F-5168-451A-BBA5-EFA6159A6A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1999" y="1626861"/>
            <a:ext cx="5401524" cy="3243353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30414" y="1100636"/>
            <a:ext cx="2975493" cy="369870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上市公司并购非上市公司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83593" y="4950281"/>
            <a:ext cx="7576813" cy="1289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月上市公司对非上市公司的并购事件共计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143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起，涉及规模总计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674.41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亿元人民币，其中，董事会预案的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82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家，进行中的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家，达成转让意向的有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家，已经签署转让协议的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家，股东大会通过的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家，完成的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053941E0-8A4A-4F2F-91FE-784CB2AC94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0165" y="1731939"/>
            <a:ext cx="6623668" cy="309449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68330" y="1172923"/>
            <a:ext cx="3617333" cy="369869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上市公司并购非上市公司规模前五</a:t>
            </a:r>
          </a:p>
        </p:txBody>
      </p:sp>
      <p:sp>
        <p:nvSpPr>
          <p:cNvPr id="4" name="等腰三角形 3">
            <a:extLst>
              <a:ext uri="{FF2B5EF4-FFF2-40B4-BE49-F238E27FC236}">
                <a16:creationId xmlns:a16="http://schemas.microsoft.com/office/drawing/2014/main" id="{90762674-E569-4558-8C79-F25671ABC618}"/>
              </a:ext>
            </a:extLst>
          </p:cNvPr>
          <p:cNvSpPr/>
          <p:nvPr/>
        </p:nvSpPr>
        <p:spPr>
          <a:xfrm rot="5400000">
            <a:off x="3736648" y="1221939"/>
            <a:ext cx="369868" cy="271839"/>
          </a:xfrm>
          <a:prstGeom prst="triangle">
            <a:avLst/>
          </a:prstGeom>
          <a:solidFill>
            <a:schemeClr val="bg2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E54FA33C-D66C-41CA-AC4B-30668A7D8E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978" y="2198541"/>
            <a:ext cx="8432044" cy="305439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97784" y="1008988"/>
            <a:ext cx="2482389" cy="369870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新三板市场概况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338885" y="1484904"/>
            <a:ext cx="1326657" cy="941082"/>
            <a:chOff x="415341" y="1328632"/>
            <a:chExt cx="1251973" cy="838730"/>
          </a:xfrm>
        </p:grpSpPr>
        <p:grpSp>
          <p:nvGrpSpPr>
            <p:cNvPr id="6" name="组合 5"/>
            <p:cNvGrpSpPr/>
            <p:nvPr/>
          </p:nvGrpSpPr>
          <p:grpSpPr>
            <a:xfrm>
              <a:off x="415341" y="1328632"/>
              <a:ext cx="1172437" cy="667568"/>
              <a:chOff x="539468" y="1205342"/>
              <a:chExt cx="1172437" cy="667568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539468" y="1205342"/>
                <a:ext cx="103105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1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挂牌企业总数</a:t>
                </a: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1386175" y="1608745"/>
                <a:ext cx="32573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家</a:t>
                </a: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612365" y="1461456"/>
                <a:ext cx="821732" cy="4114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9235</a:t>
                </a:r>
                <a:endParaRPr lang="en-US" sz="2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964709" y="1893059"/>
              <a:ext cx="702605" cy="2743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-63</a:t>
              </a:r>
              <a:endParaRPr lang="zh-CN" altLang="en-US" sz="1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594028" y="1410934"/>
            <a:ext cx="1995494" cy="982143"/>
            <a:chOff x="1918959" y="1157696"/>
            <a:chExt cx="1995494" cy="982143"/>
          </a:xfrm>
        </p:grpSpPr>
        <p:sp>
          <p:nvSpPr>
            <p:cNvPr id="12" name="矩形: 对角圆角 11"/>
            <p:cNvSpPr/>
            <p:nvPr/>
          </p:nvSpPr>
          <p:spPr>
            <a:xfrm>
              <a:off x="1918959" y="1419307"/>
              <a:ext cx="953847" cy="679755"/>
            </a:xfrm>
            <a:prstGeom prst="round2DiagRect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8550</a:t>
              </a:r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矩形: 对角圆角 12"/>
            <p:cNvSpPr/>
            <p:nvPr/>
          </p:nvSpPr>
          <p:spPr>
            <a:xfrm>
              <a:off x="2896452" y="1392157"/>
              <a:ext cx="976905" cy="706905"/>
            </a:xfrm>
            <a:prstGeom prst="round2DiagRect">
              <a:avLst/>
            </a:pr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685</a:t>
              </a:r>
              <a:endParaRPr lang="zh-CN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2389259" y="1157696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/>
                <a:t>市场分层分布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3422010" y="1862840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创新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2452878" y="1850444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基础</a:t>
              </a:r>
            </a:p>
          </p:txBody>
        </p:sp>
      </p:grp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新三板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798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+mj-cs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6366998" y="1351284"/>
            <a:ext cx="1995494" cy="982143"/>
            <a:chOff x="1918959" y="1157696"/>
            <a:chExt cx="1995494" cy="982143"/>
          </a:xfrm>
        </p:grpSpPr>
        <p:sp>
          <p:nvSpPr>
            <p:cNvPr id="30" name="矩形: 对角圆角 29"/>
            <p:cNvSpPr/>
            <p:nvPr/>
          </p:nvSpPr>
          <p:spPr>
            <a:xfrm>
              <a:off x="1918959" y="1419307"/>
              <a:ext cx="953847" cy="679755"/>
            </a:xfrm>
            <a:prstGeom prst="round2DiagRect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8471</a:t>
              </a:r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矩形: 对角圆角 30"/>
            <p:cNvSpPr/>
            <p:nvPr/>
          </p:nvSpPr>
          <p:spPr>
            <a:xfrm>
              <a:off x="2896452" y="1392157"/>
              <a:ext cx="976905" cy="706905"/>
            </a:xfrm>
            <a:prstGeom prst="round2DiagRect">
              <a:avLst/>
            </a:pr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764</a:t>
              </a: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2389259" y="1157696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/>
                <a:t>转让方式分布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3422010" y="1862840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做市</a:t>
              </a: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2144652" y="1850444"/>
              <a:ext cx="800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集合竞价</a:t>
              </a:r>
            </a:p>
          </p:txBody>
        </p:sp>
      </p:grpSp>
      <p:sp>
        <p:nvSpPr>
          <p:cNvPr id="17" name="文本框 16">
            <a:extLst>
              <a:ext uri="{FF2B5EF4-FFF2-40B4-BE49-F238E27FC236}">
                <a16:creationId xmlns:a16="http://schemas.microsoft.com/office/drawing/2014/main" id="{EAD2E347-3E2F-4D46-A157-1B020232F5FE}"/>
              </a:ext>
            </a:extLst>
          </p:cNvPr>
          <p:cNvSpPr txBox="1"/>
          <p:nvPr/>
        </p:nvSpPr>
        <p:spPr>
          <a:xfrm>
            <a:off x="1770292" y="6063506"/>
            <a:ext cx="6022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转板摘牌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家，为指南针，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日摘牌，并预计将在深圳证券交易所上市</a:t>
            </a:r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id="{54C674F7-C533-42C6-B98D-6FA1570A96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506" y="2469062"/>
            <a:ext cx="5655801" cy="3389651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科创板</a:t>
            </a: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9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月总市值变化情况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E9AA0ACA-5F94-4C04-B116-1E76F77203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0940" y="998227"/>
            <a:ext cx="6577899" cy="5344206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5945" y="124690"/>
            <a:ext cx="1289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00079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9</a:t>
            </a:r>
            <a:r>
              <a:rPr lang="zh-CN" altLang="en-US" sz="2400" dirty="0">
                <a:solidFill>
                  <a:srgbClr val="00079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月小结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84957" y="1706270"/>
            <a:ext cx="7974087" cy="1346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月一级市场投募资分化明显，投资保持平稳，基金募集显著上涨。受贸易战影响，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月二级市场震荡较大，传导影响一级市场，投资数量与金额双降。考虑到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月募集数量及规模双双大增，资金供给充足，叠加中美贸易协议达成、澳交所成立提供退出渠道、科创板进入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MSCI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等有利影响，后市投资有望增长。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71395" y="1099485"/>
            <a:ext cx="4402736" cy="357504"/>
            <a:chOff x="7155479" y="740532"/>
            <a:chExt cx="3098130" cy="369869"/>
          </a:xfrm>
        </p:grpSpPr>
        <p:sp>
          <p:nvSpPr>
            <p:cNvPr id="5" name="矩形 4"/>
            <p:cNvSpPr/>
            <p:nvPr/>
          </p:nvSpPr>
          <p:spPr>
            <a:xfrm>
              <a:off x="7155479" y="740532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9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月市场继续升温，募集资金增长显著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6E652B67-ECF4-46AD-8022-8BFE7E8C719F}"/>
              </a:ext>
            </a:extLst>
          </p:cNvPr>
          <p:cNvGrpSpPr/>
          <p:nvPr/>
        </p:nvGrpSpPr>
        <p:grpSpPr>
          <a:xfrm>
            <a:off x="371395" y="3340958"/>
            <a:ext cx="4729994" cy="357504"/>
            <a:chOff x="7155479" y="740532"/>
            <a:chExt cx="3098130" cy="369869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CB2B6068-BF4A-4029-88F0-D9EA012388B5}"/>
                </a:ext>
              </a:extLst>
            </p:cNvPr>
            <p:cNvSpPr/>
            <p:nvPr/>
          </p:nvSpPr>
          <p:spPr>
            <a:xfrm>
              <a:off x="7155479" y="740532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节奏逐步放缓，科创板热度逐步下降</a:t>
              </a:r>
            </a:p>
          </p:txBody>
        </p:sp>
        <p:sp>
          <p:nvSpPr>
            <p:cNvPr id="9" name="等腰三角形 8">
              <a:extLst>
                <a:ext uri="{FF2B5EF4-FFF2-40B4-BE49-F238E27FC236}">
                  <a16:creationId xmlns:a16="http://schemas.microsoft.com/office/drawing/2014/main" id="{554DE873-B86B-4B66-A67B-BCABDCA290A3}"/>
                </a:ext>
              </a:extLst>
            </p:cNvPr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id="{A2BB54BF-2FB1-4E74-8F17-15F92FA8D541}"/>
              </a:ext>
            </a:extLst>
          </p:cNvPr>
          <p:cNvSpPr txBox="1"/>
          <p:nvPr/>
        </p:nvSpPr>
        <p:spPr>
          <a:xfrm>
            <a:off x="584956" y="3966993"/>
            <a:ext cx="7974088" cy="1993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方面，在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月科创板集中上市后，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及退出事件回归稳定，其他退出事件也基本保持稳定。香港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数量有所回升，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家企业上市，其中百威亚太独揽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450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亿募资总额，为今年全球第二大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月并购数量有所下降，并购规模上升明显，阿里巴巴并购网易考拉成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月最大并购。科创板交易已经过去了两个多月，总体较为平稳，市场热情不再，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家科创板公司中除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日上市的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家市值下跌，仅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家上涨超过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，多家公司跌破发行价，科创板的估值正趋于理性。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2822452" y="1199917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募</a:t>
            </a:r>
          </a:p>
        </p:txBody>
      </p:sp>
      <p:sp>
        <p:nvSpPr>
          <p:cNvPr id="3" name="椭圆 2"/>
          <p:cNvSpPr/>
          <p:nvPr/>
        </p:nvSpPr>
        <p:spPr>
          <a:xfrm>
            <a:off x="2822451" y="2229942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投</a:t>
            </a:r>
          </a:p>
        </p:txBody>
      </p:sp>
      <p:sp>
        <p:nvSpPr>
          <p:cNvPr id="4" name="椭圆 3"/>
          <p:cNvSpPr/>
          <p:nvPr/>
        </p:nvSpPr>
        <p:spPr>
          <a:xfrm>
            <a:off x="2822449" y="3302018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IPO</a:t>
            </a:r>
            <a:endParaRPr lang="zh-CN" altLang="en-US" sz="1600" dirty="0">
              <a:solidFill>
                <a:schemeClr val="accent5">
                  <a:lumMod val="7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862731" y="1259902"/>
            <a:ext cx="17404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市场继续升温，募集规模翻番。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862730" y="2289927"/>
            <a:ext cx="2346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投资市场保持平稳，</a:t>
            </a:r>
            <a:r>
              <a:rPr lang="en-US" altLang="zh-CN" dirty="0"/>
              <a:t>IT</a:t>
            </a:r>
            <a:r>
              <a:rPr lang="zh-CN" altLang="en-US" dirty="0"/>
              <a:t>互联网仍最受青睐。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862730" y="3362003"/>
            <a:ext cx="20387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/>
              <a:t>9</a:t>
            </a:r>
            <a:r>
              <a:rPr lang="zh-CN" altLang="en-US" dirty="0"/>
              <a:t>月</a:t>
            </a:r>
            <a:r>
              <a:rPr lang="en-US" altLang="zh-CN" dirty="0"/>
              <a:t>IPO</a:t>
            </a:r>
            <a:r>
              <a:rPr lang="zh-CN" altLang="en-US" dirty="0"/>
              <a:t>节奏放缓，</a:t>
            </a:r>
            <a:endParaRPr lang="en-US" altLang="zh-CN" dirty="0"/>
          </a:p>
          <a:p>
            <a:r>
              <a:rPr lang="zh-CN" altLang="en-US" dirty="0"/>
              <a:t>数量规模双双下行。</a:t>
            </a:r>
            <a:endParaRPr lang="en-US" altLang="zh-CN" dirty="0"/>
          </a:p>
        </p:txBody>
      </p:sp>
      <p:sp>
        <p:nvSpPr>
          <p:cNvPr id="8" name="椭圆 7"/>
          <p:cNvSpPr/>
          <p:nvPr/>
        </p:nvSpPr>
        <p:spPr>
          <a:xfrm>
            <a:off x="2822449" y="5404119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新三板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862730" y="5598098"/>
            <a:ext cx="269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新三板体量小幅缩水。</a:t>
            </a:r>
            <a:endParaRPr lang="en-US" altLang="zh-CN" dirty="0"/>
          </a:p>
        </p:txBody>
      </p:sp>
      <p:sp>
        <p:nvSpPr>
          <p:cNvPr id="10" name="椭圆 9"/>
          <p:cNvSpPr/>
          <p:nvPr/>
        </p:nvSpPr>
        <p:spPr>
          <a:xfrm>
            <a:off x="2822449" y="4349570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并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862730" y="4548055"/>
            <a:ext cx="20387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并购市场热度下降，</a:t>
            </a:r>
            <a:endParaRPr lang="en-US" altLang="zh-CN" dirty="0"/>
          </a:p>
          <a:p>
            <a:r>
              <a:rPr lang="zh-CN" altLang="en-US" dirty="0"/>
              <a:t>并购数量减少。</a:t>
            </a:r>
            <a:endParaRPr lang="en-US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箭头: 下 2"/>
          <p:cNvSpPr/>
          <p:nvPr/>
        </p:nvSpPr>
        <p:spPr>
          <a:xfrm rot="10800000">
            <a:off x="903386" y="5034250"/>
            <a:ext cx="581679" cy="1122379"/>
          </a:xfrm>
          <a:prstGeom prst="downArrow">
            <a:avLst/>
          </a:prstGeom>
          <a:solidFill>
            <a:srgbClr val="FF2121"/>
          </a:solidFill>
          <a:ln>
            <a:solidFill>
              <a:srgbClr val="FF212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accent6"/>
              </a:solidFill>
              <a:highlight>
                <a:srgbClr val="FF0000"/>
              </a:highlight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860424" y="4784998"/>
            <a:ext cx="5993501" cy="16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月共发生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25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起基金募集事件，募集资金共计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184.87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亿元，资金募集市场继续回升，募集规模较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月大幅上行，募集事件数量也环比上行。具体数据方面，募集数量环比</a:t>
            </a:r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增加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13.64%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，同比</a:t>
            </a:r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增加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8.70%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；募集规模环比</a:t>
            </a:r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增加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117.83%</a:t>
            </a:r>
            <a:r>
              <a:rPr lang="zh-CN" altLang="en-US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同比</a:t>
            </a:r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增加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121.16%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541803" y="4896963"/>
            <a:ext cx="1245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13.64%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529831" y="5621830"/>
            <a:ext cx="1438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117.83</a:t>
            </a: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541803" y="5306840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募集事件数量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529831" y="6002740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400"/>
            </a:lvl1pPr>
          </a:lstStyle>
          <a:p>
            <a:r>
              <a:rPr lang="zh-CN" altLang="en-US" dirty="0"/>
              <a:t>募集事件规模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903386" y="4441262"/>
            <a:ext cx="4038265" cy="333501"/>
            <a:chOff x="7155445" y="740531"/>
            <a:chExt cx="3098164" cy="369870"/>
          </a:xfrm>
        </p:grpSpPr>
        <p:sp>
          <p:nvSpPr>
            <p:cNvPr id="10" name="矩形 9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募集市场持续火热，募集规模翻番</a:t>
              </a:r>
            </a:p>
          </p:txBody>
        </p:sp>
        <p:sp>
          <p:nvSpPr>
            <p:cNvPr id="11" name="等腰三角形 10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798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+mj-cs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7D11BDC7-EEFE-49B1-B790-5F14DC6D3C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8330" y="867535"/>
            <a:ext cx="5807340" cy="348702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057358" y="4575477"/>
            <a:ext cx="6441304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月基金募集事件仍全部为成长基金，共计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起，募集总额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184.87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亿元；募资规模环比增长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37.50%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798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+mj-cs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057358" y="4132086"/>
            <a:ext cx="3995089" cy="369870"/>
            <a:chOff x="7155445" y="740531"/>
            <a:chExt cx="3098164" cy="369870"/>
          </a:xfrm>
        </p:grpSpPr>
        <p:sp>
          <p:nvSpPr>
            <p:cNvPr id="12" name="矩形 11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市场情绪升温，募资规模显著提升</a:t>
              </a:r>
            </a:p>
          </p:txBody>
        </p:sp>
        <p:sp>
          <p:nvSpPr>
            <p:cNvPr id="13" name="等腰三角形 12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4" name="图片 3">
            <a:extLst>
              <a:ext uri="{FF2B5EF4-FFF2-40B4-BE49-F238E27FC236}">
                <a16:creationId xmlns:a16="http://schemas.microsoft.com/office/drawing/2014/main" id="{CB1BC347-C543-457F-BE4E-DB4BD96C2B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7879" y="1361685"/>
            <a:ext cx="6548242" cy="2450443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21340" y="983768"/>
            <a:ext cx="3489179" cy="426605"/>
            <a:chOff x="7155445" y="740531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投资数量及规模基本保持稳定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504127" y="5569197"/>
            <a:ext cx="8135746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>
              <a:lnSpc>
                <a:spcPct val="150000"/>
              </a:lnSpc>
            </a:pP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PE/VC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市场投资事件共计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290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起，环比减少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起。融资总额达到人民币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281.95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亿元，环比减少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46.09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亿元。分行业来看，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月投资事件仍主要集中在信息科技咨询与其他服务，案例共计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104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起，共融资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78.62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9FF3BCC9-B491-4D39-9D45-909FA209EF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4246" y="1475140"/>
            <a:ext cx="6389426" cy="4094057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>
            <a:extLst>
              <a:ext uri="{FF2B5EF4-FFF2-40B4-BE49-F238E27FC236}">
                <a16:creationId xmlns:a16="http://schemas.microsoft.com/office/drawing/2014/main" id="{E1166DD6-A3DA-4E14-8485-F1354D3261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2283" y="1144901"/>
            <a:ext cx="6956139" cy="4139543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335090" y="987473"/>
            <a:ext cx="3797998" cy="369870"/>
            <a:chOff x="7155445" y="740531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分行业融资案例及金额分布情况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25946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52450" y="5648509"/>
            <a:ext cx="8229600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 defTabSz="914400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投资事件出现回落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。信息科技咨询与互联网软件服务为热门投资领域，从投资规模来看，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IT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、互联网与电影娱乐三个行业占到了投资金额的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61%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11" name="文本框 41">
            <a:extLst>
              <a:ext uri="{FF2B5EF4-FFF2-40B4-BE49-F238E27FC236}">
                <a16:creationId xmlns:a16="http://schemas.microsoft.com/office/drawing/2014/main" id="{9E4CF18F-978F-4DBA-A8D6-9DBD4C1CA50B}"/>
              </a:ext>
            </a:extLst>
          </p:cNvPr>
          <p:cNvSpPr txBox="1"/>
          <p:nvPr/>
        </p:nvSpPr>
        <p:spPr>
          <a:xfrm>
            <a:off x="1692533" y="2746730"/>
            <a:ext cx="1291690" cy="101883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latin typeface="华文新魏" panose="02010800040101010101" pitchFamily="2" charset="-122"/>
                <a:ea typeface="华文新魏" panose="02010800040101010101" pitchFamily="2" charset="-122"/>
              </a:rPr>
              <a:t>投资金额分布</a:t>
            </a:r>
          </a:p>
        </p:txBody>
      </p:sp>
      <p:sp>
        <p:nvSpPr>
          <p:cNvPr id="17" name="文本框 41">
            <a:extLst>
              <a:ext uri="{FF2B5EF4-FFF2-40B4-BE49-F238E27FC236}">
                <a16:creationId xmlns:a16="http://schemas.microsoft.com/office/drawing/2014/main" id="{F824DD73-598A-4E9B-AC80-4BEC36687523}"/>
              </a:ext>
            </a:extLst>
          </p:cNvPr>
          <p:cNvSpPr txBox="1"/>
          <p:nvPr/>
        </p:nvSpPr>
        <p:spPr>
          <a:xfrm>
            <a:off x="6064507" y="2705256"/>
            <a:ext cx="1291690" cy="101883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latin typeface="华文新魏" panose="02010800040101010101" pitchFamily="2" charset="-122"/>
                <a:ea typeface="华文新魏" panose="02010800040101010101" pitchFamily="2" charset="-122"/>
              </a:rPr>
              <a:t>案例数量分布</a:t>
            </a:r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id="{9792412B-A06B-4BD1-82DA-4C84FEDC95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139692" y="1170517"/>
            <a:ext cx="6956139" cy="413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841618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15855" y="5071464"/>
            <a:ext cx="7712287" cy="1289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>
              <a:lnSpc>
                <a:spcPct val="150000"/>
              </a:lnSpc>
            </a:pP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按融资轮次来看，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月融资事件发生最多的是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轮，共计发生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88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起，总融资额为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63.32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月融资金额最多的为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轮，共计</a:t>
            </a:r>
            <a:r>
              <a:rPr lang="en-US" altLang="zh-CN" sz="1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48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起，总融资额为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119.07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战略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轮融资共计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39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起，总融资额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61.13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5349C2D8-95F8-4342-A481-871B8AB5DB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856" y="897053"/>
            <a:ext cx="7712286" cy="4174411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15606" y="929411"/>
            <a:ext cx="2338550" cy="369870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重要投资事件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727494" y="1377868"/>
            <a:ext cx="2784296" cy="318498"/>
            <a:chOff x="5691883" y="1387012"/>
            <a:chExt cx="2784296" cy="318498"/>
          </a:xfrm>
        </p:grpSpPr>
        <p:sp>
          <p:nvSpPr>
            <p:cNvPr id="6" name="平行四边形 5"/>
            <p:cNvSpPr/>
            <p:nvPr/>
          </p:nvSpPr>
          <p:spPr>
            <a:xfrm>
              <a:off x="5691883" y="1387012"/>
              <a:ext cx="534256" cy="318498"/>
            </a:xfrm>
            <a:prstGeom prst="parallelogram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>
              <a:off x="6249270" y="1387012"/>
              <a:ext cx="2226909" cy="318498"/>
            </a:xfrm>
            <a:prstGeom prst="parallelogram">
              <a:avLst/>
            </a:prstGeom>
            <a:solidFill>
              <a:srgbClr val="0070C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融资规模前列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725862" y="4914197"/>
            <a:ext cx="2532102" cy="318498"/>
            <a:chOff x="5691883" y="1387012"/>
            <a:chExt cx="2784298" cy="318498"/>
          </a:xfrm>
        </p:grpSpPr>
        <p:sp>
          <p:nvSpPr>
            <p:cNvPr id="9" name="平行四边形 8"/>
            <p:cNvSpPr/>
            <p:nvPr/>
          </p:nvSpPr>
          <p:spPr>
            <a:xfrm>
              <a:off x="5691883" y="1387012"/>
              <a:ext cx="534256" cy="318498"/>
            </a:xfrm>
            <a:prstGeom prst="parallelogram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6249271" y="1387012"/>
              <a:ext cx="2226910" cy="318498"/>
            </a:xfrm>
            <a:prstGeom prst="parallelogram">
              <a:avLst/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市场关注</a:t>
              </a: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1151088" y="3949986"/>
            <a:ext cx="5063217" cy="800219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城家公寓：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城家成立于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年，是华住集团和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IDG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资本共同出资成立的公寓品牌 。目前城家公寓在全国一线城市已布局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家物业、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10000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多间房。</a:t>
            </a:r>
          </a:p>
        </p:txBody>
      </p:sp>
      <p:sp>
        <p:nvSpPr>
          <p:cNvPr id="12" name="箭头: 五边形 11"/>
          <p:cNvSpPr/>
          <p:nvPr/>
        </p:nvSpPr>
        <p:spPr>
          <a:xfrm>
            <a:off x="722010" y="1815258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箭头: 五边形 12"/>
          <p:cNvSpPr/>
          <p:nvPr/>
        </p:nvSpPr>
        <p:spPr>
          <a:xfrm>
            <a:off x="728373" y="3009784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箭头: 五边形 13"/>
          <p:cNvSpPr/>
          <p:nvPr/>
        </p:nvSpPr>
        <p:spPr>
          <a:xfrm>
            <a:off x="719573" y="3975710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箭头: 五边形 14"/>
          <p:cNvSpPr/>
          <p:nvPr/>
        </p:nvSpPr>
        <p:spPr>
          <a:xfrm>
            <a:off x="746253" y="5342805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256221" y="5287593"/>
            <a:ext cx="5093613" cy="800219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吉因加：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北京吉因加科技有限公司，对肿瘤动态的基因分析，为临床提供精准用药、疗效监测、术后复发监测、风险预测和早期检测等服务有限公司。</a:t>
            </a:r>
            <a:endParaRPr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179682" y="1773869"/>
            <a:ext cx="5034623" cy="1077218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网易云音乐：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网易云音乐是一款由网易开发的音乐产品，以歌单、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DJ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节目、社交、地理位置为核心要素，主打发现和分享。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今日头条、经纬中国等。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172966" y="2967598"/>
            <a:ext cx="5093613" cy="861774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转转：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转转是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日正式推出的二手物品交易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，提倡真实个人交易，是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同城旗下核心子品牌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同城、腾讯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468243" y="13778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融资规模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645819" y="1892785"/>
            <a:ext cx="894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645819" y="2988374"/>
            <a:ext cx="894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645820" y="3949566"/>
            <a:ext cx="894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556050" y="5489582"/>
            <a:ext cx="1074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亿人民币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8154110" y="1892786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154110" y="5489582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B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8162927" y="3943826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A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803854" y="13778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融资轮次</a:t>
            </a: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E673B54-CAE2-4963-B690-F93A6AD8A11B}"/>
              </a:ext>
            </a:extLst>
          </p:cNvPr>
          <p:cNvSpPr txBox="1"/>
          <p:nvPr/>
        </p:nvSpPr>
        <p:spPr>
          <a:xfrm>
            <a:off x="8154110" y="2961887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B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609495" y="1046350"/>
            <a:ext cx="2468118" cy="369870"/>
            <a:chOff x="7155444" y="740531"/>
            <a:chExt cx="3098165" cy="369870"/>
          </a:xfrm>
        </p:grpSpPr>
        <p:sp>
          <p:nvSpPr>
            <p:cNvPr id="3" name="矩形 2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股、港股</a:t>
              </a:r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情况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335090" y="5079773"/>
            <a:ext cx="8679701" cy="1289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数量较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月有所回调，除去科创板，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股仅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家公司在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月上市，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节奏显著放缓。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家企业成功上市交易，净募集资金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90.90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亿，其中科创板上市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家，净募集资金为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54.32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亿，上市退出基金共计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支；港股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家企业上市交易，总募集资金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487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港元，其中百威亚太独揽</a:t>
            </a:r>
            <a:r>
              <a:rPr lang="en-US" altLang="zh-CN" dirty="0">
                <a:solidFill>
                  <a:srgbClr val="2A82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450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亿港元募资额。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IPO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及退出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8337A830-FDBB-4B1C-A4EF-9E080A30FF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3749" y="1452352"/>
            <a:ext cx="6152282" cy="3627421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dynamicNum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融客投资PPT模板">
  <a:themeElements>
    <a:clrScheme name="1_融客投资PPT模板 1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1_融客投资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1_融客投资PPT模板 1">
        <a:dk1>
          <a:srgbClr val="000000"/>
        </a:dk1>
        <a:lt1>
          <a:srgbClr val="FFFFFF"/>
        </a:lt1>
        <a:dk2>
          <a:srgbClr val="000798"/>
        </a:dk2>
        <a:lt2>
          <a:srgbClr val="B2B2B2"/>
        </a:lt2>
        <a:accent1>
          <a:srgbClr val="1B33E7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BADF1"/>
        </a:accent5>
        <a:accent6>
          <a:srgbClr val="5C8AE7"/>
        </a:accent6>
        <a:hlink>
          <a:srgbClr val="99CCFF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融客投资PPT模板 2">
        <a:dk1>
          <a:srgbClr val="000000"/>
        </a:dk1>
        <a:lt1>
          <a:srgbClr val="FFFFFF"/>
        </a:lt1>
        <a:dk2>
          <a:srgbClr val="094332"/>
        </a:dk2>
        <a:lt2>
          <a:srgbClr val="B2B2B2"/>
        </a:lt2>
        <a:accent1>
          <a:srgbClr val="0D6531"/>
        </a:accent1>
        <a:accent2>
          <a:srgbClr val="39AF6E"/>
        </a:accent2>
        <a:accent3>
          <a:srgbClr val="FFFFFF"/>
        </a:accent3>
        <a:accent4>
          <a:srgbClr val="000000"/>
        </a:accent4>
        <a:accent5>
          <a:srgbClr val="AAB8AD"/>
        </a:accent5>
        <a:accent6>
          <a:srgbClr val="339E63"/>
        </a:accent6>
        <a:hlink>
          <a:srgbClr val="93E1A0"/>
        </a:hlink>
        <a:folHlink>
          <a:srgbClr val="1D834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融客投资PPT模板 3">
        <a:dk1>
          <a:srgbClr val="000000"/>
        </a:dk1>
        <a:lt1>
          <a:srgbClr val="FFFFFF"/>
        </a:lt1>
        <a:dk2>
          <a:srgbClr val="275CA3"/>
        </a:dk2>
        <a:lt2>
          <a:srgbClr val="C0C0C0"/>
        </a:lt2>
        <a:accent1>
          <a:srgbClr val="529EBC"/>
        </a:accent1>
        <a:accent2>
          <a:srgbClr val="55BEE3"/>
        </a:accent2>
        <a:accent3>
          <a:srgbClr val="FFFFFF"/>
        </a:accent3>
        <a:accent4>
          <a:srgbClr val="000000"/>
        </a:accent4>
        <a:accent5>
          <a:srgbClr val="B3CCDA"/>
        </a:accent5>
        <a:accent6>
          <a:srgbClr val="4CACCE"/>
        </a:accent6>
        <a:hlink>
          <a:srgbClr val="9FD4F1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1_融客投资PPT模板 1">
    <a:dk1>
      <a:srgbClr val="000000"/>
    </a:dk1>
    <a:lt1>
      <a:srgbClr val="FFFFFF"/>
    </a:lt1>
    <a:dk2>
      <a:srgbClr val="000798"/>
    </a:dk2>
    <a:lt2>
      <a:srgbClr val="B2B2B2"/>
    </a:lt2>
    <a:accent1>
      <a:srgbClr val="1B33E7"/>
    </a:accent1>
    <a:accent2>
      <a:srgbClr val="6699FF"/>
    </a:accent2>
    <a:accent3>
      <a:srgbClr val="FFFFFF"/>
    </a:accent3>
    <a:accent4>
      <a:srgbClr val="000000"/>
    </a:accent4>
    <a:accent5>
      <a:srgbClr val="ABADF1"/>
    </a:accent5>
    <a:accent6>
      <a:srgbClr val="5C8AE7"/>
    </a:accent6>
    <a:hlink>
      <a:srgbClr val="99CCFF"/>
    </a:hlink>
    <a:folHlink>
      <a:srgbClr val="3366CC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3514</TotalTime>
  <Words>1296</Words>
  <Application>Microsoft Office PowerPoint</Application>
  <PresentationFormat>全屏显示(4:3)</PresentationFormat>
  <Paragraphs>116</Paragraphs>
  <Slides>15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15</vt:i4>
      </vt:variant>
    </vt:vector>
  </HeadingPairs>
  <TitlesOfParts>
    <vt:vector size="31" baseType="lpstr">
      <vt:lpstr>等线</vt:lpstr>
      <vt:lpstr>等线 Light</vt:lpstr>
      <vt:lpstr>黑体</vt:lpstr>
      <vt:lpstr>华文新魏</vt:lpstr>
      <vt:lpstr>微软雅黑</vt:lpstr>
      <vt:lpstr>幼圆</vt:lpstr>
      <vt:lpstr>Arial</vt:lpstr>
      <vt:lpstr>Calibri</vt:lpstr>
      <vt:lpstr>Calibri Light</vt:lpstr>
      <vt:lpstr>Times New Roman</vt:lpstr>
      <vt:lpstr>Verdana</vt:lpstr>
      <vt:lpstr>Wingdings</vt:lpstr>
      <vt:lpstr>Office 主题​​</vt:lpstr>
      <vt:lpstr>1_融客投资PPT模板</vt:lpstr>
      <vt:lpstr>融客PPT模板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SYN GE</dc:creator>
  <cp:lastModifiedBy>Xue Yong</cp:lastModifiedBy>
  <cp:revision>772</cp:revision>
  <dcterms:created xsi:type="dcterms:W3CDTF">2018-03-11T13:30:00Z</dcterms:created>
  <dcterms:modified xsi:type="dcterms:W3CDTF">2019-10-15T02:03:05Z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2052-11.1.0.8808</vt:lpwstr>
  </property>
</Properties>
</file>