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theme/themeOverride5.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notesSlides/notesSlide14.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8.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9.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62" r:id="rId2"/>
    <p:sldMasterId id="2147483674" r:id="rId3"/>
    <p:sldMasterId id="2147483688" r:id="rId4"/>
    <p:sldMasterId id="2147483702" r:id="rId5"/>
    <p:sldMasterId id="2147483716" r:id="rId6"/>
    <p:sldMasterId id="2147483730" r:id="rId7"/>
    <p:sldMasterId id="2147483744" r:id="rId8"/>
  </p:sldMasterIdLst>
  <p:notesMasterIdLst>
    <p:notesMasterId r:id="rId34"/>
  </p:notesMasterIdLst>
  <p:handoutMasterIdLst>
    <p:handoutMasterId r:id="rId35"/>
  </p:handoutMasterIdLst>
  <p:sldIdLst>
    <p:sldId id="256" r:id="rId9"/>
    <p:sldId id="450" r:id="rId10"/>
    <p:sldId id="378" r:id="rId11"/>
    <p:sldId id="436" r:id="rId12"/>
    <p:sldId id="445" r:id="rId13"/>
    <p:sldId id="405" r:id="rId14"/>
    <p:sldId id="416" r:id="rId15"/>
    <p:sldId id="437" r:id="rId16"/>
    <p:sldId id="439" r:id="rId17"/>
    <p:sldId id="400" r:id="rId18"/>
    <p:sldId id="396" r:id="rId19"/>
    <p:sldId id="430" r:id="rId20"/>
    <p:sldId id="452" r:id="rId21"/>
    <p:sldId id="372" r:id="rId22"/>
    <p:sldId id="320" r:id="rId23"/>
    <p:sldId id="443" r:id="rId24"/>
    <p:sldId id="447" r:id="rId25"/>
    <p:sldId id="364" r:id="rId26"/>
    <p:sldId id="449" r:id="rId27"/>
    <p:sldId id="451" r:id="rId28"/>
    <p:sldId id="441" r:id="rId29"/>
    <p:sldId id="446" r:id="rId30"/>
    <p:sldId id="423" r:id="rId31"/>
    <p:sldId id="425" r:id="rId32"/>
    <p:sldId id="390" r:id="rId33"/>
  </p:sldIdLst>
  <p:sldSz cx="9144000" cy="6858000" type="screen4x3"/>
  <p:notesSz cx="6797675" cy="9929813"/>
  <p:defaultTex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19">
          <p15:clr>
            <a:srgbClr val="A4A3A4"/>
          </p15:clr>
        </p15:guide>
        <p15:guide id="2" pos="286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CC33"/>
    <a:srgbClr val="000066"/>
    <a:srgbClr val="2343E7"/>
    <a:srgbClr val="CC0000"/>
    <a:srgbClr val="FF9900"/>
    <a:srgbClr val="C0C0C0"/>
    <a:srgbClr val="00FF00"/>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86372" autoAdjust="0"/>
  </p:normalViewPr>
  <p:slideViewPr>
    <p:cSldViewPr>
      <p:cViewPr varScale="1">
        <p:scale>
          <a:sx n="102" d="100"/>
          <a:sy n="102" d="100"/>
        </p:scale>
        <p:origin x="216" y="114"/>
      </p:cViewPr>
      <p:guideLst>
        <p:guide orient="horz" pos="2119"/>
        <p:guide pos="28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PMI!$B$1</c:f>
              <c:strCache>
                <c:ptCount val="1"/>
                <c:pt idx="0">
                  <c:v>PMI</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PMI!$A$2:$A$14</c:f>
              <c:strCache>
                <c:ptCount val="13"/>
                <c:pt idx="0">
                  <c:v>2018-09</c:v>
                </c:pt>
                <c:pt idx="1">
                  <c:v>2018-10</c:v>
                </c:pt>
                <c:pt idx="2">
                  <c:v>2018-11</c:v>
                </c:pt>
                <c:pt idx="3">
                  <c:v>2018-12</c:v>
                </c:pt>
                <c:pt idx="4">
                  <c:v>2019-01</c:v>
                </c:pt>
                <c:pt idx="5">
                  <c:v>2019-02</c:v>
                </c:pt>
                <c:pt idx="6">
                  <c:v>2019-03</c:v>
                </c:pt>
                <c:pt idx="7">
                  <c:v>2019-04</c:v>
                </c:pt>
                <c:pt idx="8">
                  <c:v>2019-05</c:v>
                </c:pt>
                <c:pt idx="9">
                  <c:v>2019-06</c:v>
                </c:pt>
                <c:pt idx="10">
                  <c:v>2019-07</c:v>
                </c:pt>
                <c:pt idx="11">
                  <c:v>2019-08</c:v>
                </c:pt>
                <c:pt idx="12">
                  <c:v>2019-09</c:v>
                </c:pt>
              </c:strCache>
            </c:strRef>
          </c:cat>
          <c:val>
            <c:numRef>
              <c:f>PMI!$B$2:$B$14</c:f>
              <c:numCache>
                <c:formatCode>General</c:formatCode>
                <c:ptCount val="13"/>
                <c:pt idx="0">
                  <c:v>50.8</c:v>
                </c:pt>
                <c:pt idx="1">
                  <c:v>50.2</c:v>
                </c:pt>
                <c:pt idx="2">
                  <c:v>50</c:v>
                </c:pt>
                <c:pt idx="3">
                  <c:v>49.4</c:v>
                </c:pt>
                <c:pt idx="4">
                  <c:v>49.5</c:v>
                </c:pt>
                <c:pt idx="5">
                  <c:v>49.2</c:v>
                </c:pt>
                <c:pt idx="6">
                  <c:v>50.5</c:v>
                </c:pt>
                <c:pt idx="7">
                  <c:v>50.1</c:v>
                </c:pt>
                <c:pt idx="8">
                  <c:v>49.4</c:v>
                </c:pt>
                <c:pt idx="9">
                  <c:v>49.4</c:v>
                </c:pt>
                <c:pt idx="10">
                  <c:v>49.7</c:v>
                </c:pt>
                <c:pt idx="11">
                  <c:v>49.5</c:v>
                </c:pt>
                <c:pt idx="12">
                  <c:v>49.8</c:v>
                </c:pt>
              </c:numCache>
            </c:numRef>
          </c:val>
          <c:smooth val="0"/>
          <c:extLst>
            <c:ext xmlns:c16="http://schemas.microsoft.com/office/drawing/2014/chart" uri="{C3380CC4-5D6E-409C-BE32-E72D297353CC}">
              <c16:uniqueId val="{00000000-5E0F-488B-8B83-86222386E257}"/>
            </c:ext>
          </c:extLst>
        </c:ser>
        <c:ser>
          <c:idx val="1"/>
          <c:order val="1"/>
          <c:tx>
            <c:strRef>
              <c:f>PMI!$C$1</c:f>
              <c:strCache>
                <c:ptCount val="1"/>
                <c:pt idx="0">
                  <c:v>财新中国PMI</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PMI!$A$2:$A$14</c:f>
              <c:strCache>
                <c:ptCount val="13"/>
                <c:pt idx="0">
                  <c:v>2018-09</c:v>
                </c:pt>
                <c:pt idx="1">
                  <c:v>2018-10</c:v>
                </c:pt>
                <c:pt idx="2">
                  <c:v>2018-11</c:v>
                </c:pt>
                <c:pt idx="3">
                  <c:v>2018-12</c:v>
                </c:pt>
                <c:pt idx="4">
                  <c:v>2019-01</c:v>
                </c:pt>
                <c:pt idx="5">
                  <c:v>2019-02</c:v>
                </c:pt>
                <c:pt idx="6">
                  <c:v>2019-03</c:v>
                </c:pt>
                <c:pt idx="7">
                  <c:v>2019-04</c:v>
                </c:pt>
                <c:pt idx="8">
                  <c:v>2019-05</c:v>
                </c:pt>
                <c:pt idx="9">
                  <c:v>2019-06</c:v>
                </c:pt>
                <c:pt idx="10">
                  <c:v>2019-07</c:v>
                </c:pt>
                <c:pt idx="11">
                  <c:v>2019-08</c:v>
                </c:pt>
                <c:pt idx="12">
                  <c:v>2019-09</c:v>
                </c:pt>
              </c:strCache>
            </c:strRef>
          </c:cat>
          <c:val>
            <c:numRef>
              <c:f>PMI!$C$2:$C$14</c:f>
              <c:numCache>
                <c:formatCode>General</c:formatCode>
                <c:ptCount val="13"/>
                <c:pt idx="0">
                  <c:v>50</c:v>
                </c:pt>
                <c:pt idx="1">
                  <c:v>50.1</c:v>
                </c:pt>
                <c:pt idx="2">
                  <c:v>50.2</c:v>
                </c:pt>
                <c:pt idx="3">
                  <c:v>49.7</c:v>
                </c:pt>
                <c:pt idx="4">
                  <c:v>48.3</c:v>
                </c:pt>
                <c:pt idx="5">
                  <c:v>49.9</c:v>
                </c:pt>
                <c:pt idx="6">
                  <c:v>50.8</c:v>
                </c:pt>
                <c:pt idx="7">
                  <c:v>50.2</c:v>
                </c:pt>
                <c:pt idx="8">
                  <c:v>50.2</c:v>
                </c:pt>
                <c:pt idx="9">
                  <c:v>49.4</c:v>
                </c:pt>
                <c:pt idx="10">
                  <c:v>49.9</c:v>
                </c:pt>
                <c:pt idx="11">
                  <c:v>50.4</c:v>
                </c:pt>
                <c:pt idx="12">
                  <c:v>51.4</c:v>
                </c:pt>
              </c:numCache>
            </c:numRef>
          </c:val>
          <c:smooth val="0"/>
          <c:extLst>
            <c:ext xmlns:c16="http://schemas.microsoft.com/office/drawing/2014/chart" uri="{C3380CC4-5D6E-409C-BE32-E72D297353CC}">
              <c16:uniqueId val="{00000001-5E0F-488B-8B83-86222386E257}"/>
            </c:ext>
          </c:extLst>
        </c:ser>
        <c:dLbls>
          <c:showLegendKey val="0"/>
          <c:showVal val="0"/>
          <c:showCatName val="0"/>
          <c:showSerName val="0"/>
          <c:showPercent val="0"/>
          <c:showBubbleSize val="0"/>
        </c:dLbls>
        <c:marker val="1"/>
        <c:smooth val="0"/>
        <c:axId val="536265328"/>
        <c:axId val="536265656"/>
      </c:lineChart>
      <c:catAx>
        <c:axId val="53626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36265656"/>
        <c:crosses val="autoZero"/>
        <c:auto val="1"/>
        <c:lblAlgn val="ctr"/>
        <c:lblOffset val="100"/>
        <c:noMultiLvlLbl val="0"/>
      </c:catAx>
      <c:valAx>
        <c:axId val="536265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36265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42603065471358"/>
          <c:y val="2.0331171813905584E-2"/>
          <c:w val="0.82104555680539937"/>
          <c:h val="0.93060925196850397"/>
        </c:manualLayout>
      </c:layout>
      <c:barChart>
        <c:barDir val="col"/>
        <c:grouping val="clustered"/>
        <c:varyColors val="0"/>
        <c:ser>
          <c:idx val="0"/>
          <c:order val="0"/>
          <c:tx>
            <c:v>投放量</c:v>
          </c:tx>
          <c:invertIfNegative val="0"/>
          <c:cat>
            <c:numRef>
              <c:f>央行公开市场操作!$A$2:$A$20</c:f>
              <c:numCache>
                <c:formatCode>General</c:formatCode>
                <c:ptCount val="19"/>
                <c:pt idx="0">
                  <c:v>20190903</c:v>
                </c:pt>
                <c:pt idx="1">
                  <c:v>20190904</c:v>
                </c:pt>
                <c:pt idx="2">
                  <c:v>20190906</c:v>
                </c:pt>
                <c:pt idx="3">
                  <c:v>20190907</c:v>
                </c:pt>
                <c:pt idx="4">
                  <c:v>20190909</c:v>
                </c:pt>
                <c:pt idx="5">
                  <c:v>20190910</c:v>
                </c:pt>
                <c:pt idx="6">
                  <c:v>20190911</c:v>
                </c:pt>
                <c:pt idx="7">
                  <c:v>20190913</c:v>
                </c:pt>
                <c:pt idx="8">
                  <c:v>20190916</c:v>
                </c:pt>
                <c:pt idx="9">
                  <c:v>20190917</c:v>
                </c:pt>
                <c:pt idx="10">
                  <c:v>20190918</c:v>
                </c:pt>
                <c:pt idx="11">
                  <c:v>20190919</c:v>
                </c:pt>
                <c:pt idx="12">
                  <c:v>20190920</c:v>
                </c:pt>
                <c:pt idx="13">
                  <c:v>20190923</c:v>
                </c:pt>
                <c:pt idx="14">
                  <c:v>20190924</c:v>
                </c:pt>
                <c:pt idx="15">
                  <c:v>20190925</c:v>
                </c:pt>
                <c:pt idx="16">
                  <c:v>20190926</c:v>
                </c:pt>
                <c:pt idx="17">
                  <c:v>20190927</c:v>
                </c:pt>
                <c:pt idx="18">
                  <c:v>20190930</c:v>
                </c:pt>
              </c:numCache>
            </c:numRef>
          </c:cat>
          <c:val>
            <c:numRef>
              <c:f>央行公开市场操作!$B$2:$B$20</c:f>
              <c:numCache>
                <c:formatCode>General</c:formatCode>
                <c:ptCount val="19"/>
                <c:pt idx="0">
                  <c:v>0</c:v>
                </c:pt>
                <c:pt idx="1">
                  <c:v>0</c:v>
                </c:pt>
                <c:pt idx="2">
                  <c:v>400</c:v>
                </c:pt>
                <c:pt idx="3">
                  <c:v>0</c:v>
                </c:pt>
                <c:pt idx="4">
                  <c:v>1200</c:v>
                </c:pt>
                <c:pt idx="5">
                  <c:v>800</c:v>
                </c:pt>
                <c:pt idx="6">
                  <c:v>300</c:v>
                </c:pt>
                <c:pt idx="7">
                  <c:v>0</c:v>
                </c:pt>
                <c:pt idx="8">
                  <c:v>0</c:v>
                </c:pt>
                <c:pt idx="9">
                  <c:v>2000</c:v>
                </c:pt>
                <c:pt idx="10">
                  <c:v>300</c:v>
                </c:pt>
                <c:pt idx="11">
                  <c:v>1700</c:v>
                </c:pt>
                <c:pt idx="12">
                  <c:v>1200</c:v>
                </c:pt>
                <c:pt idx="13">
                  <c:v>1000</c:v>
                </c:pt>
                <c:pt idx="14">
                  <c:v>400</c:v>
                </c:pt>
                <c:pt idx="15">
                  <c:v>200</c:v>
                </c:pt>
                <c:pt idx="16">
                  <c:v>200</c:v>
                </c:pt>
                <c:pt idx="17">
                  <c:v>300</c:v>
                </c:pt>
                <c:pt idx="18">
                  <c:v>0</c:v>
                </c:pt>
              </c:numCache>
            </c:numRef>
          </c:val>
          <c:extLst>
            <c:ext xmlns:c16="http://schemas.microsoft.com/office/drawing/2014/chart" uri="{C3380CC4-5D6E-409C-BE32-E72D297353CC}">
              <c16:uniqueId val="{00000000-9832-49F3-9B3A-26B43AE1BB51}"/>
            </c:ext>
          </c:extLst>
        </c:ser>
        <c:ser>
          <c:idx val="1"/>
          <c:order val="1"/>
          <c:tx>
            <c:v>回笼量</c:v>
          </c:tx>
          <c:invertIfNegative val="0"/>
          <c:cat>
            <c:numRef>
              <c:f>央行公开市场操作!$A$2:$A$20</c:f>
              <c:numCache>
                <c:formatCode>General</c:formatCode>
                <c:ptCount val="19"/>
                <c:pt idx="0">
                  <c:v>20190903</c:v>
                </c:pt>
                <c:pt idx="1">
                  <c:v>20190904</c:v>
                </c:pt>
                <c:pt idx="2">
                  <c:v>20190906</c:v>
                </c:pt>
                <c:pt idx="3">
                  <c:v>20190907</c:v>
                </c:pt>
                <c:pt idx="4">
                  <c:v>20190909</c:v>
                </c:pt>
                <c:pt idx="5">
                  <c:v>20190910</c:v>
                </c:pt>
                <c:pt idx="6">
                  <c:v>20190911</c:v>
                </c:pt>
                <c:pt idx="7">
                  <c:v>20190913</c:v>
                </c:pt>
                <c:pt idx="8">
                  <c:v>20190916</c:v>
                </c:pt>
                <c:pt idx="9">
                  <c:v>20190917</c:v>
                </c:pt>
                <c:pt idx="10">
                  <c:v>20190918</c:v>
                </c:pt>
                <c:pt idx="11">
                  <c:v>20190919</c:v>
                </c:pt>
                <c:pt idx="12">
                  <c:v>20190920</c:v>
                </c:pt>
                <c:pt idx="13">
                  <c:v>20190923</c:v>
                </c:pt>
                <c:pt idx="14">
                  <c:v>20190924</c:v>
                </c:pt>
                <c:pt idx="15">
                  <c:v>20190925</c:v>
                </c:pt>
                <c:pt idx="16">
                  <c:v>20190926</c:v>
                </c:pt>
                <c:pt idx="17">
                  <c:v>20190927</c:v>
                </c:pt>
                <c:pt idx="18">
                  <c:v>20190930</c:v>
                </c:pt>
              </c:numCache>
            </c:numRef>
          </c:cat>
          <c:val>
            <c:numRef>
              <c:f>央行公开市场操作!$C$2:$C$20</c:f>
              <c:numCache>
                <c:formatCode>General</c:formatCode>
                <c:ptCount val="19"/>
                <c:pt idx="0">
                  <c:v>-800</c:v>
                </c:pt>
                <c:pt idx="1">
                  <c:v>-600</c:v>
                </c:pt>
                <c:pt idx="2">
                  <c:v>0</c:v>
                </c:pt>
                <c:pt idx="3">
                  <c:v>-1765</c:v>
                </c:pt>
                <c:pt idx="4">
                  <c:v>0</c:v>
                </c:pt>
                <c:pt idx="5">
                  <c:v>0</c:v>
                </c:pt>
                <c:pt idx="6">
                  <c:v>-50</c:v>
                </c:pt>
                <c:pt idx="7">
                  <c:v>-400</c:v>
                </c:pt>
                <c:pt idx="8">
                  <c:v>-1200</c:v>
                </c:pt>
                <c:pt idx="9">
                  <c:v>-3450</c:v>
                </c:pt>
                <c:pt idx="10">
                  <c:v>-300</c:v>
                </c:pt>
                <c:pt idx="11">
                  <c:v>0</c:v>
                </c:pt>
                <c:pt idx="12">
                  <c:v>0</c:v>
                </c:pt>
                <c:pt idx="13">
                  <c:v>0</c:v>
                </c:pt>
                <c:pt idx="14">
                  <c:v>0</c:v>
                </c:pt>
                <c:pt idx="15">
                  <c:v>-300</c:v>
                </c:pt>
                <c:pt idx="16">
                  <c:v>-1200</c:v>
                </c:pt>
                <c:pt idx="17">
                  <c:v>-400</c:v>
                </c:pt>
                <c:pt idx="18">
                  <c:v>-200</c:v>
                </c:pt>
              </c:numCache>
            </c:numRef>
          </c:val>
          <c:extLst>
            <c:ext xmlns:c16="http://schemas.microsoft.com/office/drawing/2014/chart" uri="{C3380CC4-5D6E-409C-BE32-E72D297353CC}">
              <c16:uniqueId val="{00000001-9832-49F3-9B3A-26B43AE1BB51}"/>
            </c:ext>
          </c:extLst>
        </c:ser>
        <c:dLbls>
          <c:showLegendKey val="0"/>
          <c:showVal val="0"/>
          <c:showCatName val="0"/>
          <c:showSerName val="0"/>
          <c:showPercent val="0"/>
          <c:showBubbleSize val="0"/>
        </c:dLbls>
        <c:gapWidth val="150"/>
        <c:axId val="542541728"/>
        <c:axId val="542542384"/>
      </c:barChart>
      <c:lineChart>
        <c:grouping val="standard"/>
        <c:varyColors val="0"/>
        <c:ser>
          <c:idx val="2"/>
          <c:order val="2"/>
          <c:tx>
            <c:v>净投放量</c:v>
          </c:tx>
          <c:marker>
            <c:symbol val="none"/>
          </c:marker>
          <c:cat>
            <c:numRef>
              <c:f>央行公开市场操作!$A$2:$A$20</c:f>
              <c:numCache>
                <c:formatCode>General</c:formatCode>
                <c:ptCount val="19"/>
                <c:pt idx="0">
                  <c:v>20190903</c:v>
                </c:pt>
                <c:pt idx="1">
                  <c:v>20190904</c:v>
                </c:pt>
                <c:pt idx="2">
                  <c:v>20190906</c:v>
                </c:pt>
                <c:pt idx="3">
                  <c:v>20190907</c:v>
                </c:pt>
                <c:pt idx="4">
                  <c:v>20190909</c:v>
                </c:pt>
                <c:pt idx="5">
                  <c:v>20190910</c:v>
                </c:pt>
                <c:pt idx="6">
                  <c:v>20190911</c:v>
                </c:pt>
                <c:pt idx="7">
                  <c:v>20190913</c:v>
                </c:pt>
                <c:pt idx="8">
                  <c:v>20190916</c:v>
                </c:pt>
                <c:pt idx="9">
                  <c:v>20190917</c:v>
                </c:pt>
                <c:pt idx="10">
                  <c:v>20190918</c:v>
                </c:pt>
                <c:pt idx="11">
                  <c:v>20190919</c:v>
                </c:pt>
                <c:pt idx="12">
                  <c:v>20190920</c:v>
                </c:pt>
                <c:pt idx="13">
                  <c:v>20190923</c:v>
                </c:pt>
                <c:pt idx="14">
                  <c:v>20190924</c:v>
                </c:pt>
                <c:pt idx="15">
                  <c:v>20190925</c:v>
                </c:pt>
                <c:pt idx="16">
                  <c:v>20190926</c:v>
                </c:pt>
                <c:pt idx="17">
                  <c:v>20190927</c:v>
                </c:pt>
                <c:pt idx="18">
                  <c:v>20190930</c:v>
                </c:pt>
              </c:numCache>
            </c:numRef>
          </c:cat>
          <c:val>
            <c:numRef>
              <c:f>央行公开市场操作!$D$2:$D$20</c:f>
              <c:numCache>
                <c:formatCode>General</c:formatCode>
                <c:ptCount val="19"/>
                <c:pt idx="0">
                  <c:v>-800</c:v>
                </c:pt>
                <c:pt idx="1">
                  <c:v>-600</c:v>
                </c:pt>
                <c:pt idx="2">
                  <c:v>400</c:v>
                </c:pt>
                <c:pt idx="3">
                  <c:v>-1765</c:v>
                </c:pt>
                <c:pt idx="4">
                  <c:v>1200</c:v>
                </c:pt>
                <c:pt idx="5">
                  <c:v>800</c:v>
                </c:pt>
                <c:pt idx="6">
                  <c:v>250</c:v>
                </c:pt>
                <c:pt idx="7">
                  <c:v>-400</c:v>
                </c:pt>
                <c:pt idx="8">
                  <c:v>-1200</c:v>
                </c:pt>
                <c:pt idx="9">
                  <c:v>-1450</c:v>
                </c:pt>
                <c:pt idx="10">
                  <c:v>0</c:v>
                </c:pt>
                <c:pt idx="11">
                  <c:v>1700</c:v>
                </c:pt>
                <c:pt idx="12">
                  <c:v>1200</c:v>
                </c:pt>
                <c:pt idx="13">
                  <c:v>1000</c:v>
                </c:pt>
                <c:pt idx="14">
                  <c:v>400</c:v>
                </c:pt>
                <c:pt idx="15">
                  <c:v>-100</c:v>
                </c:pt>
                <c:pt idx="16">
                  <c:v>-1000</c:v>
                </c:pt>
                <c:pt idx="17">
                  <c:v>-100</c:v>
                </c:pt>
                <c:pt idx="18">
                  <c:v>-200</c:v>
                </c:pt>
              </c:numCache>
            </c:numRef>
          </c:val>
          <c:smooth val="0"/>
          <c:extLst>
            <c:ext xmlns:c16="http://schemas.microsoft.com/office/drawing/2014/chart" uri="{C3380CC4-5D6E-409C-BE32-E72D297353CC}">
              <c16:uniqueId val="{00000002-9832-49F3-9B3A-26B43AE1BB51}"/>
            </c:ext>
          </c:extLst>
        </c:ser>
        <c:dLbls>
          <c:showLegendKey val="0"/>
          <c:showVal val="0"/>
          <c:showCatName val="0"/>
          <c:showSerName val="0"/>
          <c:showPercent val="0"/>
          <c:showBubbleSize val="0"/>
        </c:dLbls>
        <c:marker val="1"/>
        <c:smooth val="0"/>
        <c:axId val="542541728"/>
        <c:axId val="542542384"/>
      </c:lineChart>
      <c:catAx>
        <c:axId val="542541728"/>
        <c:scaling>
          <c:orientation val="minMax"/>
        </c:scaling>
        <c:delete val="0"/>
        <c:axPos val="b"/>
        <c:numFmt formatCode="General" sourceLinked="1"/>
        <c:majorTickMark val="out"/>
        <c:minorTickMark val="none"/>
        <c:tickLblPos val="nextTo"/>
        <c:crossAx val="542542384"/>
        <c:crosses val="autoZero"/>
        <c:auto val="1"/>
        <c:lblAlgn val="ctr"/>
        <c:lblOffset val="100"/>
        <c:noMultiLvlLbl val="0"/>
      </c:catAx>
      <c:valAx>
        <c:axId val="542542384"/>
        <c:scaling>
          <c:orientation val="minMax"/>
          <c:max val="2000"/>
          <c:min val="-4000"/>
        </c:scaling>
        <c:delete val="0"/>
        <c:axPos val="l"/>
        <c:majorGridlines/>
        <c:title>
          <c:tx>
            <c:rich>
              <a:bodyPr/>
              <a:lstStyle/>
              <a:p>
                <a:pPr>
                  <a:defRPr/>
                </a:pPr>
                <a:r>
                  <a:rPr lang="en-US" altLang="zh-CN"/>
                  <a:t>(</a:t>
                </a:r>
                <a:r>
                  <a:rPr lang="zh-CN" altLang="en-US"/>
                  <a:t>亿元</a:t>
                </a:r>
                <a:r>
                  <a:rPr lang="en-US" altLang="zh-CN"/>
                  <a:t>)</a:t>
                </a:r>
                <a:endParaRPr lang="zh-CN" altLang="en-US"/>
              </a:p>
            </c:rich>
          </c:tx>
          <c:overlay val="0"/>
        </c:title>
        <c:numFmt formatCode="#,##0" sourceLinked="0"/>
        <c:majorTickMark val="out"/>
        <c:minorTickMark val="none"/>
        <c:tickLblPos val="low"/>
        <c:crossAx val="542541728"/>
        <c:crosses val="autoZero"/>
        <c:crossBetween val="between"/>
      </c:valAx>
    </c:plotArea>
    <c:plotVisOnly val="1"/>
    <c:dispBlanksAs val="span"/>
    <c:extLst>
      <c:ext xmlns:c16r3="http://schemas.microsoft.com/office/drawing/2017/03/chart" uri="{56B9EC1D-385E-4148-901F-78D8002777C0}">
        <c16r3:dataDisplayOptions16>
          <c16r3:dispNaAsBlank val="1"/>
        </c16r3:dataDisplayOptions16>
      </c:ext>
    </c:extLst>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市场概况!$G$4</c:f>
              <c:strCache>
                <c:ptCount val="1"/>
                <c:pt idx="0">
                  <c:v>上证综指</c:v>
                </c:pt>
              </c:strCache>
            </c:strRef>
          </c:tx>
          <c:spPr>
            <a:ln w="28575" cap="rnd">
              <a:solidFill>
                <a:schemeClr val="accent1"/>
              </a:solidFill>
              <a:round/>
            </a:ln>
            <a:effectLst/>
          </c:spPr>
          <c:marker>
            <c:symbol val="none"/>
          </c:marker>
          <c:cat>
            <c:numRef>
              <c:f>市场概况!$F$5:$F$25</c:f>
              <c:numCache>
                <c:formatCode>yyyy\-mm\-dd</c:formatCode>
                <c:ptCount val="21"/>
                <c:pt idx="0">
                  <c:v>43707</c:v>
                </c:pt>
                <c:pt idx="1">
                  <c:v>43710</c:v>
                </c:pt>
                <c:pt idx="2">
                  <c:v>43711</c:v>
                </c:pt>
                <c:pt idx="3">
                  <c:v>43712</c:v>
                </c:pt>
                <c:pt idx="4">
                  <c:v>43713</c:v>
                </c:pt>
                <c:pt idx="5">
                  <c:v>43714</c:v>
                </c:pt>
                <c:pt idx="6">
                  <c:v>43717</c:v>
                </c:pt>
                <c:pt idx="7">
                  <c:v>43718</c:v>
                </c:pt>
                <c:pt idx="8">
                  <c:v>43719</c:v>
                </c:pt>
                <c:pt idx="9">
                  <c:v>43720</c:v>
                </c:pt>
                <c:pt idx="10">
                  <c:v>43724</c:v>
                </c:pt>
                <c:pt idx="11">
                  <c:v>43725</c:v>
                </c:pt>
                <c:pt idx="12">
                  <c:v>43726</c:v>
                </c:pt>
                <c:pt idx="13">
                  <c:v>43727</c:v>
                </c:pt>
                <c:pt idx="14">
                  <c:v>43728</c:v>
                </c:pt>
                <c:pt idx="15">
                  <c:v>43731</c:v>
                </c:pt>
                <c:pt idx="16">
                  <c:v>43732</c:v>
                </c:pt>
                <c:pt idx="17">
                  <c:v>43733</c:v>
                </c:pt>
                <c:pt idx="18">
                  <c:v>43734</c:v>
                </c:pt>
                <c:pt idx="19">
                  <c:v>43735</c:v>
                </c:pt>
                <c:pt idx="20">
                  <c:v>43738</c:v>
                </c:pt>
              </c:numCache>
            </c:numRef>
          </c:cat>
          <c:val>
            <c:numRef>
              <c:f>市场概况!$G$5:$G$25</c:f>
              <c:numCache>
                <c:formatCode>0.00%</c:formatCode>
                <c:ptCount val="21"/>
                <c:pt idx="0">
                  <c:v>0</c:v>
                </c:pt>
                <c:pt idx="1">
                  <c:v>1.3120823605411447E-2</c:v>
                </c:pt>
                <c:pt idx="2">
                  <c:v>1.5216112747517441E-2</c:v>
                </c:pt>
                <c:pt idx="3">
                  <c:v>2.4660175976570109E-2</c:v>
                </c:pt>
                <c:pt idx="4">
                  <c:v>3.4518411779492109E-2</c:v>
                </c:pt>
                <c:pt idx="5">
                  <c:v>3.9277723776274032E-2</c:v>
                </c:pt>
                <c:pt idx="6">
                  <c:v>4.7987162521158755E-2</c:v>
                </c:pt>
                <c:pt idx="7">
                  <c:v>4.6761899102862881E-2</c:v>
                </c:pt>
                <c:pt idx="8">
                  <c:v>4.2468903709034223E-2</c:v>
                </c:pt>
                <c:pt idx="9">
                  <c:v>5.0237948276241395E-2</c:v>
                </c:pt>
                <c:pt idx="10">
                  <c:v>5.0071399207930467E-2</c:v>
                </c:pt>
                <c:pt idx="11">
                  <c:v>3.1834293551481263E-2</c:v>
                </c:pt>
                <c:pt idx="12">
                  <c:v>3.4446969262567517E-2</c:v>
                </c:pt>
                <c:pt idx="13">
                  <c:v>3.9166021218288938E-2</c:v>
                </c:pt>
                <c:pt idx="14">
                  <c:v>4.1649462890515077E-2</c:v>
                </c:pt>
                <c:pt idx="15">
                  <c:v>3.1473581600121925E-2</c:v>
                </c:pt>
                <c:pt idx="16">
                  <c:v>3.4336791181180049E-2</c:v>
                </c:pt>
                <c:pt idx="17">
                  <c:v>2.3974473332313506E-2</c:v>
                </c:pt>
                <c:pt idx="18">
                  <c:v>1.4846669702915927E-2</c:v>
                </c:pt>
                <c:pt idx="19">
                  <c:v>1.5913630085407027E-2</c:v>
                </c:pt>
                <c:pt idx="20">
                  <c:v>6.5665790034876714E-3</c:v>
                </c:pt>
              </c:numCache>
            </c:numRef>
          </c:val>
          <c:smooth val="0"/>
          <c:extLst>
            <c:ext xmlns:c16="http://schemas.microsoft.com/office/drawing/2014/chart" uri="{C3380CC4-5D6E-409C-BE32-E72D297353CC}">
              <c16:uniqueId val="{00000000-10F8-4F38-B2EF-32E83EB63D2E}"/>
            </c:ext>
          </c:extLst>
        </c:ser>
        <c:ser>
          <c:idx val="1"/>
          <c:order val="1"/>
          <c:tx>
            <c:strRef>
              <c:f>市场概况!$H$4</c:f>
              <c:strCache>
                <c:ptCount val="1"/>
                <c:pt idx="0">
                  <c:v>深证成指</c:v>
                </c:pt>
              </c:strCache>
            </c:strRef>
          </c:tx>
          <c:spPr>
            <a:ln w="28575" cap="rnd">
              <a:solidFill>
                <a:schemeClr val="accent2"/>
              </a:solidFill>
              <a:round/>
            </a:ln>
            <a:effectLst/>
          </c:spPr>
          <c:marker>
            <c:symbol val="none"/>
          </c:marker>
          <c:cat>
            <c:numRef>
              <c:f>市场概况!$F$5:$F$25</c:f>
              <c:numCache>
                <c:formatCode>yyyy\-mm\-dd</c:formatCode>
                <c:ptCount val="21"/>
                <c:pt idx="0">
                  <c:v>43707</c:v>
                </c:pt>
                <c:pt idx="1">
                  <c:v>43710</c:v>
                </c:pt>
                <c:pt idx="2">
                  <c:v>43711</c:v>
                </c:pt>
                <c:pt idx="3">
                  <c:v>43712</c:v>
                </c:pt>
                <c:pt idx="4">
                  <c:v>43713</c:v>
                </c:pt>
                <c:pt idx="5">
                  <c:v>43714</c:v>
                </c:pt>
                <c:pt idx="6">
                  <c:v>43717</c:v>
                </c:pt>
                <c:pt idx="7">
                  <c:v>43718</c:v>
                </c:pt>
                <c:pt idx="8">
                  <c:v>43719</c:v>
                </c:pt>
                <c:pt idx="9">
                  <c:v>43720</c:v>
                </c:pt>
                <c:pt idx="10">
                  <c:v>43724</c:v>
                </c:pt>
                <c:pt idx="11">
                  <c:v>43725</c:v>
                </c:pt>
                <c:pt idx="12">
                  <c:v>43726</c:v>
                </c:pt>
                <c:pt idx="13">
                  <c:v>43727</c:v>
                </c:pt>
                <c:pt idx="14">
                  <c:v>43728</c:v>
                </c:pt>
                <c:pt idx="15">
                  <c:v>43731</c:v>
                </c:pt>
                <c:pt idx="16">
                  <c:v>43732</c:v>
                </c:pt>
                <c:pt idx="17">
                  <c:v>43733</c:v>
                </c:pt>
                <c:pt idx="18">
                  <c:v>43734</c:v>
                </c:pt>
                <c:pt idx="19">
                  <c:v>43735</c:v>
                </c:pt>
                <c:pt idx="20">
                  <c:v>43738</c:v>
                </c:pt>
              </c:numCache>
            </c:numRef>
          </c:cat>
          <c:val>
            <c:numRef>
              <c:f>市场概况!$H$5:$H$25</c:f>
              <c:numCache>
                <c:formatCode>0.00%</c:formatCode>
                <c:ptCount val="21"/>
                <c:pt idx="0">
                  <c:v>0</c:v>
                </c:pt>
                <c:pt idx="1">
                  <c:v>2.1759613646271214E-2</c:v>
                </c:pt>
                <c:pt idx="2">
                  <c:v>2.8616117891922865E-2</c:v>
                </c:pt>
                <c:pt idx="3">
                  <c:v>3.57307668669824E-2</c:v>
                </c:pt>
                <c:pt idx="4">
                  <c:v>4.4612645382452021E-2</c:v>
                </c:pt>
                <c:pt idx="5">
                  <c:v>4.8874462500113625E-2</c:v>
                </c:pt>
                <c:pt idx="6">
                  <c:v>6.7934698234929369E-2</c:v>
                </c:pt>
                <c:pt idx="7">
                  <c:v>6.3983622154615505E-2</c:v>
                </c:pt>
                <c:pt idx="8">
                  <c:v>5.2110192489674301E-2</c:v>
                </c:pt>
                <c:pt idx="9">
                  <c:v>5.9165764044548874E-2</c:v>
                </c:pt>
                <c:pt idx="10">
                  <c:v>5.8983000950150188E-2</c:v>
                </c:pt>
                <c:pt idx="11">
                  <c:v>3.8130828436480968E-2</c:v>
                </c:pt>
                <c:pt idx="12">
                  <c:v>4.1388884629838252E-2</c:v>
                </c:pt>
                <c:pt idx="13">
                  <c:v>5.1947086277719379E-2</c:v>
                </c:pt>
                <c:pt idx="14">
                  <c:v>5.5049158008491528E-2</c:v>
                </c:pt>
                <c:pt idx="15">
                  <c:v>4.4360234355310224E-2</c:v>
                </c:pt>
                <c:pt idx="16">
                  <c:v>4.7588682436219942E-2</c:v>
                </c:pt>
                <c:pt idx="17">
                  <c:v>3.2606432996125978E-2</c:v>
                </c:pt>
                <c:pt idx="18">
                  <c:v>1.0587532150907908E-2</c:v>
                </c:pt>
                <c:pt idx="19">
                  <c:v>1.9569723762824065E-2</c:v>
                </c:pt>
                <c:pt idx="20">
                  <c:v>8.601813319110585E-3</c:v>
                </c:pt>
              </c:numCache>
            </c:numRef>
          </c:val>
          <c:smooth val="0"/>
          <c:extLst>
            <c:ext xmlns:c16="http://schemas.microsoft.com/office/drawing/2014/chart" uri="{C3380CC4-5D6E-409C-BE32-E72D297353CC}">
              <c16:uniqueId val="{00000001-10F8-4F38-B2EF-32E83EB63D2E}"/>
            </c:ext>
          </c:extLst>
        </c:ser>
        <c:ser>
          <c:idx val="2"/>
          <c:order val="2"/>
          <c:tx>
            <c:strRef>
              <c:f>市场概况!$I$4</c:f>
              <c:strCache>
                <c:ptCount val="1"/>
                <c:pt idx="0">
                  <c:v>中小板指</c:v>
                </c:pt>
              </c:strCache>
            </c:strRef>
          </c:tx>
          <c:spPr>
            <a:ln w="28575" cap="rnd">
              <a:solidFill>
                <a:schemeClr val="accent3"/>
              </a:solidFill>
              <a:round/>
            </a:ln>
            <a:effectLst/>
          </c:spPr>
          <c:marker>
            <c:symbol val="none"/>
          </c:marker>
          <c:cat>
            <c:numRef>
              <c:f>市场概况!$F$5:$F$25</c:f>
              <c:numCache>
                <c:formatCode>yyyy\-mm\-dd</c:formatCode>
                <c:ptCount val="21"/>
                <c:pt idx="0">
                  <c:v>43707</c:v>
                </c:pt>
                <c:pt idx="1">
                  <c:v>43710</c:v>
                </c:pt>
                <c:pt idx="2">
                  <c:v>43711</c:v>
                </c:pt>
                <c:pt idx="3">
                  <c:v>43712</c:v>
                </c:pt>
                <c:pt idx="4">
                  <c:v>43713</c:v>
                </c:pt>
                <c:pt idx="5">
                  <c:v>43714</c:v>
                </c:pt>
                <c:pt idx="6">
                  <c:v>43717</c:v>
                </c:pt>
                <c:pt idx="7">
                  <c:v>43718</c:v>
                </c:pt>
                <c:pt idx="8">
                  <c:v>43719</c:v>
                </c:pt>
                <c:pt idx="9">
                  <c:v>43720</c:v>
                </c:pt>
                <c:pt idx="10">
                  <c:v>43724</c:v>
                </c:pt>
                <c:pt idx="11">
                  <c:v>43725</c:v>
                </c:pt>
                <c:pt idx="12">
                  <c:v>43726</c:v>
                </c:pt>
                <c:pt idx="13">
                  <c:v>43727</c:v>
                </c:pt>
                <c:pt idx="14">
                  <c:v>43728</c:v>
                </c:pt>
                <c:pt idx="15">
                  <c:v>43731</c:v>
                </c:pt>
                <c:pt idx="16">
                  <c:v>43732</c:v>
                </c:pt>
                <c:pt idx="17">
                  <c:v>43733</c:v>
                </c:pt>
                <c:pt idx="18">
                  <c:v>43734</c:v>
                </c:pt>
                <c:pt idx="19">
                  <c:v>43735</c:v>
                </c:pt>
                <c:pt idx="20">
                  <c:v>43738</c:v>
                </c:pt>
              </c:numCache>
            </c:numRef>
          </c:cat>
          <c:val>
            <c:numRef>
              <c:f>市场概况!$I$5:$I$25</c:f>
              <c:numCache>
                <c:formatCode>0.00%</c:formatCode>
                <c:ptCount val="21"/>
                <c:pt idx="0">
                  <c:v>0</c:v>
                </c:pt>
                <c:pt idx="1">
                  <c:v>1.9617003989400139E-2</c:v>
                </c:pt>
                <c:pt idx="2">
                  <c:v>3.3259358602367062E-2</c:v>
                </c:pt>
                <c:pt idx="3">
                  <c:v>3.7572738135911443E-2</c:v>
                </c:pt>
                <c:pt idx="4">
                  <c:v>4.652640024204957E-2</c:v>
                </c:pt>
                <c:pt idx="5">
                  <c:v>5.0077867243234264E-2</c:v>
                </c:pt>
                <c:pt idx="6">
                  <c:v>7.0794429457988972E-2</c:v>
                </c:pt>
                <c:pt idx="7">
                  <c:v>6.6499271641263347E-2</c:v>
                </c:pt>
                <c:pt idx="8">
                  <c:v>5.3650190631113759E-2</c:v>
                </c:pt>
                <c:pt idx="9">
                  <c:v>6.0427105483682908E-2</c:v>
                </c:pt>
                <c:pt idx="10">
                  <c:v>6.3321757783749488E-2</c:v>
                </c:pt>
                <c:pt idx="11">
                  <c:v>4.2203756869264142E-2</c:v>
                </c:pt>
                <c:pt idx="12">
                  <c:v>4.7758422869614403E-2</c:v>
                </c:pt>
                <c:pt idx="13">
                  <c:v>5.8330282215638407E-2</c:v>
                </c:pt>
                <c:pt idx="14">
                  <c:v>6.3031434161299638E-2</c:v>
                </c:pt>
                <c:pt idx="15">
                  <c:v>5.4797376888675808E-2</c:v>
                </c:pt>
                <c:pt idx="16">
                  <c:v>5.7443673307734366E-2</c:v>
                </c:pt>
                <c:pt idx="17">
                  <c:v>3.8574167656792557E-2</c:v>
                </c:pt>
                <c:pt idx="18">
                  <c:v>1.8118131798085635E-2</c:v>
                </c:pt>
                <c:pt idx="19">
                  <c:v>3.3000328058894191E-2</c:v>
                </c:pt>
                <c:pt idx="20">
                  <c:v>1.949893678322101E-2</c:v>
                </c:pt>
              </c:numCache>
            </c:numRef>
          </c:val>
          <c:smooth val="0"/>
          <c:extLst>
            <c:ext xmlns:c16="http://schemas.microsoft.com/office/drawing/2014/chart" uri="{C3380CC4-5D6E-409C-BE32-E72D297353CC}">
              <c16:uniqueId val="{00000002-10F8-4F38-B2EF-32E83EB63D2E}"/>
            </c:ext>
          </c:extLst>
        </c:ser>
        <c:ser>
          <c:idx val="3"/>
          <c:order val="3"/>
          <c:tx>
            <c:strRef>
              <c:f>市场概况!$J$4</c:f>
              <c:strCache>
                <c:ptCount val="1"/>
                <c:pt idx="0">
                  <c:v>创业板指</c:v>
                </c:pt>
              </c:strCache>
            </c:strRef>
          </c:tx>
          <c:spPr>
            <a:ln w="28575" cap="rnd">
              <a:solidFill>
                <a:schemeClr val="accent4"/>
              </a:solidFill>
              <a:round/>
            </a:ln>
            <a:effectLst/>
          </c:spPr>
          <c:marker>
            <c:symbol val="none"/>
          </c:marker>
          <c:cat>
            <c:numRef>
              <c:f>市场概况!$F$5:$F$25</c:f>
              <c:numCache>
                <c:formatCode>yyyy\-mm\-dd</c:formatCode>
                <c:ptCount val="21"/>
                <c:pt idx="0">
                  <c:v>43707</c:v>
                </c:pt>
                <c:pt idx="1">
                  <c:v>43710</c:v>
                </c:pt>
                <c:pt idx="2">
                  <c:v>43711</c:v>
                </c:pt>
                <c:pt idx="3">
                  <c:v>43712</c:v>
                </c:pt>
                <c:pt idx="4">
                  <c:v>43713</c:v>
                </c:pt>
                <c:pt idx="5">
                  <c:v>43714</c:v>
                </c:pt>
                <c:pt idx="6">
                  <c:v>43717</c:v>
                </c:pt>
                <c:pt idx="7">
                  <c:v>43718</c:v>
                </c:pt>
                <c:pt idx="8">
                  <c:v>43719</c:v>
                </c:pt>
                <c:pt idx="9">
                  <c:v>43720</c:v>
                </c:pt>
                <c:pt idx="10">
                  <c:v>43724</c:v>
                </c:pt>
                <c:pt idx="11">
                  <c:v>43725</c:v>
                </c:pt>
                <c:pt idx="12">
                  <c:v>43726</c:v>
                </c:pt>
                <c:pt idx="13">
                  <c:v>43727</c:v>
                </c:pt>
                <c:pt idx="14">
                  <c:v>43728</c:v>
                </c:pt>
                <c:pt idx="15">
                  <c:v>43731</c:v>
                </c:pt>
                <c:pt idx="16">
                  <c:v>43732</c:v>
                </c:pt>
                <c:pt idx="17">
                  <c:v>43733</c:v>
                </c:pt>
                <c:pt idx="18">
                  <c:v>43734</c:v>
                </c:pt>
                <c:pt idx="19">
                  <c:v>43735</c:v>
                </c:pt>
                <c:pt idx="20">
                  <c:v>43738</c:v>
                </c:pt>
              </c:numCache>
            </c:numRef>
          </c:cat>
          <c:val>
            <c:numRef>
              <c:f>市场概况!$J$5:$J$25</c:f>
              <c:numCache>
                <c:formatCode>0.00%</c:formatCode>
                <c:ptCount val="21"/>
                <c:pt idx="0">
                  <c:v>0</c:v>
                </c:pt>
                <c:pt idx="1">
                  <c:v>2.5693740299666201E-2</c:v>
                </c:pt>
                <c:pt idx="2">
                  <c:v>3.0745766554336029E-2</c:v>
                </c:pt>
                <c:pt idx="3">
                  <c:v>3.6322717351102485E-2</c:v>
                </c:pt>
                <c:pt idx="4">
                  <c:v>4.8516908144785376E-2</c:v>
                </c:pt>
                <c:pt idx="5">
                  <c:v>5.0494128058495402E-2</c:v>
                </c:pt>
                <c:pt idx="6">
                  <c:v>7.594018045336437E-2</c:v>
                </c:pt>
                <c:pt idx="7">
                  <c:v>7.1022489192675176E-2</c:v>
                </c:pt>
                <c:pt idx="8">
                  <c:v>5.7507979088933014E-2</c:v>
                </c:pt>
                <c:pt idx="9">
                  <c:v>6.1874859628001211E-2</c:v>
                </c:pt>
                <c:pt idx="10">
                  <c:v>6.4231308967878986E-2</c:v>
                </c:pt>
                <c:pt idx="11">
                  <c:v>4.164657952935813E-2</c:v>
                </c:pt>
                <c:pt idx="12">
                  <c:v>4.2465563621586933E-2</c:v>
                </c:pt>
                <c:pt idx="13">
                  <c:v>5.87876378532175E-2</c:v>
                </c:pt>
                <c:pt idx="14">
                  <c:v>5.8444971879663132E-2</c:v>
                </c:pt>
                <c:pt idx="15">
                  <c:v>4.5580409736630134E-2</c:v>
                </c:pt>
                <c:pt idx="16">
                  <c:v>5.1957473166212464E-2</c:v>
                </c:pt>
                <c:pt idx="17">
                  <c:v>3.8331534543896151E-2</c:v>
                </c:pt>
                <c:pt idx="18">
                  <c:v>8.0033611062448884E-3</c:v>
                </c:pt>
                <c:pt idx="19">
                  <c:v>2.2741970907907083E-2</c:v>
                </c:pt>
                <c:pt idx="20">
                  <c:v>1.0334110498105842E-2</c:v>
                </c:pt>
              </c:numCache>
            </c:numRef>
          </c:val>
          <c:smooth val="0"/>
          <c:extLst>
            <c:ext xmlns:c16="http://schemas.microsoft.com/office/drawing/2014/chart" uri="{C3380CC4-5D6E-409C-BE32-E72D297353CC}">
              <c16:uniqueId val="{00000003-10F8-4F38-B2EF-32E83EB63D2E}"/>
            </c:ext>
          </c:extLst>
        </c:ser>
        <c:dLbls>
          <c:showLegendKey val="0"/>
          <c:showVal val="0"/>
          <c:showCatName val="0"/>
          <c:showSerName val="0"/>
          <c:showPercent val="0"/>
          <c:showBubbleSize val="0"/>
        </c:dLbls>
        <c:smooth val="0"/>
        <c:axId val="644383344"/>
        <c:axId val="644382360"/>
      </c:lineChart>
      <c:dateAx>
        <c:axId val="644383344"/>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644382360"/>
        <c:crosses val="autoZero"/>
        <c:auto val="1"/>
        <c:lblOffset val="100"/>
        <c:baseTimeUnit val="days"/>
      </c:dateAx>
      <c:valAx>
        <c:axId val="644382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644383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沪深市值统计!$F$2</c:f>
              <c:strCache>
                <c:ptCount val="1"/>
                <c:pt idx="0">
                  <c:v>全部A股</c:v>
                </c:pt>
              </c:strCache>
            </c:strRef>
          </c:tx>
          <c:spPr>
            <a:ln w="28575" cap="rnd">
              <a:solidFill>
                <a:schemeClr val="accent1"/>
              </a:solidFill>
              <a:round/>
            </a:ln>
            <a:effectLst/>
          </c:spPr>
          <c:marker>
            <c:symbol val="none"/>
          </c:marker>
          <c:cat>
            <c:numRef>
              <c:f>沪深市值统计!$E$3:$E$23</c:f>
              <c:numCache>
                <c:formatCode>yyyy\-mm\-dd</c:formatCode>
                <c:ptCount val="21"/>
                <c:pt idx="0">
                  <c:v>43707</c:v>
                </c:pt>
                <c:pt idx="1">
                  <c:v>43710</c:v>
                </c:pt>
                <c:pt idx="2">
                  <c:v>43711</c:v>
                </c:pt>
                <c:pt idx="3">
                  <c:v>43712</c:v>
                </c:pt>
                <c:pt idx="4">
                  <c:v>43713</c:v>
                </c:pt>
                <c:pt idx="5">
                  <c:v>43714</c:v>
                </c:pt>
                <c:pt idx="6">
                  <c:v>43717</c:v>
                </c:pt>
                <c:pt idx="7">
                  <c:v>43718</c:v>
                </c:pt>
                <c:pt idx="8">
                  <c:v>43719</c:v>
                </c:pt>
                <c:pt idx="9">
                  <c:v>43720</c:v>
                </c:pt>
                <c:pt idx="10">
                  <c:v>43724</c:v>
                </c:pt>
                <c:pt idx="11">
                  <c:v>43725</c:v>
                </c:pt>
                <c:pt idx="12">
                  <c:v>43726</c:v>
                </c:pt>
                <c:pt idx="13">
                  <c:v>43727</c:v>
                </c:pt>
                <c:pt idx="14">
                  <c:v>43728</c:v>
                </c:pt>
                <c:pt idx="15">
                  <c:v>43731</c:v>
                </c:pt>
                <c:pt idx="16">
                  <c:v>43732</c:v>
                </c:pt>
                <c:pt idx="17">
                  <c:v>43733</c:v>
                </c:pt>
                <c:pt idx="18">
                  <c:v>43734</c:v>
                </c:pt>
                <c:pt idx="19">
                  <c:v>43735</c:v>
                </c:pt>
                <c:pt idx="20">
                  <c:v>43738</c:v>
                </c:pt>
              </c:numCache>
            </c:numRef>
          </c:cat>
          <c:val>
            <c:numRef>
              <c:f>沪深市值统计!$F$3:$F$23</c:f>
              <c:numCache>
                <c:formatCode>0.00%</c:formatCode>
                <c:ptCount val="21"/>
                <c:pt idx="0" formatCode="General">
                  <c:v>0</c:v>
                </c:pt>
                <c:pt idx="1">
                  <c:v>1.5693762738507866E-2</c:v>
                </c:pt>
                <c:pt idx="2">
                  <c:v>1.9447823954462873E-2</c:v>
                </c:pt>
                <c:pt idx="3">
                  <c:v>2.8651605543580594E-2</c:v>
                </c:pt>
                <c:pt idx="4">
                  <c:v>3.896758028466718E-2</c:v>
                </c:pt>
                <c:pt idx="5">
                  <c:v>4.3156035398115078E-2</c:v>
                </c:pt>
                <c:pt idx="6">
                  <c:v>5.5544000059917886E-2</c:v>
                </c:pt>
                <c:pt idx="7">
                  <c:v>5.4550688036214323E-2</c:v>
                </c:pt>
                <c:pt idx="8">
                  <c:v>4.9998690372397014E-2</c:v>
                </c:pt>
                <c:pt idx="9">
                  <c:v>5.6842896515931329E-2</c:v>
                </c:pt>
                <c:pt idx="10">
                  <c:v>5.7611525921299034E-2</c:v>
                </c:pt>
                <c:pt idx="11">
                  <c:v>3.8641746661975507E-2</c:v>
                </c:pt>
                <c:pt idx="12">
                  <c:v>4.1466691840761127E-2</c:v>
                </c:pt>
                <c:pt idx="13">
                  <c:v>4.7683338264757236E-2</c:v>
                </c:pt>
                <c:pt idx="14">
                  <c:v>4.9858880920507387E-2</c:v>
                </c:pt>
                <c:pt idx="15">
                  <c:v>4.0049330859047938E-2</c:v>
                </c:pt>
                <c:pt idx="16">
                  <c:v>4.2868428138654879E-2</c:v>
                </c:pt>
                <c:pt idx="17">
                  <c:v>3.0400497925123782E-2</c:v>
                </c:pt>
                <c:pt idx="18">
                  <c:v>1.555044795541205E-2</c:v>
                </c:pt>
                <c:pt idx="19">
                  <c:v>1.9243318138155052E-2</c:v>
                </c:pt>
                <c:pt idx="20">
                  <c:v>1.0988616759022518E-2</c:v>
                </c:pt>
              </c:numCache>
            </c:numRef>
          </c:val>
          <c:smooth val="0"/>
          <c:extLst>
            <c:ext xmlns:c16="http://schemas.microsoft.com/office/drawing/2014/chart" uri="{C3380CC4-5D6E-409C-BE32-E72D297353CC}">
              <c16:uniqueId val="{00000000-726E-4D3F-A7F1-57A894EB901C}"/>
            </c:ext>
          </c:extLst>
        </c:ser>
        <c:ser>
          <c:idx val="1"/>
          <c:order val="1"/>
          <c:tx>
            <c:strRef>
              <c:f>沪深市值统计!$G$2</c:f>
              <c:strCache>
                <c:ptCount val="1"/>
                <c:pt idx="0">
                  <c:v>上证A股</c:v>
                </c:pt>
              </c:strCache>
            </c:strRef>
          </c:tx>
          <c:spPr>
            <a:ln w="28575" cap="rnd">
              <a:solidFill>
                <a:schemeClr val="accent2"/>
              </a:solidFill>
              <a:round/>
            </a:ln>
            <a:effectLst/>
          </c:spPr>
          <c:marker>
            <c:symbol val="none"/>
          </c:marker>
          <c:cat>
            <c:numRef>
              <c:f>沪深市值统计!$E$3:$E$23</c:f>
              <c:numCache>
                <c:formatCode>yyyy\-mm\-dd</c:formatCode>
                <c:ptCount val="21"/>
                <c:pt idx="0">
                  <c:v>43707</c:v>
                </c:pt>
                <c:pt idx="1">
                  <c:v>43710</c:v>
                </c:pt>
                <c:pt idx="2">
                  <c:v>43711</c:v>
                </c:pt>
                <c:pt idx="3">
                  <c:v>43712</c:v>
                </c:pt>
                <c:pt idx="4">
                  <c:v>43713</c:v>
                </c:pt>
                <c:pt idx="5">
                  <c:v>43714</c:v>
                </c:pt>
                <c:pt idx="6">
                  <c:v>43717</c:v>
                </c:pt>
                <c:pt idx="7">
                  <c:v>43718</c:v>
                </c:pt>
                <c:pt idx="8">
                  <c:v>43719</c:v>
                </c:pt>
                <c:pt idx="9">
                  <c:v>43720</c:v>
                </c:pt>
                <c:pt idx="10">
                  <c:v>43724</c:v>
                </c:pt>
                <c:pt idx="11">
                  <c:v>43725</c:v>
                </c:pt>
                <c:pt idx="12">
                  <c:v>43726</c:v>
                </c:pt>
                <c:pt idx="13">
                  <c:v>43727</c:v>
                </c:pt>
                <c:pt idx="14">
                  <c:v>43728</c:v>
                </c:pt>
                <c:pt idx="15">
                  <c:v>43731</c:v>
                </c:pt>
                <c:pt idx="16">
                  <c:v>43732</c:v>
                </c:pt>
                <c:pt idx="17">
                  <c:v>43733</c:v>
                </c:pt>
                <c:pt idx="18">
                  <c:v>43734</c:v>
                </c:pt>
                <c:pt idx="19">
                  <c:v>43735</c:v>
                </c:pt>
                <c:pt idx="20">
                  <c:v>43738</c:v>
                </c:pt>
              </c:numCache>
            </c:numRef>
          </c:cat>
          <c:val>
            <c:numRef>
              <c:f>沪深市值统计!$G$3:$G$23</c:f>
              <c:numCache>
                <c:formatCode>0.00%</c:formatCode>
                <c:ptCount val="21"/>
                <c:pt idx="0" formatCode="General">
                  <c:v>0</c:v>
                </c:pt>
                <c:pt idx="1">
                  <c:v>1.210799559749498E-2</c:v>
                </c:pt>
                <c:pt idx="2">
                  <c:v>1.422073669713142E-2</c:v>
                </c:pt>
                <c:pt idx="3">
                  <c:v>2.490140951130293E-2</c:v>
                </c:pt>
                <c:pt idx="4">
                  <c:v>3.5382447728105282E-2</c:v>
                </c:pt>
                <c:pt idx="5">
                  <c:v>3.9943819928973001E-2</c:v>
                </c:pt>
                <c:pt idx="6">
                  <c:v>4.7922393398026397E-2</c:v>
                </c:pt>
                <c:pt idx="7">
                  <c:v>4.7030101792721046E-2</c:v>
                </c:pt>
                <c:pt idx="8">
                  <c:v>4.5573828843292752E-2</c:v>
                </c:pt>
                <c:pt idx="9">
                  <c:v>5.2188796579897723E-2</c:v>
                </c:pt>
                <c:pt idx="10">
                  <c:v>5.1922686460322165E-2</c:v>
                </c:pt>
                <c:pt idx="11">
                  <c:v>3.4137221489825675E-2</c:v>
                </c:pt>
                <c:pt idx="12">
                  <c:v>3.570581614732582E-2</c:v>
                </c:pt>
                <c:pt idx="13">
                  <c:v>3.9335382182962064E-2</c:v>
                </c:pt>
                <c:pt idx="14">
                  <c:v>4.1683056192246992E-2</c:v>
                </c:pt>
                <c:pt idx="15">
                  <c:v>3.1807739613994856E-2</c:v>
                </c:pt>
                <c:pt idx="16">
                  <c:v>3.4218116188899916E-2</c:v>
                </c:pt>
                <c:pt idx="17">
                  <c:v>2.4229161238115804E-2</c:v>
                </c:pt>
                <c:pt idx="18">
                  <c:v>1.5727253281998754E-2</c:v>
                </c:pt>
                <c:pt idx="19">
                  <c:v>1.6118834170701035E-2</c:v>
                </c:pt>
                <c:pt idx="20">
                  <c:v>9.2758577921978613E-3</c:v>
                </c:pt>
              </c:numCache>
            </c:numRef>
          </c:val>
          <c:smooth val="0"/>
          <c:extLst>
            <c:ext xmlns:c16="http://schemas.microsoft.com/office/drawing/2014/chart" uri="{C3380CC4-5D6E-409C-BE32-E72D297353CC}">
              <c16:uniqueId val="{00000001-726E-4D3F-A7F1-57A894EB901C}"/>
            </c:ext>
          </c:extLst>
        </c:ser>
        <c:ser>
          <c:idx val="2"/>
          <c:order val="2"/>
          <c:tx>
            <c:strRef>
              <c:f>沪深市值统计!$H$2</c:f>
              <c:strCache>
                <c:ptCount val="1"/>
                <c:pt idx="0">
                  <c:v>深证A股</c:v>
                </c:pt>
              </c:strCache>
            </c:strRef>
          </c:tx>
          <c:spPr>
            <a:ln w="28575" cap="rnd">
              <a:solidFill>
                <a:schemeClr val="accent3"/>
              </a:solidFill>
              <a:round/>
            </a:ln>
            <a:effectLst/>
          </c:spPr>
          <c:marker>
            <c:symbol val="none"/>
          </c:marker>
          <c:cat>
            <c:numRef>
              <c:f>沪深市值统计!$E$3:$E$23</c:f>
              <c:numCache>
                <c:formatCode>yyyy\-mm\-dd</c:formatCode>
                <c:ptCount val="21"/>
                <c:pt idx="0">
                  <c:v>43707</c:v>
                </c:pt>
                <c:pt idx="1">
                  <c:v>43710</c:v>
                </c:pt>
                <c:pt idx="2">
                  <c:v>43711</c:v>
                </c:pt>
                <c:pt idx="3">
                  <c:v>43712</c:v>
                </c:pt>
                <c:pt idx="4">
                  <c:v>43713</c:v>
                </c:pt>
                <c:pt idx="5">
                  <c:v>43714</c:v>
                </c:pt>
                <c:pt idx="6">
                  <c:v>43717</c:v>
                </c:pt>
                <c:pt idx="7">
                  <c:v>43718</c:v>
                </c:pt>
                <c:pt idx="8">
                  <c:v>43719</c:v>
                </c:pt>
                <c:pt idx="9">
                  <c:v>43720</c:v>
                </c:pt>
                <c:pt idx="10">
                  <c:v>43724</c:v>
                </c:pt>
                <c:pt idx="11">
                  <c:v>43725</c:v>
                </c:pt>
                <c:pt idx="12">
                  <c:v>43726</c:v>
                </c:pt>
                <c:pt idx="13">
                  <c:v>43727</c:v>
                </c:pt>
                <c:pt idx="14">
                  <c:v>43728</c:v>
                </c:pt>
                <c:pt idx="15">
                  <c:v>43731</c:v>
                </c:pt>
                <c:pt idx="16">
                  <c:v>43732</c:v>
                </c:pt>
                <c:pt idx="17">
                  <c:v>43733</c:v>
                </c:pt>
                <c:pt idx="18">
                  <c:v>43734</c:v>
                </c:pt>
                <c:pt idx="19">
                  <c:v>43735</c:v>
                </c:pt>
                <c:pt idx="20">
                  <c:v>43738</c:v>
                </c:pt>
              </c:numCache>
            </c:numRef>
          </c:cat>
          <c:val>
            <c:numRef>
              <c:f>沪深市值统计!$H$3:$H$23</c:f>
              <c:numCache>
                <c:formatCode>0.00%</c:formatCode>
                <c:ptCount val="21"/>
                <c:pt idx="0" formatCode="General">
                  <c:v>0</c:v>
                </c:pt>
                <c:pt idx="1">
                  <c:v>2.1795475483538329E-2</c:v>
                </c:pt>
                <c:pt idx="2">
                  <c:v>2.8342485454541544E-2</c:v>
                </c:pt>
                <c:pt idx="3">
                  <c:v>3.5033118348682724E-2</c:v>
                </c:pt>
                <c:pt idx="4">
                  <c:v>4.5068213190449846E-2</c:v>
                </c:pt>
                <c:pt idx="5">
                  <c:v>4.8622094764783741E-2</c:v>
                </c:pt>
                <c:pt idx="6">
                  <c:v>6.8513290222268708E-2</c:v>
                </c:pt>
                <c:pt idx="7">
                  <c:v>6.7348077026461839E-2</c:v>
                </c:pt>
                <c:pt idx="8">
                  <c:v>5.7528246231812519E-2</c:v>
                </c:pt>
                <c:pt idx="9">
                  <c:v>6.4762535404776944E-2</c:v>
                </c:pt>
                <c:pt idx="10">
                  <c:v>6.7291927040052713E-2</c:v>
                </c:pt>
                <c:pt idx="11">
                  <c:v>4.6306861983835601E-2</c:v>
                </c:pt>
                <c:pt idx="12">
                  <c:v>5.1269673255552428E-2</c:v>
                </c:pt>
                <c:pt idx="13">
                  <c:v>6.1888619315103588E-2</c:v>
                </c:pt>
                <c:pt idx="14">
                  <c:v>6.3771255032852414E-2</c:v>
                </c:pt>
                <c:pt idx="15">
                  <c:v>5.4073616419597847E-2</c:v>
                </c:pt>
                <c:pt idx="16">
                  <c:v>5.7588212384692916E-2</c:v>
                </c:pt>
                <c:pt idx="17">
                  <c:v>4.0901939384124786E-2</c:v>
                </c:pt>
                <c:pt idx="18">
                  <c:v>1.5249587561463773E-2</c:v>
                </c:pt>
                <c:pt idx="19">
                  <c:v>2.4560089388518502E-2</c:v>
                </c:pt>
                <c:pt idx="20">
                  <c:v>1.3903129276437776E-2</c:v>
                </c:pt>
              </c:numCache>
            </c:numRef>
          </c:val>
          <c:smooth val="0"/>
          <c:extLst>
            <c:ext xmlns:c16="http://schemas.microsoft.com/office/drawing/2014/chart" uri="{C3380CC4-5D6E-409C-BE32-E72D297353CC}">
              <c16:uniqueId val="{00000002-726E-4D3F-A7F1-57A894EB901C}"/>
            </c:ext>
          </c:extLst>
        </c:ser>
        <c:dLbls>
          <c:showLegendKey val="0"/>
          <c:showVal val="0"/>
          <c:showCatName val="0"/>
          <c:showSerName val="0"/>
          <c:showPercent val="0"/>
          <c:showBubbleSize val="0"/>
        </c:dLbls>
        <c:smooth val="0"/>
        <c:axId val="791831392"/>
        <c:axId val="791831064"/>
      </c:lineChart>
      <c:dateAx>
        <c:axId val="791831392"/>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91831064"/>
        <c:crosses val="autoZero"/>
        <c:auto val="1"/>
        <c:lblOffset val="100"/>
        <c:baseTimeUnit val="days"/>
      </c:dateAx>
      <c:valAx>
        <c:axId val="791831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791831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119-436F-A2CE-19665666028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119-436F-A2CE-19665666028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股权质押!$L$12:$M$12</c:f>
              <c:strCache>
                <c:ptCount val="2"/>
                <c:pt idx="0">
                  <c:v>上升50%以下</c:v>
                </c:pt>
                <c:pt idx="1">
                  <c:v>下降50%以下</c:v>
                </c:pt>
              </c:strCache>
            </c:strRef>
          </c:cat>
          <c:val>
            <c:numRef>
              <c:f>股权质押!$L$13:$M$13</c:f>
              <c:numCache>
                <c:formatCode>General</c:formatCode>
                <c:ptCount val="2"/>
                <c:pt idx="0">
                  <c:v>19</c:v>
                </c:pt>
                <c:pt idx="1">
                  <c:v>8</c:v>
                </c:pt>
              </c:numCache>
            </c:numRef>
          </c:val>
          <c:extLst>
            <c:ext xmlns:c16="http://schemas.microsoft.com/office/drawing/2014/chart" uri="{C3380CC4-5D6E-409C-BE32-E72D297353CC}">
              <c16:uniqueId val="{00000004-6119-436F-A2CE-19665666028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F76-42E6-A659-6D2BB6AD617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F76-42E6-A659-6D2BB6AD617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F76-42E6-A659-6D2BB6AD617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F76-42E6-A659-6D2BB6AD617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股权质押!$L$16:$O$16</c:f>
              <c:strCache>
                <c:ptCount val="4"/>
                <c:pt idx="0">
                  <c:v>上升50%以下</c:v>
                </c:pt>
                <c:pt idx="1">
                  <c:v>上升50%以上</c:v>
                </c:pt>
                <c:pt idx="2">
                  <c:v>下降50%以下</c:v>
                </c:pt>
                <c:pt idx="3">
                  <c:v>下降50%以上</c:v>
                </c:pt>
              </c:strCache>
            </c:strRef>
          </c:cat>
          <c:val>
            <c:numRef>
              <c:f>股权质押!$L$17:$O$17</c:f>
              <c:numCache>
                <c:formatCode>General</c:formatCode>
                <c:ptCount val="4"/>
                <c:pt idx="0">
                  <c:v>139</c:v>
                </c:pt>
                <c:pt idx="1">
                  <c:v>10</c:v>
                </c:pt>
                <c:pt idx="2">
                  <c:v>168</c:v>
                </c:pt>
                <c:pt idx="3">
                  <c:v>7</c:v>
                </c:pt>
              </c:numCache>
            </c:numRef>
          </c:val>
          <c:extLst>
            <c:ext xmlns:c16="http://schemas.microsoft.com/office/drawing/2014/chart" uri="{C3380CC4-5D6E-409C-BE32-E72D297353CC}">
              <c16:uniqueId val="{00000008-EF76-42E6-A659-6D2BB6AD617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112643" name="Rectangle 3"/>
          <p:cNvSpPr>
            <a:spLocks noGrp="1" noChangeArrowheads="1"/>
          </p:cNvSpPr>
          <p:nvPr>
            <p:ph type="dt" sz="quarter"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endParaRPr lang="en-US" altLang="zh-CN"/>
          </a:p>
        </p:txBody>
      </p:sp>
      <p:sp>
        <p:nvSpPr>
          <p:cNvPr id="112644" name="Rectangle 4"/>
          <p:cNvSpPr>
            <a:spLocks noGrp="1" noChangeArrowheads="1"/>
          </p:cNvSpPr>
          <p:nvPr>
            <p:ph type="ftr" sz="quarter" idx="2"/>
          </p:nvPr>
        </p:nvSpPr>
        <p:spPr bwMode="auto">
          <a:xfrm>
            <a:off x="0" y="9431338"/>
            <a:ext cx="2946400" cy="496887"/>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ea typeface="宋体" panose="02010600030101010101" pitchFamily="2" charset="-122"/>
              </a:defRPr>
            </a:lvl1pPr>
          </a:lstStyle>
          <a:p>
            <a:pPr>
              <a:defRPr/>
            </a:pPr>
            <a:endParaRPr lang="en-US" altLang="zh-CN"/>
          </a:p>
        </p:txBody>
      </p:sp>
      <p:sp>
        <p:nvSpPr>
          <p:cNvPr id="112645" name="Rectangle 5"/>
          <p:cNvSpPr>
            <a:spLocks noGrp="1" noChangeArrowheads="1"/>
          </p:cNvSpPr>
          <p:nvPr>
            <p:ph type="sldNum" sz="quarter" idx="3"/>
          </p:nvPr>
        </p:nvSpPr>
        <p:spPr bwMode="auto">
          <a:xfrm>
            <a:off x="3849688" y="9431338"/>
            <a:ext cx="2946400" cy="496887"/>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ea typeface="宋体" panose="02010600030101010101" pitchFamily="2" charset="-122"/>
              </a:defRPr>
            </a:lvl1pPr>
          </a:lstStyle>
          <a:p>
            <a:pPr>
              <a:defRPr/>
            </a:pPr>
            <a:fld id="{C215BADB-7DCD-49BC-AB0D-9367CFBA6A16}" type="slidenum">
              <a:rPr lang="zh-CN" altLang="en-US"/>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118787" name="Rectangle 3"/>
          <p:cNvSpPr>
            <a:spLocks noGrp="1" noChangeArrowheads="1"/>
          </p:cNvSpPr>
          <p:nvPr>
            <p:ph type="dt"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endParaRPr lang="en-US" altLang="zh-CN"/>
          </a:p>
        </p:txBody>
      </p:sp>
      <p:sp>
        <p:nvSpPr>
          <p:cNvPr id="38916" name="Rectangle 4"/>
          <p:cNvSpPr>
            <a:spLocks noGrp="1" noRot="1" noChangeAspect="1" noChangeArrowheads="1" noTextEdit="1"/>
          </p:cNvSpPr>
          <p:nvPr>
            <p:ph type="sldImg" idx="2"/>
          </p:nvPr>
        </p:nvSpPr>
        <p:spPr bwMode="auto">
          <a:xfrm>
            <a:off x="917575" y="744538"/>
            <a:ext cx="4965700" cy="3724275"/>
          </a:xfrm>
          <a:prstGeom prst="rect">
            <a:avLst/>
          </a:prstGeom>
          <a:noFill/>
          <a:ln w="9525">
            <a:solidFill>
              <a:srgbClr val="000000"/>
            </a:solidFill>
            <a:miter lim="800000"/>
          </a:ln>
        </p:spPr>
      </p:sp>
      <p:sp>
        <p:nvSpPr>
          <p:cNvPr id="118789" name="Rectangle 5"/>
          <p:cNvSpPr>
            <a:spLocks noGrp="1" noChangeArrowheads="1"/>
          </p:cNvSpPr>
          <p:nvPr>
            <p:ph type="body" sz="quarter" idx="3"/>
          </p:nvPr>
        </p:nvSpPr>
        <p:spPr bwMode="auto">
          <a:xfrm>
            <a:off x="679450" y="4716463"/>
            <a:ext cx="5438775" cy="4468812"/>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18790" name="Rectangle 6"/>
          <p:cNvSpPr>
            <a:spLocks noGrp="1" noChangeArrowheads="1"/>
          </p:cNvSpPr>
          <p:nvPr>
            <p:ph type="ftr" sz="quarter" idx="4"/>
          </p:nvPr>
        </p:nvSpPr>
        <p:spPr bwMode="auto">
          <a:xfrm>
            <a:off x="0" y="9431338"/>
            <a:ext cx="2946400" cy="496887"/>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ea typeface="宋体" panose="02010600030101010101" pitchFamily="2" charset="-122"/>
              </a:defRPr>
            </a:lvl1pPr>
          </a:lstStyle>
          <a:p>
            <a:pPr>
              <a:defRPr/>
            </a:pPr>
            <a:endParaRPr lang="en-US" altLang="zh-CN"/>
          </a:p>
        </p:txBody>
      </p:sp>
      <p:sp>
        <p:nvSpPr>
          <p:cNvPr id="118791" name="Rectangle 7"/>
          <p:cNvSpPr>
            <a:spLocks noGrp="1" noChangeArrowheads="1"/>
          </p:cNvSpPr>
          <p:nvPr>
            <p:ph type="sldNum" sz="quarter" idx="5"/>
          </p:nvPr>
        </p:nvSpPr>
        <p:spPr bwMode="auto">
          <a:xfrm>
            <a:off x="3849688" y="9431338"/>
            <a:ext cx="2946400" cy="496887"/>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ea typeface="宋体" panose="02010600030101010101" pitchFamily="2" charset="-122"/>
              </a:defRPr>
            </a:lvl1pPr>
          </a:lstStyle>
          <a:p>
            <a:pPr>
              <a:defRPr/>
            </a:pPr>
            <a:fld id="{CBB07F69-7155-447B-AE34-68A3E3683DC8}"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2357406-4E3C-4C33-9D93-C975F75BA8E2}" type="slidenum">
              <a:rPr lang="zh-CN" altLang="en-US" smtClean="0">
                <a:latin typeface="Arial" panose="020B0604020202020204" pitchFamily="34" charset="0"/>
              </a:rPr>
              <a:t>1</a:t>
            </a:fld>
            <a:endParaRPr lang="en-US" altLang="zh-CN">
              <a:latin typeface="Arial" panose="020B0604020202020204" pitchFamily="34" charset="0"/>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1204" name="灯片编号占位符 3"/>
          <p:cNvSpPr>
            <a:spLocks noGrp="1"/>
          </p:cNvSpPr>
          <p:nvPr>
            <p:ph type="sldNum" sz="quarter" idx="5"/>
          </p:nvPr>
        </p:nvSpPr>
        <p:spPr>
          <a:noFill/>
        </p:spPr>
        <p:txBody>
          <a:bodyPr/>
          <a:lstStyle/>
          <a:p>
            <a:fld id="{FA7FD96F-1CBF-4627-98CC-F89080831901}" type="slidenum">
              <a:rPr lang="zh-CN" altLang="en-US" smtClean="0">
                <a:latin typeface="Arial" panose="020B0604020202020204" pitchFamily="34" charset="0"/>
              </a:rPr>
              <a:t>12</a:t>
            </a:fld>
            <a:endParaRPr lang="en-US" altLang="zh-CN">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2228" name="灯片编号占位符 3"/>
          <p:cNvSpPr>
            <a:spLocks noGrp="1"/>
          </p:cNvSpPr>
          <p:nvPr>
            <p:ph type="sldNum" sz="quarter" idx="5"/>
          </p:nvPr>
        </p:nvSpPr>
        <p:spPr>
          <a:noFill/>
        </p:spPr>
        <p:txBody>
          <a:bodyPr/>
          <a:lstStyle/>
          <a:p>
            <a:fld id="{5DE2822E-C16A-46B9-9217-5699FA279432}" type="slidenum">
              <a:rPr lang="zh-CN" altLang="en-US" smtClean="0">
                <a:latin typeface="Arial" panose="020B0604020202020204" pitchFamily="34" charset="0"/>
              </a:rPr>
              <a:t>14</a:t>
            </a:fld>
            <a:endParaRPr lang="en-US" altLang="zh-CN">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3252" name="灯片编号占位符 3"/>
          <p:cNvSpPr>
            <a:spLocks noGrp="1"/>
          </p:cNvSpPr>
          <p:nvPr>
            <p:ph type="sldNum" sz="quarter" idx="5"/>
          </p:nvPr>
        </p:nvSpPr>
        <p:spPr>
          <a:noFill/>
        </p:spPr>
        <p:txBody>
          <a:bodyPr/>
          <a:lstStyle/>
          <a:p>
            <a:fld id="{FB24A8D8-6A62-4928-A7F1-BD1541A69352}" type="slidenum">
              <a:rPr lang="zh-CN" altLang="en-US" smtClean="0">
                <a:latin typeface="Arial" panose="020B0604020202020204" pitchFamily="34" charset="0"/>
              </a:rPr>
              <a:t>15</a:t>
            </a:fld>
            <a:endParaRPr lang="en-US" altLang="zh-CN">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4276" name="灯片编号占位符 3"/>
          <p:cNvSpPr>
            <a:spLocks noGrp="1"/>
          </p:cNvSpPr>
          <p:nvPr>
            <p:ph type="sldNum" sz="quarter" idx="5"/>
          </p:nvPr>
        </p:nvSpPr>
        <p:spPr>
          <a:noFill/>
        </p:spPr>
        <p:txBody>
          <a:bodyPr/>
          <a:lstStyle/>
          <a:p>
            <a:fld id="{1728A664-25E9-481E-A125-881D4B0EE505}" type="slidenum">
              <a:rPr lang="zh-CN" altLang="en-US" smtClean="0">
                <a:solidFill>
                  <a:srgbClr val="000000"/>
                </a:solidFill>
                <a:latin typeface="Arial" panose="020B0604020202020204" pitchFamily="34" charset="0"/>
              </a:rPr>
              <a:t>16</a:t>
            </a:fld>
            <a:endParaRPr lang="en-US" altLang="zh-CN">
              <a:solidFill>
                <a:srgbClr val="000000"/>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5300" name="灯片编号占位符 3"/>
          <p:cNvSpPr>
            <a:spLocks noGrp="1"/>
          </p:cNvSpPr>
          <p:nvPr>
            <p:ph type="sldNum" sz="quarter" idx="5"/>
          </p:nvPr>
        </p:nvSpPr>
        <p:spPr>
          <a:noFill/>
        </p:spPr>
        <p:txBody>
          <a:bodyPr/>
          <a:lstStyle/>
          <a:p>
            <a:fld id="{1F2E9EE6-3BE6-4A8C-80A8-52CBE14B2DCB}" type="slidenum">
              <a:rPr lang="zh-CN" altLang="en-US" smtClean="0">
                <a:latin typeface="Arial" panose="020B0604020202020204" pitchFamily="34" charset="0"/>
              </a:rPr>
              <a:t>18</a:t>
            </a:fld>
            <a:endParaRPr lang="en-US" altLang="zh-CN">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a:ea typeface="宋体" panose="02010600030101010101" pitchFamily="2" charset="-122"/>
            </a:endParaRPr>
          </a:p>
        </p:txBody>
      </p:sp>
      <p:sp>
        <p:nvSpPr>
          <p:cNvPr id="54276" name="灯片编号占位符 3"/>
          <p:cNvSpPr txBox="1">
            <a:spLocks noGrp="1"/>
          </p:cNvSpPr>
          <p:nvPr/>
        </p:nvSpPr>
        <p:spPr bwMode="auto">
          <a:xfrm>
            <a:off x="3849688" y="9431338"/>
            <a:ext cx="2946400" cy="496887"/>
          </a:xfrm>
          <a:prstGeom prst="rect">
            <a:avLst/>
          </a:prstGeom>
          <a:noFill/>
          <a:ln w="9525">
            <a:noFill/>
            <a:miter lim="800000"/>
          </a:ln>
        </p:spPr>
        <p:txBody>
          <a:bodyPr anchor="b"/>
          <a:lstStyle/>
          <a:p>
            <a:pPr algn="r"/>
            <a:fld id="{102CD48E-DF1A-40EA-893E-43C78C7B8506}" type="slidenum">
              <a:rPr lang="zh-CN" altLang="en-US" sz="1200">
                <a:solidFill>
                  <a:srgbClr val="000000"/>
                </a:solidFill>
              </a:rPr>
              <a:t>21</a:t>
            </a:fld>
            <a:endParaRPr lang="en-US" altLang="zh-CN" sz="12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59396"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54EC2046-CBD9-49BA-BD82-23E1D28F573E}" type="slidenum">
              <a:rPr lang="zh-CN" altLang="en-US" sz="1200">
                <a:solidFill>
                  <a:srgbClr val="000000"/>
                </a:solidFill>
              </a:rPr>
              <a:t>23</a:t>
            </a:fld>
            <a:endParaRPr lang="en-US" altLang="zh-CN" sz="120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61444"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B66FD792-C4C0-47E5-9BDE-FF08C9B884DB}" type="slidenum">
              <a:rPr lang="zh-CN" altLang="en-US" sz="1200">
                <a:solidFill>
                  <a:srgbClr val="000000"/>
                </a:solidFill>
              </a:rPr>
              <a:t>24</a:t>
            </a:fld>
            <a:endParaRPr lang="en-US" altLang="zh-CN" sz="12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p:sp>
      <p:sp>
        <p:nvSpPr>
          <p:cNvPr id="6246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62468" name="灯片编号占位符 3"/>
          <p:cNvSpPr>
            <a:spLocks noGrp="1"/>
          </p:cNvSpPr>
          <p:nvPr>
            <p:ph type="sldNum" sz="quarter" idx="5"/>
          </p:nvPr>
        </p:nvSpPr>
        <p:spPr>
          <a:noFill/>
        </p:spPr>
        <p:txBody>
          <a:bodyPr/>
          <a:lstStyle/>
          <a:p>
            <a:fld id="{3BEEE980-A0B8-4EF9-B18B-052D2CC2DFAA}" type="slidenum">
              <a:rPr lang="zh-CN" altLang="en-US" smtClean="0">
                <a:solidFill>
                  <a:srgbClr val="000000"/>
                </a:solidFill>
                <a:latin typeface="Arial" panose="020B0604020202020204" pitchFamily="34" charset="0"/>
              </a:rPr>
              <a:t>25</a:t>
            </a:fld>
            <a:endParaRPr lang="en-US" altLang="zh-CN">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2357406-4E3C-4C33-9D93-C975F75BA8E2}" type="slidenum">
              <a:rPr lang="zh-CN" altLang="en-US" smtClean="0">
                <a:latin typeface="Arial" panose="020B0604020202020204" pitchFamily="34" charset="0"/>
              </a:rPr>
              <a:t>2</a:t>
            </a:fld>
            <a:endParaRPr lang="en-US" altLang="zh-CN">
              <a:latin typeface="Arial" panose="020B0604020202020204" pitchFamily="34" charset="0"/>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0964" name="灯片编号占位符 3"/>
          <p:cNvSpPr>
            <a:spLocks noGrp="1"/>
          </p:cNvSpPr>
          <p:nvPr>
            <p:ph type="sldNum" sz="quarter" idx="5"/>
          </p:nvPr>
        </p:nvSpPr>
        <p:spPr>
          <a:noFill/>
        </p:spPr>
        <p:txBody>
          <a:bodyPr/>
          <a:lstStyle/>
          <a:p>
            <a:fld id="{A05D1252-F4D2-4957-B2AF-B15F6A231658}" type="slidenum">
              <a:rPr lang="zh-CN" altLang="en-US" smtClean="0">
                <a:latin typeface="Arial" panose="020B0604020202020204" pitchFamily="34" charset="0"/>
              </a:rPr>
              <a:t>3</a:t>
            </a:fld>
            <a:endParaRPr lang="en-US" altLang="zh-CN">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3012" name="灯片编号占位符 3"/>
          <p:cNvSpPr>
            <a:spLocks noGrp="1"/>
          </p:cNvSpPr>
          <p:nvPr>
            <p:ph type="sldNum" sz="quarter" idx="5"/>
          </p:nvPr>
        </p:nvSpPr>
        <p:spPr>
          <a:noFill/>
        </p:spPr>
        <p:txBody>
          <a:bodyPr/>
          <a:lstStyle/>
          <a:p>
            <a:fld id="{ADFAB647-5434-4ABC-A07D-364031E59BF1}" type="slidenum">
              <a:rPr lang="zh-CN" altLang="en-US" smtClean="0">
                <a:solidFill>
                  <a:srgbClr val="000000"/>
                </a:solidFill>
                <a:latin typeface="Arial" panose="020B0604020202020204" pitchFamily="34" charset="0"/>
              </a:rPr>
              <a:t>4</a:t>
            </a:fld>
            <a:endParaRPr lang="en-US" altLang="zh-CN">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5060" name="灯片编号占位符 3"/>
          <p:cNvSpPr>
            <a:spLocks noGrp="1"/>
          </p:cNvSpPr>
          <p:nvPr>
            <p:ph type="sldNum" sz="quarter" idx="5"/>
          </p:nvPr>
        </p:nvSpPr>
        <p:spPr>
          <a:noFill/>
        </p:spPr>
        <p:txBody>
          <a:bodyPr/>
          <a:lstStyle/>
          <a:p>
            <a:fld id="{4144F239-2C94-4817-927E-CC75FBAA7CF6}" type="slidenum">
              <a:rPr lang="zh-CN" altLang="en-US" smtClean="0">
                <a:solidFill>
                  <a:srgbClr val="000000"/>
                </a:solidFill>
                <a:latin typeface="Arial" panose="020B0604020202020204" pitchFamily="34" charset="0"/>
              </a:rPr>
              <a:t>7</a:t>
            </a:fld>
            <a:endParaRPr lang="en-US" altLang="zh-CN">
              <a:solidFill>
                <a:srgbClr val="000000"/>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fld id="{CE52DA10-8DE6-4A6A-9726-E43521613602}" type="slidenum">
              <a:rPr lang="zh-CN" altLang="en-US" smtClean="0">
                <a:solidFill>
                  <a:srgbClr val="000000"/>
                </a:solidFill>
                <a:latin typeface="Arial" panose="020B0604020202020204" pitchFamily="34" charset="0"/>
              </a:rPr>
              <a:t>8</a:t>
            </a:fld>
            <a:endParaRPr lang="en-US" altLang="zh-CN">
              <a:solidFill>
                <a:srgbClr val="000000"/>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6084" name="灯片编号占位符 3"/>
          <p:cNvSpPr>
            <a:spLocks noGrp="1"/>
          </p:cNvSpPr>
          <p:nvPr>
            <p:ph type="sldNum" sz="quarter" idx="5"/>
          </p:nvPr>
        </p:nvSpPr>
        <p:spPr>
          <a:noFill/>
        </p:spPr>
        <p:txBody>
          <a:bodyPr/>
          <a:lstStyle/>
          <a:p>
            <a:fld id="{BADFC64E-0477-46FF-A69A-C14BF260A05B}" type="slidenum">
              <a:rPr lang="zh-CN" altLang="en-US" smtClean="0">
                <a:latin typeface="Arial" panose="020B0604020202020204" pitchFamily="34" charset="0"/>
              </a:rPr>
              <a:t>9</a:t>
            </a:fld>
            <a:endParaRPr lang="en-US" altLang="zh-CN">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9156" name="灯片编号占位符 3"/>
          <p:cNvSpPr>
            <a:spLocks noGrp="1"/>
          </p:cNvSpPr>
          <p:nvPr>
            <p:ph type="sldNum" sz="quarter" idx="5"/>
          </p:nvPr>
        </p:nvSpPr>
        <p:spPr>
          <a:noFill/>
        </p:spPr>
        <p:txBody>
          <a:bodyPr/>
          <a:lstStyle/>
          <a:p>
            <a:fld id="{E77B8B10-1324-4A89-B636-E7B912D32726}" type="slidenum">
              <a:rPr lang="zh-CN" altLang="en-US" smtClean="0">
                <a:latin typeface="Arial" panose="020B0604020202020204" pitchFamily="34" charset="0"/>
              </a:rPr>
              <a:t>10</a:t>
            </a:fld>
            <a:endParaRPr lang="en-US" altLang="zh-CN">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0180" name="灯片编号占位符 3"/>
          <p:cNvSpPr>
            <a:spLocks noGrp="1"/>
          </p:cNvSpPr>
          <p:nvPr>
            <p:ph type="sldNum" sz="quarter" idx="5"/>
          </p:nvPr>
        </p:nvSpPr>
        <p:spPr>
          <a:noFill/>
        </p:spPr>
        <p:txBody>
          <a:bodyPr/>
          <a:lstStyle/>
          <a:p>
            <a:fld id="{D30BF4F9-9AEE-448D-B3EC-3F52BE76B531}" type="slidenum">
              <a:rPr lang="zh-CN" altLang="en-US" smtClean="0">
                <a:latin typeface="Arial" panose="020B0604020202020204" pitchFamily="34" charset="0"/>
              </a:rPr>
              <a:t>11</a:t>
            </a:fld>
            <a:endParaRPr lang="en-US" altLang="zh-CN">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9144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9144000" cy="1333500"/>
          </a:xfrm>
          <a:prstGeom prst="rect">
            <a:avLst/>
          </a:prstGeom>
          <a:noFill/>
          <a:ln w="9525">
            <a:noFill/>
            <a:miter lim="800000"/>
            <a:headEnd/>
            <a:tailEnd/>
          </a:ln>
        </p:spPr>
      </p:pic>
      <p:sp>
        <p:nvSpPr>
          <p:cNvPr id="5" name="Rectangle 41"/>
          <p:cNvSpPr>
            <a:spLocks noChangeArrowheads="1"/>
          </p:cNvSpPr>
          <p:nvPr/>
        </p:nvSpPr>
        <p:spPr bwMode="auto">
          <a:xfrm>
            <a:off x="60325" y="6577013"/>
            <a:ext cx="2208213"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p>
        </p:txBody>
      </p:sp>
      <p:pic>
        <p:nvPicPr>
          <p:cNvPr id="6" name="Picture 2" descr="rkk"/>
          <p:cNvPicPr>
            <a:picLocks noChangeAspect="1" noChangeArrowheads="1"/>
          </p:cNvPicPr>
          <p:nvPr/>
        </p:nvPicPr>
        <p:blipFill>
          <a:blip r:embed="rId4"/>
          <a:srcRect/>
          <a:stretch>
            <a:fillRect/>
          </a:stretch>
        </p:blipFill>
        <p:spPr bwMode="auto">
          <a:xfrm>
            <a:off x="2124075" y="4181475"/>
            <a:ext cx="723900" cy="720725"/>
          </a:xfrm>
          <a:prstGeom prst="rect">
            <a:avLst/>
          </a:prstGeom>
          <a:noFill/>
          <a:ln w="9525">
            <a:noFill/>
            <a:miter lim="800000"/>
            <a:headEnd/>
            <a:tailEnd/>
          </a:ln>
        </p:spPr>
      </p:pic>
      <p:sp>
        <p:nvSpPr>
          <p:cNvPr id="7" name="Text Box 3"/>
          <p:cNvSpPr txBox="1">
            <a:spLocks noChangeArrowheads="1"/>
          </p:cNvSpPr>
          <p:nvPr/>
        </p:nvSpPr>
        <p:spPr bwMode="auto">
          <a:xfrm>
            <a:off x="2890838" y="4637088"/>
            <a:ext cx="4319587"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2873375" y="4098925"/>
            <a:ext cx="4321175"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331913" y="1773238"/>
            <a:ext cx="66294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7" descr="bottom"/>
          <p:cNvPicPr>
            <a:picLocks noChangeArrowheads="1"/>
          </p:cNvPicPr>
          <p:nvPr userDrawn="1"/>
        </p:nvPicPr>
        <p:blipFill>
          <a:blip r:embed="rId2"/>
          <a:srcRect/>
          <a:stretch>
            <a:fillRect/>
          </a:stretch>
        </p:blipFill>
        <p:spPr bwMode="auto">
          <a:xfrm>
            <a:off x="0" y="1588"/>
            <a:ext cx="9144000" cy="906462"/>
          </a:xfrm>
          <a:prstGeom prst="rect">
            <a:avLst/>
          </a:prstGeom>
          <a:noFill/>
          <a:ln w="9525">
            <a:noFill/>
            <a:miter lim="800000"/>
            <a:headEnd/>
            <a:tailEnd/>
          </a:ln>
        </p:spPr>
      </p:pic>
      <p:sp>
        <p:nvSpPr>
          <p:cNvPr id="2" name="标题 1"/>
          <p:cNvSpPr>
            <a:spLocks noGrp="1"/>
          </p:cNvSpPr>
          <p:nvPr>
            <p:ph type="title"/>
          </p:nvPr>
        </p:nvSpPr>
        <p:spPr>
          <a:xfrm>
            <a:off x="457200" y="274638"/>
            <a:ext cx="8229600" cy="1143000"/>
          </a:xfrm>
          <a:prstGeom prst="rect">
            <a:avLst/>
          </a:prstGeom>
        </p:spPr>
        <p:txBody>
          <a:bodyPr/>
          <a:lstStyle/>
          <a:p>
            <a:r>
              <a:rPr lang="zh-CN" altLang="en-US" dirty="0"/>
              <a:t>单击此处编辑母版标题样式</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3" name="Picture 33" descr="rkk"/>
          <p:cNvPicPr>
            <a:picLocks noChangeAspect="1" noChangeArrowheads="1"/>
          </p:cNvPicPr>
          <p:nvPr/>
        </p:nvPicPr>
        <p:blipFill>
          <a:blip r:embed="rId2"/>
          <a:srcRect/>
          <a:stretch>
            <a:fillRect/>
          </a:stretch>
        </p:blipFill>
        <p:spPr bwMode="auto">
          <a:xfrm>
            <a:off x="2124075" y="4181475"/>
            <a:ext cx="723900" cy="720725"/>
          </a:xfrm>
          <a:prstGeom prst="rect">
            <a:avLst/>
          </a:prstGeom>
          <a:noFill/>
          <a:ln w="9525">
            <a:noFill/>
            <a:miter lim="800000"/>
            <a:headEnd/>
            <a:tailEnd/>
          </a:ln>
        </p:spPr>
      </p:pic>
      <p:pic>
        <p:nvPicPr>
          <p:cNvPr id="4" name="Picture 35" descr="top"/>
          <p:cNvPicPr>
            <a:picLocks noChangeArrowheads="1"/>
          </p:cNvPicPr>
          <p:nvPr/>
        </p:nvPicPr>
        <p:blipFill>
          <a:blip r:embed="rId3"/>
          <a:srcRect/>
          <a:stretch>
            <a:fillRect/>
          </a:stretch>
        </p:blipFill>
        <p:spPr bwMode="auto">
          <a:xfrm>
            <a:off x="0" y="0"/>
            <a:ext cx="9144000" cy="1130300"/>
          </a:xfrm>
          <a:prstGeom prst="rect">
            <a:avLst/>
          </a:prstGeom>
          <a:noFill/>
          <a:ln w="9525">
            <a:noFill/>
            <a:miter lim="800000"/>
            <a:headEnd/>
            <a:tailEnd/>
          </a:ln>
        </p:spPr>
      </p:pic>
      <p:pic>
        <p:nvPicPr>
          <p:cNvPr id="5" name="Picture 36" descr="bottom"/>
          <p:cNvPicPr>
            <a:picLocks noChangeAspect="1" noChangeArrowheads="1"/>
          </p:cNvPicPr>
          <p:nvPr/>
        </p:nvPicPr>
        <p:blipFill>
          <a:blip r:embed="rId4"/>
          <a:srcRect/>
          <a:stretch>
            <a:fillRect/>
          </a:stretch>
        </p:blipFill>
        <p:spPr bwMode="auto">
          <a:xfrm>
            <a:off x="0" y="5524500"/>
            <a:ext cx="9144000" cy="1333500"/>
          </a:xfrm>
          <a:prstGeom prst="rect">
            <a:avLst/>
          </a:prstGeom>
          <a:noFill/>
          <a:ln w="9525">
            <a:noFill/>
            <a:miter lim="800000"/>
            <a:headEnd/>
            <a:tailEnd/>
          </a:ln>
        </p:spPr>
      </p:pic>
      <p:sp>
        <p:nvSpPr>
          <p:cNvPr id="6" name="Text Box 37"/>
          <p:cNvSpPr txBox="1">
            <a:spLocks noChangeArrowheads="1"/>
          </p:cNvSpPr>
          <p:nvPr/>
        </p:nvSpPr>
        <p:spPr bwMode="auto">
          <a:xfrm>
            <a:off x="2890838" y="4637088"/>
            <a:ext cx="4319587" cy="3048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rgbClr val="99CCFF"/>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7" name="Text Box 38"/>
          <p:cNvSpPr txBox="1">
            <a:spLocks noChangeArrowheads="1"/>
          </p:cNvSpPr>
          <p:nvPr/>
        </p:nvSpPr>
        <p:spPr bwMode="auto">
          <a:xfrm>
            <a:off x="2873375" y="4098925"/>
            <a:ext cx="4321175" cy="4889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8" name="Rectangle 41"/>
          <p:cNvSpPr>
            <a:spLocks noChangeArrowheads="1"/>
          </p:cNvSpPr>
          <p:nvPr/>
        </p:nvSpPr>
        <p:spPr bwMode="auto">
          <a:xfrm>
            <a:off x="60325" y="6577013"/>
            <a:ext cx="2208213" cy="236537"/>
          </a:xfrm>
          <a:prstGeom prst="rect">
            <a:avLst/>
          </a:prstGeom>
          <a:noFill/>
          <a:ln w="9525">
            <a:noFill/>
            <a:miter lim="800000"/>
          </a:ln>
        </p:spPr>
        <p:txBody>
          <a:bodyPr/>
          <a:lstStyle/>
          <a:p>
            <a:pPr>
              <a:defRPr/>
            </a:pPr>
            <a:r>
              <a:rPr lang="en-US" altLang="zh-CN" sz="1200" b="1">
                <a:solidFill>
                  <a:srgbClr val="FFFFFF"/>
                </a:solidFill>
                <a:latin typeface="Verdana" panose="020B0604030504040204" pitchFamily="34" charset="0"/>
              </a:rPr>
              <a:t>www.rongke.com</a:t>
            </a:r>
          </a:p>
        </p:txBody>
      </p:sp>
      <p:sp>
        <p:nvSpPr>
          <p:cNvPr id="3074" name="Rectangle 2"/>
          <p:cNvSpPr>
            <a:spLocks noGrp="1" noChangeArrowheads="1"/>
          </p:cNvSpPr>
          <p:nvPr>
            <p:ph type="ctrTitle" hasCustomPrompt="1"/>
          </p:nvPr>
        </p:nvSpPr>
        <p:spPr bwMode="gray">
          <a:xfrm>
            <a:off x="1331913" y="1773238"/>
            <a:ext cx="66294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6.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6.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image" Target="../media/image6.jpe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jpe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6" Type="http://schemas.openxmlformats.org/officeDocument/2006/relationships/image" Target="../media/image2.jpe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1.jpe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6" Type="http://schemas.openxmlformats.org/officeDocument/2006/relationships/image" Target="../media/image2.jpe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1.jpe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6" Type="http://schemas.openxmlformats.org/officeDocument/2006/relationships/image" Target="../media/image2.jpeg"/><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1.jpe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1027"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1028"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1029"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534B1103-9603-4759-8D64-0D5F095E31C5}" type="slidenum">
              <a:rPr lang="zh-CN" altLang="en-GB" sz="1000">
                <a:solidFill>
                  <a:srgbClr val="FFFFFF"/>
                </a:solidFill>
              </a:rPr>
              <a:t>‹#›</a:t>
            </a:fld>
            <a:endParaRPr lang="en-GB" altLang="zh-CN" sz="1000">
              <a:solidFill>
                <a:srgbClr val="FFFFFF"/>
              </a:solidFill>
            </a:endParaRPr>
          </a:p>
        </p:txBody>
      </p:sp>
      <p:pic>
        <p:nvPicPr>
          <p:cNvPr id="1030"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chemeClr val="bg1"/>
                </a:solidFill>
                <a:ea typeface="宋体" panose="02010600030101010101" pitchFamily="2" charset="-122"/>
              </a:rPr>
              <a:t>BEST CLIENTS</a:t>
            </a:r>
          </a:p>
          <a:p>
            <a:pPr eaLnBrk="1" hangingPunct="1">
              <a:lnSpc>
                <a:spcPct val="50000"/>
              </a:lnSpc>
              <a:spcBef>
                <a:spcPct val="50000"/>
              </a:spcBef>
              <a:defRPr/>
            </a:pPr>
            <a:r>
              <a:rPr lang="en-US" altLang="zh-CN" sz="1000">
                <a:solidFill>
                  <a:schemeClr val="bg1"/>
                </a:solidFill>
                <a:ea typeface="宋体" panose="02010600030101010101" pitchFamily="2" charset="-122"/>
              </a:rPr>
              <a:t>BEST SERVICE</a:t>
            </a:r>
          </a:p>
        </p:txBody>
      </p:sp>
      <p:sp>
        <p:nvSpPr>
          <p:cNvPr id="1032"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p>
        </p:txBody>
      </p:sp>
      <p:pic>
        <p:nvPicPr>
          <p:cNvPr id="2051" name="Picture 31" descr="top"/>
          <p:cNvPicPr>
            <a:picLocks noChangeArrowheads="1"/>
          </p:cNvPicPr>
          <p:nvPr/>
        </p:nvPicPr>
        <p:blipFill>
          <a:blip r:embed="rId13"/>
          <a:srcRect/>
          <a:stretch>
            <a:fillRect/>
          </a:stretch>
        </p:blipFill>
        <p:spPr bwMode="auto">
          <a:xfrm>
            <a:off x="0" y="1588"/>
            <a:ext cx="9144000" cy="906462"/>
          </a:xfrm>
          <a:prstGeom prst="rect">
            <a:avLst/>
          </a:prstGeom>
          <a:noFill/>
          <a:ln w="9525">
            <a:noFill/>
            <a:miter lim="800000"/>
            <a:headEnd/>
            <a:tailEnd/>
          </a:ln>
        </p:spPr>
      </p:pic>
      <p:sp>
        <p:nvSpPr>
          <p:cNvPr id="2052" name="Rectangle 33"/>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
        <p:nvSpPr>
          <p:cNvPr id="2053" name="Rectangle 34"/>
          <p:cNvSpPr>
            <a:spLocks noChangeArrowheads="1"/>
          </p:cNvSpPr>
          <p:nvPr/>
        </p:nvSpPr>
        <p:spPr bwMode="auto">
          <a:xfrm>
            <a:off x="7507288" y="6462713"/>
            <a:ext cx="1025525" cy="409575"/>
          </a:xfrm>
          <a:prstGeom prst="rect">
            <a:avLst/>
          </a:prstGeom>
          <a:noFill/>
          <a:ln w="9525">
            <a:noFill/>
            <a:miter lim="800000"/>
          </a:ln>
        </p:spPr>
        <p:txBody>
          <a:bodyPr/>
          <a:lstStyle/>
          <a:p>
            <a:pPr algn="r">
              <a:defRPr/>
            </a:pPr>
            <a:r>
              <a:rPr lang="zh-CN" altLang="en-US" sz="1000">
                <a:solidFill>
                  <a:schemeClr val="bg1"/>
                </a:solidFill>
                <a:latin typeface="Verdana" panose="020B0604030504040204" pitchFamily="34" charset="0"/>
                <a:ea typeface="黑体" panose="02010609060101010101" pitchFamily="49" charset="-122"/>
              </a:rPr>
              <a:t>融客投资</a:t>
            </a:r>
          </a:p>
          <a:p>
            <a:pPr algn="r">
              <a:defRPr/>
            </a:pPr>
            <a:r>
              <a:rPr lang="zh-CN" altLang="en-US" sz="1000">
                <a:solidFill>
                  <a:schemeClr val="bg1"/>
                </a:solidFill>
                <a:latin typeface="Verdana" panose="020B0604030504040204" pitchFamily="34" charset="0"/>
                <a:ea typeface="黑体" panose="02010609060101010101" pitchFamily="49" charset="-122"/>
              </a:rPr>
              <a:t>融客中国</a:t>
            </a:r>
          </a:p>
        </p:txBody>
      </p:sp>
      <p:pic>
        <p:nvPicPr>
          <p:cNvPr id="2054" name="Picture 39" descr="招牌设计"/>
          <p:cNvPicPr>
            <a:picLocks noChangeAspect="1" noChangeArrowheads="1"/>
          </p:cNvPicPr>
          <p:nvPr/>
        </p:nvPicPr>
        <p:blipFill>
          <a:blip r:embed="rId14"/>
          <a:srcRect/>
          <a:stretch>
            <a:fillRect/>
          </a:stretch>
        </p:blipFill>
        <p:spPr bwMode="auto">
          <a:xfrm>
            <a:off x="7583488" y="6524625"/>
            <a:ext cx="301625" cy="298450"/>
          </a:xfrm>
          <a:prstGeom prst="rect">
            <a:avLst/>
          </a:prstGeom>
          <a:noFill/>
          <a:ln w="9525">
            <a:noFill/>
            <a:miter lim="800000"/>
            <a:headEnd/>
            <a:tailEnd/>
          </a:ln>
        </p:spPr>
      </p:pic>
      <p:sp>
        <p:nvSpPr>
          <p:cNvPr id="2055"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2056"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35DFE8A-65C7-4184-816C-74021275A2F4}" type="slidenum">
              <a:rPr lang="zh-CN" altLang="en-GB" sz="1000">
                <a:solidFill>
                  <a:srgbClr val="FFFFFF"/>
                </a:solidFill>
              </a:rPr>
              <a:t>‹#›</a:t>
            </a:fld>
            <a:endParaRPr lang="en-GB" altLang="zh-CN" sz="1000">
              <a:solidFill>
                <a:srgbClr val="FFFFFF"/>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rgbClr val="777777"/>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rgbClr val="777777"/>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rgbClr val="777777"/>
          </a:solidFill>
          <a:latin typeface="+mn-lt"/>
          <a:ea typeface="+mn-ea"/>
        </a:defRPr>
      </a:lvl3pPr>
      <a:lvl4pPr marL="1600200" indent="-228600" algn="l" rtl="0" eaLnBrk="0" fontAlgn="base" hangingPunct="0">
        <a:spcBef>
          <a:spcPct val="20000"/>
        </a:spcBef>
        <a:spcAft>
          <a:spcPct val="0"/>
        </a:spcAft>
        <a:buChar char="–"/>
        <a:defRPr sz="2000">
          <a:solidFill>
            <a:srgbClr val="777777"/>
          </a:solidFill>
          <a:latin typeface="+mn-lt"/>
          <a:ea typeface="+mn-ea"/>
        </a:defRPr>
      </a:lvl4pPr>
      <a:lvl5pPr marL="2057400" indent="-228600" algn="l" rtl="0" eaLnBrk="0" fontAlgn="base" hangingPunct="0">
        <a:spcBef>
          <a:spcPct val="20000"/>
        </a:spcBef>
        <a:spcAft>
          <a:spcPct val="0"/>
        </a:spcAft>
        <a:buChar char="»"/>
        <a:defRPr sz="2000">
          <a:solidFill>
            <a:srgbClr val="777777"/>
          </a:solidFill>
          <a:latin typeface="+mn-lt"/>
          <a:ea typeface="+mn-ea"/>
        </a:defRPr>
      </a:lvl5pPr>
      <a:lvl6pPr marL="2514600" indent="-228600" algn="l" rtl="0" fontAlgn="base">
        <a:spcBef>
          <a:spcPct val="20000"/>
        </a:spcBef>
        <a:spcAft>
          <a:spcPct val="0"/>
        </a:spcAft>
        <a:buChar char="»"/>
        <a:defRPr sz="2000">
          <a:solidFill>
            <a:srgbClr val="777777"/>
          </a:solidFill>
          <a:latin typeface="+mn-lt"/>
          <a:ea typeface="+mn-ea"/>
        </a:defRPr>
      </a:lvl6pPr>
      <a:lvl7pPr marL="2971800" indent="-228600" algn="l" rtl="0" fontAlgn="base">
        <a:spcBef>
          <a:spcPct val="20000"/>
        </a:spcBef>
        <a:spcAft>
          <a:spcPct val="0"/>
        </a:spcAft>
        <a:buChar char="»"/>
        <a:defRPr sz="2000">
          <a:solidFill>
            <a:srgbClr val="777777"/>
          </a:solidFill>
          <a:latin typeface="+mn-lt"/>
          <a:ea typeface="+mn-ea"/>
        </a:defRPr>
      </a:lvl7pPr>
      <a:lvl8pPr marL="3429000" indent="-228600" algn="l" rtl="0" fontAlgn="base">
        <a:spcBef>
          <a:spcPct val="20000"/>
        </a:spcBef>
        <a:spcAft>
          <a:spcPct val="0"/>
        </a:spcAft>
        <a:buChar char="»"/>
        <a:defRPr sz="2000">
          <a:solidFill>
            <a:srgbClr val="777777"/>
          </a:solidFill>
          <a:latin typeface="+mn-lt"/>
          <a:ea typeface="+mn-ea"/>
        </a:defRPr>
      </a:lvl8pPr>
      <a:lvl9pPr marL="3886200" indent="-228600" algn="l" rtl="0" fontAlgn="base">
        <a:spcBef>
          <a:spcPct val="20000"/>
        </a:spcBef>
        <a:spcAft>
          <a:spcPct val="0"/>
        </a:spcAft>
        <a:buChar char="»"/>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3075"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3076"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3077"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0CDF9D1D-20C4-4766-A44E-EC70D926B038}" type="slidenum">
              <a:rPr lang="zh-CN" altLang="en-GB" sz="1000">
                <a:solidFill>
                  <a:srgbClr val="FFFFFF"/>
                </a:solidFill>
              </a:rPr>
              <a:t>‹#›</a:t>
            </a:fld>
            <a:endParaRPr lang="en-GB" altLang="zh-CN" sz="1000">
              <a:solidFill>
                <a:srgbClr val="FFFFFF"/>
              </a:solidFill>
            </a:endParaRPr>
          </a:p>
        </p:txBody>
      </p:sp>
      <p:pic>
        <p:nvPicPr>
          <p:cNvPr id="3078"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3080"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4099"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4100"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4101"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271FCA9-BDE0-429B-8D0A-62D54A38CAD0}" type="slidenum">
              <a:rPr lang="zh-CN" altLang="en-GB" sz="1000">
                <a:solidFill>
                  <a:srgbClr val="FFFFFF"/>
                </a:solidFill>
              </a:rPr>
              <a:t>‹#›</a:t>
            </a:fld>
            <a:endParaRPr lang="en-GB" altLang="zh-CN" sz="1000">
              <a:solidFill>
                <a:srgbClr val="FFFFFF"/>
              </a:solidFill>
            </a:endParaRPr>
          </a:p>
        </p:txBody>
      </p:sp>
      <p:pic>
        <p:nvPicPr>
          <p:cNvPr id="4102"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4104"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5123"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5124"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5125"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1ADC9F7E-4FB1-4CE6-A476-40C73E3C6F06}" type="slidenum">
              <a:rPr lang="zh-CN" altLang="en-GB" sz="1000">
                <a:solidFill>
                  <a:srgbClr val="FFFFFF"/>
                </a:solidFill>
              </a:rPr>
              <a:t>‹#›</a:t>
            </a:fld>
            <a:endParaRPr lang="en-GB" altLang="zh-CN" sz="1000">
              <a:solidFill>
                <a:srgbClr val="FFFFFF"/>
              </a:solidFill>
            </a:endParaRPr>
          </a:p>
        </p:txBody>
      </p:sp>
      <p:pic>
        <p:nvPicPr>
          <p:cNvPr id="5126"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5128"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6147"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6148"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6149"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BA70050B-BD6A-40CA-B063-AC6F1483204C}" type="slidenum">
              <a:rPr lang="zh-CN" altLang="en-GB" sz="1000">
                <a:solidFill>
                  <a:srgbClr val="FFFFFF"/>
                </a:solidFill>
              </a:rPr>
              <a:t>‹#›</a:t>
            </a:fld>
            <a:endParaRPr lang="en-GB" altLang="zh-CN" sz="1000">
              <a:solidFill>
                <a:srgbClr val="FFFFFF"/>
              </a:solidFill>
            </a:endParaRPr>
          </a:p>
        </p:txBody>
      </p:sp>
      <p:pic>
        <p:nvPicPr>
          <p:cNvPr id="6150"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6152"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7171"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7172"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7173"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C5FD946-661B-437A-9DDE-DB12AF003D33}" type="slidenum">
              <a:rPr lang="zh-CN" altLang="en-GB" sz="1000">
                <a:solidFill>
                  <a:srgbClr val="FFFFFF"/>
                </a:solidFill>
              </a:rPr>
              <a:t>‹#›</a:t>
            </a:fld>
            <a:endParaRPr lang="en-GB" altLang="zh-CN" sz="1000">
              <a:solidFill>
                <a:srgbClr val="FFFFFF"/>
              </a:solidFill>
            </a:endParaRPr>
          </a:p>
        </p:txBody>
      </p:sp>
      <p:pic>
        <p:nvPicPr>
          <p:cNvPr id="7174"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7176"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8195" name="Picture 7" descr="bottom"/>
          <p:cNvPicPr>
            <a:picLocks noChangeArrowheads="1"/>
          </p:cNvPicPr>
          <p:nvPr/>
        </p:nvPicPr>
        <p:blipFill>
          <a:blip r:embed="rId15"/>
          <a:srcRect/>
          <a:stretch>
            <a:fillRect/>
          </a:stretch>
        </p:blipFill>
        <p:spPr bwMode="auto">
          <a:xfrm>
            <a:off x="0" y="1588"/>
            <a:ext cx="9144000" cy="906462"/>
          </a:xfrm>
          <a:prstGeom prst="rect">
            <a:avLst/>
          </a:prstGeom>
          <a:noFill/>
          <a:ln w="9525">
            <a:noFill/>
            <a:miter lim="800000"/>
            <a:headEnd/>
            <a:tailEnd/>
          </a:ln>
        </p:spPr>
      </p:pic>
      <p:sp>
        <p:nvSpPr>
          <p:cNvPr id="8196"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8197"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B57F66C6-05BD-4207-A1CC-58C06293C038}" type="slidenum">
              <a:rPr lang="zh-CN" altLang="en-GB" sz="1000">
                <a:solidFill>
                  <a:srgbClr val="FFFFFF"/>
                </a:solidFill>
              </a:rPr>
              <a:t>‹#›</a:t>
            </a:fld>
            <a:endParaRPr lang="en-GB" altLang="zh-CN" sz="1000">
              <a:solidFill>
                <a:srgbClr val="FFFFFF"/>
              </a:solidFill>
            </a:endParaRPr>
          </a:p>
        </p:txBody>
      </p:sp>
      <p:pic>
        <p:nvPicPr>
          <p:cNvPr id="8198" name="Picture 35" descr="招牌设计"/>
          <p:cNvPicPr>
            <a:picLocks noChangeAspect="1" noChangeArrowheads="1"/>
          </p:cNvPicPr>
          <p:nvPr/>
        </p:nvPicPr>
        <p:blipFill>
          <a:blip r:embed="rId16"/>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8200"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8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5.xml"/><Relationship Id="rId1" Type="http://schemas.openxmlformats.org/officeDocument/2006/relationships/themeOverride" Target="../theme/themeOverride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gray">
          <a:xfrm>
            <a:off x="3059906" y="1556792"/>
            <a:ext cx="3024188" cy="622300"/>
          </a:xfrm>
          <a:prstGeom prst="rect">
            <a:avLst/>
          </a:prstGeom>
          <a:noFill/>
          <a:ln w="9525">
            <a:noFill/>
            <a:miter lim="800000"/>
          </a:ln>
        </p:spPr>
        <p:txBody>
          <a:bodyPr anchor="ctr"/>
          <a:ls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a:lstStyle>
          <a:p>
            <a:r>
              <a:rPr lang="en-US" altLang="zh-CN" sz="4000" b="1">
                <a:solidFill>
                  <a:srgbClr val="CC0000"/>
                </a:solidFill>
                <a:latin typeface="幼圆" panose="02010509060101010101" pitchFamily="49" charset="-122"/>
                <a:ea typeface="黑体" panose="02010609060101010101" pitchFamily="49" charset="-122"/>
              </a:rPr>
              <a:t>『</a:t>
            </a:r>
            <a:r>
              <a:rPr lang="zh-CN" altLang="en-US" sz="4000" b="1">
                <a:solidFill>
                  <a:srgbClr val="CC0000"/>
                </a:solidFill>
                <a:latin typeface="幼圆" panose="02010509060101010101" pitchFamily="49" charset="-122"/>
                <a:ea typeface="黑体" panose="02010609060101010101" pitchFamily="49" charset="-122"/>
              </a:rPr>
              <a:t>融客月报</a:t>
            </a:r>
            <a:r>
              <a:rPr lang="en-US" altLang="zh-CN" sz="4000" b="1">
                <a:solidFill>
                  <a:srgbClr val="CC0000"/>
                </a:solidFill>
                <a:latin typeface="幼圆" panose="02010509060101010101" pitchFamily="49" charset="-122"/>
                <a:ea typeface="黑体" panose="02010609060101010101" pitchFamily="49" charset="-122"/>
              </a:rPr>
              <a:t>』</a:t>
            </a:r>
            <a:endParaRPr lang="zh-CN" altLang="en-US" sz="4000" b="1">
              <a:solidFill>
                <a:srgbClr val="CC0000"/>
              </a:solidFill>
              <a:latin typeface="幼圆" panose="02010509060101010101" pitchFamily="49" charset="-122"/>
              <a:ea typeface="黑体" panose="02010609060101010101" pitchFamily="49" charset="-122"/>
            </a:endParaRPr>
          </a:p>
        </p:txBody>
      </p:sp>
      <p:sp>
        <p:nvSpPr>
          <p:cNvPr id="5" name="Text Box 6"/>
          <p:cNvSpPr txBox="1">
            <a:spLocks noChangeArrowheads="1"/>
          </p:cNvSpPr>
          <p:nvPr/>
        </p:nvSpPr>
        <p:spPr bwMode="gray">
          <a:xfrm>
            <a:off x="179512" y="2179092"/>
            <a:ext cx="8370614" cy="2491740"/>
          </a:xfrm>
          <a:prstGeom prst="rect">
            <a:avLst/>
          </a:prstGeom>
          <a:noFill/>
          <a:ln w="0" algn="ctr">
            <a:noFill/>
            <a:miter lim="800000"/>
          </a:ln>
        </p:spPr>
        <p:txBody>
          <a:bodyPr wrap="square">
            <a:spAutoFit/>
          </a:bodyPr>
          <a:ls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a:lstStyle>
          <a:p>
            <a:pPr eaLnBrk="0" hangingPunct="0">
              <a:lnSpc>
                <a:spcPct val="150000"/>
              </a:lnSpc>
              <a:spcBef>
                <a:spcPct val="50000"/>
              </a:spcBef>
            </a:pPr>
            <a:r>
              <a:rPr lang="en-US" altLang="zh-CN" sz="1600" dirty="0">
                <a:solidFill>
                  <a:srgbClr val="777777"/>
                </a:solidFill>
                <a:latin typeface="华文中宋" panose="02010600040101010101" pitchFamily="2" charset="-122"/>
                <a:ea typeface="华文中宋" panose="02010600040101010101" pitchFamily="2" charset="-122"/>
              </a:rPr>
              <a:t>                                                           </a:t>
            </a:r>
          </a:p>
          <a:p>
            <a:pPr eaLnBrk="0" hangingPunct="0">
              <a:lnSpc>
                <a:spcPct val="150000"/>
              </a:lnSpc>
              <a:spcBef>
                <a:spcPct val="50000"/>
              </a:spcBef>
            </a:pPr>
            <a:r>
              <a:rPr lang="en-US" altLang="zh-CN" sz="1800" dirty="0">
                <a:solidFill>
                  <a:srgbClr val="777777"/>
                </a:solidFill>
                <a:latin typeface="黑体" panose="02010609060101010101" pitchFamily="49" charset="-122"/>
                <a:ea typeface="黑体" panose="02010609060101010101" pitchFamily="49" charset="-122"/>
              </a:rPr>
              <a:t>                                     </a:t>
            </a:r>
            <a:r>
              <a:rPr lang="en-US" altLang="zh-CN" sz="1800" dirty="0">
                <a:solidFill>
                  <a:srgbClr val="000066"/>
                </a:solidFill>
                <a:latin typeface="黑体" panose="02010609060101010101" pitchFamily="49" charset="-122"/>
                <a:ea typeface="黑体" panose="02010609060101010101" pitchFamily="49" charset="-122"/>
              </a:rPr>
              <a:t>——</a:t>
            </a:r>
            <a:r>
              <a:rPr lang="zh-CN" altLang="en-US" sz="1800" b="1" dirty="0">
                <a:solidFill>
                  <a:srgbClr val="000066"/>
                </a:solidFill>
                <a:latin typeface="黑体" panose="02010609060101010101" pitchFamily="49" charset="-122"/>
                <a:ea typeface="黑体" panose="02010609060101010101" pitchFamily="49" charset="-122"/>
              </a:rPr>
              <a:t>私募股权投资市场（</a:t>
            </a:r>
            <a:r>
              <a:rPr lang="en-US" altLang="zh-CN" sz="1800" b="1" dirty="0">
                <a:solidFill>
                  <a:srgbClr val="000066"/>
                </a:solidFill>
                <a:latin typeface="黑体" panose="02010609060101010101" pitchFamily="49" charset="-122"/>
                <a:ea typeface="黑体" panose="02010609060101010101" pitchFamily="49" charset="-122"/>
              </a:rPr>
              <a:t>2019</a:t>
            </a:r>
            <a:r>
              <a:rPr lang="zh-CN" altLang="en-US" sz="1800" b="1" dirty="0">
                <a:solidFill>
                  <a:srgbClr val="000066"/>
                </a:solidFill>
                <a:latin typeface="黑体" panose="02010609060101010101" pitchFamily="49" charset="-122"/>
                <a:ea typeface="黑体" panose="02010609060101010101" pitchFamily="49" charset="-122"/>
              </a:rPr>
              <a:t>年</a:t>
            </a:r>
            <a:r>
              <a:rPr lang="en-US" altLang="zh-CN" sz="1800" b="1" dirty="0">
                <a:solidFill>
                  <a:srgbClr val="000066"/>
                </a:solidFill>
                <a:latin typeface="黑体" panose="02010609060101010101" pitchFamily="49" charset="-122"/>
                <a:ea typeface="黑体" panose="02010609060101010101" pitchFamily="49" charset="-122"/>
              </a:rPr>
              <a:t>9</a:t>
            </a:r>
            <a:r>
              <a:rPr lang="zh-CN" altLang="en-US" sz="1800" b="1" dirty="0">
                <a:solidFill>
                  <a:srgbClr val="000066"/>
                </a:solidFill>
                <a:latin typeface="黑体" panose="02010609060101010101" pitchFamily="49" charset="-122"/>
                <a:ea typeface="黑体" panose="02010609060101010101" pitchFamily="49" charset="-122"/>
              </a:rPr>
              <a:t>月）</a:t>
            </a:r>
            <a:endParaRPr lang="en-US" altLang="zh-CN" sz="1800" dirty="0">
              <a:solidFill>
                <a:srgbClr val="777777"/>
              </a:solidFill>
              <a:latin typeface="黑体" panose="02010609060101010101" pitchFamily="49" charset="-122"/>
              <a:ea typeface="黑体" panose="02010609060101010101" pitchFamily="49" charset="-122"/>
            </a:endParaRPr>
          </a:p>
          <a:p>
            <a:pPr eaLnBrk="0" hangingPunct="0">
              <a:lnSpc>
                <a:spcPct val="150000"/>
              </a:lnSpc>
              <a:spcBef>
                <a:spcPct val="50000"/>
              </a:spcBef>
            </a:pPr>
            <a:r>
              <a:rPr lang="en-US" altLang="zh-CN" sz="1800" dirty="0">
                <a:solidFill>
                  <a:srgbClr val="000066"/>
                </a:solidFill>
                <a:latin typeface="黑体" panose="02010609060101010101" pitchFamily="49" charset="-122"/>
                <a:ea typeface="黑体" panose="02010609060101010101" pitchFamily="49" charset="-122"/>
              </a:rPr>
              <a:t>                                     ——</a:t>
            </a:r>
            <a:r>
              <a:rPr lang="zh-CN" altLang="en-US" sz="1800" b="1" dirty="0">
                <a:solidFill>
                  <a:srgbClr val="000066"/>
                </a:solidFill>
                <a:latin typeface="黑体" panose="02010609060101010101" pitchFamily="49" charset="-122"/>
                <a:ea typeface="黑体" panose="02010609060101010101" pitchFamily="49" charset="-122"/>
              </a:rPr>
              <a:t>二级市场（</a:t>
            </a:r>
            <a:r>
              <a:rPr lang="en-US" altLang="zh-CN" sz="1800" b="1" dirty="0">
                <a:solidFill>
                  <a:srgbClr val="000066"/>
                </a:solidFill>
                <a:latin typeface="黑体" panose="02010609060101010101" pitchFamily="49" charset="-122"/>
                <a:ea typeface="黑体" panose="02010609060101010101" pitchFamily="49" charset="-122"/>
              </a:rPr>
              <a:t>2019</a:t>
            </a:r>
            <a:r>
              <a:rPr lang="zh-CN" altLang="en-US" sz="1800" b="1" dirty="0">
                <a:solidFill>
                  <a:srgbClr val="000066"/>
                </a:solidFill>
                <a:latin typeface="黑体" panose="02010609060101010101" pitchFamily="49" charset="-122"/>
                <a:ea typeface="黑体" panose="02010609060101010101" pitchFamily="49" charset="-122"/>
              </a:rPr>
              <a:t>年</a:t>
            </a:r>
            <a:r>
              <a:rPr lang="en-US" altLang="zh-CN" sz="1800" b="1" dirty="0">
                <a:solidFill>
                  <a:srgbClr val="000066"/>
                </a:solidFill>
                <a:latin typeface="黑体" panose="02010609060101010101" pitchFamily="49" charset="-122"/>
                <a:ea typeface="黑体" panose="02010609060101010101" pitchFamily="49" charset="-122"/>
              </a:rPr>
              <a:t>9</a:t>
            </a:r>
            <a:r>
              <a:rPr lang="zh-CN" altLang="en-US" sz="1800" b="1" dirty="0">
                <a:solidFill>
                  <a:srgbClr val="000066"/>
                </a:solidFill>
                <a:latin typeface="黑体" panose="02010609060101010101" pitchFamily="49" charset="-122"/>
                <a:ea typeface="黑体" panose="02010609060101010101" pitchFamily="49" charset="-122"/>
              </a:rPr>
              <a:t>月）</a:t>
            </a:r>
          </a:p>
          <a:p>
            <a:pPr eaLnBrk="0" hangingPunct="0">
              <a:spcBef>
                <a:spcPct val="50000"/>
              </a:spcBef>
            </a:pPr>
            <a:endParaRPr lang="zh-CN" altLang="en-US" sz="4000" b="1" dirty="0">
              <a:solidFill>
                <a:srgbClr val="000099"/>
              </a:solidFill>
              <a:ea typeface="幼圆" panose="02010509060101010101" pitchFamily="49" charset="-122"/>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全市场解禁规模</a:t>
            </a:r>
          </a:p>
        </p:txBody>
      </p:sp>
      <p:sp>
        <p:nvSpPr>
          <p:cNvPr id="2" name="文本框 1"/>
          <p:cNvSpPr txBox="1"/>
          <p:nvPr/>
        </p:nvSpPr>
        <p:spPr bwMode="auto">
          <a:xfrm>
            <a:off x="2627784" y="5852964"/>
            <a:ext cx="4338085" cy="460375"/>
          </a:xfrm>
          <a:prstGeom prst="rect">
            <a:avLst/>
          </a:prstGeom>
          <a:noFill/>
          <a:ln w="9525">
            <a:noFill/>
            <a:miter lim="800000"/>
          </a:ln>
        </p:spPr>
        <p:txBody>
          <a:bodyPr wrap="square" rtlCol="0">
            <a:spAutoFit/>
          </a:bodyPr>
          <a:lstStyle/>
          <a:p>
            <a:r>
              <a:rPr lang="en-US" altLang="zh-CN" b="1" dirty="0">
                <a:solidFill>
                  <a:srgbClr val="000066"/>
                </a:solidFill>
                <a:latin typeface="幼圆" panose="02010509060101010101" pitchFamily="49" charset="-122"/>
                <a:ea typeface="幼圆" panose="02010509060101010101" pitchFamily="49" charset="-122"/>
              </a:rPr>
              <a:t>9</a:t>
            </a:r>
            <a:r>
              <a:rPr lang="zh-CN" altLang="en-US" b="1" dirty="0">
                <a:solidFill>
                  <a:srgbClr val="000066"/>
                </a:solidFill>
                <a:latin typeface="幼圆" panose="02010509060101010101" pitchFamily="49" charset="-122"/>
                <a:ea typeface="幼圆" panose="02010509060101010101" pitchFamily="49" charset="-122"/>
              </a:rPr>
              <a:t>月市场解禁市值</a:t>
            </a:r>
            <a:r>
              <a:rPr lang="en-US" altLang="zh-CN" sz="2400" b="1" dirty="0">
                <a:solidFill>
                  <a:srgbClr val="FF0000"/>
                </a:solidFill>
                <a:latin typeface="幼圆" panose="02010509060101010101" pitchFamily="49" charset="-122"/>
                <a:ea typeface="幼圆" panose="02010509060101010101" pitchFamily="49" charset="-122"/>
              </a:rPr>
              <a:t>2515.56</a:t>
            </a:r>
            <a:r>
              <a:rPr lang="zh-CN" altLang="en-US" b="1" dirty="0">
                <a:solidFill>
                  <a:srgbClr val="000066"/>
                </a:solidFill>
                <a:latin typeface="幼圆" panose="02010509060101010101" pitchFamily="49" charset="-122"/>
                <a:ea typeface="幼圆" panose="02010509060101010101" pitchFamily="49" charset="-122"/>
              </a:rPr>
              <a:t>亿元</a:t>
            </a:r>
          </a:p>
        </p:txBody>
      </p:sp>
      <p:pic>
        <p:nvPicPr>
          <p:cNvPr id="3" name="图片 2">
            <a:extLst>
              <a:ext uri="{FF2B5EF4-FFF2-40B4-BE49-F238E27FC236}">
                <a16:creationId xmlns:a16="http://schemas.microsoft.com/office/drawing/2014/main" id="{708B5B3F-9CD5-4EEE-9897-0097982B98D9}"/>
              </a:ext>
            </a:extLst>
          </p:cNvPr>
          <p:cNvPicPr>
            <a:picLocks noChangeAspect="1"/>
          </p:cNvPicPr>
          <p:nvPr/>
        </p:nvPicPr>
        <p:blipFill>
          <a:blip r:embed="rId3"/>
          <a:stretch>
            <a:fillRect/>
          </a:stretch>
        </p:blipFill>
        <p:spPr>
          <a:xfrm>
            <a:off x="755576" y="1196752"/>
            <a:ext cx="7272808" cy="4392487"/>
          </a:xfrm>
          <a:prstGeom prst="rect">
            <a:avLst/>
          </a:prstGeom>
        </p:spPr>
      </p:pic>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大宗交易统计及折价率</a:t>
            </a:r>
          </a:p>
        </p:txBody>
      </p:sp>
      <p:sp>
        <p:nvSpPr>
          <p:cNvPr id="7" name="文本框 6"/>
          <p:cNvSpPr txBox="1"/>
          <p:nvPr/>
        </p:nvSpPr>
        <p:spPr bwMode="auto">
          <a:xfrm>
            <a:off x="552008" y="5426070"/>
            <a:ext cx="1649730" cy="1076325"/>
          </a:xfrm>
          <a:prstGeom prst="rect">
            <a:avLst/>
          </a:prstGeom>
          <a:noFill/>
          <a:ln w="9525">
            <a:noFill/>
            <a:miter lim="800000"/>
          </a:ln>
        </p:spPr>
        <p:txBody>
          <a:bodyPr wrap="square" rtlCol="0">
            <a:spAutoFit/>
          </a:bodyPr>
          <a:lstStyle/>
          <a:p>
            <a:pPr algn="ctr"/>
            <a:r>
              <a:rPr lang="en-US" altLang="zh-CN" b="1" dirty="0">
                <a:solidFill>
                  <a:srgbClr val="000066"/>
                </a:solidFill>
                <a:latin typeface="幼圆" panose="02010509060101010101" pitchFamily="49" charset="-122"/>
                <a:ea typeface="幼圆" panose="02010509060101010101" pitchFamily="49" charset="-122"/>
              </a:rPr>
              <a:t>9</a:t>
            </a:r>
            <a:r>
              <a:rPr lang="zh-CN" altLang="en-US" b="1" dirty="0">
                <a:solidFill>
                  <a:srgbClr val="000066"/>
                </a:solidFill>
                <a:latin typeface="幼圆" panose="02010509060101010101" pitchFamily="49" charset="-122"/>
                <a:ea typeface="幼圆" panose="02010509060101010101" pitchFamily="49" charset="-122"/>
              </a:rPr>
              <a:t>月大宗交易总成交额</a:t>
            </a:r>
            <a:endParaRPr lang="en-US" altLang="zh-CN" b="1" dirty="0">
              <a:solidFill>
                <a:srgbClr val="000066"/>
              </a:solidFill>
              <a:latin typeface="幼圆" panose="02010509060101010101" pitchFamily="49" charset="-122"/>
              <a:ea typeface="幼圆" panose="02010509060101010101" pitchFamily="49" charset="-122"/>
            </a:endParaRPr>
          </a:p>
          <a:p>
            <a:pPr algn="ctr"/>
            <a:r>
              <a:rPr lang="en-US" altLang="zh-CN" sz="2400" b="1" dirty="0">
                <a:solidFill>
                  <a:srgbClr val="FF0000"/>
                </a:solidFill>
                <a:uFillTx/>
                <a:latin typeface="幼圆" panose="02010509060101010101" pitchFamily="49" charset="-122"/>
                <a:ea typeface="幼圆" panose="02010509060101010101" pitchFamily="49" charset="-122"/>
              </a:rPr>
              <a:t>440.49</a:t>
            </a:r>
            <a:r>
              <a:rPr lang="zh-CN" altLang="en-US" b="1" dirty="0">
                <a:solidFill>
                  <a:srgbClr val="000066"/>
                </a:solidFill>
                <a:latin typeface="幼圆" panose="02010509060101010101" pitchFamily="49" charset="-122"/>
                <a:ea typeface="幼圆" panose="02010509060101010101" pitchFamily="49" charset="-122"/>
              </a:rPr>
              <a:t>亿元</a:t>
            </a:r>
          </a:p>
        </p:txBody>
      </p:sp>
      <p:sp>
        <p:nvSpPr>
          <p:cNvPr id="9" name="文本框 8"/>
          <p:cNvSpPr txBox="1"/>
          <p:nvPr/>
        </p:nvSpPr>
        <p:spPr bwMode="auto">
          <a:xfrm>
            <a:off x="3015172" y="5451319"/>
            <a:ext cx="1633781" cy="769441"/>
          </a:xfrm>
          <a:prstGeom prst="rect">
            <a:avLst/>
          </a:prstGeom>
          <a:noFill/>
          <a:ln w="9525">
            <a:noFill/>
            <a:miter lim="800000"/>
          </a:ln>
        </p:spPr>
        <p:txBody>
          <a:bodyPr wrap="none" rtlCol="0">
            <a:spAutoFit/>
          </a:bodyPr>
          <a:lstStyle/>
          <a:p>
            <a:pPr algn="ctr"/>
            <a:r>
              <a:rPr lang="zh-CN" altLang="en-US" b="1" dirty="0">
                <a:solidFill>
                  <a:srgbClr val="000066"/>
                </a:solidFill>
                <a:latin typeface="幼圆" panose="02010509060101010101" pitchFamily="49" charset="-122"/>
                <a:ea typeface="幼圆" panose="02010509060101010101" pitchFamily="49" charset="-122"/>
              </a:rPr>
              <a:t>较上月</a:t>
            </a:r>
            <a:endParaRPr lang="en-US" altLang="zh-CN" b="1" dirty="0">
              <a:solidFill>
                <a:srgbClr val="000066"/>
              </a:solidFill>
              <a:latin typeface="幼圆" panose="02010509060101010101" pitchFamily="49" charset="-122"/>
              <a:ea typeface="幼圆" panose="02010509060101010101" pitchFamily="49" charset="-122"/>
            </a:endParaRPr>
          </a:p>
          <a:p>
            <a:pPr algn="ctr"/>
            <a:r>
              <a:rPr lang="en-US" altLang="zh-CN" sz="2400" b="1" dirty="0">
                <a:solidFill>
                  <a:srgbClr val="FF0000"/>
                </a:solidFill>
                <a:uFillTx/>
                <a:latin typeface="幼圆" panose="02010509060101010101" pitchFamily="49" charset="-122"/>
                <a:ea typeface="幼圆" panose="02010509060101010101" pitchFamily="49" charset="-122"/>
              </a:rPr>
              <a:t>176.83</a:t>
            </a:r>
            <a:r>
              <a:rPr lang="zh-CN" altLang="en-US" b="1" dirty="0">
                <a:solidFill>
                  <a:srgbClr val="000066"/>
                </a:solidFill>
                <a:latin typeface="幼圆" panose="02010509060101010101" pitchFamily="49" charset="-122"/>
                <a:ea typeface="幼圆" panose="02010509060101010101" pitchFamily="49" charset="-122"/>
              </a:rPr>
              <a:t>亿元</a:t>
            </a:r>
          </a:p>
        </p:txBody>
      </p:sp>
      <p:sp>
        <p:nvSpPr>
          <p:cNvPr id="11" name="文本框 10"/>
          <p:cNvSpPr txBox="1"/>
          <p:nvPr/>
        </p:nvSpPr>
        <p:spPr bwMode="auto">
          <a:xfrm>
            <a:off x="5066477" y="5451227"/>
            <a:ext cx="1663043" cy="1076325"/>
          </a:xfrm>
          <a:prstGeom prst="rect">
            <a:avLst/>
          </a:prstGeom>
          <a:noFill/>
          <a:ln w="9525">
            <a:noFill/>
            <a:miter lim="800000"/>
          </a:ln>
        </p:spPr>
        <p:txBody>
          <a:bodyPr wrap="square" rtlCol="0">
            <a:spAutoFit/>
          </a:bodyPr>
          <a:lstStyle/>
          <a:p>
            <a:pPr algn="ctr"/>
            <a:r>
              <a:rPr lang="en-US" altLang="zh-CN" b="1" dirty="0">
                <a:solidFill>
                  <a:srgbClr val="000066"/>
                </a:solidFill>
                <a:latin typeface="幼圆" panose="02010509060101010101" pitchFamily="49" charset="-122"/>
                <a:ea typeface="幼圆" panose="02010509060101010101" pitchFamily="49" charset="-122"/>
              </a:rPr>
              <a:t>9</a:t>
            </a:r>
            <a:r>
              <a:rPr lang="zh-CN" altLang="en-US" b="1" dirty="0">
                <a:solidFill>
                  <a:srgbClr val="000066"/>
                </a:solidFill>
                <a:latin typeface="幼圆" panose="02010509060101010101" pitchFamily="49" charset="-122"/>
                <a:ea typeface="幼圆" panose="02010509060101010101" pitchFamily="49" charset="-122"/>
              </a:rPr>
              <a:t>月大宗市场</a:t>
            </a:r>
            <a:endParaRPr lang="en-US" altLang="zh-CN" b="1" dirty="0">
              <a:solidFill>
                <a:srgbClr val="000066"/>
              </a:solidFill>
              <a:latin typeface="幼圆" panose="02010509060101010101" pitchFamily="49" charset="-122"/>
              <a:ea typeface="幼圆" panose="02010509060101010101" pitchFamily="49" charset="-122"/>
            </a:endParaRPr>
          </a:p>
          <a:p>
            <a:pPr algn="ctr"/>
            <a:r>
              <a:rPr lang="zh-CN" altLang="en-US" b="1" dirty="0">
                <a:solidFill>
                  <a:srgbClr val="000066"/>
                </a:solidFill>
                <a:latin typeface="幼圆" panose="02010509060101010101" pitchFamily="49" charset="-122"/>
                <a:ea typeface="幼圆" panose="02010509060101010101" pitchFamily="49" charset="-122"/>
              </a:rPr>
              <a:t>平均折价率</a:t>
            </a:r>
            <a:endParaRPr lang="en-US" altLang="zh-CN" b="1" dirty="0">
              <a:solidFill>
                <a:srgbClr val="000066"/>
              </a:solidFill>
              <a:latin typeface="幼圆" panose="02010509060101010101" pitchFamily="49" charset="-122"/>
              <a:ea typeface="幼圆" panose="02010509060101010101" pitchFamily="49" charset="-122"/>
            </a:endParaRPr>
          </a:p>
          <a:p>
            <a:pPr algn="ctr"/>
            <a:r>
              <a:rPr lang="en-US" altLang="zh-CN" sz="2400" b="1" dirty="0">
                <a:solidFill>
                  <a:srgbClr val="FF0000"/>
                </a:solidFill>
                <a:latin typeface="幼圆" panose="02010509060101010101" pitchFamily="49" charset="-122"/>
                <a:ea typeface="幼圆" panose="02010509060101010101" pitchFamily="49" charset="-122"/>
              </a:rPr>
              <a:t>5.99%</a:t>
            </a:r>
            <a:endParaRPr lang="zh-CN" altLang="en-US" sz="2400" b="1" dirty="0">
              <a:solidFill>
                <a:srgbClr val="FF0000"/>
              </a:solidFill>
              <a:latin typeface="幼圆" panose="02010509060101010101" pitchFamily="49" charset="-122"/>
              <a:ea typeface="幼圆" panose="02010509060101010101" pitchFamily="49" charset="-122"/>
            </a:endParaRPr>
          </a:p>
        </p:txBody>
      </p:sp>
      <p:sp>
        <p:nvSpPr>
          <p:cNvPr id="12" name="文本框 11"/>
          <p:cNvSpPr txBox="1"/>
          <p:nvPr/>
        </p:nvSpPr>
        <p:spPr bwMode="auto">
          <a:xfrm>
            <a:off x="7537500" y="5451318"/>
            <a:ext cx="957149" cy="768350"/>
          </a:xfrm>
          <a:prstGeom prst="rect">
            <a:avLst/>
          </a:prstGeom>
          <a:noFill/>
          <a:ln w="9525">
            <a:noFill/>
            <a:miter lim="800000"/>
          </a:ln>
        </p:spPr>
        <p:txBody>
          <a:bodyPr wrap="square" rtlCol="0">
            <a:spAutoFit/>
          </a:bodyPr>
          <a:lstStyle/>
          <a:p>
            <a:r>
              <a:rPr lang="zh-CN" altLang="en-US" b="1" dirty="0">
                <a:solidFill>
                  <a:srgbClr val="000066"/>
                </a:solidFill>
                <a:latin typeface="幼圆" panose="02010509060101010101" pitchFamily="49" charset="-122"/>
                <a:ea typeface="幼圆" panose="02010509060101010101" pitchFamily="49" charset="-122"/>
              </a:rPr>
              <a:t>较上月</a:t>
            </a:r>
            <a:endParaRPr lang="en-US" altLang="zh-CN" b="1" dirty="0">
              <a:solidFill>
                <a:srgbClr val="000066"/>
              </a:solidFill>
              <a:latin typeface="幼圆" panose="02010509060101010101" pitchFamily="49" charset="-122"/>
              <a:ea typeface="幼圆" panose="02010509060101010101" pitchFamily="49" charset="-122"/>
            </a:endParaRPr>
          </a:p>
          <a:p>
            <a:r>
              <a:rPr lang="en-US" altLang="zh-CN" sz="2400" b="1" dirty="0">
                <a:solidFill>
                  <a:srgbClr val="CC0000"/>
                </a:solidFill>
                <a:uFillTx/>
                <a:latin typeface="幼圆" panose="02010509060101010101" pitchFamily="49" charset="-122"/>
                <a:ea typeface="幼圆" panose="02010509060101010101" pitchFamily="49" charset="-122"/>
              </a:rPr>
              <a:t>0.26%</a:t>
            </a:r>
          </a:p>
        </p:txBody>
      </p:sp>
      <p:sp>
        <p:nvSpPr>
          <p:cNvPr id="13" name="箭头: 上 12"/>
          <p:cNvSpPr/>
          <p:nvPr/>
        </p:nvSpPr>
        <p:spPr bwMode="auto">
          <a:xfrm>
            <a:off x="7233131" y="5771873"/>
            <a:ext cx="304369" cy="384721"/>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highlight>
                <a:srgbClr val="FF0000"/>
              </a:highlight>
              <a:latin typeface="Arial" panose="020B0604020202020204" pitchFamily="34" charset="0"/>
              <a:ea typeface="幼圆" panose="02010509060101010101" pitchFamily="49" charset="-122"/>
            </a:endParaRPr>
          </a:p>
        </p:txBody>
      </p:sp>
      <p:pic>
        <p:nvPicPr>
          <p:cNvPr id="4" name="图片 3">
            <a:extLst>
              <a:ext uri="{FF2B5EF4-FFF2-40B4-BE49-F238E27FC236}">
                <a16:creationId xmlns:a16="http://schemas.microsoft.com/office/drawing/2014/main" id="{037C125D-1995-4443-AA71-BDF178DDF3AC}"/>
              </a:ext>
            </a:extLst>
          </p:cNvPr>
          <p:cNvPicPr>
            <a:picLocks noChangeAspect="1"/>
          </p:cNvPicPr>
          <p:nvPr/>
        </p:nvPicPr>
        <p:blipFill>
          <a:blip r:embed="rId3"/>
          <a:stretch>
            <a:fillRect/>
          </a:stretch>
        </p:blipFill>
        <p:spPr>
          <a:xfrm>
            <a:off x="683568" y="1104594"/>
            <a:ext cx="7416824" cy="4196480"/>
          </a:xfrm>
          <a:prstGeom prst="rect">
            <a:avLst/>
          </a:prstGeom>
        </p:spPr>
      </p:pic>
      <p:sp>
        <p:nvSpPr>
          <p:cNvPr id="14" name="箭头: 上 13">
            <a:extLst>
              <a:ext uri="{FF2B5EF4-FFF2-40B4-BE49-F238E27FC236}">
                <a16:creationId xmlns:a16="http://schemas.microsoft.com/office/drawing/2014/main" id="{CFEC1D97-3561-4A28-B8F3-5E73D2CAF732}"/>
              </a:ext>
            </a:extLst>
          </p:cNvPr>
          <p:cNvSpPr/>
          <p:nvPr/>
        </p:nvSpPr>
        <p:spPr bwMode="auto">
          <a:xfrm>
            <a:off x="2796807" y="5643132"/>
            <a:ext cx="304369" cy="384721"/>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highlight>
                <a:srgbClr val="FF0000"/>
              </a:highlight>
              <a:latin typeface="Arial" panose="020B0604020202020204" pitchFamily="34" charset="0"/>
              <a:ea typeface="幼圆" panose="02010509060101010101" pitchFamily="49" charset="-122"/>
            </a:endParaRP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融资融券余额</a:t>
            </a:r>
          </a:p>
        </p:txBody>
      </p:sp>
      <p:sp>
        <p:nvSpPr>
          <p:cNvPr id="6" name="文本框 5"/>
          <p:cNvSpPr txBox="1"/>
          <p:nvPr/>
        </p:nvSpPr>
        <p:spPr bwMode="auto">
          <a:xfrm>
            <a:off x="1178189" y="5477423"/>
            <a:ext cx="2393869" cy="768350"/>
          </a:xfrm>
          <a:prstGeom prst="rect">
            <a:avLst/>
          </a:prstGeom>
          <a:noFill/>
          <a:ln w="9525">
            <a:noFill/>
            <a:miter lim="800000"/>
          </a:ln>
        </p:spPr>
        <p:txBody>
          <a:bodyPr wrap="square" rtlCol="0">
            <a:spAutoFit/>
          </a:bodyPr>
          <a:lstStyle/>
          <a:p>
            <a:pPr algn="ctr"/>
            <a:r>
              <a:rPr lang="en-US" altLang="zh-CN" b="1" dirty="0">
                <a:solidFill>
                  <a:srgbClr val="000066"/>
                </a:solidFill>
                <a:latin typeface="幼圆" panose="02010509060101010101" pitchFamily="49" charset="-122"/>
                <a:ea typeface="幼圆" panose="02010509060101010101" pitchFamily="49" charset="-122"/>
              </a:rPr>
              <a:t>9</a:t>
            </a:r>
            <a:r>
              <a:rPr lang="zh-CN" altLang="en-US" b="1" dirty="0">
                <a:solidFill>
                  <a:srgbClr val="000066"/>
                </a:solidFill>
                <a:latin typeface="幼圆" panose="02010509060101010101" pitchFamily="49" charset="-122"/>
                <a:ea typeface="幼圆" panose="02010509060101010101" pitchFamily="49" charset="-122"/>
              </a:rPr>
              <a:t>月，沪深两融余额</a:t>
            </a:r>
            <a:r>
              <a:rPr lang="en-US" altLang="zh-CN" sz="2400" b="1" dirty="0">
                <a:solidFill>
                  <a:srgbClr val="FF0000"/>
                </a:solidFill>
                <a:latin typeface="幼圆" panose="02010509060101010101" pitchFamily="49" charset="-122"/>
                <a:ea typeface="幼圆" panose="02010509060101010101" pitchFamily="49" charset="-122"/>
              </a:rPr>
              <a:t>9489.14</a:t>
            </a:r>
            <a:r>
              <a:rPr lang="zh-CN" altLang="en-US" b="1" dirty="0">
                <a:solidFill>
                  <a:srgbClr val="000066"/>
                </a:solidFill>
                <a:latin typeface="幼圆" panose="02010509060101010101" pitchFamily="49" charset="-122"/>
                <a:ea typeface="幼圆" panose="02010509060101010101" pitchFamily="49" charset="-122"/>
              </a:rPr>
              <a:t>亿元</a:t>
            </a:r>
          </a:p>
        </p:txBody>
      </p:sp>
      <p:sp>
        <p:nvSpPr>
          <p:cNvPr id="8" name="文本框 7"/>
          <p:cNvSpPr txBox="1"/>
          <p:nvPr/>
        </p:nvSpPr>
        <p:spPr bwMode="auto">
          <a:xfrm>
            <a:off x="6012160" y="5477423"/>
            <a:ext cx="1173697" cy="768350"/>
          </a:xfrm>
          <a:prstGeom prst="rect">
            <a:avLst/>
          </a:prstGeom>
          <a:noFill/>
          <a:ln w="9525">
            <a:noFill/>
            <a:miter lim="800000"/>
          </a:ln>
        </p:spPr>
        <p:txBody>
          <a:bodyPr wrap="square" rtlCol="0">
            <a:spAutoFit/>
          </a:bodyPr>
          <a:lstStyle/>
          <a:p>
            <a:pPr algn="ctr"/>
            <a:r>
              <a:rPr lang="zh-CN" altLang="en-US" b="1" dirty="0">
                <a:solidFill>
                  <a:srgbClr val="000066"/>
                </a:solidFill>
                <a:latin typeface="幼圆" panose="02010509060101010101" pitchFamily="49" charset="-122"/>
                <a:ea typeface="幼圆" panose="02010509060101010101" pitchFamily="49" charset="-122"/>
              </a:rPr>
              <a:t> 较上月</a:t>
            </a:r>
            <a:endParaRPr lang="en-US" altLang="zh-CN" b="1" dirty="0">
              <a:solidFill>
                <a:srgbClr val="000066"/>
              </a:solidFill>
              <a:latin typeface="幼圆" panose="02010509060101010101" pitchFamily="49" charset="-122"/>
              <a:ea typeface="幼圆" panose="02010509060101010101" pitchFamily="49" charset="-122"/>
            </a:endParaRPr>
          </a:p>
          <a:p>
            <a:pPr algn="ctr"/>
            <a:r>
              <a:rPr lang="en-US" altLang="zh-CN" sz="2400" b="1" dirty="0">
                <a:solidFill>
                  <a:srgbClr val="000066"/>
                </a:solidFill>
                <a:latin typeface="幼圆" panose="02010509060101010101" pitchFamily="49" charset="-122"/>
                <a:ea typeface="幼圆" panose="02010509060101010101" pitchFamily="49" charset="-122"/>
              </a:rPr>
              <a:t> </a:t>
            </a:r>
            <a:r>
              <a:rPr lang="en-US" altLang="zh-CN" sz="2400" b="1" dirty="0">
                <a:solidFill>
                  <a:srgbClr val="CC0000"/>
                </a:solidFill>
                <a:uFillTx/>
                <a:latin typeface="幼圆" panose="02010509060101010101" pitchFamily="49" charset="-122"/>
                <a:ea typeface="幼圆" panose="02010509060101010101" pitchFamily="49" charset="-122"/>
              </a:rPr>
              <a:t>2.44%</a:t>
            </a:r>
          </a:p>
        </p:txBody>
      </p:sp>
      <p:sp>
        <p:nvSpPr>
          <p:cNvPr id="7" name="箭头: 上 6"/>
          <p:cNvSpPr/>
          <p:nvPr/>
        </p:nvSpPr>
        <p:spPr bwMode="auto">
          <a:xfrm>
            <a:off x="5859975" y="5669237"/>
            <a:ext cx="304369" cy="384721"/>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highlight>
                <a:srgbClr val="FF0000"/>
              </a:highlight>
              <a:latin typeface="Arial" panose="020B0604020202020204" pitchFamily="34" charset="0"/>
              <a:ea typeface="幼圆" panose="02010509060101010101" pitchFamily="49" charset="-122"/>
            </a:endParaRPr>
          </a:p>
        </p:txBody>
      </p:sp>
      <p:pic>
        <p:nvPicPr>
          <p:cNvPr id="3" name="图片 2">
            <a:extLst>
              <a:ext uri="{FF2B5EF4-FFF2-40B4-BE49-F238E27FC236}">
                <a16:creationId xmlns:a16="http://schemas.microsoft.com/office/drawing/2014/main" id="{9C397A71-6263-496E-8F12-50737ECC9A9B}"/>
              </a:ext>
            </a:extLst>
          </p:cNvPr>
          <p:cNvPicPr>
            <a:picLocks noChangeAspect="1"/>
          </p:cNvPicPr>
          <p:nvPr/>
        </p:nvPicPr>
        <p:blipFill>
          <a:blip r:embed="rId3"/>
          <a:stretch>
            <a:fillRect/>
          </a:stretch>
        </p:blipFill>
        <p:spPr>
          <a:xfrm>
            <a:off x="1020240" y="1556792"/>
            <a:ext cx="6648104" cy="3621510"/>
          </a:xfrm>
          <a:prstGeom prst="rect">
            <a:avLst/>
          </a:prstGeom>
        </p:spPr>
      </p:pic>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商品期货合约概览</a:t>
            </a:r>
          </a:p>
        </p:txBody>
      </p:sp>
      <p:sp>
        <p:nvSpPr>
          <p:cNvPr id="4" name="文本框 3"/>
          <p:cNvSpPr txBox="1"/>
          <p:nvPr/>
        </p:nvSpPr>
        <p:spPr bwMode="auto">
          <a:xfrm>
            <a:off x="441909" y="4726156"/>
            <a:ext cx="8331440" cy="1689373"/>
          </a:xfrm>
          <a:prstGeom prst="rect">
            <a:avLst/>
          </a:prstGeom>
          <a:noFill/>
          <a:ln w="9525">
            <a:noFill/>
            <a:miter lim="800000"/>
          </a:ln>
        </p:spPr>
        <p:txBody>
          <a:bodyPr wrap="square" rtlCol="0">
            <a:spAutoFit/>
          </a:bodyPr>
          <a:lstStyle/>
          <a:p>
            <a:pPr>
              <a:lnSpc>
                <a:spcPct val="150000"/>
              </a:lnSpc>
            </a:pPr>
            <a:r>
              <a:rPr lang="en-US" altLang="zh-CN" sz="1800" dirty="0">
                <a:solidFill>
                  <a:srgbClr val="000066"/>
                </a:solidFill>
                <a:latin typeface="幼圆" panose="02010509060101010101" pitchFamily="49" charset="-122"/>
                <a:ea typeface="幼圆" panose="02010509060101010101" pitchFamily="49" charset="-122"/>
              </a:rPr>
              <a:t>10</a:t>
            </a:r>
            <a:r>
              <a:rPr lang="zh-CN" altLang="en-US" sz="1800" dirty="0">
                <a:solidFill>
                  <a:srgbClr val="000066"/>
                </a:solidFill>
                <a:latin typeface="幼圆" panose="02010509060101010101" pitchFamily="49" charset="-122"/>
                <a:ea typeface="幼圆" panose="02010509060101010101" pitchFamily="49" charset="-122"/>
              </a:rPr>
              <a:t>月份是传统的消费旺季，叠加国庆期间停工影响，预计</a:t>
            </a:r>
            <a:r>
              <a:rPr lang="en-US" altLang="zh-CN" sz="1800" dirty="0">
                <a:solidFill>
                  <a:srgbClr val="000066"/>
                </a:solidFill>
                <a:latin typeface="幼圆" panose="02010509060101010101" pitchFamily="49" charset="-122"/>
                <a:ea typeface="幼圆" panose="02010509060101010101" pitchFamily="49" charset="-122"/>
              </a:rPr>
              <a:t>10</a:t>
            </a:r>
            <a:r>
              <a:rPr lang="zh-CN" altLang="en-US" sz="1800" dirty="0">
                <a:solidFill>
                  <a:srgbClr val="000066"/>
                </a:solidFill>
                <a:latin typeface="幼圆" panose="02010509060101010101" pitchFamily="49" charset="-122"/>
                <a:ea typeface="幼圆" panose="02010509060101010101" pitchFamily="49" charset="-122"/>
              </a:rPr>
              <a:t>月螺纹钢需求将有所增长。同时，国庆前，限产政策陆续出台，涉及多地。唐山、武安、邯郸、</a:t>
            </a:r>
          </a:p>
          <a:p>
            <a:pPr>
              <a:lnSpc>
                <a:spcPct val="150000"/>
              </a:lnSpc>
            </a:pPr>
            <a:r>
              <a:rPr lang="zh-CN" altLang="en-US" sz="1800" dirty="0">
                <a:solidFill>
                  <a:srgbClr val="000066"/>
                </a:solidFill>
                <a:latin typeface="幼圆" panose="02010509060101010101" pitchFamily="49" charset="-122"/>
                <a:ea typeface="幼圆" panose="02010509060101010101" pitchFamily="49" charset="-122"/>
              </a:rPr>
              <a:t>天津、山东、河南、山西等地的节前后的限产影响产量大概 </a:t>
            </a:r>
            <a:r>
              <a:rPr lang="en-US" altLang="zh-CN" sz="1800" dirty="0">
                <a:solidFill>
                  <a:srgbClr val="000066"/>
                </a:solidFill>
                <a:latin typeface="幼圆" panose="02010509060101010101" pitchFamily="49" charset="-122"/>
                <a:ea typeface="幼圆" panose="02010509060101010101" pitchFamily="49" charset="-122"/>
              </a:rPr>
              <a:t>400 </a:t>
            </a:r>
            <a:r>
              <a:rPr lang="zh-CN" altLang="en-US" sz="1800" dirty="0">
                <a:solidFill>
                  <a:srgbClr val="000066"/>
                </a:solidFill>
                <a:latin typeface="幼圆" panose="02010509060101010101" pitchFamily="49" charset="-122"/>
                <a:ea typeface="幼圆" panose="02010509060101010101" pitchFamily="49" charset="-122"/>
              </a:rPr>
              <a:t>万吨</a:t>
            </a:r>
          </a:p>
          <a:p>
            <a:pPr>
              <a:lnSpc>
                <a:spcPct val="150000"/>
              </a:lnSpc>
            </a:pPr>
            <a:r>
              <a:rPr lang="zh-CN" altLang="en-US" sz="1800" dirty="0">
                <a:solidFill>
                  <a:srgbClr val="000066"/>
                </a:solidFill>
                <a:latin typeface="幼圆" panose="02010509060101010101" pitchFamily="49" charset="-122"/>
                <a:ea typeface="幼圆" panose="02010509060101010101" pitchFamily="49" charset="-122"/>
              </a:rPr>
              <a:t>左右，限产的效果显著，将会一定程度上推动钢价上涨。</a:t>
            </a:r>
            <a:endParaRPr lang="en-US" altLang="zh-CN" sz="1800" dirty="0">
              <a:solidFill>
                <a:srgbClr val="000066"/>
              </a:solidFill>
              <a:latin typeface="幼圆" panose="02010509060101010101" pitchFamily="49" charset="-122"/>
              <a:ea typeface="幼圆" panose="02010509060101010101" pitchFamily="49" charset="-122"/>
            </a:endParaRPr>
          </a:p>
        </p:txBody>
      </p:sp>
      <p:pic>
        <p:nvPicPr>
          <p:cNvPr id="5" name="图片 4">
            <a:extLst>
              <a:ext uri="{FF2B5EF4-FFF2-40B4-BE49-F238E27FC236}">
                <a16:creationId xmlns:a16="http://schemas.microsoft.com/office/drawing/2014/main" id="{FB67A4BB-C397-4546-9FB9-209FC50BF687}"/>
              </a:ext>
            </a:extLst>
          </p:cNvPr>
          <p:cNvPicPr>
            <a:picLocks noChangeAspect="1"/>
          </p:cNvPicPr>
          <p:nvPr/>
        </p:nvPicPr>
        <p:blipFill>
          <a:blip r:embed="rId2"/>
          <a:stretch>
            <a:fillRect/>
          </a:stretch>
        </p:blipFill>
        <p:spPr>
          <a:xfrm>
            <a:off x="683568" y="1196753"/>
            <a:ext cx="8003232" cy="3529404"/>
          </a:xfrm>
          <a:prstGeom prst="rect">
            <a:avLst/>
          </a:prstGeom>
        </p:spPr>
      </p:pic>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en-US" altLang="zh-CN" sz="2400" b="1" dirty="0">
                <a:solidFill>
                  <a:srgbClr val="000066"/>
                </a:solidFill>
                <a:latin typeface="幼圆" panose="02010509060101010101" pitchFamily="49" charset="-122"/>
                <a:ea typeface="幼圆" panose="02010509060101010101" pitchFamily="49" charset="-122"/>
              </a:rPr>
              <a:t>9</a:t>
            </a:r>
            <a:r>
              <a:rPr lang="zh-CN" altLang="en-US" sz="2400" b="1" dirty="0">
                <a:solidFill>
                  <a:srgbClr val="000066"/>
                </a:solidFill>
                <a:latin typeface="幼圆" panose="02010509060101010101" pitchFamily="49" charset="-122"/>
                <a:ea typeface="幼圆" panose="02010509060101010101" pitchFamily="49" charset="-122"/>
              </a:rPr>
              <a:t>月两市市值前十</a:t>
            </a:r>
          </a:p>
        </p:txBody>
      </p:sp>
      <p:graphicFrame>
        <p:nvGraphicFramePr>
          <p:cNvPr id="12" name="表格 11"/>
          <p:cNvGraphicFramePr>
            <a:graphicFrameLocks noGrp="1"/>
          </p:cNvGraphicFramePr>
          <p:nvPr>
            <p:extLst>
              <p:ext uri="{D42A27DB-BD31-4B8C-83A1-F6EECF244321}">
                <p14:modId xmlns:p14="http://schemas.microsoft.com/office/powerpoint/2010/main" val="2645665656"/>
              </p:ext>
            </p:extLst>
          </p:nvPr>
        </p:nvGraphicFramePr>
        <p:xfrm>
          <a:off x="-36512" y="908720"/>
          <a:ext cx="9180512" cy="5543614"/>
        </p:xfrm>
        <a:graphic>
          <a:graphicData uri="http://schemas.openxmlformats.org/drawingml/2006/table">
            <a:tbl>
              <a:tblPr/>
              <a:tblGrid>
                <a:gridCol w="2322512">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504056">
                <a:tc>
                  <a:txBody>
                    <a:bodyPr/>
                    <a:lstStyle/>
                    <a:p>
                      <a:pPr marL="0" indent="0" algn="ctr" defTabSz="914400" rtl="0" eaLnBrk="1" fontAlgn="ctr" latinLnBrk="0" hangingPunct="1">
                        <a:lnSpc>
                          <a:spcPct val="200000"/>
                        </a:lnSpc>
                        <a:buNone/>
                      </a:pPr>
                      <a:r>
                        <a:rPr lang="zh-CN" altLang="en-US" sz="1600" b="1" kern="1200" dirty="0">
                          <a:solidFill>
                            <a:srgbClr val="002060"/>
                          </a:solidFill>
                          <a:effectLst/>
                          <a:latin typeface="等线" panose="02010600030101010101" pitchFamily="2" charset="-122"/>
                          <a:ea typeface="等线" panose="02010600030101010101" pitchFamily="2" charset="-122"/>
                          <a:cs typeface="+mn-cs"/>
                        </a:rPr>
                        <a:t>沪市</a:t>
                      </a:r>
                    </a:p>
                  </a:txBody>
                  <a:tcPr marL="3956" marR="3956" marT="3956"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marL="0" indent="0" algn="ctr" defTabSz="914400" rtl="0" eaLnBrk="1" fontAlgn="ctr" latinLnBrk="0" hangingPunct="1">
                        <a:lnSpc>
                          <a:spcPct val="200000"/>
                        </a:lnSpc>
                        <a:buNone/>
                      </a:pPr>
                      <a:r>
                        <a:rPr lang="zh-CN" altLang="en-US" sz="1600" b="1" kern="1200" dirty="0">
                          <a:solidFill>
                            <a:srgbClr val="002060"/>
                          </a:solidFill>
                          <a:effectLst/>
                          <a:latin typeface="等线" panose="02010600030101010101" pitchFamily="2" charset="-122"/>
                          <a:ea typeface="等线" panose="02010600030101010101" pitchFamily="2" charset="-122"/>
                          <a:cs typeface="+mn-cs"/>
                        </a:rPr>
                        <a:t>市值（亿元）</a:t>
                      </a:r>
                    </a:p>
                  </a:txBody>
                  <a:tcPr marL="3956" marR="3956" marT="3956"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marL="0" indent="0" algn="ctr" defTabSz="914400" rtl="0" eaLnBrk="1" fontAlgn="ctr" latinLnBrk="0" hangingPunct="1">
                        <a:lnSpc>
                          <a:spcPct val="200000"/>
                        </a:lnSpc>
                        <a:buNone/>
                      </a:pPr>
                      <a:r>
                        <a:rPr lang="zh-CN" altLang="en-US" sz="1600" b="1" kern="1200" dirty="0">
                          <a:solidFill>
                            <a:srgbClr val="002060"/>
                          </a:solidFill>
                          <a:effectLst/>
                          <a:latin typeface="等线" panose="02010600030101010101" pitchFamily="2" charset="-122"/>
                          <a:ea typeface="等线" panose="02010600030101010101" pitchFamily="2" charset="-122"/>
                          <a:cs typeface="+mn-cs"/>
                        </a:rPr>
                        <a:t>深市</a:t>
                      </a:r>
                    </a:p>
                  </a:txBody>
                  <a:tcPr marL="3956" marR="3956" marT="3956"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marL="0" indent="0" algn="ctr" defTabSz="914400" rtl="0" eaLnBrk="1" fontAlgn="ctr" latinLnBrk="0" hangingPunct="1">
                        <a:lnSpc>
                          <a:spcPct val="200000"/>
                        </a:lnSpc>
                        <a:buNone/>
                      </a:pPr>
                      <a:r>
                        <a:rPr lang="zh-CN" altLang="en-US" sz="1600" b="1" kern="1200" dirty="0">
                          <a:solidFill>
                            <a:srgbClr val="002060"/>
                          </a:solidFill>
                          <a:effectLst/>
                          <a:latin typeface="等线" panose="02010600030101010101" pitchFamily="2" charset="-122"/>
                          <a:ea typeface="等线" panose="02010600030101010101" pitchFamily="2" charset="-122"/>
                          <a:cs typeface="+mn-cs"/>
                        </a:rPr>
                        <a:t>市值（亿元</a:t>
                      </a:r>
                      <a:r>
                        <a:rPr lang="en-US" altLang="zh-CN" sz="1600" b="1" kern="1200" dirty="0">
                          <a:solidFill>
                            <a:srgbClr val="002060"/>
                          </a:solidFill>
                          <a:effectLst/>
                          <a:latin typeface="等线" panose="02010600030101010101" pitchFamily="2" charset="-122"/>
                          <a:ea typeface="等线" panose="02010600030101010101" pitchFamily="2" charset="-122"/>
                          <a:cs typeface="+mn-cs"/>
                        </a:rPr>
                        <a:t>)</a:t>
                      </a:r>
                    </a:p>
                  </a:txBody>
                  <a:tcPr marL="3956" marR="3956" marT="3956"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10000"/>
                  </a:ext>
                </a:extLst>
              </a:tr>
              <a:tr h="504056">
                <a:tc>
                  <a:txBody>
                    <a:bodyPr/>
                    <a:lstStyle/>
                    <a:p>
                      <a:pPr marL="0" indent="0" algn="ctr" defTabSz="914400" rtl="0" eaLnBrk="1" fontAlgn="b" latinLnBrk="0" hangingPunct="1">
                        <a:lnSpc>
                          <a:spcPct val="200000"/>
                        </a:lnSpc>
                        <a:buNone/>
                      </a:pPr>
                      <a:r>
                        <a:rPr lang="zh-CN" altLang="en-US" sz="1600" b="1" kern="1200" dirty="0">
                          <a:solidFill>
                            <a:srgbClr val="002060"/>
                          </a:solidFill>
                          <a:effectLst/>
                          <a:latin typeface="等线" panose="02010600030101010101" pitchFamily="2" charset="-122"/>
                          <a:ea typeface="等线" panose="02010600030101010101" pitchFamily="2" charset="-122"/>
                          <a:cs typeface="+mn-cs"/>
                        </a:rPr>
                        <a:t>工商银行</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19,709.27</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五粮液</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5,038.33</a:t>
                      </a:r>
                    </a:p>
                  </a:txBody>
                  <a:tcPr marL="0" marR="0" marT="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0001"/>
                  </a:ext>
                </a:extLst>
              </a:tr>
              <a:tr h="503555">
                <a:tc>
                  <a:txBody>
                    <a:bodyPr/>
                    <a:lstStyle/>
                    <a:p>
                      <a:pPr marL="0" indent="0" algn="ctr" defTabSz="914400" rtl="0" eaLnBrk="1" fontAlgn="b" latinLnBrk="0" hangingPunct="1">
                        <a:lnSpc>
                          <a:spcPct val="200000"/>
                        </a:lnSpc>
                        <a:buNone/>
                      </a:pPr>
                      <a:r>
                        <a:rPr lang="zh-CN" altLang="en-US" sz="1600" b="1" kern="1200" dirty="0">
                          <a:solidFill>
                            <a:srgbClr val="002060"/>
                          </a:solidFill>
                          <a:effectLst/>
                          <a:latin typeface="等线" panose="02010600030101010101" pitchFamily="2" charset="-122"/>
                          <a:ea typeface="等线" panose="02010600030101010101" pitchFamily="2" charset="-122"/>
                          <a:cs typeface="+mn-cs"/>
                        </a:rPr>
                        <a:t>建设银行</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17,475.77</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美的集团</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3,545.78</a:t>
                      </a:r>
                    </a:p>
                  </a:txBody>
                  <a:tcPr marL="0" marR="0" marT="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0002"/>
                  </a:ext>
                </a:extLst>
              </a:tr>
              <a:tr h="503555">
                <a:tc>
                  <a:txBody>
                    <a:bodyPr/>
                    <a:lstStyle/>
                    <a:p>
                      <a:pPr marL="0" indent="0" algn="ctr" defTabSz="914400" rtl="0" eaLnBrk="1" fontAlgn="b" latinLnBrk="0" hangingPunct="1">
                        <a:lnSpc>
                          <a:spcPct val="200000"/>
                        </a:lnSpc>
                        <a:buNone/>
                      </a:pPr>
                      <a:r>
                        <a:rPr lang="zh-CN" altLang="en-US" sz="1600" b="1" kern="1200" dirty="0">
                          <a:solidFill>
                            <a:srgbClr val="002060"/>
                          </a:solidFill>
                          <a:effectLst/>
                          <a:latin typeface="等线" panose="02010600030101010101" pitchFamily="2" charset="-122"/>
                          <a:ea typeface="等线" panose="02010600030101010101" pitchFamily="2" charset="-122"/>
                          <a:cs typeface="+mn-cs"/>
                        </a:rPr>
                        <a:t>中国平安</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15,911.12</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格力电器</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3,447.01</a:t>
                      </a:r>
                    </a:p>
                  </a:txBody>
                  <a:tcPr marL="0" marR="0" marT="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0003"/>
                  </a:ext>
                </a:extLst>
              </a:tr>
              <a:tr h="504056">
                <a:tc>
                  <a:txBody>
                    <a:bodyPr/>
                    <a:lstStyle/>
                    <a:p>
                      <a:pPr marL="0" indent="0" algn="ctr" defTabSz="914400" rtl="0" eaLnBrk="1" fontAlgn="b" latinLnBrk="0" hangingPunct="1">
                        <a:lnSpc>
                          <a:spcPct val="200000"/>
                        </a:lnSpc>
                        <a:buNone/>
                      </a:pPr>
                      <a:r>
                        <a:rPr lang="zh-CN" altLang="en-US" sz="1600" b="1" kern="1200" dirty="0">
                          <a:solidFill>
                            <a:srgbClr val="002060"/>
                          </a:solidFill>
                          <a:effectLst/>
                          <a:latin typeface="等线" panose="02010600030101010101" pitchFamily="2" charset="-122"/>
                          <a:ea typeface="等线" panose="02010600030101010101" pitchFamily="2" charset="-122"/>
                          <a:cs typeface="+mn-cs"/>
                        </a:rPr>
                        <a:t>贵州茅台</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14,446.27</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平安银行</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3,025.38</a:t>
                      </a:r>
                    </a:p>
                  </a:txBody>
                  <a:tcPr marL="0" marR="0" marT="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0004"/>
                  </a:ext>
                </a:extLst>
              </a:tr>
              <a:tr h="504056">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农业银行</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12,109.41</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海康威视</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3,018.44</a:t>
                      </a:r>
                    </a:p>
                  </a:txBody>
                  <a:tcPr marL="0" marR="0" marT="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0005"/>
                  </a:ext>
                </a:extLst>
              </a:tr>
              <a:tr h="504056">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中国石油</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11,329.00</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万科</a:t>
                      </a:r>
                      <a:r>
                        <a:rPr lang="en-US" sz="1600" b="1" kern="1200">
                          <a:solidFill>
                            <a:srgbClr val="002060"/>
                          </a:solidFill>
                          <a:effectLst/>
                          <a:latin typeface="等线" panose="02010600030101010101" pitchFamily="2" charset="-122"/>
                          <a:ea typeface="等线" panose="02010600030101010101" pitchFamily="2" charset="-122"/>
                          <a:cs typeface="+mn-cs"/>
                        </a:rPr>
                        <a:t>A</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2,927.26</a:t>
                      </a:r>
                    </a:p>
                  </a:txBody>
                  <a:tcPr marL="0" marR="0" marT="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0006"/>
                  </a:ext>
                </a:extLst>
              </a:tr>
              <a:tr h="504056">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中国银行</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10,539.08</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迈瑞医疗</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2,242.46</a:t>
                      </a:r>
                    </a:p>
                  </a:txBody>
                  <a:tcPr marL="0" marR="0" marT="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0007"/>
                  </a:ext>
                </a:extLst>
              </a:tr>
              <a:tr h="504056">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招商银行</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8,763.90</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中国广核</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2,120.94</a:t>
                      </a:r>
                    </a:p>
                  </a:txBody>
                  <a:tcPr marL="0" marR="0" marT="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0008"/>
                  </a:ext>
                </a:extLst>
              </a:tr>
              <a:tr h="504056">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中国人寿</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7,767.14</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温氏股份</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1,975.05</a:t>
                      </a:r>
                    </a:p>
                  </a:txBody>
                  <a:tcPr marL="0" marR="0" marT="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0009"/>
                  </a:ext>
                </a:extLst>
              </a:tr>
              <a:tr h="504056">
                <a:tc>
                  <a:txBody>
                    <a:bodyPr/>
                    <a:lstStyle/>
                    <a:p>
                      <a:pPr marL="0" indent="0" algn="ctr" defTabSz="914400" rtl="0" eaLnBrk="1" fontAlgn="b" latinLnBrk="0" hangingPunct="1">
                        <a:lnSpc>
                          <a:spcPct val="200000"/>
                        </a:lnSpc>
                        <a:buNone/>
                      </a:pPr>
                      <a:r>
                        <a:rPr lang="zh-CN" altLang="en-US" sz="1600" b="1" kern="1200" dirty="0">
                          <a:solidFill>
                            <a:srgbClr val="002060"/>
                          </a:solidFill>
                          <a:effectLst/>
                          <a:latin typeface="等线" panose="02010600030101010101" pitchFamily="2" charset="-122"/>
                          <a:ea typeface="等线" panose="02010600030101010101" pitchFamily="2" charset="-122"/>
                          <a:cs typeface="+mn-cs"/>
                        </a:rPr>
                        <a:t>中国石化</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6,077.77</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顺丰控股</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1,740.23</a:t>
                      </a:r>
                    </a:p>
                  </a:txBody>
                  <a:tcPr marL="0" marR="0" marT="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en-US" altLang="zh-CN" sz="2400" b="1" dirty="0">
                <a:solidFill>
                  <a:srgbClr val="000066"/>
                </a:solidFill>
                <a:latin typeface="幼圆" panose="02010509060101010101" pitchFamily="49" charset="-122"/>
                <a:ea typeface="幼圆" panose="02010509060101010101" pitchFamily="49" charset="-122"/>
              </a:rPr>
              <a:t>9</a:t>
            </a:r>
            <a:r>
              <a:rPr lang="zh-CN" altLang="en-US" sz="2400" b="1" dirty="0">
                <a:solidFill>
                  <a:srgbClr val="000066"/>
                </a:solidFill>
                <a:latin typeface="幼圆" panose="02010509060101010101" pitchFamily="49" charset="-122"/>
                <a:ea typeface="幼圆" panose="02010509060101010101" pitchFamily="49" charset="-122"/>
              </a:rPr>
              <a:t>月涨幅居前个股</a:t>
            </a:r>
            <a:r>
              <a:rPr lang="en-US" altLang="zh-CN" sz="2400" b="1" dirty="0">
                <a:solidFill>
                  <a:srgbClr val="000066"/>
                </a:solidFill>
                <a:latin typeface="幼圆" panose="02010509060101010101" pitchFamily="49" charset="-122"/>
                <a:ea typeface="幼圆" panose="02010509060101010101" pitchFamily="49" charset="-122"/>
              </a:rPr>
              <a:t>(</a:t>
            </a:r>
            <a:r>
              <a:rPr lang="zh-CN" altLang="zh-CN" sz="2400" b="1" dirty="0">
                <a:solidFill>
                  <a:srgbClr val="000066"/>
                </a:solidFill>
                <a:latin typeface="幼圆" panose="02010509060101010101" pitchFamily="49" charset="-122"/>
                <a:ea typeface="幼圆" panose="02010509060101010101" pitchFamily="49" charset="-122"/>
              </a:rPr>
              <a:t>去除发行不足一年新股</a:t>
            </a:r>
            <a:r>
              <a:rPr lang="en-US" altLang="zh-CN" sz="2400" b="1" dirty="0">
                <a:solidFill>
                  <a:srgbClr val="000066"/>
                </a:solidFill>
                <a:latin typeface="幼圆" panose="02010509060101010101" pitchFamily="49" charset="-122"/>
                <a:ea typeface="幼圆" panose="02010509060101010101" pitchFamily="49" charset="-122"/>
              </a:rPr>
              <a:t>)</a:t>
            </a:r>
          </a:p>
        </p:txBody>
      </p:sp>
      <p:graphicFrame>
        <p:nvGraphicFramePr>
          <p:cNvPr id="3" name="表格 2"/>
          <p:cNvGraphicFramePr>
            <a:graphicFrameLocks noGrp="1"/>
          </p:cNvGraphicFramePr>
          <p:nvPr>
            <p:extLst>
              <p:ext uri="{D42A27DB-BD31-4B8C-83A1-F6EECF244321}">
                <p14:modId xmlns:p14="http://schemas.microsoft.com/office/powerpoint/2010/main" val="2070634042"/>
              </p:ext>
            </p:extLst>
          </p:nvPr>
        </p:nvGraphicFramePr>
        <p:xfrm>
          <a:off x="0" y="980728"/>
          <a:ext cx="9181038" cy="5544616"/>
        </p:xfrm>
        <a:graphic>
          <a:graphicData uri="http://schemas.openxmlformats.org/drawingml/2006/table">
            <a:tbl>
              <a:tblPr/>
              <a:tblGrid>
                <a:gridCol w="1296670">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811785">
                  <a:extLst>
                    <a:ext uri="{9D8B030D-6E8A-4147-A177-3AD203B41FA5}">
                      <a16:colId xmlns:a16="http://schemas.microsoft.com/office/drawing/2014/main" val="20002"/>
                    </a:ext>
                  </a:extLst>
                </a:gridCol>
                <a:gridCol w="1644599">
                  <a:extLst>
                    <a:ext uri="{9D8B030D-6E8A-4147-A177-3AD203B41FA5}">
                      <a16:colId xmlns:a16="http://schemas.microsoft.com/office/drawing/2014/main" val="20003"/>
                    </a:ext>
                  </a:extLst>
                </a:gridCol>
                <a:gridCol w="3131840">
                  <a:extLst>
                    <a:ext uri="{9D8B030D-6E8A-4147-A177-3AD203B41FA5}">
                      <a16:colId xmlns:a16="http://schemas.microsoft.com/office/drawing/2014/main" val="20004"/>
                    </a:ext>
                  </a:extLst>
                </a:gridCol>
              </a:tblGrid>
              <a:tr h="504056">
                <a:tc>
                  <a:txBody>
                    <a:bodyPr/>
                    <a:lstStyle/>
                    <a:p>
                      <a:pPr algn="ctr" fontAlgn="ctr"/>
                      <a:r>
                        <a:rPr lang="zh-CN" altLang="en-US" sz="1600" b="1" i="0" u="none" strike="noStrike" dirty="0">
                          <a:solidFill>
                            <a:srgbClr val="FFFFFF"/>
                          </a:solidFill>
                          <a:effectLst/>
                          <a:latin typeface="等线" panose="02010600030101010101" pitchFamily="2" charset="-122"/>
                          <a:ea typeface="等线" panose="02010600030101010101" pitchFamily="2" charset="-122"/>
                        </a:rPr>
                        <a:t>证券代码</a:t>
                      </a:r>
                    </a:p>
                  </a:txBody>
                  <a:tcPr marL="6350" marR="6350" marT="635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ctr"/>
                      <a:r>
                        <a:rPr lang="zh-CN" altLang="en-US" sz="1600" b="1" i="0" u="none" strike="noStrike" dirty="0">
                          <a:solidFill>
                            <a:srgbClr val="FFFFFF"/>
                          </a:solidFill>
                          <a:effectLst/>
                          <a:latin typeface="等线" panose="02010600030101010101" pitchFamily="2" charset="-122"/>
                          <a:ea typeface="等线" panose="02010600030101010101" pitchFamily="2" charset="-122"/>
                        </a:rPr>
                        <a:t>证券简称</a:t>
                      </a:r>
                    </a:p>
                  </a:txBody>
                  <a:tcPr marL="6350" marR="6350" marT="635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ctr"/>
                      <a:r>
                        <a:rPr lang="zh-CN" altLang="en-US" sz="1600" b="1" i="0" u="none" strike="noStrike" dirty="0">
                          <a:solidFill>
                            <a:srgbClr val="FFFFFF"/>
                          </a:solidFill>
                          <a:effectLst/>
                          <a:latin typeface="等线" panose="02010600030101010101" pitchFamily="2" charset="-122"/>
                          <a:ea typeface="等线" panose="02010600030101010101" pitchFamily="2" charset="-122"/>
                        </a:rPr>
                        <a:t>总市值（亿元）</a:t>
                      </a:r>
                    </a:p>
                  </a:txBody>
                  <a:tcPr marL="6350" marR="6350" marT="635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ctr"/>
                      <a:r>
                        <a:rPr lang="zh-CN" altLang="en-US" sz="1600" b="1" i="0" u="none" strike="noStrike" dirty="0">
                          <a:solidFill>
                            <a:srgbClr val="FFFFFF"/>
                          </a:solidFill>
                          <a:effectLst/>
                          <a:latin typeface="等线" panose="02010600030101010101" pitchFamily="2" charset="-122"/>
                          <a:ea typeface="等线" panose="02010600030101010101" pitchFamily="2" charset="-122"/>
                        </a:rPr>
                        <a:t>月涨幅（</a:t>
                      </a:r>
                      <a:r>
                        <a:rPr lang="en-US" altLang="zh-CN" sz="1600" b="1" i="0" u="none" strike="noStrike" dirty="0">
                          <a:solidFill>
                            <a:srgbClr val="FFFFFF"/>
                          </a:solidFill>
                          <a:effectLst/>
                          <a:latin typeface="等线" panose="02010600030101010101" pitchFamily="2" charset="-122"/>
                          <a:ea typeface="等线" panose="02010600030101010101" pitchFamily="2" charset="-122"/>
                        </a:rPr>
                        <a:t>%</a:t>
                      </a:r>
                      <a:r>
                        <a:rPr lang="zh-CN" altLang="en-US" sz="1600" b="1" i="0" u="none" strike="noStrike" dirty="0">
                          <a:solidFill>
                            <a:srgbClr val="FFFFFF"/>
                          </a:solidFill>
                          <a:effectLst/>
                          <a:latin typeface="等线" panose="02010600030101010101" pitchFamily="2" charset="-122"/>
                          <a:ea typeface="等线" panose="02010600030101010101" pitchFamily="2" charset="-122"/>
                        </a:rPr>
                        <a:t>）</a:t>
                      </a:r>
                    </a:p>
                  </a:txBody>
                  <a:tcPr marL="6350" marR="6350" marT="635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ctr"/>
                      <a:r>
                        <a:rPr lang="zh-CN" altLang="en-US" sz="1600" b="1" i="0" u="none" strike="noStrike" dirty="0">
                          <a:solidFill>
                            <a:srgbClr val="FFFFFF"/>
                          </a:solidFill>
                          <a:effectLst/>
                          <a:latin typeface="等线" panose="02010600030101010101" pitchFamily="2" charset="-122"/>
                          <a:ea typeface="等线" panose="02010600030101010101" pitchFamily="2" charset="-122"/>
                        </a:rPr>
                        <a:t>行业</a:t>
                      </a:r>
                    </a:p>
                  </a:txBody>
                  <a:tcPr marL="6350" marR="6350" marT="6350"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10000"/>
                  </a:ext>
                </a:extLst>
              </a:tr>
              <a:tr h="504056">
                <a:tc>
                  <a:txBody>
                    <a:bodyPr/>
                    <a:lstStyle/>
                    <a:p>
                      <a:pPr marL="0" indent="0" algn="ctr" defTabSz="914400" rtl="0" eaLnBrk="1" fontAlgn="b" latinLnBrk="0" hangingPunct="1">
                        <a:lnSpc>
                          <a:spcPct val="200000"/>
                        </a:lnSpc>
                        <a:buNone/>
                      </a:pPr>
                      <a:r>
                        <a:rPr lang="en-US" sz="1600" b="1" kern="1200" dirty="0">
                          <a:solidFill>
                            <a:srgbClr val="002060"/>
                          </a:solidFill>
                          <a:effectLst/>
                          <a:latin typeface="等线" panose="02010600030101010101" pitchFamily="2" charset="-122"/>
                          <a:ea typeface="等线" panose="02010600030101010101" pitchFamily="2" charset="-122"/>
                          <a:cs typeface="+mn-cs"/>
                        </a:rPr>
                        <a:t>000708.SZ</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dirty="0">
                          <a:solidFill>
                            <a:srgbClr val="002060"/>
                          </a:solidFill>
                          <a:effectLst/>
                          <a:latin typeface="等线" panose="02010600030101010101" pitchFamily="2" charset="-122"/>
                          <a:ea typeface="等线" panose="02010600030101010101" pitchFamily="2" charset="-122"/>
                          <a:cs typeface="+mn-cs"/>
                        </a:rPr>
                        <a:t>中信特钢</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475.62</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632.40%</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制造业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0001"/>
                  </a:ext>
                </a:extLst>
              </a:tr>
              <a:tr h="504056">
                <a:tc>
                  <a:txBody>
                    <a:bodyPr/>
                    <a:lstStyle/>
                    <a:p>
                      <a:pPr marL="0" indent="0" algn="ctr" defTabSz="914400" rtl="0" eaLnBrk="1" fontAlgn="b" latinLnBrk="0" hangingPunct="1">
                        <a:lnSpc>
                          <a:spcPct val="200000"/>
                        </a:lnSpc>
                        <a:buNone/>
                      </a:pPr>
                      <a:r>
                        <a:rPr lang="en-US" sz="1600" b="1" kern="1200" dirty="0">
                          <a:solidFill>
                            <a:srgbClr val="002060"/>
                          </a:solidFill>
                          <a:effectLst/>
                          <a:latin typeface="等线" panose="02010600030101010101" pitchFamily="2" charset="-122"/>
                          <a:ea typeface="等线" panose="02010600030101010101" pitchFamily="2" charset="-122"/>
                          <a:cs typeface="+mn-cs"/>
                        </a:rPr>
                        <a:t>600732.SH</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sz="1600" b="1" kern="1200">
                          <a:solidFill>
                            <a:srgbClr val="002060"/>
                          </a:solidFill>
                          <a:effectLst/>
                          <a:latin typeface="等线" panose="02010600030101010101" pitchFamily="2" charset="-122"/>
                          <a:ea typeface="等线" panose="02010600030101010101" pitchFamily="2" charset="-122"/>
                          <a:cs typeface="+mn-cs"/>
                        </a:rPr>
                        <a:t>ST</a:t>
                      </a:r>
                      <a:r>
                        <a:rPr lang="zh-CN" altLang="en-US" sz="1600" b="1" kern="1200">
                          <a:solidFill>
                            <a:srgbClr val="002060"/>
                          </a:solidFill>
                          <a:effectLst/>
                          <a:latin typeface="等线" panose="02010600030101010101" pitchFamily="2" charset="-122"/>
                          <a:ea typeface="等线" panose="02010600030101010101" pitchFamily="2" charset="-122"/>
                          <a:cs typeface="+mn-cs"/>
                        </a:rPr>
                        <a:t>新梅</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139.44</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291.93%</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房地产业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04056">
                <a:tc>
                  <a:txBody>
                    <a:bodyPr/>
                    <a:lstStyle/>
                    <a:p>
                      <a:pPr marL="0" indent="0" algn="ctr" defTabSz="914400" rtl="0" eaLnBrk="1" fontAlgn="b" latinLnBrk="0" hangingPunct="1">
                        <a:lnSpc>
                          <a:spcPct val="200000"/>
                        </a:lnSpc>
                        <a:buNone/>
                      </a:pPr>
                      <a:r>
                        <a:rPr lang="en-US" sz="1600" b="1" kern="1200" dirty="0">
                          <a:solidFill>
                            <a:srgbClr val="002060"/>
                          </a:solidFill>
                          <a:effectLst/>
                          <a:latin typeface="等线" panose="02010600030101010101" pitchFamily="2" charset="-122"/>
                          <a:ea typeface="等线" panose="02010600030101010101" pitchFamily="2" charset="-122"/>
                          <a:cs typeface="+mn-cs"/>
                        </a:rPr>
                        <a:t>002552.SZ</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宝鼎科技</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59.35</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138.08%</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制造业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0003"/>
                  </a:ext>
                </a:extLst>
              </a:tr>
              <a:tr h="504056">
                <a:tc>
                  <a:txBody>
                    <a:bodyPr/>
                    <a:lstStyle/>
                    <a:p>
                      <a:pPr marL="0" indent="0" algn="ctr" defTabSz="914400" rtl="0" eaLnBrk="1" fontAlgn="b" latinLnBrk="0" hangingPunct="1">
                        <a:lnSpc>
                          <a:spcPct val="200000"/>
                        </a:lnSpc>
                        <a:buNone/>
                      </a:pPr>
                      <a:r>
                        <a:rPr lang="en-US" sz="1600" b="1" kern="1200" dirty="0">
                          <a:solidFill>
                            <a:srgbClr val="002060"/>
                          </a:solidFill>
                          <a:effectLst/>
                          <a:latin typeface="等线" panose="02010600030101010101" pitchFamily="2" charset="-122"/>
                          <a:ea typeface="等线" panose="02010600030101010101" pitchFamily="2" charset="-122"/>
                          <a:cs typeface="+mn-cs"/>
                        </a:rPr>
                        <a:t>300379.SZ</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dirty="0">
                          <a:solidFill>
                            <a:srgbClr val="002060"/>
                          </a:solidFill>
                          <a:effectLst/>
                          <a:latin typeface="等线" panose="02010600030101010101" pitchFamily="2" charset="-122"/>
                          <a:ea typeface="等线" panose="02010600030101010101" pitchFamily="2" charset="-122"/>
                          <a:cs typeface="+mn-cs"/>
                        </a:rPr>
                        <a:t>东方通</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103.86</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71.19%</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信息传输、软件和信息技术服务业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04056">
                <a:tc>
                  <a:txBody>
                    <a:bodyPr/>
                    <a:lstStyle/>
                    <a:p>
                      <a:pPr marL="0" indent="0" algn="ctr" defTabSz="914400" rtl="0" eaLnBrk="1" fontAlgn="b" latinLnBrk="0" hangingPunct="1">
                        <a:lnSpc>
                          <a:spcPct val="200000"/>
                        </a:lnSpc>
                        <a:buNone/>
                      </a:pPr>
                      <a:r>
                        <a:rPr lang="en-US" sz="1600" b="1" kern="1200" dirty="0">
                          <a:solidFill>
                            <a:srgbClr val="002060"/>
                          </a:solidFill>
                          <a:effectLst/>
                          <a:latin typeface="等线" panose="02010600030101010101" pitchFamily="2" charset="-122"/>
                          <a:ea typeface="等线" panose="02010600030101010101" pitchFamily="2" charset="-122"/>
                          <a:cs typeface="+mn-cs"/>
                        </a:rPr>
                        <a:t>002819.SZ</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dirty="0">
                          <a:solidFill>
                            <a:srgbClr val="002060"/>
                          </a:solidFill>
                          <a:effectLst/>
                          <a:latin typeface="等线" panose="02010600030101010101" pitchFamily="2" charset="-122"/>
                          <a:ea typeface="等线" panose="02010600030101010101" pitchFamily="2" charset="-122"/>
                          <a:cs typeface="+mn-cs"/>
                        </a:rPr>
                        <a:t>东方中科</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48.73</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68.94%</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批发和零售业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0005"/>
                  </a:ext>
                </a:extLst>
              </a:tr>
              <a:tr h="504056">
                <a:tc>
                  <a:txBody>
                    <a:bodyPr/>
                    <a:lstStyle/>
                    <a:p>
                      <a:pPr marL="0" indent="0" algn="ctr" defTabSz="914400" rtl="0" eaLnBrk="1" fontAlgn="b" latinLnBrk="0" hangingPunct="1">
                        <a:lnSpc>
                          <a:spcPct val="200000"/>
                        </a:lnSpc>
                        <a:buNone/>
                      </a:pPr>
                      <a:r>
                        <a:rPr lang="en-US" sz="1600" b="1" kern="1200">
                          <a:solidFill>
                            <a:srgbClr val="002060"/>
                          </a:solidFill>
                          <a:effectLst/>
                          <a:latin typeface="等线" panose="02010600030101010101" pitchFamily="2" charset="-122"/>
                          <a:ea typeface="等线" panose="02010600030101010101" pitchFamily="2" charset="-122"/>
                          <a:cs typeface="+mn-cs"/>
                        </a:rPr>
                        <a:t>300510.SZ</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dirty="0">
                          <a:solidFill>
                            <a:srgbClr val="002060"/>
                          </a:solidFill>
                          <a:effectLst/>
                          <a:latin typeface="等线" panose="02010600030101010101" pitchFamily="2" charset="-122"/>
                          <a:ea typeface="等线" panose="02010600030101010101" pitchFamily="2" charset="-122"/>
                          <a:cs typeface="+mn-cs"/>
                        </a:rPr>
                        <a:t>金冠股份</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72.93</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58.54%</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制造业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04056">
                <a:tc>
                  <a:txBody>
                    <a:bodyPr/>
                    <a:lstStyle/>
                    <a:p>
                      <a:pPr marL="0" indent="0" algn="ctr" defTabSz="914400" rtl="0" eaLnBrk="1" fontAlgn="b" latinLnBrk="0" hangingPunct="1">
                        <a:lnSpc>
                          <a:spcPct val="200000"/>
                        </a:lnSpc>
                        <a:buNone/>
                      </a:pPr>
                      <a:r>
                        <a:rPr lang="en-US" sz="1600" b="1" kern="1200">
                          <a:solidFill>
                            <a:srgbClr val="002060"/>
                          </a:solidFill>
                          <a:effectLst/>
                          <a:latin typeface="等线" panose="02010600030101010101" pitchFamily="2" charset="-122"/>
                          <a:ea typeface="等线" panose="02010600030101010101" pitchFamily="2" charset="-122"/>
                          <a:cs typeface="+mn-cs"/>
                        </a:rPr>
                        <a:t>300492.SZ</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dirty="0">
                          <a:solidFill>
                            <a:srgbClr val="002060"/>
                          </a:solidFill>
                          <a:effectLst/>
                          <a:latin typeface="等线" panose="02010600030101010101" pitchFamily="2" charset="-122"/>
                          <a:ea typeface="等线" panose="02010600030101010101" pitchFamily="2" charset="-122"/>
                          <a:cs typeface="+mn-cs"/>
                        </a:rPr>
                        <a:t>山鼎设计</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38.65</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57.72%</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科学研究和技术服务业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0007"/>
                  </a:ext>
                </a:extLst>
              </a:tr>
              <a:tr h="504056">
                <a:tc>
                  <a:txBody>
                    <a:bodyPr/>
                    <a:lstStyle/>
                    <a:p>
                      <a:pPr marL="0" indent="0" algn="ctr" defTabSz="914400" rtl="0" eaLnBrk="1" fontAlgn="b" latinLnBrk="0" hangingPunct="1">
                        <a:lnSpc>
                          <a:spcPct val="200000"/>
                        </a:lnSpc>
                        <a:buNone/>
                      </a:pPr>
                      <a:r>
                        <a:rPr lang="en-US" sz="1600" b="1" kern="1200">
                          <a:solidFill>
                            <a:srgbClr val="002060"/>
                          </a:solidFill>
                          <a:effectLst/>
                          <a:latin typeface="等线" panose="02010600030101010101" pitchFamily="2" charset="-122"/>
                          <a:ea typeface="等线" panose="02010600030101010101" pitchFamily="2" charset="-122"/>
                          <a:cs typeface="+mn-cs"/>
                        </a:rPr>
                        <a:t>603933.SH</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睿能科技</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41.29</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57.24%</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制造业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04056">
                <a:tc>
                  <a:txBody>
                    <a:bodyPr/>
                    <a:lstStyle/>
                    <a:p>
                      <a:pPr marL="0" indent="0" algn="ctr" defTabSz="914400" rtl="0" eaLnBrk="1" fontAlgn="b" latinLnBrk="0" hangingPunct="1">
                        <a:lnSpc>
                          <a:spcPct val="200000"/>
                        </a:lnSpc>
                        <a:buNone/>
                      </a:pPr>
                      <a:r>
                        <a:rPr lang="en-US" sz="1600" b="1" kern="1200">
                          <a:solidFill>
                            <a:srgbClr val="002060"/>
                          </a:solidFill>
                          <a:effectLst/>
                          <a:latin typeface="等线" panose="02010600030101010101" pitchFamily="2" charset="-122"/>
                          <a:ea typeface="等线" panose="02010600030101010101" pitchFamily="2" charset="-122"/>
                          <a:cs typeface="+mn-cs"/>
                        </a:rPr>
                        <a:t>600745.SH</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闻泰科技</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450.48</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54.65%</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制造业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0009"/>
                  </a:ext>
                </a:extLst>
              </a:tr>
              <a:tr h="504056">
                <a:tc>
                  <a:txBody>
                    <a:bodyPr/>
                    <a:lstStyle/>
                    <a:p>
                      <a:pPr marL="0" indent="0" algn="ctr" defTabSz="914400" rtl="0" eaLnBrk="1" fontAlgn="b" latinLnBrk="0" hangingPunct="1">
                        <a:lnSpc>
                          <a:spcPct val="200000"/>
                        </a:lnSpc>
                        <a:buNone/>
                      </a:pPr>
                      <a:r>
                        <a:rPr lang="en-US" sz="1600" b="1" kern="1200">
                          <a:solidFill>
                            <a:srgbClr val="002060"/>
                          </a:solidFill>
                          <a:effectLst/>
                          <a:latin typeface="等线" panose="02010600030101010101" pitchFamily="2" charset="-122"/>
                          <a:ea typeface="等线" panose="02010600030101010101" pitchFamily="2" charset="-122"/>
                          <a:cs typeface="+mn-cs"/>
                        </a:rPr>
                        <a:t>002786.SZ</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银宝山新</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40.34</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50.50%</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dirty="0">
                          <a:solidFill>
                            <a:srgbClr val="002060"/>
                          </a:solidFill>
                          <a:effectLst/>
                          <a:latin typeface="等线" panose="02010600030101010101" pitchFamily="2" charset="-122"/>
                          <a:ea typeface="等线" panose="02010600030101010101" pitchFamily="2" charset="-122"/>
                          <a:cs typeface="+mn-cs"/>
                        </a:rPr>
                        <a:t>制造业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ChangeArrowheads="1"/>
          </p:cNvSpPr>
          <p:nvPr/>
        </p:nvSpPr>
        <p:spPr bwMode="white">
          <a:xfrm>
            <a:off x="468313" y="188913"/>
            <a:ext cx="8231187" cy="719137"/>
          </a:xfrm>
          <a:prstGeom prst="rect">
            <a:avLst/>
          </a:prstGeom>
          <a:noFill/>
          <a:ln w="9525" algn="ctr">
            <a:noFill/>
            <a:miter lim="800000"/>
          </a:ln>
        </p:spPr>
        <p:txBody>
          <a:bodyPr/>
          <a:lstStyle/>
          <a:p>
            <a:r>
              <a:rPr lang="en-US" altLang="zh-CN" sz="2400" b="1" dirty="0">
                <a:solidFill>
                  <a:srgbClr val="000066"/>
                </a:solidFill>
                <a:latin typeface="幼圆" panose="02010509060101010101" pitchFamily="49" charset="-122"/>
                <a:ea typeface="幼圆" panose="02010509060101010101" pitchFamily="49" charset="-122"/>
              </a:rPr>
              <a:t>9</a:t>
            </a:r>
            <a:r>
              <a:rPr lang="zh-CN" altLang="en-US" sz="2400" b="1" dirty="0">
                <a:solidFill>
                  <a:srgbClr val="000066"/>
                </a:solidFill>
                <a:latin typeface="幼圆" panose="02010509060101010101" pitchFamily="49" charset="-122"/>
                <a:ea typeface="幼圆" panose="02010509060101010101" pitchFamily="49" charset="-122"/>
              </a:rPr>
              <a:t>月涨幅居前个股</a:t>
            </a:r>
          </a:p>
        </p:txBody>
      </p:sp>
      <p:sp>
        <p:nvSpPr>
          <p:cNvPr id="2" name="Text Box 2"/>
          <p:cNvSpPr txBox="1">
            <a:spLocks noChangeArrowheads="1"/>
          </p:cNvSpPr>
          <p:nvPr/>
        </p:nvSpPr>
        <p:spPr bwMode="auto">
          <a:xfrm>
            <a:off x="226218" y="1110576"/>
            <a:ext cx="8715375" cy="5574603"/>
          </a:xfrm>
          <a:prstGeom prst="rect">
            <a:avLst/>
          </a:prstGeom>
          <a:noFill/>
          <a:ln w="9525" algn="ctr">
            <a:noFill/>
            <a:miter lim="800000"/>
          </a:ln>
        </p:spPr>
        <p:txBody>
          <a:bodyPr>
            <a:spAutoFit/>
          </a:bodyPr>
          <a:lstStyle/>
          <a:p>
            <a:pPr>
              <a:lnSpc>
                <a:spcPct val="150000"/>
              </a:lnSpc>
              <a:buClr>
                <a:srgbClr val="000798"/>
              </a:buClr>
              <a:buFont typeface="Wingdings" panose="05000000000000000000" pitchFamily="2" charset="2"/>
              <a:buChar char="l"/>
              <a:defRPr/>
            </a:pPr>
            <a:r>
              <a:rPr lang="zh-CN" altLang="en-US" dirty="0">
                <a:solidFill>
                  <a:schemeClr val="accent1">
                    <a:lumMod val="50000"/>
                  </a:schemeClr>
                </a:solidFill>
                <a:latin typeface="+mn-ea"/>
                <a:ea typeface="+mn-ea"/>
                <a:sym typeface="Wingdings" panose="05000000000000000000" pitchFamily="2" charset="2"/>
              </a:rPr>
              <a:t>中信特钢（</a:t>
            </a:r>
            <a:r>
              <a:rPr lang="en-US" altLang="zh-CN" dirty="0">
                <a:solidFill>
                  <a:schemeClr val="accent1">
                    <a:lumMod val="50000"/>
                  </a:schemeClr>
                </a:solidFill>
                <a:latin typeface="+mn-ea"/>
                <a:ea typeface="+mn-ea"/>
                <a:sym typeface="Wingdings" panose="05000000000000000000" pitchFamily="2" charset="2"/>
              </a:rPr>
              <a:t>000708.SZ</a:t>
            </a:r>
            <a:r>
              <a:rPr lang="zh-CN" altLang="en-US" dirty="0">
                <a:solidFill>
                  <a:schemeClr val="accent1">
                    <a:lumMod val="50000"/>
                  </a:schemeClr>
                </a:solidFill>
                <a:latin typeface="+mn-ea"/>
                <a:ea typeface="+mn-ea"/>
                <a:sym typeface="Wingdings" panose="05000000000000000000" pitchFamily="2" charset="2"/>
              </a:rPr>
              <a:t>）：</a:t>
            </a:r>
            <a:r>
              <a:rPr lang="zh-CN" altLang="en-US" dirty="0">
                <a:solidFill>
                  <a:schemeClr val="accent1">
                    <a:lumMod val="50000"/>
                  </a:schemeClr>
                </a:solidFill>
                <a:latin typeface="+mn-ea"/>
                <a:ea typeface="+mn-ea"/>
              </a:rPr>
              <a:t>公司实施以发行股份方式购买江阴兴澄特种钢铁有限公司</a:t>
            </a:r>
            <a:r>
              <a:rPr lang="en-US" altLang="zh-CN" dirty="0">
                <a:solidFill>
                  <a:schemeClr val="accent1">
                    <a:lumMod val="50000"/>
                  </a:schemeClr>
                </a:solidFill>
                <a:latin typeface="+mn-ea"/>
                <a:ea typeface="+mn-ea"/>
              </a:rPr>
              <a:t>86.5%</a:t>
            </a:r>
            <a:r>
              <a:rPr lang="zh-CN" altLang="en-US" dirty="0">
                <a:solidFill>
                  <a:schemeClr val="accent1">
                    <a:lumMod val="50000"/>
                  </a:schemeClr>
                </a:solidFill>
                <a:latin typeface="+mn-ea"/>
                <a:ea typeface="+mn-ea"/>
              </a:rPr>
              <a:t>股权的重大资产重组方案，实现了中信集团特钢板块整体上市，更名为“中信特钢”。同时，该上市公司还发布了</a:t>
            </a:r>
            <a:r>
              <a:rPr lang="en-US" altLang="zh-CN" dirty="0">
                <a:solidFill>
                  <a:schemeClr val="accent1">
                    <a:lumMod val="50000"/>
                  </a:schemeClr>
                </a:solidFill>
                <a:latin typeface="+mn-ea"/>
                <a:ea typeface="+mn-ea"/>
              </a:rPr>
              <a:t>2019</a:t>
            </a:r>
            <a:r>
              <a:rPr lang="zh-CN" altLang="en-US" dirty="0">
                <a:solidFill>
                  <a:schemeClr val="accent1">
                    <a:lumMod val="50000"/>
                  </a:schemeClr>
                </a:solidFill>
                <a:latin typeface="+mn-ea"/>
                <a:ea typeface="+mn-ea"/>
              </a:rPr>
              <a:t>年前三季度的业绩预告，中信特钢在</a:t>
            </a:r>
            <a:r>
              <a:rPr lang="en-US" altLang="zh-CN" dirty="0">
                <a:solidFill>
                  <a:schemeClr val="accent1">
                    <a:lumMod val="50000"/>
                  </a:schemeClr>
                </a:solidFill>
                <a:latin typeface="+mn-ea"/>
                <a:ea typeface="+mn-ea"/>
              </a:rPr>
              <a:t>1-9</a:t>
            </a:r>
            <a:r>
              <a:rPr lang="zh-CN" altLang="en-US" dirty="0">
                <a:solidFill>
                  <a:schemeClr val="accent1">
                    <a:lumMod val="50000"/>
                  </a:schemeClr>
                </a:solidFill>
                <a:latin typeface="+mn-ea"/>
                <a:ea typeface="+mn-ea"/>
              </a:rPr>
              <a:t>月实现归属于上市公司股东的净利润相较于上年同期重组前增长近</a:t>
            </a:r>
            <a:r>
              <a:rPr lang="en-US" altLang="zh-CN" dirty="0">
                <a:solidFill>
                  <a:schemeClr val="accent1">
                    <a:lumMod val="50000"/>
                  </a:schemeClr>
                </a:solidFill>
                <a:latin typeface="+mn-ea"/>
                <a:ea typeface="+mn-ea"/>
              </a:rPr>
              <a:t>9</a:t>
            </a:r>
            <a:r>
              <a:rPr lang="zh-CN" altLang="en-US" dirty="0">
                <a:solidFill>
                  <a:schemeClr val="accent1">
                    <a:lumMod val="50000"/>
                  </a:schemeClr>
                </a:solidFill>
                <a:latin typeface="+mn-ea"/>
                <a:ea typeface="+mn-ea"/>
              </a:rPr>
              <a:t>倍。</a:t>
            </a:r>
            <a:endParaRPr lang="en-US" altLang="zh-CN" dirty="0">
              <a:solidFill>
                <a:schemeClr val="accent1">
                  <a:lumMod val="50000"/>
                </a:schemeClr>
              </a:solidFill>
              <a:latin typeface="+mn-ea"/>
              <a:ea typeface="+mn-ea"/>
            </a:endParaRPr>
          </a:p>
          <a:p>
            <a:pPr>
              <a:lnSpc>
                <a:spcPct val="150000"/>
              </a:lnSpc>
              <a:buClr>
                <a:srgbClr val="000798"/>
              </a:buClr>
              <a:defRPr/>
            </a:pPr>
            <a:endParaRPr lang="en-US" altLang="zh-CN" dirty="0">
              <a:solidFill>
                <a:schemeClr val="accent1">
                  <a:lumMod val="50000"/>
                </a:schemeClr>
              </a:solidFill>
              <a:latin typeface="+mn-ea"/>
              <a:ea typeface="+mn-ea"/>
            </a:endParaRPr>
          </a:p>
          <a:p>
            <a:pPr>
              <a:lnSpc>
                <a:spcPct val="150000"/>
              </a:lnSpc>
              <a:buClr>
                <a:srgbClr val="000798"/>
              </a:buClr>
              <a:buFont typeface="Wingdings" panose="05000000000000000000" pitchFamily="2" charset="2"/>
              <a:buChar char="l"/>
              <a:defRPr/>
            </a:pPr>
            <a:r>
              <a:rPr lang="zh-CN" altLang="en-US" dirty="0">
                <a:solidFill>
                  <a:schemeClr val="accent1">
                    <a:lumMod val="50000"/>
                  </a:schemeClr>
                </a:solidFill>
                <a:latin typeface="+mn-ea"/>
                <a:ea typeface="+mn-ea"/>
              </a:rPr>
              <a:t>宝鼎科技（</a:t>
            </a:r>
            <a:r>
              <a:rPr lang="en-US" altLang="zh-CN" dirty="0">
                <a:solidFill>
                  <a:schemeClr val="accent1">
                    <a:lumMod val="50000"/>
                  </a:schemeClr>
                </a:solidFill>
                <a:latin typeface="+mn-ea"/>
                <a:ea typeface="+mn-ea"/>
              </a:rPr>
              <a:t>002552.SZ</a:t>
            </a:r>
            <a:r>
              <a:rPr lang="zh-CN" altLang="en-US" dirty="0">
                <a:solidFill>
                  <a:schemeClr val="accent1">
                    <a:lumMod val="50000"/>
                  </a:schemeClr>
                </a:solidFill>
                <a:latin typeface="+mn-ea"/>
                <a:ea typeface="+mn-ea"/>
              </a:rPr>
              <a:t>）</a:t>
            </a:r>
            <a:r>
              <a:rPr lang="en-US" altLang="zh-CN" dirty="0">
                <a:solidFill>
                  <a:schemeClr val="accent1">
                    <a:lumMod val="50000"/>
                  </a:schemeClr>
                </a:solidFill>
                <a:latin typeface="+mn-ea"/>
                <a:ea typeface="+mn-ea"/>
              </a:rPr>
              <a:t>:</a:t>
            </a:r>
            <a:r>
              <a:rPr lang="zh-CN" altLang="en-US" dirty="0">
                <a:solidFill>
                  <a:schemeClr val="accent1">
                    <a:lumMod val="50000"/>
                  </a:schemeClr>
                </a:solidFill>
                <a:latin typeface="+mn-ea"/>
                <a:ea typeface="+mn-ea"/>
              </a:rPr>
              <a:t>国资入主概念引爆</a:t>
            </a:r>
            <a:r>
              <a:rPr lang="en-US" altLang="zh-CN" dirty="0">
                <a:solidFill>
                  <a:schemeClr val="accent1">
                    <a:lumMod val="50000"/>
                  </a:schemeClr>
                </a:solidFill>
                <a:latin typeface="+mn-ea"/>
                <a:ea typeface="+mn-ea"/>
              </a:rPr>
              <a:t>A</a:t>
            </a:r>
            <a:r>
              <a:rPr lang="zh-CN" altLang="en-US" dirty="0">
                <a:solidFill>
                  <a:schemeClr val="accent1">
                    <a:lumMod val="50000"/>
                  </a:schemeClr>
                </a:solidFill>
                <a:latin typeface="+mn-ea"/>
                <a:ea typeface="+mn-ea"/>
              </a:rPr>
              <a:t>股市场，</a:t>
            </a:r>
            <a:r>
              <a:rPr lang="en-US" altLang="zh-CN" dirty="0">
                <a:solidFill>
                  <a:schemeClr val="accent1">
                    <a:lumMod val="50000"/>
                  </a:schemeClr>
                </a:solidFill>
                <a:latin typeface="+mn-ea"/>
                <a:ea typeface="+mn-ea"/>
              </a:rPr>
              <a:t>9</a:t>
            </a:r>
            <a:r>
              <a:rPr lang="zh-CN" altLang="en-US" dirty="0">
                <a:solidFill>
                  <a:schemeClr val="accent1">
                    <a:lumMod val="50000"/>
                  </a:schemeClr>
                </a:solidFill>
                <a:latin typeface="+mn-ea"/>
                <a:ea typeface="+mn-ea"/>
              </a:rPr>
              <a:t>月</a:t>
            </a:r>
            <a:r>
              <a:rPr lang="en-US" altLang="zh-CN" dirty="0">
                <a:solidFill>
                  <a:schemeClr val="accent1">
                    <a:lumMod val="50000"/>
                  </a:schemeClr>
                </a:solidFill>
                <a:latin typeface="+mn-ea"/>
                <a:ea typeface="+mn-ea"/>
              </a:rPr>
              <a:t>18</a:t>
            </a:r>
            <a:r>
              <a:rPr lang="zh-CN" altLang="en-US" dirty="0">
                <a:solidFill>
                  <a:schemeClr val="accent1">
                    <a:lumMod val="50000"/>
                  </a:schemeClr>
                </a:solidFill>
                <a:latin typeface="+mn-ea"/>
                <a:ea typeface="+mn-ea"/>
              </a:rPr>
              <a:t>日晚间宝鼎科技公告称拟向招金集团转让</a:t>
            </a:r>
            <a:r>
              <a:rPr lang="en-US" altLang="zh-CN" dirty="0">
                <a:solidFill>
                  <a:schemeClr val="accent1">
                    <a:lumMod val="50000"/>
                  </a:schemeClr>
                </a:solidFill>
                <a:latin typeface="+mn-ea"/>
                <a:ea typeface="+mn-ea"/>
              </a:rPr>
              <a:t>9156.35</a:t>
            </a:r>
            <a:r>
              <a:rPr lang="zh-CN" altLang="en-US" dirty="0">
                <a:solidFill>
                  <a:schemeClr val="accent1">
                    <a:lumMod val="50000"/>
                  </a:schemeClr>
                </a:solidFill>
                <a:latin typeface="+mn-ea"/>
                <a:ea typeface="+mn-ea"/>
              </a:rPr>
              <a:t>万股公司股份，占公司总股本的</a:t>
            </a:r>
            <a:r>
              <a:rPr lang="en-US" altLang="zh-CN" dirty="0">
                <a:solidFill>
                  <a:schemeClr val="accent1">
                    <a:lumMod val="50000"/>
                  </a:schemeClr>
                </a:solidFill>
                <a:latin typeface="+mn-ea"/>
                <a:ea typeface="+mn-ea"/>
              </a:rPr>
              <a:t>29.9%</a:t>
            </a:r>
            <a:r>
              <a:rPr lang="zh-CN" altLang="en-US" dirty="0">
                <a:solidFill>
                  <a:schemeClr val="accent1">
                    <a:lumMod val="50000"/>
                  </a:schemeClr>
                </a:solidFill>
                <a:latin typeface="+mn-ea"/>
                <a:ea typeface="+mn-ea"/>
              </a:rPr>
              <a:t>，本次股份转让及部分要约收购事项完成后，招金集团将直接持有公司不少于</a:t>
            </a:r>
            <a:r>
              <a:rPr lang="en-US" altLang="zh-CN" dirty="0">
                <a:solidFill>
                  <a:schemeClr val="accent1">
                    <a:lumMod val="50000"/>
                  </a:schemeClr>
                </a:solidFill>
                <a:latin typeface="+mn-ea"/>
                <a:ea typeface="+mn-ea"/>
              </a:rPr>
              <a:t>1.16</a:t>
            </a:r>
            <a:r>
              <a:rPr lang="zh-CN" altLang="en-US" dirty="0">
                <a:solidFill>
                  <a:schemeClr val="accent1">
                    <a:lumMod val="50000"/>
                  </a:schemeClr>
                </a:solidFill>
                <a:latin typeface="+mn-ea"/>
                <a:ea typeface="+mn-ea"/>
              </a:rPr>
              <a:t>亿股股份，占公司总股本的</a:t>
            </a:r>
            <a:r>
              <a:rPr lang="en-US" altLang="zh-CN" dirty="0">
                <a:solidFill>
                  <a:schemeClr val="accent1">
                    <a:lumMod val="50000"/>
                  </a:schemeClr>
                </a:solidFill>
                <a:latin typeface="+mn-ea"/>
                <a:ea typeface="+mn-ea"/>
              </a:rPr>
              <a:t>37.9%</a:t>
            </a:r>
            <a:r>
              <a:rPr lang="zh-CN" altLang="en-US" dirty="0">
                <a:solidFill>
                  <a:schemeClr val="accent1">
                    <a:lumMod val="50000"/>
                  </a:schemeClr>
                </a:solidFill>
                <a:latin typeface="+mn-ea"/>
                <a:ea typeface="+mn-ea"/>
              </a:rPr>
              <a:t>，招金集团将成为公司控股股东，山东省招远市人民政府将成为公司的实际控制人，公司的控股股东、实际控制人将发生变更。</a:t>
            </a: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en-US" altLang="zh-CN" sz="2400" b="1" dirty="0">
                <a:solidFill>
                  <a:srgbClr val="000066"/>
                </a:solidFill>
                <a:latin typeface="幼圆" panose="02010509060101010101" pitchFamily="49" charset="-122"/>
                <a:ea typeface="幼圆" panose="02010509060101010101" pitchFamily="49" charset="-122"/>
              </a:rPr>
              <a:t>8</a:t>
            </a:r>
            <a:r>
              <a:rPr lang="zh-CN" altLang="en-US" sz="2400" b="1" dirty="0">
                <a:solidFill>
                  <a:srgbClr val="000066"/>
                </a:solidFill>
                <a:latin typeface="幼圆" panose="02010509060101010101" pitchFamily="49" charset="-122"/>
                <a:ea typeface="幼圆" panose="02010509060101010101" pitchFamily="49" charset="-122"/>
              </a:rPr>
              <a:t>月涨幅居前个股的</a:t>
            </a:r>
            <a:r>
              <a:rPr lang="en-US" altLang="zh-CN" sz="2400" b="1" dirty="0">
                <a:solidFill>
                  <a:srgbClr val="000066"/>
                </a:solidFill>
                <a:latin typeface="幼圆" panose="02010509060101010101" pitchFamily="49" charset="-122"/>
                <a:ea typeface="幼圆" panose="02010509060101010101" pitchFamily="49" charset="-122"/>
              </a:rPr>
              <a:t>9</a:t>
            </a:r>
            <a:r>
              <a:rPr lang="zh-CN" altLang="en-US" sz="2400" b="1" dirty="0">
                <a:solidFill>
                  <a:srgbClr val="000066"/>
                </a:solidFill>
                <a:latin typeface="幼圆" panose="02010509060101010101" pitchFamily="49" charset="-122"/>
                <a:ea typeface="幼圆" panose="02010509060101010101" pitchFamily="49" charset="-122"/>
              </a:rPr>
              <a:t>月表现</a:t>
            </a:r>
            <a:endParaRPr lang="en-US" altLang="zh-CN" sz="2400" b="1" dirty="0">
              <a:solidFill>
                <a:srgbClr val="000066"/>
              </a:solidFill>
              <a:latin typeface="幼圆" panose="02010509060101010101" pitchFamily="49" charset="-122"/>
              <a:ea typeface="幼圆" panose="02010509060101010101" pitchFamily="49"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270530756"/>
              </p:ext>
            </p:extLst>
          </p:nvPr>
        </p:nvGraphicFramePr>
        <p:xfrm>
          <a:off x="-36512" y="908720"/>
          <a:ext cx="9180512" cy="5544616"/>
        </p:xfrm>
        <a:graphic>
          <a:graphicData uri="http://schemas.openxmlformats.org/drawingml/2006/table">
            <a:tbl>
              <a:tblPr/>
              <a:tblGrid>
                <a:gridCol w="1224136">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721586">
                  <a:extLst>
                    <a:ext uri="{9D8B030D-6E8A-4147-A177-3AD203B41FA5}">
                      <a16:colId xmlns:a16="http://schemas.microsoft.com/office/drawing/2014/main" val="20003"/>
                    </a:ext>
                  </a:extLst>
                </a:gridCol>
                <a:gridCol w="1458872">
                  <a:extLst>
                    <a:ext uri="{9D8B030D-6E8A-4147-A177-3AD203B41FA5}">
                      <a16:colId xmlns:a16="http://schemas.microsoft.com/office/drawing/2014/main" val="20004"/>
                    </a:ext>
                  </a:extLst>
                </a:gridCol>
                <a:gridCol w="1823590">
                  <a:extLst>
                    <a:ext uri="{9D8B030D-6E8A-4147-A177-3AD203B41FA5}">
                      <a16:colId xmlns:a16="http://schemas.microsoft.com/office/drawing/2014/main" val="20005"/>
                    </a:ext>
                  </a:extLst>
                </a:gridCol>
              </a:tblGrid>
              <a:tr h="504056">
                <a:tc>
                  <a:txBody>
                    <a:bodyPr/>
                    <a:lstStyle/>
                    <a:p>
                      <a:pPr algn="ctr" fontAlgn="ctr"/>
                      <a:r>
                        <a:rPr lang="zh-CN" altLang="en-US" sz="1600" b="1" i="0" u="none" strike="noStrike" kern="1200" dirty="0">
                          <a:solidFill>
                            <a:srgbClr val="FFFFFF"/>
                          </a:solidFill>
                          <a:effectLst/>
                          <a:latin typeface="等线" panose="02010600030101010101" pitchFamily="2" charset="-122"/>
                          <a:ea typeface="等线" panose="02010600030101010101" pitchFamily="2" charset="-122"/>
                          <a:cs typeface="+mn-cs"/>
                        </a:rPr>
                        <a:t>证券代码</a:t>
                      </a:r>
                    </a:p>
                  </a:txBody>
                  <a:tcPr marL="5617" marR="5617" marT="5617"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ctr"/>
                      <a:r>
                        <a:rPr lang="zh-CN" altLang="en-US" sz="1600" b="1" i="0" u="none" strike="noStrike" kern="1200" dirty="0">
                          <a:solidFill>
                            <a:srgbClr val="FFFFFF"/>
                          </a:solidFill>
                          <a:effectLst/>
                          <a:latin typeface="等线" panose="02010600030101010101" pitchFamily="2" charset="-122"/>
                          <a:ea typeface="等线" panose="02010600030101010101" pitchFamily="2" charset="-122"/>
                          <a:cs typeface="+mn-cs"/>
                        </a:rPr>
                        <a:t>证券简称</a:t>
                      </a:r>
                    </a:p>
                  </a:txBody>
                  <a:tcPr marL="5617" marR="5617" marT="5617"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ctr"/>
                      <a:r>
                        <a:rPr lang="zh-CN" altLang="en-US" sz="1600" b="1" i="0" u="none" strike="noStrike" kern="1200" dirty="0">
                          <a:solidFill>
                            <a:srgbClr val="FFFFFF"/>
                          </a:solidFill>
                          <a:effectLst/>
                          <a:latin typeface="等线" panose="02010600030101010101" pitchFamily="2" charset="-122"/>
                          <a:ea typeface="等线" panose="02010600030101010101" pitchFamily="2" charset="-122"/>
                          <a:cs typeface="+mn-cs"/>
                        </a:rPr>
                        <a:t>总市值（亿元）</a:t>
                      </a:r>
                    </a:p>
                  </a:txBody>
                  <a:tcPr marL="5617" marR="5617" marT="5617"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ctr"/>
                      <a:r>
                        <a:rPr lang="zh-CN" altLang="en-US" sz="1600" b="1" i="0" u="none" strike="noStrike" kern="1200" dirty="0">
                          <a:solidFill>
                            <a:srgbClr val="FFFFFF"/>
                          </a:solidFill>
                          <a:effectLst/>
                          <a:latin typeface="等线" panose="02010600030101010101" pitchFamily="2" charset="-122"/>
                          <a:ea typeface="等线" panose="02010600030101010101" pitchFamily="2" charset="-122"/>
                          <a:cs typeface="+mn-cs"/>
                        </a:rPr>
                        <a:t>上月涨幅（</a:t>
                      </a:r>
                      <a:r>
                        <a:rPr lang="en-US" altLang="zh-CN" sz="1600" b="1" i="0" u="none" strike="noStrike" kern="1200" dirty="0">
                          <a:solidFill>
                            <a:srgbClr val="FFFFFF"/>
                          </a:solidFill>
                          <a:effectLst/>
                          <a:latin typeface="等线" panose="02010600030101010101" pitchFamily="2" charset="-122"/>
                          <a:ea typeface="等线" panose="02010600030101010101" pitchFamily="2" charset="-122"/>
                          <a:cs typeface="+mn-cs"/>
                        </a:rPr>
                        <a:t>%</a:t>
                      </a:r>
                      <a:r>
                        <a:rPr lang="zh-CN" altLang="en-US" sz="1600" b="1" i="0" u="none" strike="noStrike" kern="1200" dirty="0">
                          <a:solidFill>
                            <a:srgbClr val="FFFFFF"/>
                          </a:solidFill>
                          <a:effectLst/>
                          <a:latin typeface="等线" panose="02010600030101010101" pitchFamily="2" charset="-122"/>
                          <a:ea typeface="等线" panose="02010600030101010101" pitchFamily="2" charset="-122"/>
                          <a:cs typeface="+mn-cs"/>
                        </a:rPr>
                        <a:t>）</a:t>
                      </a:r>
                    </a:p>
                  </a:txBody>
                  <a:tcPr marL="5617" marR="5617" marT="5617"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ctr"/>
                      <a:r>
                        <a:rPr lang="zh-CN" altLang="en-US" sz="1600" b="1" i="0" u="none" strike="noStrike" kern="1200" dirty="0">
                          <a:solidFill>
                            <a:srgbClr val="FFFFFF"/>
                          </a:solidFill>
                          <a:effectLst/>
                          <a:latin typeface="等线" panose="02010600030101010101" pitchFamily="2" charset="-122"/>
                          <a:ea typeface="等线" panose="02010600030101010101" pitchFamily="2" charset="-122"/>
                          <a:cs typeface="+mn-cs"/>
                        </a:rPr>
                        <a:t>本月涨幅（</a:t>
                      </a:r>
                      <a:r>
                        <a:rPr lang="en-US" altLang="zh-CN" sz="1600" b="1" i="0" u="none" strike="noStrike" kern="1200" dirty="0">
                          <a:solidFill>
                            <a:srgbClr val="FFFFFF"/>
                          </a:solidFill>
                          <a:effectLst/>
                          <a:latin typeface="等线" panose="02010600030101010101" pitchFamily="2" charset="-122"/>
                          <a:ea typeface="等线" panose="02010600030101010101" pitchFamily="2" charset="-122"/>
                          <a:cs typeface="+mn-cs"/>
                        </a:rPr>
                        <a:t>%</a:t>
                      </a:r>
                      <a:r>
                        <a:rPr lang="zh-CN" altLang="en-US" sz="1600" b="1" i="0" u="none" strike="noStrike" kern="1200" dirty="0">
                          <a:solidFill>
                            <a:srgbClr val="FFFFFF"/>
                          </a:solidFill>
                          <a:effectLst/>
                          <a:latin typeface="等线" panose="02010600030101010101" pitchFamily="2" charset="-122"/>
                          <a:ea typeface="等线" panose="02010600030101010101" pitchFamily="2" charset="-122"/>
                          <a:cs typeface="+mn-cs"/>
                        </a:rPr>
                        <a:t>）</a:t>
                      </a:r>
                    </a:p>
                  </a:txBody>
                  <a:tcPr marL="5617" marR="5617" marT="5617"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ctr"/>
                      <a:r>
                        <a:rPr lang="zh-CN" altLang="en-US" sz="1600" b="1" i="0" u="none" strike="noStrike" kern="1200" dirty="0">
                          <a:solidFill>
                            <a:srgbClr val="FFFFFF"/>
                          </a:solidFill>
                          <a:effectLst/>
                          <a:latin typeface="等线" panose="02010600030101010101" pitchFamily="2" charset="-122"/>
                          <a:ea typeface="等线" panose="02010600030101010101" pitchFamily="2" charset="-122"/>
                          <a:cs typeface="+mn-cs"/>
                        </a:rPr>
                        <a:t>行业</a:t>
                      </a:r>
                    </a:p>
                  </a:txBody>
                  <a:tcPr marL="5617" marR="5617" marT="5617"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10000"/>
                  </a:ext>
                </a:extLst>
              </a:tr>
              <a:tr h="504056">
                <a:tc>
                  <a:txBody>
                    <a:bodyPr/>
                    <a:lstStyle/>
                    <a:p>
                      <a:pPr marL="0" indent="0" algn="ctr" defTabSz="914400" rtl="0" eaLnBrk="1" fontAlgn="b" latinLnBrk="0" hangingPunct="1">
                        <a:lnSpc>
                          <a:spcPct val="200000"/>
                        </a:lnSpc>
                        <a:buNone/>
                      </a:pPr>
                      <a:r>
                        <a:rPr lang="en-US" sz="1600" b="1" kern="1200" dirty="0">
                          <a:solidFill>
                            <a:srgbClr val="002060"/>
                          </a:solidFill>
                          <a:effectLst/>
                          <a:latin typeface="等线" panose="02010600030101010101" pitchFamily="2" charset="-122"/>
                          <a:ea typeface="等线" panose="02010600030101010101" pitchFamily="2" charset="-122"/>
                          <a:cs typeface="+mn-cs"/>
                        </a:rPr>
                        <a:t>603501.SH</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韦尔股份</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847.34</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148.65%</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11.41%</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制造业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0001"/>
                  </a:ext>
                </a:extLst>
              </a:tr>
              <a:tr h="504056">
                <a:tc>
                  <a:txBody>
                    <a:bodyPr/>
                    <a:lstStyle/>
                    <a:p>
                      <a:pPr marL="0" indent="0" algn="ctr" defTabSz="914400" rtl="0" eaLnBrk="1" fontAlgn="b" latinLnBrk="0" hangingPunct="1">
                        <a:lnSpc>
                          <a:spcPct val="200000"/>
                        </a:lnSpc>
                        <a:buNone/>
                      </a:pPr>
                      <a:r>
                        <a:rPr lang="en-US" sz="1600" b="1" kern="1200" dirty="0">
                          <a:solidFill>
                            <a:srgbClr val="002060"/>
                          </a:solidFill>
                          <a:effectLst/>
                          <a:latin typeface="等线" panose="02010600030101010101" pitchFamily="2" charset="-122"/>
                          <a:ea typeface="等线" panose="02010600030101010101" pitchFamily="2" charset="-122"/>
                          <a:cs typeface="+mn-cs"/>
                        </a:rPr>
                        <a:t>300526.SZ</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中潜股份</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90.45</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126.16%</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16.77%</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制造业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04056">
                <a:tc>
                  <a:txBody>
                    <a:bodyPr/>
                    <a:lstStyle/>
                    <a:p>
                      <a:pPr marL="0" indent="0" algn="ctr" defTabSz="914400" rtl="0" eaLnBrk="1" fontAlgn="b" latinLnBrk="0" hangingPunct="1">
                        <a:lnSpc>
                          <a:spcPct val="200000"/>
                        </a:lnSpc>
                        <a:buNone/>
                      </a:pPr>
                      <a:r>
                        <a:rPr lang="en-US" sz="1600" b="1" kern="1200" dirty="0">
                          <a:solidFill>
                            <a:srgbClr val="002060"/>
                          </a:solidFill>
                          <a:effectLst/>
                          <a:latin typeface="等线" panose="02010600030101010101" pitchFamily="2" charset="-122"/>
                          <a:ea typeface="等线" panose="02010600030101010101" pitchFamily="2" charset="-122"/>
                          <a:cs typeface="+mn-cs"/>
                        </a:rPr>
                        <a:t>000038.SZ</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dirty="0">
                          <a:solidFill>
                            <a:srgbClr val="002060"/>
                          </a:solidFill>
                          <a:effectLst/>
                          <a:latin typeface="等线" panose="02010600030101010101" pitchFamily="2" charset="-122"/>
                          <a:ea typeface="等线" panose="02010600030101010101" pitchFamily="2" charset="-122"/>
                          <a:cs typeface="+mn-cs"/>
                        </a:rPr>
                        <a:t>深大通</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63.26</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93.13%</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-20.29%</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租赁和商务服务业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0003"/>
                  </a:ext>
                </a:extLst>
              </a:tr>
              <a:tr h="504056">
                <a:tc>
                  <a:txBody>
                    <a:bodyPr/>
                    <a:lstStyle/>
                    <a:p>
                      <a:pPr marL="0" indent="0" algn="ctr" defTabSz="914400" rtl="0" eaLnBrk="1" fontAlgn="b" latinLnBrk="0" hangingPunct="1">
                        <a:lnSpc>
                          <a:spcPct val="200000"/>
                        </a:lnSpc>
                        <a:buNone/>
                      </a:pPr>
                      <a:r>
                        <a:rPr lang="en-US" sz="1600" b="1" kern="1200" dirty="0">
                          <a:solidFill>
                            <a:srgbClr val="002060"/>
                          </a:solidFill>
                          <a:effectLst/>
                          <a:latin typeface="等线" panose="02010600030101010101" pitchFamily="2" charset="-122"/>
                          <a:ea typeface="等线" panose="02010600030101010101" pitchFamily="2" charset="-122"/>
                          <a:cs typeface="+mn-cs"/>
                        </a:rPr>
                        <a:t>000058.SZ</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dirty="0">
                          <a:solidFill>
                            <a:srgbClr val="002060"/>
                          </a:solidFill>
                          <a:effectLst/>
                          <a:latin typeface="等线" panose="02010600030101010101" pitchFamily="2" charset="-122"/>
                          <a:ea typeface="等线" panose="02010600030101010101" pitchFamily="2" charset="-122"/>
                          <a:cs typeface="+mn-cs"/>
                        </a:rPr>
                        <a:t>深赛格</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102.44</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91.17%</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-16.77%</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租赁和商务服务业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04056">
                <a:tc>
                  <a:txBody>
                    <a:bodyPr/>
                    <a:lstStyle/>
                    <a:p>
                      <a:pPr marL="0" indent="0" algn="ctr" defTabSz="914400" rtl="0" eaLnBrk="1" fontAlgn="b" latinLnBrk="0" hangingPunct="1">
                        <a:lnSpc>
                          <a:spcPct val="200000"/>
                        </a:lnSpc>
                        <a:buNone/>
                      </a:pPr>
                      <a:r>
                        <a:rPr lang="en-US" sz="1600" b="1" kern="1200">
                          <a:solidFill>
                            <a:srgbClr val="002060"/>
                          </a:solidFill>
                          <a:effectLst/>
                          <a:latin typeface="等线" panose="02010600030101010101" pitchFamily="2" charset="-122"/>
                          <a:ea typeface="等线" panose="02010600030101010101" pitchFamily="2" charset="-122"/>
                          <a:cs typeface="+mn-cs"/>
                        </a:rPr>
                        <a:t>600812.SH</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dirty="0">
                          <a:solidFill>
                            <a:srgbClr val="002060"/>
                          </a:solidFill>
                          <a:effectLst/>
                          <a:latin typeface="等线" panose="02010600030101010101" pitchFamily="2" charset="-122"/>
                          <a:ea typeface="等线" panose="02010600030101010101" pitchFamily="2" charset="-122"/>
                          <a:cs typeface="+mn-cs"/>
                        </a:rPr>
                        <a:t>华北制药</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116.28</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83.94%</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-11.10%</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制造业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0005"/>
                  </a:ext>
                </a:extLst>
              </a:tr>
              <a:tr h="504056">
                <a:tc>
                  <a:txBody>
                    <a:bodyPr/>
                    <a:lstStyle/>
                    <a:p>
                      <a:pPr marL="0" indent="0" algn="ctr" defTabSz="914400" rtl="0" eaLnBrk="1" fontAlgn="b" latinLnBrk="0" hangingPunct="1">
                        <a:lnSpc>
                          <a:spcPct val="200000"/>
                        </a:lnSpc>
                        <a:buNone/>
                      </a:pPr>
                      <a:r>
                        <a:rPr lang="en-US" sz="1600" b="1" kern="1200">
                          <a:solidFill>
                            <a:srgbClr val="002060"/>
                          </a:solidFill>
                          <a:effectLst/>
                          <a:latin typeface="等线" panose="02010600030101010101" pitchFamily="2" charset="-122"/>
                          <a:ea typeface="等线" panose="02010600030101010101" pitchFamily="2" charset="-122"/>
                          <a:cs typeface="+mn-cs"/>
                        </a:rPr>
                        <a:t>002201.SZ</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dirty="0">
                          <a:solidFill>
                            <a:srgbClr val="002060"/>
                          </a:solidFill>
                          <a:effectLst/>
                          <a:latin typeface="等线" panose="02010600030101010101" pitchFamily="2" charset="-122"/>
                          <a:ea typeface="等线" panose="02010600030101010101" pitchFamily="2" charset="-122"/>
                          <a:cs typeface="+mn-cs"/>
                        </a:rPr>
                        <a:t>九鼎新材</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72.98</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78.02%</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-11.42%</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制造业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04056">
                <a:tc>
                  <a:txBody>
                    <a:bodyPr/>
                    <a:lstStyle/>
                    <a:p>
                      <a:pPr marL="0" indent="0" algn="ctr" defTabSz="914400" rtl="0" eaLnBrk="1" fontAlgn="b" latinLnBrk="0" hangingPunct="1">
                        <a:lnSpc>
                          <a:spcPct val="200000"/>
                        </a:lnSpc>
                        <a:buNone/>
                      </a:pPr>
                      <a:r>
                        <a:rPr lang="en-US" sz="1600" b="1" kern="1200">
                          <a:solidFill>
                            <a:srgbClr val="002060"/>
                          </a:solidFill>
                          <a:effectLst/>
                          <a:latin typeface="等线" panose="02010600030101010101" pitchFamily="2" charset="-122"/>
                          <a:ea typeface="等线" panose="02010600030101010101" pitchFamily="2" charset="-122"/>
                          <a:cs typeface="+mn-cs"/>
                        </a:rPr>
                        <a:t>603315.SH</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dirty="0">
                          <a:solidFill>
                            <a:srgbClr val="002060"/>
                          </a:solidFill>
                          <a:effectLst/>
                          <a:latin typeface="等线" panose="02010600030101010101" pitchFamily="2" charset="-122"/>
                          <a:ea typeface="等线" panose="02010600030101010101" pitchFamily="2" charset="-122"/>
                          <a:cs typeface="+mn-cs"/>
                        </a:rPr>
                        <a:t>福鞍股份</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36.66</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64.68%</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-6.72%</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制造业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0007"/>
                  </a:ext>
                </a:extLst>
              </a:tr>
              <a:tr h="504056">
                <a:tc>
                  <a:txBody>
                    <a:bodyPr/>
                    <a:lstStyle/>
                    <a:p>
                      <a:pPr marL="0" indent="0" algn="ctr" defTabSz="914400" rtl="0" eaLnBrk="1" fontAlgn="b" latinLnBrk="0" hangingPunct="1">
                        <a:lnSpc>
                          <a:spcPct val="200000"/>
                        </a:lnSpc>
                        <a:buNone/>
                      </a:pPr>
                      <a:r>
                        <a:rPr lang="en-US" sz="1600" b="1" kern="1200">
                          <a:solidFill>
                            <a:srgbClr val="002060"/>
                          </a:solidFill>
                          <a:effectLst/>
                          <a:latin typeface="等线" panose="02010600030101010101" pitchFamily="2" charset="-122"/>
                          <a:ea typeface="等线" panose="02010600030101010101" pitchFamily="2" charset="-122"/>
                          <a:cs typeface="+mn-cs"/>
                        </a:rPr>
                        <a:t>300748.SZ</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金力永磁</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155.86</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58.63%</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-48.26%</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制造业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04056">
                <a:tc>
                  <a:txBody>
                    <a:bodyPr/>
                    <a:lstStyle/>
                    <a:p>
                      <a:pPr marL="0" indent="0" algn="ctr" defTabSz="914400" rtl="0" eaLnBrk="1" fontAlgn="b" latinLnBrk="0" hangingPunct="1">
                        <a:lnSpc>
                          <a:spcPct val="200000"/>
                        </a:lnSpc>
                        <a:buNone/>
                      </a:pPr>
                      <a:r>
                        <a:rPr lang="en-US" sz="1600" b="1" kern="1200">
                          <a:solidFill>
                            <a:srgbClr val="002060"/>
                          </a:solidFill>
                          <a:effectLst/>
                          <a:latin typeface="等线" panose="02010600030101010101" pitchFamily="2" charset="-122"/>
                          <a:ea typeface="等线" panose="02010600030101010101" pitchFamily="2" charset="-122"/>
                          <a:cs typeface="+mn-cs"/>
                        </a:rPr>
                        <a:t>600052.SH</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浙江广厦</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45.77</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54.55%</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23.53%</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dirty="0">
                          <a:solidFill>
                            <a:srgbClr val="002060"/>
                          </a:solidFill>
                          <a:effectLst/>
                          <a:latin typeface="等线" panose="02010600030101010101" pitchFamily="2" charset="-122"/>
                          <a:ea typeface="等线" panose="02010600030101010101" pitchFamily="2" charset="-122"/>
                          <a:cs typeface="+mn-cs"/>
                        </a:rPr>
                        <a:t>房地产业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0009"/>
                  </a:ext>
                </a:extLst>
              </a:tr>
              <a:tr h="504056">
                <a:tc>
                  <a:txBody>
                    <a:bodyPr/>
                    <a:lstStyle/>
                    <a:p>
                      <a:pPr marL="0" indent="0" algn="ctr" defTabSz="914400" rtl="0" eaLnBrk="1" fontAlgn="b" latinLnBrk="0" hangingPunct="1">
                        <a:lnSpc>
                          <a:spcPct val="200000"/>
                        </a:lnSpc>
                        <a:buNone/>
                      </a:pPr>
                      <a:r>
                        <a:rPr lang="en-US" sz="1600" b="1" kern="1200">
                          <a:solidFill>
                            <a:srgbClr val="002060"/>
                          </a:solidFill>
                          <a:effectLst/>
                          <a:latin typeface="等线" panose="02010600030101010101" pitchFamily="2" charset="-122"/>
                          <a:ea typeface="等线" panose="02010600030101010101" pitchFamily="2" charset="-122"/>
                          <a:cs typeface="+mn-cs"/>
                        </a:rPr>
                        <a:t>603701.SH</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德宏股份</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24.50</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52.76%</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-26.45%</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dirty="0">
                          <a:solidFill>
                            <a:srgbClr val="002060"/>
                          </a:solidFill>
                          <a:effectLst/>
                          <a:latin typeface="等线" panose="02010600030101010101" pitchFamily="2" charset="-122"/>
                          <a:ea typeface="等线" panose="02010600030101010101" pitchFamily="2" charset="-122"/>
                          <a:cs typeface="+mn-cs"/>
                        </a:rPr>
                        <a:t>制造业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Tree>
  </p:cSld>
  <p:clrMapOvr>
    <a:overrideClrMapping bg1="lt1" tx1="dk1" bg2="lt2" tx2="dk2" accent1="accent1" accent2="accent2" accent3="accent3" accent4="accent4" accent5="accent5" accent6="accent6" hlink="hlink" folHlink="folHlink"/>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en-US" altLang="zh-CN" sz="2400" b="1" dirty="0">
                <a:solidFill>
                  <a:srgbClr val="000066"/>
                </a:solidFill>
                <a:latin typeface="幼圆" panose="02010509060101010101" pitchFamily="49" charset="-122"/>
                <a:ea typeface="幼圆" panose="02010509060101010101" pitchFamily="49" charset="-122"/>
              </a:rPr>
              <a:t>9</a:t>
            </a:r>
            <a:r>
              <a:rPr lang="zh-CN" altLang="en-US" sz="2400" b="1" dirty="0">
                <a:solidFill>
                  <a:srgbClr val="000066"/>
                </a:solidFill>
                <a:latin typeface="幼圆" panose="02010509060101010101" pitchFamily="49" charset="-122"/>
                <a:ea typeface="幼圆" panose="02010509060101010101" pitchFamily="49" charset="-122"/>
              </a:rPr>
              <a:t>月跌幅居前个股</a:t>
            </a:r>
          </a:p>
        </p:txBody>
      </p:sp>
      <p:graphicFrame>
        <p:nvGraphicFramePr>
          <p:cNvPr id="2" name="表格 1"/>
          <p:cNvGraphicFramePr>
            <a:graphicFrameLocks noGrp="1"/>
          </p:cNvGraphicFramePr>
          <p:nvPr>
            <p:extLst>
              <p:ext uri="{D42A27DB-BD31-4B8C-83A1-F6EECF244321}">
                <p14:modId xmlns:p14="http://schemas.microsoft.com/office/powerpoint/2010/main" val="1070442801"/>
              </p:ext>
            </p:extLst>
          </p:nvPr>
        </p:nvGraphicFramePr>
        <p:xfrm>
          <a:off x="-8042" y="908721"/>
          <a:ext cx="9152041" cy="5544616"/>
        </p:xfrm>
        <a:graphic>
          <a:graphicData uri="http://schemas.openxmlformats.org/drawingml/2006/table">
            <a:tbl>
              <a:tblPr/>
              <a:tblGrid>
                <a:gridCol w="1349195">
                  <a:extLst>
                    <a:ext uri="{9D8B030D-6E8A-4147-A177-3AD203B41FA5}">
                      <a16:colId xmlns:a16="http://schemas.microsoft.com/office/drawing/2014/main" val="20000"/>
                    </a:ext>
                  </a:extLst>
                </a:gridCol>
                <a:gridCol w="1349195">
                  <a:extLst>
                    <a:ext uri="{9D8B030D-6E8A-4147-A177-3AD203B41FA5}">
                      <a16:colId xmlns:a16="http://schemas.microsoft.com/office/drawing/2014/main" val="20001"/>
                    </a:ext>
                  </a:extLst>
                </a:gridCol>
                <a:gridCol w="1933847">
                  <a:extLst>
                    <a:ext uri="{9D8B030D-6E8A-4147-A177-3AD203B41FA5}">
                      <a16:colId xmlns:a16="http://schemas.microsoft.com/office/drawing/2014/main" val="20002"/>
                    </a:ext>
                  </a:extLst>
                </a:gridCol>
                <a:gridCol w="1529088">
                  <a:extLst>
                    <a:ext uri="{9D8B030D-6E8A-4147-A177-3AD203B41FA5}">
                      <a16:colId xmlns:a16="http://schemas.microsoft.com/office/drawing/2014/main" val="20003"/>
                    </a:ext>
                  </a:extLst>
                </a:gridCol>
                <a:gridCol w="2990716">
                  <a:extLst>
                    <a:ext uri="{9D8B030D-6E8A-4147-A177-3AD203B41FA5}">
                      <a16:colId xmlns:a16="http://schemas.microsoft.com/office/drawing/2014/main" val="20004"/>
                    </a:ext>
                  </a:extLst>
                </a:gridCol>
              </a:tblGrid>
              <a:tr h="504056">
                <a:tc>
                  <a:txBody>
                    <a:bodyPr/>
                    <a:lstStyle/>
                    <a:p>
                      <a:pPr marL="0" algn="ctr" defTabSz="914400" rtl="0" eaLnBrk="1" fontAlgn="ctr" latinLnBrk="0" hangingPunct="1"/>
                      <a:r>
                        <a:rPr lang="zh-CN" altLang="en-US" sz="1600" b="1" i="0" u="none" strike="noStrike" kern="1200" dirty="0">
                          <a:solidFill>
                            <a:srgbClr val="FFFFFF"/>
                          </a:solidFill>
                          <a:effectLst/>
                          <a:latin typeface="等线" panose="02010600030101010101" pitchFamily="2" charset="-122"/>
                          <a:ea typeface="等线" panose="02010600030101010101" pitchFamily="2" charset="-122"/>
                          <a:cs typeface="+mn-cs"/>
                        </a:rPr>
                        <a:t>证券代码</a:t>
                      </a:r>
                    </a:p>
                  </a:txBody>
                  <a:tcPr marL="6350" marR="6350" marT="635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marL="0" algn="ctr" defTabSz="914400" rtl="0" eaLnBrk="1" fontAlgn="ctr" latinLnBrk="0" hangingPunct="1"/>
                      <a:r>
                        <a:rPr lang="zh-CN" altLang="en-US" sz="1600" b="1" i="0" u="none" strike="noStrike" kern="1200" dirty="0">
                          <a:solidFill>
                            <a:srgbClr val="FFFFFF"/>
                          </a:solidFill>
                          <a:effectLst/>
                          <a:latin typeface="等线" panose="02010600030101010101" pitchFamily="2" charset="-122"/>
                          <a:ea typeface="等线" panose="02010600030101010101" pitchFamily="2" charset="-122"/>
                          <a:cs typeface="+mn-cs"/>
                        </a:rPr>
                        <a:t>证券简称</a:t>
                      </a:r>
                    </a:p>
                  </a:txBody>
                  <a:tcPr marL="6350" marR="6350" marT="635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marL="0" algn="ctr" defTabSz="914400" rtl="0" eaLnBrk="1" fontAlgn="ctr" latinLnBrk="0" hangingPunct="1"/>
                      <a:r>
                        <a:rPr lang="zh-CN" altLang="en-US" sz="1600" b="1" i="0" u="none" strike="noStrike" kern="1200" dirty="0">
                          <a:solidFill>
                            <a:srgbClr val="FFFFFF"/>
                          </a:solidFill>
                          <a:effectLst/>
                          <a:latin typeface="等线" panose="02010600030101010101" pitchFamily="2" charset="-122"/>
                          <a:ea typeface="等线" panose="02010600030101010101" pitchFamily="2" charset="-122"/>
                          <a:cs typeface="+mn-cs"/>
                        </a:rPr>
                        <a:t>总市值（亿元）</a:t>
                      </a:r>
                    </a:p>
                  </a:txBody>
                  <a:tcPr marL="6350" marR="6350" marT="635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marL="0" algn="ctr" defTabSz="914400" rtl="0" eaLnBrk="1" fontAlgn="ctr" latinLnBrk="0" hangingPunct="1"/>
                      <a:r>
                        <a:rPr lang="zh-CN" altLang="en-US" sz="1600" b="1" i="0" u="none" strike="noStrike" kern="1200" dirty="0">
                          <a:solidFill>
                            <a:srgbClr val="FFFFFF"/>
                          </a:solidFill>
                          <a:effectLst/>
                          <a:latin typeface="等线" panose="02010600030101010101" pitchFamily="2" charset="-122"/>
                          <a:ea typeface="等线" panose="02010600030101010101" pitchFamily="2" charset="-122"/>
                          <a:cs typeface="+mn-cs"/>
                        </a:rPr>
                        <a:t>月跌幅（</a:t>
                      </a:r>
                      <a:r>
                        <a:rPr lang="en-US" altLang="zh-CN" sz="1600" b="1" i="0" u="none" strike="noStrike" kern="1200" dirty="0">
                          <a:solidFill>
                            <a:srgbClr val="FFFFFF"/>
                          </a:solidFill>
                          <a:effectLst/>
                          <a:latin typeface="等线" panose="02010600030101010101" pitchFamily="2" charset="-122"/>
                          <a:ea typeface="等线" panose="02010600030101010101" pitchFamily="2" charset="-122"/>
                          <a:cs typeface="+mn-cs"/>
                        </a:rPr>
                        <a:t>%</a:t>
                      </a:r>
                      <a:r>
                        <a:rPr lang="zh-CN" altLang="en-US" sz="1600" b="1" i="0" u="none" strike="noStrike" kern="1200" dirty="0">
                          <a:solidFill>
                            <a:srgbClr val="FFFFFF"/>
                          </a:solidFill>
                          <a:effectLst/>
                          <a:latin typeface="等线" panose="02010600030101010101" pitchFamily="2" charset="-122"/>
                          <a:ea typeface="等线" panose="02010600030101010101" pitchFamily="2" charset="-122"/>
                          <a:cs typeface="+mn-cs"/>
                        </a:rPr>
                        <a:t>）</a:t>
                      </a:r>
                    </a:p>
                  </a:txBody>
                  <a:tcPr marL="6350" marR="6350" marT="635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marL="0" algn="ctr" defTabSz="914400" rtl="0" eaLnBrk="1" fontAlgn="ctr" latinLnBrk="0" hangingPunct="1"/>
                      <a:r>
                        <a:rPr lang="zh-CN" altLang="en-US" sz="1600" b="1" i="0" u="none" strike="noStrike" kern="1200" dirty="0">
                          <a:solidFill>
                            <a:srgbClr val="FFFFFF"/>
                          </a:solidFill>
                          <a:effectLst/>
                          <a:latin typeface="等线" panose="02010600030101010101" pitchFamily="2" charset="-122"/>
                          <a:ea typeface="等线" panose="02010600030101010101" pitchFamily="2" charset="-122"/>
                          <a:cs typeface="+mn-cs"/>
                        </a:rPr>
                        <a:t>行业</a:t>
                      </a:r>
                    </a:p>
                  </a:txBody>
                  <a:tcPr marL="6350" marR="6350" marT="6350"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10000"/>
                  </a:ext>
                </a:extLst>
              </a:tr>
              <a:tr h="504056">
                <a:tc>
                  <a:txBody>
                    <a:bodyPr/>
                    <a:lstStyle/>
                    <a:p>
                      <a:pPr marL="0" indent="0" algn="ctr" defTabSz="914400" rtl="0" eaLnBrk="1" fontAlgn="b" latinLnBrk="0" hangingPunct="1">
                        <a:lnSpc>
                          <a:spcPct val="200000"/>
                        </a:lnSpc>
                        <a:buNone/>
                      </a:pPr>
                      <a:r>
                        <a:rPr lang="en-US" sz="1600" b="1" kern="1200" dirty="0">
                          <a:solidFill>
                            <a:srgbClr val="002060"/>
                          </a:solidFill>
                          <a:effectLst/>
                          <a:latin typeface="等线" panose="02010600030101010101" pitchFamily="2" charset="-122"/>
                          <a:ea typeface="等线" panose="02010600030101010101" pitchFamily="2" charset="-122"/>
                          <a:cs typeface="+mn-cs"/>
                        </a:rPr>
                        <a:t>002018.SZ</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华信退</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5.01</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-63.93%</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批发和零售业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0001"/>
                  </a:ext>
                </a:extLst>
              </a:tr>
              <a:tr h="504056">
                <a:tc>
                  <a:txBody>
                    <a:bodyPr/>
                    <a:lstStyle/>
                    <a:p>
                      <a:pPr marL="0" indent="0" algn="ctr" defTabSz="914400" rtl="0" eaLnBrk="1" fontAlgn="b" latinLnBrk="0" hangingPunct="1">
                        <a:lnSpc>
                          <a:spcPct val="200000"/>
                        </a:lnSpc>
                        <a:buNone/>
                      </a:pPr>
                      <a:r>
                        <a:rPr lang="en-US" sz="1600" b="1" kern="1200" dirty="0">
                          <a:solidFill>
                            <a:srgbClr val="002060"/>
                          </a:solidFill>
                          <a:effectLst/>
                          <a:latin typeface="等线" panose="02010600030101010101" pitchFamily="2" charset="-122"/>
                          <a:ea typeface="等线" panose="02010600030101010101" pitchFamily="2" charset="-122"/>
                          <a:cs typeface="+mn-cs"/>
                        </a:rPr>
                        <a:t>002477.SZ</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雏鹰退</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5.64</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-60.00%</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农、林、牧、渔业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04056">
                <a:tc>
                  <a:txBody>
                    <a:bodyPr/>
                    <a:lstStyle/>
                    <a:p>
                      <a:pPr marL="0" indent="0" algn="ctr" defTabSz="914400" rtl="0" eaLnBrk="1" fontAlgn="b" latinLnBrk="0" hangingPunct="1">
                        <a:lnSpc>
                          <a:spcPct val="200000"/>
                        </a:lnSpc>
                        <a:buNone/>
                      </a:pPr>
                      <a:r>
                        <a:rPr lang="en-US" sz="1600" b="1" kern="1200" dirty="0">
                          <a:solidFill>
                            <a:srgbClr val="002060"/>
                          </a:solidFill>
                          <a:effectLst/>
                          <a:latin typeface="等线" panose="02010600030101010101" pitchFamily="2" charset="-122"/>
                          <a:ea typeface="等线" panose="02010600030101010101" pitchFamily="2" charset="-122"/>
                          <a:cs typeface="+mn-cs"/>
                        </a:rPr>
                        <a:t>300748.SZ</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dirty="0">
                          <a:solidFill>
                            <a:srgbClr val="002060"/>
                          </a:solidFill>
                          <a:effectLst/>
                          <a:latin typeface="等线" panose="02010600030101010101" pitchFamily="2" charset="-122"/>
                          <a:ea typeface="等线" panose="02010600030101010101" pitchFamily="2" charset="-122"/>
                          <a:cs typeface="+mn-cs"/>
                        </a:rPr>
                        <a:t>金力永磁</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155.86</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-48.26%</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制造业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0003"/>
                  </a:ext>
                </a:extLst>
              </a:tr>
              <a:tr h="504056">
                <a:tc>
                  <a:txBody>
                    <a:bodyPr/>
                    <a:lstStyle/>
                    <a:p>
                      <a:pPr marL="0" indent="0" algn="ctr" defTabSz="914400" rtl="0" eaLnBrk="1" fontAlgn="b" latinLnBrk="0" hangingPunct="1">
                        <a:lnSpc>
                          <a:spcPct val="200000"/>
                        </a:lnSpc>
                        <a:buNone/>
                      </a:pPr>
                      <a:r>
                        <a:rPr lang="en-US" sz="1600" b="1" kern="1200">
                          <a:solidFill>
                            <a:srgbClr val="002060"/>
                          </a:solidFill>
                          <a:effectLst/>
                          <a:latin typeface="等线" panose="02010600030101010101" pitchFamily="2" charset="-122"/>
                          <a:ea typeface="等线" panose="02010600030101010101" pitchFamily="2" charset="-122"/>
                          <a:cs typeface="+mn-cs"/>
                        </a:rPr>
                        <a:t>300585.SZ</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dirty="0">
                          <a:solidFill>
                            <a:srgbClr val="002060"/>
                          </a:solidFill>
                          <a:effectLst/>
                          <a:latin typeface="等线" panose="02010600030101010101" pitchFamily="2" charset="-122"/>
                          <a:ea typeface="等线" panose="02010600030101010101" pitchFamily="2" charset="-122"/>
                          <a:cs typeface="+mn-cs"/>
                        </a:rPr>
                        <a:t>奥联电子</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25.65</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-42.67%</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制造业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04056">
                <a:tc>
                  <a:txBody>
                    <a:bodyPr/>
                    <a:lstStyle/>
                    <a:p>
                      <a:pPr marL="0" indent="0" algn="ctr" defTabSz="914400" rtl="0" eaLnBrk="1" fontAlgn="b" latinLnBrk="0" hangingPunct="1">
                        <a:lnSpc>
                          <a:spcPct val="200000"/>
                        </a:lnSpc>
                        <a:buNone/>
                      </a:pPr>
                      <a:r>
                        <a:rPr lang="en-US" sz="1600" b="1" kern="1200">
                          <a:solidFill>
                            <a:srgbClr val="002060"/>
                          </a:solidFill>
                          <a:effectLst/>
                          <a:latin typeface="等线" panose="02010600030101010101" pitchFamily="2" charset="-122"/>
                          <a:ea typeface="等线" panose="02010600030101010101" pitchFamily="2" charset="-122"/>
                          <a:cs typeface="+mn-cs"/>
                        </a:rPr>
                        <a:t>600485.SH</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sz="1600" b="1" kern="1200" dirty="0">
                          <a:solidFill>
                            <a:srgbClr val="002060"/>
                          </a:solidFill>
                          <a:effectLst/>
                          <a:latin typeface="等线" panose="02010600030101010101" pitchFamily="2" charset="-122"/>
                          <a:ea typeface="等线" panose="02010600030101010101" pitchFamily="2" charset="-122"/>
                          <a:cs typeface="+mn-cs"/>
                        </a:rPr>
                        <a:t>*ST</a:t>
                      </a:r>
                      <a:r>
                        <a:rPr lang="zh-CN" altLang="en-US" sz="1600" b="1" kern="1200" dirty="0">
                          <a:solidFill>
                            <a:srgbClr val="002060"/>
                          </a:solidFill>
                          <a:effectLst/>
                          <a:latin typeface="等线" panose="02010600030101010101" pitchFamily="2" charset="-122"/>
                          <a:ea typeface="等线" panose="02010600030101010101" pitchFamily="2" charset="-122"/>
                          <a:cs typeface="+mn-cs"/>
                        </a:rPr>
                        <a:t>信威</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43.27</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-35.93%</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制造业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0005"/>
                  </a:ext>
                </a:extLst>
              </a:tr>
              <a:tr h="504056">
                <a:tc>
                  <a:txBody>
                    <a:bodyPr/>
                    <a:lstStyle/>
                    <a:p>
                      <a:pPr marL="0" indent="0" algn="ctr" defTabSz="914400" rtl="0" eaLnBrk="1" fontAlgn="b" latinLnBrk="0" hangingPunct="1">
                        <a:lnSpc>
                          <a:spcPct val="200000"/>
                        </a:lnSpc>
                        <a:buNone/>
                      </a:pPr>
                      <a:r>
                        <a:rPr lang="en-US" sz="1600" b="1" kern="1200">
                          <a:solidFill>
                            <a:srgbClr val="002060"/>
                          </a:solidFill>
                          <a:effectLst/>
                          <a:latin typeface="等线" panose="02010600030101010101" pitchFamily="2" charset="-122"/>
                          <a:ea typeface="等线" panose="02010600030101010101" pitchFamily="2" charset="-122"/>
                          <a:cs typeface="+mn-cs"/>
                        </a:rPr>
                        <a:t>002143.SZ</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sz="1600" b="1" kern="1200" dirty="0">
                          <a:solidFill>
                            <a:srgbClr val="002060"/>
                          </a:solidFill>
                          <a:effectLst/>
                          <a:latin typeface="等线" panose="02010600030101010101" pitchFamily="2" charset="-122"/>
                          <a:ea typeface="等线" panose="02010600030101010101" pitchFamily="2" charset="-122"/>
                          <a:cs typeface="+mn-cs"/>
                        </a:rPr>
                        <a:t>*ST</a:t>
                      </a:r>
                      <a:r>
                        <a:rPr lang="zh-CN" altLang="en-US" sz="1600" b="1" kern="1200" dirty="0">
                          <a:solidFill>
                            <a:srgbClr val="002060"/>
                          </a:solidFill>
                          <a:effectLst/>
                          <a:latin typeface="等线" panose="02010600030101010101" pitchFamily="2" charset="-122"/>
                          <a:ea typeface="等线" panose="02010600030101010101" pitchFamily="2" charset="-122"/>
                          <a:cs typeface="+mn-cs"/>
                        </a:rPr>
                        <a:t>印纪</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9.73</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-33.73%</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租赁和商务服务业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04056">
                <a:tc>
                  <a:txBody>
                    <a:bodyPr/>
                    <a:lstStyle/>
                    <a:p>
                      <a:pPr marL="0" indent="0" algn="ctr" defTabSz="914400" rtl="0" eaLnBrk="1" fontAlgn="b" latinLnBrk="0" hangingPunct="1">
                        <a:lnSpc>
                          <a:spcPct val="200000"/>
                        </a:lnSpc>
                        <a:buNone/>
                      </a:pPr>
                      <a:r>
                        <a:rPr lang="en-US" sz="1600" b="1" kern="1200">
                          <a:solidFill>
                            <a:srgbClr val="002060"/>
                          </a:solidFill>
                          <a:effectLst/>
                          <a:latin typeface="等线" panose="02010600030101010101" pitchFamily="2" charset="-122"/>
                          <a:ea typeface="等线" panose="02010600030101010101" pitchFamily="2" charset="-122"/>
                          <a:cs typeface="+mn-cs"/>
                        </a:rPr>
                        <a:t>600747.SH</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sz="1600" b="1" kern="1200">
                          <a:solidFill>
                            <a:srgbClr val="002060"/>
                          </a:solidFill>
                          <a:effectLst/>
                          <a:latin typeface="等线" panose="02010600030101010101" pitchFamily="2" charset="-122"/>
                          <a:ea typeface="等线" panose="02010600030101010101" pitchFamily="2" charset="-122"/>
                          <a:cs typeface="+mn-cs"/>
                        </a:rPr>
                        <a:t>*ST</a:t>
                      </a:r>
                      <a:r>
                        <a:rPr lang="zh-CN" altLang="en-US" sz="1600" b="1" kern="1200">
                          <a:solidFill>
                            <a:srgbClr val="002060"/>
                          </a:solidFill>
                          <a:effectLst/>
                          <a:latin typeface="等线" panose="02010600030101010101" pitchFamily="2" charset="-122"/>
                          <a:ea typeface="等线" panose="02010600030101010101" pitchFamily="2" charset="-122"/>
                          <a:cs typeface="+mn-cs"/>
                        </a:rPr>
                        <a:t>大控</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9.37</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-31.18%</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批发和零售业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0007"/>
                  </a:ext>
                </a:extLst>
              </a:tr>
              <a:tr h="504056">
                <a:tc>
                  <a:txBody>
                    <a:bodyPr/>
                    <a:lstStyle/>
                    <a:p>
                      <a:pPr marL="0" indent="0" algn="ctr" defTabSz="914400" rtl="0" eaLnBrk="1" fontAlgn="b" latinLnBrk="0" hangingPunct="1">
                        <a:lnSpc>
                          <a:spcPct val="200000"/>
                        </a:lnSpc>
                        <a:buNone/>
                      </a:pPr>
                      <a:r>
                        <a:rPr lang="en-US" sz="1600" b="1" kern="1200">
                          <a:solidFill>
                            <a:srgbClr val="002060"/>
                          </a:solidFill>
                          <a:effectLst/>
                          <a:latin typeface="等线" panose="02010600030101010101" pitchFamily="2" charset="-122"/>
                          <a:ea typeface="等线" panose="02010600030101010101" pitchFamily="2" charset="-122"/>
                          <a:cs typeface="+mn-cs"/>
                        </a:rPr>
                        <a:t>600781.SH</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sz="1600" b="1" kern="1200">
                          <a:solidFill>
                            <a:srgbClr val="002060"/>
                          </a:solidFill>
                          <a:effectLst/>
                          <a:latin typeface="等线" panose="02010600030101010101" pitchFamily="2" charset="-122"/>
                          <a:ea typeface="等线" panose="02010600030101010101" pitchFamily="2" charset="-122"/>
                          <a:cs typeface="+mn-cs"/>
                        </a:rPr>
                        <a:t>ST</a:t>
                      </a:r>
                      <a:r>
                        <a:rPr lang="zh-CN" altLang="en-US" sz="1600" b="1" kern="1200">
                          <a:solidFill>
                            <a:srgbClr val="002060"/>
                          </a:solidFill>
                          <a:effectLst/>
                          <a:latin typeface="等线" panose="02010600030101010101" pitchFamily="2" charset="-122"/>
                          <a:ea typeface="等线" panose="02010600030101010101" pitchFamily="2" charset="-122"/>
                          <a:cs typeface="+mn-cs"/>
                        </a:rPr>
                        <a:t>辅仁</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33.62</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-30.75%</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制造业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04056">
                <a:tc>
                  <a:txBody>
                    <a:bodyPr/>
                    <a:lstStyle/>
                    <a:p>
                      <a:pPr marL="0" indent="0" algn="ctr" defTabSz="914400" rtl="0" eaLnBrk="1" fontAlgn="b" latinLnBrk="0" hangingPunct="1">
                        <a:lnSpc>
                          <a:spcPct val="200000"/>
                        </a:lnSpc>
                        <a:buNone/>
                      </a:pPr>
                      <a:r>
                        <a:rPr lang="en-US" sz="1600" b="1" kern="1200">
                          <a:solidFill>
                            <a:srgbClr val="002060"/>
                          </a:solidFill>
                          <a:effectLst/>
                          <a:latin typeface="等线" panose="02010600030101010101" pitchFamily="2" charset="-122"/>
                          <a:ea typeface="等线" panose="02010600030101010101" pitchFamily="2" charset="-122"/>
                          <a:cs typeface="+mn-cs"/>
                        </a:rPr>
                        <a:t>603701.SH</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德宏股份</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24.50</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-24.51%</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dirty="0">
                          <a:solidFill>
                            <a:srgbClr val="002060"/>
                          </a:solidFill>
                          <a:effectLst/>
                          <a:latin typeface="等线" panose="02010600030101010101" pitchFamily="2" charset="-122"/>
                          <a:ea typeface="等线" panose="02010600030101010101" pitchFamily="2" charset="-122"/>
                          <a:cs typeface="+mn-cs"/>
                        </a:rPr>
                        <a:t>制造业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0009"/>
                  </a:ext>
                </a:extLst>
              </a:tr>
              <a:tr h="504056">
                <a:tc>
                  <a:txBody>
                    <a:bodyPr/>
                    <a:lstStyle/>
                    <a:p>
                      <a:pPr marL="0" indent="0" algn="ctr" defTabSz="914400" rtl="0" eaLnBrk="1" fontAlgn="b" latinLnBrk="0" hangingPunct="1">
                        <a:lnSpc>
                          <a:spcPct val="200000"/>
                        </a:lnSpc>
                        <a:buNone/>
                      </a:pPr>
                      <a:r>
                        <a:rPr lang="en-US" sz="1600" b="1" kern="1200">
                          <a:solidFill>
                            <a:srgbClr val="002060"/>
                          </a:solidFill>
                          <a:effectLst/>
                          <a:latin typeface="等线" panose="02010600030101010101" pitchFamily="2" charset="-122"/>
                          <a:ea typeface="等线" panose="02010600030101010101" pitchFamily="2" charset="-122"/>
                          <a:cs typeface="+mn-cs"/>
                        </a:rPr>
                        <a:t>300071.SZ</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华谊嘉信</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15.67</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a:solidFill>
                            <a:srgbClr val="002060"/>
                          </a:solidFill>
                          <a:effectLst/>
                          <a:latin typeface="等线" panose="02010600030101010101" pitchFamily="2" charset="-122"/>
                          <a:ea typeface="等线" panose="02010600030101010101" pitchFamily="2" charset="-122"/>
                          <a:cs typeface="+mn-cs"/>
                        </a:rPr>
                        <a:t>-23.39%</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dirty="0">
                          <a:solidFill>
                            <a:srgbClr val="002060"/>
                          </a:solidFill>
                          <a:effectLst/>
                          <a:latin typeface="等线" panose="02010600030101010101" pitchFamily="2" charset="-122"/>
                          <a:ea typeface="等线" panose="02010600030101010101" pitchFamily="2" charset="-122"/>
                          <a:cs typeface="+mn-cs"/>
                        </a:rPr>
                        <a:t>租赁和商务服务业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Tree>
  </p:cSld>
  <p:clrMapOvr>
    <a:overrideClrMapping bg1="lt1" tx1="dk1" bg2="lt2" tx2="dk2" accent1="accent1" accent2="accent2" accent3="accent3" accent4="accent4" accent5="accent5" accent6="accent6" hlink="hlink" folHlink="folHlink"/>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股权质押比例前十</a:t>
            </a:r>
          </a:p>
        </p:txBody>
      </p:sp>
      <p:graphicFrame>
        <p:nvGraphicFramePr>
          <p:cNvPr id="3" name="表格 2"/>
          <p:cNvGraphicFramePr>
            <a:graphicFrameLocks noGrp="1"/>
          </p:cNvGraphicFramePr>
          <p:nvPr>
            <p:extLst>
              <p:ext uri="{D42A27DB-BD31-4B8C-83A1-F6EECF244321}">
                <p14:modId xmlns:p14="http://schemas.microsoft.com/office/powerpoint/2010/main" val="3878518542"/>
              </p:ext>
            </p:extLst>
          </p:nvPr>
        </p:nvGraphicFramePr>
        <p:xfrm>
          <a:off x="0" y="908720"/>
          <a:ext cx="9130716" cy="5570279"/>
        </p:xfrm>
        <a:graphic>
          <a:graphicData uri="http://schemas.openxmlformats.org/drawingml/2006/table">
            <a:tbl>
              <a:tblPr/>
              <a:tblGrid>
                <a:gridCol w="1475656">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3118556">
                  <a:extLst>
                    <a:ext uri="{9D8B030D-6E8A-4147-A177-3AD203B41FA5}">
                      <a16:colId xmlns:a16="http://schemas.microsoft.com/office/drawing/2014/main" val="20004"/>
                    </a:ext>
                  </a:extLst>
                </a:gridCol>
              </a:tblGrid>
              <a:tr h="506389">
                <a:tc>
                  <a:txBody>
                    <a:bodyPr/>
                    <a:lstStyle/>
                    <a:p>
                      <a:pPr marL="0" algn="ctr" defTabSz="914400" rtl="0" eaLnBrk="1" fontAlgn="ctr" latinLnBrk="0" hangingPunct="1"/>
                      <a:r>
                        <a:rPr lang="zh-CN" altLang="en-US" sz="1600" b="1" i="0" u="none" strike="noStrike" kern="1200" dirty="0">
                          <a:solidFill>
                            <a:srgbClr val="FFFFFF"/>
                          </a:solidFill>
                          <a:effectLst/>
                          <a:latin typeface="等线" panose="02010600030101010101" pitchFamily="2" charset="-122"/>
                          <a:ea typeface="等线" panose="02010600030101010101" pitchFamily="2" charset="-122"/>
                          <a:cs typeface="+mn-cs"/>
                        </a:rPr>
                        <a:t>证券代码</a:t>
                      </a:r>
                    </a:p>
                  </a:txBody>
                  <a:tcPr marL="6350" marR="6350" marT="635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marL="0" algn="ctr" defTabSz="914400" rtl="0" eaLnBrk="1" fontAlgn="ctr" latinLnBrk="0" hangingPunct="1"/>
                      <a:r>
                        <a:rPr lang="zh-CN" altLang="en-US" sz="1600" b="1" i="0" u="none" strike="noStrike" kern="1200" dirty="0">
                          <a:solidFill>
                            <a:srgbClr val="FFFFFF"/>
                          </a:solidFill>
                          <a:effectLst/>
                          <a:latin typeface="等线" panose="02010600030101010101" pitchFamily="2" charset="-122"/>
                          <a:ea typeface="等线" panose="02010600030101010101" pitchFamily="2" charset="-122"/>
                          <a:cs typeface="+mn-cs"/>
                        </a:rPr>
                        <a:t>证券简称</a:t>
                      </a:r>
                    </a:p>
                  </a:txBody>
                  <a:tcPr marL="6350" marR="6350" marT="635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marL="0" algn="ctr" defTabSz="914400" rtl="0" eaLnBrk="1" fontAlgn="ctr" latinLnBrk="0" hangingPunct="1"/>
                      <a:r>
                        <a:rPr lang="zh-CN" altLang="en-US" sz="1600" b="1" i="0" u="none" strike="noStrike" kern="1200" dirty="0">
                          <a:solidFill>
                            <a:srgbClr val="FFFFFF"/>
                          </a:solidFill>
                          <a:effectLst/>
                          <a:latin typeface="等线" panose="02010600030101010101" pitchFamily="2" charset="-122"/>
                          <a:ea typeface="等线" panose="02010600030101010101" pitchFamily="2" charset="-122"/>
                          <a:cs typeface="+mn-cs"/>
                        </a:rPr>
                        <a:t>质押比例（</a:t>
                      </a:r>
                      <a:r>
                        <a:rPr lang="en-US" altLang="zh-CN" sz="1600" b="1" i="0" u="none" strike="noStrike" kern="1200" dirty="0">
                          <a:solidFill>
                            <a:srgbClr val="FFFFFF"/>
                          </a:solidFill>
                          <a:effectLst/>
                          <a:latin typeface="等线" panose="02010600030101010101" pitchFamily="2" charset="-122"/>
                          <a:ea typeface="等线" panose="02010600030101010101" pitchFamily="2" charset="-122"/>
                          <a:cs typeface="+mn-cs"/>
                        </a:rPr>
                        <a:t>%</a:t>
                      </a:r>
                      <a:r>
                        <a:rPr lang="zh-CN" altLang="en-US" sz="1600" b="1" i="0" u="none" strike="noStrike" kern="1200" dirty="0">
                          <a:solidFill>
                            <a:srgbClr val="FFFFFF"/>
                          </a:solidFill>
                          <a:effectLst/>
                          <a:latin typeface="等线" panose="02010600030101010101" pitchFamily="2" charset="-122"/>
                          <a:ea typeface="等线" panose="02010600030101010101" pitchFamily="2" charset="-122"/>
                          <a:cs typeface="+mn-cs"/>
                        </a:rPr>
                        <a:t>）</a:t>
                      </a:r>
                    </a:p>
                  </a:txBody>
                  <a:tcPr marL="6350" marR="6350" marT="635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marL="0" algn="ctr" defTabSz="914400" rtl="0" eaLnBrk="1" fontAlgn="ctr" latinLnBrk="0" hangingPunct="1"/>
                      <a:r>
                        <a:rPr lang="zh-CN" altLang="en-US" sz="1600" b="1" i="0" u="none" strike="noStrike" kern="1200" dirty="0">
                          <a:solidFill>
                            <a:srgbClr val="FFFFFF"/>
                          </a:solidFill>
                          <a:effectLst/>
                          <a:latin typeface="等线" panose="02010600030101010101" pitchFamily="2" charset="-122"/>
                          <a:ea typeface="等线" panose="02010600030101010101" pitchFamily="2" charset="-122"/>
                          <a:cs typeface="+mn-cs"/>
                        </a:rPr>
                        <a:t>总市值（亿元）</a:t>
                      </a:r>
                    </a:p>
                  </a:txBody>
                  <a:tcPr marL="6350" marR="6350" marT="635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marL="0" algn="ctr" defTabSz="914400" rtl="0" eaLnBrk="1" fontAlgn="ctr" latinLnBrk="0" hangingPunct="1"/>
                      <a:r>
                        <a:rPr lang="zh-CN" altLang="en-US" sz="1600" b="1" i="0" u="none" strike="noStrike" kern="1200" dirty="0">
                          <a:solidFill>
                            <a:srgbClr val="FFFFFF"/>
                          </a:solidFill>
                          <a:effectLst/>
                          <a:latin typeface="等线" panose="02010600030101010101" pitchFamily="2" charset="-122"/>
                          <a:ea typeface="等线" panose="02010600030101010101" pitchFamily="2" charset="-122"/>
                          <a:cs typeface="+mn-cs"/>
                        </a:rPr>
                        <a:t>行业</a:t>
                      </a:r>
                    </a:p>
                  </a:txBody>
                  <a:tcPr marL="6350" marR="6350" marT="6350"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10000"/>
                  </a:ext>
                </a:extLst>
              </a:tr>
              <a:tr h="506389">
                <a:tc>
                  <a:txBody>
                    <a:bodyPr/>
                    <a:lstStyle/>
                    <a:p>
                      <a:pPr marL="0" indent="0" algn="ctr" defTabSz="914400" rtl="0" eaLnBrk="1" fontAlgn="b" latinLnBrk="0" hangingPunct="1">
                        <a:lnSpc>
                          <a:spcPct val="200000"/>
                        </a:lnSpc>
                        <a:buNone/>
                      </a:pPr>
                      <a:r>
                        <a:rPr lang="en-US" sz="1600" b="1" kern="1200" dirty="0">
                          <a:solidFill>
                            <a:srgbClr val="002060"/>
                          </a:solidFill>
                          <a:effectLst/>
                          <a:latin typeface="等线" panose="02010600030101010101" pitchFamily="2" charset="-122"/>
                          <a:ea typeface="等线" panose="02010600030101010101" pitchFamily="2" charset="-122"/>
                          <a:cs typeface="+mn-cs"/>
                        </a:rPr>
                        <a:t>000408.SZ</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藏格控股</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79.19</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168.87</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制造业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0001"/>
                  </a:ext>
                </a:extLst>
              </a:tr>
              <a:tr h="506389">
                <a:tc>
                  <a:txBody>
                    <a:bodyPr/>
                    <a:lstStyle/>
                    <a:p>
                      <a:pPr marL="0" indent="0" algn="ctr" defTabSz="914400" rtl="0" eaLnBrk="1" fontAlgn="b" latinLnBrk="0" hangingPunct="1">
                        <a:lnSpc>
                          <a:spcPct val="200000"/>
                        </a:lnSpc>
                        <a:buNone/>
                      </a:pPr>
                      <a:r>
                        <a:rPr lang="en-US" sz="1600" b="1" kern="1200" dirty="0">
                          <a:solidFill>
                            <a:srgbClr val="002060"/>
                          </a:solidFill>
                          <a:effectLst/>
                          <a:latin typeface="等线" panose="02010600030101010101" pitchFamily="2" charset="-122"/>
                          <a:ea typeface="等线" panose="02010600030101010101" pitchFamily="2" charset="-122"/>
                          <a:cs typeface="+mn-cs"/>
                        </a:rPr>
                        <a:t>603555.SH</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贵人鸟</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77.14</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25.46</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制造业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06389">
                <a:tc>
                  <a:txBody>
                    <a:bodyPr/>
                    <a:lstStyle/>
                    <a:p>
                      <a:pPr marL="0" indent="0" algn="ctr" defTabSz="914400" rtl="0" eaLnBrk="1" fontAlgn="b" latinLnBrk="0" hangingPunct="1">
                        <a:lnSpc>
                          <a:spcPct val="200000"/>
                        </a:lnSpc>
                        <a:buNone/>
                      </a:pPr>
                      <a:r>
                        <a:rPr lang="en-US" sz="1600" b="1" kern="1200" dirty="0">
                          <a:solidFill>
                            <a:srgbClr val="002060"/>
                          </a:solidFill>
                          <a:effectLst/>
                          <a:latin typeface="等线" panose="02010600030101010101" pitchFamily="2" charset="-122"/>
                          <a:ea typeface="等线" panose="02010600030101010101" pitchFamily="2" charset="-122"/>
                          <a:cs typeface="+mn-cs"/>
                        </a:rPr>
                        <a:t>002143.SZ</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sz="1600" b="1" kern="1200" dirty="0">
                          <a:solidFill>
                            <a:srgbClr val="002060"/>
                          </a:solidFill>
                          <a:effectLst/>
                          <a:latin typeface="等线" panose="02010600030101010101" pitchFamily="2" charset="-122"/>
                          <a:ea typeface="等线" panose="02010600030101010101" pitchFamily="2" charset="-122"/>
                          <a:cs typeface="+mn-cs"/>
                        </a:rPr>
                        <a:t>*ST</a:t>
                      </a:r>
                      <a:r>
                        <a:rPr lang="zh-CN" altLang="en-US" sz="1600" b="1" kern="1200" dirty="0">
                          <a:solidFill>
                            <a:srgbClr val="002060"/>
                          </a:solidFill>
                          <a:effectLst/>
                          <a:latin typeface="等线" panose="02010600030101010101" pitchFamily="2" charset="-122"/>
                          <a:ea typeface="等线" panose="02010600030101010101" pitchFamily="2" charset="-122"/>
                          <a:cs typeface="+mn-cs"/>
                        </a:rPr>
                        <a:t>印纪</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76.81</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9.73</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租赁和商务服务业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0003"/>
                  </a:ext>
                </a:extLst>
              </a:tr>
              <a:tr h="506389">
                <a:tc>
                  <a:txBody>
                    <a:bodyPr/>
                    <a:lstStyle/>
                    <a:p>
                      <a:pPr marL="0" indent="0" algn="ctr" defTabSz="914400" rtl="0" eaLnBrk="1" fontAlgn="b" latinLnBrk="0" hangingPunct="1">
                        <a:lnSpc>
                          <a:spcPct val="200000"/>
                        </a:lnSpc>
                        <a:buNone/>
                      </a:pPr>
                      <a:r>
                        <a:rPr lang="en-US" sz="1600" b="1" kern="1200">
                          <a:solidFill>
                            <a:srgbClr val="002060"/>
                          </a:solidFill>
                          <a:effectLst/>
                          <a:latin typeface="等线" panose="02010600030101010101" pitchFamily="2" charset="-122"/>
                          <a:ea typeface="等线" panose="02010600030101010101" pitchFamily="2" charset="-122"/>
                          <a:cs typeface="+mn-cs"/>
                        </a:rPr>
                        <a:t>601360.SH</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dirty="0">
                          <a:solidFill>
                            <a:srgbClr val="002060"/>
                          </a:solidFill>
                          <a:effectLst/>
                          <a:latin typeface="等线" panose="02010600030101010101" pitchFamily="2" charset="-122"/>
                          <a:ea typeface="等线" panose="02010600030101010101" pitchFamily="2" charset="-122"/>
                          <a:cs typeface="+mn-cs"/>
                        </a:rPr>
                        <a:t>三六零</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75.98</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1588.20</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信息传输、软件和信息技术服务业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06389">
                <a:tc>
                  <a:txBody>
                    <a:bodyPr/>
                    <a:lstStyle/>
                    <a:p>
                      <a:pPr marL="0" indent="0" algn="ctr" defTabSz="914400" rtl="0" eaLnBrk="1" fontAlgn="b" latinLnBrk="0" hangingPunct="1">
                        <a:lnSpc>
                          <a:spcPct val="200000"/>
                        </a:lnSpc>
                        <a:buNone/>
                      </a:pPr>
                      <a:r>
                        <a:rPr lang="en-US" sz="1600" b="1" kern="1200">
                          <a:solidFill>
                            <a:srgbClr val="002060"/>
                          </a:solidFill>
                          <a:effectLst/>
                          <a:latin typeface="等线" panose="02010600030101010101" pitchFamily="2" charset="-122"/>
                          <a:ea typeface="等线" panose="02010600030101010101" pitchFamily="2" charset="-122"/>
                          <a:cs typeface="+mn-cs"/>
                        </a:rPr>
                        <a:t>000567.SZ</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dirty="0">
                          <a:solidFill>
                            <a:srgbClr val="002060"/>
                          </a:solidFill>
                          <a:effectLst/>
                          <a:latin typeface="等线" panose="02010600030101010101" pitchFamily="2" charset="-122"/>
                          <a:ea typeface="等线" panose="02010600030101010101" pitchFamily="2" charset="-122"/>
                          <a:cs typeface="+mn-cs"/>
                        </a:rPr>
                        <a:t>海德股份</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75.09</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54.30</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金融业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0005"/>
                  </a:ext>
                </a:extLst>
              </a:tr>
              <a:tr h="506389">
                <a:tc>
                  <a:txBody>
                    <a:bodyPr/>
                    <a:lstStyle/>
                    <a:p>
                      <a:pPr marL="0" indent="0" algn="ctr" defTabSz="914400" rtl="0" eaLnBrk="1" fontAlgn="b" latinLnBrk="0" hangingPunct="1">
                        <a:lnSpc>
                          <a:spcPct val="200000"/>
                        </a:lnSpc>
                        <a:buNone/>
                      </a:pPr>
                      <a:r>
                        <a:rPr lang="en-US" sz="1600" b="1" kern="1200">
                          <a:solidFill>
                            <a:srgbClr val="002060"/>
                          </a:solidFill>
                          <a:effectLst/>
                          <a:latin typeface="等线" panose="02010600030101010101" pitchFamily="2" charset="-122"/>
                          <a:ea typeface="等线" panose="02010600030101010101" pitchFamily="2" charset="-122"/>
                          <a:cs typeface="+mn-cs"/>
                        </a:rPr>
                        <a:t>000981.SZ</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sz="1600" b="1" kern="1200">
                          <a:solidFill>
                            <a:srgbClr val="002060"/>
                          </a:solidFill>
                          <a:effectLst/>
                          <a:latin typeface="等线" panose="02010600030101010101" pitchFamily="2" charset="-122"/>
                          <a:ea typeface="等线" panose="02010600030101010101" pitchFamily="2" charset="-122"/>
                          <a:cs typeface="+mn-cs"/>
                        </a:rPr>
                        <a:t>ST</a:t>
                      </a:r>
                      <a:r>
                        <a:rPr lang="zh-CN" altLang="en-US" sz="1600" b="1" kern="1200">
                          <a:solidFill>
                            <a:srgbClr val="002060"/>
                          </a:solidFill>
                          <a:effectLst/>
                          <a:latin typeface="等线" panose="02010600030101010101" pitchFamily="2" charset="-122"/>
                          <a:ea typeface="等线" panose="02010600030101010101" pitchFamily="2" charset="-122"/>
                          <a:cs typeface="+mn-cs"/>
                        </a:rPr>
                        <a:t>银亿</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72.94</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55.99</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制造业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06389">
                <a:tc>
                  <a:txBody>
                    <a:bodyPr/>
                    <a:lstStyle/>
                    <a:p>
                      <a:pPr marL="0" indent="0" algn="ctr" defTabSz="914400" rtl="0" eaLnBrk="1" fontAlgn="b" latinLnBrk="0" hangingPunct="1">
                        <a:lnSpc>
                          <a:spcPct val="200000"/>
                        </a:lnSpc>
                        <a:buNone/>
                      </a:pPr>
                      <a:r>
                        <a:rPr lang="en-US" sz="1600" b="1" kern="1200">
                          <a:solidFill>
                            <a:srgbClr val="002060"/>
                          </a:solidFill>
                          <a:effectLst/>
                          <a:latin typeface="等线" panose="02010600030101010101" pitchFamily="2" charset="-122"/>
                          <a:ea typeface="等线" panose="02010600030101010101" pitchFamily="2" charset="-122"/>
                          <a:cs typeface="+mn-cs"/>
                        </a:rPr>
                        <a:t>600053.SH</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九鼎投资</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72.89</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91.22</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金融业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0007"/>
                  </a:ext>
                </a:extLst>
              </a:tr>
              <a:tr h="506389">
                <a:tc>
                  <a:txBody>
                    <a:bodyPr/>
                    <a:lstStyle/>
                    <a:p>
                      <a:pPr marL="0" indent="0" algn="ctr" defTabSz="914400" rtl="0" eaLnBrk="1" fontAlgn="b" latinLnBrk="0" hangingPunct="1">
                        <a:lnSpc>
                          <a:spcPct val="200000"/>
                        </a:lnSpc>
                        <a:buNone/>
                      </a:pPr>
                      <a:r>
                        <a:rPr lang="en-US" sz="1600" b="1" kern="1200">
                          <a:solidFill>
                            <a:srgbClr val="002060"/>
                          </a:solidFill>
                          <a:effectLst/>
                          <a:latin typeface="等线" panose="02010600030101010101" pitchFamily="2" charset="-122"/>
                          <a:ea typeface="等线" panose="02010600030101010101" pitchFamily="2" charset="-122"/>
                          <a:cs typeface="+mn-cs"/>
                        </a:rPr>
                        <a:t>600180.SH</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瑞茂通</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72.78</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76.85</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dirty="0">
                          <a:solidFill>
                            <a:srgbClr val="002060"/>
                          </a:solidFill>
                          <a:effectLst/>
                          <a:latin typeface="等线" panose="02010600030101010101" pitchFamily="2" charset="-122"/>
                          <a:ea typeface="等线" panose="02010600030101010101" pitchFamily="2" charset="-122"/>
                          <a:cs typeface="+mn-cs"/>
                        </a:rPr>
                        <a:t>批发和零售业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06389">
                <a:tc>
                  <a:txBody>
                    <a:bodyPr/>
                    <a:lstStyle/>
                    <a:p>
                      <a:pPr marL="0" indent="0" algn="ctr" defTabSz="914400" rtl="0" eaLnBrk="1" fontAlgn="b" latinLnBrk="0" hangingPunct="1">
                        <a:lnSpc>
                          <a:spcPct val="200000"/>
                        </a:lnSpc>
                        <a:buNone/>
                      </a:pPr>
                      <a:r>
                        <a:rPr lang="en-US" sz="1600" b="1" kern="1200">
                          <a:solidFill>
                            <a:srgbClr val="002060"/>
                          </a:solidFill>
                          <a:effectLst/>
                          <a:latin typeface="等线" panose="02010600030101010101" pitchFamily="2" charset="-122"/>
                          <a:ea typeface="等线" panose="02010600030101010101" pitchFamily="2" charset="-122"/>
                          <a:cs typeface="+mn-cs"/>
                        </a:rPr>
                        <a:t>002625.SZ</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光启技术</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71.98</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193.05</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indent="0" algn="ctr" defTabSz="914400" rtl="0" eaLnBrk="1" fontAlgn="b" latinLnBrk="0" hangingPunct="1">
                        <a:lnSpc>
                          <a:spcPct val="200000"/>
                        </a:lnSpc>
                        <a:buNone/>
                      </a:pPr>
                      <a:r>
                        <a:rPr lang="zh-CN" altLang="en-US" sz="1600" b="1" kern="1200" dirty="0">
                          <a:solidFill>
                            <a:srgbClr val="002060"/>
                          </a:solidFill>
                          <a:effectLst/>
                          <a:latin typeface="等线" panose="02010600030101010101" pitchFamily="2" charset="-122"/>
                          <a:ea typeface="等线" panose="02010600030101010101" pitchFamily="2" charset="-122"/>
                          <a:cs typeface="+mn-cs"/>
                        </a:rPr>
                        <a:t>制造业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0009"/>
                  </a:ext>
                </a:extLst>
              </a:tr>
              <a:tr h="506389">
                <a:tc>
                  <a:txBody>
                    <a:bodyPr/>
                    <a:lstStyle/>
                    <a:p>
                      <a:pPr marL="0" indent="0" algn="ctr" defTabSz="914400" rtl="0" eaLnBrk="1" fontAlgn="b" latinLnBrk="0" hangingPunct="1">
                        <a:lnSpc>
                          <a:spcPct val="200000"/>
                        </a:lnSpc>
                        <a:buNone/>
                      </a:pPr>
                      <a:r>
                        <a:rPr lang="en-US" sz="1600" b="1" kern="1200">
                          <a:solidFill>
                            <a:srgbClr val="002060"/>
                          </a:solidFill>
                          <a:effectLst/>
                          <a:latin typeface="等线" panose="02010600030101010101" pitchFamily="2" charset="-122"/>
                          <a:ea typeface="等线" panose="02010600030101010101" pitchFamily="2" charset="-122"/>
                          <a:cs typeface="+mn-cs"/>
                        </a:rPr>
                        <a:t>000564.SZ</a:t>
                      </a:r>
                    </a:p>
                  </a:txBody>
                  <a:tcPr marL="0" marR="0" marT="0" marB="0">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a:solidFill>
                            <a:srgbClr val="002060"/>
                          </a:solidFill>
                          <a:effectLst/>
                          <a:latin typeface="等线" panose="02010600030101010101" pitchFamily="2" charset="-122"/>
                          <a:ea typeface="等线" panose="02010600030101010101" pitchFamily="2" charset="-122"/>
                          <a:cs typeface="+mn-cs"/>
                        </a:rPr>
                        <a:t>供销大集</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71.90</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en-US" altLang="zh-CN" sz="1600" b="1" kern="1200" dirty="0">
                          <a:solidFill>
                            <a:srgbClr val="002060"/>
                          </a:solidFill>
                          <a:effectLst/>
                          <a:latin typeface="等线" panose="02010600030101010101" pitchFamily="2" charset="-122"/>
                          <a:ea typeface="等线" panose="02010600030101010101" pitchFamily="2" charset="-122"/>
                          <a:cs typeface="+mn-cs"/>
                        </a:rPr>
                        <a:t>150.20</a:t>
                      </a:r>
                    </a:p>
                  </a:txBody>
                  <a:tcPr marL="0" marR="0" marT="0" marB="0">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tc>
                  <a:txBody>
                    <a:bodyPr/>
                    <a:lstStyle/>
                    <a:p>
                      <a:pPr marL="0" indent="0" algn="ctr" defTabSz="914400" rtl="0" eaLnBrk="1" fontAlgn="b" latinLnBrk="0" hangingPunct="1">
                        <a:lnSpc>
                          <a:spcPct val="200000"/>
                        </a:lnSpc>
                        <a:buNone/>
                      </a:pPr>
                      <a:r>
                        <a:rPr lang="zh-CN" altLang="en-US" sz="1600" b="1" kern="1200" dirty="0">
                          <a:solidFill>
                            <a:srgbClr val="002060"/>
                          </a:solidFill>
                          <a:effectLst/>
                          <a:latin typeface="等线" panose="02010600030101010101" pitchFamily="2" charset="-122"/>
                          <a:ea typeface="等线" panose="02010600030101010101" pitchFamily="2" charset="-122"/>
                          <a:cs typeface="+mn-cs"/>
                        </a:rPr>
                        <a:t>批发和零售业</a:t>
                      </a:r>
                    </a:p>
                  </a:txBody>
                  <a:tcPr marL="0" marR="0" marT="0" marB="0">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gray">
          <a:xfrm>
            <a:off x="755650" y="1870075"/>
            <a:ext cx="3024188" cy="622300"/>
          </a:xfrm>
          <a:prstGeom prst="rect">
            <a:avLst/>
          </a:prstGeom>
          <a:noFill/>
          <a:ln w="9525">
            <a:noFill/>
            <a:miter lim="800000"/>
          </a:ln>
        </p:spPr>
        <p:txBody>
          <a:bodyPr anchor="ctr"/>
          <a:lstStyle/>
          <a:p>
            <a:r>
              <a:rPr lang="en-US" altLang="zh-CN" sz="3600" b="1" dirty="0">
                <a:solidFill>
                  <a:srgbClr val="CC0000"/>
                </a:solidFill>
                <a:latin typeface="幼圆" panose="02010509060101010101" pitchFamily="49" charset="-122"/>
                <a:ea typeface="黑体" panose="02010609060101010101" pitchFamily="49" charset="-122"/>
              </a:rPr>
              <a:t>『</a:t>
            </a:r>
            <a:r>
              <a:rPr lang="zh-CN" altLang="en-US" sz="3600" b="1" dirty="0">
                <a:solidFill>
                  <a:srgbClr val="CC0000"/>
                </a:solidFill>
                <a:latin typeface="幼圆" panose="02010509060101010101" pitchFamily="49" charset="-122"/>
                <a:ea typeface="黑体" panose="02010609060101010101" pitchFamily="49" charset="-122"/>
              </a:rPr>
              <a:t>融客月报</a:t>
            </a:r>
            <a:r>
              <a:rPr lang="en-US" altLang="zh-CN" sz="3600" b="1" dirty="0">
                <a:solidFill>
                  <a:srgbClr val="CC0000"/>
                </a:solidFill>
                <a:latin typeface="幼圆" panose="02010509060101010101" pitchFamily="49" charset="-122"/>
                <a:ea typeface="黑体" panose="02010609060101010101" pitchFamily="49" charset="-122"/>
              </a:rPr>
              <a:t>』</a:t>
            </a:r>
            <a:endParaRPr lang="zh-CN" altLang="en-US" sz="3600" b="1" dirty="0">
              <a:solidFill>
                <a:srgbClr val="CC0000"/>
              </a:solidFill>
              <a:latin typeface="幼圆" panose="02010509060101010101" pitchFamily="49" charset="-122"/>
              <a:ea typeface="黑体" panose="02010609060101010101" pitchFamily="49" charset="-122"/>
            </a:endParaRPr>
          </a:p>
        </p:txBody>
      </p:sp>
      <p:sp>
        <p:nvSpPr>
          <p:cNvPr id="12291" name="Text Box 6"/>
          <p:cNvSpPr txBox="1">
            <a:spLocks noChangeArrowheads="1"/>
          </p:cNvSpPr>
          <p:nvPr/>
        </p:nvSpPr>
        <p:spPr bwMode="gray">
          <a:xfrm>
            <a:off x="0" y="2565400"/>
            <a:ext cx="9396413" cy="1630045"/>
          </a:xfrm>
          <a:prstGeom prst="rect">
            <a:avLst/>
          </a:prstGeom>
          <a:noFill/>
          <a:ln w="0" algn="ctr">
            <a:noFill/>
            <a:miter lim="800000"/>
          </a:ln>
        </p:spPr>
        <p:txBody>
          <a:bodyPr>
            <a:spAutoFit/>
          </a:bodyPr>
          <a:lstStyle/>
          <a:p>
            <a:pPr eaLnBrk="0" hangingPunct="0">
              <a:spcBef>
                <a:spcPct val="50000"/>
              </a:spcBef>
            </a:pPr>
            <a:r>
              <a:rPr lang="en-US" altLang="zh-CN" sz="4000" dirty="0">
                <a:solidFill>
                  <a:srgbClr val="777777"/>
                </a:solidFill>
                <a:ea typeface="华文中宋" panose="02010600040101010101" pitchFamily="2" charset="-122"/>
              </a:rPr>
              <a:t>                      </a:t>
            </a:r>
            <a:r>
              <a:rPr lang="en-US" altLang="zh-CN" sz="3600" dirty="0">
                <a:solidFill>
                  <a:srgbClr val="000066"/>
                </a:solidFill>
                <a:latin typeface="华文中宋" panose="02010600040101010101" pitchFamily="2" charset="-122"/>
                <a:ea typeface="黑体" panose="02010609060101010101" pitchFamily="49" charset="-122"/>
              </a:rPr>
              <a:t>—— </a:t>
            </a:r>
            <a:r>
              <a:rPr lang="zh-CN" altLang="en-US" sz="3600" b="1" dirty="0">
                <a:solidFill>
                  <a:srgbClr val="000066"/>
                </a:solidFill>
                <a:ea typeface="黑体" panose="02010609060101010101" pitchFamily="49" charset="-122"/>
              </a:rPr>
              <a:t>二级市场</a:t>
            </a:r>
            <a:r>
              <a:rPr lang="zh-CN" altLang="en-US" sz="1800" b="1" dirty="0">
                <a:solidFill>
                  <a:srgbClr val="000066"/>
                </a:solidFill>
                <a:ea typeface="幼圆" panose="02010509060101010101" pitchFamily="49" charset="-122"/>
              </a:rPr>
              <a:t>（</a:t>
            </a:r>
            <a:r>
              <a:rPr lang="en-US" altLang="zh-CN" sz="1800" b="1" dirty="0">
                <a:solidFill>
                  <a:srgbClr val="000066"/>
                </a:solidFill>
                <a:ea typeface="幼圆" panose="02010509060101010101" pitchFamily="49" charset="-122"/>
              </a:rPr>
              <a:t>2019</a:t>
            </a:r>
            <a:r>
              <a:rPr lang="zh-CN" altLang="en-US" sz="1800" b="1" dirty="0">
                <a:solidFill>
                  <a:srgbClr val="000066"/>
                </a:solidFill>
                <a:ea typeface="幼圆" panose="02010509060101010101" pitchFamily="49" charset="-122"/>
              </a:rPr>
              <a:t>年</a:t>
            </a:r>
            <a:r>
              <a:rPr lang="en-US" altLang="zh-CN" sz="1800" b="1" dirty="0">
                <a:solidFill>
                  <a:srgbClr val="000066"/>
                </a:solidFill>
                <a:ea typeface="幼圆" panose="02010509060101010101" pitchFamily="49" charset="-122"/>
              </a:rPr>
              <a:t>9</a:t>
            </a:r>
            <a:r>
              <a:rPr lang="zh-CN" altLang="en-US" sz="1800" b="1" dirty="0">
                <a:solidFill>
                  <a:srgbClr val="000066"/>
                </a:solidFill>
                <a:ea typeface="幼圆" panose="02010509060101010101" pitchFamily="49" charset="-122"/>
              </a:rPr>
              <a:t>月）</a:t>
            </a:r>
            <a:endParaRPr lang="zh-CN" altLang="en-US" sz="3600" b="1" dirty="0">
              <a:solidFill>
                <a:srgbClr val="000066"/>
              </a:solidFill>
              <a:ea typeface="黑体" panose="02010609060101010101" pitchFamily="49" charset="-122"/>
            </a:endParaRPr>
          </a:p>
          <a:p>
            <a:pPr eaLnBrk="0" hangingPunct="0">
              <a:spcBef>
                <a:spcPct val="50000"/>
              </a:spcBef>
            </a:pPr>
            <a:endParaRPr lang="zh-CN" altLang="en-US" sz="4000" b="1" dirty="0">
              <a:solidFill>
                <a:srgbClr val="000099"/>
              </a:solidFill>
              <a:ea typeface="幼圆" panose="02010509060101010101" pitchFamily="49" charset="-122"/>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white">
          <a:xfrm>
            <a:off x="455613" y="214313"/>
            <a:ext cx="8231187" cy="550391"/>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第一大股东累计质押数占持股比例变化</a:t>
            </a:r>
          </a:p>
        </p:txBody>
      </p:sp>
      <p:sp>
        <p:nvSpPr>
          <p:cNvPr id="6" name="文本框 5"/>
          <p:cNvSpPr txBox="1"/>
          <p:nvPr/>
        </p:nvSpPr>
        <p:spPr bwMode="auto">
          <a:xfrm>
            <a:off x="539552" y="5013176"/>
            <a:ext cx="7848872" cy="1866858"/>
          </a:xfrm>
          <a:prstGeom prst="rect">
            <a:avLst/>
          </a:prstGeom>
          <a:noFill/>
          <a:ln w="9525">
            <a:noFill/>
            <a:miter lim="800000"/>
          </a:ln>
        </p:spPr>
        <p:txBody>
          <a:bodyPr wrap="square" rtlCol="0">
            <a:spAutoFit/>
          </a:bodyPr>
          <a:lstStyle/>
          <a:p>
            <a:pPr>
              <a:lnSpc>
                <a:spcPct val="150000"/>
              </a:lnSpc>
            </a:pPr>
            <a:r>
              <a:rPr lang="en-US" altLang="zh-CN" dirty="0">
                <a:solidFill>
                  <a:srgbClr val="000066"/>
                </a:solidFill>
                <a:latin typeface="幼圆" panose="02010509060101010101" pitchFamily="49" charset="-122"/>
                <a:ea typeface="幼圆" panose="02010509060101010101" pitchFamily="49" charset="-122"/>
              </a:rPr>
              <a:t>9</a:t>
            </a:r>
            <a:r>
              <a:rPr lang="zh-CN" altLang="en-US" dirty="0">
                <a:solidFill>
                  <a:srgbClr val="000066"/>
                </a:solidFill>
                <a:latin typeface="幼圆" panose="02010509060101010101" pitchFamily="49" charset="-122"/>
                <a:ea typeface="幼圆" panose="02010509060101010101" pitchFamily="49" charset="-122"/>
              </a:rPr>
              <a:t>月出现三起第一大股东质押全部股权事件，分别为喜临门，界龙实业，亚星化学；远兴能源、雪莱特等</a:t>
            </a:r>
            <a:r>
              <a:rPr lang="en-US" altLang="zh-CN" dirty="0">
                <a:solidFill>
                  <a:srgbClr val="000066"/>
                </a:solidFill>
                <a:latin typeface="幼圆" panose="02010509060101010101" pitchFamily="49" charset="-122"/>
                <a:ea typeface="幼圆" panose="02010509060101010101" pitchFamily="49" charset="-122"/>
              </a:rPr>
              <a:t>8</a:t>
            </a:r>
            <a:r>
              <a:rPr lang="zh-CN" altLang="en-US" dirty="0">
                <a:solidFill>
                  <a:srgbClr val="000066"/>
                </a:solidFill>
                <a:latin typeface="幼圆" panose="02010509060101010101" pitchFamily="49" charset="-122"/>
                <a:ea typeface="幼圆" panose="02010509060101010101" pitchFamily="49" charset="-122"/>
              </a:rPr>
              <a:t>家公司第一大股东累计质押数占持股比例变化超过</a:t>
            </a:r>
            <a:r>
              <a:rPr lang="en-US" altLang="zh-CN" dirty="0">
                <a:solidFill>
                  <a:srgbClr val="000066"/>
                </a:solidFill>
                <a:latin typeface="幼圆" panose="02010509060101010101" pitchFamily="49" charset="-122"/>
                <a:ea typeface="幼圆" panose="02010509060101010101" pitchFamily="49" charset="-122"/>
              </a:rPr>
              <a:t>50%</a:t>
            </a:r>
            <a:r>
              <a:rPr lang="zh-CN" altLang="en-US" dirty="0">
                <a:solidFill>
                  <a:srgbClr val="000066"/>
                </a:solidFill>
                <a:latin typeface="幼圆" panose="02010509060101010101" pitchFamily="49" charset="-122"/>
                <a:ea typeface="幼圆" panose="02010509060101010101" pitchFamily="49" charset="-122"/>
              </a:rPr>
              <a:t>。</a:t>
            </a:r>
          </a:p>
          <a:p>
            <a:pPr>
              <a:lnSpc>
                <a:spcPct val="150000"/>
              </a:lnSpc>
            </a:pPr>
            <a:endParaRPr lang="zh-CN" altLang="en-US" dirty="0">
              <a:solidFill>
                <a:srgbClr val="000066"/>
              </a:solidFill>
              <a:latin typeface="幼圆" panose="02010509060101010101" pitchFamily="49" charset="-122"/>
              <a:ea typeface="幼圆" panose="02010509060101010101" pitchFamily="49" charset="-122"/>
            </a:endParaRPr>
          </a:p>
        </p:txBody>
      </p:sp>
      <p:graphicFrame>
        <p:nvGraphicFramePr>
          <p:cNvPr id="9" name="图表 8">
            <a:extLst>
              <a:ext uri="{FF2B5EF4-FFF2-40B4-BE49-F238E27FC236}">
                <a16:creationId xmlns:a16="http://schemas.microsoft.com/office/drawing/2014/main" id="{300C19E8-2DC9-4901-A78B-0DAC46CF000F}"/>
              </a:ext>
            </a:extLst>
          </p:cNvPr>
          <p:cNvGraphicFramePr>
            <a:graphicFrameLocks/>
          </p:cNvGraphicFramePr>
          <p:nvPr>
            <p:extLst>
              <p:ext uri="{D42A27DB-BD31-4B8C-83A1-F6EECF244321}">
                <p14:modId xmlns:p14="http://schemas.microsoft.com/office/powerpoint/2010/main" val="2540762854"/>
              </p:ext>
            </p:extLst>
          </p:nvPr>
        </p:nvGraphicFramePr>
        <p:xfrm>
          <a:off x="539552" y="1484784"/>
          <a:ext cx="4572000" cy="3240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图表 9">
            <a:extLst>
              <a:ext uri="{FF2B5EF4-FFF2-40B4-BE49-F238E27FC236}">
                <a16:creationId xmlns:a16="http://schemas.microsoft.com/office/drawing/2014/main" id="{3D70142F-2FAF-4EA0-B139-77EF1F44E442}"/>
              </a:ext>
            </a:extLst>
          </p:cNvPr>
          <p:cNvGraphicFramePr>
            <a:graphicFrameLocks/>
          </p:cNvGraphicFramePr>
          <p:nvPr>
            <p:extLst>
              <p:ext uri="{D42A27DB-BD31-4B8C-83A1-F6EECF244321}">
                <p14:modId xmlns:p14="http://schemas.microsoft.com/office/powerpoint/2010/main" val="3368641134"/>
              </p:ext>
            </p:extLst>
          </p:nvPr>
        </p:nvGraphicFramePr>
        <p:xfrm>
          <a:off x="4057002" y="1484784"/>
          <a:ext cx="4572000" cy="32403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话气泡: 圆角矩形 6"/>
          <p:cNvSpPr/>
          <p:nvPr/>
        </p:nvSpPr>
        <p:spPr bwMode="auto">
          <a:xfrm>
            <a:off x="128189" y="875507"/>
            <a:ext cx="3946074" cy="1990781"/>
          </a:xfrm>
          <a:prstGeom prst="wedgeRoundRectCallout">
            <a:avLst>
              <a:gd name="adj1" fmla="val 42202"/>
              <a:gd name="adj2" fmla="val 58127"/>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28684" name="Rectangle 2"/>
          <p:cNvSpPr>
            <a:spLocks noChangeArrowheads="1"/>
          </p:cNvSpPr>
          <p:nvPr/>
        </p:nvSpPr>
        <p:spPr bwMode="white">
          <a:xfrm>
            <a:off x="456248" y="142875"/>
            <a:ext cx="8231187" cy="1144588"/>
          </a:xfrm>
          <a:prstGeom prst="rect">
            <a:avLst/>
          </a:prstGeom>
          <a:noFill/>
          <a:ln w="9525">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主要券商观点</a:t>
            </a:r>
          </a:p>
        </p:txBody>
      </p:sp>
      <p:pic>
        <p:nvPicPr>
          <p:cNvPr id="4" name="图片 3" descr="233"/>
          <p:cNvPicPr>
            <a:picLocks noChangeAspect="1"/>
          </p:cNvPicPr>
          <p:nvPr/>
        </p:nvPicPr>
        <p:blipFill>
          <a:blip r:embed="rId3" cstate="print"/>
          <a:stretch>
            <a:fillRect/>
          </a:stretch>
        </p:blipFill>
        <p:spPr>
          <a:xfrm>
            <a:off x="4571841" y="3603896"/>
            <a:ext cx="1904214" cy="640140"/>
          </a:xfrm>
          <a:prstGeom prst="rect">
            <a:avLst/>
          </a:prstGeom>
        </p:spPr>
      </p:pic>
      <p:pic>
        <p:nvPicPr>
          <p:cNvPr id="5" name="图片 4" descr="gy"/>
          <p:cNvPicPr>
            <a:picLocks noChangeAspect="1"/>
          </p:cNvPicPr>
          <p:nvPr/>
        </p:nvPicPr>
        <p:blipFill>
          <a:blip r:embed="rId4"/>
          <a:stretch>
            <a:fillRect/>
          </a:stretch>
        </p:blipFill>
        <p:spPr>
          <a:xfrm>
            <a:off x="2411760" y="3603362"/>
            <a:ext cx="1872615" cy="473710"/>
          </a:xfrm>
          <a:prstGeom prst="rect">
            <a:avLst/>
          </a:prstGeom>
        </p:spPr>
      </p:pic>
      <p:sp>
        <p:nvSpPr>
          <p:cNvPr id="6" name="文本框 5"/>
          <p:cNvSpPr txBox="1"/>
          <p:nvPr/>
        </p:nvSpPr>
        <p:spPr>
          <a:xfrm>
            <a:off x="255743" y="847489"/>
            <a:ext cx="3866474" cy="2123658"/>
          </a:xfrm>
          <a:prstGeom prst="rect">
            <a:avLst/>
          </a:prstGeom>
          <a:noFill/>
        </p:spPr>
        <p:txBody>
          <a:bodyPr wrap="square" rtlCol="0">
            <a:spAutoFit/>
          </a:bodyPr>
          <a:lstStyle/>
          <a:p>
            <a:r>
              <a:rPr lang="zh-CN" altLang="en-US" sz="1600" dirty="0">
                <a:solidFill>
                  <a:srgbClr val="000066"/>
                </a:solidFill>
                <a:latin typeface="+mn-ea"/>
                <a:ea typeface="+mn-ea"/>
              </a:rPr>
              <a:t>科技周期识别并确认带来的预期差修复带来了科技股的大涨，手机产业链、半导体、自主可控、网络 安全、</a:t>
            </a:r>
            <a:r>
              <a:rPr lang="en-US" altLang="zh-CN" sz="1600" dirty="0">
                <a:solidFill>
                  <a:srgbClr val="000066"/>
                </a:solidFill>
                <a:latin typeface="+mn-ea"/>
                <a:ea typeface="+mn-ea"/>
              </a:rPr>
              <a:t>5G </a:t>
            </a:r>
            <a:r>
              <a:rPr lang="zh-CN" altLang="en-US" sz="1600" dirty="0">
                <a:solidFill>
                  <a:srgbClr val="000066"/>
                </a:solidFill>
                <a:latin typeface="+mn-ea"/>
                <a:ea typeface="+mn-ea"/>
              </a:rPr>
              <a:t>建设、航空装备等细分领域开启在景气向上周期。科技股行情可能继续沿着 从硬件到软件，从终端到应用的节奏扩散。“智慧</a:t>
            </a:r>
            <a:r>
              <a:rPr lang="en-US" altLang="zh-CN" sz="1600" dirty="0">
                <a:solidFill>
                  <a:srgbClr val="000066"/>
                </a:solidFill>
                <a:latin typeface="+mn-ea"/>
                <a:ea typeface="+mn-ea"/>
              </a:rPr>
              <a:t>+x”</a:t>
            </a:r>
            <a:r>
              <a:rPr lang="zh-CN" altLang="en-US" sz="1600" dirty="0">
                <a:solidFill>
                  <a:srgbClr val="000066"/>
                </a:solidFill>
                <a:latin typeface="+mn-ea"/>
                <a:ea typeface="+mn-ea"/>
              </a:rPr>
              <a:t>成为下一阶段的主线之一。</a:t>
            </a:r>
            <a:endParaRPr lang="en-US" altLang="zh-CN" sz="1600" dirty="0">
              <a:solidFill>
                <a:srgbClr val="000066"/>
              </a:solidFill>
              <a:latin typeface="+mn-ea"/>
              <a:ea typeface="+mn-ea"/>
            </a:endParaRPr>
          </a:p>
          <a:p>
            <a:r>
              <a:rPr lang="en-US" altLang="zh-CN" sz="1800" dirty="0">
                <a:solidFill>
                  <a:srgbClr val="000066"/>
                </a:solidFill>
                <a:latin typeface="+mn-ea"/>
                <a:ea typeface="+mn-ea"/>
              </a:rPr>
              <a:t>9</a:t>
            </a:r>
            <a:r>
              <a:rPr lang="zh-CN" altLang="en-US" sz="1800" dirty="0">
                <a:solidFill>
                  <a:srgbClr val="000066"/>
                </a:solidFill>
                <a:latin typeface="+mn-ea"/>
                <a:ea typeface="+mn-ea"/>
              </a:rPr>
              <a:t>月观点：看多</a:t>
            </a:r>
          </a:p>
        </p:txBody>
      </p:sp>
      <p:sp>
        <p:nvSpPr>
          <p:cNvPr id="37" name="对话气泡: 圆角矩形 36"/>
          <p:cNvSpPr/>
          <p:nvPr/>
        </p:nvSpPr>
        <p:spPr bwMode="auto">
          <a:xfrm>
            <a:off x="4565219" y="908720"/>
            <a:ext cx="4571999" cy="1964398"/>
          </a:xfrm>
          <a:prstGeom prst="wedgeRoundRectCallout">
            <a:avLst>
              <a:gd name="adj1" fmla="val -46648"/>
              <a:gd name="adj2" fmla="val 60479"/>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38" name="文本框 37"/>
          <p:cNvSpPr txBox="1"/>
          <p:nvPr/>
        </p:nvSpPr>
        <p:spPr>
          <a:xfrm>
            <a:off x="4565219" y="962956"/>
            <a:ext cx="4753643" cy="1815882"/>
          </a:xfrm>
          <a:prstGeom prst="rect">
            <a:avLst/>
          </a:prstGeom>
          <a:noFill/>
        </p:spPr>
        <p:txBody>
          <a:bodyPr wrap="square" rtlCol="0">
            <a:spAutoFit/>
          </a:bodyPr>
          <a:lstStyle/>
          <a:p>
            <a:r>
              <a:rPr lang="zh-CN" altLang="en-US" sz="1600" dirty="0">
                <a:solidFill>
                  <a:srgbClr val="000066"/>
                </a:solidFill>
                <a:latin typeface="+mn-ea"/>
                <a:ea typeface="+mn-ea"/>
              </a:rPr>
              <a:t>随着</a:t>
            </a:r>
            <a:r>
              <a:rPr lang="en-US" altLang="zh-CN" sz="1600" dirty="0">
                <a:solidFill>
                  <a:srgbClr val="000066"/>
                </a:solidFill>
                <a:latin typeface="+mn-ea"/>
                <a:ea typeface="+mn-ea"/>
              </a:rPr>
              <a:t>9</a:t>
            </a:r>
            <a:r>
              <a:rPr lang="zh-CN" altLang="en-US" sz="1600" dirty="0">
                <a:solidFill>
                  <a:srgbClr val="000066"/>
                </a:solidFill>
                <a:latin typeface="+mn-ea"/>
                <a:ea typeface="+mn-ea"/>
              </a:rPr>
              <a:t>月下旬的快速调整，对</a:t>
            </a:r>
            <a:r>
              <a:rPr lang="en-US" altLang="zh-CN" sz="1600" dirty="0">
                <a:solidFill>
                  <a:srgbClr val="000066"/>
                </a:solidFill>
                <a:latin typeface="+mn-ea"/>
                <a:ea typeface="+mn-ea"/>
              </a:rPr>
              <a:t>10</a:t>
            </a:r>
            <a:r>
              <a:rPr lang="zh-CN" altLang="en-US" sz="1600" dirty="0">
                <a:solidFill>
                  <a:srgbClr val="000066"/>
                </a:solidFill>
                <a:latin typeface="+mn-ea"/>
                <a:ea typeface="+mn-ea"/>
              </a:rPr>
              <a:t>月市场预期不应过差，从历史经验来看，节后反弹概率较大。长期来看，少部分公司的牛市仍将月延续，其中消费和科技龙头同时占优的背景是产业趋势下业绩增长所决定的，展望</a:t>
            </a:r>
            <a:r>
              <a:rPr lang="en-US" altLang="zh-CN" sz="1600" dirty="0">
                <a:solidFill>
                  <a:srgbClr val="000066"/>
                </a:solidFill>
                <a:latin typeface="+mn-ea"/>
                <a:ea typeface="+mn-ea"/>
              </a:rPr>
              <a:t>2020</a:t>
            </a:r>
            <a:r>
              <a:rPr lang="zh-CN" altLang="en-US" sz="1600" dirty="0">
                <a:solidFill>
                  <a:srgbClr val="000066"/>
                </a:solidFill>
                <a:latin typeface="+mn-ea"/>
                <a:ea typeface="+mn-ea"/>
              </a:rPr>
              <a:t>年，消费板块受益于非全面放松的政策环境下稳定的业绩和</a:t>
            </a:r>
            <a:r>
              <a:rPr lang="en-US" altLang="zh-CN" sz="1600" dirty="0">
                <a:solidFill>
                  <a:srgbClr val="000066"/>
                </a:solidFill>
                <a:latin typeface="+mn-ea"/>
                <a:ea typeface="+mn-ea"/>
              </a:rPr>
              <a:t>ROE</a:t>
            </a:r>
            <a:r>
              <a:rPr lang="zh-CN" altLang="en-US" sz="1600" dirty="0">
                <a:solidFill>
                  <a:srgbClr val="000066"/>
                </a:solidFill>
                <a:latin typeface="+mn-ea"/>
                <a:ea typeface="+mn-ea"/>
              </a:rPr>
              <a:t>以及贴现率的修正。</a:t>
            </a:r>
            <a:endParaRPr lang="en-US" altLang="zh-CN" sz="1600" dirty="0">
              <a:solidFill>
                <a:srgbClr val="000066"/>
              </a:solidFill>
              <a:latin typeface="+mn-ea"/>
              <a:ea typeface="+mn-ea"/>
            </a:endParaRPr>
          </a:p>
          <a:p>
            <a:r>
              <a:rPr lang="en-US" altLang="zh-CN" sz="1600" dirty="0">
                <a:solidFill>
                  <a:srgbClr val="000066"/>
                </a:solidFill>
                <a:latin typeface="+mn-ea"/>
                <a:ea typeface="+mn-ea"/>
              </a:rPr>
              <a:t>9</a:t>
            </a:r>
            <a:r>
              <a:rPr lang="zh-CN" altLang="en-US" sz="1600" dirty="0">
                <a:solidFill>
                  <a:srgbClr val="000066"/>
                </a:solidFill>
                <a:latin typeface="+mn-ea"/>
                <a:ea typeface="+mn-ea"/>
              </a:rPr>
              <a:t>月观点：看多</a:t>
            </a:r>
            <a:endParaRPr lang="zh-CN" altLang="en-US" sz="1800" dirty="0">
              <a:solidFill>
                <a:srgbClr val="000066"/>
              </a:solidFill>
              <a:latin typeface="+mn-ea"/>
              <a:ea typeface="+mn-ea"/>
            </a:endParaRPr>
          </a:p>
        </p:txBody>
      </p:sp>
      <p:sp>
        <p:nvSpPr>
          <p:cNvPr id="39" name="对话气泡: 圆角矩形 38"/>
          <p:cNvSpPr/>
          <p:nvPr/>
        </p:nvSpPr>
        <p:spPr bwMode="auto">
          <a:xfrm>
            <a:off x="4770561" y="4315139"/>
            <a:ext cx="3948335" cy="1936520"/>
          </a:xfrm>
          <a:prstGeom prst="wedgeRoundRectCallout">
            <a:avLst>
              <a:gd name="adj1" fmla="val -29248"/>
              <a:gd name="adj2" fmla="val -60559"/>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41" name="对话气泡: 圆角矩形 40"/>
          <p:cNvSpPr/>
          <p:nvPr/>
        </p:nvSpPr>
        <p:spPr bwMode="auto">
          <a:xfrm>
            <a:off x="284360" y="4141149"/>
            <a:ext cx="4105996" cy="2257518"/>
          </a:xfrm>
          <a:prstGeom prst="wedgeRoundRectCallout">
            <a:avLst>
              <a:gd name="adj1" fmla="val 27091"/>
              <a:gd name="adj2" fmla="val -60558"/>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幼圆" panose="02010509060101010101" pitchFamily="49" charset="-122"/>
            </a:endParaRPr>
          </a:p>
        </p:txBody>
      </p:sp>
      <p:sp>
        <p:nvSpPr>
          <p:cNvPr id="42" name="文本框 41"/>
          <p:cNvSpPr txBox="1"/>
          <p:nvPr/>
        </p:nvSpPr>
        <p:spPr>
          <a:xfrm>
            <a:off x="4858654" y="4267737"/>
            <a:ext cx="3867851" cy="2031325"/>
          </a:xfrm>
          <a:prstGeom prst="rect">
            <a:avLst/>
          </a:prstGeom>
          <a:noFill/>
        </p:spPr>
        <p:txBody>
          <a:bodyPr wrap="square" rtlCol="0">
            <a:spAutoFit/>
          </a:bodyPr>
          <a:lstStyle/>
          <a:p>
            <a:r>
              <a:rPr lang="zh-CN" altLang="en-US" sz="1800" dirty="0">
                <a:solidFill>
                  <a:srgbClr val="000066"/>
                </a:solidFill>
                <a:latin typeface="+mn-ea"/>
                <a:ea typeface="+mn-ea"/>
              </a:rPr>
              <a:t>当前市场处于主要矛盾从分母回归分子的过渡期，</a:t>
            </a:r>
            <a:r>
              <a:rPr lang="en-US" altLang="zh-CN" sz="1800" dirty="0">
                <a:solidFill>
                  <a:srgbClr val="000066"/>
                </a:solidFill>
                <a:latin typeface="+mn-ea"/>
                <a:ea typeface="+mn-ea"/>
              </a:rPr>
              <a:t>9</a:t>
            </a:r>
            <a:r>
              <a:rPr lang="zh-CN" altLang="en-US" sz="1800" dirty="0">
                <a:solidFill>
                  <a:srgbClr val="000066"/>
                </a:solidFill>
                <a:latin typeface="+mn-ea"/>
                <a:ea typeface="+mn-ea"/>
              </a:rPr>
              <a:t>月的轮动扩散的市场特征演绎充分，无法持续到</a:t>
            </a:r>
            <a:r>
              <a:rPr lang="en-US" altLang="zh-CN" sz="1800" dirty="0">
                <a:solidFill>
                  <a:srgbClr val="000066"/>
                </a:solidFill>
                <a:latin typeface="+mn-ea"/>
                <a:ea typeface="+mn-ea"/>
              </a:rPr>
              <a:t>10</a:t>
            </a:r>
            <a:r>
              <a:rPr lang="zh-CN" altLang="en-US" sz="1800" dirty="0">
                <a:solidFill>
                  <a:srgbClr val="000066"/>
                </a:solidFill>
                <a:latin typeface="+mn-ea"/>
                <a:ea typeface="+mn-ea"/>
              </a:rPr>
              <a:t>月。认清短期赚钱效应收缩，市场调整尚不充分的格局，在消费和科技方向上“收缩战线”是当前的“脚踏实地”。</a:t>
            </a:r>
            <a:endParaRPr lang="en-US" altLang="zh-CN" sz="1800" dirty="0">
              <a:solidFill>
                <a:srgbClr val="000066"/>
              </a:solidFill>
              <a:latin typeface="+mn-ea"/>
              <a:ea typeface="+mn-ea"/>
            </a:endParaRPr>
          </a:p>
          <a:p>
            <a:r>
              <a:rPr lang="en-US" altLang="zh-CN" sz="1800" dirty="0">
                <a:solidFill>
                  <a:srgbClr val="000066"/>
                </a:solidFill>
                <a:latin typeface="+mn-ea"/>
                <a:ea typeface="+mn-ea"/>
              </a:rPr>
              <a:t>9</a:t>
            </a:r>
            <a:r>
              <a:rPr lang="zh-CN" altLang="en-US" sz="1800" dirty="0">
                <a:solidFill>
                  <a:srgbClr val="000066"/>
                </a:solidFill>
                <a:latin typeface="+mn-ea"/>
                <a:ea typeface="+mn-ea"/>
              </a:rPr>
              <a:t>月观点：谨慎看空</a:t>
            </a:r>
            <a:endParaRPr lang="zh-CN" altLang="en-US" sz="1800" dirty="0">
              <a:solidFill>
                <a:srgbClr val="FF0000"/>
              </a:solidFill>
              <a:latin typeface="+mn-ea"/>
              <a:ea typeface="+mn-ea"/>
            </a:endParaRPr>
          </a:p>
        </p:txBody>
      </p:sp>
      <p:sp>
        <p:nvSpPr>
          <p:cNvPr id="40" name="文本框 39"/>
          <p:cNvSpPr txBox="1"/>
          <p:nvPr/>
        </p:nvSpPr>
        <p:spPr>
          <a:xfrm>
            <a:off x="456248" y="4129999"/>
            <a:ext cx="3772466" cy="2369880"/>
          </a:xfrm>
          <a:prstGeom prst="rect">
            <a:avLst/>
          </a:prstGeom>
          <a:noFill/>
        </p:spPr>
        <p:txBody>
          <a:bodyPr wrap="square" rtlCol="0">
            <a:spAutoFit/>
          </a:bodyPr>
          <a:lstStyle/>
          <a:p>
            <a:r>
              <a:rPr lang="en-US" altLang="zh-CN" sz="1600" dirty="0">
                <a:solidFill>
                  <a:srgbClr val="000066"/>
                </a:solidFill>
                <a:latin typeface="+mn-ea"/>
                <a:ea typeface="+mn-ea"/>
              </a:rPr>
              <a:t>9 </a:t>
            </a:r>
            <a:r>
              <a:rPr lang="zh-CN" altLang="en-US" sz="1600" dirty="0">
                <a:solidFill>
                  <a:srgbClr val="000066"/>
                </a:solidFill>
                <a:latin typeface="+mn-ea"/>
                <a:ea typeface="+mn-ea"/>
              </a:rPr>
              <a:t>月底公布的国内 </a:t>
            </a:r>
            <a:r>
              <a:rPr lang="en-US" altLang="zh-CN" sz="1600" dirty="0">
                <a:solidFill>
                  <a:srgbClr val="000066"/>
                </a:solidFill>
                <a:latin typeface="+mn-ea"/>
                <a:ea typeface="+mn-ea"/>
              </a:rPr>
              <a:t>PMI </a:t>
            </a:r>
            <a:r>
              <a:rPr lang="zh-CN" altLang="en-US" sz="1600" dirty="0">
                <a:solidFill>
                  <a:srgbClr val="000066"/>
                </a:solidFill>
                <a:latin typeface="+mn-ea"/>
                <a:ea typeface="+mn-ea"/>
              </a:rPr>
              <a:t>好于 预期，缓解经济失速担忧，去库存接近尾声，年内有望出现盈利底。</a:t>
            </a:r>
            <a:r>
              <a:rPr lang="en-US" altLang="zh-CN" sz="1600" dirty="0">
                <a:solidFill>
                  <a:srgbClr val="000066"/>
                </a:solidFill>
                <a:latin typeface="+mn-ea"/>
                <a:ea typeface="+mn-ea"/>
              </a:rPr>
              <a:t>3 </a:t>
            </a:r>
            <a:r>
              <a:rPr lang="zh-CN" altLang="en-US" sz="1600" dirty="0">
                <a:solidFill>
                  <a:srgbClr val="000066"/>
                </a:solidFill>
                <a:latin typeface="+mn-ea"/>
                <a:ea typeface="+mn-ea"/>
              </a:rPr>
              <a:t>季报预告显示上市公司盈利增速有望环比改善。中美将开启第 </a:t>
            </a:r>
            <a:r>
              <a:rPr lang="en-US" altLang="zh-CN" sz="1600" dirty="0">
                <a:solidFill>
                  <a:srgbClr val="000066"/>
                </a:solidFill>
                <a:latin typeface="+mn-ea"/>
                <a:ea typeface="+mn-ea"/>
              </a:rPr>
              <a:t>13 </a:t>
            </a:r>
            <a:r>
              <a:rPr lang="zh-CN" altLang="en-US" sz="1600" dirty="0">
                <a:solidFill>
                  <a:srgbClr val="000066"/>
                </a:solidFill>
                <a:latin typeface="+mn-ea"/>
                <a:ea typeface="+mn-ea"/>
              </a:rPr>
              <a:t>轮经 贸磋商，预计对市场形成一定利好。国庆期间外围股市有所下跌，但 </a:t>
            </a:r>
            <a:r>
              <a:rPr lang="en-US" altLang="zh-CN" sz="1600" dirty="0">
                <a:solidFill>
                  <a:srgbClr val="000066"/>
                </a:solidFill>
                <a:latin typeface="+mn-ea"/>
                <a:ea typeface="+mn-ea"/>
              </a:rPr>
              <a:t>A </a:t>
            </a:r>
            <a:r>
              <a:rPr lang="zh-CN" altLang="en-US" sz="1600" dirty="0">
                <a:solidFill>
                  <a:srgbClr val="000066"/>
                </a:solidFill>
                <a:latin typeface="+mn-ea"/>
                <a:ea typeface="+mn-ea"/>
              </a:rPr>
              <a:t>股节前调整充分，已经反应悲观预期，因此 </a:t>
            </a:r>
            <a:r>
              <a:rPr lang="en-US" altLang="zh-CN" sz="1600" dirty="0">
                <a:solidFill>
                  <a:srgbClr val="000066"/>
                </a:solidFill>
                <a:latin typeface="+mn-ea"/>
                <a:ea typeface="+mn-ea"/>
              </a:rPr>
              <a:t>A </a:t>
            </a:r>
            <a:r>
              <a:rPr lang="zh-CN" altLang="en-US" sz="1600" dirty="0">
                <a:solidFill>
                  <a:srgbClr val="000066"/>
                </a:solidFill>
                <a:latin typeface="+mn-ea"/>
                <a:ea typeface="+mn-ea"/>
              </a:rPr>
              <a:t>股节后有望反弹。</a:t>
            </a:r>
            <a:r>
              <a:rPr lang="zh-CN" altLang="en-US" sz="1800" dirty="0"/>
              <a:t> </a:t>
            </a:r>
            <a:endParaRPr lang="en-US" altLang="zh-CN" sz="1800" dirty="0"/>
          </a:p>
          <a:p>
            <a:r>
              <a:rPr lang="en-US" altLang="zh-CN" sz="1800" dirty="0">
                <a:solidFill>
                  <a:srgbClr val="000066"/>
                </a:solidFill>
                <a:latin typeface="+mn-ea"/>
                <a:ea typeface="+mn-ea"/>
              </a:rPr>
              <a:t>9</a:t>
            </a:r>
            <a:r>
              <a:rPr lang="zh-CN" altLang="en-US" sz="1800" dirty="0">
                <a:solidFill>
                  <a:srgbClr val="000066"/>
                </a:solidFill>
                <a:latin typeface="+mn-ea"/>
                <a:ea typeface="+mn-ea"/>
              </a:rPr>
              <a:t>月观点：谨慎看多</a:t>
            </a:r>
          </a:p>
        </p:txBody>
      </p:sp>
      <p:pic>
        <p:nvPicPr>
          <p:cNvPr id="2" name="图片 1"/>
          <p:cNvPicPr>
            <a:picLocks noChangeAspect="1"/>
          </p:cNvPicPr>
          <p:nvPr/>
        </p:nvPicPr>
        <p:blipFill>
          <a:blip r:embed="rId5"/>
          <a:stretch>
            <a:fillRect/>
          </a:stretch>
        </p:blipFill>
        <p:spPr>
          <a:xfrm>
            <a:off x="2342481" y="3044026"/>
            <a:ext cx="2047875" cy="514350"/>
          </a:xfrm>
          <a:prstGeom prst="rect">
            <a:avLst/>
          </a:prstGeom>
        </p:spPr>
      </p:pic>
      <p:pic>
        <p:nvPicPr>
          <p:cNvPr id="9" name="图片 8">
            <a:extLst>
              <a:ext uri="{FF2B5EF4-FFF2-40B4-BE49-F238E27FC236}">
                <a16:creationId xmlns:a16="http://schemas.microsoft.com/office/drawing/2014/main" id="{5218D548-C817-4BE3-A8A5-D92CD63B7D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5522" y="3026007"/>
            <a:ext cx="1629002" cy="571580"/>
          </a:xfrm>
          <a:prstGeom prst="rect">
            <a:avLst/>
          </a:prstGeom>
        </p:spPr>
      </p:pic>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71438" y="1071563"/>
            <a:ext cx="8929687" cy="3071812"/>
          </a:xfrm>
          <a:prstGeom prst="rect">
            <a:avLst/>
          </a:prstGeom>
          <a:noFill/>
          <a:ln w="9525">
            <a:noFill/>
            <a:miter lim="800000"/>
          </a:ln>
        </p:spPr>
        <p:txBody>
          <a:bodyPr/>
          <a:lstStyle/>
          <a:p>
            <a:pPr marL="342900" indent="-342900">
              <a:lnSpc>
                <a:spcPct val="135000"/>
              </a:lnSpc>
              <a:spcBef>
                <a:spcPct val="20000"/>
              </a:spcBef>
              <a:buClr>
                <a:srgbClr val="6699FF"/>
              </a:buClr>
              <a:buFont typeface="Wingdings" panose="05000000000000000000" pitchFamily="2" charset="2"/>
              <a:buChar char="n"/>
              <a:defRPr/>
            </a:pPr>
            <a:endParaRPr lang="en-US" altLang="zh-CN" sz="1800" b="1">
              <a:solidFill>
                <a:srgbClr val="000066"/>
              </a:solidFill>
              <a:latin typeface="+mn-ea"/>
            </a:endParaRPr>
          </a:p>
          <a:p>
            <a:pPr marL="342900" indent="-342900">
              <a:lnSpc>
                <a:spcPct val="135000"/>
              </a:lnSpc>
              <a:spcBef>
                <a:spcPct val="20000"/>
              </a:spcBef>
              <a:buClr>
                <a:srgbClr val="6699FF"/>
              </a:buClr>
              <a:buFont typeface="Wingdings" panose="05000000000000000000" pitchFamily="2" charset="2"/>
              <a:buChar char="n"/>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endParaRPr lang="en-US" altLang="zh-CN" sz="1800" b="1">
              <a:solidFill>
                <a:srgbClr val="000066"/>
              </a:solidFill>
              <a:latin typeface="+mn-ea"/>
            </a:endParaRPr>
          </a:p>
          <a:p>
            <a:pPr marL="342900" indent="-342900">
              <a:lnSpc>
                <a:spcPct val="135000"/>
              </a:lnSpc>
              <a:spcBef>
                <a:spcPct val="20000"/>
              </a:spcBef>
              <a:buClr>
                <a:srgbClr val="6699FF"/>
              </a:buClr>
              <a:defRPr/>
            </a:pPr>
            <a:r>
              <a:rPr lang="zh-CN" altLang="en-US" sz="1800" b="1">
                <a:solidFill>
                  <a:srgbClr val="000066"/>
                </a:solidFill>
                <a:latin typeface="+mn-ea"/>
              </a:rPr>
              <a:t>    </a:t>
            </a:r>
            <a:endParaRPr lang="en-US" altLang="zh-CN" sz="1800" b="1">
              <a:solidFill>
                <a:srgbClr val="000066"/>
              </a:solidFill>
              <a:latin typeface="+mn-ea"/>
              <a:ea typeface="+mn-ea"/>
            </a:endParaRPr>
          </a:p>
          <a:p>
            <a:pPr marL="0" indent="0">
              <a:lnSpc>
                <a:spcPct val="135000"/>
              </a:lnSpc>
              <a:spcBef>
                <a:spcPct val="20000"/>
              </a:spcBef>
              <a:buClr>
                <a:srgbClr val="6699FF"/>
              </a:buClr>
              <a:buFont typeface="Wingdings" panose="05000000000000000000" pitchFamily="2" charset="2"/>
              <a:buNone/>
              <a:defRPr/>
            </a:pPr>
            <a:endParaRPr lang="en-US" altLang="zh-CN" sz="1800" b="1">
              <a:solidFill>
                <a:srgbClr val="000066"/>
              </a:solidFill>
              <a:ea typeface="幼圆" panose="02010509060101010101" pitchFamily="49" charset="-122"/>
            </a:endParaRPr>
          </a:p>
          <a:p>
            <a:pPr marL="342900" indent="-342900">
              <a:lnSpc>
                <a:spcPct val="135000"/>
              </a:lnSpc>
              <a:spcBef>
                <a:spcPct val="20000"/>
              </a:spcBef>
              <a:buClr>
                <a:srgbClr val="6699FF"/>
              </a:buClr>
              <a:defRPr/>
            </a:pPr>
            <a:endParaRPr lang="en-US" altLang="zh-CN" sz="1600" b="1">
              <a:solidFill>
                <a:srgbClr val="000066"/>
              </a:solidFill>
              <a:ea typeface="幼圆" panose="02010509060101010101" pitchFamily="49" charset="-122"/>
            </a:endParaRPr>
          </a:p>
          <a:p>
            <a:pPr>
              <a:defRPr/>
            </a:pPr>
            <a:endParaRPr lang="zh-CN" altLang="en-US" sz="1800"/>
          </a:p>
          <a:p>
            <a:pPr>
              <a:defRPr/>
            </a:pPr>
            <a:r>
              <a:rPr lang="zh-CN" altLang="en-US" sz="1800"/>
              <a:t> </a:t>
            </a:r>
          </a:p>
        </p:txBody>
      </p:sp>
      <p:sp>
        <p:nvSpPr>
          <p:cNvPr id="32771" name="Rectangle 2"/>
          <p:cNvSpPr>
            <a:spLocks noChangeArrowheads="1"/>
          </p:cNvSpPr>
          <p:nvPr/>
        </p:nvSpPr>
        <p:spPr bwMode="white">
          <a:xfrm>
            <a:off x="428625" y="214313"/>
            <a:ext cx="8231188" cy="708025"/>
          </a:xfrm>
          <a:prstGeom prst="rect">
            <a:avLst/>
          </a:prstGeom>
          <a:noFill/>
          <a:ln w="9525">
            <a:noFill/>
            <a:miter lim="800000"/>
          </a:ln>
        </p:spPr>
        <p:txBody>
          <a:bodyPr/>
          <a:lstStyle/>
          <a:p>
            <a:r>
              <a:rPr lang="zh-CN" altLang="en-US" sz="2400" b="1">
                <a:solidFill>
                  <a:srgbClr val="000066"/>
                </a:solidFill>
                <a:uFillTx/>
                <a:latin typeface="幼圆" panose="02010509060101010101" pitchFamily="49" charset="-122"/>
                <a:ea typeface="幼圆" panose="02010509060101010101" pitchFamily="49" charset="-122"/>
              </a:rPr>
              <a:t>展望</a:t>
            </a:r>
          </a:p>
        </p:txBody>
      </p:sp>
      <p:sp>
        <p:nvSpPr>
          <p:cNvPr id="6" name="矩形 5"/>
          <p:cNvSpPr/>
          <p:nvPr/>
        </p:nvSpPr>
        <p:spPr>
          <a:xfrm>
            <a:off x="214313" y="1285875"/>
            <a:ext cx="8501062" cy="369888"/>
          </a:xfrm>
          <a:prstGeom prst="rect">
            <a:avLst/>
          </a:prstGeom>
        </p:spPr>
        <p:txBody>
          <a:bodyPr>
            <a:spAutoFit/>
          </a:bodyPr>
          <a:lstStyle/>
          <a:p>
            <a:pPr>
              <a:defRPr/>
            </a:pPr>
            <a:r>
              <a:rPr lang="zh-CN" altLang="en-US" sz="1800" b="1">
                <a:solidFill>
                  <a:srgbClr val="000066"/>
                </a:solidFill>
                <a:latin typeface="+mn-ea"/>
                <a:ea typeface="+mn-ea"/>
              </a:rPr>
              <a:t>   </a:t>
            </a:r>
          </a:p>
        </p:txBody>
      </p:sp>
      <p:sp>
        <p:nvSpPr>
          <p:cNvPr id="34842" name="Rectangle 26"/>
          <p:cNvSpPr>
            <a:spLocks noChangeArrowheads="1"/>
          </p:cNvSpPr>
          <p:nvPr/>
        </p:nvSpPr>
        <p:spPr bwMode="auto">
          <a:xfrm>
            <a:off x="341784" y="1604074"/>
            <a:ext cx="8246120" cy="3766865"/>
          </a:xfrm>
          <a:prstGeom prst="rect">
            <a:avLst/>
          </a:prstGeom>
          <a:noFill/>
          <a:ln w="9525">
            <a:noFill/>
            <a:miter lim="800000"/>
          </a:ln>
          <a:effectLst/>
        </p:spPr>
        <p:txBody>
          <a:bodyPr wrap="square" anchor="ctr">
            <a:spAutoFit/>
          </a:bodyPr>
          <a:lstStyle/>
          <a:p>
            <a:pPr algn="just" eaLnBrk="1" latinLnBrk="0" hangingPunct="1">
              <a:lnSpc>
                <a:spcPct val="150000"/>
              </a:lnSpc>
              <a:defRPr/>
            </a:pPr>
            <a:r>
              <a:rPr lang="zh-CN" altLang="en-US" sz="1800" dirty="0">
                <a:solidFill>
                  <a:srgbClr val="000066"/>
                </a:solidFill>
                <a:latin typeface="幼圆" panose="02010509060101010101" pitchFamily="49" charset="-122"/>
                <a:ea typeface="幼圆" panose="02010509060101010101" pitchFamily="49" charset="-122"/>
                <a:sym typeface="+mn-ea"/>
              </a:rPr>
              <a:t>    </a:t>
            </a:r>
            <a:r>
              <a:rPr lang="en-US" altLang="zh-CN" sz="1800" dirty="0">
                <a:solidFill>
                  <a:srgbClr val="000066"/>
                </a:solidFill>
                <a:latin typeface="+mn-lt"/>
                <a:ea typeface="幼圆" panose="02010509060101010101" pitchFamily="49" charset="-122"/>
                <a:cs typeface="Arial" panose="020B0604020202020204" pitchFamily="34" charset="0"/>
                <a:sym typeface="+mn-ea"/>
              </a:rPr>
              <a:t>9</a:t>
            </a:r>
            <a:r>
              <a:rPr lang="zh-CN" altLang="en-US" sz="1800" dirty="0">
                <a:solidFill>
                  <a:srgbClr val="000066"/>
                </a:solidFill>
                <a:latin typeface="+mn-lt"/>
                <a:ea typeface="幼圆" panose="02010509060101010101" pitchFamily="49" charset="-122"/>
                <a:cs typeface="Arial" panose="020B0604020202020204" pitchFamily="34" charset="0"/>
                <a:sym typeface="+mn-ea"/>
              </a:rPr>
              <a:t>月初，沪指延续</a:t>
            </a:r>
            <a:r>
              <a:rPr lang="en-US" altLang="zh-CN" sz="1800" dirty="0">
                <a:solidFill>
                  <a:srgbClr val="000066"/>
                </a:solidFill>
                <a:latin typeface="+mn-lt"/>
                <a:ea typeface="幼圆" panose="02010509060101010101" pitchFamily="49" charset="-122"/>
                <a:cs typeface="Arial" panose="020B0604020202020204" pitchFamily="34" charset="0"/>
                <a:sym typeface="+mn-ea"/>
              </a:rPr>
              <a:t>8</a:t>
            </a:r>
            <a:r>
              <a:rPr lang="zh-CN" altLang="en-US" sz="1800" dirty="0">
                <a:solidFill>
                  <a:srgbClr val="000066"/>
                </a:solidFill>
                <a:latin typeface="+mn-lt"/>
                <a:ea typeface="幼圆" panose="02010509060101010101" pitchFamily="49" charset="-122"/>
                <a:cs typeface="Arial" panose="020B0604020202020204" pitchFamily="34" charset="0"/>
                <a:sym typeface="+mn-ea"/>
              </a:rPr>
              <a:t>月态势一路上涨，最高达</a:t>
            </a:r>
            <a:r>
              <a:rPr lang="en-US" altLang="zh-CN" sz="1800" dirty="0">
                <a:solidFill>
                  <a:srgbClr val="000066"/>
                </a:solidFill>
                <a:latin typeface="+mn-lt"/>
                <a:ea typeface="幼圆" panose="02010509060101010101" pitchFamily="49" charset="-122"/>
                <a:cs typeface="Arial" panose="020B0604020202020204" pitchFamily="34" charset="0"/>
                <a:sym typeface="+mn-ea"/>
              </a:rPr>
              <a:t>3031.24</a:t>
            </a:r>
            <a:r>
              <a:rPr lang="zh-CN" altLang="en-US" sz="1800" dirty="0">
                <a:solidFill>
                  <a:srgbClr val="000066"/>
                </a:solidFill>
                <a:latin typeface="+mn-lt"/>
                <a:ea typeface="幼圆" panose="02010509060101010101" pitchFamily="49" charset="-122"/>
                <a:cs typeface="Arial" panose="020B0604020202020204" pitchFamily="34" charset="0"/>
                <a:sym typeface="+mn-ea"/>
              </a:rPr>
              <a:t>点，但从</a:t>
            </a:r>
            <a:r>
              <a:rPr lang="en-US" altLang="zh-CN" sz="1800" dirty="0">
                <a:solidFill>
                  <a:srgbClr val="000066"/>
                </a:solidFill>
                <a:latin typeface="+mn-lt"/>
                <a:ea typeface="幼圆" panose="02010509060101010101" pitchFamily="49" charset="-122"/>
                <a:cs typeface="Arial" panose="020B0604020202020204" pitchFamily="34" charset="0"/>
                <a:sym typeface="+mn-ea"/>
              </a:rPr>
              <a:t>9</a:t>
            </a:r>
            <a:r>
              <a:rPr lang="zh-CN" altLang="en-US" sz="1800" dirty="0">
                <a:solidFill>
                  <a:srgbClr val="000066"/>
                </a:solidFill>
                <a:latin typeface="+mn-lt"/>
                <a:ea typeface="幼圆" panose="02010509060101010101" pitchFamily="49" charset="-122"/>
                <a:cs typeface="Arial" panose="020B0604020202020204" pitchFamily="34" charset="0"/>
                <a:sym typeface="+mn-ea"/>
              </a:rPr>
              <a:t>月中旬起，由于上涨量能支撑不足，市场开始快速调整，至</a:t>
            </a:r>
            <a:r>
              <a:rPr lang="en-US" altLang="zh-CN" sz="1800" dirty="0">
                <a:solidFill>
                  <a:srgbClr val="000066"/>
                </a:solidFill>
                <a:latin typeface="+mn-lt"/>
                <a:ea typeface="幼圆" panose="02010509060101010101" pitchFamily="49" charset="-122"/>
                <a:cs typeface="Arial" panose="020B0604020202020204" pitchFamily="34" charset="0"/>
                <a:sym typeface="+mn-ea"/>
              </a:rPr>
              <a:t>9</a:t>
            </a:r>
            <a:r>
              <a:rPr lang="zh-CN" altLang="en-US" sz="1800" dirty="0">
                <a:solidFill>
                  <a:srgbClr val="000066"/>
                </a:solidFill>
                <a:latin typeface="+mn-lt"/>
                <a:ea typeface="幼圆" panose="02010509060101010101" pitchFamily="49" charset="-122"/>
                <a:cs typeface="Arial" panose="020B0604020202020204" pitchFamily="34" charset="0"/>
                <a:sym typeface="+mn-ea"/>
              </a:rPr>
              <a:t>月底基本回吐月初涨幅，较月初相比，沪指仅小幅上涨至</a:t>
            </a:r>
            <a:r>
              <a:rPr lang="en-US" altLang="zh-CN" sz="1800" dirty="0">
                <a:solidFill>
                  <a:srgbClr val="000066"/>
                </a:solidFill>
                <a:latin typeface="+mn-lt"/>
                <a:ea typeface="幼圆" panose="02010509060101010101" pitchFamily="49" charset="-122"/>
                <a:cs typeface="Arial" panose="020B0604020202020204" pitchFamily="34" charset="0"/>
                <a:sym typeface="+mn-ea"/>
              </a:rPr>
              <a:t>2905.19</a:t>
            </a:r>
            <a:r>
              <a:rPr lang="zh-CN" altLang="en-US" sz="1800" dirty="0">
                <a:solidFill>
                  <a:srgbClr val="000066"/>
                </a:solidFill>
                <a:latin typeface="+mn-lt"/>
                <a:ea typeface="幼圆" panose="02010509060101010101" pitchFamily="49" charset="-122"/>
                <a:cs typeface="Arial" panose="020B0604020202020204" pitchFamily="34" charset="0"/>
                <a:sym typeface="+mn-ea"/>
              </a:rPr>
              <a:t>点，月涨幅</a:t>
            </a:r>
            <a:r>
              <a:rPr lang="en-US" altLang="zh-CN" sz="1800" dirty="0">
                <a:solidFill>
                  <a:srgbClr val="000066"/>
                </a:solidFill>
                <a:latin typeface="+mn-lt"/>
                <a:ea typeface="幼圆" panose="02010509060101010101" pitchFamily="49" charset="-122"/>
                <a:cs typeface="Arial" panose="020B0604020202020204" pitchFamily="34" charset="0"/>
                <a:sym typeface="+mn-ea"/>
              </a:rPr>
              <a:t>0.66%</a:t>
            </a:r>
            <a:r>
              <a:rPr lang="zh-CN" altLang="en-US" sz="1800" dirty="0">
                <a:solidFill>
                  <a:srgbClr val="000066"/>
                </a:solidFill>
                <a:latin typeface="+mn-lt"/>
                <a:ea typeface="幼圆" panose="02010509060101010101" pitchFamily="49" charset="-122"/>
                <a:cs typeface="Arial" panose="020B0604020202020204" pitchFamily="34" charset="0"/>
                <a:sym typeface="+mn-ea"/>
              </a:rPr>
              <a:t>；深成指报</a:t>
            </a:r>
            <a:r>
              <a:rPr lang="en-US" altLang="zh-CN" sz="1800" dirty="0">
                <a:solidFill>
                  <a:srgbClr val="000066"/>
                </a:solidFill>
                <a:latin typeface="+mn-lt"/>
                <a:ea typeface="幼圆" panose="02010509060101010101" pitchFamily="49" charset="-122"/>
                <a:cs typeface="Arial" panose="020B0604020202020204" pitchFamily="34" charset="0"/>
                <a:sym typeface="+mn-ea"/>
              </a:rPr>
              <a:t>9446.24</a:t>
            </a:r>
            <a:r>
              <a:rPr lang="zh-CN" altLang="en-US" sz="1800" dirty="0">
                <a:solidFill>
                  <a:srgbClr val="000066"/>
                </a:solidFill>
                <a:latin typeface="+mn-lt"/>
                <a:ea typeface="幼圆" panose="02010509060101010101" pitchFamily="49" charset="-122"/>
                <a:cs typeface="Arial" panose="020B0604020202020204" pitchFamily="34" charset="0"/>
                <a:sym typeface="+mn-ea"/>
              </a:rPr>
              <a:t>点，月涨幅</a:t>
            </a:r>
            <a:r>
              <a:rPr lang="en-US" altLang="zh-CN" sz="1800" dirty="0">
                <a:solidFill>
                  <a:srgbClr val="000066"/>
                </a:solidFill>
                <a:latin typeface="+mn-lt"/>
                <a:ea typeface="幼圆" panose="02010509060101010101" pitchFamily="49" charset="-122"/>
                <a:cs typeface="Arial" panose="020B0604020202020204" pitchFamily="34" charset="0"/>
                <a:sym typeface="+mn-ea"/>
              </a:rPr>
              <a:t>0.86%</a:t>
            </a:r>
            <a:r>
              <a:rPr lang="zh-CN" altLang="en-US" sz="1800" dirty="0">
                <a:solidFill>
                  <a:srgbClr val="000066"/>
                </a:solidFill>
                <a:latin typeface="+mn-lt"/>
                <a:ea typeface="幼圆" panose="02010509060101010101" pitchFamily="49" charset="-122"/>
                <a:cs typeface="Arial" panose="020B0604020202020204" pitchFamily="34" charset="0"/>
                <a:sym typeface="+mn-ea"/>
              </a:rPr>
              <a:t>；中小板指报</a:t>
            </a:r>
            <a:r>
              <a:rPr lang="en-US" altLang="zh-CN" sz="1800" dirty="0">
                <a:solidFill>
                  <a:srgbClr val="000066"/>
                </a:solidFill>
                <a:latin typeface="+mn-lt"/>
                <a:ea typeface="幼圆" panose="02010509060101010101" pitchFamily="49" charset="-122"/>
                <a:cs typeface="Arial" panose="020B0604020202020204" pitchFamily="34" charset="0"/>
                <a:sym typeface="+mn-ea"/>
              </a:rPr>
              <a:t>5997.80</a:t>
            </a:r>
            <a:r>
              <a:rPr lang="zh-CN" altLang="en-US" sz="1800" dirty="0">
                <a:solidFill>
                  <a:srgbClr val="000066"/>
                </a:solidFill>
                <a:latin typeface="+mn-lt"/>
                <a:ea typeface="幼圆" panose="02010509060101010101" pitchFamily="49" charset="-122"/>
                <a:cs typeface="Arial" panose="020B0604020202020204" pitchFamily="34" charset="0"/>
                <a:sym typeface="+mn-ea"/>
              </a:rPr>
              <a:t>，月涨幅</a:t>
            </a:r>
            <a:r>
              <a:rPr lang="en-US" altLang="zh-CN" sz="1800" dirty="0">
                <a:solidFill>
                  <a:srgbClr val="000066"/>
                </a:solidFill>
                <a:latin typeface="+mn-lt"/>
                <a:ea typeface="幼圆" panose="02010509060101010101" pitchFamily="49" charset="-122"/>
                <a:cs typeface="Arial" panose="020B0604020202020204" pitchFamily="34" charset="0"/>
                <a:sym typeface="+mn-ea"/>
              </a:rPr>
              <a:t>1.95%</a:t>
            </a:r>
            <a:r>
              <a:rPr lang="zh-CN" altLang="en-US" sz="1800" dirty="0">
                <a:solidFill>
                  <a:srgbClr val="000066"/>
                </a:solidFill>
                <a:latin typeface="+mn-lt"/>
                <a:ea typeface="幼圆" panose="02010509060101010101" pitchFamily="49" charset="-122"/>
                <a:cs typeface="Arial" panose="020B0604020202020204" pitchFamily="34" charset="0"/>
                <a:sym typeface="+mn-ea"/>
              </a:rPr>
              <a:t>；创业板指报</a:t>
            </a:r>
            <a:r>
              <a:rPr lang="en-US" altLang="zh-CN" sz="1800" dirty="0">
                <a:solidFill>
                  <a:srgbClr val="000066"/>
                </a:solidFill>
                <a:latin typeface="+mn-lt"/>
                <a:ea typeface="幼圆" panose="02010509060101010101" pitchFamily="49" charset="-122"/>
                <a:cs typeface="Arial" panose="020B0604020202020204" pitchFamily="34" charset="0"/>
                <a:sym typeface="+mn-ea"/>
              </a:rPr>
              <a:t>1627.55</a:t>
            </a:r>
            <a:r>
              <a:rPr lang="zh-CN" altLang="en-US" sz="1800" dirty="0">
                <a:solidFill>
                  <a:srgbClr val="000066"/>
                </a:solidFill>
                <a:latin typeface="+mn-lt"/>
                <a:ea typeface="幼圆" panose="02010509060101010101" pitchFamily="49" charset="-122"/>
                <a:cs typeface="Arial" panose="020B0604020202020204" pitchFamily="34" charset="0"/>
                <a:sym typeface="+mn-ea"/>
              </a:rPr>
              <a:t>点。月涨幅</a:t>
            </a:r>
            <a:r>
              <a:rPr lang="en-US" altLang="zh-CN" sz="1800" dirty="0">
                <a:solidFill>
                  <a:srgbClr val="000066"/>
                </a:solidFill>
                <a:latin typeface="+mn-lt"/>
                <a:ea typeface="幼圆" panose="02010509060101010101" pitchFamily="49" charset="-122"/>
                <a:cs typeface="Arial" panose="020B0604020202020204" pitchFamily="34" charset="0"/>
                <a:sym typeface="+mn-ea"/>
              </a:rPr>
              <a:t>1.03%</a:t>
            </a:r>
            <a:r>
              <a:rPr lang="zh-CN" altLang="en-US" sz="1800" dirty="0">
                <a:solidFill>
                  <a:srgbClr val="000066"/>
                </a:solidFill>
                <a:latin typeface="+mn-lt"/>
                <a:ea typeface="幼圆" panose="02010509060101010101" pitchFamily="49" charset="-122"/>
                <a:cs typeface="Arial" panose="020B0604020202020204" pitchFamily="34" charset="0"/>
                <a:sym typeface="+mn-ea"/>
              </a:rPr>
              <a:t>。</a:t>
            </a:r>
            <a:endParaRPr lang="en-US" altLang="zh-CN" sz="1800" dirty="0">
              <a:solidFill>
                <a:srgbClr val="000066"/>
              </a:solidFill>
              <a:latin typeface="+mn-lt"/>
              <a:ea typeface="幼圆" panose="02010509060101010101" pitchFamily="49" charset="-122"/>
              <a:cs typeface="Arial" panose="020B0604020202020204" pitchFamily="34" charset="0"/>
              <a:sym typeface="+mn-ea"/>
            </a:endParaRPr>
          </a:p>
          <a:p>
            <a:pPr algn="just" eaLnBrk="1" latinLnBrk="0" hangingPunct="1">
              <a:lnSpc>
                <a:spcPct val="150000"/>
              </a:lnSpc>
              <a:defRPr/>
            </a:pPr>
            <a:r>
              <a:rPr lang="zh-CN" altLang="en-US" sz="1800" dirty="0">
                <a:solidFill>
                  <a:srgbClr val="000066"/>
                </a:solidFill>
                <a:latin typeface="+mn-lt"/>
                <a:ea typeface="幼圆" panose="02010509060101010101" pitchFamily="49" charset="-122"/>
                <a:cs typeface="Arial" panose="020B0604020202020204" pitchFamily="34" charset="0"/>
                <a:sym typeface="+mn-ea"/>
              </a:rPr>
              <a:t>    进入</a:t>
            </a:r>
            <a:r>
              <a:rPr lang="en-US" altLang="zh-CN" sz="1800" dirty="0">
                <a:solidFill>
                  <a:srgbClr val="000066"/>
                </a:solidFill>
                <a:latin typeface="+mn-lt"/>
                <a:ea typeface="幼圆" panose="02010509060101010101" pitchFamily="49" charset="-122"/>
                <a:cs typeface="Arial" panose="020B0604020202020204" pitchFamily="34" charset="0"/>
                <a:sym typeface="+mn-ea"/>
              </a:rPr>
              <a:t>10</a:t>
            </a:r>
            <a:r>
              <a:rPr lang="zh-CN" altLang="en-US" sz="1800" dirty="0">
                <a:solidFill>
                  <a:srgbClr val="000066"/>
                </a:solidFill>
                <a:latin typeface="+mn-lt"/>
                <a:ea typeface="幼圆" panose="02010509060101010101" pitchFamily="49" charset="-122"/>
                <a:cs typeface="Arial" panose="020B0604020202020204" pitchFamily="34" charset="0"/>
                <a:sym typeface="+mn-ea"/>
              </a:rPr>
              <a:t>月，国庆节后</a:t>
            </a:r>
            <a:r>
              <a:rPr lang="en-US" altLang="zh-CN" sz="1800" dirty="0">
                <a:solidFill>
                  <a:srgbClr val="000066"/>
                </a:solidFill>
                <a:latin typeface="+mn-lt"/>
                <a:ea typeface="幼圆" panose="02010509060101010101" pitchFamily="49" charset="-122"/>
                <a:cs typeface="Arial" panose="020B0604020202020204" pitchFamily="34" charset="0"/>
                <a:sym typeface="+mn-ea"/>
              </a:rPr>
              <a:t>A</a:t>
            </a:r>
            <a:r>
              <a:rPr lang="zh-CN" altLang="en-US" sz="1800" dirty="0">
                <a:solidFill>
                  <a:srgbClr val="000066"/>
                </a:solidFill>
                <a:latin typeface="+mn-lt"/>
                <a:ea typeface="幼圆" panose="02010509060101010101" pitchFamily="49" charset="-122"/>
                <a:cs typeface="Arial" panose="020B0604020202020204" pitchFamily="34" charset="0"/>
                <a:sym typeface="+mn-ea"/>
              </a:rPr>
              <a:t>股走出四连阳行情，重新站上</a:t>
            </a:r>
            <a:r>
              <a:rPr lang="en-US" altLang="zh-CN" sz="1800" dirty="0">
                <a:solidFill>
                  <a:srgbClr val="000066"/>
                </a:solidFill>
                <a:latin typeface="+mn-lt"/>
                <a:ea typeface="幼圆" panose="02010509060101010101" pitchFamily="49" charset="-122"/>
                <a:cs typeface="Arial" panose="020B0604020202020204" pitchFamily="34" charset="0"/>
                <a:sym typeface="+mn-ea"/>
              </a:rPr>
              <a:t>3000</a:t>
            </a:r>
            <a:r>
              <a:rPr lang="zh-CN" altLang="en-US" sz="1800" dirty="0">
                <a:solidFill>
                  <a:srgbClr val="000066"/>
                </a:solidFill>
                <a:latin typeface="+mn-lt"/>
                <a:ea typeface="幼圆" panose="02010509060101010101" pitchFamily="49" charset="-122"/>
                <a:cs typeface="Arial" panose="020B0604020202020204" pitchFamily="34" charset="0"/>
                <a:sym typeface="+mn-ea"/>
              </a:rPr>
              <a:t>点大关，叠加中美贸易磋商达成初步协定，多项利好影响持续升温，市场情绪修复，</a:t>
            </a:r>
            <a:r>
              <a:rPr lang="en-US" altLang="zh-CN" sz="1800" dirty="0">
                <a:solidFill>
                  <a:srgbClr val="000066"/>
                </a:solidFill>
                <a:latin typeface="+mn-lt"/>
                <a:ea typeface="幼圆" panose="02010509060101010101" pitchFamily="49" charset="-122"/>
                <a:cs typeface="Arial" panose="020B0604020202020204" pitchFamily="34" charset="0"/>
                <a:sym typeface="+mn-ea"/>
              </a:rPr>
              <a:t>10</a:t>
            </a:r>
            <a:r>
              <a:rPr lang="zh-CN" altLang="en-US" sz="1800" dirty="0">
                <a:solidFill>
                  <a:srgbClr val="000066"/>
                </a:solidFill>
                <a:latin typeface="+mn-lt"/>
                <a:ea typeface="幼圆" panose="02010509060101010101" pitchFamily="49" charset="-122"/>
                <a:cs typeface="Arial" panose="020B0604020202020204" pitchFamily="34" charset="0"/>
                <a:sym typeface="+mn-ea"/>
              </a:rPr>
              <a:t>月市场或继续冲高。操作上，三季报发布在即，投资者应密切关注，避免业绩下滑带来的影响，同时寻求有基本面支撑的底部绩优股进行布局，</a:t>
            </a: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3850" y="260350"/>
            <a:ext cx="5167313" cy="430213"/>
          </a:xfrm>
          <a:prstGeom prst="rect">
            <a:avLst/>
          </a:prstGeom>
        </p:spPr>
        <p:txBody>
          <a:bodyPr>
            <a:spAutoFit/>
          </a:bodyPr>
          <a:lstStyle/>
          <a:p>
            <a:pPr fontAlgn="auto">
              <a:spcBef>
                <a:spcPts val="0"/>
              </a:spcBef>
              <a:spcAft>
                <a:spcPts val="0"/>
              </a:spcAft>
              <a:defRPr/>
            </a:pPr>
            <a:r>
              <a:rPr lang="en-US" altLang="zh-CN" sz="2200" b="1" kern="0">
                <a:solidFill>
                  <a:srgbClr val="000066"/>
                </a:solidFill>
                <a:latin typeface="Times New Roman" panose="02020603050405020304"/>
                <a:ea typeface="幼圆" panose="02010509060101010101" pitchFamily="49" charset="-122"/>
              </a:rPr>
              <a:t>Pre-IPO</a:t>
            </a:r>
            <a:r>
              <a:rPr lang="zh-CN" altLang="en-US" sz="2200" b="1" kern="0">
                <a:solidFill>
                  <a:srgbClr val="000066"/>
                </a:solidFill>
                <a:latin typeface="Times New Roman" panose="02020603050405020304"/>
                <a:ea typeface="幼圆" panose="02010509060101010101" pitchFamily="49" charset="-122"/>
              </a:rPr>
              <a:t>财务顾问及财务投资</a:t>
            </a:r>
            <a:endParaRPr lang="zh-CN" altLang="en-US" sz="2200" kern="0">
              <a:solidFill>
                <a:sysClr val="windowText" lastClr="000000"/>
              </a:solidFill>
              <a:latin typeface="Arial" panose="020B0604020202020204" pitchFamily="34" charset="0"/>
              <a:ea typeface="宋体" panose="02010600030101010101" pitchFamily="2" charset="-122"/>
            </a:endParaRPr>
          </a:p>
        </p:txBody>
      </p:sp>
      <p:sp>
        <p:nvSpPr>
          <p:cNvPr id="34819" name="矩形 3"/>
          <p:cNvSpPr>
            <a:spLocks noChangeArrowheads="1"/>
          </p:cNvSpPr>
          <p:nvPr/>
        </p:nvSpPr>
        <p:spPr bwMode="auto">
          <a:xfrm>
            <a:off x="221095" y="1340768"/>
            <a:ext cx="8382000" cy="4461510"/>
          </a:xfrm>
          <a:prstGeom prst="rect">
            <a:avLst/>
          </a:prstGeom>
          <a:noFill/>
          <a:ln w="9525">
            <a:noFill/>
            <a:miter lim="800000"/>
          </a:ln>
        </p:spPr>
        <p:txBody>
          <a:bodyPr>
            <a:spAutoFit/>
          </a:bodyPr>
          <a:lstStyle/>
          <a:p>
            <a:pPr marL="342900" indent="-342900">
              <a:lnSpc>
                <a:spcPct val="150000"/>
              </a:lnSpc>
              <a:spcBef>
                <a:spcPct val="20000"/>
              </a:spcBef>
            </a:pPr>
            <a:r>
              <a:rPr lang="zh-CN" altLang="en-US" sz="2400">
                <a:solidFill>
                  <a:srgbClr val="0058B0"/>
                </a:solidFill>
                <a:latin typeface="Times New Roman" panose="02020603050405020304" pitchFamily="18" charset="0"/>
                <a:ea typeface="幼圆" panose="02010509060101010101" pitchFamily="49" charset="-122"/>
              </a:rPr>
              <a:t>           </a:t>
            </a:r>
            <a:r>
              <a:rPr lang="zh-CN" altLang="en-US">
                <a:solidFill>
                  <a:srgbClr val="0058B0"/>
                </a:solidFill>
                <a:latin typeface="Times New Roman" panose="02020603050405020304" pitchFamily="18" charset="0"/>
                <a:ea typeface="幼圆" panose="02010509060101010101" pitchFamily="49" charset="-122"/>
              </a:rPr>
              <a:t>我们的财务顾问团队依托自身专业背景及资源整合优势，根据客户需要，站在客户的角度为客户的投融资、资本运作、资产及债务重组、财务管理、发展战略等活动提供的咨询、分析、方案设计等服务。包括的项目有：投资顾问、融资顾问、资本运作顾问、资产管理与债务管理顾问、企业战略咨询顾问、企业常年财务顾问等。</a:t>
            </a:r>
          </a:p>
          <a:p>
            <a:pPr marL="342900" indent="-342900">
              <a:lnSpc>
                <a:spcPct val="150000"/>
              </a:lnSpc>
              <a:spcBef>
                <a:spcPct val="20000"/>
              </a:spcBef>
            </a:pPr>
            <a:endParaRPr lang="zh-CN" altLang="en-US">
              <a:solidFill>
                <a:srgbClr val="0058B0"/>
              </a:solidFill>
              <a:latin typeface="Times New Roman" panose="02020603050405020304" pitchFamily="18" charset="0"/>
              <a:ea typeface="幼圆" panose="02010509060101010101" pitchFamily="49" charset="-122"/>
            </a:endParaRPr>
          </a:p>
          <a:p>
            <a:pPr marL="342900" indent="-342900">
              <a:lnSpc>
                <a:spcPct val="150000"/>
              </a:lnSpc>
              <a:spcBef>
                <a:spcPct val="20000"/>
              </a:spcBef>
            </a:pPr>
            <a:r>
              <a:rPr lang="zh-CN" altLang="en-US">
                <a:solidFill>
                  <a:srgbClr val="0058B0"/>
                </a:solidFill>
                <a:latin typeface="Times New Roman" panose="02020603050405020304" pitchFamily="18" charset="0"/>
                <a:ea typeface="幼圆" panose="02010509060101010101" pitchFamily="49" charset="-122"/>
              </a:rPr>
              <a:t>             我们的投资团队依托自身专业背景和独特判断，根据行业发展和市场趋势，对目标企业和目标项目，进行各种形式的专业投资。财务投资包括：股权投资、固定收益投资等。</a:t>
            </a: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825" y="260350"/>
            <a:ext cx="7850188" cy="430213"/>
          </a:xfrm>
          <a:prstGeom prst="rect">
            <a:avLst/>
          </a:prstGeom>
        </p:spPr>
        <p:txBody>
          <a:bodyPr>
            <a:spAutoFit/>
          </a:bodyPr>
          <a:lstStyle/>
          <a:p>
            <a:pPr fontAlgn="auto">
              <a:spcBef>
                <a:spcPts val="0"/>
              </a:spcBef>
              <a:spcAft>
                <a:spcPts val="0"/>
              </a:spcAft>
              <a:defRPr/>
            </a:pPr>
            <a:r>
              <a:rPr lang="en-US" altLang="zh-CN" sz="2200" b="1" kern="0">
                <a:solidFill>
                  <a:srgbClr val="000066"/>
                </a:solidFill>
                <a:latin typeface="Times New Roman" panose="02020603050405020304"/>
                <a:ea typeface="幼圆" panose="02010509060101010101" pitchFamily="49" charset="-122"/>
              </a:rPr>
              <a:t>Post-IPO</a:t>
            </a:r>
            <a:r>
              <a:rPr lang="zh-CN" altLang="en-US" sz="2200" b="1" kern="0">
                <a:solidFill>
                  <a:srgbClr val="000066"/>
                </a:solidFill>
                <a:latin typeface="Times New Roman" panose="02020603050405020304"/>
                <a:ea typeface="幼圆" panose="02010509060101010101" pitchFamily="49" charset="-122"/>
              </a:rPr>
              <a:t>财务顾问及财务投资</a:t>
            </a:r>
            <a:endParaRPr lang="zh-CN" altLang="en-US" sz="2200" kern="0">
              <a:solidFill>
                <a:sysClr val="windowText" lastClr="000000"/>
              </a:solidFill>
              <a:latin typeface="Arial" panose="020B0604020202020204" pitchFamily="34" charset="0"/>
              <a:ea typeface="宋体" panose="02010600030101010101" pitchFamily="2" charset="-122"/>
            </a:endParaRPr>
          </a:p>
        </p:txBody>
      </p:sp>
      <p:sp>
        <p:nvSpPr>
          <p:cNvPr id="4" name="内容占位符 2"/>
          <p:cNvSpPr txBox="1"/>
          <p:nvPr/>
        </p:nvSpPr>
        <p:spPr>
          <a:xfrm>
            <a:off x="533400" y="1165860"/>
            <a:ext cx="8077200" cy="4525963"/>
          </a:xfrm>
          <a:prstGeom prst="rect">
            <a:avLst/>
          </a:prstGeom>
        </p:spPr>
        <p:txBody>
          <a:bodyPr/>
          <a:lst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a:lstStyle>
          <a:p>
            <a:pPr marL="0" indent="0" eaLnBrk="1" hangingPunct="1">
              <a:lnSpc>
                <a:spcPct val="150000"/>
              </a:lnSpc>
              <a:buFontTx/>
              <a:buNone/>
              <a:defRPr/>
            </a:pPr>
            <a:r>
              <a:rPr lang="zh-CN" altLang="en-US" sz="1800">
                <a:solidFill>
                  <a:srgbClr val="0058B0"/>
                </a:solidFill>
              </a:rPr>
              <a:t>    上市对于企业和股东仅是发展的一个里程碑，对接资本市场后，企业和股东需要适应更高的监管要求、更完善的公司治理、更复杂的资本运作。我们针对此类需求，整合了服务资源，将财务顾问和财务投资作为载体，致力为客户提供定制化的市值管理服务。</a:t>
            </a:r>
          </a:p>
          <a:p>
            <a:pPr marL="0" indent="0" eaLnBrk="1" hangingPunct="1">
              <a:lnSpc>
                <a:spcPct val="150000"/>
              </a:lnSpc>
              <a:buFontTx/>
              <a:buNone/>
              <a:defRPr/>
            </a:pPr>
            <a:r>
              <a:rPr lang="zh-CN" altLang="en-US" sz="1800">
                <a:solidFill>
                  <a:srgbClr val="0058B0"/>
                </a:solidFill>
              </a:rPr>
              <a:t>    我们的财务顾问团队依托自身专业背景及资源整合优势，根据上市公司及其股东的需要，提供投融资、资本运作、资产及债务重组、财务管理、发展战略等活动提供的咨询、分析、方案设计等服务。包括的服务有：上市公司再融资、股权激励、并购、股权融资、市值维护、战略投资等。</a:t>
            </a:r>
          </a:p>
          <a:p>
            <a:pPr marL="0" indent="0" eaLnBrk="1" hangingPunct="1">
              <a:lnSpc>
                <a:spcPct val="150000"/>
              </a:lnSpc>
              <a:buFontTx/>
              <a:buNone/>
              <a:defRPr/>
            </a:pPr>
            <a:r>
              <a:rPr lang="zh-CN" altLang="en-US" sz="1800">
                <a:solidFill>
                  <a:srgbClr val="0058B0"/>
                </a:solidFill>
              </a:rPr>
              <a:t>    我们的投资团队依托自身专业背景和独特判断，根据市值管理的各项需求，设计投资结构，进行各种形式的市值管理投资。包括：并购投资、再融资投资、战略投资、固定收益投资等。</a:t>
            </a:r>
          </a:p>
          <a:p>
            <a:pPr marL="0" indent="0" eaLnBrk="1" hangingPunct="1">
              <a:buFontTx/>
              <a:buNone/>
              <a:defRPr/>
            </a:pPr>
            <a:endParaRPr lang="zh-CN" altLang="en-US" kern="0"/>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bwMode="auto">
          <a:xfrm>
            <a:off x="457200" y="214313"/>
            <a:ext cx="8229600" cy="1143000"/>
          </a:xfrm>
          <a:noFill/>
          <a:ln>
            <a:noFill/>
            <a:miter lim="800000"/>
          </a:ln>
        </p:spPr>
        <p:txBody>
          <a:bodyPr vert="horz" wrap="square" lIns="91440" tIns="45720" rIns="91440" bIns="45720" numCol="1" anchor="t" anchorCtr="0" compatLnSpc="1"/>
          <a:lstStyle/>
          <a:p>
            <a:r>
              <a:rPr kumimoji="1" lang="zh-CN" altLang="en-US" sz="2400">
                <a:solidFill>
                  <a:srgbClr val="000066"/>
                </a:solidFill>
                <a:latin typeface="Arial" panose="020B0604020202020204" pitchFamily="34" charset="0"/>
              </a:rPr>
              <a:t>联系我们</a:t>
            </a:r>
          </a:p>
        </p:txBody>
      </p:sp>
      <p:sp>
        <p:nvSpPr>
          <p:cNvPr id="37891" name="矩形 2"/>
          <p:cNvSpPr>
            <a:spLocks noChangeArrowheads="1"/>
          </p:cNvSpPr>
          <p:nvPr/>
        </p:nvSpPr>
        <p:spPr bwMode="auto">
          <a:xfrm>
            <a:off x="1390967" y="1484784"/>
            <a:ext cx="6362065" cy="3122714"/>
          </a:xfrm>
          <a:prstGeom prst="rect">
            <a:avLst/>
          </a:prstGeom>
          <a:noFill/>
          <a:ln w="9525">
            <a:noFill/>
            <a:miter lim="800000"/>
          </a:ln>
        </p:spPr>
        <p:txBody>
          <a:bodyPr wrap="square">
            <a:spAutoFit/>
          </a:bodyPr>
          <a:lstStyle/>
          <a:p>
            <a:pPr>
              <a:lnSpc>
                <a:spcPct val="150000"/>
              </a:lnSpc>
            </a:pPr>
            <a:r>
              <a:rPr lang="zh-CN" altLang="en-US" sz="2400" b="1">
                <a:latin typeface="黑体" panose="02010609060101010101" pitchFamily="49" charset="-122"/>
                <a:ea typeface="黑体" panose="02010609060101010101" pitchFamily="49" charset="-122"/>
              </a:rPr>
              <a:t>联系我们</a:t>
            </a:r>
            <a:endParaRPr lang="en-US" altLang="zh-CN" sz="2400" b="1">
              <a:latin typeface="黑体" panose="02010609060101010101" pitchFamily="49" charset="-122"/>
              <a:ea typeface="黑体" panose="02010609060101010101" pitchFamily="49" charset="-122"/>
            </a:endParaRPr>
          </a:p>
          <a:p>
            <a:pPr>
              <a:lnSpc>
                <a:spcPct val="150000"/>
              </a:lnSpc>
            </a:pPr>
            <a:r>
              <a:rPr lang="zh-CN" altLang="en-US" b="1">
                <a:latin typeface="黑体" panose="02010609060101010101" pitchFamily="49" charset="-122"/>
                <a:ea typeface="黑体" panose="02010609060101010101" pitchFamily="49" charset="-122"/>
              </a:rPr>
              <a:t>    公司地址：上海市东湖路</a:t>
            </a:r>
            <a:r>
              <a:rPr lang="en-US" altLang="zh-CN" b="1">
                <a:latin typeface="黑体" panose="02010609060101010101" pitchFamily="49" charset="-122"/>
                <a:ea typeface="黑体" panose="02010609060101010101" pitchFamily="49" charset="-122"/>
              </a:rPr>
              <a:t>70</a:t>
            </a:r>
            <a:r>
              <a:rPr lang="zh-CN" altLang="en-US" b="1">
                <a:latin typeface="黑体" panose="02010609060101010101" pitchFamily="49" charset="-122"/>
                <a:ea typeface="黑体" panose="02010609060101010101" pitchFamily="49" charset="-122"/>
              </a:rPr>
              <a:t>号东湖宾馆</a:t>
            </a:r>
            <a:r>
              <a:rPr lang="en-US" altLang="zh-CN" b="1">
                <a:latin typeface="黑体" panose="02010609060101010101" pitchFamily="49" charset="-122"/>
                <a:ea typeface="黑体" panose="02010609060101010101" pitchFamily="49" charset="-122"/>
              </a:rPr>
              <a:t>3</a:t>
            </a:r>
            <a:r>
              <a:rPr lang="zh-CN" altLang="en-US" b="1">
                <a:latin typeface="黑体" panose="02010609060101010101" pitchFamily="49" charset="-122"/>
                <a:ea typeface="黑体" panose="02010609060101010101" pitchFamily="49" charset="-122"/>
              </a:rPr>
              <a:t>号楼</a:t>
            </a:r>
            <a:r>
              <a:rPr lang="en-US" altLang="zh-CN" b="1">
                <a:latin typeface="黑体" panose="02010609060101010101" pitchFamily="49" charset="-122"/>
                <a:ea typeface="黑体" panose="02010609060101010101" pitchFamily="49" charset="-122"/>
              </a:rPr>
              <a:t>3</a:t>
            </a:r>
            <a:r>
              <a:rPr lang="zh-CN" altLang="en-US" sz="2400" b="1">
                <a:latin typeface="黑体" panose="02010609060101010101" pitchFamily="49" charset="-122"/>
                <a:ea typeface="黑体" panose="02010609060101010101" pitchFamily="49" charset="-122"/>
              </a:rPr>
              <a:t>楼</a:t>
            </a:r>
          </a:p>
          <a:p>
            <a:pPr>
              <a:lnSpc>
                <a:spcPct val="150000"/>
              </a:lnSpc>
            </a:pPr>
            <a:r>
              <a:rPr lang="zh-CN" altLang="en-US" b="1">
                <a:latin typeface="黑体" panose="02010609060101010101" pitchFamily="49" charset="-122"/>
                <a:ea typeface="黑体" panose="02010609060101010101" pitchFamily="49" charset="-122"/>
              </a:rPr>
              <a:t>    公司电话：</a:t>
            </a:r>
            <a:r>
              <a:rPr lang="en-US" altLang="zh-CN" b="1">
                <a:latin typeface="黑体" panose="02010609060101010101" pitchFamily="49" charset="-122"/>
                <a:ea typeface="黑体" panose="02010609060101010101" pitchFamily="49" charset="-122"/>
              </a:rPr>
              <a:t>8621</a:t>
            </a:r>
            <a:r>
              <a:rPr lang="en-US" altLang="zh-CN" b="1">
                <a:latin typeface="Times New Roman" panose="02020603050405020304" pitchFamily="18" charset="0"/>
                <a:ea typeface="黑体" panose="02010609060101010101" pitchFamily="49" charset="-122"/>
                <a:cs typeface="Times New Roman" panose="02020603050405020304" pitchFamily="18" charset="0"/>
              </a:rPr>
              <a:t>-</a:t>
            </a:r>
            <a:r>
              <a:rPr lang="en-US" altLang="zh-CN" b="1">
                <a:latin typeface="黑体" panose="02010609060101010101" pitchFamily="49" charset="-122"/>
                <a:ea typeface="黑体" panose="02010609060101010101" pitchFamily="49" charset="-122"/>
              </a:rPr>
              <a:t>54668032</a:t>
            </a:r>
            <a:r>
              <a:rPr lang="en-US" altLang="zh-CN" b="1">
                <a:latin typeface="Times New Roman" panose="02020603050405020304" pitchFamily="18" charset="0"/>
                <a:ea typeface="黑体" panose="02010609060101010101" pitchFamily="49" charset="-122"/>
                <a:cs typeface="Times New Roman" panose="02020603050405020304" pitchFamily="18" charset="0"/>
              </a:rPr>
              <a:t>-</a:t>
            </a:r>
            <a:r>
              <a:rPr lang="en-US" altLang="zh-CN" b="1">
                <a:latin typeface="黑体" panose="02010609060101010101" pitchFamily="49" charset="-122"/>
                <a:ea typeface="黑体" panose="02010609060101010101" pitchFamily="49" charset="-122"/>
              </a:rPr>
              <a:t>602</a:t>
            </a:r>
          </a:p>
          <a:p>
            <a:pPr>
              <a:lnSpc>
                <a:spcPct val="150000"/>
              </a:lnSpc>
            </a:pPr>
            <a:r>
              <a:rPr lang="zh-CN" altLang="en-US" b="1">
                <a:latin typeface="黑体" panose="02010609060101010101" pitchFamily="49" charset="-122"/>
                <a:ea typeface="黑体" panose="02010609060101010101" pitchFamily="49" charset="-122"/>
              </a:rPr>
              <a:t>    公司电话：</a:t>
            </a:r>
            <a:r>
              <a:rPr lang="en-US" altLang="zh-CN" b="1">
                <a:latin typeface="黑体" panose="02010609060101010101" pitchFamily="49" charset="-122"/>
                <a:ea typeface="黑体" panose="02010609060101010101" pitchFamily="49" charset="-122"/>
              </a:rPr>
              <a:t>8621</a:t>
            </a:r>
            <a:r>
              <a:rPr lang="en-US" altLang="zh-CN" b="1">
                <a:latin typeface="Times New Roman" panose="02020603050405020304" pitchFamily="18" charset="0"/>
                <a:ea typeface="黑体" panose="02010609060101010101" pitchFamily="49" charset="-122"/>
                <a:cs typeface="Times New Roman" panose="02020603050405020304" pitchFamily="18" charset="0"/>
              </a:rPr>
              <a:t>-</a:t>
            </a:r>
            <a:r>
              <a:rPr lang="en-US" altLang="zh-CN" b="1">
                <a:latin typeface="黑体" panose="02010609060101010101" pitchFamily="49" charset="-122"/>
                <a:ea typeface="黑体" panose="02010609060101010101" pitchFamily="49" charset="-122"/>
              </a:rPr>
              <a:t>54669508</a:t>
            </a:r>
          </a:p>
          <a:p>
            <a:pPr>
              <a:lnSpc>
                <a:spcPct val="150000"/>
              </a:lnSpc>
            </a:pPr>
            <a:r>
              <a:rPr lang="zh-CN" altLang="en-US" b="1">
                <a:latin typeface="黑体" panose="02010609060101010101" pitchFamily="49" charset="-122"/>
                <a:ea typeface="黑体" panose="02010609060101010101" pitchFamily="49" charset="-122"/>
              </a:rPr>
              <a:t>    网址：</a:t>
            </a:r>
            <a:r>
              <a:rPr lang="en-US" altLang="zh-CN" b="1">
                <a:latin typeface="黑体" panose="02010609060101010101" pitchFamily="49" charset="-122"/>
                <a:ea typeface="黑体" panose="02010609060101010101" pitchFamily="49" charset="-122"/>
              </a:rPr>
              <a:t>http://www.rongke.com</a:t>
            </a:r>
          </a:p>
          <a:p>
            <a:pPr>
              <a:lnSpc>
                <a:spcPct val="150000"/>
              </a:lnSpc>
            </a:pPr>
            <a:endParaRPr lang="en-US" altLang="zh-CN" sz="1400" b="1">
              <a:solidFill>
                <a:srgbClr val="000066"/>
              </a:solidFill>
              <a:latin typeface="幼圆" panose="02010509060101010101" pitchFamily="49" charset="-122"/>
              <a:ea typeface="幼圆" panose="02010509060101010101" pitchFamily="49" charset="-122"/>
            </a:endParaRPr>
          </a:p>
          <a:p>
            <a:pPr>
              <a:lnSpc>
                <a:spcPct val="150000"/>
              </a:lnSpc>
            </a:pPr>
            <a:endParaRPr lang="zh-CN" altLang="zh-CN" sz="1100" b="1">
              <a:solidFill>
                <a:srgbClr val="000066"/>
              </a:solidFill>
              <a:latin typeface="幼圆" panose="02010509060101010101" pitchFamily="49" charset="-122"/>
              <a:ea typeface="幼圆" panose="02010509060101010101" pitchFamily="49" charset="-122"/>
            </a:endParaRPr>
          </a:p>
        </p:txBody>
      </p:sp>
      <p:grpSp>
        <p:nvGrpSpPr>
          <p:cNvPr id="5" name="组合 4"/>
          <p:cNvGrpSpPr/>
          <p:nvPr/>
        </p:nvGrpSpPr>
        <p:grpSpPr>
          <a:xfrm>
            <a:off x="2195736" y="4221088"/>
            <a:ext cx="3528392" cy="1224136"/>
            <a:chOff x="1763688" y="4293096"/>
            <a:chExt cx="3528392" cy="1224136"/>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4293096"/>
              <a:ext cx="1224136" cy="1224136"/>
            </a:xfrm>
            <a:prstGeom prst="rect">
              <a:avLst/>
            </a:prstGeom>
            <a:ln>
              <a:noFill/>
            </a:ln>
          </p:spPr>
        </p:pic>
        <p:sp>
          <p:nvSpPr>
            <p:cNvPr id="4" name="文本框 3"/>
            <p:cNvSpPr txBox="1"/>
            <p:nvPr/>
          </p:nvSpPr>
          <p:spPr>
            <a:xfrm>
              <a:off x="2123728" y="4607498"/>
              <a:ext cx="3168352" cy="461665"/>
            </a:xfrm>
            <a:prstGeom prst="rect">
              <a:avLst/>
            </a:prstGeom>
            <a:noFill/>
            <a:ln>
              <a:noFill/>
            </a:ln>
          </p:spPr>
          <p:txBody>
            <a:bodyPr wrap="square" rtlCol="0">
              <a:spAutoFit/>
            </a:bodyPr>
            <a:lstStyle/>
            <a:p>
              <a:pPr algn="ctr"/>
              <a:r>
                <a:rPr lang="zh-CN" altLang="en-US" sz="1200" b="1">
                  <a:latin typeface="黑体" panose="02010609060101010101" pitchFamily="49" charset="-122"/>
                  <a:ea typeface="黑体" panose="02010609060101010101" pitchFamily="49" charset="-122"/>
                </a:rPr>
                <a:t>融客市值管理公众号</a:t>
              </a:r>
              <a:endParaRPr lang="en-US" altLang="zh-CN" sz="1200" b="1">
                <a:latin typeface="黑体" panose="02010609060101010101" pitchFamily="49" charset="-122"/>
                <a:ea typeface="黑体" panose="02010609060101010101" pitchFamily="49" charset="-122"/>
              </a:endParaRPr>
            </a:p>
            <a:p>
              <a:pPr algn="ctr"/>
              <a:r>
                <a:rPr lang="en-US" altLang="zh-CN" sz="1200" b="1" err="1">
                  <a:latin typeface="Times New Roman" panose="02020603050405020304" pitchFamily="18" charset="0"/>
                  <a:ea typeface="黑体" panose="02010609060101010101" pitchFamily="49" charset="-122"/>
                  <a:cs typeface="Times New Roman" panose="02020603050405020304" pitchFamily="18" charset="0"/>
                </a:rPr>
                <a:t>rongkechina</a:t>
              </a:r>
              <a:endParaRPr lang="zh-CN" altLang="en-US" sz="1200" b="1">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12" name="文本框 11"/>
          <p:cNvSpPr txBox="1"/>
          <p:nvPr/>
        </p:nvSpPr>
        <p:spPr>
          <a:xfrm rot="16200000">
            <a:off x="-642941" y="4192449"/>
            <a:ext cx="2600392" cy="307777"/>
          </a:xfrm>
          <a:prstGeom prst="rect">
            <a:avLst/>
          </a:prstGeom>
          <a:noFill/>
          <a:ln>
            <a:noFill/>
          </a:ln>
        </p:spPr>
        <p:txBody>
          <a:bodyPr wrap="none" rtlCol="0">
            <a:spAutoFit/>
          </a:bodyPr>
          <a:lstStyle/>
          <a:p>
            <a:r>
              <a:rPr lang="zh-CN" altLang="en-US" sz="1400">
                <a:solidFill>
                  <a:schemeClr val="tx2">
                    <a:lumMod val="75000"/>
                  </a:schemeClr>
                </a:solidFill>
              </a:rPr>
              <a:t>融客市值管理</a:t>
            </a:r>
            <a:r>
              <a:rPr lang="en-US" altLang="zh-CN" sz="1400">
                <a:solidFill>
                  <a:schemeClr val="tx2">
                    <a:lumMod val="75000"/>
                  </a:schemeClr>
                </a:solidFill>
              </a:rPr>
              <a:t>RONGKECHINA</a:t>
            </a:r>
            <a:endParaRPr lang="zh-CN" altLang="en-US" sz="1400">
              <a:solidFill>
                <a:schemeClr val="tx2">
                  <a:lumMod val="75000"/>
                </a:schemeClr>
              </a:solidFill>
            </a:endParaRPr>
          </a:p>
        </p:txBody>
      </p:sp>
      <p:cxnSp>
        <p:nvCxnSpPr>
          <p:cNvPr id="14" name="直接连接符 13"/>
          <p:cNvCxnSpPr/>
          <p:nvPr/>
        </p:nvCxnSpPr>
        <p:spPr bwMode="auto">
          <a:xfrm>
            <a:off x="811144" y="2924944"/>
            <a:ext cx="0" cy="2808312"/>
          </a:xfrm>
          <a:prstGeom prst="line">
            <a:avLst/>
          </a:prstGeom>
          <a:ln>
            <a:solidFill>
              <a:srgbClr val="00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bwMode="auto">
          <a:xfrm>
            <a:off x="834043" y="2924944"/>
            <a:ext cx="0" cy="2808312"/>
          </a:xfrm>
          <a:prstGeom prst="line">
            <a:avLst/>
          </a:prstGeom>
          <a:ln>
            <a:solidFill>
              <a:srgbClr val="00006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bwMode="auto">
          <a:xfrm>
            <a:off x="2195736" y="1945818"/>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3" name="文本框 2"/>
          <p:cNvSpPr txBox="1"/>
          <p:nvPr/>
        </p:nvSpPr>
        <p:spPr>
          <a:xfrm>
            <a:off x="2339752" y="2069799"/>
            <a:ext cx="720080" cy="400110"/>
          </a:xfrm>
          <a:prstGeom prst="rect">
            <a:avLst/>
          </a:prstGeom>
          <a:noFill/>
        </p:spPr>
        <p:txBody>
          <a:bodyPr wrap="square" rtlCol="0">
            <a:spAutoFit/>
          </a:bodyPr>
          <a:lstStyle/>
          <a:p>
            <a:r>
              <a:rPr lang="zh-CN" altLang="en-US" b="1">
                <a:solidFill>
                  <a:schemeClr val="bg1"/>
                </a:solidFill>
                <a:latin typeface="+mn-ea"/>
                <a:ea typeface="+mn-ea"/>
              </a:rPr>
              <a:t>宏观</a:t>
            </a:r>
          </a:p>
        </p:txBody>
      </p:sp>
      <p:sp>
        <p:nvSpPr>
          <p:cNvPr id="6" name="椭圆 5"/>
          <p:cNvSpPr/>
          <p:nvPr/>
        </p:nvSpPr>
        <p:spPr bwMode="auto">
          <a:xfrm>
            <a:off x="2195736" y="3004506"/>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7" name="文本框 6"/>
          <p:cNvSpPr txBox="1"/>
          <p:nvPr/>
        </p:nvSpPr>
        <p:spPr>
          <a:xfrm>
            <a:off x="2339752" y="3128487"/>
            <a:ext cx="720080" cy="400110"/>
          </a:xfrm>
          <a:prstGeom prst="rect">
            <a:avLst/>
          </a:prstGeom>
          <a:noFill/>
        </p:spPr>
        <p:txBody>
          <a:bodyPr wrap="square" rtlCol="0">
            <a:spAutoFit/>
          </a:bodyPr>
          <a:lstStyle/>
          <a:p>
            <a:r>
              <a:rPr lang="zh-CN" altLang="en-US" b="1">
                <a:solidFill>
                  <a:schemeClr val="bg1"/>
                </a:solidFill>
                <a:latin typeface="+mn-ea"/>
                <a:ea typeface="+mn-ea"/>
              </a:rPr>
              <a:t>市场</a:t>
            </a:r>
          </a:p>
        </p:txBody>
      </p:sp>
      <p:sp>
        <p:nvSpPr>
          <p:cNvPr id="8" name="椭圆 7"/>
          <p:cNvSpPr/>
          <p:nvPr/>
        </p:nvSpPr>
        <p:spPr bwMode="auto">
          <a:xfrm>
            <a:off x="2195736" y="4005064"/>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a:ln>
                <a:noFill/>
              </a:ln>
              <a:solidFill>
                <a:srgbClr val="000066"/>
              </a:solidFill>
              <a:effectLst/>
              <a:latin typeface="+mn-ea"/>
              <a:ea typeface="+mn-ea"/>
            </a:endParaRPr>
          </a:p>
        </p:txBody>
      </p:sp>
      <p:sp>
        <p:nvSpPr>
          <p:cNvPr id="9" name="文本框 8"/>
          <p:cNvSpPr txBox="1"/>
          <p:nvPr/>
        </p:nvSpPr>
        <p:spPr>
          <a:xfrm>
            <a:off x="2339752" y="4115952"/>
            <a:ext cx="720080" cy="400110"/>
          </a:xfrm>
          <a:prstGeom prst="rect">
            <a:avLst/>
          </a:prstGeom>
          <a:noFill/>
        </p:spPr>
        <p:txBody>
          <a:bodyPr wrap="square" rtlCol="0">
            <a:spAutoFit/>
          </a:bodyPr>
          <a:lstStyle/>
          <a:p>
            <a:r>
              <a:rPr lang="zh-CN" altLang="en-US" b="1">
                <a:solidFill>
                  <a:schemeClr val="bg1"/>
                </a:solidFill>
                <a:latin typeface="+mn-ea"/>
                <a:ea typeface="+mn-ea"/>
              </a:rPr>
              <a:t>展望</a:t>
            </a:r>
          </a:p>
        </p:txBody>
      </p:sp>
      <p:sp>
        <p:nvSpPr>
          <p:cNvPr id="11" name="文本框 10"/>
          <p:cNvSpPr txBox="1"/>
          <p:nvPr/>
        </p:nvSpPr>
        <p:spPr>
          <a:xfrm>
            <a:off x="2346092" y="5144685"/>
            <a:ext cx="720080" cy="400110"/>
          </a:xfrm>
          <a:prstGeom prst="rect">
            <a:avLst/>
          </a:prstGeom>
          <a:noFill/>
        </p:spPr>
        <p:txBody>
          <a:bodyPr wrap="square" rtlCol="0">
            <a:spAutoFit/>
          </a:bodyPr>
          <a:lstStyle/>
          <a:p>
            <a:r>
              <a:rPr lang="zh-CN" altLang="en-US" b="1">
                <a:solidFill>
                  <a:schemeClr val="bg1"/>
                </a:solidFill>
                <a:latin typeface="+mn-ea"/>
                <a:ea typeface="+mn-ea"/>
              </a:rPr>
              <a:t>业务</a:t>
            </a:r>
          </a:p>
        </p:txBody>
      </p:sp>
      <p:sp>
        <p:nvSpPr>
          <p:cNvPr id="5" name="文本框 4"/>
          <p:cNvSpPr txBox="1"/>
          <p:nvPr/>
        </p:nvSpPr>
        <p:spPr>
          <a:xfrm>
            <a:off x="3370916" y="2089834"/>
            <a:ext cx="4153411" cy="400110"/>
          </a:xfrm>
          <a:prstGeom prst="rect">
            <a:avLst/>
          </a:prstGeom>
          <a:noFill/>
        </p:spPr>
        <p:txBody>
          <a:bodyPr wrap="square" rtlCol="0">
            <a:spAutoFit/>
          </a:bodyPr>
          <a:lstStyle/>
          <a:p>
            <a:r>
              <a:rPr lang="zh-CN" altLang="en-US" b="1" dirty="0">
                <a:solidFill>
                  <a:srgbClr val="000066"/>
                </a:solidFill>
                <a:latin typeface="+mn-ea"/>
                <a:ea typeface="+mn-ea"/>
              </a:rPr>
              <a:t>供需略有扩张，经济增长趋稳</a:t>
            </a:r>
          </a:p>
        </p:txBody>
      </p:sp>
      <p:sp>
        <p:nvSpPr>
          <p:cNvPr id="14" name="文本框 13"/>
          <p:cNvSpPr txBox="1"/>
          <p:nvPr/>
        </p:nvSpPr>
        <p:spPr>
          <a:xfrm>
            <a:off x="3383194" y="3128487"/>
            <a:ext cx="3853102" cy="400110"/>
          </a:xfrm>
          <a:prstGeom prst="rect">
            <a:avLst/>
          </a:prstGeom>
          <a:noFill/>
        </p:spPr>
        <p:txBody>
          <a:bodyPr wrap="square" rtlCol="0">
            <a:spAutoFit/>
          </a:bodyPr>
          <a:lstStyle/>
          <a:p>
            <a:r>
              <a:rPr lang="zh-CN" altLang="en-US" b="1" dirty="0">
                <a:solidFill>
                  <a:srgbClr val="000066"/>
                </a:solidFill>
                <a:latin typeface="+mn-ea"/>
                <a:ea typeface="+mn-ea"/>
              </a:rPr>
              <a:t>节前快速调整，市值小幅上涨</a:t>
            </a:r>
          </a:p>
        </p:txBody>
      </p:sp>
      <p:sp>
        <p:nvSpPr>
          <p:cNvPr id="15" name="文本框 14"/>
          <p:cNvSpPr txBox="1"/>
          <p:nvPr/>
        </p:nvSpPr>
        <p:spPr>
          <a:xfrm>
            <a:off x="3347864" y="4149080"/>
            <a:ext cx="5040560" cy="400110"/>
          </a:xfrm>
          <a:prstGeom prst="rect">
            <a:avLst/>
          </a:prstGeom>
          <a:noFill/>
        </p:spPr>
        <p:txBody>
          <a:bodyPr wrap="square" rtlCol="0">
            <a:spAutoFit/>
          </a:bodyPr>
          <a:lstStyle/>
          <a:p>
            <a:r>
              <a:rPr lang="zh-CN" altLang="en-US" b="1" dirty="0">
                <a:solidFill>
                  <a:srgbClr val="000066"/>
                </a:solidFill>
                <a:latin typeface="幼圆" panose="02010509060101010101" pitchFamily="49" charset="-122"/>
                <a:ea typeface="幼圆" panose="02010509060101010101" pitchFamily="49" charset="-122"/>
              </a:rPr>
              <a:t>中美贸易磋商迎来利好，节后行情有望延续</a:t>
            </a: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bwMode="auto">
          <a:noFill/>
          <a:ln>
            <a:miter lim="800000"/>
          </a:ln>
        </p:spPr>
        <p:txBody>
          <a:bodyPr vert="horz" wrap="square" lIns="91440" tIns="45720" rIns="91440" bIns="45720" numCol="1" anchor="t" anchorCtr="0" compatLnSpc="1"/>
          <a:lstStyle/>
          <a:p>
            <a:r>
              <a:rPr kumimoji="1" lang="en-US" altLang="zh-CN" sz="2400" dirty="0">
                <a:solidFill>
                  <a:srgbClr val="000066"/>
                </a:solidFill>
                <a:latin typeface="Arial" panose="020B0604020202020204" pitchFamily="34" charset="0"/>
              </a:rPr>
              <a:t>PMI</a:t>
            </a:r>
            <a:endParaRPr kumimoji="1" lang="zh-CN" altLang="en-US" sz="2400" dirty="0">
              <a:solidFill>
                <a:srgbClr val="000066"/>
              </a:solidFill>
              <a:latin typeface="Arial" panose="020B0604020202020204" pitchFamily="34" charset="0"/>
            </a:endParaRPr>
          </a:p>
        </p:txBody>
      </p:sp>
      <p:sp>
        <p:nvSpPr>
          <p:cNvPr id="4" name="文本框 3"/>
          <p:cNvSpPr txBox="1"/>
          <p:nvPr/>
        </p:nvSpPr>
        <p:spPr>
          <a:xfrm>
            <a:off x="934085" y="5518150"/>
            <a:ext cx="2078990" cy="706755"/>
          </a:xfrm>
          <a:prstGeom prst="rect">
            <a:avLst/>
          </a:prstGeom>
          <a:noFill/>
        </p:spPr>
        <p:txBody>
          <a:bodyPr wrap="square" rtlCol="0">
            <a:spAutoFit/>
          </a:bodyPr>
          <a:lstStyle/>
          <a:p>
            <a:r>
              <a:rPr lang="en-US" altLang="zh-CN" sz="1600" b="1" dirty="0">
                <a:solidFill>
                  <a:srgbClr val="000066"/>
                </a:solidFill>
                <a:latin typeface="+mn-ea"/>
                <a:ea typeface="+mn-ea"/>
              </a:rPr>
              <a:t>9</a:t>
            </a:r>
            <a:r>
              <a:rPr lang="zh-CN" altLang="en-US" sz="1600" b="1" dirty="0">
                <a:solidFill>
                  <a:srgbClr val="000066"/>
                </a:solidFill>
                <a:latin typeface="+mn-ea"/>
                <a:ea typeface="+mn-ea"/>
              </a:rPr>
              <a:t>月中国制造业</a:t>
            </a:r>
            <a:r>
              <a:rPr lang="en-US" altLang="zh-CN" sz="1600" b="1" dirty="0">
                <a:solidFill>
                  <a:srgbClr val="000066"/>
                </a:solidFill>
                <a:latin typeface="+mn-ea"/>
                <a:ea typeface="+mn-ea"/>
              </a:rPr>
              <a:t>PMI</a:t>
            </a:r>
            <a:r>
              <a:rPr lang="zh-CN" altLang="en-US" sz="1600" b="1" dirty="0">
                <a:solidFill>
                  <a:srgbClr val="000066"/>
                </a:solidFill>
                <a:latin typeface="+mn-ea"/>
                <a:ea typeface="+mn-ea"/>
              </a:rPr>
              <a:t>为</a:t>
            </a:r>
            <a:r>
              <a:rPr lang="en-US" altLang="zh-CN" sz="2400" b="1" dirty="0">
                <a:solidFill>
                  <a:srgbClr val="FF0000"/>
                </a:solidFill>
                <a:uFillTx/>
                <a:latin typeface="仿宋" panose="02010609060101010101" charset="-122"/>
                <a:ea typeface="仿宋" panose="02010609060101010101" charset="-122"/>
              </a:rPr>
              <a:t>49.80%</a:t>
            </a:r>
            <a:r>
              <a:rPr lang="zh-CN" altLang="en-US" sz="1600" b="1" dirty="0">
                <a:solidFill>
                  <a:srgbClr val="000066"/>
                </a:solidFill>
                <a:latin typeface="+mn-ea"/>
                <a:ea typeface="+mn-ea"/>
              </a:rPr>
              <a:t>，较上月</a:t>
            </a:r>
            <a:endParaRPr lang="en-US" altLang="zh-CN" sz="1600" b="1" dirty="0">
              <a:solidFill>
                <a:srgbClr val="000066"/>
              </a:solidFill>
              <a:latin typeface="+mn-ea"/>
              <a:ea typeface="+mn-ea"/>
            </a:endParaRPr>
          </a:p>
        </p:txBody>
      </p:sp>
      <p:sp>
        <p:nvSpPr>
          <p:cNvPr id="9" name="文本框 8"/>
          <p:cNvSpPr txBox="1"/>
          <p:nvPr/>
        </p:nvSpPr>
        <p:spPr>
          <a:xfrm>
            <a:off x="5092500" y="5522368"/>
            <a:ext cx="2215645" cy="706755"/>
          </a:xfrm>
          <a:prstGeom prst="rect">
            <a:avLst/>
          </a:prstGeom>
          <a:noFill/>
        </p:spPr>
        <p:txBody>
          <a:bodyPr wrap="square" rtlCol="0">
            <a:spAutoFit/>
          </a:bodyPr>
          <a:lstStyle/>
          <a:p>
            <a:r>
              <a:rPr lang="en-US" altLang="zh-CN" sz="1600" b="1" dirty="0">
                <a:solidFill>
                  <a:srgbClr val="000066"/>
                </a:solidFill>
                <a:latin typeface="+mn-ea"/>
                <a:ea typeface="+mn-ea"/>
              </a:rPr>
              <a:t>9</a:t>
            </a:r>
            <a:r>
              <a:rPr lang="zh-CN" altLang="en-US" sz="1600" b="1" dirty="0">
                <a:solidFill>
                  <a:srgbClr val="000066"/>
                </a:solidFill>
                <a:latin typeface="+mn-ea"/>
                <a:ea typeface="+mn-ea"/>
              </a:rPr>
              <a:t>月财新中国</a:t>
            </a:r>
            <a:r>
              <a:rPr lang="en-US" altLang="zh-CN" sz="1600" b="1" dirty="0">
                <a:solidFill>
                  <a:srgbClr val="000066"/>
                </a:solidFill>
                <a:latin typeface="+mn-ea"/>
                <a:ea typeface="+mn-ea"/>
              </a:rPr>
              <a:t>PMI</a:t>
            </a:r>
            <a:r>
              <a:rPr lang="zh-CN" altLang="en-US" sz="1600" b="1" dirty="0">
                <a:solidFill>
                  <a:srgbClr val="000066"/>
                </a:solidFill>
                <a:latin typeface="+mn-ea"/>
                <a:ea typeface="+mn-ea"/>
              </a:rPr>
              <a:t>为</a:t>
            </a:r>
            <a:r>
              <a:rPr lang="en-US" altLang="zh-CN" sz="2400" b="1" dirty="0">
                <a:solidFill>
                  <a:srgbClr val="FF0000"/>
                </a:solidFill>
                <a:latin typeface="+mn-ea"/>
                <a:ea typeface="+mn-ea"/>
              </a:rPr>
              <a:t>51.40%</a:t>
            </a:r>
            <a:r>
              <a:rPr lang="zh-CN" altLang="en-US" sz="1600" b="1" dirty="0">
                <a:solidFill>
                  <a:srgbClr val="000066"/>
                </a:solidFill>
                <a:latin typeface="+mn-ea"/>
                <a:ea typeface="+mn-ea"/>
              </a:rPr>
              <a:t>，较上月</a:t>
            </a:r>
            <a:endParaRPr lang="en-US" altLang="zh-CN" sz="1600" b="1" dirty="0">
              <a:solidFill>
                <a:srgbClr val="000066"/>
              </a:solidFill>
              <a:latin typeface="+mn-ea"/>
              <a:ea typeface="+mn-ea"/>
            </a:endParaRPr>
          </a:p>
        </p:txBody>
      </p:sp>
      <p:sp>
        <p:nvSpPr>
          <p:cNvPr id="10" name="箭头: 上 9"/>
          <p:cNvSpPr/>
          <p:nvPr/>
        </p:nvSpPr>
        <p:spPr bwMode="auto">
          <a:xfrm>
            <a:off x="7020113" y="5627970"/>
            <a:ext cx="288032" cy="576064"/>
          </a:xfrm>
          <a:prstGeom prst="upArrow">
            <a:avLst/>
          </a:prstGeom>
          <a:gradFill>
            <a:gsLst>
              <a:gs pos="0">
                <a:srgbClr val="E30000"/>
              </a:gs>
              <a:gs pos="100000">
                <a:srgbClr val="760303"/>
              </a:gs>
            </a:gsLst>
            <a:lin scaled="0"/>
          </a:gra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0000"/>
              </a:solidFill>
              <a:effectLst/>
              <a:latin typeface="Arial" panose="020B0604020202020204" pitchFamily="34" charset="0"/>
              <a:ea typeface="幼圆" panose="02010509060101010101" pitchFamily="49" charset="-122"/>
            </a:endParaRPr>
          </a:p>
        </p:txBody>
      </p:sp>
      <p:sp>
        <p:nvSpPr>
          <p:cNvPr id="11" name="文本框 10"/>
          <p:cNvSpPr txBox="1"/>
          <p:nvPr/>
        </p:nvSpPr>
        <p:spPr>
          <a:xfrm>
            <a:off x="7308145" y="5742370"/>
            <a:ext cx="962123" cy="461665"/>
          </a:xfrm>
          <a:prstGeom prst="rect">
            <a:avLst/>
          </a:prstGeom>
          <a:noFill/>
        </p:spPr>
        <p:txBody>
          <a:bodyPr wrap="none" rtlCol="0">
            <a:spAutoFit/>
          </a:bodyPr>
          <a:lstStyle/>
          <a:p>
            <a:r>
              <a:rPr lang="en-US" altLang="zh-CN" sz="2400" b="1" dirty="0">
                <a:solidFill>
                  <a:srgbClr val="FF0000"/>
                </a:solidFill>
                <a:latin typeface="+mn-ea"/>
                <a:ea typeface="+mn-ea"/>
              </a:rPr>
              <a:t>1.00%</a:t>
            </a:r>
          </a:p>
        </p:txBody>
      </p:sp>
      <p:sp>
        <p:nvSpPr>
          <p:cNvPr id="7" name="文本框 6"/>
          <p:cNvSpPr txBox="1"/>
          <p:nvPr/>
        </p:nvSpPr>
        <p:spPr>
          <a:xfrm>
            <a:off x="3301107" y="5752700"/>
            <a:ext cx="962123" cy="461665"/>
          </a:xfrm>
          <a:prstGeom prst="rect">
            <a:avLst/>
          </a:prstGeom>
          <a:noFill/>
        </p:spPr>
        <p:txBody>
          <a:bodyPr wrap="none" rtlCol="0">
            <a:spAutoFit/>
          </a:bodyPr>
          <a:lstStyle/>
          <a:p>
            <a:r>
              <a:rPr lang="en-US" altLang="zh-CN" sz="2400" b="1" dirty="0">
                <a:solidFill>
                  <a:srgbClr val="FF0000"/>
                </a:solidFill>
                <a:latin typeface="+mn-ea"/>
                <a:ea typeface="+mn-ea"/>
              </a:rPr>
              <a:t>0.03%</a:t>
            </a:r>
          </a:p>
        </p:txBody>
      </p:sp>
      <p:graphicFrame>
        <p:nvGraphicFramePr>
          <p:cNvPr id="14" name="图表 13">
            <a:extLst>
              <a:ext uri="{FF2B5EF4-FFF2-40B4-BE49-F238E27FC236}">
                <a16:creationId xmlns:a16="http://schemas.microsoft.com/office/drawing/2014/main" id="{D9751DD9-10F4-4471-BA68-C255B9B19695}"/>
              </a:ext>
            </a:extLst>
          </p:cNvPr>
          <p:cNvGraphicFramePr>
            <a:graphicFrameLocks/>
          </p:cNvGraphicFramePr>
          <p:nvPr>
            <p:extLst>
              <p:ext uri="{D42A27DB-BD31-4B8C-83A1-F6EECF244321}">
                <p14:modId xmlns:p14="http://schemas.microsoft.com/office/powerpoint/2010/main" val="3427738697"/>
              </p:ext>
            </p:extLst>
          </p:nvPr>
        </p:nvGraphicFramePr>
        <p:xfrm>
          <a:off x="934085" y="1556792"/>
          <a:ext cx="6878275"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15" name="箭头: 上 14">
            <a:extLst>
              <a:ext uri="{FF2B5EF4-FFF2-40B4-BE49-F238E27FC236}">
                <a16:creationId xmlns:a16="http://schemas.microsoft.com/office/drawing/2014/main" id="{E83CD0D7-62EC-476A-8DB6-268CC7D71030}"/>
              </a:ext>
            </a:extLst>
          </p:cNvPr>
          <p:cNvSpPr/>
          <p:nvPr/>
        </p:nvSpPr>
        <p:spPr bwMode="auto">
          <a:xfrm>
            <a:off x="2960327" y="5648841"/>
            <a:ext cx="288032" cy="576064"/>
          </a:xfrm>
          <a:prstGeom prst="upArrow">
            <a:avLst/>
          </a:prstGeom>
          <a:gradFill>
            <a:gsLst>
              <a:gs pos="0">
                <a:srgbClr val="E30000"/>
              </a:gs>
              <a:gs pos="100000">
                <a:srgbClr val="760303"/>
              </a:gs>
            </a:gsLst>
            <a:lin scaled="0"/>
          </a:gra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0000"/>
              </a:solidFill>
              <a:effectLst/>
              <a:latin typeface="Arial" panose="020B0604020202020204" pitchFamily="34" charset="0"/>
              <a:ea typeface="幼圆" panose="02010509060101010101" pitchFamily="49" charset="-122"/>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285750" y="1214438"/>
            <a:ext cx="8402638" cy="5162550"/>
          </a:xfrm>
          <a:prstGeom prst="rect">
            <a:avLst/>
          </a:prstGeom>
          <a:noFill/>
          <a:ln w="9525">
            <a:noFill/>
            <a:miter lim="800000"/>
          </a:ln>
        </p:spPr>
        <p:txBody>
          <a:bodyPr/>
          <a:lstStyle/>
          <a:p>
            <a:pPr marL="342900" indent="-342900">
              <a:spcBef>
                <a:spcPct val="20000"/>
              </a:spcBef>
              <a:buClr>
                <a:srgbClr val="6699FF"/>
              </a:buClr>
              <a:defRPr/>
            </a:pPr>
            <a:r>
              <a:rPr lang="zh-CN" altLang="en-US" sz="1800" b="1">
                <a:solidFill>
                  <a:srgbClr val="000066"/>
                </a:solidFill>
                <a:latin typeface="+mn-ea"/>
                <a:ea typeface="+mn-ea"/>
              </a:rPr>
              <a:t>       </a:t>
            </a:r>
            <a:endParaRPr lang="en-US" altLang="zh-CN" sz="1800" b="1">
              <a:solidFill>
                <a:srgbClr val="000066"/>
              </a:solidFill>
              <a:latin typeface="+mn-ea"/>
              <a:ea typeface="+mn-ea"/>
            </a:endParaRPr>
          </a:p>
        </p:txBody>
      </p:sp>
      <p:sp>
        <p:nvSpPr>
          <p:cNvPr id="31747" name="Rectangle 2"/>
          <p:cNvSpPr>
            <a:spLocks noChangeArrowheads="1"/>
          </p:cNvSpPr>
          <p:nvPr/>
        </p:nvSpPr>
        <p:spPr bwMode="white">
          <a:xfrm>
            <a:off x="428625" y="214313"/>
            <a:ext cx="8231188" cy="708025"/>
          </a:xfrm>
          <a:prstGeom prst="rect">
            <a:avLst/>
          </a:prstGeom>
          <a:noFill/>
          <a:ln w="9525">
            <a:noFill/>
            <a:miter lim="800000"/>
          </a:ln>
        </p:spPr>
        <p:txBody>
          <a:bodyPr/>
          <a:lstStyle/>
          <a:p>
            <a:r>
              <a:rPr kumimoji="1" lang="zh-CN" altLang="en-US" sz="2400" b="1" dirty="0">
                <a:solidFill>
                  <a:srgbClr val="000066"/>
                </a:solidFill>
                <a:ea typeface="+mj-ea"/>
                <a:cs typeface="+mj-cs"/>
              </a:rPr>
              <a:t>宏观经济数据解读</a:t>
            </a:r>
          </a:p>
        </p:txBody>
      </p:sp>
      <p:sp>
        <p:nvSpPr>
          <p:cNvPr id="2" name="文本框 1"/>
          <p:cNvSpPr txBox="1"/>
          <p:nvPr/>
        </p:nvSpPr>
        <p:spPr>
          <a:xfrm>
            <a:off x="416033" y="1214438"/>
            <a:ext cx="8272355" cy="2272610"/>
          </a:xfrm>
          <a:prstGeom prst="rect">
            <a:avLst/>
          </a:prstGeom>
          <a:noFill/>
        </p:spPr>
        <p:txBody>
          <a:bodyPr wrap="square" rtlCol="0" anchor="t">
            <a:spAutoFit/>
          </a:bodyPr>
          <a:lstStyle/>
          <a:p>
            <a:pPr eaLnBrk="1" latinLnBrk="0" hangingPunct="1">
              <a:lnSpc>
                <a:spcPct val="150000"/>
              </a:lnSpc>
              <a:defRPr/>
            </a:pPr>
            <a:r>
              <a:rPr lang="zh-CN" altLang="en-US" sz="1950" dirty="0">
                <a:solidFill>
                  <a:srgbClr val="000066"/>
                </a:solidFill>
                <a:latin typeface="+mn-ea"/>
                <a:ea typeface="+mn-ea"/>
                <a:sym typeface="+mn-ea"/>
              </a:rPr>
              <a:t>    </a:t>
            </a:r>
            <a:r>
              <a:rPr lang="en-US" altLang="zh-CN" sz="1950" dirty="0">
                <a:solidFill>
                  <a:srgbClr val="000066"/>
                </a:solidFill>
                <a:latin typeface="+mn-ea"/>
                <a:ea typeface="+mn-ea"/>
                <a:sym typeface="+mn-ea"/>
              </a:rPr>
              <a:t>9</a:t>
            </a:r>
            <a:r>
              <a:rPr lang="zh-CN" altLang="en-US" sz="1950" dirty="0">
                <a:solidFill>
                  <a:srgbClr val="000066"/>
                </a:solidFill>
                <a:latin typeface="+mn-ea"/>
                <a:ea typeface="+mn-ea"/>
                <a:sym typeface="+mn-ea"/>
              </a:rPr>
              <a:t>月官方制造业</a:t>
            </a:r>
            <a:r>
              <a:rPr lang="en-US" altLang="zh-CN" sz="1950" dirty="0">
                <a:solidFill>
                  <a:srgbClr val="000066"/>
                </a:solidFill>
                <a:latin typeface="+mn-ea"/>
                <a:ea typeface="+mn-ea"/>
                <a:sym typeface="+mn-ea"/>
              </a:rPr>
              <a:t>PMI</a:t>
            </a:r>
            <a:r>
              <a:rPr lang="zh-CN" altLang="en-US" sz="1950" dirty="0">
                <a:solidFill>
                  <a:srgbClr val="000066"/>
                </a:solidFill>
                <a:latin typeface="+mn-ea"/>
                <a:ea typeface="+mn-ea"/>
                <a:sym typeface="+mn-ea"/>
              </a:rPr>
              <a:t>为</a:t>
            </a:r>
            <a:r>
              <a:rPr lang="en-US" altLang="zh-CN" sz="1950" dirty="0">
                <a:solidFill>
                  <a:srgbClr val="000066"/>
                </a:solidFill>
                <a:latin typeface="+mn-ea"/>
                <a:ea typeface="+mn-ea"/>
                <a:sym typeface="+mn-ea"/>
              </a:rPr>
              <a:t>49.8%</a:t>
            </a:r>
            <a:r>
              <a:rPr lang="zh-CN" altLang="en-US" sz="1950" dirty="0">
                <a:solidFill>
                  <a:srgbClr val="000066"/>
                </a:solidFill>
                <a:latin typeface="+mn-ea"/>
                <a:ea typeface="+mn-ea"/>
                <a:sym typeface="+mn-ea"/>
              </a:rPr>
              <a:t>，较上月略有上升，再度逼近荣枯线。</a:t>
            </a:r>
            <a:r>
              <a:rPr lang="en-US" altLang="zh-CN" sz="1950" dirty="0">
                <a:solidFill>
                  <a:srgbClr val="000066"/>
                </a:solidFill>
                <a:latin typeface="+mn-ea"/>
                <a:ea typeface="+mn-ea"/>
                <a:sym typeface="+mn-ea"/>
              </a:rPr>
              <a:t>9</a:t>
            </a:r>
            <a:r>
              <a:rPr lang="zh-CN" altLang="en-US" sz="1950" dirty="0">
                <a:solidFill>
                  <a:srgbClr val="000066"/>
                </a:solidFill>
                <a:latin typeface="+mn-ea"/>
                <a:ea typeface="+mn-ea"/>
                <a:sym typeface="+mn-ea"/>
              </a:rPr>
              <a:t>月</a:t>
            </a:r>
            <a:r>
              <a:rPr lang="zh-CN" altLang="en-US" sz="1950" dirty="0">
                <a:solidFill>
                  <a:srgbClr val="000066"/>
                </a:solidFill>
                <a:latin typeface="+mn-ea"/>
                <a:ea typeface="+mn-ea"/>
              </a:rPr>
              <a:t>生产指数较上月回升 </a:t>
            </a:r>
            <a:r>
              <a:rPr lang="en-US" altLang="zh-CN" sz="1950" dirty="0">
                <a:solidFill>
                  <a:srgbClr val="000066"/>
                </a:solidFill>
                <a:latin typeface="+mn-ea"/>
                <a:ea typeface="+mn-ea"/>
              </a:rPr>
              <a:t>0.4%</a:t>
            </a:r>
            <a:r>
              <a:rPr lang="zh-CN" altLang="en-US" sz="1950" dirty="0">
                <a:solidFill>
                  <a:srgbClr val="000066"/>
                </a:solidFill>
                <a:latin typeface="+mn-ea"/>
                <a:ea typeface="+mn-ea"/>
              </a:rPr>
              <a:t>至 </a:t>
            </a:r>
            <a:r>
              <a:rPr lang="en-US" altLang="zh-CN" sz="1950" dirty="0">
                <a:solidFill>
                  <a:srgbClr val="000066"/>
                </a:solidFill>
                <a:latin typeface="+mn-ea"/>
                <a:ea typeface="+mn-ea"/>
              </a:rPr>
              <a:t>52.3%</a:t>
            </a:r>
            <a:r>
              <a:rPr lang="zh-CN" altLang="en-US" sz="1950" dirty="0">
                <a:solidFill>
                  <a:srgbClr val="000066"/>
                </a:solidFill>
                <a:latin typeface="+mn-ea"/>
                <a:ea typeface="+mn-ea"/>
              </a:rPr>
              <a:t>，，新订单指数回升 </a:t>
            </a:r>
            <a:r>
              <a:rPr lang="en-US" altLang="zh-CN" sz="1950" dirty="0">
                <a:solidFill>
                  <a:srgbClr val="000066"/>
                </a:solidFill>
                <a:latin typeface="+mn-ea"/>
                <a:ea typeface="+mn-ea"/>
              </a:rPr>
              <a:t>0.8 </a:t>
            </a:r>
            <a:r>
              <a:rPr lang="zh-CN" altLang="en-US" sz="1950" dirty="0">
                <a:solidFill>
                  <a:srgbClr val="000066"/>
                </a:solidFill>
                <a:latin typeface="+mn-ea"/>
                <a:ea typeface="+mn-ea"/>
              </a:rPr>
              <a:t>个百分点至 </a:t>
            </a:r>
            <a:r>
              <a:rPr lang="en-US" altLang="zh-CN" sz="1950" dirty="0">
                <a:solidFill>
                  <a:srgbClr val="000066"/>
                </a:solidFill>
                <a:latin typeface="+mn-ea"/>
                <a:ea typeface="+mn-ea"/>
              </a:rPr>
              <a:t>50.5%</a:t>
            </a:r>
            <a:r>
              <a:rPr lang="zh-CN" altLang="en-US" sz="1950" dirty="0">
                <a:solidFill>
                  <a:srgbClr val="000066"/>
                </a:solidFill>
                <a:latin typeface="+mn-ea"/>
                <a:ea typeface="+mn-ea"/>
              </a:rPr>
              <a:t>，生产需求两方面同时扩张。财新中国</a:t>
            </a:r>
            <a:r>
              <a:rPr lang="en-US" altLang="zh-CN" sz="1950" dirty="0">
                <a:solidFill>
                  <a:srgbClr val="000066"/>
                </a:solidFill>
                <a:latin typeface="+mn-ea"/>
                <a:ea typeface="+mn-ea"/>
              </a:rPr>
              <a:t>PMI</a:t>
            </a:r>
            <a:r>
              <a:rPr lang="zh-CN" altLang="en-US" sz="1950" dirty="0">
                <a:solidFill>
                  <a:srgbClr val="000066"/>
                </a:solidFill>
                <a:latin typeface="+mn-ea"/>
                <a:ea typeface="+mn-ea"/>
              </a:rPr>
              <a:t>相较上月再次上涨</a:t>
            </a:r>
            <a:r>
              <a:rPr lang="en-US" altLang="zh-CN" sz="1950" dirty="0">
                <a:solidFill>
                  <a:srgbClr val="000066"/>
                </a:solidFill>
                <a:latin typeface="+mn-ea"/>
                <a:ea typeface="+mn-ea"/>
              </a:rPr>
              <a:t>1%</a:t>
            </a:r>
            <a:r>
              <a:rPr lang="zh-CN" altLang="en-US" sz="1950" dirty="0">
                <a:solidFill>
                  <a:srgbClr val="000066"/>
                </a:solidFill>
                <a:latin typeface="+mn-ea"/>
                <a:ea typeface="+mn-ea"/>
              </a:rPr>
              <a:t>，达</a:t>
            </a:r>
            <a:r>
              <a:rPr lang="en-US" altLang="zh-CN" sz="1950" dirty="0">
                <a:solidFill>
                  <a:srgbClr val="000066"/>
                </a:solidFill>
                <a:latin typeface="+mn-ea"/>
                <a:ea typeface="+mn-ea"/>
              </a:rPr>
              <a:t>51.40%</a:t>
            </a:r>
            <a:r>
              <a:rPr lang="zh-CN" altLang="en-US" sz="1950" dirty="0">
                <a:solidFill>
                  <a:srgbClr val="000066"/>
                </a:solidFill>
                <a:latin typeface="+mn-ea"/>
                <a:ea typeface="+mn-ea"/>
              </a:rPr>
              <a:t>，持续回升。</a:t>
            </a:r>
            <a:endParaRPr lang="en-US" altLang="zh-CN" sz="1950" dirty="0">
              <a:solidFill>
                <a:srgbClr val="000066"/>
              </a:solidFill>
              <a:latin typeface="+mn-ea"/>
              <a:ea typeface="+mn-ea"/>
              <a:sym typeface="+mn-ea"/>
            </a:endParaRPr>
          </a:p>
          <a:p>
            <a:pPr eaLnBrk="1" latinLnBrk="0" hangingPunct="1">
              <a:lnSpc>
                <a:spcPct val="150000"/>
              </a:lnSpc>
              <a:defRPr/>
            </a:pPr>
            <a:r>
              <a:rPr lang="en-US" altLang="zh-CN" sz="1950" dirty="0">
                <a:solidFill>
                  <a:srgbClr val="000066"/>
                </a:solidFill>
                <a:latin typeface="+mn-ea"/>
                <a:ea typeface="+mn-ea"/>
                <a:sym typeface="+mn-ea"/>
              </a:rPr>
              <a:t>    </a:t>
            </a:r>
            <a:endParaRPr lang="zh-CN" altLang="en-US" sz="1950" dirty="0">
              <a:solidFill>
                <a:srgbClr val="000066"/>
              </a:solidFill>
              <a:latin typeface="+mn-ea"/>
              <a:ea typeface="+mn-ea"/>
              <a:sym typeface="+mn-ea"/>
            </a:endParaRP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bwMode="auto">
          <a:xfrm>
            <a:off x="457200" y="214313"/>
            <a:ext cx="8229600" cy="706437"/>
          </a:xfrm>
          <a:noFill/>
          <a:ln>
            <a:miter lim="800000"/>
          </a:ln>
        </p:spPr>
        <p:txBody>
          <a:bodyPr vert="horz" wrap="square" lIns="91440" tIns="45720" rIns="91440" bIns="45720" numCol="1" anchor="t" anchorCtr="0" compatLnSpc="1"/>
          <a:lstStyle/>
          <a:p>
            <a:r>
              <a:rPr kumimoji="1" lang="zh-CN" altLang="en-US" sz="2400" dirty="0">
                <a:solidFill>
                  <a:srgbClr val="000066"/>
                </a:solidFill>
                <a:latin typeface="Arial" panose="020B0604020202020204" pitchFamily="34" charset="0"/>
              </a:rPr>
              <a:t>央行公开市场操作</a:t>
            </a:r>
          </a:p>
        </p:txBody>
      </p:sp>
      <p:sp>
        <p:nvSpPr>
          <p:cNvPr id="5" name="文本框 4"/>
          <p:cNvSpPr txBox="1"/>
          <p:nvPr/>
        </p:nvSpPr>
        <p:spPr>
          <a:xfrm>
            <a:off x="539552" y="4531491"/>
            <a:ext cx="8352928" cy="1454950"/>
          </a:xfrm>
          <a:prstGeom prst="rect">
            <a:avLst/>
          </a:prstGeom>
          <a:noFill/>
        </p:spPr>
        <p:txBody>
          <a:bodyPr wrap="square" rtlCol="0">
            <a:spAutoFit/>
          </a:bodyPr>
          <a:lstStyle/>
          <a:p>
            <a:pPr>
              <a:lnSpc>
                <a:spcPct val="150000"/>
              </a:lnSpc>
            </a:pPr>
            <a:r>
              <a:rPr lang="en-US" altLang="zh-CN" sz="1900" dirty="0">
                <a:solidFill>
                  <a:srgbClr val="000066"/>
                </a:solidFill>
                <a:latin typeface="+mn-ea"/>
                <a:ea typeface="+mn-ea"/>
              </a:rPr>
              <a:t>9</a:t>
            </a:r>
            <a:r>
              <a:rPr lang="zh-CN" altLang="en-US" sz="1900" dirty="0">
                <a:solidFill>
                  <a:srgbClr val="000066"/>
                </a:solidFill>
                <a:latin typeface="+mn-ea"/>
                <a:ea typeface="+mn-ea"/>
              </a:rPr>
              <a:t>月央行公开市场操作累计净回笼</a:t>
            </a:r>
            <a:r>
              <a:rPr lang="en-US" altLang="zh-CN" sz="2400" b="1" dirty="0">
                <a:solidFill>
                  <a:srgbClr val="FF0000"/>
                </a:solidFill>
                <a:latin typeface="+mn-ea"/>
                <a:ea typeface="+mn-ea"/>
              </a:rPr>
              <a:t>655</a:t>
            </a:r>
            <a:r>
              <a:rPr lang="zh-CN" altLang="en-US" sz="1800" dirty="0">
                <a:solidFill>
                  <a:srgbClr val="000066"/>
                </a:solidFill>
                <a:latin typeface="+mn-ea"/>
              </a:rPr>
              <a:t>亿元</a:t>
            </a:r>
            <a:r>
              <a:rPr lang="zh-CN" altLang="en-US" sz="1900" dirty="0">
                <a:solidFill>
                  <a:srgbClr val="000066"/>
                </a:solidFill>
                <a:latin typeface="+mn-ea"/>
                <a:ea typeface="+mn-ea"/>
              </a:rPr>
              <a:t>较</a:t>
            </a:r>
            <a:r>
              <a:rPr lang="en-US" altLang="zh-CN" sz="1900" dirty="0">
                <a:solidFill>
                  <a:srgbClr val="000066"/>
                </a:solidFill>
                <a:latin typeface="+mn-ea"/>
                <a:ea typeface="+mn-ea"/>
              </a:rPr>
              <a:t>8</a:t>
            </a:r>
            <a:r>
              <a:rPr lang="zh-CN" altLang="en-US" sz="1900" dirty="0">
                <a:solidFill>
                  <a:srgbClr val="000066"/>
                </a:solidFill>
                <a:latin typeface="+mn-ea"/>
                <a:ea typeface="+mn-ea"/>
              </a:rPr>
              <a:t>月的净投放</a:t>
            </a:r>
            <a:r>
              <a:rPr lang="en-US" altLang="zh-CN" sz="2400" b="1" dirty="0">
                <a:solidFill>
                  <a:srgbClr val="FF0000"/>
                </a:solidFill>
                <a:latin typeface="+mn-ea"/>
                <a:ea typeface="+mn-ea"/>
              </a:rPr>
              <a:t>1530</a:t>
            </a:r>
            <a:r>
              <a:rPr lang="zh-CN" altLang="en-US" sz="1900" dirty="0">
                <a:solidFill>
                  <a:srgbClr val="000066"/>
                </a:solidFill>
                <a:latin typeface="+mn-ea"/>
                <a:ea typeface="+mn-ea"/>
              </a:rPr>
              <a:t>亿元有所收窄，货币政策略微趋严，受经济形势、央行灵活适度、货币政策以及财政支出等因素的影响，</a:t>
            </a:r>
            <a:r>
              <a:rPr lang="en-US" altLang="zh-CN" sz="1900" dirty="0">
                <a:solidFill>
                  <a:srgbClr val="000066"/>
                </a:solidFill>
                <a:latin typeface="+mn-ea"/>
                <a:ea typeface="+mn-ea"/>
              </a:rPr>
              <a:t>9</a:t>
            </a:r>
            <a:r>
              <a:rPr lang="zh-CN" altLang="en-US" sz="1900" dirty="0">
                <a:solidFill>
                  <a:srgbClr val="000066"/>
                </a:solidFill>
                <a:latin typeface="+mn-ea"/>
                <a:ea typeface="+mn-ea"/>
              </a:rPr>
              <a:t>月资金流动性较上月开始收紧。</a:t>
            </a:r>
          </a:p>
        </p:txBody>
      </p:sp>
      <p:graphicFrame>
        <p:nvGraphicFramePr>
          <p:cNvPr id="6" name="图表 5">
            <a:extLst>
              <a:ext uri="{FF2B5EF4-FFF2-40B4-BE49-F238E27FC236}">
                <a16:creationId xmlns:a16="http://schemas.microsoft.com/office/drawing/2014/main" id="{D8E680C5-FCCF-4A98-A5B6-6A743401BB74}"/>
              </a:ext>
            </a:extLst>
          </p:cNvPr>
          <p:cNvGraphicFramePr>
            <a:graphicFrameLocks/>
          </p:cNvGraphicFramePr>
          <p:nvPr>
            <p:extLst>
              <p:ext uri="{D42A27DB-BD31-4B8C-83A1-F6EECF244321}">
                <p14:modId xmlns:p14="http://schemas.microsoft.com/office/powerpoint/2010/main" val="839269872"/>
              </p:ext>
            </p:extLst>
          </p:nvPr>
        </p:nvGraphicFramePr>
        <p:xfrm>
          <a:off x="539552" y="904212"/>
          <a:ext cx="7488832" cy="381197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white">
          <a:xfrm>
            <a:off x="428625" y="214313"/>
            <a:ext cx="8231188"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市场概况</a:t>
            </a:r>
          </a:p>
        </p:txBody>
      </p:sp>
      <p:sp>
        <p:nvSpPr>
          <p:cNvPr id="4" name="文本框 3"/>
          <p:cNvSpPr txBox="1"/>
          <p:nvPr/>
        </p:nvSpPr>
        <p:spPr>
          <a:xfrm>
            <a:off x="52346" y="1097257"/>
            <a:ext cx="1210588" cy="400110"/>
          </a:xfrm>
          <a:prstGeom prst="rect">
            <a:avLst/>
          </a:prstGeom>
          <a:noFill/>
        </p:spPr>
        <p:txBody>
          <a:bodyPr wrap="none" rtlCol="0">
            <a:spAutoFit/>
          </a:bodyPr>
          <a:lstStyle/>
          <a:p>
            <a:r>
              <a:rPr lang="zh-CN" altLang="en-US" b="1" dirty="0">
                <a:solidFill>
                  <a:srgbClr val="000066"/>
                </a:solidFill>
                <a:latin typeface="幼圆" panose="02010509060101010101" pitchFamily="49" charset="-122"/>
                <a:ea typeface="幼圆" panose="02010509060101010101" pitchFamily="49" charset="-122"/>
              </a:rPr>
              <a:t>上证综指</a:t>
            </a:r>
          </a:p>
        </p:txBody>
      </p:sp>
      <p:sp>
        <p:nvSpPr>
          <p:cNvPr id="8" name="文本框 7"/>
          <p:cNvSpPr txBox="1"/>
          <p:nvPr/>
        </p:nvSpPr>
        <p:spPr>
          <a:xfrm>
            <a:off x="480579" y="1684367"/>
            <a:ext cx="838572" cy="398780"/>
          </a:xfrm>
          <a:prstGeom prst="rect">
            <a:avLst/>
          </a:prstGeom>
          <a:noFill/>
        </p:spPr>
        <p:txBody>
          <a:bodyPr wrap="square" rtlCol="0">
            <a:spAutoFit/>
          </a:bodyPr>
          <a:lstStyle/>
          <a:p>
            <a:r>
              <a:rPr lang="en-US" altLang="zh-CN" b="1" dirty="0">
                <a:solidFill>
                  <a:srgbClr val="FF0000"/>
                </a:solidFill>
                <a:uFillTx/>
                <a:latin typeface="+mn-lt"/>
                <a:ea typeface="+mn-ea"/>
              </a:rPr>
              <a:t>0.66%</a:t>
            </a:r>
          </a:p>
        </p:txBody>
      </p:sp>
      <p:sp>
        <p:nvSpPr>
          <p:cNvPr id="9" name="文本框 8"/>
          <p:cNvSpPr txBox="1"/>
          <p:nvPr/>
        </p:nvSpPr>
        <p:spPr>
          <a:xfrm>
            <a:off x="7635165" y="1201318"/>
            <a:ext cx="1210588" cy="400110"/>
          </a:xfrm>
          <a:prstGeom prst="rect">
            <a:avLst/>
          </a:prstGeom>
          <a:noFill/>
        </p:spPr>
        <p:txBody>
          <a:bodyPr wrap="none" rtlCol="0">
            <a:spAutoFit/>
          </a:bodyPr>
          <a:lstStyle/>
          <a:p>
            <a:r>
              <a:rPr lang="zh-CN" altLang="en-US" b="1" dirty="0">
                <a:solidFill>
                  <a:srgbClr val="000066"/>
                </a:solidFill>
                <a:latin typeface="+mn-ea"/>
                <a:ea typeface="+mn-ea"/>
              </a:rPr>
              <a:t>中小板指</a:t>
            </a:r>
          </a:p>
        </p:txBody>
      </p:sp>
      <p:sp>
        <p:nvSpPr>
          <p:cNvPr id="11" name="文本框 10"/>
          <p:cNvSpPr txBox="1"/>
          <p:nvPr/>
        </p:nvSpPr>
        <p:spPr>
          <a:xfrm>
            <a:off x="8005107" y="1780502"/>
            <a:ext cx="833883" cy="400110"/>
          </a:xfrm>
          <a:prstGeom prst="rect">
            <a:avLst/>
          </a:prstGeom>
          <a:noFill/>
        </p:spPr>
        <p:txBody>
          <a:bodyPr wrap="none" rtlCol="0">
            <a:spAutoFit/>
          </a:bodyPr>
          <a:lstStyle/>
          <a:p>
            <a:r>
              <a:rPr lang="en-US" altLang="zh-CN" b="1" dirty="0">
                <a:solidFill>
                  <a:srgbClr val="FF0000"/>
                </a:solidFill>
                <a:latin typeface="+mn-ea"/>
                <a:ea typeface="+mn-ea"/>
              </a:rPr>
              <a:t>1.95%</a:t>
            </a:r>
            <a:endParaRPr lang="zh-CN" altLang="en-US" b="1" dirty="0">
              <a:solidFill>
                <a:srgbClr val="FF0000"/>
              </a:solidFill>
              <a:latin typeface="+mn-ea"/>
              <a:ea typeface="+mn-ea"/>
            </a:endParaRPr>
          </a:p>
        </p:txBody>
      </p:sp>
      <p:sp>
        <p:nvSpPr>
          <p:cNvPr id="15" name="文本框 14"/>
          <p:cNvSpPr txBox="1"/>
          <p:nvPr/>
        </p:nvSpPr>
        <p:spPr>
          <a:xfrm>
            <a:off x="41724" y="3853871"/>
            <a:ext cx="1210588" cy="400110"/>
          </a:xfrm>
          <a:prstGeom prst="rect">
            <a:avLst/>
          </a:prstGeom>
          <a:noFill/>
        </p:spPr>
        <p:txBody>
          <a:bodyPr wrap="none" rtlCol="0">
            <a:spAutoFit/>
          </a:bodyPr>
          <a:lstStyle/>
          <a:p>
            <a:r>
              <a:rPr lang="zh-CN" altLang="en-US" b="1" dirty="0">
                <a:solidFill>
                  <a:srgbClr val="000066"/>
                </a:solidFill>
                <a:latin typeface="幼圆" panose="02010509060101010101" pitchFamily="49" charset="-122"/>
                <a:ea typeface="幼圆" panose="02010509060101010101" pitchFamily="49" charset="-122"/>
              </a:rPr>
              <a:t>深证成指</a:t>
            </a:r>
          </a:p>
        </p:txBody>
      </p:sp>
      <p:sp>
        <p:nvSpPr>
          <p:cNvPr id="17" name="文本框 16"/>
          <p:cNvSpPr txBox="1"/>
          <p:nvPr/>
        </p:nvSpPr>
        <p:spPr>
          <a:xfrm>
            <a:off x="428625" y="4399965"/>
            <a:ext cx="833883" cy="400110"/>
          </a:xfrm>
          <a:prstGeom prst="rect">
            <a:avLst/>
          </a:prstGeom>
          <a:noFill/>
        </p:spPr>
        <p:txBody>
          <a:bodyPr wrap="none" rtlCol="0">
            <a:spAutoFit/>
          </a:bodyPr>
          <a:lstStyle/>
          <a:p>
            <a:r>
              <a:rPr lang="en-US" altLang="zh-CN" b="1" dirty="0">
                <a:solidFill>
                  <a:srgbClr val="FF0000"/>
                </a:solidFill>
                <a:latin typeface="+mn-ea"/>
                <a:ea typeface="+mn-ea"/>
              </a:rPr>
              <a:t>0.86%</a:t>
            </a:r>
            <a:endParaRPr lang="zh-CN" altLang="en-US" b="1" dirty="0">
              <a:solidFill>
                <a:srgbClr val="FF0000"/>
              </a:solidFill>
              <a:latin typeface="+mn-ea"/>
              <a:ea typeface="+mn-ea"/>
            </a:endParaRPr>
          </a:p>
        </p:txBody>
      </p:sp>
      <p:sp>
        <p:nvSpPr>
          <p:cNvPr id="18" name="文本框 17"/>
          <p:cNvSpPr txBox="1"/>
          <p:nvPr/>
        </p:nvSpPr>
        <p:spPr>
          <a:xfrm>
            <a:off x="7634763" y="3804842"/>
            <a:ext cx="1210588" cy="400110"/>
          </a:xfrm>
          <a:prstGeom prst="rect">
            <a:avLst/>
          </a:prstGeom>
          <a:noFill/>
        </p:spPr>
        <p:txBody>
          <a:bodyPr wrap="none" rtlCol="0">
            <a:spAutoFit/>
          </a:bodyPr>
          <a:lstStyle/>
          <a:p>
            <a:r>
              <a:rPr lang="zh-CN" altLang="en-US" b="1" dirty="0">
                <a:solidFill>
                  <a:srgbClr val="000066"/>
                </a:solidFill>
                <a:latin typeface="幼圆" panose="02010509060101010101" pitchFamily="49" charset="-122"/>
                <a:ea typeface="幼圆" panose="02010509060101010101" pitchFamily="49" charset="-122"/>
              </a:rPr>
              <a:t>创业板指</a:t>
            </a:r>
          </a:p>
        </p:txBody>
      </p:sp>
      <p:sp>
        <p:nvSpPr>
          <p:cNvPr id="20" name="文本框 19"/>
          <p:cNvSpPr txBox="1"/>
          <p:nvPr/>
        </p:nvSpPr>
        <p:spPr>
          <a:xfrm>
            <a:off x="8013386" y="4380861"/>
            <a:ext cx="833883" cy="400110"/>
          </a:xfrm>
          <a:prstGeom prst="rect">
            <a:avLst/>
          </a:prstGeom>
          <a:noFill/>
        </p:spPr>
        <p:txBody>
          <a:bodyPr wrap="none" rtlCol="0">
            <a:spAutoFit/>
          </a:bodyPr>
          <a:lstStyle/>
          <a:p>
            <a:r>
              <a:rPr lang="en-US" altLang="zh-CN" b="1" dirty="0">
                <a:solidFill>
                  <a:srgbClr val="FF0000"/>
                </a:solidFill>
                <a:latin typeface="+mn-ea"/>
                <a:ea typeface="+mn-ea"/>
              </a:rPr>
              <a:t>1.03%</a:t>
            </a:r>
            <a:endParaRPr lang="zh-CN" altLang="en-US" b="1" dirty="0">
              <a:solidFill>
                <a:srgbClr val="FF0000"/>
              </a:solidFill>
              <a:latin typeface="+mn-ea"/>
              <a:ea typeface="+mn-ea"/>
            </a:endParaRPr>
          </a:p>
        </p:txBody>
      </p:sp>
      <p:sp>
        <p:nvSpPr>
          <p:cNvPr id="5" name="文本框 4"/>
          <p:cNvSpPr txBox="1"/>
          <p:nvPr/>
        </p:nvSpPr>
        <p:spPr>
          <a:xfrm>
            <a:off x="480579" y="4798636"/>
            <a:ext cx="8334281" cy="1822487"/>
          </a:xfrm>
          <a:prstGeom prst="rect">
            <a:avLst/>
          </a:prstGeom>
          <a:noFill/>
        </p:spPr>
        <p:txBody>
          <a:bodyPr wrap="square" rtlCol="0">
            <a:spAutoFit/>
          </a:bodyPr>
          <a:lstStyle/>
          <a:p>
            <a:pPr>
              <a:lnSpc>
                <a:spcPct val="150000"/>
              </a:lnSpc>
            </a:pPr>
            <a:r>
              <a:rPr lang="en-US" altLang="zh-CN" sz="1950" dirty="0">
                <a:solidFill>
                  <a:srgbClr val="000066"/>
                </a:solidFill>
                <a:latin typeface="+mn-ea"/>
                <a:ea typeface="+mn-ea"/>
              </a:rPr>
              <a:t>9</a:t>
            </a:r>
            <a:r>
              <a:rPr lang="zh-CN" altLang="en-US" sz="1950" dirty="0">
                <a:solidFill>
                  <a:srgbClr val="000066"/>
                </a:solidFill>
                <a:latin typeface="+mn-ea"/>
                <a:ea typeface="+mn-ea"/>
              </a:rPr>
              <a:t>月初，市场延续</a:t>
            </a:r>
            <a:r>
              <a:rPr lang="en-US" altLang="zh-CN" sz="1950" dirty="0">
                <a:solidFill>
                  <a:srgbClr val="000066"/>
                </a:solidFill>
                <a:latin typeface="+mn-ea"/>
                <a:ea typeface="+mn-ea"/>
              </a:rPr>
              <a:t>8</a:t>
            </a:r>
            <a:r>
              <a:rPr lang="zh-CN" altLang="en-US" sz="1950" dirty="0">
                <a:solidFill>
                  <a:srgbClr val="000066"/>
                </a:solidFill>
                <a:latin typeface="+mn-ea"/>
                <a:ea typeface="+mn-ea"/>
              </a:rPr>
              <a:t>月末上行行情一路走高，但由于量能不足，无重大利好消息等影响，上涨缺少基本面支撑，导致在</a:t>
            </a:r>
            <a:r>
              <a:rPr lang="en-US" altLang="zh-CN" sz="1950" dirty="0">
                <a:solidFill>
                  <a:srgbClr val="000066"/>
                </a:solidFill>
                <a:latin typeface="+mn-ea"/>
                <a:ea typeface="+mn-ea"/>
              </a:rPr>
              <a:t>9</a:t>
            </a:r>
            <a:r>
              <a:rPr lang="zh-CN" altLang="en-US" sz="1950" dirty="0">
                <a:solidFill>
                  <a:srgbClr val="000066"/>
                </a:solidFill>
                <a:latin typeface="+mn-ea"/>
                <a:ea typeface="+mn-ea"/>
              </a:rPr>
              <a:t>月中旬开始震荡走低，至国庆前期大幅跳水。截至</a:t>
            </a:r>
            <a:r>
              <a:rPr lang="en-US" altLang="zh-CN" sz="1950" dirty="0">
                <a:solidFill>
                  <a:srgbClr val="000066"/>
                </a:solidFill>
                <a:latin typeface="+mn-ea"/>
                <a:ea typeface="+mn-ea"/>
              </a:rPr>
              <a:t>9</a:t>
            </a:r>
            <a:r>
              <a:rPr lang="zh-CN" altLang="en-US" sz="1950" dirty="0">
                <a:solidFill>
                  <a:srgbClr val="000066"/>
                </a:solidFill>
                <a:latin typeface="+mn-ea"/>
                <a:ea typeface="+mn-ea"/>
              </a:rPr>
              <a:t>月</a:t>
            </a:r>
            <a:r>
              <a:rPr lang="en-US" altLang="zh-CN" sz="1950" dirty="0">
                <a:solidFill>
                  <a:srgbClr val="000066"/>
                </a:solidFill>
                <a:latin typeface="+mn-ea"/>
                <a:ea typeface="+mn-ea"/>
              </a:rPr>
              <a:t>30</a:t>
            </a:r>
            <a:r>
              <a:rPr lang="zh-CN" altLang="en-US" sz="1950" dirty="0">
                <a:solidFill>
                  <a:srgbClr val="000066"/>
                </a:solidFill>
                <a:latin typeface="+mn-ea"/>
                <a:ea typeface="+mn-ea"/>
              </a:rPr>
              <a:t>日，市场基本回吐月初上涨行情，四大股指仅有小幅上涨。</a:t>
            </a:r>
          </a:p>
        </p:txBody>
      </p:sp>
      <p:sp>
        <p:nvSpPr>
          <p:cNvPr id="21" name="箭头: 上 20"/>
          <p:cNvSpPr/>
          <p:nvPr/>
        </p:nvSpPr>
        <p:spPr bwMode="auto">
          <a:xfrm>
            <a:off x="7777378" y="4276301"/>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66"/>
              </a:solidFill>
              <a:effectLst/>
              <a:latin typeface="Arial" panose="020B0604020202020204" pitchFamily="34" charset="0"/>
              <a:ea typeface="幼圆" panose="02010509060101010101" pitchFamily="49" charset="-122"/>
            </a:endParaRPr>
          </a:p>
        </p:txBody>
      </p:sp>
      <p:sp>
        <p:nvSpPr>
          <p:cNvPr id="25" name="箭头: 上 24"/>
          <p:cNvSpPr/>
          <p:nvPr/>
        </p:nvSpPr>
        <p:spPr bwMode="auto">
          <a:xfrm>
            <a:off x="7782455" y="1672822"/>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66"/>
              </a:solidFill>
              <a:effectLst/>
              <a:latin typeface="Arial" panose="020B0604020202020204" pitchFamily="34" charset="0"/>
              <a:ea typeface="幼圆" panose="02010509060101010101" pitchFamily="49" charset="-122"/>
            </a:endParaRPr>
          </a:p>
        </p:txBody>
      </p:sp>
      <p:sp>
        <p:nvSpPr>
          <p:cNvPr id="19" name="箭头: 上 18"/>
          <p:cNvSpPr/>
          <p:nvPr/>
        </p:nvSpPr>
        <p:spPr bwMode="auto">
          <a:xfrm>
            <a:off x="204918" y="4272255"/>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66"/>
              </a:solidFill>
              <a:effectLst/>
              <a:latin typeface="Arial" panose="020B0604020202020204" pitchFamily="34" charset="0"/>
              <a:ea typeface="幼圆" panose="02010509060101010101" pitchFamily="49" charset="-122"/>
            </a:endParaRPr>
          </a:p>
        </p:txBody>
      </p:sp>
      <p:graphicFrame>
        <p:nvGraphicFramePr>
          <p:cNvPr id="22" name="图表 21">
            <a:extLst>
              <a:ext uri="{FF2B5EF4-FFF2-40B4-BE49-F238E27FC236}">
                <a16:creationId xmlns:a16="http://schemas.microsoft.com/office/drawing/2014/main" id="{1B07CE6E-A1C4-4C7C-8245-8074AF1EE5C5}"/>
              </a:ext>
            </a:extLst>
          </p:cNvPr>
          <p:cNvGraphicFramePr>
            <a:graphicFrameLocks/>
          </p:cNvGraphicFramePr>
          <p:nvPr>
            <p:extLst>
              <p:ext uri="{D42A27DB-BD31-4B8C-83A1-F6EECF244321}">
                <p14:modId xmlns:p14="http://schemas.microsoft.com/office/powerpoint/2010/main" val="3072711616"/>
              </p:ext>
            </p:extLst>
          </p:nvPr>
        </p:nvGraphicFramePr>
        <p:xfrm>
          <a:off x="1503205" y="1377895"/>
          <a:ext cx="6121338" cy="3145807"/>
        </p:xfrm>
        <a:graphic>
          <a:graphicData uri="http://schemas.openxmlformats.org/drawingml/2006/chart">
            <c:chart xmlns:c="http://schemas.openxmlformats.org/drawingml/2006/chart" xmlns:r="http://schemas.openxmlformats.org/officeDocument/2006/relationships" r:id="rId3"/>
          </a:graphicData>
        </a:graphic>
      </p:graphicFrame>
      <p:sp>
        <p:nvSpPr>
          <p:cNvPr id="23" name="箭头: 上 22">
            <a:extLst>
              <a:ext uri="{FF2B5EF4-FFF2-40B4-BE49-F238E27FC236}">
                <a16:creationId xmlns:a16="http://schemas.microsoft.com/office/drawing/2014/main" id="{B155C770-B21B-486F-A277-ECACD59A97A3}"/>
              </a:ext>
            </a:extLst>
          </p:cNvPr>
          <p:cNvSpPr/>
          <p:nvPr/>
        </p:nvSpPr>
        <p:spPr bwMode="auto">
          <a:xfrm>
            <a:off x="159163" y="1569174"/>
            <a:ext cx="288032" cy="576064"/>
          </a:xfrm>
          <a:prstGeom prst="up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000066"/>
              </a:solidFill>
              <a:effectLst/>
              <a:latin typeface="Arial" panose="020B0604020202020204" pitchFamily="34" charset="0"/>
              <a:ea typeface="幼圆" panose="02010509060101010101" pitchFamily="49" charset="-122"/>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5274332" y="5229861"/>
            <a:ext cx="1763688" cy="768350"/>
          </a:xfrm>
          <a:prstGeom prst="rect">
            <a:avLst/>
          </a:prstGeom>
          <a:noFill/>
        </p:spPr>
        <p:txBody>
          <a:bodyPr wrap="square" rtlCol="0">
            <a:spAutoFit/>
          </a:bodyPr>
          <a:lstStyle/>
          <a:p>
            <a:r>
              <a:rPr lang="zh-CN" altLang="en-US" b="1" dirty="0">
                <a:solidFill>
                  <a:srgbClr val="000066"/>
                </a:solidFill>
                <a:latin typeface="+mn-ea"/>
                <a:ea typeface="+mn-ea"/>
              </a:rPr>
              <a:t> 较上月</a:t>
            </a:r>
            <a:endParaRPr lang="en-US" altLang="zh-CN" b="1" dirty="0">
              <a:solidFill>
                <a:srgbClr val="000066"/>
              </a:solidFill>
              <a:latin typeface="+mn-ea"/>
              <a:ea typeface="+mn-ea"/>
            </a:endParaRPr>
          </a:p>
          <a:p>
            <a:r>
              <a:rPr lang="en-US" altLang="zh-CN" b="1" dirty="0">
                <a:solidFill>
                  <a:srgbClr val="FF0000"/>
                </a:solidFill>
              </a:rPr>
              <a:t>     </a:t>
            </a:r>
            <a:r>
              <a:rPr lang="en-US" altLang="zh-CN" sz="2400" b="1" dirty="0">
                <a:solidFill>
                  <a:srgbClr val="FF0000"/>
                </a:solidFill>
                <a:uFillTx/>
                <a:latin typeface="仿宋" panose="02010609060101010101" charset="-122"/>
                <a:ea typeface="+mn-ea"/>
              </a:rPr>
              <a:t>1.10%</a:t>
            </a:r>
          </a:p>
        </p:txBody>
      </p:sp>
      <p:sp>
        <p:nvSpPr>
          <p:cNvPr id="21506"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沪深市值统计</a:t>
            </a:r>
          </a:p>
        </p:txBody>
      </p:sp>
      <p:sp>
        <p:nvSpPr>
          <p:cNvPr id="4" name="文本框 3"/>
          <p:cNvSpPr txBox="1"/>
          <p:nvPr/>
        </p:nvSpPr>
        <p:spPr>
          <a:xfrm>
            <a:off x="1259632" y="5229861"/>
            <a:ext cx="2045448" cy="768350"/>
          </a:xfrm>
          <a:prstGeom prst="rect">
            <a:avLst/>
          </a:prstGeom>
          <a:noFill/>
        </p:spPr>
        <p:txBody>
          <a:bodyPr wrap="square" rtlCol="0">
            <a:spAutoFit/>
          </a:bodyPr>
          <a:lstStyle/>
          <a:p>
            <a:r>
              <a:rPr lang="en-US" altLang="zh-CN" b="1" dirty="0">
                <a:solidFill>
                  <a:srgbClr val="000066"/>
                </a:solidFill>
                <a:latin typeface="+mn-ea"/>
                <a:ea typeface="+mn-ea"/>
              </a:rPr>
              <a:t>9</a:t>
            </a:r>
            <a:r>
              <a:rPr lang="zh-CN" altLang="en-US" b="1" dirty="0">
                <a:solidFill>
                  <a:srgbClr val="000066"/>
                </a:solidFill>
                <a:latin typeface="+mn-ea"/>
                <a:ea typeface="+mn-ea"/>
              </a:rPr>
              <a:t>月，</a:t>
            </a:r>
            <a:r>
              <a:rPr lang="en-US" altLang="zh-CN" b="1" dirty="0">
                <a:solidFill>
                  <a:srgbClr val="000066"/>
                </a:solidFill>
                <a:latin typeface="+mn-ea"/>
                <a:ea typeface="+mn-ea"/>
              </a:rPr>
              <a:t>A</a:t>
            </a:r>
            <a:r>
              <a:rPr lang="zh-CN" altLang="en-US" b="1" dirty="0">
                <a:solidFill>
                  <a:srgbClr val="000066"/>
                </a:solidFill>
                <a:latin typeface="+mn-ea"/>
                <a:ea typeface="+mn-ea"/>
              </a:rPr>
              <a:t>股总市值近</a:t>
            </a:r>
            <a:r>
              <a:rPr lang="en-US" altLang="zh-CN" sz="2400" b="1" dirty="0">
                <a:solidFill>
                  <a:srgbClr val="FF0000"/>
                </a:solidFill>
                <a:uFillTx/>
                <a:latin typeface="仿宋" panose="02010609060101010101" charset="-122"/>
                <a:ea typeface="+mn-ea"/>
              </a:rPr>
              <a:t>59.08</a:t>
            </a:r>
            <a:r>
              <a:rPr lang="zh-CN" altLang="en-US" b="1" dirty="0">
                <a:solidFill>
                  <a:srgbClr val="000066"/>
                </a:solidFill>
                <a:latin typeface="+mn-ea"/>
                <a:ea typeface="+mn-ea"/>
              </a:rPr>
              <a:t>万亿</a:t>
            </a:r>
            <a:endParaRPr lang="en-US" altLang="zh-CN" b="1" dirty="0">
              <a:solidFill>
                <a:srgbClr val="000066"/>
              </a:solidFill>
              <a:latin typeface="+mn-ea"/>
              <a:ea typeface="+mn-ea"/>
            </a:endParaRPr>
          </a:p>
        </p:txBody>
      </p:sp>
      <p:sp>
        <p:nvSpPr>
          <p:cNvPr id="7" name="文本框 6"/>
          <p:cNvSpPr txBox="1"/>
          <p:nvPr/>
        </p:nvSpPr>
        <p:spPr>
          <a:xfrm>
            <a:off x="7454455" y="3668763"/>
            <a:ext cx="1541730" cy="768350"/>
          </a:xfrm>
          <a:prstGeom prst="rect">
            <a:avLst/>
          </a:prstGeom>
          <a:noFill/>
        </p:spPr>
        <p:txBody>
          <a:bodyPr wrap="square" rtlCol="0">
            <a:spAutoFit/>
          </a:bodyPr>
          <a:lstStyle/>
          <a:p>
            <a:r>
              <a:rPr lang="zh-CN" altLang="en-US" b="1" dirty="0">
                <a:solidFill>
                  <a:srgbClr val="000066"/>
                </a:solidFill>
                <a:latin typeface="+mn-ea"/>
                <a:ea typeface="+mn-ea"/>
              </a:rPr>
              <a:t>深市市直</a:t>
            </a:r>
            <a:endParaRPr lang="en-US" altLang="zh-CN" b="1" dirty="0">
              <a:solidFill>
                <a:srgbClr val="000066"/>
              </a:solidFill>
              <a:latin typeface="+mn-ea"/>
              <a:ea typeface="+mn-ea"/>
            </a:endParaRPr>
          </a:p>
          <a:p>
            <a:r>
              <a:rPr lang="en-US" altLang="zh-CN" sz="2400" b="1" dirty="0">
                <a:solidFill>
                  <a:srgbClr val="FF0000"/>
                </a:solidFill>
                <a:latin typeface="+mn-ea"/>
                <a:ea typeface="+mn-ea"/>
              </a:rPr>
              <a:t>21.93</a:t>
            </a:r>
            <a:r>
              <a:rPr lang="zh-CN" altLang="en-US" b="1" dirty="0">
                <a:solidFill>
                  <a:srgbClr val="000066"/>
                </a:solidFill>
                <a:latin typeface="+mn-ea"/>
                <a:ea typeface="+mn-ea"/>
              </a:rPr>
              <a:t>万亿</a:t>
            </a:r>
          </a:p>
        </p:txBody>
      </p:sp>
      <p:sp>
        <p:nvSpPr>
          <p:cNvPr id="8" name="文本框 7"/>
          <p:cNvSpPr txBox="1"/>
          <p:nvPr/>
        </p:nvSpPr>
        <p:spPr>
          <a:xfrm>
            <a:off x="7456133" y="2792797"/>
            <a:ext cx="1541730" cy="768350"/>
          </a:xfrm>
          <a:prstGeom prst="rect">
            <a:avLst/>
          </a:prstGeom>
          <a:noFill/>
        </p:spPr>
        <p:txBody>
          <a:bodyPr wrap="square" rtlCol="0">
            <a:spAutoFit/>
          </a:bodyPr>
          <a:lstStyle/>
          <a:p>
            <a:r>
              <a:rPr lang="zh-CN" altLang="en-US" b="1" dirty="0">
                <a:solidFill>
                  <a:srgbClr val="000066"/>
                </a:solidFill>
                <a:latin typeface="+mn-ea"/>
                <a:ea typeface="+mn-ea"/>
              </a:rPr>
              <a:t>沪市市值</a:t>
            </a:r>
            <a:endParaRPr lang="en-US" altLang="zh-CN" b="1" dirty="0">
              <a:solidFill>
                <a:srgbClr val="000066"/>
              </a:solidFill>
              <a:latin typeface="+mn-ea"/>
              <a:ea typeface="+mn-ea"/>
            </a:endParaRPr>
          </a:p>
          <a:p>
            <a:r>
              <a:rPr lang="en-US" altLang="zh-CN" sz="2400" b="1" dirty="0">
                <a:solidFill>
                  <a:srgbClr val="FF0000"/>
                </a:solidFill>
                <a:uFillTx/>
                <a:latin typeface="仿宋" panose="02010609060101010101" charset="-122"/>
                <a:ea typeface="+mn-ea"/>
              </a:rPr>
              <a:t>37.15</a:t>
            </a:r>
            <a:r>
              <a:rPr lang="zh-CN" altLang="en-US" b="1" dirty="0">
                <a:solidFill>
                  <a:srgbClr val="000066"/>
                </a:solidFill>
                <a:latin typeface="+mn-ea"/>
                <a:ea typeface="+mn-ea"/>
              </a:rPr>
              <a:t>万亿</a:t>
            </a:r>
            <a:endParaRPr lang="zh-CN" altLang="en-US" dirty="0"/>
          </a:p>
        </p:txBody>
      </p:sp>
      <p:cxnSp>
        <p:nvCxnSpPr>
          <p:cNvPr id="6" name="直接箭头连接符 5"/>
          <p:cNvCxnSpPr/>
          <p:nvPr/>
        </p:nvCxnSpPr>
        <p:spPr bwMode="auto">
          <a:xfrm flipV="1">
            <a:off x="6930485" y="3346815"/>
            <a:ext cx="421004" cy="239637"/>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bwMode="auto">
          <a:xfrm>
            <a:off x="6898379" y="3789040"/>
            <a:ext cx="485216" cy="361089"/>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 name="箭头: 下 9"/>
          <p:cNvSpPr/>
          <p:nvPr/>
        </p:nvSpPr>
        <p:spPr bwMode="auto">
          <a:xfrm rot="10800000">
            <a:off x="5004048" y="5479598"/>
            <a:ext cx="216024" cy="363299"/>
          </a:xfrm>
          <a:prstGeom prst="downArrow">
            <a:avLst/>
          </a:prstGeom>
          <a:solidFill>
            <a:srgbClr val="FF0000"/>
          </a:solidFill>
          <a:ln w="9525" cap="flat" cmpd="sng" algn="ctr">
            <a:solidFill>
              <a:srgbClr val="92D05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0" i="0" baseline="0">
              <a:ln>
                <a:noFill/>
              </a:ln>
              <a:solidFill>
                <a:srgbClr val="00FF00"/>
              </a:solidFill>
              <a:effectLst/>
              <a:uFillTx/>
              <a:latin typeface="Arial" panose="020B0604020202020204" pitchFamily="34" charset="0"/>
              <a:ea typeface="幼圆" panose="02010509060101010101" pitchFamily="49" charset="-122"/>
            </a:endParaRPr>
          </a:p>
        </p:txBody>
      </p:sp>
      <p:graphicFrame>
        <p:nvGraphicFramePr>
          <p:cNvPr id="12" name="图表 11">
            <a:extLst>
              <a:ext uri="{FF2B5EF4-FFF2-40B4-BE49-F238E27FC236}">
                <a16:creationId xmlns:a16="http://schemas.microsoft.com/office/drawing/2014/main" id="{3084B9E0-16E2-491C-96BB-3A1025EC43CA}"/>
              </a:ext>
            </a:extLst>
          </p:cNvPr>
          <p:cNvGraphicFramePr>
            <a:graphicFrameLocks/>
          </p:cNvGraphicFramePr>
          <p:nvPr>
            <p:extLst>
              <p:ext uri="{D42A27DB-BD31-4B8C-83A1-F6EECF244321}">
                <p14:modId xmlns:p14="http://schemas.microsoft.com/office/powerpoint/2010/main" val="1945526591"/>
              </p:ext>
            </p:extLst>
          </p:nvPr>
        </p:nvGraphicFramePr>
        <p:xfrm>
          <a:off x="755576" y="1196752"/>
          <a:ext cx="6282444" cy="39604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68313" y="188913"/>
            <a:ext cx="8229600" cy="1143000"/>
          </a:xfrm>
          <a:noFill/>
          <a:ln>
            <a:miter lim="800000"/>
          </a:ln>
        </p:spPr>
        <p:txBody>
          <a:bodyPr vert="horz" wrap="square" lIns="91440" tIns="45720" rIns="91440" bIns="45720" numCol="1" anchor="t" anchorCtr="0" compatLnSpc="1"/>
          <a:lstStyle/>
          <a:p>
            <a:r>
              <a:rPr lang="zh-CN" altLang="en-US" sz="2400">
                <a:solidFill>
                  <a:srgbClr val="000066"/>
                </a:solidFill>
              </a:rPr>
              <a:t>上证</a:t>
            </a:r>
            <a:r>
              <a:rPr lang="en-US" altLang="zh-CN" sz="2400">
                <a:solidFill>
                  <a:srgbClr val="000066"/>
                </a:solidFill>
              </a:rPr>
              <a:t>50</a:t>
            </a:r>
            <a:r>
              <a:rPr lang="zh-CN" altLang="en-US" sz="2400">
                <a:solidFill>
                  <a:srgbClr val="000066"/>
                </a:solidFill>
              </a:rPr>
              <a:t>股指期货</a:t>
            </a:r>
          </a:p>
        </p:txBody>
      </p:sp>
      <p:sp>
        <p:nvSpPr>
          <p:cNvPr id="11" name="文本框 10"/>
          <p:cNvSpPr txBox="1"/>
          <p:nvPr/>
        </p:nvSpPr>
        <p:spPr>
          <a:xfrm>
            <a:off x="5940152" y="5683885"/>
            <a:ext cx="2685958" cy="707886"/>
          </a:xfrm>
          <a:prstGeom prst="rect">
            <a:avLst/>
          </a:prstGeom>
          <a:noFill/>
        </p:spPr>
        <p:txBody>
          <a:bodyPr wrap="square" rtlCol="0">
            <a:spAutoFit/>
          </a:bodyPr>
          <a:lstStyle/>
          <a:p>
            <a:pPr algn="ctr"/>
            <a:r>
              <a:rPr lang="en-US" altLang="zh-CN" b="1" dirty="0">
                <a:solidFill>
                  <a:srgbClr val="000066"/>
                </a:solidFill>
                <a:latin typeface="+mn-ea"/>
                <a:ea typeface="+mn-ea"/>
              </a:rPr>
              <a:t>9</a:t>
            </a:r>
            <a:r>
              <a:rPr lang="zh-CN" altLang="en-US" b="1" dirty="0">
                <a:solidFill>
                  <a:srgbClr val="000066"/>
                </a:solidFill>
                <a:latin typeface="+mn-ea"/>
                <a:ea typeface="+mn-ea"/>
              </a:rPr>
              <a:t>月初收盘价一路上行，中下旬跳水</a:t>
            </a:r>
            <a:endParaRPr lang="en-US" altLang="zh-CN" b="1" dirty="0">
              <a:solidFill>
                <a:srgbClr val="000066"/>
              </a:solidFill>
              <a:latin typeface="+mn-ea"/>
              <a:ea typeface="+mn-ea"/>
            </a:endParaRPr>
          </a:p>
        </p:txBody>
      </p:sp>
      <p:cxnSp>
        <p:nvCxnSpPr>
          <p:cNvPr id="12" name="直接箭头连接符 11"/>
          <p:cNvCxnSpPr/>
          <p:nvPr/>
        </p:nvCxnSpPr>
        <p:spPr bwMode="auto">
          <a:xfrm>
            <a:off x="2771775" y="5445125"/>
            <a:ext cx="4780915" cy="238760"/>
          </a:xfrm>
          <a:prstGeom prst="straightConnector1">
            <a:avLst/>
          </a:prstGeom>
          <a:ln>
            <a:headEnd type="none" w="med" len="med"/>
            <a:tailEnd type="triangle"/>
          </a:ln>
        </p:spPr>
        <p:style>
          <a:lnRef idx="2">
            <a:schemeClr val="accent1"/>
          </a:lnRef>
          <a:fillRef idx="0">
            <a:schemeClr val="accent1"/>
          </a:fillRef>
          <a:effectRef idx="1">
            <a:schemeClr val="accent1"/>
          </a:effectRef>
          <a:fontRef idx="minor">
            <a:schemeClr val="tx1"/>
          </a:fontRef>
        </p:style>
      </p:cxnSp>
      <p:pic>
        <p:nvPicPr>
          <p:cNvPr id="4" name="图片 3">
            <a:extLst>
              <a:ext uri="{FF2B5EF4-FFF2-40B4-BE49-F238E27FC236}">
                <a16:creationId xmlns:a16="http://schemas.microsoft.com/office/drawing/2014/main" id="{F17F1BDE-CAC7-4B27-8231-B0D72D5F224B}"/>
              </a:ext>
            </a:extLst>
          </p:cNvPr>
          <p:cNvPicPr>
            <a:picLocks noChangeAspect="1"/>
          </p:cNvPicPr>
          <p:nvPr/>
        </p:nvPicPr>
        <p:blipFill>
          <a:blip r:embed="rId4"/>
          <a:stretch>
            <a:fillRect/>
          </a:stretch>
        </p:blipFill>
        <p:spPr>
          <a:xfrm>
            <a:off x="827584" y="1174115"/>
            <a:ext cx="6984776" cy="4291125"/>
          </a:xfrm>
          <a:prstGeom prst="rect">
            <a:avLst/>
          </a:prstGeom>
        </p:spPr>
      </p:pic>
    </p:spTree>
  </p:cSld>
  <p:clrMapOvr>
    <a:overrideClrMapping bg1="lt1" tx1="dk1" bg2="lt2" tx2="dk2" accent1="accent1" accent2="accent2" accent3="accent3" accent4="accent4" accent5="accent5" accent6="accent6" hlink="hlink" folHlink="folHlink"/>
  </p:clrMapOvr>
  <p:transition>
    <p:wipe dir="r"/>
  </p:transition>
</p:sld>
</file>

<file path=ppt/theme/theme1.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txDef>
      <a:spPr bwMode="auto">
        <a:noFill/>
        <a:ln w="9525">
          <a:solidFill>
            <a:schemeClr val="accent1"/>
          </a:solidFill>
          <a:miter lim="800000"/>
        </a:ln>
      </a:spPr>
      <a:bodyPr>
        <a:spAutoFit/>
      </a:bodyPr>
      <a:lstStyle>
        <a:defPPr>
          <a:defRPr sz="1300" b="1" dirty="0" smtClean="0">
            <a:solidFill>
              <a:srgbClr val="000066"/>
            </a:solidFill>
            <a:latin typeface="幼圆" panose="02010509060101010101" pitchFamily="49" charset="-122"/>
            <a:ea typeface="幼圆" panose="02010509060101010101" pitchFamily="49" charset="-122"/>
          </a:defRPr>
        </a:defPPr>
      </a:lstStyle>
    </a:tx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融客投资PPT模板">
  <a:themeElements>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ppt/theme/themeOverride6.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ppt/theme/themeOverride7.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335</TotalTime>
  <Words>2391</Words>
  <Application>Microsoft Office PowerPoint</Application>
  <PresentationFormat>全屏显示(4:3)</PresentationFormat>
  <Paragraphs>411</Paragraphs>
  <Slides>25</Slides>
  <Notes>19</Notes>
  <HiddenSlides>0</HiddenSlides>
  <MMClips>0</MMClips>
  <ScaleCrop>false</ScaleCrop>
  <HeadingPairs>
    <vt:vector size="6" baseType="variant">
      <vt:variant>
        <vt:lpstr>已用的字体</vt:lpstr>
      </vt:variant>
      <vt:variant>
        <vt:i4>9</vt:i4>
      </vt:variant>
      <vt:variant>
        <vt:lpstr>主题</vt:lpstr>
      </vt:variant>
      <vt:variant>
        <vt:i4>8</vt:i4>
      </vt:variant>
      <vt:variant>
        <vt:lpstr>幻灯片标题</vt:lpstr>
      </vt:variant>
      <vt:variant>
        <vt:i4>25</vt:i4>
      </vt:variant>
    </vt:vector>
  </HeadingPairs>
  <TitlesOfParts>
    <vt:vector size="42" baseType="lpstr">
      <vt:lpstr>等线</vt:lpstr>
      <vt:lpstr>仿宋</vt:lpstr>
      <vt:lpstr>黑体</vt:lpstr>
      <vt:lpstr>华文中宋</vt:lpstr>
      <vt:lpstr>幼圆</vt:lpstr>
      <vt:lpstr>Arial</vt:lpstr>
      <vt:lpstr>Times New Roman</vt:lpstr>
      <vt:lpstr>Verdana</vt:lpstr>
      <vt:lpstr>Wingdings</vt:lpstr>
      <vt:lpstr>融客PPT模板</vt:lpstr>
      <vt:lpstr>融客投资PPT模板</vt:lpstr>
      <vt:lpstr>1_融客PPT模板</vt:lpstr>
      <vt:lpstr>3_融客PPT模板</vt:lpstr>
      <vt:lpstr>2_融客PPT模板</vt:lpstr>
      <vt:lpstr>5_融客PPT模板</vt:lpstr>
      <vt:lpstr>7_融客PPT模板</vt:lpstr>
      <vt:lpstr>8_融客PPT模板</vt:lpstr>
      <vt:lpstr>PowerPoint 演示文稿</vt:lpstr>
      <vt:lpstr>PowerPoint 演示文稿</vt:lpstr>
      <vt:lpstr>PowerPoint 演示文稿</vt:lpstr>
      <vt:lpstr>PMI</vt:lpstr>
      <vt:lpstr>PowerPoint 演示文稿</vt:lpstr>
      <vt:lpstr>央行公开市场操作</vt:lpstr>
      <vt:lpstr>PowerPoint 演示文稿</vt:lpstr>
      <vt:lpstr>PowerPoint 演示文稿</vt:lpstr>
      <vt:lpstr>上证50股指期货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联系我们</vt:lpstr>
    </vt:vector>
  </TitlesOfParts>
  <Company>Lenovo (Beijing)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 User</dc:creator>
  <cp:lastModifiedBy>user</cp:lastModifiedBy>
  <cp:revision>4799</cp:revision>
  <dcterms:created xsi:type="dcterms:W3CDTF">2007-11-30T05:47:00Z</dcterms:created>
  <dcterms:modified xsi:type="dcterms:W3CDTF">2019-10-14T06:03:07Z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