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charts/chart4.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256" r:id="rId5"/>
    <p:sldId id="257" r:id="rId6"/>
    <p:sldId id="258" r:id="rId7"/>
    <p:sldId id="259" r:id="rId8"/>
    <p:sldId id="260" r:id="rId9"/>
    <p:sldId id="261" r:id="rId10"/>
    <p:sldId id="262" r:id="rId11"/>
    <p:sldId id="263" r:id="rId12"/>
    <p:sldId id="275" r:id="rId13"/>
    <p:sldId id="264" r:id="rId14"/>
    <p:sldId id="265" r:id="rId15"/>
    <p:sldId id="276" r:id="rId16"/>
    <p:sldId id="277" r:id="rId17"/>
    <p:sldId id="266" r:id="rId18"/>
    <p:sldId id="267" r:id="rId19"/>
    <p:sldId id="271"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6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3.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F:\&#26376;&#25253;\IPO\IPO&#21450;&#19978;&#24066;&#36864;&#20986;&#24773;&#20917;.xlsx" TargetMode="External"/><Relationship Id="rId1" Type="http://schemas.openxmlformats.org/officeDocument/2006/relationships/themeOverride" Target="../theme/themeOverride4.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5.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3.xlsx"/><Relationship Id="rId1" Type="http://schemas.openxmlformats.org/officeDocument/2006/relationships/themeOverride" Target="../theme/themeOverride6.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400">
                <a:latin typeface="华文新魏" panose="02010800040101010101" pitchFamily="2" charset="-122"/>
                <a:ea typeface="华文新魏" panose="02010800040101010101" pitchFamily="2" charset="-122"/>
              </a:rPr>
              <a:t>2018</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1</a:t>
            </a:r>
            <a:r>
              <a:rPr lang="zh-CN" altLang="en-US" sz="1400">
                <a:latin typeface="华文新魏" panose="02010800040101010101" pitchFamily="2" charset="-122"/>
                <a:ea typeface="华文新魏" panose="02010800040101010101" pitchFamily="2" charset="-122"/>
              </a:rPr>
              <a:t>月</a:t>
            </a:r>
            <a:r>
              <a:rPr lang="en-US" altLang="zh-CN" sz="1400">
                <a:latin typeface="华文新魏" panose="02010800040101010101" pitchFamily="2" charset="-122"/>
                <a:ea typeface="华文新魏" panose="02010800040101010101" pitchFamily="2" charset="-122"/>
              </a:rPr>
              <a:t>-2019</a:t>
            </a:r>
            <a:r>
              <a:rPr lang="zh-CN" altLang="en-US" sz="1400">
                <a:latin typeface="华文新魏" panose="02010800040101010101" pitchFamily="2" charset="-122"/>
                <a:ea typeface="华文新魏" panose="02010800040101010101" pitchFamily="2" charset="-122"/>
              </a:rPr>
              <a:t>年</a:t>
            </a:r>
            <a:r>
              <a:rPr lang="en-US" altLang="zh-CN" sz="1400">
                <a:latin typeface="华文新魏" panose="02010800040101010101" pitchFamily="2" charset="-122"/>
                <a:ea typeface="华文新魏" panose="02010800040101010101" pitchFamily="2" charset="-122"/>
              </a:rPr>
              <a:t>1</a:t>
            </a:r>
            <a:r>
              <a:rPr lang="zh-CN" altLang="en-US" sz="1400">
                <a:latin typeface="华文新魏" panose="02010800040101010101" pitchFamily="2" charset="-122"/>
                <a:ea typeface="华文新魏" panose="02010800040101010101" pitchFamily="2" charset="-122"/>
              </a:rPr>
              <a:t>月基金募集情况一览</a:t>
            </a:r>
          </a:p>
        </c:rich>
      </c:tx>
      <c:layout>
        <c:manualLayout>
          <c:xMode val="edge"/>
          <c:yMode val="edge"/>
          <c:x val="0.24281437125748503"/>
          <c:y val="2.4242424242424242E-2"/>
        </c:manualLayout>
      </c:layout>
      <c:overlay val="0"/>
      <c:spPr>
        <a:noFill/>
        <a:ln>
          <a:noFill/>
        </a:ln>
        <a:effectLst/>
      </c:sp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462-4B53-B373-57E001342A05}"/>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462-4B53-B373-57E001342A05}"/>
                </c:ext>
              </c:extLst>
            </c:dLbl>
            <c:dLbl>
              <c:idx val="1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462-4B53-B373-57E001342A05}"/>
                </c:ext>
              </c:extLst>
            </c:dLbl>
            <c:numFmt formatCode="0.0_);[Red]\(0.0\)" sourceLinked="0"/>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43466</c:v>
                </c:pt>
                <c:pt idx="1">
                  <c:v>43435</c:v>
                </c:pt>
                <c:pt idx="2">
                  <c:v>43405</c:v>
                </c:pt>
                <c:pt idx="3">
                  <c:v>43374</c:v>
                </c:pt>
                <c:pt idx="4">
                  <c:v>43344</c:v>
                </c:pt>
                <c:pt idx="5">
                  <c:v>43313</c:v>
                </c:pt>
                <c:pt idx="6">
                  <c:v>43282</c:v>
                </c:pt>
                <c:pt idx="7">
                  <c:v>43252</c:v>
                </c:pt>
                <c:pt idx="8">
                  <c:v>43221</c:v>
                </c:pt>
                <c:pt idx="9">
                  <c:v>43191</c:v>
                </c:pt>
                <c:pt idx="10">
                  <c:v>43160</c:v>
                </c:pt>
                <c:pt idx="11">
                  <c:v>43132</c:v>
                </c:pt>
                <c:pt idx="12">
                  <c:v>43101</c:v>
                </c:pt>
              </c:numCache>
            </c:numRef>
          </c:cat>
          <c:val>
            <c:numRef>
              <c:f>数据汇总!$C$2:$C$14</c:f>
              <c:numCache>
                <c:formatCode>General</c:formatCode>
                <c:ptCount val="13"/>
                <c:pt idx="0">
                  <c:v>99.86</c:v>
                </c:pt>
                <c:pt idx="1">
                  <c:v>125.18</c:v>
                </c:pt>
                <c:pt idx="2">
                  <c:v>436.42</c:v>
                </c:pt>
                <c:pt idx="3">
                  <c:v>132.1</c:v>
                </c:pt>
                <c:pt idx="4" formatCode="0.00">
                  <c:v>83.59</c:v>
                </c:pt>
                <c:pt idx="5" formatCode="0.00">
                  <c:v>121.59399999999999</c:v>
                </c:pt>
                <c:pt idx="6">
                  <c:v>281.11</c:v>
                </c:pt>
                <c:pt idx="7">
                  <c:v>455.71</c:v>
                </c:pt>
                <c:pt idx="8">
                  <c:v>299.52</c:v>
                </c:pt>
                <c:pt idx="9">
                  <c:v>626.38</c:v>
                </c:pt>
                <c:pt idx="10">
                  <c:v>276.45</c:v>
                </c:pt>
                <c:pt idx="11">
                  <c:v>395.95</c:v>
                </c:pt>
                <c:pt idx="12">
                  <c:v>270.73</c:v>
                </c:pt>
              </c:numCache>
            </c:numRef>
          </c:val>
          <c:extLst xmlns:c16r2="http://schemas.microsoft.com/office/drawing/2015/06/chart">
            <c:ext xmlns:c16="http://schemas.microsoft.com/office/drawing/2014/chart" uri="{C3380CC4-5D6E-409C-BE32-E72D297353CC}">
              <c16:uniqueId val="{00000003-C462-4B53-B373-57E001342A05}"/>
            </c:ext>
          </c:extLst>
        </c:ser>
        <c:dLbls>
          <c:showLegendKey val="0"/>
          <c:showVal val="0"/>
          <c:showCatName val="0"/>
          <c:showSerName val="0"/>
          <c:showPercent val="0"/>
          <c:showBubbleSize val="0"/>
        </c:dLbls>
        <c:gapWidth val="169"/>
        <c:axId val="39030784"/>
        <c:axId val="39016704"/>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43466</c:v>
                </c:pt>
                <c:pt idx="1">
                  <c:v>43435</c:v>
                </c:pt>
                <c:pt idx="2">
                  <c:v>43405</c:v>
                </c:pt>
                <c:pt idx="3">
                  <c:v>43374</c:v>
                </c:pt>
                <c:pt idx="4">
                  <c:v>43344</c:v>
                </c:pt>
                <c:pt idx="5">
                  <c:v>43313</c:v>
                </c:pt>
                <c:pt idx="6">
                  <c:v>43282</c:v>
                </c:pt>
                <c:pt idx="7">
                  <c:v>43252</c:v>
                </c:pt>
                <c:pt idx="8">
                  <c:v>43221</c:v>
                </c:pt>
                <c:pt idx="9">
                  <c:v>43191</c:v>
                </c:pt>
                <c:pt idx="10">
                  <c:v>43160</c:v>
                </c:pt>
                <c:pt idx="11">
                  <c:v>43132</c:v>
                </c:pt>
                <c:pt idx="12">
                  <c:v>43101</c:v>
                </c:pt>
              </c:numCache>
            </c:numRef>
          </c:cat>
          <c:val>
            <c:numRef>
              <c:f>数据汇总!$B$2:$B$14</c:f>
              <c:numCache>
                <c:formatCode>General</c:formatCode>
                <c:ptCount val="13"/>
                <c:pt idx="0">
                  <c:v>29</c:v>
                </c:pt>
                <c:pt idx="1">
                  <c:v>28</c:v>
                </c:pt>
                <c:pt idx="2">
                  <c:v>29</c:v>
                </c:pt>
                <c:pt idx="3">
                  <c:v>21</c:v>
                </c:pt>
                <c:pt idx="4">
                  <c:v>23</c:v>
                </c:pt>
                <c:pt idx="5">
                  <c:v>30</c:v>
                </c:pt>
                <c:pt idx="6">
                  <c:v>61</c:v>
                </c:pt>
                <c:pt idx="7">
                  <c:v>54</c:v>
                </c:pt>
                <c:pt idx="8">
                  <c:v>25</c:v>
                </c:pt>
                <c:pt idx="9">
                  <c:v>59</c:v>
                </c:pt>
                <c:pt idx="10">
                  <c:v>40</c:v>
                </c:pt>
                <c:pt idx="11">
                  <c:v>35</c:v>
                </c:pt>
                <c:pt idx="12">
                  <c:v>75</c:v>
                </c:pt>
              </c:numCache>
            </c:numRef>
          </c:val>
          <c:smooth val="0"/>
          <c:extLst xmlns:c16r2="http://schemas.microsoft.com/office/drawing/2015/06/chart">
            <c:ext xmlns:c16="http://schemas.microsoft.com/office/drawing/2014/chart" uri="{C3380CC4-5D6E-409C-BE32-E72D297353CC}">
              <c16:uniqueId val="{00000004-C462-4B53-B373-57E001342A05}"/>
            </c:ext>
          </c:extLst>
        </c:ser>
        <c:dLbls>
          <c:showLegendKey val="0"/>
          <c:showVal val="0"/>
          <c:showCatName val="0"/>
          <c:showSerName val="0"/>
          <c:showPercent val="0"/>
          <c:showBubbleSize val="0"/>
        </c:dLbls>
        <c:marker val="1"/>
        <c:smooth val="0"/>
        <c:axId val="39009280"/>
        <c:axId val="39015168"/>
      </c:lineChart>
      <c:dateAx>
        <c:axId val="39009280"/>
        <c:scaling>
          <c:orientation val="minMax"/>
        </c:scaling>
        <c:delete val="0"/>
        <c:axPos val="b"/>
        <c:numFmt formatCode="yyyy&quot;年&quot;m&quot;月&quot;" sourceLinked="1"/>
        <c:majorTickMark val="none"/>
        <c:minorTickMark val="none"/>
        <c:tickLblPos val="nextTo"/>
        <c:spPr>
          <a:noFill/>
          <a:ln w="15875" cap="flat" cmpd="sng" algn="ctr">
            <a:solidFill>
              <a:schemeClr val="tx1">
                <a:alpha val="9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015168"/>
        <c:crosses val="autoZero"/>
        <c:auto val="1"/>
        <c:lblOffset val="100"/>
        <c:baseTimeUnit val="months"/>
      </c:dateAx>
      <c:valAx>
        <c:axId val="3901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009280"/>
        <c:crosses val="autoZero"/>
        <c:crossBetween val="between"/>
      </c:valAx>
      <c:valAx>
        <c:axId val="39016704"/>
        <c:scaling>
          <c:orientation val="minMax"/>
          <c:max val="4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030784"/>
        <c:crosses val="max"/>
        <c:crossBetween val="between"/>
      </c:valAx>
      <c:dateAx>
        <c:axId val="39030784"/>
        <c:scaling>
          <c:orientation val="minMax"/>
        </c:scaling>
        <c:delete val="1"/>
        <c:axPos val="b"/>
        <c:numFmt formatCode="yyyy&quot;年&quot;m&quot;月&quot;" sourceLinked="1"/>
        <c:majorTickMark val="out"/>
        <c:minorTickMark val="none"/>
        <c:tickLblPos val="nextTo"/>
        <c:crossAx val="39016704"/>
        <c:crosses val="autoZero"/>
        <c:auto val="1"/>
        <c:lblOffset val="100"/>
        <c:baseTimeUnit val="months"/>
      </c:dateAx>
      <c:spPr>
        <a:noFill/>
        <a:ln>
          <a:noFill/>
        </a:ln>
        <a:effectLst/>
      </c:spPr>
    </c:plotArea>
    <c:legend>
      <c:legendPos val="tr"/>
      <c:layout>
        <c:manualLayout>
          <c:xMode val="edge"/>
          <c:yMode val="edge"/>
          <c:x val="0.77245508982035926"/>
          <c:y val="7.6202020202020188E-2"/>
          <c:w val="0.16766467065868262"/>
          <c:h val="0.1363645907897876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r>
              <a:rPr lang="en-US" altLang="zh-CN" sz="1400">
                <a:solidFill>
                  <a:schemeClr val="tx1"/>
                </a:solidFill>
                <a:latin typeface="华文新魏" panose="02010800040101010101" pitchFamily="2" charset="-122"/>
                <a:ea typeface="华文新魏" panose="02010800040101010101" pitchFamily="2" charset="-122"/>
              </a:rPr>
              <a:t>2018</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-2019</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A</a:t>
            </a:r>
            <a:r>
              <a:rPr lang="zh-CN" altLang="en-US" sz="1400">
                <a:solidFill>
                  <a:schemeClr val="tx1"/>
                </a:solidFill>
                <a:latin typeface="华文新魏" panose="02010800040101010101" pitchFamily="2" charset="-122"/>
                <a:ea typeface="华文新魏" panose="02010800040101010101" pitchFamily="2" charset="-122"/>
              </a:rPr>
              <a:t>股</a:t>
            </a:r>
            <a:r>
              <a:rPr lang="en-US" altLang="zh-CN" sz="1400">
                <a:solidFill>
                  <a:schemeClr val="tx1"/>
                </a:solidFill>
                <a:latin typeface="华文新魏" panose="02010800040101010101" pitchFamily="2" charset="-122"/>
                <a:ea typeface="华文新魏" panose="02010800040101010101" pitchFamily="2" charset="-122"/>
              </a:rPr>
              <a:t>IPO</a:t>
            </a:r>
            <a:r>
              <a:rPr lang="zh-CN" altLang="en-US" sz="1400">
                <a:solidFill>
                  <a:schemeClr val="tx1"/>
                </a:solidFill>
                <a:latin typeface="华文新魏" panose="02010800040101010101" pitchFamily="2" charset="-122"/>
                <a:ea typeface="华文新魏" panose="02010800040101010101" pitchFamily="2" charset="-122"/>
              </a:rPr>
              <a:t>情况及退出基金数量</a:t>
            </a:r>
          </a:p>
        </c:rich>
      </c:tx>
      <c:overlay val="0"/>
      <c:spPr>
        <a:noFill/>
        <a:ln>
          <a:noFill/>
        </a:ln>
        <a:effectLst/>
      </c:spPr>
    </c:title>
    <c:autoTitleDeleted val="0"/>
    <c:plotArea>
      <c:layout/>
      <c:areaChart>
        <c:grouping val="standard"/>
        <c:varyColors val="0"/>
        <c:ser>
          <c:idx val="1"/>
          <c:order val="1"/>
          <c:tx>
            <c:strRef>
              <c:f>数据汇总!$C$1</c:f>
              <c:strCache>
                <c:ptCount val="1"/>
                <c:pt idx="0">
                  <c:v>募集资金</c:v>
                </c:pt>
              </c:strCache>
            </c:strRef>
          </c:tx>
          <c:spPr>
            <a:solidFill>
              <a:schemeClr val="bg1">
                <a:lumMod val="75000"/>
              </a:schemeClr>
            </a:solidFill>
            <a:ln>
              <a:noFill/>
            </a:ln>
            <a:effectLst/>
          </c:spPr>
          <c:cat>
            <c:numRef>
              <c:f>数据汇总!$A$2:$A$14</c:f>
              <c:numCache>
                <c:formatCode>yyyy"年"m"月"</c:formatCode>
                <c:ptCount val="13"/>
                <c:pt idx="0">
                  <c:v>43466</c:v>
                </c:pt>
                <c:pt idx="1">
                  <c:v>43435</c:v>
                </c:pt>
                <c:pt idx="2">
                  <c:v>43405</c:v>
                </c:pt>
                <c:pt idx="3">
                  <c:v>43374</c:v>
                </c:pt>
                <c:pt idx="4">
                  <c:v>43344</c:v>
                </c:pt>
                <c:pt idx="5">
                  <c:v>43313</c:v>
                </c:pt>
                <c:pt idx="6">
                  <c:v>43282</c:v>
                </c:pt>
                <c:pt idx="7">
                  <c:v>43252</c:v>
                </c:pt>
                <c:pt idx="8">
                  <c:v>43221</c:v>
                </c:pt>
                <c:pt idx="9">
                  <c:v>43192</c:v>
                </c:pt>
                <c:pt idx="10">
                  <c:v>43160</c:v>
                </c:pt>
                <c:pt idx="11">
                  <c:v>43159</c:v>
                </c:pt>
                <c:pt idx="12">
                  <c:v>43130</c:v>
                </c:pt>
              </c:numCache>
            </c:numRef>
          </c:cat>
          <c:val>
            <c:numRef>
              <c:f>数据汇总!$C$2:$C$14</c:f>
              <c:numCache>
                <c:formatCode>General</c:formatCode>
                <c:ptCount val="13"/>
                <c:pt idx="0">
                  <c:v>126.86</c:v>
                </c:pt>
                <c:pt idx="1">
                  <c:v>95.81</c:v>
                </c:pt>
                <c:pt idx="2">
                  <c:v>96.77</c:v>
                </c:pt>
                <c:pt idx="3">
                  <c:v>98.71</c:v>
                </c:pt>
                <c:pt idx="4">
                  <c:v>111.85</c:v>
                </c:pt>
                <c:pt idx="5">
                  <c:v>48.02</c:v>
                </c:pt>
                <c:pt idx="6">
                  <c:v>56.37</c:v>
                </c:pt>
                <c:pt idx="7">
                  <c:v>404.02</c:v>
                </c:pt>
                <c:pt idx="8">
                  <c:v>62.81</c:v>
                </c:pt>
                <c:pt idx="9">
                  <c:v>57.68</c:v>
                </c:pt>
                <c:pt idx="10">
                  <c:v>117.5</c:v>
                </c:pt>
                <c:pt idx="11">
                  <c:v>143.71</c:v>
                </c:pt>
                <c:pt idx="12">
                  <c:v>212.12</c:v>
                </c:pt>
              </c:numCache>
            </c:numRef>
          </c:val>
          <c:extLst xmlns:c16r2="http://schemas.microsoft.com/office/drawing/2015/06/chart">
            <c:ext xmlns:c16="http://schemas.microsoft.com/office/drawing/2014/chart" uri="{C3380CC4-5D6E-409C-BE32-E72D297353CC}">
              <c16:uniqueId val="{00000000-E4E7-4FE2-903D-F3CDC5150929}"/>
            </c:ext>
          </c:extLst>
        </c:ser>
        <c:dLbls>
          <c:showLegendKey val="0"/>
          <c:showVal val="0"/>
          <c:showCatName val="0"/>
          <c:showSerName val="0"/>
          <c:showPercent val="0"/>
          <c:showBubbleSize val="0"/>
        </c:dLbls>
        <c:axId val="202592640"/>
        <c:axId val="202594176"/>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43466</c:v>
                </c:pt>
                <c:pt idx="1">
                  <c:v>43435</c:v>
                </c:pt>
                <c:pt idx="2">
                  <c:v>43405</c:v>
                </c:pt>
                <c:pt idx="3">
                  <c:v>43374</c:v>
                </c:pt>
                <c:pt idx="4">
                  <c:v>43344</c:v>
                </c:pt>
                <c:pt idx="5">
                  <c:v>43313</c:v>
                </c:pt>
                <c:pt idx="6">
                  <c:v>43282</c:v>
                </c:pt>
                <c:pt idx="7">
                  <c:v>43252</c:v>
                </c:pt>
                <c:pt idx="8">
                  <c:v>43221</c:v>
                </c:pt>
                <c:pt idx="9">
                  <c:v>43192</c:v>
                </c:pt>
                <c:pt idx="10">
                  <c:v>43160</c:v>
                </c:pt>
                <c:pt idx="11">
                  <c:v>43159</c:v>
                </c:pt>
                <c:pt idx="12">
                  <c:v>43130</c:v>
                </c:pt>
              </c:numCache>
            </c:numRef>
          </c:cat>
          <c:val>
            <c:numRef>
              <c:f>数据汇总!$B$2:$B$14</c:f>
              <c:numCache>
                <c:formatCode>General</c:formatCode>
                <c:ptCount val="13"/>
                <c:pt idx="0">
                  <c:v>14</c:v>
                </c:pt>
                <c:pt idx="1">
                  <c:v>10</c:v>
                </c:pt>
                <c:pt idx="2">
                  <c:v>9</c:v>
                </c:pt>
                <c:pt idx="3">
                  <c:v>5</c:v>
                </c:pt>
                <c:pt idx="4">
                  <c:v>8</c:v>
                </c:pt>
                <c:pt idx="5">
                  <c:v>6</c:v>
                </c:pt>
                <c:pt idx="6">
                  <c:v>6</c:v>
                </c:pt>
                <c:pt idx="7">
                  <c:v>9</c:v>
                </c:pt>
                <c:pt idx="8">
                  <c:v>8</c:v>
                </c:pt>
                <c:pt idx="9">
                  <c:v>9</c:v>
                </c:pt>
                <c:pt idx="10">
                  <c:v>10</c:v>
                </c:pt>
                <c:pt idx="11">
                  <c:v>12</c:v>
                </c:pt>
                <c:pt idx="12">
                  <c:v>18</c:v>
                </c:pt>
              </c:numCache>
            </c:numRef>
          </c:val>
          <c:smooth val="0"/>
          <c:extLst xmlns:c16r2="http://schemas.microsoft.com/office/drawing/2015/06/chart">
            <c:ext xmlns:c16="http://schemas.microsoft.com/office/drawing/2014/chart" uri="{C3380CC4-5D6E-409C-BE32-E72D297353CC}">
              <c16:uniqueId val="{00000001-E4E7-4FE2-903D-F3CDC5150929}"/>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dLbl>
              <c:idx val="5"/>
              <c:layout>
                <c:manualLayout>
                  <c:x val="-3.82281284606866E-2"/>
                  <c:y val="-3.43793881825196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4E7-4FE2-903D-F3CDC515092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43466</c:v>
                </c:pt>
                <c:pt idx="1">
                  <c:v>43435</c:v>
                </c:pt>
                <c:pt idx="2">
                  <c:v>43405</c:v>
                </c:pt>
                <c:pt idx="3">
                  <c:v>43374</c:v>
                </c:pt>
                <c:pt idx="4">
                  <c:v>43344</c:v>
                </c:pt>
                <c:pt idx="5">
                  <c:v>43313</c:v>
                </c:pt>
                <c:pt idx="6">
                  <c:v>43282</c:v>
                </c:pt>
                <c:pt idx="7">
                  <c:v>43252</c:v>
                </c:pt>
                <c:pt idx="8">
                  <c:v>43221</c:v>
                </c:pt>
                <c:pt idx="9">
                  <c:v>43192</c:v>
                </c:pt>
                <c:pt idx="10">
                  <c:v>43160</c:v>
                </c:pt>
                <c:pt idx="11">
                  <c:v>43159</c:v>
                </c:pt>
                <c:pt idx="12">
                  <c:v>43130</c:v>
                </c:pt>
              </c:numCache>
            </c:numRef>
          </c:cat>
          <c:val>
            <c:numRef>
              <c:f>数据汇总!$D$2:$D$14</c:f>
              <c:numCache>
                <c:formatCode>General</c:formatCode>
                <c:ptCount val="13"/>
                <c:pt idx="0">
                  <c:v>18</c:v>
                </c:pt>
                <c:pt idx="1">
                  <c:v>4</c:v>
                </c:pt>
                <c:pt idx="2">
                  <c:v>6</c:v>
                </c:pt>
                <c:pt idx="3">
                  <c:v>38</c:v>
                </c:pt>
                <c:pt idx="4">
                  <c:v>10</c:v>
                </c:pt>
                <c:pt idx="5">
                  <c:v>13</c:v>
                </c:pt>
                <c:pt idx="6">
                  <c:v>7</c:v>
                </c:pt>
                <c:pt idx="7">
                  <c:v>45</c:v>
                </c:pt>
                <c:pt idx="8">
                  <c:v>39</c:v>
                </c:pt>
                <c:pt idx="9">
                  <c:v>23</c:v>
                </c:pt>
                <c:pt idx="10">
                  <c:v>17</c:v>
                </c:pt>
                <c:pt idx="11">
                  <c:v>12</c:v>
                </c:pt>
                <c:pt idx="12">
                  <c:v>44</c:v>
                </c:pt>
              </c:numCache>
            </c:numRef>
          </c:val>
          <c:smooth val="0"/>
          <c:extLst xmlns:c16r2="http://schemas.microsoft.com/office/drawing/2015/06/chart">
            <c:ext xmlns:c16="http://schemas.microsoft.com/office/drawing/2014/chart" uri="{C3380CC4-5D6E-409C-BE32-E72D297353CC}">
              <c16:uniqueId val="{00000003-E4E7-4FE2-903D-F3CDC5150929}"/>
            </c:ext>
          </c:extLst>
        </c:ser>
        <c:dLbls>
          <c:showLegendKey val="0"/>
          <c:showVal val="0"/>
          <c:showCatName val="0"/>
          <c:showSerName val="0"/>
          <c:showPercent val="0"/>
          <c:showBubbleSize val="0"/>
        </c:dLbls>
        <c:marker val="1"/>
        <c:smooth val="0"/>
        <c:axId val="202601600"/>
        <c:axId val="202595712"/>
      </c:lineChart>
      <c:dateAx>
        <c:axId val="202592640"/>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594176"/>
        <c:crosses val="autoZero"/>
        <c:auto val="1"/>
        <c:lblOffset val="100"/>
        <c:baseTimeUnit val="months"/>
      </c:dateAx>
      <c:valAx>
        <c:axId val="202594176"/>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592640"/>
        <c:crosses val="autoZero"/>
        <c:crossBetween val="between"/>
      </c:valAx>
      <c:valAx>
        <c:axId val="202595712"/>
        <c:scaling>
          <c:orientation val="minMax"/>
          <c:max val="110"/>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601600"/>
        <c:crosses val="max"/>
        <c:crossBetween val="between"/>
      </c:valAx>
      <c:dateAx>
        <c:axId val="202601600"/>
        <c:scaling>
          <c:orientation val="minMax"/>
        </c:scaling>
        <c:delete val="1"/>
        <c:axPos val="b"/>
        <c:numFmt formatCode="yyyy&quot;年&quot;m&quot;月&quot;" sourceLinked="1"/>
        <c:majorTickMark val="out"/>
        <c:minorTickMark val="none"/>
        <c:tickLblPos val="nextTo"/>
        <c:crossAx val="202595712"/>
        <c:crosses val="autoZero"/>
        <c:auto val="1"/>
        <c:lblOffset val="100"/>
        <c:baseTimeUnit val="days"/>
        <c:majorUnit val="1"/>
        <c:minorUnit val="1"/>
      </c:dateAx>
      <c:spPr>
        <a:noFill/>
        <a:ln>
          <a:noFill/>
        </a:ln>
        <a:effectLst/>
      </c:spPr>
    </c:plotArea>
    <c:legend>
      <c:legendPos val="tr"/>
      <c:layout>
        <c:manualLayout>
          <c:xMode val="edge"/>
          <c:yMode val="edge"/>
          <c:x val="0.74750830564784054"/>
          <c:y val="9.704233502830005E-2"/>
          <c:w val="0.19933554817275748"/>
          <c:h val="0.20636708809194035"/>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ltLang="zh-CN" b="1">
                <a:solidFill>
                  <a:schemeClr val="tx1"/>
                </a:solidFill>
              </a:rPr>
              <a:t>2018.1-2019.1</a:t>
            </a:r>
            <a:r>
              <a:rPr lang="zh-CN" altLang="en-US" b="1">
                <a:solidFill>
                  <a:schemeClr val="tx1"/>
                </a:solidFill>
              </a:rPr>
              <a:t>其他退出事件统计</a:t>
            </a:r>
          </a:p>
        </c:rich>
      </c:tx>
      <c:overlay val="0"/>
      <c:spPr>
        <a:noFill/>
        <a:ln>
          <a:noFill/>
        </a:ln>
        <a:effectLst/>
      </c:spPr>
    </c:title>
    <c:autoTitleDeleted val="0"/>
    <c:plotArea>
      <c:layout>
        <c:manualLayout>
          <c:layoutTarget val="inner"/>
          <c:xMode val="edge"/>
          <c:yMode val="edge"/>
          <c:x val="5.6166687424177429E-2"/>
          <c:y val="0.19125632147843469"/>
          <c:w val="0.91805709699292859"/>
          <c:h val="0.63006660245282264"/>
        </c:manualLayout>
      </c:layout>
      <c:lineChart>
        <c:grouping val="standard"/>
        <c:varyColors val="0"/>
        <c:ser>
          <c:idx val="0"/>
          <c:order val="0"/>
          <c:tx>
            <c:strRef>
              <c:f>数据汇总!$C$1</c:f>
              <c:strCache>
                <c:ptCount val="1"/>
                <c:pt idx="0">
                  <c:v>M&amp;A</c:v>
                </c:pt>
              </c:strCache>
            </c:strRef>
          </c:tx>
          <c:spPr>
            <a:ln w="19050" cap="rnd">
              <a:solidFill>
                <a:srgbClr val="0070C0"/>
              </a:solidFill>
              <a:round/>
            </a:ln>
            <a:effectLst/>
          </c:spPr>
          <c:marker>
            <c:symbol val="none"/>
          </c:marker>
          <c:dLbls>
            <c:dLbl>
              <c:idx val="12"/>
              <c:layout>
                <c:manualLayout>
                  <c:x val="-1.8746338605741066E-2"/>
                  <c:y val="-4.3501910658721686E-3"/>
                </c:manualLayout>
              </c:layout>
              <c:spPr>
                <a:noFill/>
                <a:ln>
                  <a:noFill/>
                </a:ln>
                <a:effectLst/>
              </c:spPr>
              <c:txPr>
                <a:bodyPr rot="0" spcFirstLastPara="1" vertOverflow="ellipsis" vert="horz" wrap="square" lIns="38100" tIns="19050" rIns="38100" bIns="19050" anchor="ctr" anchorCtr="0">
                  <a:spAutoFit/>
                </a:bodyPr>
                <a:lstStyle/>
                <a:p>
                  <a:pPr algn="ctr" rtl="0">
                    <a:defRPr lang="en-US" altLang="zh-CN"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4C-4B2B-8A06-3C323BA2757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43466</c:v>
                </c:pt>
                <c:pt idx="1">
                  <c:v>43435</c:v>
                </c:pt>
                <c:pt idx="2">
                  <c:v>43405</c:v>
                </c:pt>
                <c:pt idx="3">
                  <c:v>43374</c:v>
                </c:pt>
                <c:pt idx="4">
                  <c:v>43344</c:v>
                </c:pt>
                <c:pt idx="5">
                  <c:v>43313</c:v>
                </c:pt>
                <c:pt idx="6">
                  <c:v>43282</c:v>
                </c:pt>
                <c:pt idx="7">
                  <c:v>43252</c:v>
                </c:pt>
                <c:pt idx="8">
                  <c:v>43221</c:v>
                </c:pt>
                <c:pt idx="9">
                  <c:v>43191</c:v>
                </c:pt>
                <c:pt idx="10">
                  <c:v>43160</c:v>
                </c:pt>
                <c:pt idx="11">
                  <c:v>43132</c:v>
                </c:pt>
                <c:pt idx="12">
                  <c:v>43101</c:v>
                </c:pt>
              </c:numCache>
            </c:numRef>
          </c:cat>
          <c:val>
            <c:numRef>
              <c:f>数据汇总!$C$2:$C$14</c:f>
              <c:numCache>
                <c:formatCode>General</c:formatCode>
                <c:ptCount val="13"/>
                <c:pt idx="0">
                  <c:v>40</c:v>
                </c:pt>
                <c:pt idx="1">
                  <c:v>19</c:v>
                </c:pt>
                <c:pt idx="2">
                  <c:v>35</c:v>
                </c:pt>
                <c:pt idx="3">
                  <c:v>29</c:v>
                </c:pt>
                <c:pt idx="4">
                  <c:v>38</c:v>
                </c:pt>
                <c:pt idx="5">
                  <c:v>45</c:v>
                </c:pt>
                <c:pt idx="6">
                  <c:v>32</c:v>
                </c:pt>
                <c:pt idx="7">
                  <c:v>57</c:v>
                </c:pt>
                <c:pt idx="8">
                  <c:v>34</c:v>
                </c:pt>
                <c:pt idx="9">
                  <c:v>49</c:v>
                </c:pt>
                <c:pt idx="10">
                  <c:v>18</c:v>
                </c:pt>
                <c:pt idx="11">
                  <c:v>25</c:v>
                </c:pt>
                <c:pt idx="12">
                  <c:v>31</c:v>
                </c:pt>
              </c:numCache>
            </c:numRef>
          </c:val>
          <c:smooth val="0"/>
          <c:extLst xmlns:c16r2="http://schemas.microsoft.com/office/drawing/2015/06/chart">
            <c:ext xmlns:c16="http://schemas.microsoft.com/office/drawing/2014/chart" uri="{C3380CC4-5D6E-409C-BE32-E72D297353CC}">
              <c16:uniqueId val="{00000001-064C-4B2B-8A06-3C323BA27570}"/>
            </c:ext>
          </c:extLst>
        </c:ser>
        <c:ser>
          <c:idx val="1"/>
          <c:order val="1"/>
          <c:tx>
            <c:strRef>
              <c:f>数据汇总!$D$1</c:f>
              <c:strCache>
                <c:ptCount val="1"/>
                <c:pt idx="0">
                  <c:v>股权转让</c:v>
                </c:pt>
              </c:strCache>
            </c:strRef>
          </c:tx>
          <c:spPr>
            <a:ln w="19050" cap="rnd">
              <a:solidFill>
                <a:srgbClr val="00B0F0"/>
              </a:solidFill>
              <a:round/>
            </a:ln>
            <a:effectLst/>
          </c:spPr>
          <c:marker>
            <c:symbol val="none"/>
          </c:marker>
          <c:dLbls>
            <c:dLbl>
              <c:idx val="12"/>
              <c:layout>
                <c:manualLayout>
                  <c:x val="-2.3432923257176334E-2"/>
                  <c:y val="-4.78521017245938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64C-4B2B-8A06-3C323BA2757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43466</c:v>
                </c:pt>
                <c:pt idx="1">
                  <c:v>43435</c:v>
                </c:pt>
                <c:pt idx="2">
                  <c:v>43405</c:v>
                </c:pt>
                <c:pt idx="3">
                  <c:v>43374</c:v>
                </c:pt>
                <c:pt idx="4">
                  <c:v>43344</c:v>
                </c:pt>
                <c:pt idx="5">
                  <c:v>43313</c:v>
                </c:pt>
                <c:pt idx="6">
                  <c:v>43282</c:v>
                </c:pt>
                <c:pt idx="7">
                  <c:v>43252</c:v>
                </c:pt>
                <c:pt idx="8">
                  <c:v>43221</c:v>
                </c:pt>
                <c:pt idx="9">
                  <c:v>43191</c:v>
                </c:pt>
                <c:pt idx="10">
                  <c:v>43160</c:v>
                </c:pt>
                <c:pt idx="11">
                  <c:v>43132</c:v>
                </c:pt>
                <c:pt idx="12">
                  <c:v>43101</c:v>
                </c:pt>
              </c:numCache>
            </c:numRef>
          </c:cat>
          <c:val>
            <c:numRef>
              <c:f>数据汇总!$D$2:$D$14</c:f>
              <c:numCache>
                <c:formatCode>General</c:formatCode>
                <c:ptCount val="13"/>
                <c:pt idx="0">
                  <c:v>8</c:v>
                </c:pt>
                <c:pt idx="1">
                  <c:v>26</c:v>
                </c:pt>
                <c:pt idx="2">
                  <c:v>25</c:v>
                </c:pt>
                <c:pt idx="3">
                  <c:v>8</c:v>
                </c:pt>
                <c:pt idx="4">
                  <c:v>40</c:v>
                </c:pt>
                <c:pt idx="5">
                  <c:v>18</c:v>
                </c:pt>
                <c:pt idx="6">
                  <c:v>3</c:v>
                </c:pt>
                <c:pt idx="7">
                  <c:v>8</c:v>
                </c:pt>
                <c:pt idx="8">
                  <c:v>9</c:v>
                </c:pt>
                <c:pt idx="9">
                  <c:v>6</c:v>
                </c:pt>
                <c:pt idx="10">
                  <c:v>0</c:v>
                </c:pt>
                <c:pt idx="11">
                  <c:v>15</c:v>
                </c:pt>
                <c:pt idx="12">
                  <c:v>9</c:v>
                </c:pt>
              </c:numCache>
            </c:numRef>
          </c:val>
          <c:smooth val="0"/>
          <c:extLst xmlns:c16r2="http://schemas.microsoft.com/office/drawing/2015/06/chart">
            <c:ext xmlns:c16="http://schemas.microsoft.com/office/drawing/2014/chart" uri="{C3380CC4-5D6E-409C-BE32-E72D297353CC}">
              <c16:uniqueId val="{00000003-064C-4B2B-8A06-3C323BA27570}"/>
            </c:ext>
          </c:extLst>
        </c:ser>
        <c:dLbls>
          <c:showLegendKey val="0"/>
          <c:showVal val="0"/>
          <c:showCatName val="0"/>
          <c:showSerName val="0"/>
          <c:showPercent val="0"/>
          <c:showBubbleSize val="0"/>
        </c:dLbls>
        <c:marker val="1"/>
        <c:smooth val="0"/>
        <c:axId val="130168320"/>
        <c:axId val="130169856"/>
      </c:lineChart>
      <c:dateAx>
        <c:axId val="1301683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169856"/>
        <c:crosses val="autoZero"/>
        <c:auto val="1"/>
        <c:lblOffset val="100"/>
        <c:baseTimeUnit val="months"/>
      </c:dateAx>
      <c:valAx>
        <c:axId val="130169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168320"/>
        <c:crosses val="autoZero"/>
        <c:crossBetween val="between"/>
      </c:valAx>
      <c:spPr>
        <a:noFill/>
        <a:ln>
          <a:noFill/>
        </a:ln>
        <a:effectLst/>
      </c:spPr>
    </c:plotArea>
    <c:legend>
      <c:legendPos val="t"/>
      <c:layout>
        <c:manualLayout>
          <c:xMode val="edge"/>
          <c:yMode val="edge"/>
          <c:x val="0.34418738958157469"/>
          <c:y val="0.12165326442448"/>
          <c:w val="0.30693845167420852"/>
          <c:h val="7.866412825596387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2018.2-2019.1</a:t>
            </a:r>
            <a:r>
              <a:rPr lang="zh-CN" altLang="en-US" sz="1200">
                <a:solidFill>
                  <a:sysClr val="windowText" lastClr="000000"/>
                </a:solidFill>
                <a:latin typeface="微软雅黑" panose="020B0503020204020204" pitchFamily="34" charset="-122"/>
                <a:ea typeface="微软雅黑" panose="020B0503020204020204" pitchFamily="34" charset="-122"/>
              </a:rPr>
              <a:t>新三板新挂牌及摘牌情况</a:t>
            </a:r>
          </a:p>
        </c:rich>
      </c:tx>
      <c:overlay val="0"/>
      <c:spPr>
        <a:noFill/>
        <a:ln>
          <a:noFill/>
        </a:ln>
        <a:effectLst/>
      </c:spPr>
    </c:title>
    <c:autoTitleDeleted val="0"/>
    <c:plotArea>
      <c:layout>
        <c:manualLayout>
          <c:layoutTarget val="inner"/>
          <c:xMode val="edge"/>
          <c:yMode val="edge"/>
          <c:x val="8.6900481189851275E-2"/>
          <c:y val="0.12195630475767993"/>
          <c:w val="0.88254396325459317"/>
          <c:h val="0.69295380501045856"/>
        </c:manualLayout>
      </c:layout>
      <c:barChart>
        <c:barDir val="col"/>
        <c:grouping val="clustered"/>
        <c:varyColors val="0"/>
        <c:ser>
          <c:idx val="0"/>
          <c:order val="0"/>
          <c:tx>
            <c:strRef>
              <c:f>'2017年9月摘牌公司情况一览'!$J$1</c:f>
              <c:strCache>
                <c:ptCount val="1"/>
                <c:pt idx="0">
                  <c:v>挂牌家数</c:v>
                </c:pt>
              </c:strCache>
            </c:strRef>
          </c:tx>
          <c:spPr>
            <a:solidFill>
              <a:srgbClr val="0070C0">
                <a:alpha val="70000"/>
              </a:srgbClr>
            </a:solidFill>
            <a:ln>
              <a:no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918-4466-982F-B33DEE7DBB2F}"/>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18-4466-982F-B33DEE7DBB2F}"/>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18-4466-982F-B33DEE7DBB2F}"/>
                </c:ext>
              </c:extLst>
            </c:dLbl>
            <c:dLbl>
              <c:idx val="4"/>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918-4466-982F-B33DEE7DBB2F}"/>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918-4466-982F-B33DEE7DBB2F}"/>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918-4466-982F-B33DEE7DBB2F}"/>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918-4466-982F-B33DEE7DBB2F}"/>
                </c:ext>
              </c:extLst>
            </c:dLbl>
            <c:dLbl>
              <c:idx val="8"/>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918-4466-982F-B33DEE7DBB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918-4466-982F-B33DEE7DBB2F}"/>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918-4466-982F-B33DEE7DBB2F}"/>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918-4466-982F-B33DEE7DBB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43466</c:v>
                </c:pt>
                <c:pt idx="1">
                  <c:v>43435</c:v>
                </c:pt>
                <c:pt idx="2">
                  <c:v>43405</c:v>
                </c:pt>
                <c:pt idx="3">
                  <c:v>43374</c:v>
                </c:pt>
                <c:pt idx="4">
                  <c:v>43344</c:v>
                </c:pt>
                <c:pt idx="5">
                  <c:v>43313</c:v>
                </c:pt>
                <c:pt idx="6">
                  <c:v>43282</c:v>
                </c:pt>
                <c:pt idx="7">
                  <c:v>43252</c:v>
                </c:pt>
                <c:pt idx="8">
                  <c:v>43221</c:v>
                </c:pt>
                <c:pt idx="9">
                  <c:v>43220</c:v>
                </c:pt>
                <c:pt idx="10">
                  <c:v>43190</c:v>
                </c:pt>
                <c:pt idx="11">
                  <c:v>43159</c:v>
                </c:pt>
              </c:numCache>
            </c:numRef>
          </c:cat>
          <c:val>
            <c:numRef>
              <c:f>'2017年9月摘牌公司情况一览'!$J$2:$J$13</c:f>
              <c:numCache>
                <c:formatCode>General</c:formatCode>
                <c:ptCount val="12"/>
                <c:pt idx="0">
                  <c:v>24</c:v>
                </c:pt>
                <c:pt idx="1">
                  <c:v>43</c:v>
                </c:pt>
                <c:pt idx="2">
                  <c:v>29</c:v>
                </c:pt>
                <c:pt idx="3">
                  <c:v>38</c:v>
                </c:pt>
                <c:pt idx="4">
                  <c:v>32</c:v>
                </c:pt>
                <c:pt idx="5">
                  <c:v>59</c:v>
                </c:pt>
                <c:pt idx="6">
                  <c:v>52</c:v>
                </c:pt>
                <c:pt idx="7">
                  <c:v>35</c:v>
                </c:pt>
                <c:pt idx="8">
                  <c:v>36</c:v>
                </c:pt>
                <c:pt idx="9">
                  <c:v>22</c:v>
                </c:pt>
                <c:pt idx="10">
                  <c:v>55</c:v>
                </c:pt>
                <c:pt idx="11">
                  <c:v>88</c:v>
                </c:pt>
              </c:numCache>
            </c:numRef>
          </c:val>
          <c:extLst xmlns:c16r2="http://schemas.microsoft.com/office/drawing/2015/06/chart">
            <c:ext xmlns:c16="http://schemas.microsoft.com/office/drawing/2014/chart" uri="{C3380CC4-5D6E-409C-BE32-E72D297353CC}">
              <c16:uniqueId val="{0000000B-0918-4466-982F-B33DEE7DBB2F}"/>
            </c:ext>
          </c:extLst>
        </c:ser>
        <c:ser>
          <c:idx val="1"/>
          <c:order val="1"/>
          <c:tx>
            <c:strRef>
              <c:f>'2017年9月摘牌公司情况一览'!$K$1</c:f>
              <c:strCache>
                <c:ptCount val="1"/>
                <c:pt idx="0">
                  <c:v>摘牌家数</c:v>
                </c:pt>
              </c:strCache>
            </c:strRef>
          </c:tx>
          <c:spPr>
            <a:solidFill>
              <a:srgbClr val="FF0000">
                <a:alpha val="70000"/>
              </a:srgbClr>
            </a:solidFill>
            <a:ln>
              <a:solidFill>
                <a:srgbClr val="FF0000"/>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918-4466-982F-B33DEE7DBB2F}"/>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918-4466-982F-B33DEE7DBB2F}"/>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918-4466-982F-B33DEE7DBB2F}"/>
                </c:ext>
              </c:extLst>
            </c:dLbl>
            <c:dLbl>
              <c:idx val="4"/>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918-4466-982F-B33DEE7DBB2F}"/>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918-4466-982F-B33DEE7DBB2F}"/>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918-4466-982F-B33DEE7DBB2F}"/>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918-4466-982F-B33DEE7DBB2F}"/>
                </c:ext>
              </c:extLst>
            </c:dLbl>
            <c:dLbl>
              <c:idx val="8"/>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918-4466-982F-B33DEE7DBB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918-4466-982F-B33DEE7DBB2F}"/>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918-4466-982F-B33DEE7DBB2F}"/>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8A6-454C-BE0B-5D1987F83E03}"/>
                </c:ext>
              </c:extLst>
            </c:dLbl>
            <c:spPr>
              <a:noFill/>
              <a:ln>
                <a:noFill/>
              </a:ln>
              <a:effectLst/>
            </c:spPr>
            <c:txPr>
              <a:bodyPr rot="0" spcFirstLastPara="1" vertOverflow="ellipsis" vert="horz" wrap="square" lIns="38100" tIns="19050" rIns="38100" bIns="19050" anchor="ctr" anchorCtr="0">
                <a:spAutoFit/>
              </a:bodyPr>
              <a:lstStyle/>
              <a:p>
                <a:pPr algn="ctr">
                  <a:defRPr lang="zh-CN" altLang="en-US"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43466</c:v>
                </c:pt>
                <c:pt idx="1">
                  <c:v>43435</c:v>
                </c:pt>
                <c:pt idx="2">
                  <c:v>43405</c:v>
                </c:pt>
                <c:pt idx="3">
                  <c:v>43374</c:v>
                </c:pt>
                <c:pt idx="4">
                  <c:v>43344</c:v>
                </c:pt>
                <c:pt idx="5">
                  <c:v>43313</c:v>
                </c:pt>
                <c:pt idx="6">
                  <c:v>43282</c:v>
                </c:pt>
                <c:pt idx="7">
                  <c:v>43252</c:v>
                </c:pt>
                <c:pt idx="8">
                  <c:v>43221</c:v>
                </c:pt>
                <c:pt idx="9">
                  <c:v>43220</c:v>
                </c:pt>
                <c:pt idx="10">
                  <c:v>43190</c:v>
                </c:pt>
                <c:pt idx="11">
                  <c:v>43159</c:v>
                </c:pt>
              </c:numCache>
            </c:numRef>
          </c:cat>
          <c:val>
            <c:numRef>
              <c:f>'2017年9月摘牌公司情况一览'!$K$2:$K$13</c:f>
              <c:numCache>
                <c:formatCode>General</c:formatCode>
                <c:ptCount val="12"/>
                <c:pt idx="0">
                  <c:v>-164</c:v>
                </c:pt>
                <c:pt idx="1">
                  <c:v>-138</c:v>
                </c:pt>
                <c:pt idx="2">
                  <c:v>-135</c:v>
                </c:pt>
                <c:pt idx="3">
                  <c:v>-92</c:v>
                </c:pt>
                <c:pt idx="4">
                  <c:v>-78</c:v>
                </c:pt>
                <c:pt idx="5">
                  <c:v>-175</c:v>
                </c:pt>
                <c:pt idx="6">
                  <c:v>-187</c:v>
                </c:pt>
                <c:pt idx="7">
                  <c:v>-101</c:v>
                </c:pt>
                <c:pt idx="8">
                  <c:v>-109</c:v>
                </c:pt>
                <c:pt idx="9">
                  <c:v>-199</c:v>
                </c:pt>
                <c:pt idx="10">
                  <c:v>-126</c:v>
                </c:pt>
                <c:pt idx="11">
                  <c:v>-64</c:v>
                </c:pt>
              </c:numCache>
            </c:numRef>
          </c:val>
          <c:extLst xmlns:c16r2="http://schemas.microsoft.com/office/drawing/2015/06/chart">
            <c:ext xmlns:c16="http://schemas.microsoft.com/office/drawing/2014/chart" uri="{C3380CC4-5D6E-409C-BE32-E72D297353CC}">
              <c16:uniqueId val="{00000017-0918-4466-982F-B33DEE7DBB2F}"/>
            </c:ext>
          </c:extLst>
        </c:ser>
        <c:dLbls>
          <c:showLegendKey val="0"/>
          <c:showVal val="0"/>
          <c:showCatName val="0"/>
          <c:showSerName val="0"/>
          <c:showPercent val="0"/>
          <c:showBubbleSize val="0"/>
        </c:dLbls>
        <c:gapWidth val="219"/>
        <c:overlap val="100"/>
        <c:axId val="312464896"/>
        <c:axId val="312466432"/>
      </c:barChart>
      <c:dateAx>
        <c:axId val="312464896"/>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2466432"/>
        <c:crossesAt val="0"/>
        <c:auto val="1"/>
        <c:lblOffset val="100"/>
        <c:baseTimeUnit val="months"/>
      </c:dateAx>
      <c:valAx>
        <c:axId val="312466432"/>
        <c:scaling>
          <c:orientation val="minMax"/>
          <c:max val="200"/>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2464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0904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674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945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8041983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6475301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37555429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34948831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704235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378386308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340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9914790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2410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74859473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791846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5128684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114054110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5653549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156760361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879537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8472486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284684832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090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60578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1100573813"/>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6593561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501287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0224404"/>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28650" y="1825625"/>
            <a:ext cx="78867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129622351"/>
      </p:ext>
    </p:extLst>
  </p:cSld>
  <p:clrMapOvr>
    <a:masterClrMapping/>
  </p:clrMapOvr>
  <p:transition>
    <p:wipe dir="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02A13C-92B8-4B19-AAF1-9CADDA403FD0}"/>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D55EC114-B401-4B96-94BD-51541CDFCF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4281CF9-4774-4977-B940-25EAA471DBC3}"/>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42EF24F3-250C-4116-A3D7-D58D3C6802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C6EA8C1-4F04-4252-AE4C-07D5F2578A5E}"/>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49353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8E32592-5194-49FE-9898-FBEF0F94594F}"/>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54B66476-D248-4877-A193-C56728D8C6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2CEDC65-6D3C-4746-A19E-C5A28DE542C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9618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9618EF-4683-4794-80BE-50F32A3E0FD6}"/>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84483A3-B48B-4748-98A6-7FA4FE6D2A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68F173E-218E-41EE-B69B-3A179BD17106}"/>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A7B776E4-2EC6-4E8F-B897-A770CC9B0A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5D01EBF-A072-49DC-AF5E-8375B5DAECC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7279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E22C5A9-C3B7-4695-82D3-53FCC99A2B13}"/>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0201A269-F63F-4367-88FF-9912609AC190}"/>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C7127075-A73C-4C67-BC46-2882F004D2C1}"/>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页脚占位符 5">
            <a:extLst>
              <a:ext uri="{FF2B5EF4-FFF2-40B4-BE49-F238E27FC236}">
                <a16:creationId xmlns:a16="http://schemas.microsoft.com/office/drawing/2014/main" xmlns="" id="{3D025DA4-7385-4F98-91B1-F0A4D8CF4E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7DD259-D745-4D31-A12D-D08BEEF3717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379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0BD98F-7FCF-4000-A0C1-48941F6AAC6C}"/>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C0C35E6-09F1-4D46-8CD4-23684CA317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B8882589-E258-40B2-8A61-C7BC59CBB5CB}"/>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DE7430-5693-4FF6-9FB6-46DD09716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5A0469C9-DA25-4389-B603-FC116E5B80F0}"/>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AF814D3-0752-4917-9735-899113FB9DAB}"/>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8" name="页脚占位符 7">
            <a:extLst>
              <a:ext uri="{FF2B5EF4-FFF2-40B4-BE49-F238E27FC236}">
                <a16:creationId xmlns:a16="http://schemas.microsoft.com/office/drawing/2014/main" xmlns="" id="{4365383A-7AA4-499B-ACB8-93FCB7140D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8E35A33-1401-49A2-9285-4C9CBEE07A9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3819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9345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A71563B-E9F0-432F-A577-CE3042B83434}"/>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4" name="页脚占位符 3">
            <a:extLst>
              <a:ext uri="{FF2B5EF4-FFF2-40B4-BE49-F238E27FC236}">
                <a16:creationId xmlns:a16="http://schemas.microsoft.com/office/drawing/2014/main" xmlns="" id="{BDD14A65-7335-414E-A9BD-A5A65EDF54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0CDE0605-DA30-4964-8A99-0F3276845B9F}"/>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1088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6A845A-48B2-4333-BC4D-B3F3AE8F09B6}"/>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3" name="页脚占位符 2">
            <a:extLst>
              <a:ext uri="{FF2B5EF4-FFF2-40B4-BE49-F238E27FC236}">
                <a16:creationId xmlns:a16="http://schemas.microsoft.com/office/drawing/2014/main" xmlns="" id="{B2CA20DD-59C9-40E5-A155-D14D8A4781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0CE1A21-6C25-4098-A4AD-5D3ADA45AE71}"/>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8313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90740E-E4E5-41A2-85B8-9F277C5BC376}"/>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FB018A5-58EC-4849-B994-4DD451AA28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D61978D-1899-4471-86FD-25D80DE12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5AE3179-C84B-4136-BF94-47E7A1C2331C}"/>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页脚占位符 5">
            <a:extLst>
              <a:ext uri="{FF2B5EF4-FFF2-40B4-BE49-F238E27FC236}">
                <a16:creationId xmlns:a16="http://schemas.microsoft.com/office/drawing/2014/main" xmlns="" id="{E025F24F-229D-4C57-8D16-4E48C7AD3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0A368F-D1AB-483C-B440-23DB8DF473C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9192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87C55-E441-418D-875F-A02E416B55FC}"/>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5CBE0B9-AF76-46E8-A04E-FEBB7431CB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CC016651-67F0-4ED0-BC8F-4C841BB23F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0154E58-8AD1-4A87-8BB1-1017D1620B27}"/>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页脚占位符 5">
            <a:extLst>
              <a:ext uri="{FF2B5EF4-FFF2-40B4-BE49-F238E27FC236}">
                <a16:creationId xmlns:a16="http://schemas.microsoft.com/office/drawing/2014/main" xmlns="" id="{B259169A-3082-423F-A9BA-AAC68AC91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57571EB-F690-43DE-965D-1D9CEA16774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93413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9057A26-240C-42EC-B0FD-110A4C0CFEC3}"/>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3AE82661-977F-452A-9D60-C2F20FC45E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025BBC2-5E62-41DD-9849-1877A636BF47}"/>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54404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AF6F01-3A35-46B3-A08E-E4E07C6ACC4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0183AB6-8661-4066-8EC1-ABD54E94FFD0}"/>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FC4295F-086C-4EEF-A534-43AD68D25CDA}"/>
              </a:ext>
            </a:extLst>
          </p:cNvPr>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E18CDF86-486F-431F-9933-3E50B66DD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1C72D36-AA0D-4799-B44E-D58E3B522E45}"/>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386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27967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9785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5965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9169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2019/2/15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1377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F3E94-B1DE-4DB0-B817-89FF325CCA67}" type="datetimeFigureOut">
              <a:rPr lang="zh-CN" altLang="en-US" smtClean="0"/>
              <a:t>2019/2/15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13078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xmlns=""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4181477"/>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xmlns=""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xmlns=""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xmlns="" id="{BFE20F04-1E3D-45C9-A554-ADF831A69522}"/>
              </a:ext>
            </a:extLst>
          </p:cNvPr>
          <p:cNvSpPr txBox="1">
            <a:spLocks noChangeArrowheads="1"/>
          </p:cNvSpPr>
          <p:nvPr/>
        </p:nvSpPr>
        <p:spPr bwMode="auto">
          <a:xfrm>
            <a:off x="2890839" y="4637088"/>
            <a:ext cx="4319587" cy="2539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05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xmlns="" id="{CAFC8323-BCDC-4207-9EDD-6C77835D048F}"/>
              </a:ext>
            </a:extLst>
          </p:cNvPr>
          <p:cNvSpPr txBox="1">
            <a:spLocks noChangeArrowheads="1"/>
          </p:cNvSpPr>
          <p:nvPr/>
        </p:nvSpPr>
        <p:spPr bwMode="auto">
          <a:xfrm>
            <a:off x="2873376" y="4098927"/>
            <a:ext cx="4321175" cy="3924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195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xmlns="" id="{FEE4954A-3584-4C3D-858F-B2DE22DC9AA4}"/>
              </a:ext>
            </a:extLst>
          </p:cNvPr>
          <p:cNvSpPr>
            <a:spLocks noChangeArrowheads="1"/>
          </p:cNvSpPr>
          <p:nvPr/>
        </p:nvSpPr>
        <p:spPr bwMode="auto">
          <a:xfrm>
            <a:off x="60326" y="6577015"/>
            <a:ext cx="2208213"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9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217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100" kern="1200">
          <a:solidFill>
            <a:srgbClr val="777777"/>
          </a:solidFill>
          <a:latin typeface="+mn-lt"/>
          <a:ea typeface="+mn-ea"/>
          <a:cs typeface="+mn-cs"/>
        </a:defRPr>
      </a:lvl1pPr>
      <a:lvl2pPr marL="557213" indent="-214313" algn="l" rtl="0" eaLnBrk="0" fontAlgn="base" hangingPunct="0">
        <a:spcBef>
          <a:spcPct val="20000"/>
        </a:spcBef>
        <a:spcAft>
          <a:spcPct val="0"/>
        </a:spcAft>
        <a:buClr>
          <a:schemeClr val="hlink"/>
        </a:buClr>
        <a:buFont typeface="Wingdings" panose="05000000000000000000" pitchFamily="2" charset="2"/>
        <a:buChar char="§"/>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xmlns="" id="{D323C17D-048F-4D85-B66B-3210C4AAD738}"/>
              </a:ext>
            </a:extLst>
          </p:cNvPr>
          <p:cNvSpPr>
            <a:spLocks noChangeArrowheads="1"/>
          </p:cNvSpPr>
          <p:nvPr/>
        </p:nvSpPr>
        <p:spPr bwMode="auto">
          <a:xfrm>
            <a:off x="1" y="6477000"/>
            <a:ext cx="8558213"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ct val="50000"/>
              </a:spcBef>
              <a:spcAft>
                <a:spcPts val="0"/>
              </a:spcAft>
              <a:buClrTx/>
              <a:buSzTx/>
              <a:buFont typeface="Arial" panose="020B0604020202020204" pitchFamily="34" charset="0"/>
              <a:buNone/>
              <a:tabLst/>
              <a:defRPr/>
            </a:pPr>
            <a:endParaRPr kumimoji="0" lang="zh-CN" altLang="en-US" sz="900" b="0" i="0" u="none" strike="noStrike" kern="1200" cap="none" spc="0" normalizeH="0" baseline="-25000" noProof="0">
              <a:ln>
                <a:noFill/>
              </a:ln>
              <a:solidFill>
                <a:srgbClr val="777777"/>
              </a:solidFill>
              <a:effectLst/>
              <a:uLnTx/>
              <a:uFillTx/>
              <a:latin typeface="Arial" panose="020B0604020202020204" pitchFamily="34" charset="0"/>
              <a:ea typeface="宋体" panose="02010600030101010101" pitchFamily="2" charset="-122"/>
              <a:cs typeface="+mn-cs"/>
            </a:endParaRPr>
          </a:p>
        </p:txBody>
      </p:sp>
      <p:pic>
        <p:nvPicPr>
          <p:cNvPr id="1027" name="Picture 7" descr="bottom">
            <a:extLst>
              <a:ext uri="{FF2B5EF4-FFF2-40B4-BE49-F238E27FC236}">
                <a16:creationId xmlns:a16="http://schemas.microsoft.com/office/drawing/2014/main" xmlns=""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xmlns="" id="{CCE2D4C0-2E17-424E-BCF8-923AE5618B71}"/>
              </a:ext>
            </a:extLst>
          </p:cNvPr>
          <p:cNvSpPr>
            <a:spLocks noChangeArrowheads="1"/>
          </p:cNvSpPr>
          <p:nvPr/>
        </p:nvSpPr>
        <p:spPr bwMode="auto">
          <a:xfrm>
            <a:off x="8604250" y="6477000"/>
            <a:ext cx="539750"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ts val="0"/>
              </a:spcBef>
              <a:spcAft>
                <a:spcPts val="0"/>
              </a:spcAft>
              <a:buClrTx/>
              <a:buSzTx/>
              <a:buFont typeface="Arial" panose="020B0604020202020204" pitchFamily="34" charset="0"/>
              <a:buNone/>
              <a:tabLst/>
              <a:defRPr/>
            </a:pPr>
            <a:endParaRPr kumimoji="0" lang="en-GB" altLang="en-US" sz="10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29" name="SBottomSquare">
            <a:extLst>
              <a:ext uri="{FF2B5EF4-FFF2-40B4-BE49-F238E27FC236}">
                <a16:creationId xmlns:a16="http://schemas.microsoft.com/office/drawing/2014/main" xmlns="" id="{3711C9EE-CB85-47FC-A6C0-8106D8E2A63C}"/>
              </a:ext>
            </a:extLst>
          </p:cNvPr>
          <p:cNvSpPr>
            <a:spLocks noChangeArrowheads="1"/>
          </p:cNvSpPr>
          <p:nvPr/>
        </p:nvSpPr>
        <p:spPr bwMode="auto">
          <a:xfrm>
            <a:off x="8604250" y="6477000"/>
            <a:ext cx="53975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A614356D-AF49-4C37-8ADA-81BDD80874FE}" type="slidenum">
              <a:rPr kumimoji="0" lang="zh-CN" altLang="en-US" sz="75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30" name="Picture 35" descr="招牌设计">
            <a:extLst>
              <a:ext uri="{FF2B5EF4-FFF2-40B4-BE49-F238E27FC236}">
                <a16:creationId xmlns:a16="http://schemas.microsoft.com/office/drawing/2014/main" xmlns="" id="{09C3719F-B65C-4655-98A2-5173B8669B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4701" y="654050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xmlns="" id="{DEF7BABA-D81E-4B5E-ABA9-03C75EFB4EB2}"/>
              </a:ext>
            </a:extLst>
          </p:cNvPr>
          <p:cNvSpPr txBox="1">
            <a:spLocks noChangeArrowheads="1"/>
          </p:cNvSpPr>
          <p:nvPr/>
        </p:nvSpPr>
        <p:spPr bwMode="auto">
          <a:xfrm>
            <a:off x="7378700" y="6532565"/>
            <a:ext cx="1370013" cy="26545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CLIENTS</a:t>
            </a:r>
          </a:p>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SERVICE</a:t>
            </a:r>
          </a:p>
        </p:txBody>
      </p:sp>
      <p:sp>
        <p:nvSpPr>
          <p:cNvPr id="1032" name="Rectangle 38">
            <a:extLst>
              <a:ext uri="{FF2B5EF4-FFF2-40B4-BE49-F238E27FC236}">
                <a16:creationId xmlns:a16="http://schemas.microsoft.com/office/drawing/2014/main" xmlns="" id="{872BF5CA-A01B-4F30-97C4-45343DC7758D}"/>
              </a:ext>
            </a:extLst>
          </p:cNvPr>
          <p:cNvSpPr>
            <a:spLocks noChangeArrowheads="1"/>
          </p:cNvSpPr>
          <p:nvPr/>
        </p:nvSpPr>
        <p:spPr bwMode="auto">
          <a:xfrm>
            <a:off x="1" y="6524625"/>
            <a:ext cx="2195513"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mn-cs"/>
              </a:rPr>
              <a:t>www.rongke.com</a:t>
            </a:r>
          </a:p>
        </p:txBody>
      </p:sp>
    </p:spTree>
    <p:extLst>
      <p:ext uri="{BB962C8B-B14F-4D97-AF65-F5344CB8AC3E}">
        <p14:creationId xmlns:p14="http://schemas.microsoft.com/office/powerpoint/2010/main" val="4078483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hf sldNum="0" hdr="0" ftr="0" dt="0"/>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har char="•"/>
        <a:defRPr sz="2400" kern="1200">
          <a:solidFill>
            <a:srgbClr val="777777"/>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n"/>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Font typeface="Wingdings" panose="05000000000000000000" pitchFamily="2" charset="2"/>
        <a:buChar char="n"/>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2682751-A040-4F63-8BC1-EBB72EE8B7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26AC0E-487B-4E74-AA2A-9B560D035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9B65178-3217-457D-A8E1-A1A34443BE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DF3E94-B1DE-4DB0-B817-89FF325CCA67}" type="datetimeFigureOut">
              <a:rPr lang="zh-CN" altLang="en-US" smtClean="0"/>
              <a:t>2019/2/15</a:t>
            </a:fld>
            <a:endParaRPr lang="zh-CN" altLang="en-US"/>
          </a:p>
        </p:txBody>
      </p:sp>
      <p:sp>
        <p:nvSpPr>
          <p:cNvPr id="5" name="页脚占位符 4">
            <a:extLst>
              <a:ext uri="{FF2B5EF4-FFF2-40B4-BE49-F238E27FC236}">
                <a16:creationId xmlns:a16="http://schemas.microsoft.com/office/drawing/2014/main" xmlns="" id="{3075A923-6D6D-466C-BE92-3B63A3A47C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D718106-4EAB-474B-8B29-1FEECB16A4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409214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C57C238F-25BF-466E-843D-39C2435E6CD7}"/>
              </a:ext>
            </a:extLst>
          </p:cNvPr>
          <p:cNvSpPr>
            <a:spLocks noChangeArrowheads="1"/>
          </p:cNvSpPr>
          <p:nvPr/>
        </p:nvSpPr>
        <p:spPr bwMode="auto">
          <a:xfrm>
            <a:off x="1819737" y="2221925"/>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2800" dirty="0">
                <a:solidFill>
                  <a:srgbClr val="CC0000"/>
                </a:solidFill>
                <a:latin typeface="黑体" panose="02010609060101010101" pitchFamily="49" charset="-122"/>
                <a:ea typeface="黑体" panose="02010609060101010101" pitchFamily="49" charset="-122"/>
              </a:rPr>
              <a:t>『</a:t>
            </a:r>
            <a:r>
              <a:rPr lang="zh-CN" altLang="en-US" sz="2800" dirty="0">
                <a:solidFill>
                  <a:srgbClr val="CC0000"/>
                </a:solidFill>
                <a:ea typeface="黑体" panose="02010609060101010101" pitchFamily="49" charset="-122"/>
              </a:rPr>
              <a:t>融客</a:t>
            </a:r>
            <a:r>
              <a:rPr lang="zh-CN" altLang="en-US" sz="2800" dirty="0">
                <a:solidFill>
                  <a:srgbClr val="CC0000"/>
                </a:solidFill>
                <a:latin typeface="黑体" panose="02010609060101010101" pitchFamily="49" charset="-122"/>
                <a:ea typeface="黑体" panose="02010609060101010101" pitchFamily="49" charset="-122"/>
              </a:rPr>
              <a:t>月报</a:t>
            </a:r>
            <a:r>
              <a:rPr lang="en-US" altLang="zh-CN" sz="2800" dirty="0">
                <a:solidFill>
                  <a:srgbClr val="CC0000"/>
                </a:solidFill>
                <a:latin typeface="黑体" panose="02010609060101010101" pitchFamily="49" charset="-122"/>
                <a:ea typeface="黑体" panose="02010609060101010101" pitchFamily="49" charset="-122"/>
              </a:rPr>
              <a:t>』</a:t>
            </a:r>
            <a:endParaRPr lang="zh-CN" altLang="en-US" sz="2800" dirty="0">
              <a:solidFill>
                <a:srgbClr val="CC0000"/>
              </a:solidFill>
              <a:latin typeface="黑体" panose="020106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xmlns="" id="{769498CF-6B8F-4F58-A4D7-F87940CFFB14}"/>
              </a:ext>
            </a:extLst>
          </p:cNvPr>
          <p:cNvSpPr txBox="1">
            <a:spLocks noChangeArrowheads="1"/>
          </p:cNvSpPr>
          <p:nvPr/>
        </p:nvSpPr>
        <p:spPr bwMode="auto">
          <a:xfrm>
            <a:off x="658830" y="2844225"/>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3200" b="0" dirty="0">
                <a:solidFill>
                  <a:srgbClr val="000066"/>
                </a:solidFill>
                <a:latin typeface="Times New Roman" panose="02020603050405020304" pitchFamily="18" charset="0"/>
                <a:ea typeface="黑体" panose="02010609060101010101" pitchFamily="49" charset="-122"/>
              </a:rPr>
              <a:t>——</a:t>
            </a:r>
            <a:r>
              <a:rPr lang="zh-CN" altLang="en-US" sz="2800" dirty="0">
                <a:solidFill>
                  <a:srgbClr val="000066"/>
                </a:solidFill>
                <a:latin typeface="Times New Roman" panose="02020603050405020304" pitchFamily="18" charset="0"/>
                <a:ea typeface="黑体" panose="02010609060101010101" pitchFamily="49" charset="-122"/>
              </a:rPr>
              <a:t>私募股权投资市场</a:t>
            </a:r>
            <a:r>
              <a:rPr lang="zh-CN" altLang="en-US" sz="1600" dirty="0">
                <a:solidFill>
                  <a:srgbClr val="000066"/>
                </a:solidFill>
                <a:latin typeface="Times New Roman" panose="02020603050405020304" pitchFamily="18" charset="0"/>
                <a:ea typeface="黑体" panose="02010609060101010101" pitchFamily="49" charset="-122"/>
              </a:rPr>
              <a:t>（</a:t>
            </a:r>
            <a:r>
              <a:rPr lang="en-US" altLang="zh-CN" sz="1600" dirty="0">
                <a:solidFill>
                  <a:srgbClr val="000066"/>
                </a:solidFill>
                <a:latin typeface="Times New Roman" panose="02020603050405020304" pitchFamily="18" charset="0"/>
                <a:ea typeface="黑体" panose="02010609060101010101" pitchFamily="49" charset="-122"/>
              </a:rPr>
              <a:t>2019</a:t>
            </a:r>
            <a:r>
              <a:rPr lang="zh-CN" altLang="en-US" sz="1600" dirty="0">
                <a:solidFill>
                  <a:srgbClr val="000066"/>
                </a:solidFill>
                <a:latin typeface="Times New Roman" panose="02020603050405020304" pitchFamily="18" charset="0"/>
                <a:ea typeface="黑体" panose="02010609060101010101" pitchFamily="49" charset="-122"/>
              </a:rPr>
              <a:t>年</a:t>
            </a:r>
            <a:r>
              <a:rPr lang="en-US" altLang="zh-CN" sz="1600" dirty="0">
                <a:solidFill>
                  <a:srgbClr val="000066"/>
                </a:solidFill>
                <a:latin typeface="Times New Roman" panose="02020603050405020304" pitchFamily="18" charset="0"/>
                <a:ea typeface="黑体" panose="02010609060101010101" pitchFamily="49" charset="-122"/>
              </a:rPr>
              <a:t>1</a:t>
            </a:r>
            <a:r>
              <a:rPr lang="zh-CN" altLang="en-US" sz="16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3869487279"/>
      </p:ext>
    </p:extLst>
  </p:cSld>
  <p:clrMapOvr>
    <a:overrideClrMapping bg1="lt1" tx1="dk1" bg2="lt2" tx2="dk2" accent1="accent1" accent2="accent2" accent3="accent3" accent4="accent4" accent5="accent5" accent6="accent6" hlink="hlink" folHlink="folHlink"/>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5359268-F0F8-492B-A19B-46ACD703637B}"/>
              </a:ext>
            </a:extLst>
          </p:cNvPr>
          <p:cNvGrpSpPr/>
          <p:nvPr/>
        </p:nvGrpSpPr>
        <p:grpSpPr>
          <a:xfrm>
            <a:off x="1363599" y="1008356"/>
            <a:ext cx="2468118" cy="369870"/>
            <a:chOff x="7155444" y="740531"/>
            <a:chExt cx="3098165" cy="369870"/>
          </a:xfrm>
        </p:grpSpPr>
        <p:sp>
          <p:nvSpPr>
            <p:cNvPr id="3" name="矩形 2">
              <a:extLst>
                <a:ext uri="{FF2B5EF4-FFF2-40B4-BE49-F238E27FC236}">
                  <a16:creationId xmlns:a16="http://schemas.microsoft.com/office/drawing/2014/main" xmlns="" id="{0ACB53F9-0272-4182-A959-95C768F4E89B}"/>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情况</a:t>
              </a:r>
            </a:p>
          </p:txBody>
        </p:sp>
        <p:sp>
          <p:nvSpPr>
            <p:cNvPr id="4" name="等腰三角形 3">
              <a:extLst>
                <a:ext uri="{FF2B5EF4-FFF2-40B4-BE49-F238E27FC236}">
                  <a16:creationId xmlns:a16="http://schemas.microsoft.com/office/drawing/2014/main" xmlns="" id="{AAC4873F-232B-4338-A120-8A6BD7DA0BF2}"/>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xmlns="" id="{C55F945F-3654-44D1-B2A2-EDF530A304F2}"/>
              </a:ext>
            </a:extLst>
          </p:cNvPr>
          <p:cNvSpPr txBox="1"/>
          <p:nvPr/>
        </p:nvSpPr>
        <p:spPr>
          <a:xfrm>
            <a:off x="1363599" y="5161941"/>
            <a:ext cx="6086369" cy="1200329"/>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保持较慢节奏，本月有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a:t>
            </a:r>
            <a:r>
              <a:rPr lang="zh-CN" altLang="en-US" sz="1400" dirty="0">
                <a:latin typeface="微软雅黑" panose="020B0503020204020204" pitchFamily="34" charset="-122"/>
                <a:ea typeface="微软雅黑" panose="020B0503020204020204" pitchFamily="34" charset="-122"/>
              </a:rPr>
              <a:t>家企业成功上市交易，募集资金达到了</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126.86</a:t>
            </a:r>
            <a:r>
              <a:rPr lang="zh-CN" altLang="en-US" sz="1400" dirty="0">
                <a:latin typeface="微软雅黑" panose="020B0503020204020204" pitchFamily="34" charset="-122"/>
                <a:ea typeface="微软雅黑" panose="020B0503020204020204" pitchFamily="34" charset="-122"/>
              </a:rPr>
              <a:t>亿，上市退出基金</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支，有所回升；港股共有</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u="sng"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41.49</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p:txBody>
      </p:sp>
      <p:sp>
        <p:nvSpPr>
          <p:cNvPr id="9" name="Rectangle 2">
            <a:extLst>
              <a:ext uri="{FF2B5EF4-FFF2-40B4-BE49-F238E27FC236}">
                <a16:creationId xmlns:a16="http://schemas.microsoft.com/office/drawing/2014/main" xmlns="" id="{C546EA82-DEEE-4A23-9640-604693F84986}"/>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pSp>
        <p:nvGrpSpPr>
          <p:cNvPr id="16" name="组合 15">
            <a:extLst>
              <a:ext uri="{FF2B5EF4-FFF2-40B4-BE49-F238E27FC236}">
                <a16:creationId xmlns:a16="http://schemas.microsoft.com/office/drawing/2014/main" xmlns="" id="{80E7593C-FC0E-4516-9574-BE531A8DEF84}"/>
              </a:ext>
            </a:extLst>
          </p:cNvPr>
          <p:cNvGrpSpPr/>
          <p:nvPr/>
        </p:nvGrpSpPr>
        <p:grpSpPr>
          <a:xfrm>
            <a:off x="1704975" y="1669507"/>
            <a:ext cx="5734050" cy="3338512"/>
            <a:chOff x="0" y="0"/>
            <a:chExt cx="5734050" cy="3338512"/>
          </a:xfrm>
        </p:grpSpPr>
        <p:graphicFrame>
          <p:nvGraphicFramePr>
            <p:cNvPr id="17" name="图表 16">
              <a:extLst>
                <a:ext uri="{FF2B5EF4-FFF2-40B4-BE49-F238E27FC236}">
                  <a16:creationId xmlns:a16="http://schemas.microsoft.com/office/drawing/2014/main" xmlns="" id="{486697DF-0DCF-4B6E-B9FB-6B820ACE3856}"/>
                </a:ext>
              </a:extLst>
            </p:cNvPr>
            <p:cNvGraphicFramePr/>
            <p:nvPr/>
          </p:nvGraphicFramePr>
          <p:xfrm>
            <a:off x="0" y="0"/>
            <a:ext cx="5734050" cy="3338512"/>
          </p:xfrm>
          <a:graphic>
            <a:graphicData uri="http://schemas.openxmlformats.org/drawingml/2006/chart">
              <c:chart xmlns:c="http://schemas.openxmlformats.org/drawingml/2006/chart" xmlns:r="http://schemas.openxmlformats.org/officeDocument/2006/relationships" r:id="rId2"/>
            </a:graphicData>
          </a:graphic>
        </p:graphicFrame>
        <p:sp>
          <p:nvSpPr>
            <p:cNvPr id="18" name="矩形 17">
              <a:extLst>
                <a:ext uri="{FF2B5EF4-FFF2-40B4-BE49-F238E27FC236}">
                  <a16:creationId xmlns:a16="http://schemas.microsoft.com/office/drawing/2014/main" xmlns="" id="{EFBF63F4-8E29-4CF5-B384-B8E4D2843BAC}"/>
                </a:ext>
              </a:extLst>
            </p:cNvPr>
            <p:cNvSpPr/>
            <p:nvPr/>
          </p:nvSpPr>
          <p:spPr>
            <a:xfrm>
              <a:off x="5438775" y="276225"/>
              <a:ext cx="247650" cy="244792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18135389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45EABE0D-2A39-479F-BAC8-67910BE33B4A}"/>
              </a:ext>
            </a:extLst>
          </p:cNvPr>
          <p:cNvSpPr txBox="1"/>
          <p:nvPr/>
        </p:nvSpPr>
        <p:spPr>
          <a:xfrm>
            <a:off x="1218438" y="5023059"/>
            <a:ext cx="6471666" cy="830997"/>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48</a:t>
            </a:r>
            <a:r>
              <a:rPr lang="zh-CN" altLang="en-US" sz="1400" dirty="0">
                <a:latin typeface="微软雅黑" panose="020B0503020204020204" pitchFamily="34" charset="-122"/>
                <a:ea typeface="微软雅黑" panose="020B0503020204020204" pitchFamily="34" charset="-122"/>
              </a:rPr>
              <a:t>个基金产品因标的通过其他方式实现退出，其中</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40</a:t>
            </a:r>
            <a:r>
              <a:rPr lang="zh-CN" altLang="en-US" sz="1400" dirty="0">
                <a:latin typeface="微软雅黑" panose="020B0503020204020204" pitchFamily="34" charset="-122"/>
                <a:ea typeface="微软雅黑" panose="020B0503020204020204" pitchFamily="34" charset="-122"/>
              </a:rPr>
              <a:t>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a:t>
            </a:r>
            <a:r>
              <a:rPr lang="zh-CN" altLang="en-US" sz="1400" dirty="0">
                <a:latin typeface="微软雅黑" panose="020B0503020204020204" pitchFamily="34" charset="-122"/>
                <a:ea typeface="微软雅黑" panose="020B0503020204020204" pitchFamily="34" charset="-122"/>
              </a:rPr>
              <a:t>产品通过</a:t>
            </a:r>
            <a:r>
              <a:rPr lang="zh-CN" altLang="en-US" dirty="0">
                <a:solidFill>
                  <a:srgbClr val="FF0000"/>
                </a:solidFill>
                <a:latin typeface="微软雅黑" panose="020B0503020204020204" pitchFamily="34" charset="-122"/>
                <a:ea typeface="微软雅黑" panose="020B0503020204020204" pitchFamily="34" charset="-122"/>
              </a:rPr>
              <a:t>股权转让</a:t>
            </a:r>
            <a:r>
              <a:rPr lang="zh-CN" altLang="en-US" sz="1400" dirty="0">
                <a:latin typeface="微软雅黑" panose="020B0503020204020204" pitchFamily="34" charset="-122"/>
                <a:ea typeface="微软雅黑" panose="020B0503020204020204" pitchFamily="34" charset="-122"/>
              </a:rPr>
              <a:t>方式退出。</a:t>
            </a:r>
          </a:p>
        </p:txBody>
      </p:sp>
      <p:grpSp>
        <p:nvGrpSpPr>
          <p:cNvPr id="4" name="组合 3">
            <a:extLst>
              <a:ext uri="{FF2B5EF4-FFF2-40B4-BE49-F238E27FC236}">
                <a16:creationId xmlns:a16="http://schemas.microsoft.com/office/drawing/2014/main" xmlns="" id="{DFD4C0E0-9D7A-49E0-8750-CE6D3EC40070}"/>
              </a:ext>
            </a:extLst>
          </p:cNvPr>
          <p:cNvGrpSpPr/>
          <p:nvPr/>
        </p:nvGrpSpPr>
        <p:grpSpPr>
          <a:xfrm>
            <a:off x="1218438" y="1074260"/>
            <a:ext cx="2468118" cy="369870"/>
            <a:chOff x="7155444" y="740531"/>
            <a:chExt cx="3098165" cy="369870"/>
          </a:xfrm>
        </p:grpSpPr>
        <p:sp>
          <p:nvSpPr>
            <p:cNvPr id="5" name="矩形 4">
              <a:extLst>
                <a:ext uri="{FF2B5EF4-FFF2-40B4-BE49-F238E27FC236}">
                  <a16:creationId xmlns:a16="http://schemas.microsoft.com/office/drawing/2014/main" xmlns="" id="{745728EB-1932-42D2-BB95-C04F2A8CE4E2}"/>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基金退出情况情况</a:t>
              </a:r>
            </a:p>
          </p:txBody>
        </p:sp>
        <p:sp>
          <p:nvSpPr>
            <p:cNvPr id="6" name="等腰三角形 5">
              <a:extLst>
                <a:ext uri="{FF2B5EF4-FFF2-40B4-BE49-F238E27FC236}">
                  <a16:creationId xmlns:a16="http://schemas.microsoft.com/office/drawing/2014/main" xmlns="" id="{32027C38-7474-4F34-A204-BB914F1267A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xmlns="" id="{03DF9D2D-AE5A-4AB7-B9C0-43EE079DF84E}"/>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aphicFrame>
        <p:nvGraphicFramePr>
          <p:cNvPr id="9" name="图表 8">
            <a:extLst>
              <a:ext uri="{FF2B5EF4-FFF2-40B4-BE49-F238E27FC236}">
                <a16:creationId xmlns:a16="http://schemas.microsoft.com/office/drawing/2014/main" xmlns="" id="{590C5DA7-2CC6-4645-A692-535B08343BB7}"/>
              </a:ext>
            </a:extLst>
          </p:cNvPr>
          <p:cNvGraphicFramePr>
            <a:graphicFrameLocks/>
          </p:cNvGraphicFramePr>
          <p:nvPr>
            <p:extLst>
              <p:ext uri="{D42A27DB-BD31-4B8C-83A1-F6EECF244321}">
                <p14:modId xmlns:p14="http://schemas.microsoft.com/office/powerpoint/2010/main" val="3010231330"/>
              </p:ext>
            </p:extLst>
          </p:nvPr>
        </p:nvGraphicFramePr>
        <p:xfrm>
          <a:off x="1862137" y="1927183"/>
          <a:ext cx="5419725" cy="2919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44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2455FD19-DA76-436C-8EFA-1FA1564C643D}"/>
              </a:ext>
            </a:extLst>
          </p:cNvPr>
          <p:cNvGrpSpPr/>
          <p:nvPr/>
        </p:nvGrpSpPr>
        <p:grpSpPr>
          <a:xfrm>
            <a:off x="330414" y="1100636"/>
            <a:ext cx="2975493" cy="369870"/>
            <a:chOff x="7155444" y="740531"/>
            <a:chExt cx="3098165" cy="369870"/>
          </a:xfrm>
        </p:grpSpPr>
        <p:sp>
          <p:nvSpPr>
            <p:cNvPr id="5" name="矩形 4">
              <a:extLst>
                <a:ext uri="{FF2B5EF4-FFF2-40B4-BE49-F238E27FC236}">
                  <a16:creationId xmlns:a16="http://schemas.microsoft.com/office/drawing/2014/main" xmlns="" id="{F80D0CF8-A912-4577-8742-593D720E685A}"/>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a:t>
              </a:r>
            </a:p>
          </p:txBody>
        </p:sp>
        <p:sp>
          <p:nvSpPr>
            <p:cNvPr id="6" name="等腰三角形 5">
              <a:extLst>
                <a:ext uri="{FF2B5EF4-FFF2-40B4-BE49-F238E27FC236}">
                  <a16:creationId xmlns:a16="http://schemas.microsoft.com/office/drawing/2014/main" xmlns="" id="{1AE23381-DA79-48F2-8786-4B57B71477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2">
            <a:extLst>
              <a:ext uri="{FF2B5EF4-FFF2-40B4-BE49-F238E27FC236}">
                <a16:creationId xmlns:a16="http://schemas.microsoft.com/office/drawing/2014/main" xmlns="" id="{C031BE98-A4CB-4D70-B7E2-7A08C11CB145}"/>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并购</a:t>
            </a:r>
          </a:p>
        </p:txBody>
      </p:sp>
      <p:sp>
        <p:nvSpPr>
          <p:cNvPr id="11" name="文本框 10">
            <a:extLst>
              <a:ext uri="{FF2B5EF4-FFF2-40B4-BE49-F238E27FC236}">
                <a16:creationId xmlns:a16="http://schemas.microsoft.com/office/drawing/2014/main" xmlns="" id="{44F5AB08-A461-41C5-BB26-0815777B6AAE}"/>
              </a:ext>
            </a:extLst>
          </p:cNvPr>
          <p:cNvSpPr txBox="1"/>
          <p:nvPr/>
        </p:nvSpPr>
        <p:spPr>
          <a:xfrm>
            <a:off x="880213" y="4647117"/>
            <a:ext cx="7535008"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本月共发生上市公司对非上市公司的并购事件</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147</a:t>
            </a:r>
            <a:r>
              <a:rPr lang="zh-CN" altLang="en-US" sz="1400" dirty="0">
                <a:latin typeface="微软雅黑" panose="020B0503020204020204" pitchFamily="34" charset="-122"/>
                <a:ea typeface="微软雅黑" panose="020B0503020204020204" pitchFamily="34" charset="-122"/>
              </a:rPr>
              <a:t>起，涉及规模</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1747.25</a:t>
            </a:r>
            <a:r>
              <a:rPr lang="zh-CN" altLang="en-US" sz="1400" dirty="0">
                <a:latin typeface="微软雅黑" panose="020B0503020204020204" pitchFamily="34" charset="-122"/>
                <a:ea typeface="微软雅黑" panose="020B0503020204020204" pitchFamily="34" charset="-122"/>
              </a:rPr>
              <a:t>亿元人民币，其中，董事会预案的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92</a:t>
            </a:r>
            <a:r>
              <a:rPr lang="zh-CN" altLang="en-US" sz="1400" dirty="0">
                <a:latin typeface="微软雅黑" panose="020B0503020204020204" pitchFamily="34" charset="-122"/>
                <a:ea typeface="微软雅黑" panose="020B0503020204020204" pitchFamily="34" charset="-122"/>
              </a:rPr>
              <a:t>家，进行中的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a:t>
            </a:r>
            <a:r>
              <a:rPr lang="zh-CN" altLang="en-US" sz="1400" dirty="0">
                <a:latin typeface="微软雅黑" panose="020B0503020204020204" pitchFamily="34" charset="-122"/>
                <a:ea typeface="微软雅黑" panose="020B0503020204020204" pitchFamily="34" charset="-122"/>
              </a:rPr>
              <a:t>家，达成转让意向的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a:t>
            </a:r>
            <a:r>
              <a:rPr lang="zh-CN" altLang="en-US" sz="1400" dirty="0">
                <a:latin typeface="微软雅黑" panose="020B0503020204020204" pitchFamily="34" charset="-122"/>
                <a:ea typeface="微软雅黑" panose="020B0503020204020204" pitchFamily="34" charset="-122"/>
              </a:rPr>
              <a:t>家，签署转让协议的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31</a:t>
            </a:r>
            <a:r>
              <a:rPr lang="zh-CN" altLang="en-US" sz="1400" dirty="0">
                <a:latin typeface="微软雅黑" panose="020B0503020204020204" pitchFamily="34" charset="-122"/>
                <a:ea typeface="微软雅黑" panose="020B0503020204020204" pitchFamily="34" charset="-122"/>
              </a:rPr>
              <a:t>家，股东大会通过的</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a:t>
            </a:r>
            <a:r>
              <a:rPr lang="zh-CN" altLang="en-US" sz="1400" dirty="0">
                <a:latin typeface="微软雅黑" panose="020B0503020204020204" pitchFamily="34" charset="-122"/>
                <a:ea typeface="微软雅黑" panose="020B0503020204020204" pitchFamily="34" charset="-122"/>
              </a:rPr>
              <a:t>家。</a:t>
            </a:r>
          </a:p>
        </p:txBody>
      </p:sp>
      <p:graphicFrame>
        <p:nvGraphicFramePr>
          <p:cNvPr id="7" name="表格 6">
            <a:extLst>
              <a:ext uri="{FF2B5EF4-FFF2-40B4-BE49-F238E27FC236}">
                <a16:creationId xmlns:a16="http://schemas.microsoft.com/office/drawing/2014/main" xmlns="" id="{1ED5DC62-14BF-4AD2-BC77-4EB6C77E5BCA}"/>
              </a:ext>
            </a:extLst>
          </p:cNvPr>
          <p:cNvGraphicFramePr>
            <a:graphicFrameLocks noGrp="1"/>
          </p:cNvGraphicFramePr>
          <p:nvPr>
            <p:extLst>
              <p:ext uri="{D42A27DB-BD31-4B8C-83A1-F6EECF244321}">
                <p14:modId xmlns:p14="http://schemas.microsoft.com/office/powerpoint/2010/main" val="774873665"/>
              </p:ext>
            </p:extLst>
          </p:nvPr>
        </p:nvGraphicFramePr>
        <p:xfrm>
          <a:off x="2133600" y="1825322"/>
          <a:ext cx="4876800" cy="2466975"/>
        </p:xfrm>
        <a:graphic>
          <a:graphicData uri="http://schemas.openxmlformats.org/drawingml/2006/table">
            <a:tbl>
              <a:tblPr/>
              <a:tblGrid>
                <a:gridCol w="1625600">
                  <a:extLst>
                    <a:ext uri="{9D8B030D-6E8A-4147-A177-3AD203B41FA5}">
                      <a16:colId xmlns:a16="http://schemas.microsoft.com/office/drawing/2014/main" xmlns="" val="3043346573"/>
                    </a:ext>
                  </a:extLst>
                </a:gridCol>
                <a:gridCol w="1625600">
                  <a:extLst>
                    <a:ext uri="{9D8B030D-6E8A-4147-A177-3AD203B41FA5}">
                      <a16:colId xmlns:a16="http://schemas.microsoft.com/office/drawing/2014/main" xmlns="" val="4218523402"/>
                    </a:ext>
                  </a:extLst>
                </a:gridCol>
                <a:gridCol w="1625600">
                  <a:extLst>
                    <a:ext uri="{9D8B030D-6E8A-4147-A177-3AD203B41FA5}">
                      <a16:colId xmlns:a16="http://schemas.microsoft.com/office/drawing/2014/main" xmlns="" val="2229333120"/>
                    </a:ext>
                  </a:extLst>
                </a:gridCol>
              </a:tblGrid>
              <a:tr h="352425">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交易状态</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数量</a:t>
                      </a:r>
                    </a:p>
                  </a:txBody>
                  <a:tcPr marL="9525" marR="9525" marT="9525" marB="0" anchor="ctr">
                    <a:lnL>
                      <a:noFill/>
                    </a:lnL>
                    <a:lnR>
                      <a:noFill/>
                    </a:lnR>
                    <a:lnT>
                      <a:noFill/>
                    </a:lnT>
                    <a:lnB>
                      <a:noFill/>
                    </a:lnB>
                    <a:solidFill>
                      <a:srgbClr val="D9E1F2"/>
                    </a:solidFill>
                  </a:tcPr>
                </a:tc>
                <a:tc>
                  <a:txBody>
                    <a:bodyPr/>
                    <a:lstStyle/>
                    <a:p>
                      <a:pPr algn="ctr" fontAlgn="ctr"/>
                      <a:r>
                        <a:rPr lang="zh-CN" altLang="en-US" sz="1400" b="1" i="0" u="none" strike="noStrike">
                          <a:solidFill>
                            <a:srgbClr val="000000"/>
                          </a:solidFill>
                          <a:effectLst/>
                          <a:latin typeface="黑体" panose="02010609060101010101" pitchFamily="49" charset="-122"/>
                          <a:ea typeface="黑体" panose="02010609060101010101" pitchFamily="49" charset="-122"/>
                        </a:rPr>
                        <a:t>金额总计</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xmlns="" val="4025410693"/>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董事会预案</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92</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1625.71</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xmlns="" val="1539802578"/>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进行中</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4</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2.07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242562007"/>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达成转让意向</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12</a:t>
                      </a:r>
                    </a:p>
                  </a:txBody>
                  <a:tcPr marL="9525" marR="9525" marT="9525" marB="0" anchor="ctr">
                    <a:lnL>
                      <a:noFill/>
                    </a:lnL>
                    <a:lnR>
                      <a:noFill/>
                    </a:lnR>
                    <a:lnT>
                      <a:noFill/>
                    </a:lnT>
                    <a:lnB>
                      <a:noFill/>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1.74</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xmlns="" val="1166066335"/>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签署转让协议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31</a:t>
                      </a:r>
                    </a:p>
                  </a:txBody>
                  <a:tcPr marL="9525" marR="9525" marT="9525" marB="0" anchor="ctr">
                    <a:lnL>
                      <a:noFill/>
                    </a:lnL>
                    <a:lnR>
                      <a:noFill/>
                    </a:lnR>
                    <a:lnT>
                      <a:noFill/>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84.11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258435741"/>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股东大会通过</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33.64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286930990"/>
                  </a:ext>
                </a:extLst>
              </a:tr>
              <a:tr h="352425">
                <a:tc>
                  <a:txBody>
                    <a:bodyPr/>
                    <a:lstStyle/>
                    <a:p>
                      <a:pPr algn="ctr" fontAlgn="ctr"/>
                      <a:r>
                        <a:rPr lang="zh-CN" altLang="en-US" sz="1400" b="0" i="0" u="none" strike="noStrike">
                          <a:solidFill>
                            <a:srgbClr val="000000"/>
                          </a:solidFill>
                          <a:effectLst/>
                          <a:latin typeface="黑体" panose="02010609060101010101" pitchFamily="49" charset="-122"/>
                          <a:ea typeface="黑体" panose="02010609060101010101" pitchFamily="49"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a:solidFill>
                            <a:srgbClr val="000000"/>
                          </a:solidFill>
                          <a:effectLst/>
                          <a:latin typeface="黑体" panose="02010609060101010101" pitchFamily="49" charset="-122"/>
                          <a:ea typeface="黑体" panose="02010609060101010101" pitchFamily="49" charset="-122"/>
                        </a:rPr>
                        <a:t>147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400" b="0" i="0" u="none" strike="noStrike" dirty="0">
                          <a:solidFill>
                            <a:srgbClr val="000000"/>
                          </a:solidFill>
                          <a:effectLst/>
                          <a:latin typeface="黑体" panose="02010609060101010101" pitchFamily="49" charset="-122"/>
                          <a:ea typeface="黑体" panose="02010609060101010101" pitchFamily="49" charset="-122"/>
                        </a:rPr>
                        <a:t>1747.25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678210993"/>
                  </a:ext>
                </a:extLst>
              </a:tr>
            </a:tbl>
          </a:graphicData>
        </a:graphic>
      </p:graphicFrame>
    </p:spTree>
    <p:extLst>
      <p:ext uri="{BB962C8B-B14F-4D97-AF65-F5344CB8AC3E}">
        <p14:creationId xmlns:p14="http://schemas.microsoft.com/office/powerpoint/2010/main" val="16904399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A3B061A-F4CD-48FE-949B-A9F6089DE5E0}"/>
              </a:ext>
            </a:extLst>
          </p:cNvPr>
          <p:cNvSpPr/>
          <p:nvPr/>
        </p:nvSpPr>
        <p:spPr>
          <a:xfrm>
            <a:off x="180943" y="995448"/>
            <a:ext cx="3617333"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上市公司并购非上市公司金额前五</a:t>
            </a:r>
          </a:p>
        </p:txBody>
      </p:sp>
      <p:graphicFrame>
        <p:nvGraphicFramePr>
          <p:cNvPr id="4" name="表格 3">
            <a:extLst>
              <a:ext uri="{FF2B5EF4-FFF2-40B4-BE49-F238E27FC236}">
                <a16:creationId xmlns:a16="http://schemas.microsoft.com/office/drawing/2014/main" xmlns="" id="{97351A70-5E15-4533-907F-8DE45D5A0AB0}"/>
              </a:ext>
            </a:extLst>
          </p:cNvPr>
          <p:cNvGraphicFramePr>
            <a:graphicFrameLocks noGrp="1"/>
          </p:cNvGraphicFramePr>
          <p:nvPr>
            <p:extLst>
              <p:ext uri="{D42A27DB-BD31-4B8C-83A1-F6EECF244321}">
                <p14:modId xmlns:p14="http://schemas.microsoft.com/office/powerpoint/2010/main" val="1660688310"/>
              </p:ext>
            </p:extLst>
          </p:nvPr>
        </p:nvGraphicFramePr>
        <p:xfrm>
          <a:off x="628650" y="1895916"/>
          <a:ext cx="7886699" cy="3549018"/>
        </p:xfrm>
        <a:graphic>
          <a:graphicData uri="http://schemas.openxmlformats.org/drawingml/2006/table">
            <a:tbl>
              <a:tblPr/>
              <a:tblGrid>
                <a:gridCol w="1336484">
                  <a:extLst>
                    <a:ext uri="{9D8B030D-6E8A-4147-A177-3AD203B41FA5}">
                      <a16:colId xmlns:a16="http://schemas.microsoft.com/office/drawing/2014/main" xmlns="" val="1333469132"/>
                    </a:ext>
                  </a:extLst>
                </a:gridCol>
                <a:gridCol w="2069628">
                  <a:extLst>
                    <a:ext uri="{9D8B030D-6E8A-4147-A177-3AD203B41FA5}">
                      <a16:colId xmlns:a16="http://schemas.microsoft.com/office/drawing/2014/main" xmlns="" val="3616031379"/>
                    </a:ext>
                  </a:extLst>
                </a:gridCol>
                <a:gridCol w="1807619">
                  <a:extLst>
                    <a:ext uri="{9D8B030D-6E8A-4147-A177-3AD203B41FA5}">
                      <a16:colId xmlns:a16="http://schemas.microsoft.com/office/drawing/2014/main" xmlns="" val="2760062654"/>
                    </a:ext>
                  </a:extLst>
                </a:gridCol>
                <a:gridCol w="1336484">
                  <a:extLst>
                    <a:ext uri="{9D8B030D-6E8A-4147-A177-3AD203B41FA5}">
                      <a16:colId xmlns:a16="http://schemas.microsoft.com/office/drawing/2014/main" xmlns="" val="3418946800"/>
                    </a:ext>
                  </a:extLst>
                </a:gridCol>
                <a:gridCol w="1336484">
                  <a:extLst>
                    <a:ext uri="{9D8B030D-6E8A-4147-A177-3AD203B41FA5}">
                      <a16:colId xmlns:a16="http://schemas.microsoft.com/office/drawing/2014/main" xmlns="" val="2932069699"/>
                    </a:ext>
                  </a:extLst>
                </a:gridCol>
              </a:tblGrid>
              <a:tr h="591503">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日期</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标的企业</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购买方</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金额</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进行状态</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AFFF"/>
                    </a:solidFill>
                  </a:tcPr>
                </a:tc>
                <a:extLst>
                  <a:ext uri="{0D108BD9-81ED-4DB2-BD59-A6C34878D82A}">
                    <a16:rowId xmlns:a16="http://schemas.microsoft.com/office/drawing/2014/main" xmlns="" val="716532885"/>
                  </a:ext>
                </a:extLst>
              </a:tr>
              <a:tr h="591503">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2019-01-26</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双汇集团</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股权</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双汇发展</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(000895.</a:t>
                      </a:r>
                      <a:r>
                        <a:rPr lang="en-US" sz="1200" b="0" i="0" u="none" strike="noStrike">
                          <a:solidFill>
                            <a:srgbClr val="000000"/>
                          </a:solidFill>
                          <a:effectLst/>
                          <a:latin typeface="华文新魏" panose="02010800040101010101" pitchFamily="2" charset="-122"/>
                          <a:ea typeface="华文新魏" panose="02010800040101010101" pitchFamily="2" charset="-122"/>
                        </a:rPr>
                        <a:t>SZ)</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4,016,670.19</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1678912"/>
                  </a:ext>
                </a:extLst>
              </a:tr>
              <a:tr h="591503">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2019-01-24</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居然新零售</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股权</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中商集团</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(000785.</a:t>
                      </a:r>
                      <a:r>
                        <a:rPr lang="en-US" sz="1200" b="0" i="0" u="none" strike="noStrike">
                          <a:solidFill>
                            <a:srgbClr val="000000"/>
                          </a:solidFill>
                          <a:effectLst/>
                          <a:latin typeface="华文新魏" panose="02010800040101010101" pitchFamily="2" charset="-122"/>
                          <a:ea typeface="华文新魏" panose="02010800040101010101" pitchFamily="2" charset="-122"/>
                        </a:rPr>
                        <a:t>SZ)</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3,730,000.00</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8355648"/>
                  </a:ext>
                </a:extLst>
              </a:tr>
              <a:tr h="591503">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2019-01-03</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兴澄特钢</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86.50%</a:t>
                      </a: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股权</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大冶特钢</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(000708.</a:t>
                      </a:r>
                      <a:r>
                        <a:rPr lang="en-US" sz="1200" b="0" i="0" u="none" strike="noStrike">
                          <a:solidFill>
                            <a:srgbClr val="000000"/>
                          </a:solidFill>
                          <a:effectLst/>
                          <a:latin typeface="华文新魏" panose="02010800040101010101" pitchFamily="2" charset="-122"/>
                          <a:ea typeface="华文新魏" panose="02010800040101010101" pitchFamily="2" charset="-122"/>
                        </a:rPr>
                        <a:t>SZ)</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2,318,200.00</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793701"/>
                  </a:ext>
                </a:extLst>
              </a:tr>
              <a:tr h="591503">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2019-01-10</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广州证券</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100%</a:t>
                      </a: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股权</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中信证券</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(600030.</a:t>
                      </a:r>
                      <a:r>
                        <a:rPr lang="en-US" sz="1200" b="0" i="0" u="none" strike="noStrike">
                          <a:solidFill>
                            <a:srgbClr val="000000"/>
                          </a:solidFill>
                          <a:effectLst/>
                          <a:latin typeface="华文新魏" panose="02010800040101010101" pitchFamily="2" charset="-122"/>
                          <a:ea typeface="华文新魏" panose="02010800040101010101" pitchFamily="2" charset="-122"/>
                        </a:rPr>
                        <a:t>SH,6030.HKS,)</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1,346,000.00</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董事会预案</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7178914"/>
                  </a:ext>
                </a:extLst>
              </a:tr>
              <a:tr h="591503">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2019-01-19</a:t>
                      </a:r>
                    </a:p>
                  </a:txBody>
                  <a:tcPr marL="7213" marR="7213" marT="7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华文新魏" panose="02010800040101010101" pitchFamily="2" charset="-122"/>
                          <a:ea typeface="华文新魏" panose="02010800040101010101" pitchFamily="2" charset="-122"/>
                        </a:rPr>
                        <a:t>BHR DRC100%</a:t>
                      </a:r>
                      <a:r>
                        <a:rPr lang="zh-CN" altLang="en-US" sz="1200" b="0" i="0" u="none" strike="noStrike">
                          <a:solidFill>
                            <a:srgbClr val="000000"/>
                          </a:solidFill>
                          <a:effectLst/>
                          <a:latin typeface="华文新魏" panose="02010800040101010101" pitchFamily="2" charset="-122"/>
                          <a:ea typeface="华文新魏" panose="02010800040101010101" pitchFamily="2" charset="-122"/>
                        </a:rPr>
                        <a:t>股权</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华文新魏" panose="02010800040101010101" pitchFamily="2" charset="-122"/>
                          <a:ea typeface="华文新魏" panose="02010800040101010101" pitchFamily="2" charset="-122"/>
                        </a:rPr>
                        <a:t>洛阳钼业</a:t>
                      </a:r>
                      <a:r>
                        <a:rPr lang="en-US" altLang="zh-CN" sz="1200" b="0" i="0" u="none" strike="noStrike">
                          <a:solidFill>
                            <a:srgbClr val="000000"/>
                          </a:solidFill>
                          <a:effectLst/>
                          <a:latin typeface="华文新魏" panose="02010800040101010101" pitchFamily="2" charset="-122"/>
                          <a:ea typeface="华文新魏" panose="02010800040101010101" pitchFamily="2" charset="-122"/>
                        </a:rPr>
                        <a:t>(603993.SHN,3993.HKS,)</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华文新魏" panose="02010800040101010101" pitchFamily="2" charset="-122"/>
                          <a:ea typeface="华文新魏" panose="02010800040101010101" pitchFamily="2" charset="-122"/>
                        </a:rPr>
                        <a:t>772,475.65</a:t>
                      </a:r>
                    </a:p>
                  </a:txBody>
                  <a:tcPr marL="7213" marR="7213" marT="7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华文新魏" panose="02010800040101010101" pitchFamily="2" charset="-122"/>
                          <a:ea typeface="华文新魏" panose="02010800040101010101" pitchFamily="2" charset="-122"/>
                        </a:rPr>
                        <a:t>董事会预案</a:t>
                      </a:r>
                    </a:p>
                  </a:txBody>
                  <a:tcPr marL="7213" marR="7213" marT="7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7235256"/>
                  </a:ext>
                </a:extLst>
              </a:tr>
            </a:tbl>
          </a:graphicData>
        </a:graphic>
      </p:graphicFrame>
    </p:spTree>
    <p:extLst>
      <p:ext uri="{BB962C8B-B14F-4D97-AF65-F5344CB8AC3E}">
        <p14:creationId xmlns:p14="http://schemas.microsoft.com/office/powerpoint/2010/main" val="33318816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B192C6C-C867-4A40-BD67-F10C5AAB7ABD}"/>
              </a:ext>
            </a:extLst>
          </p:cNvPr>
          <p:cNvGrpSpPr/>
          <p:nvPr/>
        </p:nvGrpSpPr>
        <p:grpSpPr>
          <a:xfrm>
            <a:off x="1337607" y="958527"/>
            <a:ext cx="2482389" cy="369870"/>
            <a:chOff x="7155445" y="740531"/>
            <a:chExt cx="3098164" cy="369870"/>
          </a:xfrm>
        </p:grpSpPr>
        <p:sp>
          <p:nvSpPr>
            <p:cNvPr id="3" name="矩形 2">
              <a:extLst>
                <a:ext uri="{FF2B5EF4-FFF2-40B4-BE49-F238E27FC236}">
                  <a16:creationId xmlns:a16="http://schemas.microsoft.com/office/drawing/2014/main" xmlns="" id="{3D998EF2-C2E1-47F6-A49E-03E08AD1E6E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4" name="等腰三角形 3">
              <a:extLst>
                <a:ext uri="{FF2B5EF4-FFF2-40B4-BE49-F238E27FC236}">
                  <a16:creationId xmlns:a16="http://schemas.microsoft.com/office/drawing/2014/main" xmlns="" id="{3E45F51D-D3B3-4534-BF36-2EA891BD3E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xmlns="" id="{A0CA3F26-CEE2-44B9-931A-95143DC64952}"/>
              </a:ext>
            </a:extLst>
          </p:cNvPr>
          <p:cNvGrpSpPr/>
          <p:nvPr/>
        </p:nvGrpSpPr>
        <p:grpSpPr>
          <a:xfrm>
            <a:off x="1317406" y="1484903"/>
            <a:ext cx="1193916" cy="940284"/>
            <a:chOff x="393862" y="1328632"/>
            <a:chExt cx="1193916" cy="838019"/>
          </a:xfrm>
        </p:grpSpPr>
        <p:grpSp>
          <p:nvGrpSpPr>
            <p:cNvPr id="6" name="组合 5">
              <a:extLst>
                <a:ext uri="{FF2B5EF4-FFF2-40B4-BE49-F238E27FC236}">
                  <a16:creationId xmlns:a16="http://schemas.microsoft.com/office/drawing/2014/main" xmlns="" id="{13478204-CE06-4728-AFC8-400537D2C8E5}"/>
                </a:ext>
              </a:extLst>
            </p:cNvPr>
            <p:cNvGrpSpPr/>
            <p:nvPr/>
          </p:nvGrpSpPr>
          <p:grpSpPr>
            <a:xfrm>
              <a:off x="393862" y="1328632"/>
              <a:ext cx="1193916" cy="667395"/>
              <a:chOff x="517989" y="1205342"/>
              <a:chExt cx="1193916" cy="667395"/>
            </a:xfrm>
          </p:grpSpPr>
          <p:sp>
            <p:nvSpPr>
              <p:cNvPr id="8" name="文本框 7">
                <a:extLst>
                  <a:ext uri="{FF2B5EF4-FFF2-40B4-BE49-F238E27FC236}">
                    <a16:creationId xmlns:a16="http://schemas.microsoft.com/office/drawing/2014/main" xmlns="" id="{EB61FB0A-0FCC-4961-92CC-07B45FE21899}"/>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9" name="文本框 8">
                <a:extLst>
                  <a:ext uri="{FF2B5EF4-FFF2-40B4-BE49-F238E27FC236}">
                    <a16:creationId xmlns:a16="http://schemas.microsoft.com/office/drawing/2014/main" xmlns="" id="{B201B6FA-510C-4E91-9D74-D6338F17BF33}"/>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10" name="文本框 9">
                <a:extLst>
                  <a:ext uri="{FF2B5EF4-FFF2-40B4-BE49-F238E27FC236}">
                    <a16:creationId xmlns:a16="http://schemas.microsoft.com/office/drawing/2014/main" xmlns="" id="{8BDC0793-0BF1-4BE1-8BD2-98B467366E0A}"/>
                  </a:ext>
                </a:extLst>
              </p:cNvPr>
              <p:cNvSpPr txBox="1"/>
              <p:nvPr/>
            </p:nvSpPr>
            <p:spPr>
              <a:xfrm>
                <a:off x="517989" y="1461282"/>
                <a:ext cx="954107" cy="411455"/>
              </a:xfrm>
              <a:prstGeom prst="rect">
                <a:avLst/>
              </a:prstGeom>
              <a:noFill/>
            </p:spPr>
            <p:txBody>
              <a:bodyPr wrap="none" rtlCol="0">
                <a:spAutoFit/>
              </a:bodyPr>
              <a:lstStyle/>
              <a:p>
                <a:r>
                  <a:rPr lang="en-US" altLang="zh-CN" sz="2400" dirty="0">
                    <a:solidFill>
                      <a:srgbClr val="FF0000"/>
                    </a:solidFill>
                  </a:rPr>
                  <a:t>10551</a:t>
                </a:r>
                <a:endParaRPr lang="zh-CN" altLang="en-US" sz="2400" dirty="0">
                  <a:solidFill>
                    <a:srgbClr val="FF0000"/>
                  </a:solidFill>
                </a:endParaRPr>
              </a:p>
            </p:txBody>
          </p:sp>
        </p:grpSp>
        <p:sp>
          <p:nvSpPr>
            <p:cNvPr id="7" name="文本框 6">
              <a:extLst>
                <a:ext uri="{FF2B5EF4-FFF2-40B4-BE49-F238E27FC236}">
                  <a16:creationId xmlns:a16="http://schemas.microsoft.com/office/drawing/2014/main" xmlns="" id="{E13DFBB9-9F73-4410-9816-C0F3E6124772}"/>
                </a:ext>
              </a:extLst>
            </p:cNvPr>
            <p:cNvSpPr txBox="1"/>
            <p:nvPr/>
          </p:nvSpPr>
          <p:spPr>
            <a:xfrm>
              <a:off x="930867" y="1892348"/>
              <a:ext cx="542136"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-140</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xmlns="" id="{E9322C8B-9E29-4006-A6BF-E2473C8BE5AA}"/>
              </a:ext>
            </a:extLst>
          </p:cNvPr>
          <p:cNvGrpSpPr/>
          <p:nvPr/>
        </p:nvGrpSpPr>
        <p:grpSpPr>
          <a:xfrm>
            <a:off x="2842503" y="1480603"/>
            <a:ext cx="1995494" cy="982143"/>
            <a:chOff x="1918959" y="1157696"/>
            <a:chExt cx="1995494" cy="982143"/>
          </a:xfrm>
        </p:grpSpPr>
        <p:sp>
          <p:nvSpPr>
            <p:cNvPr id="12" name="矩形: 对角圆角 11">
              <a:extLst>
                <a:ext uri="{FF2B5EF4-FFF2-40B4-BE49-F238E27FC236}">
                  <a16:creationId xmlns:a16="http://schemas.microsoft.com/office/drawing/2014/main" xmlns="" id="{2EA4BD2D-7BB0-44D6-BB4F-D686B1F19CD4}"/>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9641</a:t>
              </a:r>
              <a:endParaRPr lang="zh-CN" altLang="en-US" dirty="0">
                <a:latin typeface="Arial" panose="020B0604020202020204" pitchFamily="34" charset="0"/>
                <a:cs typeface="Arial" panose="020B0604020202020204" pitchFamily="34" charset="0"/>
              </a:endParaRPr>
            </a:p>
          </p:txBody>
        </p:sp>
        <p:sp>
          <p:nvSpPr>
            <p:cNvPr id="13" name="矩形: 对角圆角 12">
              <a:extLst>
                <a:ext uri="{FF2B5EF4-FFF2-40B4-BE49-F238E27FC236}">
                  <a16:creationId xmlns:a16="http://schemas.microsoft.com/office/drawing/2014/main" xmlns="" id="{E9BFC642-B02F-42CE-A0F3-81D4EB4EBB6A}"/>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910</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xmlns="" id="{2DE025C8-D2B4-4351-A37A-480E4C6B5A8C}"/>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15" name="文本框 14">
              <a:extLst>
                <a:ext uri="{FF2B5EF4-FFF2-40B4-BE49-F238E27FC236}">
                  <a16:creationId xmlns:a16="http://schemas.microsoft.com/office/drawing/2014/main" xmlns="" id="{EEEA569F-67A2-498A-856B-0A5CE250ECD9}"/>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16" name="文本框 15">
              <a:extLst>
                <a:ext uri="{FF2B5EF4-FFF2-40B4-BE49-F238E27FC236}">
                  <a16:creationId xmlns:a16="http://schemas.microsoft.com/office/drawing/2014/main" xmlns="" id="{11FF2029-8C62-4408-85B5-64D88780B96D}"/>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17" name="组合 16">
            <a:extLst>
              <a:ext uri="{FF2B5EF4-FFF2-40B4-BE49-F238E27FC236}">
                <a16:creationId xmlns:a16="http://schemas.microsoft.com/office/drawing/2014/main" xmlns="" id="{71F8690C-DFC1-48B1-B5C9-0E1C5146E26A}"/>
              </a:ext>
            </a:extLst>
          </p:cNvPr>
          <p:cNvGrpSpPr/>
          <p:nvPr/>
        </p:nvGrpSpPr>
        <p:grpSpPr>
          <a:xfrm>
            <a:off x="4905833" y="1480603"/>
            <a:ext cx="2337227" cy="1147417"/>
            <a:chOff x="3982289" y="1324332"/>
            <a:chExt cx="2337227" cy="1147417"/>
          </a:xfrm>
        </p:grpSpPr>
        <p:pic>
          <p:nvPicPr>
            <p:cNvPr id="18" name="图片 17">
              <a:extLst>
                <a:ext uri="{FF2B5EF4-FFF2-40B4-BE49-F238E27FC236}">
                  <a16:creationId xmlns:a16="http://schemas.microsoft.com/office/drawing/2014/main" xmlns="" id="{82F2CDC7-694B-45B4-8DD1-03C4F3F11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19" name="文本框 18">
              <a:extLst>
                <a:ext uri="{FF2B5EF4-FFF2-40B4-BE49-F238E27FC236}">
                  <a16:creationId xmlns:a16="http://schemas.microsoft.com/office/drawing/2014/main" xmlns="" id="{53EF8AFA-2673-4F46-9D90-32E6F887CC3A}"/>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20" name="箭头: 五边形 19">
              <a:extLst>
                <a:ext uri="{FF2B5EF4-FFF2-40B4-BE49-F238E27FC236}">
                  <a16:creationId xmlns:a16="http://schemas.microsoft.com/office/drawing/2014/main" xmlns="" id="{8977503A-81E5-4EE0-BAD3-4FC57B6ABD46}"/>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五边形 20">
              <a:extLst>
                <a:ext uri="{FF2B5EF4-FFF2-40B4-BE49-F238E27FC236}">
                  <a16:creationId xmlns:a16="http://schemas.microsoft.com/office/drawing/2014/main" xmlns="" id="{B55E46EF-1D74-4D0E-9874-088BAE698402}"/>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xmlns="" id="{093A9964-54BB-48DB-B87D-D0B7A10E58AE}"/>
                </a:ext>
              </a:extLst>
            </p:cNvPr>
            <p:cNvSpPr txBox="1"/>
            <p:nvPr/>
          </p:nvSpPr>
          <p:spPr>
            <a:xfrm>
              <a:off x="5375874" y="1948986"/>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集合竞价：</a:t>
              </a:r>
              <a:r>
                <a:rPr lang="en-US" altLang="zh-CN" sz="800" dirty="0">
                  <a:latin typeface="微软雅黑" panose="020B0503020204020204" pitchFamily="34" charset="-122"/>
                  <a:ea typeface="微软雅黑" panose="020B0503020204020204" pitchFamily="34" charset="-122"/>
                </a:rPr>
                <a:t>9493</a:t>
              </a:r>
              <a:endParaRPr lang="zh-CN" altLang="en-US" sz="8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xmlns="" id="{2CA1821D-F91B-4631-A240-00FCA50082A3}"/>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1058</a:t>
              </a:r>
              <a:endParaRPr lang="zh-CN" altLang="en-US" sz="800" dirty="0">
                <a:latin typeface="微软雅黑" panose="020B0503020204020204" pitchFamily="34" charset="-122"/>
                <a:ea typeface="微软雅黑" panose="020B0503020204020204" pitchFamily="34" charset="-122"/>
              </a:endParaRPr>
            </a:p>
          </p:txBody>
        </p:sp>
      </p:grpSp>
      <p:sp>
        <p:nvSpPr>
          <p:cNvPr id="24" name="Rectangle 2">
            <a:extLst>
              <a:ext uri="{FF2B5EF4-FFF2-40B4-BE49-F238E27FC236}">
                <a16:creationId xmlns:a16="http://schemas.microsoft.com/office/drawing/2014/main" xmlns="" id="{FB4E71C6-B436-4442-9C65-9EE676C1FB7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
        <p:nvSpPr>
          <p:cNvPr id="28" name="文本框 27">
            <a:extLst>
              <a:ext uri="{FF2B5EF4-FFF2-40B4-BE49-F238E27FC236}">
                <a16:creationId xmlns:a16="http://schemas.microsoft.com/office/drawing/2014/main" xmlns="" id="{CDDCE5CB-BE7D-4CB2-9CC9-4CDD644C1426}"/>
              </a:ext>
            </a:extLst>
          </p:cNvPr>
          <p:cNvSpPr txBox="1"/>
          <p:nvPr/>
        </p:nvSpPr>
        <p:spPr>
          <a:xfrm>
            <a:off x="703972" y="5572050"/>
            <a:ext cx="7736055" cy="830997"/>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140</a:t>
            </a:r>
            <a:r>
              <a:rPr lang="zh-CN" altLang="en-US" sz="1400" dirty="0">
                <a:solidFill>
                  <a:prstClr val="black"/>
                </a:solidFill>
                <a:latin typeface="微软雅黑" panose="020B0503020204020204" pitchFamily="34" charset="-122"/>
                <a:ea typeface="微软雅黑" panose="020B0503020204020204" pitchFamily="34" charset="-122"/>
              </a:rPr>
              <a:t>家；按市场分布，基础层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9641</a:t>
            </a:r>
            <a:r>
              <a:rPr lang="zh-CN" altLang="en-US" sz="1400" dirty="0">
                <a:solidFill>
                  <a:prstClr val="black"/>
                </a:solidFill>
                <a:latin typeface="微软雅黑" panose="020B0503020204020204" pitchFamily="34" charset="-122"/>
                <a:ea typeface="微软雅黑" panose="020B0503020204020204" pitchFamily="34" charset="-122"/>
              </a:rPr>
              <a:t>家，创新层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910</a:t>
            </a:r>
            <a:r>
              <a:rPr lang="zh-CN" altLang="en-US" sz="1400" dirty="0">
                <a:solidFill>
                  <a:prstClr val="black"/>
                </a:solidFill>
                <a:latin typeface="微软雅黑" panose="020B0503020204020204" pitchFamily="34" charset="-122"/>
                <a:ea typeface="微软雅黑" panose="020B0503020204020204" pitchFamily="34" charset="-122"/>
              </a:rPr>
              <a:t>家；按转让方式分布，竞价交易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9493</a:t>
            </a:r>
            <a:r>
              <a:rPr lang="zh-CN" altLang="en-US" sz="1400" dirty="0">
                <a:solidFill>
                  <a:prstClr val="black"/>
                </a:solidFill>
                <a:latin typeface="微软雅黑" panose="020B0503020204020204" pitchFamily="34" charset="-122"/>
                <a:ea typeface="微软雅黑" panose="020B0503020204020204" pitchFamily="34" charset="-122"/>
              </a:rPr>
              <a:t>家，做市交易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1058</a:t>
            </a:r>
            <a:r>
              <a:rPr lang="zh-CN" altLang="en-US" sz="1400" dirty="0">
                <a:solidFill>
                  <a:prstClr val="black"/>
                </a:solidFill>
                <a:latin typeface="微软雅黑" panose="020B0503020204020204" pitchFamily="34" charset="-122"/>
                <a:ea typeface="微软雅黑" panose="020B0503020204020204" pitchFamily="34" charset="-122"/>
              </a:rPr>
              <a:t>家。</a:t>
            </a:r>
          </a:p>
        </p:txBody>
      </p:sp>
      <p:pic>
        <p:nvPicPr>
          <p:cNvPr id="34" name="图片 33">
            <a:extLst>
              <a:ext uri="{FF2B5EF4-FFF2-40B4-BE49-F238E27FC236}">
                <a16:creationId xmlns:a16="http://schemas.microsoft.com/office/drawing/2014/main" xmlns="" id="{1B1AB586-500F-4DBB-BD96-EE2DF36EE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816" y="2571829"/>
            <a:ext cx="5920102" cy="3003439"/>
          </a:xfrm>
          <a:prstGeom prst="rect">
            <a:avLst/>
          </a:prstGeom>
        </p:spPr>
      </p:pic>
    </p:spTree>
    <p:extLst>
      <p:ext uri="{BB962C8B-B14F-4D97-AF65-F5344CB8AC3E}">
        <p14:creationId xmlns:p14="http://schemas.microsoft.com/office/powerpoint/2010/main" val="355080844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1C21C4A-679A-41B3-8EB9-4C82392B6C2C}"/>
              </a:ext>
            </a:extLst>
          </p:cNvPr>
          <p:cNvGrpSpPr/>
          <p:nvPr/>
        </p:nvGrpSpPr>
        <p:grpSpPr>
          <a:xfrm>
            <a:off x="1337607" y="958527"/>
            <a:ext cx="2482389" cy="369870"/>
            <a:chOff x="7155445" y="740531"/>
            <a:chExt cx="3098164" cy="369870"/>
          </a:xfrm>
        </p:grpSpPr>
        <p:sp>
          <p:nvSpPr>
            <p:cNvPr id="4" name="矩形 3">
              <a:extLst>
                <a:ext uri="{FF2B5EF4-FFF2-40B4-BE49-F238E27FC236}">
                  <a16:creationId xmlns:a16="http://schemas.microsoft.com/office/drawing/2014/main" xmlns="" id="{1189DE31-5A7F-4E03-87C1-36039B7EFF3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新三板摘挂牌概况</a:t>
              </a:r>
            </a:p>
          </p:txBody>
        </p:sp>
        <p:sp>
          <p:nvSpPr>
            <p:cNvPr id="5" name="等腰三角形 4">
              <a:extLst>
                <a:ext uri="{FF2B5EF4-FFF2-40B4-BE49-F238E27FC236}">
                  <a16:creationId xmlns:a16="http://schemas.microsoft.com/office/drawing/2014/main" xmlns="" id="{CF3E3996-F9F9-48C2-8F1B-E5A05551C90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xmlns="" id="{DC503CDB-B2D2-4BA3-A46B-E9F47464B1AE}"/>
              </a:ext>
            </a:extLst>
          </p:cNvPr>
          <p:cNvSpPr txBox="1"/>
          <p:nvPr/>
        </p:nvSpPr>
        <p:spPr>
          <a:xfrm>
            <a:off x="1337607" y="5153748"/>
            <a:ext cx="6086524"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本月新三板挂牌企业总数继续减少，摘牌家数保持高位，截止</a:t>
            </a: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31</a:t>
            </a:r>
            <a:r>
              <a:rPr lang="zh-CN" altLang="en-US" sz="1400" dirty="0">
                <a:solidFill>
                  <a:prstClr val="black"/>
                </a:solidFill>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10551</a:t>
            </a:r>
            <a:r>
              <a:rPr lang="zh-CN" altLang="en-US" sz="1400" dirty="0">
                <a:solidFill>
                  <a:prstClr val="black"/>
                </a:solidFill>
                <a:latin typeface="微软雅黑" panose="020B0503020204020204" pitchFamily="34" charset="-122"/>
                <a:ea typeface="微软雅黑" panose="020B0503020204020204" pitchFamily="34" charset="-122"/>
              </a:rPr>
              <a:t>家，净减少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140</a:t>
            </a:r>
            <a:r>
              <a:rPr lang="zh-CN" altLang="en-US" sz="1400" dirty="0">
                <a:solidFill>
                  <a:prstClr val="black"/>
                </a:solidFill>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24</a:t>
            </a:r>
            <a:r>
              <a:rPr lang="zh-CN" altLang="en-US" sz="1400" dirty="0">
                <a:solidFill>
                  <a:prstClr val="black"/>
                </a:solidFill>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164</a:t>
            </a:r>
            <a:r>
              <a:rPr lang="zh-CN" altLang="en-US" sz="1400" dirty="0">
                <a:solidFill>
                  <a:prstClr val="black"/>
                </a:solidFill>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a:t>
            </a:r>
            <a:r>
              <a:rPr lang="zh-CN" altLang="en-US" sz="1400" dirty="0">
                <a:solidFill>
                  <a:prstClr val="black"/>
                </a:solidFill>
                <a:latin typeface="微软雅黑" panose="020B0503020204020204" pitchFamily="34" charset="-122"/>
                <a:ea typeface="微软雅黑" panose="020B0503020204020204" pitchFamily="34" charset="-122"/>
              </a:rPr>
              <a:t>家。</a:t>
            </a:r>
          </a:p>
        </p:txBody>
      </p:sp>
      <p:sp>
        <p:nvSpPr>
          <p:cNvPr id="9" name="Rectangle 2">
            <a:extLst>
              <a:ext uri="{FF2B5EF4-FFF2-40B4-BE49-F238E27FC236}">
                <a16:creationId xmlns:a16="http://schemas.microsoft.com/office/drawing/2014/main" xmlns="" id="{26EE0B21-EBD8-4AD1-9859-EE8367586F6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2" name="图表 11">
            <a:extLst>
              <a:ext uri="{FF2B5EF4-FFF2-40B4-BE49-F238E27FC236}">
                <a16:creationId xmlns:a16="http://schemas.microsoft.com/office/drawing/2014/main" xmlns="" id="{3C484993-8DF3-4859-A5A1-A9B5EEA707FE}"/>
              </a:ext>
            </a:extLst>
          </p:cNvPr>
          <p:cNvGraphicFramePr>
            <a:graphicFrameLocks/>
          </p:cNvGraphicFramePr>
          <p:nvPr>
            <p:extLst>
              <p:ext uri="{D42A27DB-BD31-4B8C-83A1-F6EECF244321}">
                <p14:modId xmlns:p14="http://schemas.microsoft.com/office/powerpoint/2010/main" val="2945674450"/>
              </p:ext>
            </p:extLst>
          </p:nvPr>
        </p:nvGraphicFramePr>
        <p:xfrm>
          <a:off x="1757363" y="1328396"/>
          <a:ext cx="5629274" cy="3867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32984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F676AEDD-5A1C-45E5-801D-7E79DB6AF837}"/>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
        <p:nvSpPr>
          <p:cNvPr id="3" name="文本框 2">
            <a:extLst>
              <a:ext uri="{FF2B5EF4-FFF2-40B4-BE49-F238E27FC236}">
                <a16:creationId xmlns:a16="http://schemas.microsoft.com/office/drawing/2014/main" xmlns="" id="{B1D5931A-7BD1-4077-A0C8-2A1351F278EF}"/>
              </a:ext>
            </a:extLst>
          </p:cNvPr>
          <p:cNvSpPr txBox="1"/>
          <p:nvPr/>
        </p:nvSpPr>
        <p:spPr>
          <a:xfrm>
            <a:off x="689628" y="1469073"/>
            <a:ext cx="7165403" cy="1657698"/>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大健康产业，包括制药、养老、健康管理、美容、智慧医疗、康复医疗、基因测序等一系列细分行业，在近几年来得到了广泛的关注。除各类政策不断出台支持的背后，也反映出了资金对消费、医疗、食品等确定性较强的刚需行业的偏好。本月各轮次的大额融资事件中，基本被医疗健康行业所垄断。可以看出该行业的热度之高，随着中国医疗需求的日益增长，该行业未来的发展潜力巨大。</a:t>
            </a:r>
            <a:endParaRPr lang="en-US" altLang="zh-CN" sz="1400" dirty="0">
              <a:latin typeface="黑体" panose="02010609060101010101" pitchFamily="49" charset="-122"/>
              <a:ea typeface="黑体" panose="02010609060101010101" pitchFamily="49" charset="-122"/>
            </a:endParaRPr>
          </a:p>
        </p:txBody>
      </p:sp>
      <p:grpSp>
        <p:nvGrpSpPr>
          <p:cNvPr id="4" name="组合 3">
            <a:extLst>
              <a:ext uri="{FF2B5EF4-FFF2-40B4-BE49-F238E27FC236}">
                <a16:creationId xmlns:a16="http://schemas.microsoft.com/office/drawing/2014/main" xmlns="" id="{23683D24-73C1-491E-8F46-039A91C5012C}"/>
              </a:ext>
            </a:extLst>
          </p:cNvPr>
          <p:cNvGrpSpPr/>
          <p:nvPr/>
        </p:nvGrpSpPr>
        <p:grpSpPr>
          <a:xfrm>
            <a:off x="288960" y="1099204"/>
            <a:ext cx="4486240" cy="369870"/>
            <a:chOff x="7155445" y="740531"/>
            <a:chExt cx="3098164" cy="369870"/>
          </a:xfrm>
        </p:grpSpPr>
        <p:sp>
          <p:nvSpPr>
            <p:cNvPr id="5" name="矩形 4">
              <a:extLst>
                <a:ext uri="{FF2B5EF4-FFF2-40B4-BE49-F238E27FC236}">
                  <a16:creationId xmlns:a16="http://schemas.microsoft.com/office/drawing/2014/main" xmlns="" id="{03BCF44F-8AF2-49C2-A6B7-6E090D9CD36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大健康产业异军突起，发展空间较大</a:t>
              </a:r>
            </a:p>
          </p:txBody>
        </p:sp>
        <p:sp>
          <p:nvSpPr>
            <p:cNvPr id="6" name="等腰三角形 5">
              <a:extLst>
                <a:ext uri="{FF2B5EF4-FFF2-40B4-BE49-F238E27FC236}">
                  <a16:creationId xmlns:a16="http://schemas.microsoft.com/office/drawing/2014/main" xmlns="" id="{157AF9C2-79B1-49F0-94A4-B5428F014F3C}"/>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xmlns="" id="{D50DC76B-ABA5-4EB4-B3D9-E3256F090918}"/>
              </a:ext>
            </a:extLst>
          </p:cNvPr>
          <p:cNvGrpSpPr/>
          <p:nvPr/>
        </p:nvGrpSpPr>
        <p:grpSpPr>
          <a:xfrm>
            <a:off x="215946" y="3126771"/>
            <a:ext cx="4559253" cy="369870"/>
            <a:chOff x="7155445" y="740531"/>
            <a:chExt cx="3098164" cy="369870"/>
          </a:xfrm>
        </p:grpSpPr>
        <p:sp>
          <p:nvSpPr>
            <p:cNvPr id="8" name="矩形 7">
              <a:extLst>
                <a:ext uri="{FF2B5EF4-FFF2-40B4-BE49-F238E27FC236}">
                  <a16:creationId xmlns:a16="http://schemas.microsoft.com/office/drawing/2014/main" xmlns="" id="{13C76060-2502-40B5-B0B0-BEB987A8A05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赴港</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数量下降，或受科创板分流，</a:t>
              </a:r>
            </a:p>
          </p:txBody>
        </p:sp>
        <p:sp>
          <p:nvSpPr>
            <p:cNvPr id="9" name="等腰三角形 8">
              <a:extLst>
                <a:ext uri="{FF2B5EF4-FFF2-40B4-BE49-F238E27FC236}">
                  <a16:creationId xmlns:a16="http://schemas.microsoft.com/office/drawing/2014/main" xmlns="" id="{F234CBA6-896A-4DBC-807A-D8A07E018E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xmlns="" id="{195A0C80-6DDC-431C-AB86-24836CDDFE16}"/>
              </a:ext>
            </a:extLst>
          </p:cNvPr>
          <p:cNvSpPr txBox="1"/>
          <p:nvPr/>
        </p:nvSpPr>
        <p:spPr>
          <a:xfrm>
            <a:off x="689627" y="3496640"/>
            <a:ext cx="7165403" cy="1334533"/>
          </a:xfrm>
          <a:prstGeom prst="rect">
            <a:avLst/>
          </a:prstGeom>
          <a:noFill/>
        </p:spPr>
        <p:txBody>
          <a:bodyPr wrap="square" rtlCol="0">
            <a:spAutoFit/>
          </a:bodyPr>
          <a:lstStyle/>
          <a:p>
            <a:pPr>
              <a:lnSpc>
                <a:spcPct val="150000"/>
              </a:lnSpc>
            </a:pPr>
            <a:r>
              <a:rPr lang="zh-CN" altLang="en-US" sz="1400" dirty="0">
                <a:latin typeface="黑体" panose="02010609060101010101" pitchFamily="49" charset="-122"/>
                <a:ea typeface="黑体" panose="02010609060101010101" pitchFamily="49" charset="-122"/>
              </a:rPr>
              <a:t>  随着</a:t>
            </a:r>
            <a:r>
              <a:rPr lang="en-US" altLang="zh-CN" sz="1400" dirty="0">
                <a:latin typeface="黑体" panose="02010609060101010101" pitchFamily="49" charset="-122"/>
                <a:ea typeface="黑体" panose="02010609060101010101" pitchFamily="49" charset="-122"/>
              </a:rPr>
              <a:t>2018</a:t>
            </a:r>
            <a:r>
              <a:rPr lang="zh-CN" altLang="en-US" sz="1400" dirty="0">
                <a:latin typeface="黑体" panose="02010609060101010101" pitchFamily="49" charset="-122"/>
                <a:ea typeface="黑体" panose="02010609060101010101" pitchFamily="49" charset="-122"/>
              </a:rPr>
              <a:t>年一波赴港上市的密集期过后，近几个月以来港股</a:t>
            </a:r>
            <a:r>
              <a:rPr lang="en-US" altLang="zh-CN" sz="1400" dirty="0">
                <a:latin typeface="黑体" panose="02010609060101010101" pitchFamily="49" charset="-122"/>
                <a:ea typeface="黑体" panose="02010609060101010101" pitchFamily="49" charset="-122"/>
              </a:rPr>
              <a:t>IPO</a:t>
            </a:r>
            <a:r>
              <a:rPr lang="zh-CN" altLang="en-US" sz="1400" dirty="0">
                <a:latin typeface="黑体" panose="02010609060101010101" pitchFamily="49" charset="-122"/>
                <a:ea typeface="黑体" panose="02010609060101010101" pitchFamily="49" charset="-122"/>
              </a:rPr>
              <a:t>家数及规模明显出现了下降。一方面由于港股近期以来波动性明显增加，大量新股出现破发，影响了内地企业赴港上市的意愿，另一方面，随着科创板步伐的日益临近，部分优质企业对其有一定的期待，可能会对其原先的上市计划带来一些改变。</a:t>
            </a: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8057925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8197D0F-18D0-4CCA-8F4C-912B60F9BAC5}"/>
              </a:ext>
            </a:extLst>
          </p:cNvPr>
          <p:cNvSpPr>
            <a:spLocks noChangeArrowheads="1"/>
          </p:cNvSpPr>
          <p:nvPr/>
        </p:nvSpPr>
        <p:spPr bwMode="auto">
          <a:xfrm>
            <a:off x="202889" y="99819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3" name="内容占位符 2">
            <a:extLst>
              <a:ext uri="{FF2B5EF4-FFF2-40B4-BE49-F238E27FC236}">
                <a16:creationId xmlns:a16="http://schemas.microsoft.com/office/drawing/2014/main" xmlns="" id="{2365A770-5DA3-4955-87CB-7CFCD8EFE1CA}"/>
              </a:ext>
            </a:extLst>
          </p:cNvPr>
          <p:cNvSpPr txBox="1">
            <a:spLocks noChangeArrowheads="1"/>
          </p:cNvSpPr>
          <p:nvPr/>
        </p:nvSpPr>
        <p:spPr bwMode="auto">
          <a:xfrm>
            <a:off x="533400" y="15107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xmlns="" id="{88FF1F1B-7DA4-47DA-BEB6-6DD22F3D4188}"/>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17510770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rongkeLogo.jpg">
            <a:extLst>
              <a:ext uri="{FF2B5EF4-FFF2-40B4-BE49-F238E27FC236}">
                <a16:creationId xmlns:a16="http://schemas.microsoft.com/office/drawing/2014/main" xmlns="" id="{D4B2D0EA-E803-43AE-93CB-E2A73BCD9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687"/>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B319BC0F-AF1B-4053-AD77-0E509670F4A5}"/>
              </a:ext>
            </a:extLst>
          </p:cNvPr>
          <p:cNvSpPr>
            <a:spLocks noChangeArrowheads="1"/>
          </p:cNvSpPr>
          <p:nvPr/>
        </p:nvSpPr>
        <p:spPr bwMode="auto">
          <a:xfrm>
            <a:off x="397803" y="1370459"/>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4" name="文本框 3">
            <a:extLst>
              <a:ext uri="{FF2B5EF4-FFF2-40B4-BE49-F238E27FC236}">
                <a16:creationId xmlns:a16="http://schemas.microsoft.com/office/drawing/2014/main" xmlns="" id="{67BC1C1A-FD48-4C65-B424-7BD6ED2A496D}"/>
              </a:ext>
            </a:extLst>
          </p:cNvPr>
          <p:cNvSpPr txBox="1"/>
          <p:nvPr/>
        </p:nvSpPr>
        <p:spPr>
          <a:xfrm>
            <a:off x="397803" y="908794"/>
            <a:ext cx="141577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defPPr>
              <a:defRPr lang="en-US"/>
            </a:defPPr>
            <a:lvl1pPr>
              <a:buFont typeface="Arial" panose="020B0604020202020204" pitchFamily="34" charset="0"/>
              <a:defRPr sz="2400" b="0">
                <a:solidFill>
                  <a:srgbClr val="000798"/>
                </a:solidFill>
                <a:latin typeface="微软雅黑" panose="020B0503020204020204" pitchFamily="34" charset="-122"/>
                <a:ea typeface="微软雅黑" panose="020B0503020204020204" pitchFamily="34" charset="-122"/>
                <a:cs typeface="+mj-cs"/>
              </a:defRPr>
            </a:lvl1pPr>
            <a:lvl2pPr marL="742950" indent="-285750">
              <a:buFont typeface="Arial" panose="020B0604020202020204" pitchFamily="34" charset="0"/>
              <a:defRPr b="1">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9pPr>
          </a:lstStyle>
          <a:p>
            <a:r>
              <a:rPr lang="zh-CN" altLang="en-US" dirty="0"/>
              <a:t>联系我们</a:t>
            </a:r>
          </a:p>
        </p:txBody>
      </p:sp>
      <p:sp>
        <p:nvSpPr>
          <p:cNvPr id="5" name="文本框 4">
            <a:extLst>
              <a:ext uri="{FF2B5EF4-FFF2-40B4-BE49-F238E27FC236}">
                <a16:creationId xmlns:a16="http://schemas.microsoft.com/office/drawing/2014/main" xmlns="" id="{AADC0165-AA59-4EA8-A0B2-2BE9880E2CB3}"/>
              </a:ext>
            </a:extLst>
          </p:cNvPr>
          <p:cNvSpPr txBox="1"/>
          <p:nvPr/>
        </p:nvSpPr>
        <p:spPr>
          <a:xfrm flipH="1">
            <a:off x="4749204" y="2315570"/>
            <a:ext cx="800219" cy="461665"/>
          </a:xfrm>
          <a:prstGeom prst="rect">
            <a:avLst/>
          </a:prstGeom>
          <a:noFill/>
        </p:spPr>
        <p:txBody>
          <a:bodyPr wrap="square" rtlCol="0">
            <a:spAutoFit/>
          </a:bodyPr>
          <a:lstStyle>
            <a:defPPr>
              <a:defRPr lang="zh-CN"/>
            </a:defPPr>
            <a:lvl1pPr>
              <a:defRPr sz="2400">
                <a:solidFill>
                  <a:schemeClr val="accent5">
                    <a:lumMod val="75000"/>
                  </a:schemeClr>
                </a:solidFill>
              </a:defRPr>
            </a:lvl1pPr>
          </a:lstStyle>
          <a:p>
            <a:r>
              <a:rPr lang="zh-CN" altLang="en-US" b="1" dirty="0">
                <a:solidFill>
                  <a:srgbClr val="FF0000"/>
                </a:solidFill>
                <a:latin typeface="微软雅黑" panose="020B0503020204020204" pitchFamily="34" charset="-122"/>
                <a:ea typeface="微软雅黑" panose="020B0503020204020204" pitchFamily="34" charset="-122"/>
              </a:rPr>
              <a:t>声明：</a:t>
            </a:r>
          </a:p>
        </p:txBody>
      </p:sp>
      <p:sp>
        <p:nvSpPr>
          <p:cNvPr id="6" name="文本框 5">
            <a:extLst>
              <a:ext uri="{FF2B5EF4-FFF2-40B4-BE49-F238E27FC236}">
                <a16:creationId xmlns:a16="http://schemas.microsoft.com/office/drawing/2014/main" xmlns="" id="{A18F4CC5-AC8A-4AFF-97D1-235619546D00}"/>
              </a:ext>
            </a:extLst>
          </p:cNvPr>
          <p:cNvSpPr txBox="1"/>
          <p:nvPr/>
        </p:nvSpPr>
        <p:spPr>
          <a:xfrm>
            <a:off x="4749204" y="3005250"/>
            <a:ext cx="3745572" cy="646331"/>
          </a:xfrm>
          <a:prstGeom prst="rect">
            <a:avLst/>
          </a:prstGeom>
          <a:noFill/>
        </p:spPr>
        <p:txBody>
          <a:bodyPr wrap="square" rtlCol="0">
            <a:spAutoFit/>
          </a:bodyPr>
          <a:lstStyle/>
          <a:p>
            <a:r>
              <a:rPr lang="zh-CN" altLang="en-US" b="1" dirty="0"/>
              <a:t>   本</a:t>
            </a:r>
            <a:r>
              <a:rPr lang="en-US" altLang="zh-CN" b="1" dirty="0"/>
              <a:t>PPT</a:t>
            </a:r>
            <a:r>
              <a:rPr lang="zh-CN" altLang="en-US" b="1" dirty="0"/>
              <a:t>内所有数据均来源于万得</a:t>
            </a:r>
            <a:r>
              <a:rPr lang="en-US" altLang="zh-CN" b="1" dirty="0"/>
              <a:t>wind</a:t>
            </a:r>
            <a:r>
              <a:rPr lang="zh-CN" altLang="en-US" b="1" dirty="0"/>
              <a:t>金融数据客户端。</a:t>
            </a:r>
          </a:p>
        </p:txBody>
      </p:sp>
    </p:spTree>
    <p:extLst>
      <p:ext uri="{BB962C8B-B14F-4D97-AF65-F5344CB8AC3E}">
        <p14:creationId xmlns:p14="http://schemas.microsoft.com/office/powerpoint/2010/main" val="10780686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7D6EE1C6-7EBC-465B-AE94-30DF34FFF258}"/>
              </a:ext>
            </a:extLst>
          </p:cNvPr>
          <p:cNvSpPr/>
          <p:nvPr/>
        </p:nvSpPr>
        <p:spPr>
          <a:xfrm>
            <a:off x="2822452" y="1199917"/>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3" name="椭圆 2">
            <a:extLst>
              <a:ext uri="{FF2B5EF4-FFF2-40B4-BE49-F238E27FC236}">
                <a16:creationId xmlns:a16="http://schemas.microsoft.com/office/drawing/2014/main" xmlns="" id="{B6C0594D-E4DC-4867-ACD9-AC9FDDBDF537}"/>
              </a:ext>
            </a:extLst>
          </p:cNvPr>
          <p:cNvSpPr/>
          <p:nvPr/>
        </p:nvSpPr>
        <p:spPr>
          <a:xfrm>
            <a:off x="2822451" y="2229942"/>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4" name="椭圆 3">
            <a:extLst>
              <a:ext uri="{FF2B5EF4-FFF2-40B4-BE49-F238E27FC236}">
                <a16:creationId xmlns:a16="http://schemas.microsoft.com/office/drawing/2014/main" xmlns="" id="{8948C89F-0E6D-4C5D-81C4-2E3CCB640C2C}"/>
              </a:ext>
            </a:extLst>
          </p:cNvPr>
          <p:cNvSpPr/>
          <p:nvPr/>
        </p:nvSpPr>
        <p:spPr>
          <a:xfrm>
            <a:off x="2822449" y="3302018"/>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sz="1600"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5" name="文本框 4">
            <a:extLst>
              <a:ext uri="{FF2B5EF4-FFF2-40B4-BE49-F238E27FC236}">
                <a16:creationId xmlns:a16="http://schemas.microsoft.com/office/drawing/2014/main" xmlns="" id="{25CD12AA-A70E-45E0-A09D-6EFF5BE33BA7}"/>
              </a:ext>
            </a:extLst>
          </p:cNvPr>
          <p:cNvSpPr txBox="1"/>
          <p:nvPr/>
        </p:nvSpPr>
        <p:spPr>
          <a:xfrm>
            <a:off x="3891820" y="1199917"/>
            <a:ext cx="2195327" cy="646331"/>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募集市场低位运行，今年预计难有起色。</a:t>
            </a:r>
          </a:p>
        </p:txBody>
      </p:sp>
      <p:sp>
        <p:nvSpPr>
          <p:cNvPr id="6" name="文本框 5">
            <a:extLst>
              <a:ext uri="{FF2B5EF4-FFF2-40B4-BE49-F238E27FC236}">
                <a16:creationId xmlns:a16="http://schemas.microsoft.com/office/drawing/2014/main" xmlns="" id="{B09E7999-5DE9-4E62-8354-AD157F094374}"/>
              </a:ext>
            </a:extLst>
          </p:cNvPr>
          <p:cNvSpPr txBox="1"/>
          <p:nvPr/>
        </p:nvSpPr>
        <p:spPr>
          <a:xfrm>
            <a:off x="3891820" y="2328016"/>
            <a:ext cx="2106171"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投资市场维持清淡，医疗健康增幅明显。</a:t>
            </a:r>
          </a:p>
        </p:txBody>
      </p:sp>
      <p:sp>
        <p:nvSpPr>
          <p:cNvPr id="7" name="文本框 6">
            <a:extLst>
              <a:ext uri="{FF2B5EF4-FFF2-40B4-BE49-F238E27FC236}">
                <a16:creationId xmlns:a16="http://schemas.microsoft.com/office/drawing/2014/main" xmlns="" id="{49DF9CBF-44CD-45B6-9CBD-19FBCACC7ADD}"/>
              </a:ext>
            </a:extLst>
          </p:cNvPr>
          <p:cNvSpPr txBox="1"/>
          <p:nvPr/>
        </p:nvSpPr>
        <p:spPr>
          <a:xfrm>
            <a:off x="3891820" y="3336135"/>
            <a:ext cx="227158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en-US" altLang="zh-CN" dirty="0"/>
              <a:t>IPO</a:t>
            </a:r>
            <a:r>
              <a:rPr lang="zh-CN" altLang="en-US" dirty="0"/>
              <a:t>保持缓慢节奏，退出数量有所回暖。</a:t>
            </a:r>
          </a:p>
        </p:txBody>
      </p:sp>
      <p:sp>
        <p:nvSpPr>
          <p:cNvPr id="8" name="椭圆 7">
            <a:extLst>
              <a:ext uri="{FF2B5EF4-FFF2-40B4-BE49-F238E27FC236}">
                <a16:creationId xmlns:a16="http://schemas.microsoft.com/office/drawing/2014/main" xmlns="" id="{285E841F-3602-4AB6-8EF8-7C91753DB5A6}"/>
              </a:ext>
            </a:extLst>
          </p:cNvPr>
          <p:cNvSpPr/>
          <p:nvPr/>
        </p:nvSpPr>
        <p:spPr>
          <a:xfrm>
            <a:off x="2822449" y="5404119"/>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9" name="文本框 8">
            <a:extLst>
              <a:ext uri="{FF2B5EF4-FFF2-40B4-BE49-F238E27FC236}">
                <a16:creationId xmlns:a16="http://schemas.microsoft.com/office/drawing/2014/main" xmlns="" id="{1FB283D0-622D-415F-8F2B-161011CA3B59}"/>
              </a:ext>
            </a:extLst>
          </p:cNvPr>
          <p:cNvSpPr txBox="1"/>
          <p:nvPr/>
        </p:nvSpPr>
        <p:spPr>
          <a:xfrm>
            <a:off x="3891820" y="5502193"/>
            <a:ext cx="227158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新三板再现摘牌高潮，科创板呼之欲出。</a:t>
            </a:r>
          </a:p>
        </p:txBody>
      </p:sp>
      <p:sp>
        <p:nvSpPr>
          <p:cNvPr id="10" name="椭圆 9">
            <a:extLst>
              <a:ext uri="{FF2B5EF4-FFF2-40B4-BE49-F238E27FC236}">
                <a16:creationId xmlns:a16="http://schemas.microsoft.com/office/drawing/2014/main" xmlns="" id="{1593A9DB-4FD5-4307-BA88-82CDCDF7B570}"/>
              </a:ext>
            </a:extLst>
          </p:cNvPr>
          <p:cNvSpPr/>
          <p:nvPr/>
        </p:nvSpPr>
        <p:spPr>
          <a:xfrm>
            <a:off x="2822449" y="4349570"/>
            <a:ext cx="766302" cy="766302"/>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并</a:t>
            </a:r>
          </a:p>
        </p:txBody>
      </p:sp>
      <p:sp>
        <p:nvSpPr>
          <p:cNvPr id="11" name="文本框 10">
            <a:extLst>
              <a:ext uri="{FF2B5EF4-FFF2-40B4-BE49-F238E27FC236}">
                <a16:creationId xmlns:a16="http://schemas.microsoft.com/office/drawing/2014/main" xmlns="" id="{5856A96F-9A4B-4F78-9446-BEC44CA32557}"/>
              </a:ext>
            </a:extLst>
          </p:cNvPr>
          <p:cNvSpPr txBox="1"/>
          <p:nvPr/>
        </p:nvSpPr>
        <p:spPr>
          <a:xfrm>
            <a:off x="3865443" y="4409555"/>
            <a:ext cx="2394072"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并购市场保持较为稳定的活跃程度。</a:t>
            </a:r>
          </a:p>
        </p:txBody>
      </p:sp>
    </p:spTree>
    <p:extLst>
      <p:ext uri="{BB962C8B-B14F-4D97-AF65-F5344CB8AC3E}">
        <p14:creationId xmlns:p14="http://schemas.microsoft.com/office/powerpoint/2010/main" val="35147392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箭头: 下 2">
            <a:extLst>
              <a:ext uri="{FF2B5EF4-FFF2-40B4-BE49-F238E27FC236}">
                <a16:creationId xmlns:a16="http://schemas.microsoft.com/office/drawing/2014/main" xmlns="" id="{CFB6DA05-94BA-443E-A6FE-4462F654B786}"/>
              </a:ext>
            </a:extLst>
          </p:cNvPr>
          <p:cNvSpPr/>
          <p:nvPr/>
        </p:nvSpPr>
        <p:spPr>
          <a:xfrm>
            <a:off x="1461323" y="4649369"/>
            <a:ext cx="702923" cy="1509372"/>
          </a:xfrm>
          <a:prstGeom prst="downArrow">
            <a:avLst/>
          </a:prstGeom>
          <a:solidFill>
            <a:schemeClr val="accent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xmlns="" id="{E990AC4D-A159-44AF-8FF0-7AB2982D65C6}"/>
              </a:ext>
            </a:extLst>
          </p:cNvPr>
          <p:cNvSpPr txBox="1"/>
          <p:nvPr/>
        </p:nvSpPr>
        <p:spPr>
          <a:xfrm>
            <a:off x="3571437" y="4541886"/>
            <a:ext cx="4288885" cy="141577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29</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99.9</a:t>
            </a:r>
            <a:r>
              <a:rPr lang="zh-CN" altLang="en-US" sz="1400" dirty="0">
                <a:latin typeface="微软雅黑" panose="020B0503020204020204" pitchFamily="34" charset="-122"/>
                <a:ea typeface="微软雅黑" panose="020B0503020204020204" pitchFamily="34" charset="-122"/>
              </a:rPr>
              <a:t>亿，</a:t>
            </a:r>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年度首月，募集数据没有回暖的迹象，环比依旧大幅下降，具体数据方面，事件数量同比减少</a:t>
            </a:r>
            <a:r>
              <a:rPr lang="en-US" altLang="zh-CN" sz="2400" dirty="0">
                <a:solidFill>
                  <a:srgbClr val="0070C0"/>
                </a:solidFill>
                <a:latin typeface="微软雅黑" panose="020B0503020204020204" pitchFamily="34" charset="-122"/>
                <a:ea typeface="微软雅黑" panose="020B0503020204020204" pitchFamily="34" charset="-122"/>
              </a:rPr>
              <a:t>61.3%</a:t>
            </a:r>
            <a:r>
              <a:rPr lang="zh-CN" altLang="en-US" sz="1400" dirty="0">
                <a:latin typeface="微软雅黑" panose="020B0503020204020204" pitchFamily="34" charset="-122"/>
                <a:ea typeface="微软雅黑" panose="020B0503020204020204" pitchFamily="34" charset="-122"/>
              </a:rPr>
              <a:t>，规模同比减少</a:t>
            </a:r>
            <a:r>
              <a:rPr lang="en-US" altLang="zh-CN" sz="2400" dirty="0">
                <a:solidFill>
                  <a:srgbClr val="0070C0"/>
                </a:solidFill>
                <a:latin typeface="微软雅黑" panose="020B0503020204020204" pitchFamily="34" charset="-122"/>
                <a:ea typeface="微软雅黑" panose="020B0503020204020204" pitchFamily="34" charset="-122"/>
              </a:rPr>
              <a:t>63.1%</a:t>
            </a:r>
            <a:r>
              <a:rPr lang="zh-CN" altLang="en-US" sz="1400" dirty="0">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xmlns="" id="{95B9FC9D-2ADF-4502-A883-7037D5F85BE4}"/>
              </a:ext>
            </a:extLst>
          </p:cNvPr>
          <p:cNvSpPr txBox="1"/>
          <p:nvPr/>
        </p:nvSpPr>
        <p:spPr>
          <a:xfrm>
            <a:off x="2244749" y="4771693"/>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+3.6%</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xmlns="" id="{0BFB81D4-2433-4C0C-AFE0-0DDF8F9F3751}"/>
              </a:ext>
            </a:extLst>
          </p:cNvPr>
          <p:cNvSpPr txBox="1"/>
          <p:nvPr/>
        </p:nvSpPr>
        <p:spPr>
          <a:xfrm>
            <a:off x="2265235" y="5465217"/>
            <a:ext cx="1160895"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-20.2%</a:t>
            </a:r>
            <a:endParaRPr lang="zh-CN" altLang="en-US" sz="2400" dirty="0">
              <a:solidFill>
                <a:srgbClr val="FF0000"/>
              </a:solidFill>
            </a:endParaRPr>
          </a:p>
        </p:txBody>
      </p:sp>
      <p:sp>
        <p:nvSpPr>
          <p:cNvPr id="7" name="文本框 6">
            <a:extLst>
              <a:ext uri="{FF2B5EF4-FFF2-40B4-BE49-F238E27FC236}">
                <a16:creationId xmlns:a16="http://schemas.microsoft.com/office/drawing/2014/main" xmlns="" id="{5A8AA4E6-CA6C-40CC-B35F-26F7BD7EE4FB}"/>
              </a:ext>
            </a:extLst>
          </p:cNvPr>
          <p:cNvSpPr txBox="1"/>
          <p:nvPr/>
        </p:nvSpPr>
        <p:spPr>
          <a:xfrm>
            <a:off x="2244749" y="5157440"/>
            <a:ext cx="1261884" cy="307777"/>
          </a:xfrm>
          <a:prstGeom prst="rect">
            <a:avLst/>
          </a:prstGeom>
          <a:noFill/>
        </p:spPr>
        <p:txBody>
          <a:bodyPr wrap="none" rtlCol="0">
            <a:spAutoFit/>
          </a:bodyPr>
          <a:lstStyle/>
          <a:p>
            <a:r>
              <a:rPr lang="zh-CN" altLang="en-US" sz="1400" dirty="0"/>
              <a:t>募集事件数量</a:t>
            </a:r>
          </a:p>
        </p:txBody>
      </p:sp>
      <p:sp>
        <p:nvSpPr>
          <p:cNvPr id="8" name="文本框 7">
            <a:extLst>
              <a:ext uri="{FF2B5EF4-FFF2-40B4-BE49-F238E27FC236}">
                <a16:creationId xmlns:a16="http://schemas.microsoft.com/office/drawing/2014/main" xmlns="" id="{64EED94C-C403-45E4-A2E1-C79F760161C9}"/>
              </a:ext>
            </a:extLst>
          </p:cNvPr>
          <p:cNvSpPr txBox="1"/>
          <p:nvPr/>
        </p:nvSpPr>
        <p:spPr>
          <a:xfrm>
            <a:off x="2244749" y="5850964"/>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9" name="组合 8">
            <a:extLst>
              <a:ext uri="{FF2B5EF4-FFF2-40B4-BE49-F238E27FC236}">
                <a16:creationId xmlns:a16="http://schemas.microsoft.com/office/drawing/2014/main" xmlns="" id="{2164D974-02B7-4EC6-9273-2669A403EFC0}"/>
              </a:ext>
            </a:extLst>
          </p:cNvPr>
          <p:cNvGrpSpPr/>
          <p:nvPr/>
        </p:nvGrpSpPr>
        <p:grpSpPr>
          <a:xfrm>
            <a:off x="1477021" y="4107073"/>
            <a:ext cx="4094046" cy="369870"/>
            <a:chOff x="7155445" y="740531"/>
            <a:chExt cx="3098164" cy="369870"/>
          </a:xfrm>
        </p:grpSpPr>
        <p:sp>
          <p:nvSpPr>
            <p:cNvPr id="10" name="矩形 9">
              <a:extLst>
                <a:ext uri="{FF2B5EF4-FFF2-40B4-BE49-F238E27FC236}">
                  <a16:creationId xmlns:a16="http://schemas.microsoft.com/office/drawing/2014/main" xmlns="" id="{3A5F7518-96B5-44A9-9034-E179CA8C275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年度首月数据平稳，没有太多起色</a:t>
              </a:r>
            </a:p>
          </p:txBody>
        </p:sp>
        <p:sp>
          <p:nvSpPr>
            <p:cNvPr id="11" name="等腰三角形 10">
              <a:extLst>
                <a:ext uri="{FF2B5EF4-FFF2-40B4-BE49-F238E27FC236}">
                  <a16:creationId xmlns:a16="http://schemas.microsoft.com/office/drawing/2014/main" xmlns="" id="{9B32B8FC-BE3D-4717-A775-63EE15789B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2">
            <a:extLst>
              <a:ext uri="{FF2B5EF4-FFF2-40B4-BE49-F238E27FC236}">
                <a16:creationId xmlns:a16="http://schemas.microsoft.com/office/drawing/2014/main" xmlns="" id="{E432048B-F459-4924-BB64-1CFE8924D7F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5" name="图表 14">
            <a:extLst>
              <a:ext uri="{FF2B5EF4-FFF2-40B4-BE49-F238E27FC236}">
                <a16:creationId xmlns:a16="http://schemas.microsoft.com/office/drawing/2014/main" xmlns="" id="{F3ABA38B-CF81-487E-AEA6-7F34BF1A3A9E}"/>
              </a:ext>
            </a:extLst>
          </p:cNvPr>
          <p:cNvGraphicFramePr>
            <a:graphicFrameLocks/>
          </p:cNvGraphicFramePr>
          <p:nvPr>
            <p:extLst>
              <p:ext uri="{D42A27DB-BD31-4B8C-83A1-F6EECF244321}">
                <p14:modId xmlns:p14="http://schemas.microsoft.com/office/powerpoint/2010/main" val="2455421463"/>
              </p:ext>
            </p:extLst>
          </p:nvPr>
        </p:nvGraphicFramePr>
        <p:xfrm>
          <a:off x="1497622" y="963824"/>
          <a:ext cx="6362700" cy="314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4783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75515EE7-682F-4655-97CD-B141671A78B9}"/>
              </a:ext>
            </a:extLst>
          </p:cNvPr>
          <p:cNvSpPr txBox="1"/>
          <p:nvPr/>
        </p:nvSpPr>
        <p:spPr>
          <a:xfrm>
            <a:off x="765894" y="4626284"/>
            <a:ext cx="7436274" cy="830997"/>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4.53</a:t>
            </a:r>
            <a:r>
              <a:rPr lang="zh-CN" altLang="en-US" sz="1400" dirty="0">
                <a:latin typeface="微软雅黑" panose="020B0503020204020204" pitchFamily="34" charset="-122"/>
                <a:ea typeface="微软雅黑" panose="020B0503020204020204" pitchFamily="34" charset="-122"/>
              </a:rPr>
              <a:t>亿；成长基金募集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23</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87.70</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7.63</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xmlns="" id="{3CCC65A3-FE33-4B9D-8BDE-ED554235274C}"/>
              </a:ext>
            </a:extLst>
          </p:cNvPr>
          <p:cNvGrpSpPr/>
          <p:nvPr/>
        </p:nvGrpSpPr>
        <p:grpSpPr>
          <a:xfrm>
            <a:off x="765894" y="4110314"/>
            <a:ext cx="3044106" cy="369870"/>
            <a:chOff x="7155445" y="740531"/>
            <a:chExt cx="3098164" cy="369870"/>
          </a:xfrm>
        </p:grpSpPr>
        <p:sp>
          <p:nvSpPr>
            <p:cNvPr id="7" name="矩形 6">
              <a:extLst>
                <a:ext uri="{FF2B5EF4-FFF2-40B4-BE49-F238E27FC236}">
                  <a16:creationId xmlns:a16="http://schemas.microsoft.com/office/drawing/2014/main" xmlns="" id="{FEF3E50B-A09D-4AFB-AD3D-8476E584A61D}"/>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各类产品保持既往结构</a:t>
              </a:r>
            </a:p>
          </p:txBody>
        </p:sp>
        <p:sp>
          <p:nvSpPr>
            <p:cNvPr id="8" name="等腰三角形 7">
              <a:extLst>
                <a:ext uri="{FF2B5EF4-FFF2-40B4-BE49-F238E27FC236}">
                  <a16:creationId xmlns:a16="http://schemas.microsoft.com/office/drawing/2014/main" xmlns="" id="{33FA0AF2-434F-42C7-AEC3-25E2BC72B83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Rectangle 2">
            <a:extLst>
              <a:ext uri="{FF2B5EF4-FFF2-40B4-BE49-F238E27FC236}">
                <a16:creationId xmlns:a16="http://schemas.microsoft.com/office/drawing/2014/main" xmlns="" id="{7AA7E87C-C50C-4D12-8A6B-10A141B694F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4" name="表格 3">
            <a:extLst>
              <a:ext uri="{FF2B5EF4-FFF2-40B4-BE49-F238E27FC236}">
                <a16:creationId xmlns:a16="http://schemas.microsoft.com/office/drawing/2014/main" xmlns="" id="{4B6BB481-42E1-43A9-B963-3736F9DCC550}"/>
              </a:ext>
            </a:extLst>
          </p:cNvPr>
          <p:cNvGraphicFramePr>
            <a:graphicFrameLocks noGrp="1"/>
          </p:cNvGraphicFramePr>
          <p:nvPr>
            <p:extLst>
              <p:ext uri="{D42A27DB-BD31-4B8C-83A1-F6EECF244321}">
                <p14:modId xmlns:p14="http://schemas.microsoft.com/office/powerpoint/2010/main" val="655093524"/>
              </p:ext>
            </p:extLst>
          </p:nvPr>
        </p:nvGraphicFramePr>
        <p:xfrm>
          <a:off x="1496948" y="1483687"/>
          <a:ext cx="6515100" cy="2171700"/>
        </p:xfrm>
        <a:graphic>
          <a:graphicData uri="http://schemas.openxmlformats.org/drawingml/2006/table">
            <a:tbl>
              <a:tblPr/>
              <a:tblGrid>
                <a:gridCol w="2171700">
                  <a:extLst>
                    <a:ext uri="{9D8B030D-6E8A-4147-A177-3AD203B41FA5}">
                      <a16:colId xmlns:a16="http://schemas.microsoft.com/office/drawing/2014/main" xmlns="" val="1071016792"/>
                    </a:ext>
                  </a:extLst>
                </a:gridCol>
                <a:gridCol w="2171700">
                  <a:extLst>
                    <a:ext uri="{9D8B030D-6E8A-4147-A177-3AD203B41FA5}">
                      <a16:colId xmlns:a16="http://schemas.microsoft.com/office/drawing/2014/main" xmlns="" val="1830643984"/>
                    </a:ext>
                  </a:extLst>
                </a:gridCol>
                <a:gridCol w="2171700">
                  <a:extLst>
                    <a:ext uri="{9D8B030D-6E8A-4147-A177-3AD203B41FA5}">
                      <a16:colId xmlns:a16="http://schemas.microsoft.com/office/drawing/2014/main" xmlns="" val="1547962310"/>
                    </a:ext>
                  </a:extLst>
                </a:gridCol>
              </a:tblGrid>
              <a:tr h="361950">
                <a:tc gridSpan="3">
                  <a:txBody>
                    <a:bodyPr/>
                    <a:lstStyle/>
                    <a:p>
                      <a:pPr algn="ctr" fontAlgn="ctr"/>
                      <a:r>
                        <a:rPr lang="en-US" altLang="zh-CN" sz="1800" b="0" i="0" u="none" strike="noStrike">
                          <a:solidFill>
                            <a:srgbClr val="000000"/>
                          </a:solidFill>
                          <a:effectLst/>
                          <a:latin typeface="华文新魏" panose="02010800040101010101" pitchFamily="2" charset="-122"/>
                          <a:ea typeface="华文新魏" panose="02010800040101010101" pitchFamily="2" charset="-122"/>
                        </a:rPr>
                        <a:t>2019</a:t>
                      </a:r>
                      <a:r>
                        <a:rPr lang="zh-CN" altLang="en-US" sz="18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1800" b="0" i="0" u="none" strike="noStrike">
                          <a:solidFill>
                            <a:srgbClr val="000000"/>
                          </a:solidFill>
                          <a:effectLst/>
                          <a:latin typeface="华文新魏" panose="02010800040101010101" pitchFamily="2" charset="-122"/>
                          <a:ea typeface="华文新魏" panose="02010800040101010101" pitchFamily="2" charset="-122"/>
                        </a:rPr>
                        <a:t>1</a:t>
                      </a:r>
                      <a:r>
                        <a:rPr lang="zh-CN" altLang="en-US" sz="1800" b="0" i="0" u="none" strike="noStrike">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813556257"/>
                  </a:ext>
                </a:extLst>
              </a:tr>
              <a:tr h="361950">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xmlns="" val="1460487897"/>
                  </a:ext>
                </a:extLst>
              </a:tr>
              <a:tr h="361950">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4</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4.53</a:t>
                      </a:r>
                    </a:p>
                  </a:txBody>
                  <a:tcPr marL="9525" marR="9525" marT="9525" marB="0" anchor="ctr">
                    <a:lnL>
                      <a:noFill/>
                    </a:lnL>
                    <a:lnR>
                      <a:noFill/>
                    </a:lnR>
                    <a:lnT>
                      <a:noFill/>
                    </a:lnT>
                    <a:lnB>
                      <a:noFill/>
                    </a:lnB>
                  </a:tcPr>
                </a:tc>
                <a:extLst>
                  <a:ext uri="{0D108BD9-81ED-4DB2-BD59-A6C34878D82A}">
                    <a16:rowId xmlns:a16="http://schemas.microsoft.com/office/drawing/2014/main" xmlns="" val="1654073509"/>
                  </a:ext>
                </a:extLst>
              </a:tr>
              <a:tr h="361950">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rgbClr val="F2F2F2"/>
                    </a:solidFill>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23</a:t>
                      </a:r>
                    </a:p>
                  </a:txBody>
                  <a:tcPr marL="9525" marR="9525" marT="9525" marB="0" anchor="ctr">
                    <a:lnL>
                      <a:noFill/>
                    </a:lnL>
                    <a:lnR>
                      <a:noFill/>
                    </a:lnR>
                    <a:lnT>
                      <a:noFill/>
                    </a:lnT>
                    <a:lnB>
                      <a:noFill/>
                    </a:lnB>
                    <a:solidFill>
                      <a:srgbClr val="F2F2F2"/>
                    </a:solidFill>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87.70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271686385"/>
                  </a:ext>
                </a:extLst>
              </a:tr>
              <a:tr h="361950">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Buyout</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2</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7.63</a:t>
                      </a:r>
                    </a:p>
                  </a:txBody>
                  <a:tcPr marL="9525" marR="9525" marT="9525" marB="0" anchor="ctr">
                    <a:lnL>
                      <a:noFill/>
                    </a:lnL>
                    <a:lnR>
                      <a:noFill/>
                    </a:lnR>
                    <a:lnT>
                      <a:noFill/>
                    </a:lnT>
                    <a:lnB>
                      <a:noFill/>
                    </a:lnB>
                  </a:tcPr>
                </a:tc>
                <a:extLst>
                  <a:ext uri="{0D108BD9-81ED-4DB2-BD59-A6C34878D82A}">
                    <a16:rowId xmlns:a16="http://schemas.microsoft.com/office/drawing/2014/main" xmlns="" val="4146722970"/>
                  </a:ext>
                </a:extLst>
              </a:tr>
              <a:tr h="361950">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CN" sz="1400" b="1" i="0" u="none" strike="noStrike">
                          <a:solidFill>
                            <a:srgbClr val="000000"/>
                          </a:solidFill>
                          <a:effectLst/>
                          <a:latin typeface="Arial" panose="020B0604020202020204" pitchFamily="34" charset="0"/>
                          <a:ea typeface="宋体" panose="02010600030101010101" pitchFamily="2" charset="-122"/>
                        </a:rPr>
                        <a:t>29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CN" sz="1400" b="1" i="0" u="none" strike="noStrike" dirty="0">
                          <a:solidFill>
                            <a:srgbClr val="000000"/>
                          </a:solidFill>
                          <a:effectLst/>
                          <a:latin typeface="Arial" panose="020B0604020202020204" pitchFamily="34" charset="0"/>
                          <a:ea typeface="宋体" panose="02010600030101010101" pitchFamily="2" charset="-122"/>
                        </a:rPr>
                        <a:t>99.86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61563772"/>
                  </a:ext>
                </a:extLst>
              </a:tr>
            </a:tbl>
          </a:graphicData>
        </a:graphic>
      </p:graphicFrame>
    </p:spTree>
    <p:extLst>
      <p:ext uri="{BB962C8B-B14F-4D97-AF65-F5344CB8AC3E}">
        <p14:creationId xmlns:p14="http://schemas.microsoft.com/office/powerpoint/2010/main" val="2288416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FC4144B8-337F-4075-990E-BCE74012F915}"/>
              </a:ext>
            </a:extLst>
          </p:cNvPr>
          <p:cNvGrpSpPr/>
          <p:nvPr/>
        </p:nvGrpSpPr>
        <p:grpSpPr>
          <a:xfrm>
            <a:off x="95588" y="958523"/>
            <a:ext cx="2503233" cy="369870"/>
            <a:chOff x="7155445" y="740531"/>
            <a:chExt cx="3098164" cy="369870"/>
          </a:xfrm>
        </p:grpSpPr>
        <p:sp>
          <p:nvSpPr>
            <p:cNvPr id="5" name="矩形 4">
              <a:extLst>
                <a:ext uri="{FF2B5EF4-FFF2-40B4-BE49-F238E27FC236}">
                  <a16:creationId xmlns:a16="http://schemas.microsoft.com/office/drawing/2014/main" xmlns="" id="{862EE2C6-44B4-4AC0-989C-D718BD3E9F3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投融资市场低位运行</a:t>
              </a:r>
            </a:p>
          </p:txBody>
        </p:sp>
        <p:sp>
          <p:nvSpPr>
            <p:cNvPr id="6" name="等腰三角形 5">
              <a:extLst>
                <a:ext uri="{FF2B5EF4-FFF2-40B4-BE49-F238E27FC236}">
                  <a16:creationId xmlns:a16="http://schemas.microsoft.com/office/drawing/2014/main" xmlns="" id="{B6C65461-38AC-4007-BA6B-E44D2815E8A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xmlns="" id="{C5A32A79-8EC2-4F3E-A80A-0357DD5EFB53}"/>
              </a:ext>
            </a:extLst>
          </p:cNvPr>
          <p:cNvSpPr txBox="1"/>
          <p:nvPr/>
        </p:nvSpPr>
        <p:spPr>
          <a:xfrm>
            <a:off x="1039376" y="5326729"/>
            <a:ext cx="7065248"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a:t>
            </a:r>
            <a:r>
              <a:rPr lang="en-US" altLang="zh-CN" sz="1400" dirty="0">
                <a:solidFill>
                  <a:prstClr val="black"/>
                </a:solidFill>
                <a:latin typeface="微软雅黑" panose="020B0503020204020204" pitchFamily="34" charset="-122"/>
                <a:ea typeface="微软雅黑" panose="020B0503020204020204" pitchFamily="34" charset="-122"/>
              </a:rPr>
              <a:t>PEVC</a:t>
            </a:r>
            <a:r>
              <a:rPr lang="zh-CN" altLang="en-US" sz="1400" dirty="0">
                <a:solidFill>
                  <a:prstClr val="black"/>
                </a:solidFill>
                <a:latin typeface="微软雅黑" panose="020B0503020204020204" pitchFamily="34" charset="-122"/>
                <a:ea typeface="微软雅黑" panose="020B0503020204020204" pitchFamily="34" charset="-122"/>
              </a:rPr>
              <a:t>市场共发生投资案例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255</a:t>
            </a:r>
            <a:r>
              <a:rPr lang="zh-CN" altLang="en-US" sz="1400" dirty="0">
                <a:solidFill>
                  <a:prstClr val="black"/>
                </a:solidFill>
                <a:latin typeface="微软雅黑" panose="020B0503020204020204" pitchFamily="34" charset="-122"/>
                <a:ea typeface="微软雅黑" panose="020B0503020204020204" pitchFamily="34" charset="-122"/>
              </a:rPr>
              <a:t>起，融资总额达到人民币</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289.50</a:t>
            </a:r>
            <a:r>
              <a:rPr lang="zh-CN" altLang="en-US" sz="1400" dirty="0">
                <a:solidFill>
                  <a:prstClr val="black"/>
                </a:solidFill>
                <a:latin typeface="微软雅黑" panose="020B0503020204020204" pitchFamily="34" charset="-122"/>
                <a:ea typeface="微软雅黑" panose="020B0503020204020204" pitchFamily="34" charset="-122"/>
              </a:rPr>
              <a:t>亿元。分行业来看，本月依旧集中在互联网及</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68</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起</a:t>
            </a:r>
            <a:r>
              <a:rPr lang="zh-CN" altLang="en-US" sz="1400" dirty="0">
                <a:solidFill>
                  <a:prstClr val="black"/>
                </a:solidFill>
                <a:latin typeface="微软雅黑" panose="020B0503020204020204" pitchFamily="34" charset="-122"/>
                <a:ea typeface="微软雅黑" panose="020B0503020204020204" pitchFamily="34" charset="-122"/>
              </a:rPr>
              <a:t>，互联网发生案例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57</a:t>
            </a:r>
            <a:r>
              <a:rPr lang="zh-CN" altLang="en-US" sz="1400" dirty="0">
                <a:solidFill>
                  <a:prstClr val="black"/>
                </a:solidFill>
                <a:latin typeface="微软雅黑" panose="020B0503020204020204" pitchFamily="34" charset="-122"/>
                <a:ea typeface="微软雅黑" panose="020B0503020204020204" pitchFamily="34" charset="-122"/>
              </a:rPr>
              <a:t>起，分别融资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60.87</a:t>
            </a:r>
            <a:r>
              <a:rPr lang="zh-CN" altLang="en-US" sz="1400" dirty="0">
                <a:solidFill>
                  <a:prstClr val="black"/>
                </a:solidFill>
                <a:latin typeface="微软雅黑" panose="020B0503020204020204" pitchFamily="34" charset="-122"/>
                <a:ea typeface="微软雅黑" panose="020B0503020204020204" pitchFamily="34" charset="-122"/>
              </a:rPr>
              <a:t>亿元及</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38.80</a:t>
            </a:r>
            <a:r>
              <a:rPr lang="zh-CN" altLang="en-US" sz="1400" dirty="0">
                <a:solidFill>
                  <a:prstClr val="black"/>
                </a:solidFill>
                <a:latin typeface="微软雅黑" panose="020B0503020204020204" pitchFamily="34" charset="-122"/>
                <a:ea typeface="微软雅黑" panose="020B0503020204020204" pitchFamily="34" charset="-122"/>
              </a:rPr>
              <a:t>亿元，现代服务及医疗保健行业本月有所增加。</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1" name="Rectangle 2">
            <a:extLst>
              <a:ext uri="{FF2B5EF4-FFF2-40B4-BE49-F238E27FC236}">
                <a16:creationId xmlns:a16="http://schemas.microsoft.com/office/drawing/2014/main" xmlns="" id="{E0DD5F40-C236-44D4-9C81-7B16717EE77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graphicFrame>
        <p:nvGraphicFramePr>
          <p:cNvPr id="7" name="表格 6">
            <a:extLst>
              <a:ext uri="{FF2B5EF4-FFF2-40B4-BE49-F238E27FC236}">
                <a16:creationId xmlns:a16="http://schemas.microsoft.com/office/drawing/2014/main" xmlns="" id="{16E34D11-711B-4D20-8BF2-4325B1655F76}"/>
              </a:ext>
            </a:extLst>
          </p:cNvPr>
          <p:cNvGraphicFramePr>
            <a:graphicFrameLocks noGrp="1"/>
          </p:cNvGraphicFramePr>
          <p:nvPr>
            <p:extLst>
              <p:ext uri="{D42A27DB-BD31-4B8C-83A1-F6EECF244321}">
                <p14:modId xmlns:p14="http://schemas.microsoft.com/office/powerpoint/2010/main" val="3963678283"/>
              </p:ext>
            </p:extLst>
          </p:nvPr>
        </p:nvGraphicFramePr>
        <p:xfrm>
          <a:off x="2178050" y="1316360"/>
          <a:ext cx="4787900" cy="4091305"/>
        </p:xfrm>
        <a:graphic>
          <a:graphicData uri="http://schemas.openxmlformats.org/drawingml/2006/table">
            <a:tbl>
              <a:tblPr/>
              <a:tblGrid>
                <a:gridCol w="2045131">
                  <a:extLst>
                    <a:ext uri="{9D8B030D-6E8A-4147-A177-3AD203B41FA5}">
                      <a16:colId xmlns:a16="http://schemas.microsoft.com/office/drawing/2014/main" xmlns="" val="4042348462"/>
                    </a:ext>
                  </a:extLst>
                </a:gridCol>
                <a:gridCol w="926999">
                  <a:extLst>
                    <a:ext uri="{9D8B030D-6E8A-4147-A177-3AD203B41FA5}">
                      <a16:colId xmlns:a16="http://schemas.microsoft.com/office/drawing/2014/main" xmlns="" val="1025304522"/>
                    </a:ext>
                  </a:extLst>
                </a:gridCol>
                <a:gridCol w="1815770">
                  <a:extLst>
                    <a:ext uri="{9D8B030D-6E8A-4147-A177-3AD203B41FA5}">
                      <a16:colId xmlns:a16="http://schemas.microsoft.com/office/drawing/2014/main" xmlns="" val="3946544991"/>
                    </a:ext>
                  </a:extLst>
                </a:gridCol>
              </a:tblGrid>
              <a:tr h="240665">
                <a:tc gridSpan="3">
                  <a:txBody>
                    <a:bodyPr/>
                    <a:lstStyle/>
                    <a:p>
                      <a:pPr algn="ctr" fontAlgn="ctr"/>
                      <a:r>
                        <a:rPr lang="en-US" altLang="zh-CN" sz="1400" b="0" i="0" u="none" strike="noStrike" dirty="0">
                          <a:solidFill>
                            <a:srgbClr val="000000"/>
                          </a:solidFill>
                          <a:effectLst/>
                          <a:latin typeface="华文新魏" panose="02010800040101010101" pitchFamily="2" charset="-122"/>
                          <a:ea typeface="华文新魏" panose="02010800040101010101" pitchFamily="2" charset="-122"/>
                        </a:rPr>
                        <a:t>2019</a:t>
                      </a: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年</a:t>
                      </a:r>
                      <a:r>
                        <a:rPr lang="en-US" altLang="zh-CN" sz="1400" b="0" i="0" u="none" strike="noStrike" dirty="0">
                          <a:solidFill>
                            <a:srgbClr val="000000"/>
                          </a:solidFill>
                          <a:effectLst/>
                          <a:latin typeface="华文新魏" panose="02010800040101010101" pitchFamily="2" charset="-122"/>
                          <a:ea typeface="华文新魏" panose="02010800040101010101" pitchFamily="2" charset="-122"/>
                        </a:rPr>
                        <a:t>1</a:t>
                      </a: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月中国</a:t>
                      </a:r>
                      <a:r>
                        <a:rPr lang="en-US" altLang="zh-CN" sz="1400" b="0" i="0" u="none" strike="noStrike" dirty="0">
                          <a:solidFill>
                            <a:srgbClr val="000000"/>
                          </a:solidFill>
                          <a:effectLst/>
                          <a:latin typeface="华文新魏" panose="02010800040101010101" pitchFamily="2" charset="-122"/>
                          <a:ea typeface="华文新魏" panose="02010800040101010101" pitchFamily="2" charset="-122"/>
                        </a:rPr>
                        <a:t>PEVC</a:t>
                      </a: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案例行业分布及规模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306346118"/>
                  </a:ext>
                </a:extLst>
              </a:tr>
              <a:tr h="240665">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行业</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案例数量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融资金额（人民币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xmlns="" val="2538323775"/>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信息科技咨询与其它服务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68</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60.87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957336823"/>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互联网软件与服务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57</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38.80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2861028"/>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现代服务</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34</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37.26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26532953"/>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生物制药</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18</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42.57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67941838"/>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医疗保健</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17</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16.94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32218201"/>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6.74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25698688"/>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金融</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10</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4.18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84549798"/>
                  </a:ext>
                </a:extLst>
              </a:tr>
              <a:tr h="240665">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传媒广告</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9</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0.36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4129487"/>
                  </a:ext>
                </a:extLst>
              </a:tr>
              <a:tr h="240665">
                <a:tc>
                  <a:txBody>
                    <a:bodyPr/>
                    <a:lstStyle/>
                    <a:p>
                      <a:pPr algn="ctr" fontAlgn="ct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半导体</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8</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54.88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401423693"/>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食品饮料</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6</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0.50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897609156"/>
                  </a:ext>
                </a:extLst>
              </a:tr>
              <a:tr h="240665">
                <a:tc>
                  <a:txBody>
                    <a:bodyPr/>
                    <a:lstStyle/>
                    <a:p>
                      <a:pPr marL="0" algn="ctr" defTabSz="685800" rtl="0" eaLnBrk="1" fontAlgn="ctr"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消费零售</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6</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1.40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025622516"/>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汽车</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025710686"/>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现代物流</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3</a:t>
                      </a:r>
                    </a:p>
                  </a:txBody>
                  <a:tcPr marL="9525" marR="9525" marT="9525" marB="0" anchor="ctr">
                    <a:lnL>
                      <a:noFill/>
                    </a:lnL>
                    <a:lnR>
                      <a:noFill/>
                    </a:lnR>
                    <a:lnT>
                      <a:noFill/>
                    </a:lnT>
                    <a:lnB>
                      <a:noFill/>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24.00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803863901"/>
                  </a:ext>
                </a:extLst>
              </a:tr>
              <a:tr h="240665">
                <a:tc>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应用软件</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200" b="0" i="0" u="none" strike="noStrike">
                          <a:solidFill>
                            <a:srgbClr val="000000"/>
                          </a:solidFill>
                          <a:effectLst/>
                          <a:latin typeface="Arial" panose="020B0604020202020204" pitchFamily="34" charset="0"/>
                          <a:ea typeface="宋体" panose="02010600030101010101" pitchFamily="2" charset="-122"/>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82772461"/>
                  </a:ext>
                </a:extLst>
              </a:tr>
              <a:tr h="240665">
                <a:tc>
                  <a:txBody>
                    <a:bodyPr/>
                    <a:lstStyle/>
                    <a:p>
                      <a:pPr algn="ctr" fontAlgn="ctr"/>
                      <a:r>
                        <a:rPr lang="zh-CN" altLang="en-US" sz="1200" b="1" i="0" u="none" strike="noStrike">
                          <a:solidFill>
                            <a:srgbClr val="000000"/>
                          </a:solidFill>
                          <a:effectLst/>
                          <a:latin typeface="Arial" panose="020B0604020202020204" pitchFamily="34" charset="0"/>
                          <a:ea typeface="宋体" panose="02010600030101010101" pitchFamily="2" charset="-122"/>
                        </a:rPr>
                        <a:t>合计</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a:solidFill>
                            <a:srgbClr val="000000"/>
                          </a:solidFill>
                          <a:effectLst/>
                          <a:latin typeface="Arial" panose="020B0604020202020204" pitchFamily="34" charset="0"/>
                          <a:ea typeface="宋体" panose="02010600030101010101" pitchFamily="2" charset="-122"/>
                        </a:rPr>
                        <a:t>255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289.50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229505312"/>
                  </a:ext>
                </a:extLst>
              </a:tr>
            </a:tbl>
          </a:graphicData>
        </a:graphic>
      </p:graphicFrame>
    </p:spTree>
    <p:extLst>
      <p:ext uri="{BB962C8B-B14F-4D97-AF65-F5344CB8AC3E}">
        <p14:creationId xmlns:p14="http://schemas.microsoft.com/office/powerpoint/2010/main" val="598114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A21CA58C-DF27-4274-9D2A-74F19E1FE0D1}"/>
              </a:ext>
            </a:extLst>
          </p:cNvPr>
          <p:cNvSpPr txBox="1"/>
          <p:nvPr/>
        </p:nvSpPr>
        <p:spPr>
          <a:xfrm>
            <a:off x="931462" y="4938973"/>
            <a:ext cx="7281075"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按融资轮次来看，本月融资事件数量最多的是</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1400" dirty="0">
                <a:solidFill>
                  <a:prstClr val="black"/>
                </a:solidFill>
                <a:latin typeface="微软雅黑" panose="020B0503020204020204" pitchFamily="34" charset="-122"/>
                <a:ea typeface="微软雅黑" panose="020B0503020204020204" pitchFamily="34" charset="-122"/>
              </a:rPr>
              <a:t>轮，共发生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71</a:t>
            </a:r>
            <a:r>
              <a:rPr lang="zh-CN" altLang="en-US" sz="1400" dirty="0">
                <a:solidFill>
                  <a:prstClr val="black"/>
                </a:solidFill>
                <a:latin typeface="微软雅黑" panose="020B0503020204020204" pitchFamily="34" charset="-122"/>
                <a:ea typeface="微软雅黑" panose="020B0503020204020204" pitchFamily="34" charset="-122"/>
              </a:rPr>
              <a:t>起案例，共融资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52.01</a:t>
            </a:r>
            <a:r>
              <a:rPr lang="zh-CN" altLang="en-US" sz="1400" dirty="0">
                <a:solidFill>
                  <a:prstClr val="black"/>
                </a:solidFill>
                <a:latin typeface="微软雅黑" panose="020B0503020204020204" pitchFamily="34" charset="-122"/>
                <a:ea typeface="微软雅黑" panose="020B0503020204020204" pitchFamily="34" charset="-122"/>
              </a:rPr>
              <a:t>亿元。本月各轮次融资数量减少，但</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战略融资</a:t>
            </a:r>
            <a:r>
              <a:rPr lang="zh-CN" altLang="en-US" sz="1400" dirty="0">
                <a:solidFill>
                  <a:prstClr val="black"/>
                </a:solidFill>
                <a:latin typeface="微软雅黑" panose="020B0503020204020204" pitchFamily="34" charset="-122"/>
                <a:ea typeface="微软雅黑" panose="020B0503020204020204" pitchFamily="34" charset="-122"/>
              </a:rPr>
              <a:t>本月有所回暖，共完成</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58</a:t>
            </a:r>
            <a:r>
              <a:rPr lang="zh-CN" altLang="en-US" sz="1400" dirty="0">
                <a:solidFill>
                  <a:prstClr val="black"/>
                </a:solidFill>
                <a:latin typeface="微软雅黑" panose="020B0503020204020204" pitchFamily="34" charset="-122"/>
                <a:ea typeface="微软雅黑" panose="020B0503020204020204" pitchFamily="34" charset="-122"/>
              </a:rPr>
              <a:t>起，</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88.93</a:t>
            </a:r>
            <a:r>
              <a:rPr lang="zh-CN" altLang="en-US" sz="1400" dirty="0">
                <a:solidFill>
                  <a:prstClr val="black"/>
                </a:solidFill>
                <a:latin typeface="微软雅黑" panose="020B0503020204020204" pitchFamily="34" charset="-122"/>
                <a:ea typeface="微软雅黑" panose="020B0503020204020204" pitchFamily="34" charset="-122"/>
              </a:rPr>
              <a:t>亿元。</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xmlns="" id="{1AD30A20-2836-4CB6-B121-89724D9F8A61}"/>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3" name="图片 2">
            <a:extLst>
              <a:ext uri="{FF2B5EF4-FFF2-40B4-BE49-F238E27FC236}">
                <a16:creationId xmlns:a16="http://schemas.microsoft.com/office/drawing/2014/main" xmlns="" id="{91DDB4E4-E2BC-4767-A886-7D2777CE8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59" y="1122877"/>
            <a:ext cx="6278880" cy="3816096"/>
          </a:xfrm>
          <a:prstGeom prst="rect">
            <a:avLst/>
          </a:prstGeom>
        </p:spPr>
      </p:pic>
    </p:spTree>
    <p:extLst>
      <p:ext uri="{BB962C8B-B14F-4D97-AF65-F5344CB8AC3E}">
        <p14:creationId xmlns:p14="http://schemas.microsoft.com/office/powerpoint/2010/main" val="24323602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7EA317F1-5CB3-4E34-8C48-F711D7F2C54E}"/>
              </a:ext>
            </a:extLst>
          </p:cNvPr>
          <p:cNvGrpSpPr/>
          <p:nvPr/>
        </p:nvGrpSpPr>
        <p:grpSpPr>
          <a:xfrm>
            <a:off x="280227" y="1066804"/>
            <a:ext cx="3797998" cy="369870"/>
            <a:chOff x="7155445" y="740531"/>
            <a:chExt cx="3098164" cy="369870"/>
          </a:xfrm>
        </p:grpSpPr>
        <p:sp>
          <p:nvSpPr>
            <p:cNvPr id="5" name="矩形 4">
              <a:extLst>
                <a:ext uri="{FF2B5EF4-FFF2-40B4-BE49-F238E27FC236}">
                  <a16:creationId xmlns:a16="http://schemas.microsoft.com/office/drawing/2014/main" xmlns="" id="{3FCD023E-E4ED-4152-844D-911868C59CD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分行业融资案例及金额分布情况</a:t>
              </a:r>
            </a:p>
          </p:txBody>
        </p:sp>
        <p:sp>
          <p:nvSpPr>
            <p:cNvPr id="6" name="等腰三角形 5">
              <a:extLst>
                <a:ext uri="{FF2B5EF4-FFF2-40B4-BE49-F238E27FC236}">
                  <a16:creationId xmlns:a16="http://schemas.microsoft.com/office/drawing/2014/main" xmlns="" id="{69BF597C-0FA5-40E4-B397-8AEAE5EC31F9}"/>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xmlns="" id="{D15B6156-81F7-4969-8DDF-A1A35307588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
        <p:nvSpPr>
          <p:cNvPr id="8" name="文本框 7">
            <a:extLst>
              <a:ext uri="{FF2B5EF4-FFF2-40B4-BE49-F238E27FC236}">
                <a16:creationId xmlns:a16="http://schemas.microsoft.com/office/drawing/2014/main" xmlns="" id="{2354B483-32BA-4670-86E3-855F0969B3A6}"/>
              </a:ext>
            </a:extLst>
          </p:cNvPr>
          <p:cNvSpPr txBox="1"/>
          <p:nvPr/>
        </p:nvSpPr>
        <p:spPr>
          <a:xfrm>
            <a:off x="495757" y="5189215"/>
            <a:ext cx="8068933" cy="738664"/>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的行业分布情况延续着过往几个月的变化趋势，案例数量上两大行业占据领先，但金额上分布越发分散。本月大健康产业领域，生物制药及医疗保健领域虽在绝对数量上变化不明显，但在质量上发生了明显的变化，。</a:t>
            </a:r>
          </a:p>
        </p:txBody>
      </p:sp>
      <p:pic>
        <p:nvPicPr>
          <p:cNvPr id="9" name="图片 8">
            <a:extLst>
              <a:ext uri="{FF2B5EF4-FFF2-40B4-BE49-F238E27FC236}">
                <a16:creationId xmlns:a16="http://schemas.microsoft.com/office/drawing/2014/main" xmlns="" id="{966C0CD9-3F24-4490-9E98-841FB6C50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23" y="1722641"/>
            <a:ext cx="3810000" cy="3224784"/>
          </a:xfrm>
          <a:prstGeom prst="rect">
            <a:avLst/>
          </a:prstGeom>
        </p:spPr>
      </p:pic>
      <p:pic>
        <p:nvPicPr>
          <p:cNvPr id="12" name="图片 11">
            <a:extLst>
              <a:ext uri="{FF2B5EF4-FFF2-40B4-BE49-F238E27FC236}">
                <a16:creationId xmlns:a16="http://schemas.microsoft.com/office/drawing/2014/main" xmlns="" id="{F008DE58-B877-493F-BC6A-6A149680C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23" y="1862095"/>
            <a:ext cx="3539054" cy="3085329"/>
          </a:xfrm>
          <a:prstGeom prst="rect">
            <a:avLst/>
          </a:prstGeom>
        </p:spPr>
      </p:pic>
    </p:spTree>
    <p:extLst>
      <p:ext uri="{BB962C8B-B14F-4D97-AF65-F5344CB8AC3E}">
        <p14:creationId xmlns:p14="http://schemas.microsoft.com/office/powerpoint/2010/main" val="25992143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5B7CC29-2E8C-4A43-9311-BD4B993B79FB}"/>
              </a:ext>
            </a:extLst>
          </p:cNvPr>
          <p:cNvGrpSpPr/>
          <p:nvPr/>
        </p:nvGrpSpPr>
        <p:grpSpPr>
          <a:xfrm>
            <a:off x="741451" y="947054"/>
            <a:ext cx="2338550" cy="369870"/>
            <a:chOff x="7155445" y="740531"/>
            <a:chExt cx="3098164" cy="369870"/>
          </a:xfrm>
        </p:grpSpPr>
        <p:sp>
          <p:nvSpPr>
            <p:cNvPr id="3" name="矩形 2">
              <a:extLst>
                <a:ext uri="{FF2B5EF4-FFF2-40B4-BE49-F238E27FC236}">
                  <a16:creationId xmlns:a16="http://schemas.microsoft.com/office/drawing/2014/main" xmlns="" id="{050F3980-F90D-49E0-BEF0-BDF3A88D47F6}"/>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4" name="等腰三角形 3">
              <a:extLst>
                <a:ext uri="{FF2B5EF4-FFF2-40B4-BE49-F238E27FC236}">
                  <a16:creationId xmlns:a16="http://schemas.microsoft.com/office/drawing/2014/main" xmlns="" id="{A6E43E9C-9EE8-4DD6-81DA-BBC14A3B77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xmlns="" id="{DB9CD423-53FE-455A-8317-B0B0782ACAB2}"/>
              </a:ext>
            </a:extLst>
          </p:cNvPr>
          <p:cNvGrpSpPr/>
          <p:nvPr/>
        </p:nvGrpSpPr>
        <p:grpSpPr>
          <a:xfrm>
            <a:off x="727494" y="1377868"/>
            <a:ext cx="2784296" cy="318498"/>
            <a:chOff x="5691883" y="1387012"/>
            <a:chExt cx="2784296" cy="318498"/>
          </a:xfrm>
        </p:grpSpPr>
        <p:sp>
          <p:nvSpPr>
            <p:cNvPr id="6" name="平行四边形 5">
              <a:extLst>
                <a:ext uri="{FF2B5EF4-FFF2-40B4-BE49-F238E27FC236}">
                  <a16:creationId xmlns:a16="http://schemas.microsoft.com/office/drawing/2014/main" xmlns="" id="{2CEB7EC8-9631-4BD3-9714-B509A437E1D3}"/>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xmlns="" id="{8A4277F2-AF71-4F8C-B0C2-56BEA718FE0E}"/>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8" name="组合 7">
            <a:extLst>
              <a:ext uri="{FF2B5EF4-FFF2-40B4-BE49-F238E27FC236}">
                <a16:creationId xmlns:a16="http://schemas.microsoft.com/office/drawing/2014/main" xmlns="" id="{02F60303-130F-4064-8514-6D13E03A8590}"/>
              </a:ext>
            </a:extLst>
          </p:cNvPr>
          <p:cNvGrpSpPr/>
          <p:nvPr/>
        </p:nvGrpSpPr>
        <p:grpSpPr>
          <a:xfrm>
            <a:off x="719079" y="4637988"/>
            <a:ext cx="2532102" cy="318498"/>
            <a:chOff x="5691883" y="1387012"/>
            <a:chExt cx="2784298" cy="318498"/>
          </a:xfrm>
        </p:grpSpPr>
        <p:sp>
          <p:nvSpPr>
            <p:cNvPr id="9" name="平行四边形 8">
              <a:extLst>
                <a:ext uri="{FF2B5EF4-FFF2-40B4-BE49-F238E27FC236}">
                  <a16:creationId xmlns:a16="http://schemas.microsoft.com/office/drawing/2014/main" xmlns="" id="{B74CB736-31E5-4A61-8A0C-FAAE0B5BE94E}"/>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a:extLst>
                <a:ext uri="{FF2B5EF4-FFF2-40B4-BE49-F238E27FC236}">
                  <a16:creationId xmlns:a16="http://schemas.microsoft.com/office/drawing/2014/main" xmlns="" id="{2F4E75E6-ED9C-4DDC-9F00-BF924BACA7A9}"/>
                </a:ext>
              </a:extLst>
            </p:cNvPr>
            <p:cNvSpPr/>
            <p:nvPr/>
          </p:nvSpPr>
          <p:spPr>
            <a:xfrm>
              <a:off x="6249271" y="1387012"/>
              <a:ext cx="2226910"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11" name="文本框 10">
            <a:extLst>
              <a:ext uri="{FF2B5EF4-FFF2-40B4-BE49-F238E27FC236}">
                <a16:creationId xmlns:a16="http://schemas.microsoft.com/office/drawing/2014/main" xmlns="" id="{C16A60F6-287C-42D1-BA0F-B5F9701EFDA3}"/>
              </a:ext>
            </a:extLst>
          </p:cNvPr>
          <p:cNvSpPr txBox="1"/>
          <p:nvPr/>
        </p:nvSpPr>
        <p:spPr>
          <a:xfrm>
            <a:off x="1198863" y="3648620"/>
            <a:ext cx="5063217" cy="1015663"/>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掌门</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对</a:t>
            </a:r>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始终坚持一对一教育模式，关注每一个孩子的需求和成长，打造“千人千面”的个性化教学产品，为学生提供定制化教案，让每一个孩子都能得到最适合自己的教育，实现高效快乐的学习和成长。</a:t>
            </a:r>
            <a:endParaRPr lang="zh-CN" altLang="en-US" dirty="0">
              <a:latin typeface="微软雅黑" panose="020B0503020204020204" pitchFamily="34" charset="-122"/>
              <a:ea typeface="微软雅黑" panose="020B0503020204020204" pitchFamily="34" charset="-122"/>
            </a:endParaRPr>
          </a:p>
        </p:txBody>
      </p:sp>
      <p:sp>
        <p:nvSpPr>
          <p:cNvPr id="12" name="箭头: 五边形 11">
            <a:extLst>
              <a:ext uri="{FF2B5EF4-FFF2-40B4-BE49-F238E27FC236}">
                <a16:creationId xmlns:a16="http://schemas.microsoft.com/office/drawing/2014/main" xmlns="" id="{02D91159-3D3A-4827-A64F-A1C4D2E0AD24}"/>
              </a:ext>
            </a:extLst>
          </p:cNvPr>
          <p:cNvSpPr/>
          <p:nvPr/>
        </p:nvSpPr>
        <p:spPr>
          <a:xfrm>
            <a:off x="725862" y="182638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3" name="箭头: 五边形 12">
            <a:extLst>
              <a:ext uri="{FF2B5EF4-FFF2-40B4-BE49-F238E27FC236}">
                <a16:creationId xmlns:a16="http://schemas.microsoft.com/office/drawing/2014/main" xmlns="" id="{77CC2351-4474-4416-9A6E-7A7A0B6FCCEF}"/>
              </a:ext>
            </a:extLst>
          </p:cNvPr>
          <p:cNvSpPr/>
          <p:nvPr/>
        </p:nvSpPr>
        <p:spPr>
          <a:xfrm>
            <a:off x="727494" y="2652464"/>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14" name="箭头: 五边形 13">
            <a:extLst>
              <a:ext uri="{FF2B5EF4-FFF2-40B4-BE49-F238E27FC236}">
                <a16:creationId xmlns:a16="http://schemas.microsoft.com/office/drawing/2014/main" xmlns="" id="{D08E505E-E13D-4DDA-81CB-F54E54D5273B}"/>
              </a:ext>
            </a:extLst>
          </p:cNvPr>
          <p:cNvSpPr/>
          <p:nvPr/>
        </p:nvSpPr>
        <p:spPr>
          <a:xfrm>
            <a:off x="719914" y="372396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15" name="箭头: 五边形 14">
            <a:extLst>
              <a:ext uri="{FF2B5EF4-FFF2-40B4-BE49-F238E27FC236}">
                <a16:creationId xmlns:a16="http://schemas.microsoft.com/office/drawing/2014/main" xmlns="" id="{93CDE78F-AFAC-4D3D-AA70-0D3F47C3E01B}"/>
              </a:ext>
            </a:extLst>
          </p:cNvPr>
          <p:cNvSpPr/>
          <p:nvPr/>
        </p:nvSpPr>
        <p:spPr>
          <a:xfrm>
            <a:off x="746253" y="510707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xmlns="" id="{709D03E4-BA1D-4C4B-BE5A-9D4D63B3E482}"/>
              </a:ext>
            </a:extLst>
          </p:cNvPr>
          <p:cNvSpPr txBox="1"/>
          <p:nvPr/>
        </p:nvSpPr>
        <p:spPr>
          <a:xfrm>
            <a:off x="1256221" y="5038609"/>
            <a:ext cx="5093613" cy="1231106"/>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Arial" panose="020B0604020202020204" pitchFamily="34" charset="0"/>
              </a:rPr>
              <a:t>准时达</a:t>
            </a:r>
            <a:r>
              <a:rPr lang="zh-CN" altLang="en-US" dirty="0"/>
              <a:t>：</a:t>
            </a:r>
            <a:r>
              <a:rPr lang="zh-CN" altLang="en-US" sz="1400" dirty="0">
                <a:latin typeface="微软雅黑" panose="020B0503020204020204" pitchFamily="34" charset="-122"/>
                <a:ea typeface="微软雅黑" panose="020B0503020204020204" pitchFamily="34" charset="-122"/>
              </a:rPr>
              <a:t>准时达</a:t>
            </a:r>
            <a:r>
              <a:rPr lang="en-US" altLang="zh-CN" sz="1400" dirty="0">
                <a:latin typeface="微软雅黑" panose="020B0503020204020204" pitchFamily="34" charset="-122"/>
                <a:ea typeface="微软雅黑" panose="020B0503020204020204" pitchFamily="34" charset="-122"/>
              </a:rPr>
              <a:t>(JUSDA)</a:t>
            </a:r>
            <a:r>
              <a:rPr lang="zh-CN" altLang="en-US" sz="1400" dirty="0">
                <a:latin typeface="微软雅黑" panose="020B0503020204020204" pitchFamily="34" charset="-122"/>
                <a:ea typeface="微软雅黑" panose="020B0503020204020204" pitchFamily="34" charset="-122"/>
              </a:rPr>
              <a:t>，富士康科技集团唯一授权的供应链管理企业，全球</a:t>
            </a:r>
            <a:r>
              <a:rPr lang="en-US" altLang="zh-CN" sz="1400" dirty="0">
                <a:latin typeface="微软雅黑" panose="020B0503020204020204" pitchFamily="34" charset="-122"/>
                <a:ea typeface="微软雅黑" panose="020B0503020204020204" pitchFamily="34" charset="-122"/>
              </a:rPr>
              <a:t>C2M2C</a:t>
            </a:r>
            <a:r>
              <a:rPr lang="zh-CN" altLang="en-US" sz="1400" dirty="0">
                <a:latin typeface="微软雅黑" panose="020B0503020204020204" pitchFamily="34" charset="-122"/>
                <a:ea typeface="微软雅黑" panose="020B0503020204020204" pitchFamily="34" charset="-122"/>
              </a:rPr>
              <a:t>（专业供应链管理平台服务企业，借由为富士康科技集团提供精益供应链管理的丰富经验，为客户提供互联网时代下从原材料端到消费者端的供应链实时协同管理，协助</a:t>
            </a:r>
            <a:r>
              <a:rPr lang="en-US" altLang="zh-CN" sz="1400" dirty="0">
                <a:latin typeface="微软雅黑" panose="020B0503020204020204" pitchFamily="34" charset="-122"/>
                <a:ea typeface="微软雅黑" panose="020B0503020204020204" pitchFamily="34" charset="-122"/>
              </a:rPr>
              <a:t>B2B</a:t>
            </a:r>
            <a:r>
              <a:rPr lang="zh-CN" altLang="en-US" sz="1400" dirty="0">
                <a:latin typeface="微软雅黑" panose="020B0503020204020204" pitchFamily="34" charset="-122"/>
                <a:ea typeface="微软雅黑" panose="020B0503020204020204" pitchFamily="34" charset="-122"/>
              </a:rPr>
              <a:t>企业完成供应链升级转型及商业模式再造。</a:t>
            </a:r>
          </a:p>
        </p:txBody>
      </p:sp>
      <p:sp>
        <p:nvSpPr>
          <p:cNvPr id="17" name="文本框 16">
            <a:extLst>
              <a:ext uri="{FF2B5EF4-FFF2-40B4-BE49-F238E27FC236}">
                <a16:creationId xmlns:a16="http://schemas.microsoft.com/office/drawing/2014/main" xmlns="" id="{9D83896C-AA62-4F2F-BEDA-8CE95DF5C9A4}"/>
              </a:ext>
            </a:extLst>
          </p:cNvPr>
          <p:cNvSpPr txBox="1"/>
          <p:nvPr/>
        </p:nvSpPr>
        <p:spPr>
          <a:xfrm>
            <a:off x="1208577" y="1763633"/>
            <a:ext cx="5034623" cy="800219"/>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壹米滴答：</a:t>
            </a:r>
            <a:r>
              <a:rPr lang="zh-CN" altLang="en-US" sz="1400" dirty="0">
                <a:latin typeface="微软雅黑" panose="020B0503020204020204" pitchFamily="34" charset="-122"/>
                <a:ea typeface="微软雅黑" panose="020B0503020204020204" pitchFamily="34" charset="-122"/>
              </a:rPr>
              <a:t>萌芽于</a:t>
            </a:r>
            <a:r>
              <a:rPr lang="en-US" altLang="zh-CN" sz="1400" dirty="0">
                <a:latin typeface="微软雅黑" panose="020B0503020204020204" pitchFamily="34" charset="-122"/>
                <a:ea typeface="微软雅黑" panose="020B0503020204020204" pitchFamily="34" charset="-122"/>
              </a:rPr>
              <a:t>2015</a:t>
            </a:r>
            <a:r>
              <a:rPr lang="zh-CN" altLang="en-US" sz="1400" dirty="0">
                <a:latin typeface="微软雅黑" panose="020B0503020204020204" pitchFamily="34" charset="-122"/>
                <a:ea typeface="微软雅黑" panose="020B0503020204020204" pitchFamily="34" charset="-122"/>
              </a:rPr>
              <a:t>年，是一家专注于为客户提供高性价比产品服务的综合型物流企业，主营业务是全国公路零担快运网络服务，是中国零担行业的领导者。</a:t>
            </a:r>
            <a:endParaRPr lang="zh-CN" altLang="en-US"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xmlns="" id="{DBA78919-6D7C-4E76-99FA-D8B676660160}"/>
              </a:ext>
            </a:extLst>
          </p:cNvPr>
          <p:cNvSpPr txBox="1"/>
          <p:nvPr/>
        </p:nvSpPr>
        <p:spPr>
          <a:xfrm>
            <a:off x="1172966" y="2586788"/>
            <a:ext cx="5075158" cy="1015663"/>
          </a:xfrm>
          <a:prstGeom prst="rect">
            <a:avLst/>
          </a:prstGeom>
          <a:noFill/>
          <a:ln w="19050">
            <a:noFill/>
            <a:prstDash val="sysDash"/>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好汽配：</a:t>
            </a:r>
            <a:r>
              <a:rPr lang="zh-CN" altLang="en-US" sz="1400" dirty="0">
                <a:latin typeface="微软雅黑" panose="020B0503020204020204" pitchFamily="34" charset="-122"/>
                <a:ea typeface="微软雅黑" panose="020B0503020204020204" pitchFamily="34" charset="-122"/>
              </a:rPr>
              <a:t>好汽配是一个汽配</a:t>
            </a:r>
            <a:r>
              <a:rPr lang="en-US" altLang="zh-CN" sz="1400" dirty="0">
                <a:latin typeface="微软雅黑" panose="020B0503020204020204" pitchFamily="34" charset="-122"/>
                <a:ea typeface="微软雅黑" panose="020B0503020204020204" pitchFamily="34" charset="-122"/>
              </a:rPr>
              <a:t>B2B</a:t>
            </a:r>
            <a:r>
              <a:rPr lang="zh-CN" altLang="en-US" sz="1400" dirty="0">
                <a:latin typeface="微软雅黑" panose="020B0503020204020204" pitchFamily="34" charset="-122"/>
                <a:ea typeface="微软雅黑" panose="020B0503020204020204" pitchFamily="34" charset="-122"/>
              </a:rPr>
              <a:t>交易平台，主打全车件汽车配件撮合交易，由汽修厂发布采购需求，供应商自主在平台报价，通过比价比服务等手段自主成交，通过派单和动态加价赚取差价和佣金，不囤货、不自营、不提供物流配送或仓储服务。</a:t>
            </a:r>
          </a:p>
        </p:txBody>
      </p:sp>
      <p:sp>
        <p:nvSpPr>
          <p:cNvPr id="19" name="文本框 18">
            <a:extLst>
              <a:ext uri="{FF2B5EF4-FFF2-40B4-BE49-F238E27FC236}">
                <a16:creationId xmlns:a16="http://schemas.microsoft.com/office/drawing/2014/main" xmlns="" id="{CA460B12-C4AF-4840-9B98-9F369DDCC9AC}"/>
              </a:ext>
            </a:extLst>
          </p:cNvPr>
          <p:cNvSpPr txBox="1"/>
          <p:nvPr/>
        </p:nvSpPr>
        <p:spPr>
          <a:xfrm>
            <a:off x="6264841"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20" name="文本框 19">
            <a:extLst>
              <a:ext uri="{FF2B5EF4-FFF2-40B4-BE49-F238E27FC236}">
                <a16:creationId xmlns:a16="http://schemas.microsoft.com/office/drawing/2014/main" xmlns="" id="{4C0864F6-C388-4FF3-B753-5EF9AD00DCA5}"/>
              </a:ext>
            </a:extLst>
          </p:cNvPr>
          <p:cNvSpPr txBox="1"/>
          <p:nvPr/>
        </p:nvSpPr>
        <p:spPr>
          <a:xfrm>
            <a:off x="6530137" y="1954673"/>
            <a:ext cx="124585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6AF2ED2C-C0CC-4863-96F5-96F8D7138B67}"/>
              </a:ext>
            </a:extLst>
          </p:cNvPr>
          <p:cNvSpPr txBox="1"/>
          <p:nvPr/>
        </p:nvSpPr>
        <p:spPr>
          <a:xfrm>
            <a:off x="6573418" y="2795185"/>
            <a:ext cx="1236236"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0.6</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xmlns="" id="{E1DAC58A-D651-43D4-9896-9B484679BCC5}"/>
              </a:ext>
            </a:extLst>
          </p:cNvPr>
          <p:cNvSpPr txBox="1"/>
          <p:nvPr/>
        </p:nvSpPr>
        <p:spPr>
          <a:xfrm>
            <a:off x="6615897" y="3817896"/>
            <a:ext cx="1151277"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3.5</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xmlns="" id="{AD1099B5-67DA-4F97-904E-73E63AE94C83}"/>
              </a:ext>
            </a:extLst>
          </p:cNvPr>
          <p:cNvSpPr txBox="1"/>
          <p:nvPr/>
        </p:nvSpPr>
        <p:spPr>
          <a:xfrm>
            <a:off x="6657612" y="5177107"/>
            <a:ext cx="124585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24</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p>
        </p:txBody>
      </p:sp>
      <p:sp>
        <p:nvSpPr>
          <p:cNvPr id="24" name="文本框 23">
            <a:extLst>
              <a:ext uri="{FF2B5EF4-FFF2-40B4-BE49-F238E27FC236}">
                <a16:creationId xmlns:a16="http://schemas.microsoft.com/office/drawing/2014/main" xmlns="" id="{69DBDD66-7B8E-47A7-970C-7B36A625FE9A}"/>
              </a:ext>
            </a:extLst>
          </p:cNvPr>
          <p:cNvSpPr txBox="1"/>
          <p:nvPr/>
        </p:nvSpPr>
        <p:spPr>
          <a:xfrm>
            <a:off x="8096128" y="1969103"/>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D</a:t>
            </a:r>
          </a:p>
        </p:txBody>
      </p:sp>
      <p:sp>
        <p:nvSpPr>
          <p:cNvPr id="25" name="文本框 24">
            <a:extLst>
              <a:ext uri="{FF2B5EF4-FFF2-40B4-BE49-F238E27FC236}">
                <a16:creationId xmlns:a16="http://schemas.microsoft.com/office/drawing/2014/main" xmlns="" id="{41832E6A-3D87-46D3-B658-81FAB633494C}"/>
              </a:ext>
            </a:extLst>
          </p:cNvPr>
          <p:cNvSpPr txBox="1"/>
          <p:nvPr/>
        </p:nvSpPr>
        <p:spPr>
          <a:xfrm>
            <a:off x="8087311" y="5207885"/>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A</a:t>
            </a:r>
          </a:p>
        </p:txBody>
      </p:sp>
      <p:sp>
        <p:nvSpPr>
          <p:cNvPr id="26" name="文本框 25">
            <a:extLst>
              <a:ext uri="{FF2B5EF4-FFF2-40B4-BE49-F238E27FC236}">
                <a16:creationId xmlns:a16="http://schemas.microsoft.com/office/drawing/2014/main" xmlns="" id="{07990EBC-AC2D-40D2-A26A-6953C72EC25C}"/>
              </a:ext>
            </a:extLst>
          </p:cNvPr>
          <p:cNvSpPr txBox="1"/>
          <p:nvPr/>
        </p:nvSpPr>
        <p:spPr>
          <a:xfrm>
            <a:off x="8112457" y="3866684"/>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E</a:t>
            </a:r>
            <a:endParaRPr lang="zh-CN" altLang="en-US" sz="14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5401FAD4-9E0F-47D2-9484-47C7DA808EB3}"/>
              </a:ext>
            </a:extLst>
          </p:cNvPr>
          <p:cNvSpPr txBox="1"/>
          <p:nvPr/>
        </p:nvSpPr>
        <p:spPr>
          <a:xfrm>
            <a:off x="7859119"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28" name="文本框 27">
            <a:extLst>
              <a:ext uri="{FF2B5EF4-FFF2-40B4-BE49-F238E27FC236}">
                <a16:creationId xmlns:a16="http://schemas.microsoft.com/office/drawing/2014/main" xmlns="" id="{45388FC1-D4B3-4D0B-BBF7-57384EC21CF5}"/>
              </a:ext>
            </a:extLst>
          </p:cNvPr>
          <p:cNvSpPr txBox="1"/>
          <p:nvPr/>
        </p:nvSpPr>
        <p:spPr>
          <a:xfrm>
            <a:off x="8112457" y="2774827"/>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22406075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878C99D2-FFBC-48AE-84EF-AF85720C6635}"/>
              </a:ext>
            </a:extLst>
          </p:cNvPr>
          <p:cNvGrpSpPr/>
          <p:nvPr/>
        </p:nvGrpSpPr>
        <p:grpSpPr>
          <a:xfrm>
            <a:off x="72882" y="1001730"/>
            <a:ext cx="2269542" cy="369870"/>
            <a:chOff x="7155445" y="740531"/>
            <a:chExt cx="3098164" cy="369870"/>
          </a:xfrm>
        </p:grpSpPr>
        <p:sp>
          <p:nvSpPr>
            <p:cNvPr id="7" name="矩形 6">
              <a:extLst>
                <a:ext uri="{FF2B5EF4-FFF2-40B4-BE49-F238E27FC236}">
                  <a16:creationId xmlns:a16="http://schemas.microsoft.com/office/drawing/2014/main" xmlns="" id="{A3D53F5C-9178-42FB-A022-6124C7C0E142}"/>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其他主要融资事件</a:t>
              </a:r>
            </a:p>
          </p:txBody>
        </p:sp>
        <p:sp>
          <p:nvSpPr>
            <p:cNvPr id="8" name="等腰三角形 7">
              <a:extLst>
                <a:ext uri="{FF2B5EF4-FFF2-40B4-BE49-F238E27FC236}">
                  <a16:creationId xmlns:a16="http://schemas.microsoft.com/office/drawing/2014/main" xmlns="" id="{043A4E8A-2EB6-4C89-A3A1-54314289207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a:extLst>
              <a:ext uri="{FF2B5EF4-FFF2-40B4-BE49-F238E27FC236}">
                <a16:creationId xmlns:a16="http://schemas.microsoft.com/office/drawing/2014/main" xmlns="" id="{16E571B2-73F5-49CA-9645-672CD509108D}"/>
              </a:ext>
            </a:extLst>
          </p:cNvPr>
          <p:cNvSpPr txBox="1"/>
          <p:nvPr/>
        </p:nvSpPr>
        <p:spPr>
          <a:xfrm>
            <a:off x="1092199" y="5482897"/>
            <a:ext cx="1603749" cy="830997"/>
          </a:xfrm>
          <a:prstGeom prst="rect">
            <a:avLst/>
          </a:prstGeom>
          <a:noFill/>
        </p:spPr>
        <p:txBody>
          <a:bodyPr wrap="square" rtlCol="0">
            <a:spAutoFit/>
          </a:bodyPr>
          <a:lstStyle/>
          <a:p>
            <a:r>
              <a:rPr lang="zh-CN" altLang="en-US" sz="1200" b="1" dirty="0">
                <a:solidFill>
                  <a:srgbClr val="FF0000"/>
                </a:solidFill>
                <a:latin typeface="楷体" panose="02010609060101010101" pitchFamily="49" charset="-122"/>
                <a:ea typeface="楷体" panose="02010609060101010101" pitchFamily="49" charset="-122"/>
              </a:rPr>
              <a:t>国内最大的半导体硅材料生产厂商之一</a:t>
            </a:r>
            <a:r>
              <a:rPr lang="en-US" altLang="zh-CN" sz="1200" b="1" dirty="0">
                <a:solidFill>
                  <a:srgbClr val="FF0000"/>
                </a:solidFill>
                <a:latin typeface="楷体" panose="02010609060101010101" pitchFamily="49" charset="-122"/>
                <a:ea typeface="楷体" panose="02010609060101010101" pitchFamily="49" charset="-122"/>
              </a:rPr>
              <a:t>,</a:t>
            </a:r>
            <a:r>
              <a:rPr lang="zh-CN" altLang="en-US" sz="1200" b="1" dirty="0">
                <a:solidFill>
                  <a:srgbClr val="FF0000"/>
                </a:solidFill>
                <a:latin typeface="楷体" panose="02010609060101010101" pitchFamily="49" charset="-122"/>
                <a:ea typeface="楷体" panose="02010609060101010101" pitchFamily="49" charset="-122"/>
              </a:rPr>
              <a:t>其大股东在爆出财务危机后获得及时驰援。</a:t>
            </a:r>
          </a:p>
        </p:txBody>
      </p:sp>
      <p:grpSp>
        <p:nvGrpSpPr>
          <p:cNvPr id="49" name="组合 48">
            <a:extLst>
              <a:ext uri="{FF2B5EF4-FFF2-40B4-BE49-F238E27FC236}">
                <a16:creationId xmlns:a16="http://schemas.microsoft.com/office/drawing/2014/main" xmlns="" id="{914DB9CC-E9DC-4F93-8A05-43E06D3FFBE0}"/>
              </a:ext>
            </a:extLst>
          </p:cNvPr>
          <p:cNvGrpSpPr/>
          <p:nvPr/>
        </p:nvGrpSpPr>
        <p:grpSpPr>
          <a:xfrm>
            <a:off x="683517" y="2232517"/>
            <a:ext cx="2331799" cy="261610"/>
            <a:chOff x="1326933" y="3886764"/>
            <a:chExt cx="973476" cy="261610"/>
          </a:xfrm>
        </p:grpSpPr>
        <p:sp>
          <p:nvSpPr>
            <p:cNvPr id="50" name="文本框 49">
              <a:extLst>
                <a:ext uri="{FF2B5EF4-FFF2-40B4-BE49-F238E27FC236}">
                  <a16:creationId xmlns:a16="http://schemas.microsoft.com/office/drawing/2014/main" xmlns="" id="{7170C0F0-C433-4058-9BFE-27C8C2ACD692}"/>
                </a:ext>
              </a:extLst>
            </p:cNvPr>
            <p:cNvSpPr txBox="1"/>
            <p:nvPr/>
          </p:nvSpPr>
          <p:spPr>
            <a:xfrm>
              <a:off x="1326933" y="3886764"/>
              <a:ext cx="743159" cy="261610"/>
            </a:xfrm>
            <a:prstGeom prst="rect">
              <a:avLst/>
            </a:prstGeom>
            <a:noFill/>
          </p:spPr>
          <p:txBody>
            <a:bodyPr wrap="square" rtlCol="0">
              <a:spAutoFit/>
            </a:bodyPr>
            <a:lstStyle/>
            <a:p>
              <a:r>
                <a:rPr lang="zh-CN" altLang="en-US" sz="1100" b="1" dirty="0">
                  <a:solidFill>
                    <a:srgbClr val="FF0000"/>
                  </a:solidFill>
                  <a:latin typeface="楷体" panose="02010609060101010101" pitchFamily="49" charset="-122"/>
                  <a:ea typeface="楷体" panose="02010609060101010101" pitchFamily="49" charset="-122"/>
                </a:rPr>
                <a:t>大票零担物流网络服务商</a:t>
              </a:r>
            </a:p>
          </p:txBody>
        </p:sp>
        <p:cxnSp>
          <p:nvCxnSpPr>
            <p:cNvPr id="51" name="直接箭头连接符 50">
              <a:extLst>
                <a:ext uri="{FF2B5EF4-FFF2-40B4-BE49-F238E27FC236}">
                  <a16:creationId xmlns:a16="http://schemas.microsoft.com/office/drawing/2014/main" xmlns="" id="{90C5D4D4-405F-46CB-877D-EEA7BDF8E913}"/>
                </a:ext>
              </a:extLst>
            </p:cNvPr>
            <p:cNvCxnSpPr>
              <a:cxnSpLocks/>
              <a:stCxn id="50" idx="3"/>
            </p:cNvCxnSpPr>
            <p:nvPr/>
          </p:nvCxnSpPr>
          <p:spPr bwMode="auto">
            <a:xfrm>
              <a:off x="2070092" y="4017569"/>
              <a:ext cx="230317" cy="3"/>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pSp>
        <p:nvGrpSpPr>
          <p:cNvPr id="64" name="组合 63">
            <a:extLst>
              <a:ext uri="{FF2B5EF4-FFF2-40B4-BE49-F238E27FC236}">
                <a16:creationId xmlns:a16="http://schemas.microsoft.com/office/drawing/2014/main" xmlns="" id="{A4A01CDF-9D9B-438C-BC56-793FAA97EDAF}"/>
              </a:ext>
            </a:extLst>
          </p:cNvPr>
          <p:cNvGrpSpPr/>
          <p:nvPr/>
        </p:nvGrpSpPr>
        <p:grpSpPr>
          <a:xfrm>
            <a:off x="-29201" y="1738679"/>
            <a:ext cx="3147826" cy="2557013"/>
            <a:chOff x="970062" y="2499302"/>
            <a:chExt cx="1537491" cy="2557013"/>
          </a:xfrm>
        </p:grpSpPr>
        <p:sp>
          <p:nvSpPr>
            <p:cNvPr id="65" name="文本框 64">
              <a:extLst>
                <a:ext uri="{FF2B5EF4-FFF2-40B4-BE49-F238E27FC236}">
                  <a16:creationId xmlns:a16="http://schemas.microsoft.com/office/drawing/2014/main" xmlns="" id="{A9B0C143-D638-4D05-A6EE-70D9EB4D4028}"/>
                </a:ext>
              </a:extLst>
            </p:cNvPr>
            <p:cNvSpPr txBox="1"/>
            <p:nvPr/>
          </p:nvSpPr>
          <p:spPr>
            <a:xfrm>
              <a:off x="970062" y="3886764"/>
              <a:ext cx="741563" cy="1169551"/>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医疗及生物制药板块本月异军突起，占据了本月融资案例相当大的比重。</a:t>
              </a:r>
            </a:p>
          </p:txBody>
        </p:sp>
        <p:cxnSp>
          <p:nvCxnSpPr>
            <p:cNvPr id="66" name="直接箭头连接符 65">
              <a:extLst>
                <a:ext uri="{FF2B5EF4-FFF2-40B4-BE49-F238E27FC236}">
                  <a16:creationId xmlns:a16="http://schemas.microsoft.com/office/drawing/2014/main" xmlns="" id="{4FAA6D95-250C-4687-80FD-CFF909F4863F}"/>
                </a:ext>
              </a:extLst>
            </p:cNvPr>
            <p:cNvCxnSpPr>
              <a:cxnSpLocks/>
              <a:stCxn id="65" idx="3"/>
            </p:cNvCxnSpPr>
            <p:nvPr/>
          </p:nvCxnSpPr>
          <p:spPr bwMode="auto">
            <a:xfrm flipV="1">
              <a:off x="1711625" y="2499302"/>
              <a:ext cx="795928" cy="1972238"/>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cxnSp>
        <p:nvCxnSpPr>
          <p:cNvPr id="60" name="直接箭头连接符 59">
            <a:extLst>
              <a:ext uri="{FF2B5EF4-FFF2-40B4-BE49-F238E27FC236}">
                <a16:creationId xmlns:a16="http://schemas.microsoft.com/office/drawing/2014/main" xmlns="" id="{850DE0ED-85BB-4401-B06A-635293744116}"/>
              </a:ext>
            </a:extLst>
          </p:cNvPr>
          <p:cNvCxnSpPr>
            <a:cxnSpLocks/>
            <a:stCxn id="29" idx="3"/>
          </p:cNvCxnSpPr>
          <p:nvPr/>
        </p:nvCxnSpPr>
        <p:spPr bwMode="auto">
          <a:xfrm flipV="1">
            <a:off x="2695948" y="5713731"/>
            <a:ext cx="371023" cy="184665"/>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nvGrpSpPr>
          <p:cNvPr id="53" name="组合 52">
            <a:extLst>
              <a:ext uri="{FF2B5EF4-FFF2-40B4-BE49-F238E27FC236}">
                <a16:creationId xmlns:a16="http://schemas.microsoft.com/office/drawing/2014/main" xmlns="" id="{1F2B396D-D9F0-41DD-847E-4B23EA5E19B8}"/>
              </a:ext>
            </a:extLst>
          </p:cNvPr>
          <p:cNvGrpSpPr/>
          <p:nvPr/>
        </p:nvGrpSpPr>
        <p:grpSpPr>
          <a:xfrm>
            <a:off x="877713" y="2509634"/>
            <a:ext cx="2252009" cy="523220"/>
            <a:chOff x="857958" y="3886764"/>
            <a:chExt cx="1522042" cy="523220"/>
          </a:xfrm>
        </p:grpSpPr>
        <p:sp>
          <p:nvSpPr>
            <p:cNvPr id="54" name="文本框 53">
              <a:extLst>
                <a:ext uri="{FF2B5EF4-FFF2-40B4-BE49-F238E27FC236}">
                  <a16:creationId xmlns:a16="http://schemas.microsoft.com/office/drawing/2014/main" xmlns="" id="{F39701AA-D076-4A65-A986-10A4DD57A00D}"/>
                </a:ext>
              </a:extLst>
            </p:cNvPr>
            <p:cNvSpPr txBox="1"/>
            <p:nvPr/>
          </p:nvSpPr>
          <p:spPr>
            <a:xfrm>
              <a:off x="857958" y="3886764"/>
              <a:ext cx="870336" cy="523220"/>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香港</a:t>
              </a:r>
              <a:r>
                <a:rPr lang="en-US" altLang="zh-CN" sz="1400" b="1" dirty="0">
                  <a:solidFill>
                    <a:srgbClr val="FF0000"/>
                  </a:solidFill>
                  <a:latin typeface="楷体" panose="02010609060101010101" pitchFamily="49" charset="-122"/>
                  <a:ea typeface="楷体" panose="02010609060101010101" pitchFamily="49" charset="-122"/>
                </a:rPr>
                <a:t>VR</a:t>
              </a:r>
              <a:r>
                <a:rPr lang="zh-CN" altLang="en-US" sz="1400" b="1" dirty="0">
                  <a:solidFill>
                    <a:srgbClr val="FF0000"/>
                  </a:solidFill>
                  <a:latin typeface="楷体" panose="02010609060101010101" pitchFamily="49" charset="-122"/>
                  <a:ea typeface="楷体" panose="02010609060101010101" pitchFamily="49" charset="-122"/>
                </a:rPr>
                <a:t>设备虚拟游戏公司</a:t>
              </a:r>
            </a:p>
          </p:txBody>
        </p:sp>
        <p:cxnSp>
          <p:nvCxnSpPr>
            <p:cNvPr id="55" name="直接箭头连接符 54">
              <a:extLst>
                <a:ext uri="{FF2B5EF4-FFF2-40B4-BE49-F238E27FC236}">
                  <a16:creationId xmlns:a16="http://schemas.microsoft.com/office/drawing/2014/main" xmlns="" id="{A1E80E02-6C1C-407D-B5CF-AD76A0C1520C}"/>
                </a:ext>
              </a:extLst>
            </p:cNvPr>
            <p:cNvCxnSpPr>
              <a:cxnSpLocks/>
              <a:stCxn id="54" idx="3"/>
            </p:cNvCxnSpPr>
            <p:nvPr/>
          </p:nvCxnSpPr>
          <p:spPr bwMode="auto">
            <a:xfrm>
              <a:off x="1728294" y="4148374"/>
              <a:ext cx="651706" cy="143057"/>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graphicFrame>
        <p:nvGraphicFramePr>
          <p:cNvPr id="4" name="表格 3">
            <a:extLst>
              <a:ext uri="{FF2B5EF4-FFF2-40B4-BE49-F238E27FC236}">
                <a16:creationId xmlns:a16="http://schemas.microsoft.com/office/drawing/2014/main" xmlns="" id="{9822DC16-00A8-4C79-806D-970B3FEF46EE}"/>
              </a:ext>
            </a:extLst>
          </p:cNvPr>
          <p:cNvGraphicFramePr>
            <a:graphicFrameLocks noGrp="1"/>
          </p:cNvGraphicFramePr>
          <p:nvPr>
            <p:extLst>
              <p:ext uri="{D42A27DB-BD31-4B8C-83A1-F6EECF244321}">
                <p14:modId xmlns:p14="http://schemas.microsoft.com/office/powerpoint/2010/main" val="4270319853"/>
              </p:ext>
            </p:extLst>
          </p:nvPr>
        </p:nvGraphicFramePr>
        <p:xfrm>
          <a:off x="3118626" y="1419144"/>
          <a:ext cx="5187831" cy="4968723"/>
        </p:xfrm>
        <a:graphic>
          <a:graphicData uri="http://schemas.openxmlformats.org/drawingml/2006/table">
            <a:tbl>
              <a:tblPr/>
              <a:tblGrid>
                <a:gridCol w="1147403">
                  <a:extLst>
                    <a:ext uri="{9D8B030D-6E8A-4147-A177-3AD203B41FA5}">
                      <a16:colId xmlns:a16="http://schemas.microsoft.com/office/drawing/2014/main" xmlns="" val="4256904693"/>
                    </a:ext>
                  </a:extLst>
                </a:gridCol>
                <a:gridCol w="1451415">
                  <a:extLst>
                    <a:ext uri="{9D8B030D-6E8A-4147-A177-3AD203B41FA5}">
                      <a16:colId xmlns:a16="http://schemas.microsoft.com/office/drawing/2014/main" xmlns="" val="3443067579"/>
                    </a:ext>
                  </a:extLst>
                </a:gridCol>
                <a:gridCol w="800240">
                  <a:extLst>
                    <a:ext uri="{9D8B030D-6E8A-4147-A177-3AD203B41FA5}">
                      <a16:colId xmlns:a16="http://schemas.microsoft.com/office/drawing/2014/main" xmlns="" val="4041266152"/>
                    </a:ext>
                  </a:extLst>
                </a:gridCol>
                <a:gridCol w="737477">
                  <a:extLst>
                    <a:ext uri="{9D8B030D-6E8A-4147-A177-3AD203B41FA5}">
                      <a16:colId xmlns:a16="http://schemas.microsoft.com/office/drawing/2014/main" xmlns="" val="2402906690"/>
                    </a:ext>
                  </a:extLst>
                </a:gridCol>
                <a:gridCol w="1051296">
                  <a:extLst>
                    <a:ext uri="{9D8B030D-6E8A-4147-A177-3AD203B41FA5}">
                      <a16:colId xmlns:a16="http://schemas.microsoft.com/office/drawing/2014/main" xmlns="" val="3332166831"/>
                    </a:ext>
                  </a:extLst>
                </a:gridCol>
              </a:tblGrid>
              <a:tr h="145969">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融资企业</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行业</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投资金额</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币种</a:t>
                      </a:r>
                    </a:p>
                  </a:txBody>
                  <a:tcPr marL="4745" marR="4745" marT="4745" marB="0" anchor="ctr">
                    <a:lnL>
                      <a:noFill/>
                    </a:lnL>
                    <a:lnR>
                      <a:noFill/>
                    </a:lnR>
                    <a:lnT>
                      <a:noFill/>
                    </a:lnT>
                    <a:lnB>
                      <a:noFill/>
                    </a:lnB>
                    <a:solidFill>
                      <a:srgbClr val="B4C6E7"/>
                    </a:solidFill>
                  </a:tcPr>
                </a:tc>
                <a:tc>
                  <a:txBody>
                    <a:bodyPr/>
                    <a:lstStyle/>
                    <a:p>
                      <a:pPr algn="ctr" fontAlgn="ctr"/>
                      <a:r>
                        <a:rPr lang="zh-CN" altLang="en-US" sz="1000" b="0" i="0" u="none" strike="noStrike">
                          <a:solidFill>
                            <a:srgbClr val="0D0D0D"/>
                          </a:solidFill>
                          <a:effectLst/>
                          <a:latin typeface="黑体" panose="02010609060101010101" pitchFamily="49" charset="-122"/>
                          <a:ea typeface="黑体" panose="02010609060101010101" pitchFamily="49" charset="-122"/>
                        </a:rPr>
                        <a:t>轮次</a:t>
                      </a:r>
                    </a:p>
                  </a:txBody>
                  <a:tcPr marL="4745" marR="4745" marT="4745" marB="0" anchor="ctr">
                    <a:lnL>
                      <a:noFill/>
                    </a:lnL>
                    <a:lnR>
                      <a:noFill/>
                    </a:lnR>
                    <a:lnT>
                      <a:noFill/>
                    </a:lnT>
                    <a:lnB>
                      <a:noFill/>
                    </a:lnB>
                    <a:solidFill>
                      <a:srgbClr val="B4C6E7"/>
                    </a:solidFill>
                  </a:tcPr>
                </a:tc>
                <a:extLst>
                  <a:ext uri="{0D108BD9-81ED-4DB2-BD59-A6C34878D82A}">
                    <a16:rowId xmlns:a16="http://schemas.microsoft.com/office/drawing/2014/main" xmlns="" val="1516400278"/>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迈百瑞</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生物制药</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40000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4745" marR="4745" marT="4745" marB="0" anchor="ctr">
                    <a:lnL>
                      <a:noFill/>
                    </a:lnL>
                    <a:lnR>
                      <a:noFill/>
                    </a:lnR>
                    <a:lnT>
                      <a:noFill/>
                    </a:lnT>
                    <a:lnB>
                      <a:noFill/>
                    </a:lnB>
                  </a:tcPr>
                </a:tc>
                <a:extLst>
                  <a:ext uri="{0D108BD9-81ED-4DB2-BD59-A6C34878D82A}">
                    <a16:rowId xmlns:a16="http://schemas.microsoft.com/office/drawing/2014/main" xmlns="" val="2144632604"/>
                  </a:ext>
                </a:extLst>
              </a:tr>
              <a:tr h="302751">
                <a:tc>
                  <a:txBody>
                    <a:bodyPr/>
                    <a:lstStyle/>
                    <a:p>
                      <a:pPr algn="ctr" fontAlgn="ctr"/>
                      <a:r>
                        <a:rPr lang="en-US" sz="900" b="0" i="0" u="none" strike="noStrike">
                          <a:solidFill>
                            <a:srgbClr val="000000"/>
                          </a:solidFill>
                          <a:effectLst/>
                          <a:latin typeface="黑体" panose="02010609060101010101" pitchFamily="49" charset="-122"/>
                          <a:ea typeface="黑体" panose="02010609060101010101" pitchFamily="49" charset="-122"/>
                        </a:rPr>
                        <a:t>UU</a:t>
                      </a:r>
                      <a:r>
                        <a:rPr lang="zh-CN" altLang="en-US" sz="900" b="0" i="0" u="none" strike="noStrike">
                          <a:solidFill>
                            <a:srgbClr val="000000"/>
                          </a:solidFill>
                          <a:effectLst/>
                          <a:latin typeface="黑体" panose="02010609060101010101" pitchFamily="49" charset="-122"/>
                          <a:ea typeface="黑体" panose="02010609060101010101" pitchFamily="49" charset="-122"/>
                        </a:rPr>
                        <a:t>金服</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金融</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5000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Angel</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3908577447"/>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聚盟</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Pre-A</a:t>
                      </a:r>
                    </a:p>
                  </a:txBody>
                  <a:tcPr marL="4745" marR="4745" marT="4745" marB="0" anchor="ctr">
                    <a:lnL>
                      <a:noFill/>
                    </a:lnL>
                    <a:lnR>
                      <a:noFill/>
                    </a:lnR>
                    <a:lnT>
                      <a:noFill/>
                    </a:lnT>
                    <a:lnB>
                      <a:noFill/>
                    </a:lnB>
                  </a:tcPr>
                </a:tc>
                <a:extLst>
                  <a:ext uri="{0D108BD9-81ED-4DB2-BD59-A6C34878D82A}">
                    <a16:rowId xmlns:a16="http://schemas.microsoft.com/office/drawing/2014/main" xmlns="" val="3871901798"/>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中农普惠</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4000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Pre-A</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114106307"/>
                  </a:ext>
                </a:extLst>
              </a:tr>
              <a:tr h="302751">
                <a:tc>
                  <a:txBody>
                    <a:bodyPr/>
                    <a:lstStyle/>
                    <a:p>
                      <a:pPr algn="ctr" fontAlgn="ctr"/>
                      <a:r>
                        <a:rPr lang="en-US" sz="900" b="0" i="0" u="none" strike="noStrike">
                          <a:solidFill>
                            <a:srgbClr val="000000"/>
                          </a:solidFill>
                          <a:effectLst/>
                          <a:latin typeface="黑体" panose="02010609060101010101" pitchFamily="49" charset="-122"/>
                          <a:ea typeface="黑体" panose="02010609060101010101" pitchFamily="49" charset="-122"/>
                        </a:rPr>
                        <a:t>SandboxVR</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半导体</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6800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tcPr>
                </a:tc>
                <a:extLst>
                  <a:ext uri="{0D108BD9-81ED-4DB2-BD59-A6C34878D82A}">
                    <a16:rowId xmlns:a16="http://schemas.microsoft.com/office/drawing/2014/main" xmlns="" val="3867307757"/>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创新奇智</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40000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1994311558"/>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澳斯康</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生物制药</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30000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A</a:t>
                      </a:r>
                    </a:p>
                  </a:txBody>
                  <a:tcPr marL="4745" marR="4745" marT="4745" marB="0" anchor="ctr">
                    <a:lnL>
                      <a:noFill/>
                    </a:lnL>
                    <a:lnR>
                      <a:noFill/>
                    </a:lnR>
                    <a:lnT>
                      <a:noFill/>
                    </a:lnT>
                    <a:lnB>
                      <a:noFill/>
                    </a:lnB>
                  </a:tcPr>
                </a:tc>
                <a:extLst>
                  <a:ext uri="{0D108BD9-81ED-4DB2-BD59-A6C34878D82A}">
                    <a16:rowId xmlns:a16="http://schemas.microsoft.com/office/drawing/2014/main" xmlns="" val="1644612129"/>
                  </a:ext>
                </a:extLst>
              </a:tr>
              <a:tr h="302751">
                <a:tc>
                  <a:txBody>
                    <a:bodyPr/>
                    <a:lstStyle/>
                    <a:p>
                      <a:pPr algn="ctr" fontAlgn="ctr"/>
                      <a:r>
                        <a:rPr lang="en-US" altLang="zh-CN" sz="900" b="0" i="0" u="none" strike="noStrike">
                          <a:solidFill>
                            <a:srgbClr val="000000"/>
                          </a:solidFill>
                          <a:effectLst/>
                          <a:latin typeface="黑体" panose="02010609060101010101" pitchFamily="49" charset="-122"/>
                          <a:ea typeface="黑体" panose="02010609060101010101" pitchFamily="49" charset="-122"/>
                        </a:rPr>
                        <a:t>360</a:t>
                      </a:r>
                      <a:r>
                        <a:rPr lang="zh-CN" altLang="en-US" sz="900" b="0" i="0" u="none" strike="noStrike">
                          <a:solidFill>
                            <a:srgbClr val="000000"/>
                          </a:solidFill>
                          <a:effectLst/>
                          <a:latin typeface="黑体" panose="02010609060101010101" pitchFamily="49" charset="-122"/>
                          <a:ea typeface="黑体" panose="02010609060101010101" pitchFamily="49" charset="-122"/>
                        </a:rPr>
                        <a:t>企业安全</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信息科技咨询与其它服务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90000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3789007052"/>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德琪医药</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生物制药</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12000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tcPr>
                </a:tc>
                <a:extLst>
                  <a:ext uri="{0D108BD9-81ED-4DB2-BD59-A6C34878D82A}">
                    <a16:rowId xmlns:a16="http://schemas.microsoft.com/office/drawing/2014/main" xmlns="" val="3320333910"/>
                  </a:ext>
                </a:extLst>
              </a:tr>
              <a:tr h="302751">
                <a:tc>
                  <a:txBody>
                    <a:bodyPr/>
                    <a:lstStyle/>
                    <a:p>
                      <a:pPr algn="ctr" fontAlgn="ctr"/>
                      <a:r>
                        <a:rPr lang="en-US" sz="900" b="0" i="0" u="none" strike="noStrike">
                          <a:solidFill>
                            <a:srgbClr val="000000"/>
                          </a:solidFill>
                          <a:effectLst/>
                          <a:latin typeface="黑体" panose="02010609060101010101" pitchFamily="49" charset="-122"/>
                          <a:ea typeface="黑体" panose="02010609060101010101" pitchFamily="49" charset="-122"/>
                        </a:rPr>
                        <a:t>Apollomics</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生物制药</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B</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3044104823"/>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妙手医生</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医疗保健</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50000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C+</a:t>
                      </a:r>
                    </a:p>
                  </a:txBody>
                  <a:tcPr marL="4745" marR="4745" marT="4745" marB="0" anchor="ctr">
                    <a:lnL>
                      <a:noFill/>
                    </a:lnL>
                    <a:lnR>
                      <a:noFill/>
                    </a:lnR>
                    <a:lnT>
                      <a:noFill/>
                    </a:lnT>
                    <a:lnB>
                      <a:noFill/>
                    </a:lnB>
                  </a:tcPr>
                </a:tc>
                <a:extLst>
                  <a:ext uri="{0D108BD9-81ED-4DB2-BD59-A6C34878D82A}">
                    <a16:rowId xmlns:a16="http://schemas.microsoft.com/office/drawing/2014/main" xmlns="" val="2690957291"/>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思派网络</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互联网软件服务</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40000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D</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955889561"/>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太美医疗</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医疗保健</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8000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E</a:t>
                      </a:r>
                    </a:p>
                  </a:txBody>
                  <a:tcPr marL="4745" marR="4745" marT="4745" marB="0" anchor="ctr">
                    <a:lnL>
                      <a:noFill/>
                    </a:lnL>
                    <a:lnR>
                      <a:noFill/>
                    </a:lnR>
                    <a:lnT>
                      <a:noFill/>
                    </a:lnT>
                    <a:lnB>
                      <a:noFill/>
                    </a:lnB>
                  </a:tcPr>
                </a:tc>
                <a:extLst>
                  <a:ext uri="{0D108BD9-81ED-4DB2-BD59-A6C34878D82A}">
                    <a16:rowId xmlns:a16="http://schemas.microsoft.com/office/drawing/2014/main" xmlns="" val="2335848718"/>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三安集团</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半导体</a:t>
                      </a:r>
                    </a:p>
                  </a:txBody>
                  <a:tcPr marL="4745" marR="4745" marT="4745" marB="0" anchor="ctr">
                    <a:lnL>
                      <a:noFill/>
                    </a:lnL>
                    <a:lnR>
                      <a:noFill/>
                    </a:lnR>
                    <a:lnT>
                      <a:noFill/>
                    </a:lnT>
                    <a:lnB>
                      <a:noFill/>
                    </a:lnB>
                    <a:solidFill>
                      <a:srgbClr val="E7E6E6"/>
                    </a:solidFill>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540000</a:t>
                      </a:r>
                    </a:p>
                  </a:txBody>
                  <a:tcPr marL="4745" marR="4745" marT="4745" marB="0" anchor="ctr">
                    <a:lnL>
                      <a:noFill/>
                    </a:lnL>
                    <a:lnR>
                      <a:noFill/>
                    </a:lnR>
                    <a:lnT>
                      <a:noFill/>
                    </a:lnT>
                    <a:lnB>
                      <a:noFill/>
                    </a:lnB>
                    <a:solidFill>
                      <a:srgbClr val="E7E6E6"/>
                    </a:solidFill>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人民币元</a:t>
                      </a:r>
                    </a:p>
                  </a:txBody>
                  <a:tcPr marL="4745" marR="4745" marT="4745" marB="0" anchor="ctr">
                    <a:lnL>
                      <a:noFill/>
                    </a:lnL>
                    <a:lnR>
                      <a:noFill/>
                    </a:lnR>
                    <a:lnT>
                      <a:noFill/>
                    </a:lnT>
                    <a:lnB>
                      <a:noFill/>
                    </a:lnB>
                    <a:solidFill>
                      <a:srgbClr val="E7E6E6"/>
                    </a:solidFill>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4745" marR="4745" marT="4745" marB="0" anchor="ctr">
                    <a:lnL>
                      <a:noFill/>
                    </a:lnL>
                    <a:lnR>
                      <a:noFill/>
                    </a:lnR>
                    <a:lnT>
                      <a:noFill/>
                    </a:lnT>
                    <a:lnB>
                      <a:noFill/>
                    </a:lnB>
                    <a:solidFill>
                      <a:srgbClr val="E7E6E6"/>
                    </a:solidFill>
                  </a:tcPr>
                </a:tc>
                <a:extLst>
                  <a:ext uri="{0D108BD9-81ED-4DB2-BD59-A6C34878D82A}">
                    <a16:rowId xmlns:a16="http://schemas.microsoft.com/office/drawing/2014/main" xmlns="" val="1166930709"/>
                  </a:ext>
                </a:extLst>
              </a:tr>
              <a:tr h="302751">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诺诚健华</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生物制药</a:t>
                      </a:r>
                    </a:p>
                  </a:txBody>
                  <a:tcPr marL="4745" marR="4745" marT="4745" marB="0" anchor="ctr">
                    <a:lnL>
                      <a:noFill/>
                    </a:lnL>
                    <a:lnR>
                      <a:noFill/>
                    </a:lnR>
                    <a:lnT>
                      <a:noFill/>
                    </a:lnT>
                    <a:lnB>
                      <a:noFill/>
                    </a:lnB>
                  </a:tcPr>
                </a:tc>
                <a:tc>
                  <a:txBody>
                    <a:bodyPr/>
                    <a:lstStyle/>
                    <a:p>
                      <a:pPr algn="ctr" fontAlgn="ctr"/>
                      <a:r>
                        <a:rPr lang="en-US" altLang="zh-CN" sz="900" b="0" i="0" u="none" strike="noStrike">
                          <a:solidFill>
                            <a:srgbClr val="000000"/>
                          </a:solidFill>
                          <a:effectLst/>
                          <a:latin typeface="Microsoft YaHei UI" panose="020B0503020204020204" pitchFamily="34" charset="-122"/>
                          <a:ea typeface="Microsoft YaHei UI" panose="020B0503020204020204" pitchFamily="34" charset="-122"/>
                        </a:rPr>
                        <a:t>16000</a:t>
                      </a:r>
                    </a:p>
                  </a:txBody>
                  <a:tcPr marL="4745" marR="4745" marT="4745" marB="0" anchor="ctr">
                    <a:lnL>
                      <a:noFill/>
                    </a:lnL>
                    <a:lnR>
                      <a:noFill/>
                    </a:lnR>
                    <a:lnT>
                      <a:noFill/>
                    </a:lnT>
                    <a:lnB>
                      <a:noFill/>
                    </a:lnB>
                  </a:tcPr>
                </a:tc>
                <a:tc>
                  <a:txBody>
                    <a:bodyPr/>
                    <a:lstStyle/>
                    <a:p>
                      <a:pPr algn="ctr" fontAlgn="ctr"/>
                      <a:r>
                        <a:rPr lang="zh-CN" altLang="en-US" sz="900" b="0" i="0" u="none" strike="noStrike">
                          <a:solidFill>
                            <a:srgbClr val="000000"/>
                          </a:solidFill>
                          <a:effectLst/>
                          <a:latin typeface="黑体" panose="02010609060101010101" pitchFamily="49" charset="-122"/>
                          <a:ea typeface="黑体" panose="02010609060101010101" pitchFamily="49" charset="-122"/>
                        </a:rPr>
                        <a:t>美元</a:t>
                      </a:r>
                    </a:p>
                  </a:txBody>
                  <a:tcPr marL="4745" marR="4745" marT="4745" marB="0" anchor="ctr">
                    <a:lnL>
                      <a:noFill/>
                    </a:lnL>
                    <a:lnR>
                      <a:noFill/>
                    </a:lnR>
                    <a:lnT>
                      <a:noFill/>
                    </a:lnT>
                    <a:lnB>
                      <a:noFill/>
                    </a:lnB>
                  </a:tcPr>
                </a:tc>
                <a:tc>
                  <a:txBody>
                    <a:bodyPr/>
                    <a:lstStyle/>
                    <a:p>
                      <a:pPr algn="ctr" fontAlgn="ctr"/>
                      <a:r>
                        <a:rPr lang="en-US" sz="900" b="0" i="0" u="none" strike="noStrike">
                          <a:solidFill>
                            <a:srgbClr val="FF0000"/>
                          </a:solidFill>
                          <a:effectLst/>
                          <a:latin typeface="Copperplate Gothic Bold" panose="020E0705020206020404" pitchFamily="34" charset="0"/>
                          <a:ea typeface="宋体" panose="02010600030101010101" pitchFamily="2" charset="-122"/>
                        </a:rPr>
                        <a:t>Strategy</a:t>
                      </a:r>
                    </a:p>
                  </a:txBody>
                  <a:tcPr marL="4745" marR="4745" marT="4745" marB="0" anchor="ctr">
                    <a:lnL>
                      <a:noFill/>
                    </a:lnL>
                    <a:lnR>
                      <a:noFill/>
                    </a:lnR>
                    <a:lnT>
                      <a:noFill/>
                    </a:lnT>
                    <a:lnB>
                      <a:noFill/>
                    </a:lnB>
                  </a:tcPr>
                </a:tc>
                <a:extLst>
                  <a:ext uri="{0D108BD9-81ED-4DB2-BD59-A6C34878D82A}">
                    <a16:rowId xmlns:a16="http://schemas.microsoft.com/office/drawing/2014/main" xmlns="" val="1124719161"/>
                  </a:ext>
                </a:extLst>
              </a:tr>
              <a:tr h="270313">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l" fontAlgn="ct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4745" marR="4745" marT="4745" marB="0" anchor="ctr">
                    <a:lnL>
                      <a:noFill/>
                    </a:lnL>
                    <a:lnR>
                      <a:noFill/>
                    </a:lnR>
                    <a:lnT>
                      <a:noFill/>
                    </a:lnT>
                    <a:lnB>
                      <a:noFill/>
                    </a:lnB>
                  </a:tcPr>
                </a:tc>
                <a:tc>
                  <a:txBody>
                    <a:bodyPr/>
                    <a:lstStyle/>
                    <a:p>
                      <a:pPr algn="ctr" fontAlgn="ctr"/>
                      <a:r>
                        <a:rPr lang="zh-CN" altLang="en-US" sz="800" b="1" i="0" u="none" strike="noStrike" dirty="0">
                          <a:solidFill>
                            <a:srgbClr val="000000"/>
                          </a:solidFill>
                          <a:effectLst/>
                          <a:latin typeface="黑体" panose="02010609060101010101" pitchFamily="49" charset="-122"/>
                          <a:ea typeface="黑体" panose="02010609060101010101" pitchFamily="49" charset="-122"/>
                        </a:rPr>
                        <a:t>单位：万元</a:t>
                      </a:r>
                    </a:p>
                  </a:txBody>
                  <a:tcPr marL="4745" marR="4745" marT="4745" marB="0" anchor="ctr">
                    <a:lnL>
                      <a:noFill/>
                    </a:lnL>
                    <a:lnR>
                      <a:noFill/>
                    </a:lnR>
                    <a:lnT>
                      <a:noFill/>
                    </a:lnT>
                    <a:lnB>
                      <a:noFill/>
                    </a:lnB>
                  </a:tcPr>
                </a:tc>
                <a:extLst>
                  <a:ext uri="{0D108BD9-81ED-4DB2-BD59-A6C34878D82A}">
                    <a16:rowId xmlns:a16="http://schemas.microsoft.com/office/drawing/2014/main" xmlns="" val="1561053627"/>
                  </a:ext>
                </a:extLst>
              </a:tr>
            </a:tbl>
          </a:graphicData>
        </a:graphic>
      </p:graphicFrame>
      <p:cxnSp>
        <p:nvCxnSpPr>
          <p:cNvPr id="48" name="直接箭头连接符 47">
            <a:extLst>
              <a:ext uri="{FF2B5EF4-FFF2-40B4-BE49-F238E27FC236}">
                <a16:creationId xmlns:a16="http://schemas.microsoft.com/office/drawing/2014/main" xmlns="" id="{D2CCF3B4-B056-4022-8E7C-C8D0208C53EA}"/>
              </a:ext>
            </a:extLst>
          </p:cNvPr>
          <p:cNvCxnSpPr>
            <a:cxnSpLocks/>
            <a:stCxn id="65" idx="3"/>
          </p:cNvCxnSpPr>
          <p:nvPr/>
        </p:nvCxnSpPr>
        <p:spPr bwMode="auto">
          <a:xfrm flipV="1">
            <a:off x="1489059" y="3524343"/>
            <a:ext cx="1629566" cy="186574"/>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52" name="直接箭头连接符 51">
            <a:extLst>
              <a:ext uri="{FF2B5EF4-FFF2-40B4-BE49-F238E27FC236}">
                <a16:creationId xmlns:a16="http://schemas.microsoft.com/office/drawing/2014/main" xmlns="" id="{C97B884D-2DA3-4491-91D3-BEB435AA8EF4}"/>
              </a:ext>
            </a:extLst>
          </p:cNvPr>
          <p:cNvCxnSpPr>
            <a:cxnSpLocks/>
            <a:stCxn id="65" idx="3"/>
          </p:cNvCxnSpPr>
          <p:nvPr/>
        </p:nvCxnSpPr>
        <p:spPr bwMode="auto">
          <a:xfrm>
            <a:off x="1489059" y="3710917"/>
            <a:ext cx="1569985" cy="46263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56" name="直接箭头连接符 55">
            <a:extLst>
              <a:ext uri="{FF2B5EF4-FFF2-40B4-BE49-F238E27FC236}">
                <a16:creationId xmlns:a16="http://schemas.microsoft.com/office/drawing/2014/main" xmlns="" id="{89F31719-8B4B-4614-B73D-1055540F1402}"/>
              </a:ext>
            </a:extLst>
          </p:cNvPr>
          <p:cNvCxnSpPr>
            <a:cxnSpLocks/>
            <a:stCxn id="65" idx="3"/>
          </p:cNvCxnSpPr>
          <p:nvPr/>
        </p:nvCxnSpPr>
        <p:spPr bwMode="auto">
          <a:xfrm>
            <a:off x="1489059" y="3710917"/>
            <a:ext cx="1618470" cy="796303"/>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57" name="直接箭头连接符 56">
            <a:extLst>
              <a:ext uri="{FF2B5EF4-FFF2-40B4-BE49-F238E27FC236}">
                <a16:creationId xmlns:a16="http://schemas.microsoft.com/office/drawing/2014/main" xmlns="" id="{62E73E2F-8553-4C6C-BCD7-E9B9A405BD12}"/>
              </a:ext>
            </a:extLst>
          </p:cNvPr>
          <p:cNvCxnSpPr>
            <a:cxnSpLocks/>
            <a:stCxn id="65" idx="3"/>
          </p:cNvCxnSpPr>
          <p:nvPr/>
        </p:nvCxnSpPr>
        <p:spPr bwMode="auto">
          <a:xfrm>
            <a:off x="1489059" y="3710917"/>
            <a:ext cx="1629566" cy="1023972"/>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61" name="直接箭头连接符 60">
            <a:extLst>
              <a:ext uri="{FF2B5EF4-FFF2-40B4-BE49-F238E27FC236}">
                <a16:creationId xmlns:a16="http://schemas.microsoft.com/office/drawing/2014/main" xmlns="" id="{0E8E2821-0D95-4DFF-B127-F0964DDF6DC3}"/>
              </a:ext>
            </a:extLst>
          </p:cNvPr>
          <p:cNvCxnSpPr>
            <a:cxnSpLocks/>
            <a:stCxn id="65" idx="3"/>
          </p:cNvCxnSpPr>
          <p:nvPr/>
        </p:nvCxnSpPr>
        <p:spPr bwMode="auto">
          <a:xfrm>
            <a:off x="1489059" y="3710917"/>
            <a:ext cx="1618470" cy="1736289"/>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cxnSp>
        <p:nvCxnSpPr>
          <p:cNvPr id="63" name="直接箭头连接符 62">
            <a:extLst>
              <a:ext uri="{FF2B5EF4-FFF2-40B4-BE49-F238E27FC236}">
                <a16:creationId xmlns:a16="http://schemas.microsoft.com/office/drawing/2014/main" xmlns="" id="{CFFDED75-6840-47B9-A55C-B724052449DA}"/>
              </a:ext>
            </a:extLst>
          </p:cNvPr>
          <p:cNvCxnSpPr>
            <a:cxnSpLocks/>
            <a:stCxn id="65" idx="3"/>
          </p:cNvCxnSpPr>
          <p:nvPr/>
        </p:nvCxnSpPr>
        <p:spPr bwMode="auto">
          <a:xfrm>
            <a:off x="1489059" y="3710917"/>
            <a:ext cx="1618470" cy="2233645"/>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nvGrpSpPr>
          <p:cNvPr id="70" name="组合 69">
            <a:extLst>
              <a:ext uri="{FF2B5EF4-FFF2-40B4-BE49-F238E27FC236}">
                <a16:creationId xmlns:a16="http://schemas.microsoft.com/office/drawing/2014/main" xmlns="" id="{2277418E-7FD5-43FB-A8CE-466044D315C8}"/>
              </a:ext>
            </a:extLst>
          </p:cNvPr>
          <p:cNvGrpSpPr/>
          <p:nvPr/>
        </p:nvGrpSpPr>
        <p:grpSpPr>
          <a:xfrm>
            <a:off x="643908" y="3903505"/>
            <a:ext cx="2474718" cy="941930"/>
            <a:chOff x="857958" y="3468054"/>
            <a:chExt cx="1672562" cy="941930"/>
          </a:xfrm>
        </p:grpSpPr>
        <p:sp>
          <p:nvSpPr>
            <p:cNvPr id="74" name="文本框 73">
              <a:extLst>
                <a:ext uri="{FF2B5EF4-FFF2-40B4-BE49-F238E27FC236}">
                  <a16:creationId xmlns:a16="http://schemas.microsoft.com/office/drawing/2014/main" xmlns="" id="{CC6B10C9-0E70-4CAE-AC31-AE1FAC6751A2}"/>
                </a:ext>
              </a:extLst>
            </p:cNvPr>
            <p:cNvSpPr txBox="1"/>
            <p:nvPr/>
          </p:nvSpPr>
          <p:spPr>
            <a:xfrm>
              <a:off x="857958" y="3886764"/>
              <a:ext cx="870336" cy="523220"/>
            </a:xfrm>
            <a:prstGeom prst="rect">
              <a:avLst/>
            </a:prstGeom>
            <a:noFill/>
          </p:spPr>
          <p:txBody>
            <a:bodyPr wrap="square" rtlCol="0">
              <a:spAutoFit/>
            </a:bodyPr>
            <a:lstStyle/>
            <a:p>
              <a:r>
                <a:rPr lang="zh-CN" altLang="en-US" sz="1400" b="1" dirty="0">
                  <a:solidFill>
                    <a:srgbClr val="FF0000"/>
                  </a:solidFill>
                  <a:latin typeface="楷体" panose="02010609060101010101" pitchFamily="49" charset="-122"/>
                  <a:ea typeface="楷体" panose="02010609060101010101" pitchFamily="49" charset="-122"/>
                </a:rPr>
                <a:t>知名电脑信息安全防护公司。</a:t>
              </a:r>
            </a:p>
          </p:txBody>
        </p:sp>
        <p:cxnSp>
          <p:nvCxnSpPr>
            <p:cNvPr id="84" name="直接箭头连接符 83">
              <a:extLst>
                <a:ext uri="{FF2B5EF4-FFF2-40B4-BE49-F238E27FC236}">
                  <a16:creationId xmlns:a16="http://schemas.microsoft.com/office/drawing/2014/main" xmlns="" id="{A0A683E1-9A12-4BBD-AEB2-41434D3FE797}"/>
                </a:ext>
              </a:extLst>
            </p:cNvPr>
            <p:cNvCxnSpPr>
              <a:cxnSpLocks/>
              <a:stCxn id="74" idx="3"/>
              <a:endCxn id="4" idx="1"/>
            </p:cNvCxnSpPr>
            <p:nvPr/>
          </p:nvCxnSpPr>
          <p:spPr bwMode="auto">
            <a:xfrm flipV="1">
              <a:off x="1728294" y="3468054"/>
              <a:ext cx="802226" cy="680320"/>
            </a:xfrm>
            <a:prstGeom prst="straightConnector1">
              <a:avLst/>
            </a:prstGeom>
            <a:solidFill>
              <a:schemeClr val="accent1"/>
            </a:solidFill>
            <a:ln w="25400" cap="flat" cmpd="sng" algn="ctr">
              <a:solidFill>
                <a:srgbClr val="FF0000">
                  <a:alpha val="85000"/>
                </a:srgbClr>
              </a:solidFill>
              <a:prstDash val="solid"/>
              <a:round/>
              <a:headEnd type="none" w="med" len="med"/>
              <a:tailEnd type="triangle"/>
            </a:ln>
          </p:spPr>
        </p:cxnSp>
      </p:grpSp>
    </p:spTree>
    <p:extLst>
      <p:ext uri="{BB962C8B-B14F-4D97-AF65-F5344CB8AC3E}">
        <p14:creationId xmlns:p14="http://schemas.microsoft.com/office/powerpoint/2010/main" val="644889104"/>
      </p:ext>
    </p:extLst>
  </p:cSld>
  <p:clrMapOvr>
    <a:masterClrMapping/>
  </p:clrMapOvr>
  <p:transition>
    <p:wipe dir="r"/>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9054</TotalTime>
  <Words>1965</Words>
  <Application>Microsoft Office PowerPoint</Application>
  <PresentationFormat>全屏显示(4:3)</PresentationFormat>
  <Paragraphs>311</Paragraphs>
  <Slides>18</Slides>
  <Notes>0</Notes>
  <HiddenSlides>0</HiddenSlides>
  <MMClips>0</MMClips>
  <ScaleCrop>false</ScaleCrop>
  <HeadingPairs>
    <vt:vector size="4" baseType="variant">
      <vt:variant>
        <vt:lpstr>主题</vt:lpstr>
      </vt:variant>
      <vt:variant>
        <vt:i4>4</vt:i4>
      </vt:variant>
      <vt:variant>
        <vt:lpstr>幻灯片标题</vt:lpstr>
      </vt:variant>
      <vt:variant>
        <vt:i4>18</vt:i4>
      </vt:variant>
    </vt:vector>
  </HeadingPairs>
  <TitlesOfParts>
    <vt:vector size="22" baseType="lpstr">
      <vt:lpstr>Office 主题​​</vt:lpstr>
      <vt:lpstr>1_融客投资PPT模板</vt:lpstr>
      <vt:lpstr>融客PPT模板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SYN GE</dc:creator>
  <cp:lastModifiedBy>Grace</cp:lastModifiedBy>
  <cp:revision>324</cp:revision>
  <dcterms:created xsi:type="dcterms:W3CDTF">2018-03-11T13:30:51Z</dcterms:created>
  <dcterms:modified xsi:type="dcterms:W3CDTF">2019-02-15T06:20:43Z</dcterms:modified>
</cp:coreProperties>
</file>