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450" r:id="rId10"/>
    <p:sldId id="378" r:id="rId11"/>
    <p:sldId id="442" r:id="rId12"/>
    <p:sldId id="436" r:id="rId13"/>
    <p:sldId id="405" r:id="rId14"/>
    <p:sldId id="416" r:id="rId15"/>
    <p:sldId id="439" r:id="rId16"/>
    <p:sldId id="437" r:id="rId17"/>
    <p:sldId id="400" r:id="rId18"/>
    <p:sldId id="396" r:id="rId19"/>
    <p:sldId id="430" r:id="rId20"/>
    <p:sldId id="452" r:id="rId21"/>
    <p:sldId id="372" r:id="rId22"/>
    <p:sldId id="320" r:id="rId23"/>
    <p:sldId id="443" r:id="rId24"/>
    <p:sldId id="447" r:id="rId25"/>
    <p:sldId id="364" r:id="rId26"/>
    <p:sldId id="449" r:id="rId27"/>
    <p:sldId id="451" r:id="rId28"/>
    <p:sldId id="441" r:id="rId29"/>
    <p:sldId id="445" r:id="rId30"/>
    <p:sldId id="446"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343E7"/>
    <a:srgbClr val="FF0000"/>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372" autoAdjust="0"/>
  </p:normalViewPr>
  <p:slideViewPr>
    <p:cSldViewPr>
      <p:cViewPr varScale="1">
        <p:scale>
          <a:sx n="67" d="100"/>
          <a:sy n="67" d="100"/>
        </p:scale>
        <p:origin x="1208" y="56"/>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2431;&#30495;&#21892;&#33391;\Desktop\&#34701;&#23458;\2019\&#26376;&#25253;\2019&#24180;2&#26376;\&#32479;&#35745;&#2227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343E7"/>
            </a:solidFill>
            <a:ln>
              <a:solidFill>
                <a:schemeClr val="accent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2343E7"/>
              </a:solidFill>
              <a:ln>
                <a:solidFill>
                  <a:schemeClr val="accent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E16-471E-8544-692D38D4612B}"/>
              </c:ext>
            </c:extLst>
          </c:dPt>
          <c:dPt>
            <c:idx val="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5EA9-43E9-A669-572A122C035C}"/>
              </c:ext>
            </c:extLst>
          </c:dPt>
          <c:cat>
            <c:numRef>
              <c:f>Sheet1!$A$2:$A$13</c:f>
              <c:numCache>
                <c:formatCode>m/d/yyyy</c:formatCode>
                <c:ptCount val="1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numCache>
            </c:numRef>
          </c:cat>
          <c:val>
            <c:numRef>
              <c:f>Sheet1!$B$2:$B$13</c:f>
              <c:numCache>
                <c:formatCode>General</c:formatCode>
                <c:ptCount val="12"/>
                <c:pt idx="0">
                  <c:v>2630.7389840000001</c:v>
                </c:pt>
                <c:pt idx="1">
                  <c:v>1556.0795679999999</c:v>
                </c:pt>
                <c:pt idx="2">
                  <c:v>1691.1639829999999</c:v>
                </c:pt>
                <c:pt idx="3">
                  <c:v>2848.6496430000002</c:v>
                </c:pt>
                <c:pt idx="4">
                  <c:v>2693.5287490000001</c:v>
                </c:pt>
                <c:pt idx="5">
                  <c:v>3866.0773259999996</c:v>
                </c:pt>
                <c:pt idx="6">
                  <c:v>2613.1017879999999</c:v>
                </c:pt>
                <c:pt idx="7">
                  <c:v>2954.3422479999999</c:v>
                </c:pt>
                <c:pt idx="8">
                  <c:v>2149.3682829999998</c:v>
                </c:pt>
                <c:pt idx="9">
                  <c:v>2844.271201</c:v>
                </c:pt>
                <c:pt idx="10">
                  <c:v>2964.9062300000001</c:v>
                </c:pt>
                <c:pt idx="11">
                  <c:v>2981.3208279999999</c:v>
                </c:pt>
              </c:numCache>
            </c:numRef>
          </c:val>
          <c:extLst>
            <c:ext xmlns:c16="http://schemas.microsoft.com/office/drawing/2014/chart" uri="{C3380CC4-5D6E-409C-BE32-E72D297353CC}">
              <c16:uniqueId val="{00000000-7E16-471E-8544-692D38D4612B}"/>
            </c:ext>
          </c:extLst>
        </c:ser>
        <c:dLbls>
          <c:showLegendKey val="0"/>
          <c:showVal val="0"/>
          <c:showCatName val="0"/>
          <c:showSerName val="0"/>
          <c:showPercent val="0"/>
          <c:showBubbleSize val="0"/>
        </c:dLbls>
        <c:gapWidth val="100"/>
        <c:overlap val="-24"/>
        <c:axId val="381308400"/>
        <c:axId val="381314304"/>
      </c:barChart>
      <c:dateAx>
        <c:axId val="381308400"/>
        <c:scaling>
          <c:orientation val="minMax"/>
        </c:scaling>
        <c:delete val="0"/>
        <c:axPos val="b"/>
        <c:numFmt formatCode="yyyy&quot;年&quot;m&quot;月&quot;;@" sourceLinked="0"/>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81314304"/>
        <c:crosses val="autoZero"/>
        <c:auto val="1"/>
        <c:lblOffset val="100"/>
        <c:baseTimeUnit val="months"/>
      </c:dateAx>
      <c:valAx>
        <c:axId val="3813143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8130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25</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5126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E428EFC-0691-4D37-94D8-7C8577263D54}"/>
              </a:ext>
            </a:extLst>
          </p:cNvPr>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a:extLst>
              <a:ext uri="{FF2B5EF4-FFF2-40B4-BE49-F238E27FC236}">
                <a16:creationId xmlns:a16="http://schemas.microsoft.com/office/drawing/2014/main" id="{90CF714A-A069-4CF3-B772-1CF5777179F6}"/>
              </a:ext>
            </a:extLst>
          </p:cNvPr>
          <p:cNvSpPr txBox="1">
            <a:spLocks noChangeArrowheads="1"/>
          </p:cNvSpPr>
          <p:nvPr/>
        </p:nvSpPr>
        <p:spPr bwMode="gray">
          <a:xfrm>
            <a:off x="179512" y="2179092"/>
            <a:ext cx="8370614" cy="249299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a:solidFill>
                  <a:srgbClr val="777777"/>
                </a:solidFill>
                <a:latin typeface="黑体" panose="02010609060101010101" pitchFamily="49" charset="-122"/>
                <a:ea typeface="黑体" panose="02010609060101010101" pitchFamily="49" charset="-122"/>
              </a:rPr>
              <a:t>                                     </a:t>
            </a:r>
            <a:r>
              <a:rPr lang="en-US" altLang="zh-CN" sz="1800">
                <a:solidFill>
                  <a:srgbClr val="000066"/>
                </a:solidFill>
                <a:latin typeface="黑体" panose="02010609060101010101" pitchFamily="49" charset="-122"/>
                <a:ea typeface="黑体" panose="02010609060101010101" pitchFamily="49" charset="-122"/>
              </a:rPr>
              <a:t>——</a:t>
            </a:r>
            <a:r>
              <a:rPr lang="zh-CN" altLang="en-US" sz="1800" b="1">
                <a:solidFill>
                  <a:srgbClr val="000066"/>
                </a:solidFill>
                <a:latin typeface="黑体" panose="02010609060101010101" pitchFamily="49" charset="-122"/>
                <a:ea typeface="黑体" panose="02010609060101010101" pitchFamily="49" charset="-122"/>
              </a:rPr>
              <a:t>私募股权投资市场（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2</a:t>
            </a:r>
            <a:r>
              <a:rPr lang="zh-CN" altLang="en-US" sz="1800" b="1">
                <a:solidFill>
                  <a:srgbClr val="000066"/>
                </a:solidFill>
                <a:latin typeface="黑体" panose="02010609060101010101" pitchFamily="49" charset="-122"/>
                <a:ea typeface="黑体" panose="02010609060101010101" pitchFamily="49" charset="-122"/>
              </a:rPr>
              <a:t>月）</a:t>
            </a:r>
            <a:endParaRPr lang="en-US" altLang="zh-CN" sz="180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a:solidFill>
                  <a:srgbClr val="000066"/>
                </a:solidFill>
                <a:latin typeface="黑体" panose="02010609060101010101" pitchFamily="49" charset="-122"/>
                <a:ea typeface="黑体" panose="02010609060101010101" pitchFamily="49" charset="-122"/>
              </a:rPr>
              <a:t>                                     ——</a:t>
            </a:r>
            <a:r>
              <a:rPr lang="zh-CN" altLang="en-US" sz="1800" b="1">
                <a:solidFill>
                  <a:srgbClr val="000066"/>
                </a:solidFill>
                <a:latin typeface="黑体" panose="02010609060101010101" pitchFamily="49" charset="-122"/>
                <a:ea typeface="黑体" panose="02010609060101010101" pitchFamily="49" charset="-122"/>
              </a:rPr>
              <a:t>二级市场（</a:t>
            </a:r>
            <a:r>
              <a:rPr lang="en-US" altLang="zh-CN" sz="1800" b="1">
                <a:solidFill>
                  <a:srgbClr val="000066"/>
                </a:solidFill>
                <a:latin typeface="黑体" panose="02010609060101010101" pitchFamily="49" charset="-122"/>
                <a:ea typeface="黑体" panose="02010609060101010101" pitchFamily="49" charset="-122"/>
              </a:rPr>
              <a:t>2019</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2</a:t>
            </a:r>
            <a:r>
              <a:rPr lang="zh-CN" altLang="en-US" sz="1800" b="1">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p>
        </p:txBody>
      </p:sp>
      <p:sp>
        <p:nvSpPr>
          <p:cNvPr id="2" name="文本框 1">
            <a:extLst>
              <a:ext uri="{FF2B5EF4-FFF2-40B4-BE49-F238E27FC236}">
                <a16:creationId xmlns:a16="http://schemas.microsoft.com/office/drawing/2014/main"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月市场解禁市值</a:t>
            </a:r>
            <a:r>
              <a:rPr lang="en-US" altLang="zh-CN" sz="2400" b="1">
                <a:solidFill>
                  <a:srgbClr val="FF0000"/>
                </a:solidFill>
                <a:latin typeface="幼圆" panose="02010509060101010101" pitchFamily="49" charset="-122"/>
                <a:ea typeface="幼圆" panose="02010509060101010101" pitchFamily="49" charset="-122"/>
              </a:rPr>
              <a:t>1556.08</a:t>
            </a:r>
            <a:r>
              <a:rPr lang="zh-CN" altLang="en-US" b="1">
                <a:solidFill>
                  <a:srgbClr val="000066"/>
                </a:solidFill>
                <a:latin typeface="幼圆" panose="02010509060101010101" pitchFamily="49" charset="-122"/>
                <a:ea typeface="幼圆" panose="02010509060101010101" pitchFamily="49" charset="-122"/>
              </a:rPr>
              <a:t>亿元</a:t>
            </a:r>
          </a:p>
        </p:txBody>
      </p:sp>
      <p:graphicFrame>
        <p:nvGraphicFramePr>
          <p:cNvPr id="5" name="图表 4">
            <a:extLst>
              <a:ext uri="{FF2B5EF4-FFF2-40B4-BE49-F238E27FC236}">
                <a16:creationId xmlns:a16="http://schemas.microsoft.com/office/drawing/2014/main" id="{179D0E42-D631-4BD6-9381-7F887A075B83}"/>
              </a:ext>
            </a:extLst>
          </p:cNvPr>
          <p:cNvGraphicFramePr>
            <a:graphicFrameLocks/>
          </p:cNvGraphicFramePr>
          <p:nvPr>
            <p:extLst>
              <p:ext uri="{D42A27DB-BD31-4B8C-83A1-F6EECF244321}">
                <p14:modId xmlns:p14="http://schemas.microsoft.com/office/powerpoint/2010/main" val="2648501089"/>
              </p:ext>
            </p:extLst>
          </p:nvPr>
        </p:nvGraphicFramePr>
        <p:xfrm>
          <a:off x="934802" y="1247157"/>
          <a:ext cx="7272808" cy="43636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a:extLst>
              <a:ext uri="{FF2B5EF4-FFF2-40B4-BE49-F238E27FC236}">
                <a16:creationId xmlns:a16="http://schemas.microsoft.com/office/drawing/2014/main" id="{A8956FC1-C877-4EB8-B691-C84D3B8E543A}"/>
              </a:ext>
            </a:extLst>
          </p:cNvPr>
          <p:cNvSpPr txBox="1"/>
          <p:nvPr/>
        </p:nvSpPr>
        <p:spPr bwMode="auto">
          <a:xfrm>
            <a:off x="560259" y="5297432"/>
            <a:ext cx="1633781"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总成交额</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541.16</a:t>
            </a:r>
            <a:r>
              <a:rPr lang="zh-CN" altLang="en-US" b="1">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a16="http://schemas.microsoft.com/office/drawing/2014/main" id="{89A51E5C-5B07-4692-8493-B9969CD369A4}"/>
              </a:ext>
            </a:extLst>
          </p:cNvPr>
          <p:cNvSpPr txBox="1"/>
          <p:nvPr/>
        </p:nvSpPr>
        <p:spPr bwMode="auto">
          <a:xfrm>
            <a:off x="2539394" y="5373550"/>
            <a:ext cx="163378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306.70</a:t>
            </a:r>
            <a:r>
              <a:rPr lang="zh-CN" altLang="en-US" b="1">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a16="http://schemas.microsoft.com/office/drawing/2014/main" id="{567DF40D-B3B9-412A-A336-038BA1F9D0EC}"/>
              </a:ext>
            </a:extLst>
          </p:cNvPr>
          <p:cNvSpPr/>
          <p:nvPr/>
        </p:nvSpPr>
        <p:spPr bwMode="auto">
          <a:xfrm>
            <a:off x="2259256" y="556692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B997EAD-0F26-42F9-BEAA-A9EF12D26726}"/>
              </a:ext>
            </a:extLst>
          </p:cNvPr>
          <p:cNvSpPr txBox="1"/>
          <p:nvPr/>
        </p:nvSpPr>
        <p:spPr bwMode="auto">
          <a:xfrm>
            <a:off x="5220072" y="5335411"/>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平均折价率</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5.12%</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a16="http://schemas.microsoft.com/office/drawing/2014/main" id="{E4088BF3-AF04-4CD6-A94E-22B6AE1F3C9B}"/>
              </a:ext>
            </a:extLst>
          </p:cNvPr>
          <p:cNvSpPr txBox="1"/>
          <p:nvPr/>
        </p:nvSpPr>
        <p:spPr bwMode="auto">
          <a:xfrm>
            <a:off x="7236296" y="5451320"/>
            <a:ext cx="119616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000066"/>
                </a:solidFill>
                <a:latin typeface="幼圆" panose="02010509060101010101" pitchFamily="49" charset="-122"/>
                <a:ea typeface="幼圆" panose="02010509060101010101" pitchFamily="49" charset="-122"/>
              </a:rPr>
              <a:t>0.27</a:t>
            </a:r>
            <a:r>
              <a:rPr lang="en-US" altLang="zh-CN" b="1">
                <a:solidFill>
                  <a:srgbClr val="000066"/>
                </a:solidFill>
                <a:latin typeface="幼圆" panose="02010509060101010101" pitchFamily="49" charset="-122"/>
                <a:ea typeface="幼圆" panose="02010509060101010101" pitchFamily="49" charset="-122"/>
              </a:rPr>
              <a:t>pct</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a16="http://schemas.microsoft.com/office/drawing/2014/main" id="{FC61938E-EB92-4E8E-BCF7-497F1015F4B7}"/>
              </a:ext>
            </a:extLst>
          </p:cNvPr>
          <p:cNvSpPr/>
          <p:nvPr/>
        </p:nvSpPr>
        <p:spPr bwMode="auto">
          <a:xfrm rot="10800000">
            <a:off x="6948264" y="5660265"/>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id="{B3019D67-6648-44D9-B396-8EA66315D7B4}"/>
              </a:ext>
            </a:extLst>
          </p:cNvPr>
          <p:cNvPicPr>
            <a:picLocks noChangeAspect="1"/>
          </p:cNvPicPr>
          <p:nvPr/>
        </p:nvPicPr>
        <p:blipFill>
          <a:blip r:embed="rId3"/>
          <a:stretch>
            <a:fillRect/>
          </a:stretch>
        </p:blipFill>
        <p:spPr>
          <a:xfrm>
            <a:off x="1020094" y="1208862"/>
            <a:ext cx="6814282" cy="4088570"/>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p>
        </p:txBody>
      </p:sp>
      <p:sp>
        <p:nvSpPr>
          <p:cNvPr id="6" name="文本框 5">
            <a:extLst>
              <a:ext uri="{FF2B5EF4-FFF2-40B4-BE49-F238E27FC236}">
                <a16:creationId xmlns:a16="http://schemas.microsoft.com/office/drawing/2014/main"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月，沪深两融余额</a:t>
            </a:r>
            <a:r>
              <a:rPr lang="en-US" altLang="zh-CN" sz="2400" b="1">
                <a:solidFill>
                  <a:srgbClr val="FF0000"/>
                </a:solidFill>
                <a:latin typeface="幼圆" panose="02010509060101010101" pitchFamily="49" charset="-122"/>
                <a:ea typeface="幼圆" panose="02010509060101010101" pitchFamily="49" charset="-122"/>
              </a:rPr>
              <a:t>8046.67</a:t>
            </a:r>
            <a:r>
              <a:rPr lang="zh-CN" altLang="en-US" b="1">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a16="http://schemas.microsoft.com/office/drawing/2014/main"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 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000066"/>
                </a:solidFill>
                <a:latin typeface="幼圆" panose="02010509060101010101" pitchFamily="49" charset="-122"/>
                <a:ea typeface="幼圆" panose="02010509060101010101" pitchFamily="49" charset="-122"/>
              </a:rPr>
              <a:t> </a:t>
            </a:r>
            <a:r>
              <a:rPr lang="en-US" altLang="zh-CN" sz="2400" b="1">
                <a:solidFill>
                  <a:srgbClr val="FF0000"/>
                </a:solidFill>
                <a:latin typeface="幼圆" panose="02010509060101010101" pitchFamily="49" charset="-122"/>
                <a:ea typeface="幼圆" panose="02010509060101010101" pitchFamily="49" charset="-122"/>
              </a:rPr>
              <a:t>10.50%</a:t>
            </a:r>
            <a:endParaRPr lang="zh-CN" altLang="en-US" b="1">
              <a:solidFill>
                <a:srgbClr val="FF0000"/>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a16="http://schemas.microsoft.com/office/drawing/2014/main" id="{D0D8EEB2-A4F1-4AB8-A5AF-5D811720E6D5}"/>
              </a:ext>
            </a:extLst>
          </p:cNvPr>
          <p:cNvSpPr/>
          <p:nvPr/>
        </p:nvSpPr>
        <p:spPr bwMode="auto">
          <a:xfrm>
            <a:off x="5526860" y="5666220"/>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id="{A4B00555-0B68-4F3D-8E42-BBEAB7792918}"/>
              </a:ext>
            </a:extLst>
          </p:cNvPr>
          <p:cNvPicPr>
            <a:picLocks noChangeAspect="1"/>
          </p:cNvPicPr>
          <p:nvPr/>
        </p:nvPicPr>
        <p:blipFill>
          <a:blip r:embed="rId3"/>
          <a:stretch>
            <a:fillRect/>
          </a:stretch>
        </p:blipFill>
        <p:spPr>
          <a:xfrm>
            <a:off x="899592" y="1375701"/>
            <a:ext cx="6875501" cy="4125301"/>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45DDC8-A56B-4C25-9A28-9EEA8A28C53F}"/>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商品期货合约概览</a:t>
            </a:r>
          </a:p>
        </p:txBody>
      </p:sp>
      <p:sp>
        <p:nvSpPr>
          <p:cNvPr id="4" name="文本框 3">
            <a:extLst>
              <a:ext uri="{FF2B5EF4-FFF2-40B4-BE49-F238E27FC236}">
                <a16:creationId xmlns:a16="http://schemas.microsoft.com/office/drawing/2014/main" id="{113A2785-CEE6-4440-A1D6-85D211AE5B91}"/>
              </a:ext>
            </a:extLst>
          </p:cNvPr>
          <p:cNvSpPr txBox="1"/>
          <p:nvPr/>
        </p:nvSpPr>
        <p:spPr bwMode="auto">
          <a:xfrm>
            <a:off x="395536" y="4677110"/>
            <a:ext cx="8231187" cy="1631216"/>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春节假后，天然橡胶表现亮眼，自</a:t>
            </a:r>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日夜盘开始连续上涨，</a:t>
            </a:r>
            <a:r>
              <a:rPr lang="en-US" altLang="zh-CN" b="1">
                <a:solidFill>
                  <a:srgbClr val="000066"/>
                </a:solidFill>
                <a:latin typeface="幼圆" panose="02010509060101010101" pitchFamily="49" charset="-122"/>
                <a:ea typeface="幼圆" panose="02010509060101010101" pitchFamily="49" charset="-122"/>
              </a:rPr>
              <a:t>14</a:t>
            </a:r>
            <a:r>
              <a:rPr lang="zh-CN" altLang="en-US" b="1">
                <a:solidFill>
                  <a:srgbClr val="000066"/>
                </a:solidFill>
                <a:latin typeface="幼圆" panose="02010509060101010101" pitchFamily="49" charset="-122"/>
                <a:ea typeface="幼圆" panose="02010509060101010101" pitchFamily="49" charset="-122"/>
              </a:rPr>
              <a:t>日盘中更是一度达到</a:t>
            </a:r>
            <a:r>
              <a:rPr lang="en-US" altLang="zh-CN" b="1">
                <a:solidFill>
                  <a:srgbClr val="000066"/>
                </a:solidFill>
                <a:latin typeface="幼圆" panose="02010509060101010101" pitchFamily="49" charset="-122"/>
                <a:ea typeface="幼圆" panose="02010509060101010101" pitchFamily="49" charset="-122"/>
              </a:rPr>
              <a:t>11900</a:t>
            </a:r>
            <a:r>
              <a:rPr lang="zh-CN" altLang="en-US" b="1">
                <a:solidFill>
                  <a:srgbClr val="000066"/>
                </a:solidFill>
                <a:latin typeface="幼圆" panose="02010509060101010101" pitchFamily="49" charset="-122"/>
                <a:ea typeface="幼圆" panose="02010509060101010101" pitchFamily="49" charset="-122"/>
              </a:rPr>
              <a:t>元</a:t>
            </a:r>
            <a:r>
              <a:rPr lang="en-US" altLang="zh-CN" b="1">
                <a:solidFill>
                  <a:srgbClr val="000066"/>
                </a:solidFill>
                <a:latin typeface="幼圆" panose="02010509060101010101" pitchFamily="49" charset="-122"/>
                <a:ea typeface="幼圆" panose="02010509060101010101" pitchFamily="49" charset="-122"/>
              </a:rPr>
              <a:t>/</a:t>
            </a:r>
            <a:r>
              <a:rPr lang="zh-CN" altLang="en-US" b="1">
                <a:solidFill>
                  <a:srgbClr val="000066"/>
                </a:solidFill>
                <a:latin typeface="幼圆" panose="02010509060101010101" pitchFamily="49" charset="-122"/>
                <a:ea typeface="幼圆" panose="02010509060101010101" pitchFamily="49" charset="-122"/>
              </a:rPr>
              <a:t>吨。进入</a:t>
            </a:r>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月中旬后，东南亚主产区陆续停止割胶作业，天然橡胶产量进入一年之内最低的时期，同时下游企业在春节假期之后生产逐渐恢复正常，天然橡胶需求有所提升，</a:t>
            </a:r>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月下旬呈振荡偏强运行。</a:t>
            </a:r>
          </a:p>
        </p:txBody>
      </p:sp>
      <p:pic>
        <p:nvPicPr>
          <p:cNvPr id="3" name="图片 2">
            <a:extLst>
              <a:ext uri="{FF2B5EF4-FFF2-40B4-BE49-F238E27FC236}">
                <a16:creationId xmlns:a16="http://schemas.microsoft.com/office/drawing/2014/main" id="{A13DD214-EEAE-4AD2-8FAE-B912C7D1A00A}"/>
              </a:ext>
            </a:extLst>
          </p:cNvPr>
          <p:cNvPicPr>
            <a:picLocks noChangeAspect="1"/>
          </p:cNvPicPr>
          <p:nvPr/>
        </p:nvPicPr>
        <p:blipFill>
          <a:blip r:embed="rId2"/>
          <a:stretch>
            <a:fillRect/>
          </a:stretch>
        </p:blipFill>
        <p:spPr>
          <a:xfrm>
            <a:off x="455613" y="1052736"/>
            <a:ext cx="8329271" cy="3593914"/>
          </a:xfrm>
          <a:prstGeom prst="rect">
            <a:avLst/>
          </a:prstGeom>
        </p:spPr>
      </p:pic>
    </p:spTree>
    <p:extLst>
      <p:ext uri="{BB962C8B-B14F-4D97-AF65-F5344CB8AC3E}">
        <p14:creationId xmlns:p14="http://schemas.microsoft.com/office/powerpoint/2010/main" val="22535788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2822984977"/>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val="20000"/>
                    </a:ext>
                  </a:extLst>
                </a:gridCol>
                <a:gridCol w="2310765">
                  <a:extLst>
                    <a:ext uri="{9D8B030D-6E8A-4147-A177-3AD203B41FA5}">
                      <a16:colId xmlns:a16="http://schemas.microsoft.com/office/drawing/2014/main" val="20001"/>
                    </a:ext>
                  </a:extLst>
                </a:gridCol>
                <a:gridCol w="2142713">
                  <a:extLst>
                    <a:ext uri="{9D8B030D-6E8A-4147-A177-3AD203B41FA5}">
                      <a16:colId xmlns:a16="http://schemas.microsoft.com/office/drawing/2014/main" val="20002"/>
                    </a:ext>
                  </a:extLst>
                </a:gridCol>
                <a:gridCol w="2339117">
                  <a:extLst>
                    <a:ext uri="{9D8B030D-6E8A-4147-A177-3AD203B41FA5}">
                      <a16:colId xmlns:a16="http://schemas.microsoft.com/office/drawing/2014/main" val="20003"/>
                    </a:ext>
                  </a:extLst>
                </a:gridCol>
              </a:tblGrid>
              <a:tr h="857256">
                <a:tc>
                  <a:txBody>
                    <a:bodyPr/>
                    <a:lstStyle/>
                    <a:p>
                      <a:pPr algn="ctr"/>
                      <a:r>
                        <a:rPr lang="zh-CN" altLang="en-US"/>
                        <a:t>沪市</a:t>
                      </a:r>
                    </a:p>
                  </a:txBody>
                  <a:tcPr marL="9525" marR="9525" marT="9525" marB="0" anchor="ctr"/>
                </a:tc>
                <a:tc>
                  <a:txBody>
                    <a:bodyPr/>
                    <a:lstStyle/>
                    <a:p>
                      <a:pPr algn="ctr" fontAlgn="ctr"/>
                      <a:r>
                        <a:rPr lang="zh-CN" altLang="en-US" sz="1600" u="none" strike="noStrike">
                          <a:latin typeface="+mn-ea"/>
                          <a:ea typeface="+mn-ea"/>
                        </a:rPr>
                        <a:t>市值（亿）</a:t>
                      </a:r>
                      <a:endParaRPr lang="zh-CN" altLang="en-US" sz="1600" b="0" i="0" u="none" strike="noStrike">
                        <a:solidFill>
                          <a:srgbClr val="000000"/>
                        </a:solidFill>
                        <a:latin typeface="+mn-ea"/>
                        <a:ea typeface="+mn-ea"/>
                      </a:endParaRPr>
                    </a:p>
                  </a:txBody>
                  <a:tcPr marL="9525" marR="9525" marT="9525" marB="0" anchor="ctr"/>
                </a:tc>
                <a:tc>
                  <a:txBody>
                    <a:bodyPr/>
                    <a:lstStyle/>
                    <a:p>
                      <a:pPr algn="ctr" fontAlgn="ctr"/>
                      <a:r>
                        <a:rPr lang="zh-CN" altLang="en-US" sz="1600" b="1" i="0" u="none" strike="noStrike">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a:latin typeface="+mn-ea"/>
                          <a:ea typeface="+mn-ea"/>
                        </a:rPr>
                        <a:t>市值（亿）</a:t>
                      </a:r>
                    </a:p>
                    <a:p>
                      <a:pPr algn="ctr" fontAlgn="ctr"/>
                      <a:endParaRPr lang="zh-CN" altLang="en-US" sz="1600" b="0" i="0" u="none" strike="noStrike">
                        <a:solidFill>
                          <a:srgbClr val="000000"/>
                        </a:solidFill>
                        <a:latin typeface="+mn-ea"/>
                        <a:ea typeface="+mn-ea"/>
                      </a:endParaRPr>
                    </a:p>
                  </a:txBody>
                  <a:tcPr marL="9525" marR="9525" marT="9525" marB="0" anchor="ctr"/>
                </a:tc>
                <a:extLst>
                  <a:ext uri="{0D108BD9-81ED-4DB2-BD59-A6C34878D82A}">
                    <a16:rowId xmlns:a16="http://schemas.microsoft.com/office/drawing/2014/main" val="10000"/>
                  </a:ext>
                </a:extLst>
              </a:tr>
              <a:tr h="49593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601398.SH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工商银行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20,493.36</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002415.SZ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海康威视</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3,225.22</a:t>
                      </a:r>
                    </a:p>
                  </a:txBody>
                  <a:tcPr marL="6350" marR="6350" marT="6350" marB="0" anchor="ctr"/>
                </a:tc>
                <a:extLst>
                  <a:ext uri="{0D108BD9-81ED-4DB2-BD59-A6C34878D82A}">
                    <a16:rowId xmlns:a16="http://schemas.microsoft.com/office/drawing/2014/main" val="10001"/>
                  </a:ext>
                </a:extLst>
              </a:tr>
              <a:tr h="4946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601939.SH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建设银行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17,950.79</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000333.SZ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美的集团</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3,148.16</a:t>
                      </a:r>
                    </a:p>
                  </a:txBody>
                  <a:tcPr marL="6350" marR="6350" marT="6350" marB="0" anchor="ctr"/>
                </a:tc>
                <a:extLst>
                  <a:ext uri="{0D108BD9-81ED-4DB2-BD59-A6C34878D82A}">
                    <a16:rowId xmlns:a16="http://schemas.microsoft.com/office/drawing/2014/main" val="10002"/>
                  </a:ext>
                </a:extLst>
              </a:tr>
              <a:tr h="42862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601857.SH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中国石油</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14,330.54</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万科</a:t>
                      </a:r>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A</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3,089.86</a:t>
                      </a:r>
                    </a:p>
                  </a:txBody>
                  <a:tcPr marL="6350" marR="6350" marT="6350" marB="0" anchor="ctr"/>
                </a:tc>
                <a:extLst>
                  <a:ext uri="{0D108BD9-81ED-4DB2-BD59-A6C34878D82A}">
                    <a16:rowId xmlns:a16="http://schemas.microsoft.com/office/drawing/2014/main" val="10003"/>
                  </a:ext>
                </a:extLst>
              </a:tr>
              <a:tr h="4819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601288.SH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农业银行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13,299.36</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000858.SZ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五粮液</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2,775.35</a:t>
                      </a:r>
                    </a:p>
                  </a:txBody>
                  <a:tcPr marL="6350" marR="6350" marT="6350" marB="0" anchor="ctr"/>
                </a:tc>
                <a:extLst>
                  <a:ext uri="{0D108BD9-81ED-4DB2-BD59-A6C34878D82A}">
                    <a16:rowId xmlns:a16="http://schemas.microsoft.com/office/drawing/2014/main" val="10004"/>
                  </a:ext>
                </a:extLst>
              </a:tr>
              <a:tr h="50736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601318.SH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中国平安</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12,798.00</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000651.SZ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格力电器</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2,695.05</a:t>
                      </a:r>
                    </a:p>
                  </a:txBody>
                  <a:tcPr marL="6350" marR="6350" marT="6350" marB="0" anchor="ctr"/>
                </a:tc>
                <a:extLst>
                  <a:ext uri="{0D108BD9-81ED-4DB2-BD59-A6C34878D82A}">
                    <a16:rowId xmlns:a16="http://schemas.microsoft.com/office/drawing/2014/main" val="10005"/>
                  </a:ext>
                </a:extLst>
              </a:tr>
              <a:tr h="49911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11,304.49</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平安银行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2,122.26</a:t>
                      </a:r>
                    </a:p>
                  </a:txBody>
                  <a:tcPr marL="6350" marR="6350" marT="6350" marB="0" anchor="ctr"/>
                </a:tc>
                <a:extLst>
                  <a:ext uri="{0D108BD9-81ED-4DB2-BD59-A6C34878D82A}">
                    <a16:rowId xmlns:a16="http://schemas.microsoft.com/office/drawing/2014/main" val="10006"/>
                  </a:ext>
                </a:extLst>
              </a:tr>
              <a:tr h="45529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600519.SH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贵州茅台</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9,484.42</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300750.SZ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宁德时代</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1,925.03</a:t>
                      </a:r>
                    </a:p>
                  </a:txBody>
                  <a:tcPr marL="6350" marR="6350" marT="6350" marB="0" anchor="ctr"/>
                </a:tc>
                <a:extLst>
                  <a:ext uri="{0D108BD9-81ED-4DB2-BD59-A6C34878D82A}">
                    <a16:rowId xmlns:a16="http://schemas.microsoft.com/office/drawing/2014/main" val="10007"/>
                  </a:ext>
                </a:extLst>
              </a:tr>
              <a:tr h="56134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601628.SH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中国人寿</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8,021.52</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300498.SZ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温氏股份</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1,687.97</a:t>
                      </a:r>
                    </a:p>
                  </a:txBody>
                  <a:tcPr marL="6350" marR="6350" marT="6350" marB="0" anchor="ctr"/>
                </a:tc>
                <a:extLst>
                  <a:ext uri="{0D108BD9-81ED-4DB2-BD59-A6C34878D82A}">
                    <a16:rowId xmlns:a16="http://schemas.microsoft.com/office/drawing/2014/main" val="10008"/>
                  </a:ext>
                </a:extLst>
              </a:tr>
              <a:tr h="443230">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600036.SH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招商银行</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8,004.78</a:t>
                      </a:r>
                    </a:p>
                  </a:txBody>
                  <a:tcPr marL="6350" marR="6350" marT="6350" marB="0" anchor="ct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001979.SZ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招商蛇口</a:t>
                      </a:r>
                    </a:p>
                  </a:txBody>
                  <a:tcPr marL="6350" marR="6350" marT="6350" marB="0" anchor="ct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1,675.73</a:t>
                      </a:r>
                    </a:p>
                  </a:txBody>
                  <a:tcPr marL="6350" marR="6350" marT="6350" marB="0" anchor="ctr"/>
                </a:tc>
                <a:extLst>
                  <a:ext uri="{0D108BD9-81ED-4DB2-BD59-A6C34878D82A}">
                    <a16:rowId xmlns:a16="http://schemas.microsoft.com/office/drawing/2014/main" val="10009"/>
                  </a:ext>
                </a:extLst>
              </a:tr>
              <a:tr h="44005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中国石化</a:t>
                      </a:r>
                    </a:p>
                  </a:txBody>
                  <a:tcPr marL="6350" marR="6350" marT="6350" marB="0" anchor="ctr">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7,276.38</a:t>
                      </a:r>
                    </a:p>
                  </a:txBody>
                  <a:tcPr marL="6350" marR="6350" marT="6350" marB="0" anchor="ctr">
                    <a:lnB w="12700">
                      <a:solidFill>
                        <a:schemeClr val="accent2"/>
                      </a:solidFill>
                      <a:prstDash val="soli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002304.SZ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洋河股份</a:t>
                      </a:r>
                    </a:p>
                  </a:txBody>
                  <a:tcPr marL="6350" marR="6350" marT="6350" marB="0" anchor="ctr">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1,673.51</a:t>
                      </a:r>
                    </a:p>
                  </a:txBody>
                  <a:tcPr marL="6350" marR="6350" marT="6350" marB="0" anchor="ctr">
                    <a:lnB w="12700">
                      <a:solidFill>
                        <a:schemeClr val="accent2"/>
                      </a:solidFill>
                      <a:prstDash val="solid"/>
                    </a:lnB>
                  </a:tcPr>
                </a:tc>
                <a:extLst>
                  <a:ext uri="{0D108BD9-81ED-4DB2-BD59-A6C34878D82A}">
                    <a16:rowId xmlns:a16="http://schemas.microsoft.com/office/drawing/2014/main" val="10010"/>
                  </a:ext>
                </a:extLst>
              </a:tr>
              <a:tr h="418465">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4287248880"/>
              </p:ext>
            </p:extLst>
          </p:nvPr>
        </p:nvGraphicFramePr>
        <p:xfrm>
          <a:off x="0" y="715169"/>
          <a:ext cx="9144034" cy="6188416"/>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18675">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总市值（亿元）</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528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600131.SH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岷江水电</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74.2072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137.8029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电力、热力、燃气及水生产和供应业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601519.SH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大智慧</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155.8357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135.4354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000859.SZ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国风塑业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49.9868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131.5068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600776.SH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东方通信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347.912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121.246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300397.SZ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天和防务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45.456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106.5431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7783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000536.SZ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华映科技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95.4281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105.3571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002458.SZ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益生股份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114.034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98.8235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农、林、牧、渔业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600610.SH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毅达</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35.2449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94.6746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建筑业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002600.SZ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领益智造</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337.8503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92.607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12141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603000.SH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人民网</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193.0537</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90.6114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r h="475276">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4312" y="1052736"/>
            <a:ext cx="8715375" cy="5098512"/>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b="1">
                <a:solidFill>
                  <a:srgbClr val="000066"/>
                </a:solidFill>
                <a:latin typeface="幼圆" panose="02010509060101010101" pitchFamily="49" charset="-122"/>
                <a:ea typeface="幼圆" panose="02010509060101010101" pitchFamily="49" charset="-122"/>
              </a:rPr>
              <a:t>大智慧</a:t>
            </a:r>
            <a:r>
              <a:rPr lang="zh-CN" altLang="en-US" b="1">
                <a:solidFill>
                  <a:schemeClr val="accent1">
                    <a:lumMod val="50000"/>
                  </a:schemeClr>
                </a:solidFill>
              </a:rPr>
              <a:t>（</a:t>
            </a:r>
            <a:r>
              <a:rPr lang="en-US" altLang="zh-CN" b="1">
                <a:solidFill>
                  <a:srgbClr val="000066"/>
                </a:solidFill>
                <a:latin typeface="幼圆" panose="02010509060101010101" pitchFamily="49" charset="-122"/>
                <a:ea typeface="幼圆" panose="02010509060101010101" pitchFamily="49" charset="-122"/>
              </a:rPr>
              <a:t>601519.SH</a:t>
            </a:r>
            <a:r>
              <a:rPr lang="zh-CN" altLang="en-US" b="1">
                <a:solidFill>
                  <a:schemeClr val="accent1">
                    <a:lumMod val="50000"/>
                  </a:schemeClr>
                </a:solidFill>
              </a:rPr>
              <a:t>） </a:t>
            </a:r>
            <a:r>
              <a:rPr lang="zh-CN" altLang="en-US" b="1">
                <a:solidFill>
                  <a:schemeClr val="accent1">
                    <a:lumMod val="50000"/>
                  </a:schemeClr>
                </a:solidFill>
                <a:latin typeface="+mn-ea"/>
                <a:ea typeface="+mn-ea"/>
              </a:rPr>
              <a:t>：上海大智慧股份有限公司是中国领先的互联网金融信息服务提供商之一，公司的主要业务为以互联网为核心平台，基于自身在移动互联网领域取得的长期积累，充分发挥大平台和大数据优势，向投资者提供及时、专业的金融数据和数据分析，向广大互联网用户提供基于互联网平台应用的产品和服务。</a:t>
            </a: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r>
              <a:rPr lang="en-US" altLang="zh-CN" b="1">
                <a:solidFill>
                  <a:schemeClr val="accent1">
                    <a:lumMod val="50000"/>
                  </a:schemeClr>
                </a:solidFill>
                <a:latin typeface="+mn-ea"/>
                <a:ea typeface="+mn-ea"/>
              </a:rPr>
              <a:t>2</a:t>
            </a:r>
            <a:r>
              <a:rPr lang="zh-CN" altLang="en-US" b="1">
                <a:solidFill>
                  <a:schemeClr val="accent1">
                    <a:lumMod val="50000"/>
                  </a:schemeClr>
                </a:solidFill>
                <a:latin typeface="+mn-ea"/>
                <a:ea typeface="+mn-ea"/>
              </a:rPr>
              <a:t>月中旬以来，互联网金融概念开始爆发，大智慧在最近</a:t>
            </a:r>
            <a:r>
              <a:rPr lang="en-US" altLang="zh-CN" b="1">
                <a:solidFill>
                  <a:schemeClr val="accent1">
                    <a:lumMod val="50000"/>
                  </a:schemeClr>
                </a:solidFill>
                <a:latin typeface="+mn-ea"/>
                <a:ea typeface="+mn-ea"/>
              </a:rPr>
              <a:t>14</a:t>
            </a:r>
            <a:r>
              <a:rPr lang="zh-CN" altLang="en-US" b="1">
                <a:solidFill>
                  <a:schemeClr val="accent1">
                    <a:lumMod val="50000"/>
                  </a:schemeClr>
                </a:solidFill>
                <a:latin typeface="+mn-ea"/>
                <a:ea typeface="+mn-ea"/>
              </a:rPr>
              <a:t>个交易日内录得</a:t>
            </a:r>
            <a:r>
              <a:rPr lang="en-US" altLang="zh-CN" b="1">
                <a:solidFill>
                  <a:schemeClr val="accent1">
                    <a:lumMod val="50000"/>
                  </a:schemeClr>
                </a:solidFill>
                <a:latin typeface="+mn-ea"/>
                <a:ea typeface="+mn-ea"/>
              </a:rPr>
              <a:t>12</a:t>
            </a:r>
            <a:r>
              <a:rPr lang="zh-CN" altLang="en-US" b="1">
                <a:solidFill>
                  <a:schemeClr val="accent1">
                    <a:lumMod val="50000"/>
                  </a:schemeClr>
                </a:solidFill>
                <a:latin typeface="+mn-ea"/>
                <a:ea typeface="+mn-ea"/>
              </a:rPr>
              <a:t>个涨停，</a:t>
            </a:r>
            <a:r>
              <a:rPr lang="en-US" altLang="zh-CN" b="1">
                <a:solidFill>
                  <a:schemeClr val="accent1">
                    <a:lumMod val="50000"/>
                  </a:schemeClr>
                </a:solidFill>
                <a:latin typeface="+mn-ea"/>
                <a:ea typeface="+mn-ea"/>
              </a:rPr>
              <a:t>2</a:t>
            </a:r>
            <a:r>
              <a:rPr lang="zh-CN" altLang="en-US" b="1">
                <a:solidFill>
                  <a:schemeClr val="accent1">
                    <a:lumMod val="50000"/>
                  </a:schemeClr>
                </a:solidFill>
                <a:latin typeface="+mn-ea"/>
                <a:ea typeface="+mn-ea"/>
              </a:rPr>
              <a:t>月股价总体涨幅</a:t>
            </a:r>
            <a:r>
              <a:rPr lang="en-US" altLang="zh-CN" b="1">
                <a:solidFill>
                  <a:schemeClr val="accent1">
                    <a:lumMod val="50000"/>
                  </a:schemeClr>
                </a:solidFill>
                <a:latin typeface="+mn-ea"/>
                <a:ea typeface="+mn-ea"/>
              </a:rPr>
              <a:t>155.84%</a:t>
            </a:r>
            <a:r>
              <a:rPr lang="zh-CN" altLang="en-US" b="1">
                <a:solidFill>
                  <a:schemeClr val="accent1">
                    <a:lumMod val="50000"/>
                  </a:schemeClr>
                </a:solidFill>
                <a:latin typeface="+mn-ea"/>
                <a:ea typeface="+mn-ea"/>
              </a:rPr>
              <a:t>。当前公司已多次提示风险，称当前扣非后净利润持续为负，主营业务未发生重大变化，市值与公司基本面偏离较大。</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B08862-4DA7-4AB6-A6E5-68FEF2CE31DE}"/>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a:extLst>
              <a:ext uri="{FF2B5EF4-FFF2-40B4-BE49-F238E27FC236}">
                <a16:creationId xmlns:a16="http://schemas.microsoft.com/office/drawing/2014/main" id="{BDD305F5-997A-49F2-8DBC-1332852DFE17}"/>
              </a:ext>
            </a:extLst>
          </p:cNvPr>
          <p:cNvGraphicFramePr>
            <a:graphicFrameLocks noGrp="1"/>
          </p:cNvGraphicFramePr>
          <p:nvPr>
            <p:extLst>
              <p:ext uri="{D42A27DB-BD31-4B8C-83A1-F6EECF244321}">
                <p14:modId xmlns:p14="http://schemas.microsoft.com/office/powerpoint/2010/main" val="3108367657"/>
              </p:ext>
            </p:extLst>
          </p:nvPr>
        </p:nvGraphicFramePr>
        <p:xfrm>
          <a:off x="0" y="801442"/>
          <a:ext cx="9144034" cy="5727076"/>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25530">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上月涨幅（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本月涨幅（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981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600218.SH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全柴动力</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80.8889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37.5921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002733.SZ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雄韬股份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67.8049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36.6279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002565.SZ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顺灏股份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61.5385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50.0821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54264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000785.SZ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武汉中商</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56.2021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10.4902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300118.SZ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东方日升</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49.5606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11.3984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8239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300582.SZ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英飞特</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39.0609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17.5287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600238.SH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椰岛</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38.2664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27.37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002786.SZ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银宝山新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37.6026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20.1671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54264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300569.SZ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天能重工</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34.2412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10.7246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7980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600452.SH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涪陵电力</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34.1956</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-0.2821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电力、热力、燃气及水生产和供应业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31376980"/>
      </p:ext>
    </p:extLst>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488016818"/>
              </p:ext>
            </p:extLst>
          </p:nvPr>
        </p:nvGraphicFramePr>
        <p:xfrm>
          <a:off x="0" y="786606"/>
          <a:ext cx="9144001" cy="6174480"/>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600766">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月跌幅（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8595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002680.SZ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长生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14.7027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-29.108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9763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000150.SZ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宜华健康</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73.9147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-14.2545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卫生和社会工作</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5129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600892.SH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大晟文化</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34.0714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-14.1044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4983">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603665.SH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康隆达</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24.44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-10.4106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56784">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002319.SZ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乐通股份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22.92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-9.9057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5604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603421.SH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鼎信通讯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106.0226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-8.0879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511476">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002358.SZ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森源电气</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151.3644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-6.9714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8379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000813.SZ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德展健康</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189.6294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-6.3123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84452">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300757.SZ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罗博特科</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54.312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-4.8493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51081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603238.SH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诺邦股份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22.908</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-4.5977</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56784">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43C4FAD-AC0F-4495-9059-9516B6E3C2E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7" name="表格 6">
            <a:extLst>
              <a:ext uri="{FF2B5EF4-FFF2-40B4-BE49-F238E27FC236}">
                <a16:creationId xmlns:a16="http://schemas.microsoft.com/office/drawing/2014/main" id="{E29E769F-1AD5-4073-B780-7272B14ECAD7}"/>
              </a:ext>
            </a:extLst>
          </p:cNvPr>
          <p:cNvGraphicFramePr>
            <a:graphicFrameLocks noGrp="1"/>
          </p:cNvGraphicFramePr>
          <p:nvPr>
            <p:extLst>
              <p:ext uri="{D42A27DB-BD31-4B8C-83A1-F6EECF244321}">
                <p14:modId xmlns:p14="http://schemas.microsoft.com/office/powerpoint/2010/main" val="2849604488"/>
              </p:ext>
            </p:extLst>
          </p:nvPr>
        </p:nvGraphicFramePr>
        <p:xfrm>
          <a:off x="0" y="883266"/>
          <a:ext cx="9144001" cy="6074126"/>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589443">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质押比例%</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7491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000408.SZ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藏格控股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234.6678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8825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银亿股份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145.0076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4090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603555.SH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贵人鸟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41.4249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66031">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印纪传媒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63.0061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4817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000723.SZ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美锦能源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76.78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209.069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6521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601360.SH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三六零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1,766.77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50183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58.4984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4674">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002625.SZ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光启技术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256.1805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5321">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茂业商业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93.3539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50118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供销大集</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73.48</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206.0685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48175">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450753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a:solidFill>
                  <a:srgbClr val="777777"/>
                </a:solidFill>
                <a:ea typeface="华文中宋" panose="02010600040101010101" pitchFamily="2" charset="-122"/>
              </a:rPr>
              <a:t>                      </a:t>
            </a:r>
            <a:r>
              <a:rPr lang="en-US" altLang="zh-CN" sz="3600">
                <a:solidFill>
                  <a:srgbClr val="000066"/>
                </a:solidFill>
                <a:latin typeface="华文中宋" panose="02010600040101010101" pitchFamily="2" charset="-122"/>
                <a:ea typeface="黑体" panose="02010609060101010101" pitchFamily="49" charset="-122"/>
              </a:rPr>
              <a:t>—— </a:t>
            </a:r>
            <a:r>
              <a:rPr lang="zh-CN" altLang="en-US" sz="3600" b="1">
                <a:solidFill>
                  <a:srgbClr val="000066"/>
                </a:solidFill>
                <a:ea typeface="黑体" panose="02010609060101010101" pitchFamily="49" charset="-122"/>
              </a:rPr>
              <a:t>二级市场</a:t>
            </a:r>
            <a:r>
              <a:rPr lang="zh-CN" altLang="en-US" sz="1800" b="1">
                <a:solidFill>
                  <a:srgbClr val="000066"/>
                </a:solidFill>
                <a:ea typeface="幼圆" panose="02010509060101010101" pitchFamily="49" charset="-122"/>
              </a:rPr>
              <a:t>（</a:t>
            </a:r>
            <a:r>
              <a:rPr lang="en-US" altLang="zh-CN" sz="1800" b="1">
                <a:solidFill>
                  <a:srgbClr val="000066"/>
                </a:solidFill>
                <a:ea typeface="幼圆" panose="02010509060101010101" pitchFamily="49" charset="-122"/>
              </a:rPr>
              <a:t>2019</a:t>
            </a:r>
            <a:r>
              <a:rPr lang="zh-CN" altLang="en-US" sz="1800" b="1">
                <a:solidFill>
                  <a:srgbClr val="000066"/>
                </a:solidFill>
                <a:ea typeface="幼圆" panose="02010509060101010101" pitchFamily="49" charset="-122"/>
              </a:rPr>
              <a:t>年</a:t>
            </a:r>
            <a:r>
              <a:rPr lang="en-US" altLang="zh-CN" sz="1800" b="1">
                <a:solidFill>
                  <a:srgbClr val="000066"/>
                </a:solidFill>
                <a:ea typeface="幼圆" panose="02010509060101010101" pitchFamily="49" charset="-122"/>
              </a:rPr>
              <a:t>2</a:t>
            </a:r>
            <a:r>
              <a:rPr lang="zh-CN" altLang="en-US" sz="1800" b="1">
                <a:solidFill>
                  <a:srgbClr val="000066"/>
                </a:solidFill>
                <a:ea typeface="幼圆" panose="02010509060101010101" pitchFamily="49" charset="-122"/>
              </a:rPr>
              <a:t>月）</a:t>
            </a:r>
            <a:endParaRPr lang="zh-CN" altLang="en-US" sz="3600" b="1">
              <a:solidFill>
                <a:srgbClr val="000066"/>
              </a:solidFill>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extLst>
      <p:ext uri="{BB962C8B-B14F-4D97-AF65-F5344CB8AC3E}">
        <p14:creationId xmlns:p14="http://schemas.microsoft.com/office/powerpoint/2010/main" val="228273181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3596D5A-3D6B-48B7-B58F-42048E5F534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第一大股东累计质押数占持股比例变化</a:t>
            </a:r>
          </a:p>
        </p:txBody>
      </p:sp>
      <p:sp>
        <p:nvSpPr>
          <p:cNvPr id="6" name="文本框 5">
            <a:extLst>
              <a:ext uri="{FF2B5EF4-FFF2-40B4-BE49-F238E27FC236}">
                <a16:creationId xmlns:a16="http://schemas.microsoft.com/office/drawing/2014/main" id="{491CA52B-5F68-4831-9BD0-BB226F7690DA}"/>
              </a:ext>
            </a:extLst>
          </p:cNvPr>
          <p:cNvSpPr txBox="1"/>
          <p:nvPr/>
        </p:nvSpPr>
        <p:spPr bwMode="auto">
          <a:xfrm>
            <a:off x="683568" y="4869160"/>
            <a:ext cx="7524836" cy="1631216"/>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2</a:t>
            </a:r>
            <a:r>
              <a:rPr lang="zh-CN" altLang="en-US" b="1">
                <a:solidFill>
                  <a:srgbClr val="000066"/>
                </a:solidFill>
                <a:latin typeface="幼圆" panose="02010509060101010101" pitchFamily="49" charset="-122"/>
                <a:ea typeface="幼圆" panose="02010509060101010101" pitchFamily="49" charset="-122"/>
              </a:rPr>
              <a:t>月</a:t>
            </a:r>
            <a:r>
              <a:rPr lang="en-US" altLang="zh-CN" b="1">
                <a:solidFill>
                  <a:srgbClr val="000066"/>
                </a:solidFill>
                <a:latin typeface="幼圆" panose="02010509060101010101" pitchFamily="49" charset="-122"/>
                <a:ea typeface="幼圆" panose="02010509060101010101" pitchFamily="49" charset="-122"/>
              </a:rPr>
              <a:t>A</a:t>
            </a:r>
            <a:r>
              <a:rPr lang="zh-CN" altLang="en-US" b="1">
                <a:solidFill>
                  <a:srgbClr val="000066"/>
                </a:solidFill>
                <a:latin typeface="幼圆" panose="02010509060101010101" pitchFamily="49" charset="-122"/>
                <a:ea typeface="幼圆" panose="02010509060101010101" pitchFamily="49" charset="-122"/>
              </a:rPr>
              <a:t>股第一大股东质押比例变化较为平稳，无高额质押事项（上升</a:t>
            </a:r>
            <a:r>
              <a:rPr lang="en-US" altLang="zh-CN" b="1">
                <a:solidFill>
                  <a:srgbClr val="000066"/>
                </a:solidFill>
                <a:latin typeface="幼圆" panose="02010509060101010101" pitchFamily="49" charset="-122"/>
                <a:ea typeface="幼圆" panose="02010509060101010101" pitchFamily="49" charset="-122"/>
              </a:rPr>
              <a:t>50%</a:t>
            </a:r>
            <a:r>
              <a:rPr lang="zh-CN" altLang="en-US" b="1">
                <a:solidFill>
                  <a:srgbClr val="000066"/>
                </a:solidFill>
                <a:latin typeface="幼圆" panose="02010509060101010101" pitchFamily="49" charset="-122"/>
                <a:ea typeface="幼圆" panose="02010509060101010101" pitchFamily="49" charset="-122"/>
              </a:rPr>
              <a:t>以上）。其中，天津松江第一大股东质押比例从</a:t>
            </a:r>
            <a:r>
              <a:rPr lang="en-US" altLang="zh-CN" b="1">
                <a:solidFill>
                  <a:srgbClr val="000066"/>
                </a:solidFill>
                <a:latin typeface="幼圆" panose="02010509060101010101" pitchFamily="49" charset="-122"/>
                <a:ea typeface="幼圆" panose="02010509060101010101" pitchFamily="49" charset="-122"/>
              </a:rPr>
              <a:t>54.35%</a:t>
            </a:r>
            <a:r>
              <a:rPr lang="zh-CN" altLang="en-US" b="1">
                <a:solidFill>
                  <a:srgbClr val="000066"/>
                </a:solidFill>
                <a:latin typeface="幼圆" panose="02010509060101010101" pitchFamily="49" charset="-122"/>
                <a:ea typeface="幼圆" panose="02010509060101010101" pitchFamily="49" charset="-122"/>
              </a:rPr>
              <a:t>上升</a:t>
            </a:r>
            <a:r>
              <a:rPr lang="en-US" altLang="zh-CN" b="1">
                <a:solidFill>
                  <a:srgbClr val="000066"/>
                </a:solidFill>
                <a:latin typeface="幼圆" panose="02010509060101010101" pitchFamily="49" charset="-122"/>
                <a:ea typeface="幼圆" panose="02010509060101010101" pitchFamily="49" charset="-122"/>
              </a:rPr>
              <a:t>44.49</a:t>
            </a:r>
            <a:r>
              <a:rPr lang="zh-CN" altLang="en-US" b="1">
                <a:solidFill>
                  <a:srgbClr val="000066"/>
                </a:solidFill>
                <a:latin typeface="幼圆" panose="02010509060101010101" pitchFamily="49" charset="-122"/>
                <a:ea typeface="幼圆" panose="02010509060101010101" pitchFamily="49" charset="-122"/>
              </a:rPr>
              <a:t>个百分点至</a:t>
            </a:r>
            <a:r>
              <a:rPr lang="en-US" altLang="zh-CN" b="1">
                <a:solidFill>
                  <a:srgbClr val="000066"/>
                </a:solidFill>
                <a:latin typeface="幼圆" panose="02010509060101010101" pitchFamily="49" charset="-122"/>
                <a:ea typeface="幼圆" panose="02010509060101010101" pitchFamily="49" charset="-122"/>
              </a:rPr>
              <a:t>98.84%</a:t>
            </a:r>
            <a:r>
              <a:rPr lang="zh-CN" altLang="en-US" b="1">
                <a:solidFill>
                  <a:srgbClr val="000066"/>
                </a:solidFill>
                <a:latin typeface="幼圆" panose="02010509060101010101" pitchFamily="49" charset="-122"/>
                <a:ea typeface="幼圆" panose="02010509060101010101" pitchFamily="49" charset="-122"/>
              </a:rPr>
              <a:t>，为国企质押变化最大；非国企中，金城医药、科隆股份、华丽家族、特尔佳则将质押股如数解禁</a:t>
            </a:r>
            <a:r>
              <a:rPr lang="en-US" altLang="zh-CN" b="1">
                <a:solidFill>
                  <a:srgbClr val="000066"/>
                </a:solidFill>
                <a:latin typeface="幼圆" panose="02010509060101010101" pitchFamily="49" charset="-122"/>
                <a:ea typeface="幼圆" panose="02010509060101010101" pitchFamily="49" charset="-122"/>
              </a:rPr>
              <a:t>(</a:t>
            </a:r>
            <a:r>
              <a:rPr lang="zh-CN" altLang="en-US" b="1">
                <a:solidFill>
                  <a:srgbClr val="000066"/>
                </a:solidFill>
                <a:latin typeface="幼圆" panose="02010509060101010101" pitchFamily="49" charset="-122"/>
                <a:ea typeface="幼圆" panose="02010509060101010101" pitchFamily="49" charset="-122"/>
              </a:rPr>
              <a:t>原质押率在</a:t>
            </a:r>
            <a:r>
              <a:rPr lang="en-US" altLang="zh-CN" b="1">
                <a:solidFill>
                  <a:srgbClr val="000066"/>
                </a:solidFill>
                <a:latin typeface="幼圆" panose="02010509060101010101" pitchFamily="49" charset="-122"/>
                <a:ea typeface="幼圆" panose="02010509060101010101" pitchFamily="49" charset="-122"/>
              </a:rPr>
              <a:t>50%</a:t>
            </a:r>
            <a:r>
              <a:rPr lang="zh-CN" altLang="en-US" b="1">
                <a:solidFill>
                  <a:srgbClr val="000066"/>
                </a:solidFill>
                <a:latin typeface="幼圆" panose="02010509060101010101" pitchFamily="49" charset="-122"/>
                <a:ea typeface="幼圆" panose="02010509060101010101" pitchFamily="49" charset="-122"/>
              </a:rPr>
              <a:t>以上</a:t>
            </a:r>
            <a:r>
              <a:rPr lang="en-US" altLang="zh-CN" b="1">
                <a:solidFill>
                  <a:srgbClr val="000066"/>
                </a:solidFill>
                <a:latin typeface="幼圆" panose="02010509060101010101" pitchFamily="49" charset="-122"/>
                <a:ea typeface="幼圆" panose="02010509060101010101" pitchFamily="49" charset="-122"/>
              </a:rPr>
              <a:t>)</a:t>
            </a:r>
            <a:r>
              <a:rPr lang="zh-CN" altLang="en-US" b="1">
                <a:solidFill>
                  <a:srgbClr val="000066"/>
                </a:solidFill>
                <a:latin typeface="幼圆" panose="02010509060101010101" pitchFamily="49" charset="-122"/>
                <a:ea typeface="幼圆" panose="02010509060101010101" pitchFamily="49" charset="-122"/>
              </a:rPr>
              <a:t>。</a:t>
            </a:r>
          </a:p>
        </p:txBody>
      </p:sp>
      <p:pic>
        <p:nvPicPr>
          <p:cNvPr id="2" name="图片 1">
            <a:extLst>
              <a:ext uri="{FF2B5EF4-FFF2-40B4-BE49-F238E27FC236}">
                <a16:creationId xmlns:a16="http://schemas.microsoft.com/office/drawing/2014/main" id="{1F45CCB1-E11E-45E9-8A06-13C5E215C1C1}"/>
              </a:ext>
            </a:extLst>
          </p:cNvPr>
          <p:cNvPicPr>
            <a:picLocks noChangeAspect="1"/>
          </p:cNvPicPr>
          <p:nvPr/>
        </p:nvPicPr>
        <p:blipFill>
          <a:blip r:embed="rId2"/>
          <a:stretch>
            <a:fillRect/>
          </a:stretch>
        </p:blipFill>
        <p:spPr>
          <a:xfrm>
            <a:off x="308356" y="1358900"/>
            <a:ext cx="4092517" cy="3322388"/>
          </a:xfrm>
          <a:prstGeom prst="rect">
            <a:avLst/>
          </a:prstGeom>
        </p:spPr>
      </p:pic>
      <p:pic>
        <p:nvPicPr>
          <p:cNvPr id="4" name="图片 3">
            <a:extLst>
              <a:ext uri="{FF2B5EF4-FFF2-40B4-BE49-F238E27FC236}">
                <a16:creationId xmlns:a16="http://schemas.microsoft.com/office/drawing/2014/main" id="{9B1E9F31-AD08-4831-889F-63CFB07DC752}"/>
              </a:ext>
            </a:extLst>
          </p:cNvPr>
          <p:cNvPicPr>
            <a:picLocks noChangeAspect="1"/>
          </p:cNvPicPr>
          <p:nvPr/>
        </p:nvPicPr>
        <p:blipFill>
          <a:blip r:embed="rId3"/>
          <a:stretch>
            <a:fillRect/>
          </a:stretch>
        </p:blipFill>
        <p:spPr>
          <a:xfrm>
            <a:off x="4430217" y="1358899"/>
            <a:ext cx="4264223" cy="3352222"/>
          </a:xfrm>
          <a:prstGeom prst="rect">
            <a:avLst/>
          </a:prstGeom>
        </p:spPr>
      </p:pic>
    </p:spTree>
    <p:extLst>
      <p:ext uri="{BB962C8B-B14F-4D97-AF65-F5344CB8AC3E}">
        <p14:creationId xmlns:p14="http://schemas.microsoft.com/office/powerpoint/2010/main" val="1233179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3"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4"/>
          <a:stretch>
            <a:fillRect/>
          </a:stretch>
        </p:blipFill>
        <p:spPr>
          <a:xfrm>
            <a:off x="2214210" y="3910563"/>
            <a:ext cx="1872615" cy="473710"/>
          </a:xfrm>
          <a:prstGeom prst="rect">
            <a:avLst/>
          </a:prstGeom>
        </p:spPr>
      </p:pic>
      <p:sp>
        <p:nvSpPr>
          <p:cNvPr id="6" name="文本框 5">
            <a:extLst>
              <a:ext uri="{FF2B5EF4-FFF2-40B4-BE49-F238E27FC236}">
                <a16:creationId xmlns:a16="http://schemas.microsoft.com/office/drawing/2014/main" id="{D7CBAA7B-74D5-4B63-86AF-D8E8F4B2D70C}"/>
              </a:ext>
            </a:extLst>
          </p:cNvPr>
          <p:cNvSpPr txBox="1"/>
          <p:nvPr/>
        </p:nvSpPr>
        <p:spPr>
          <a:xfrm>
            <a:off x="284360" y="995415"/>
            <a:ext cx="3859700" cy="1754326"/>
          </a:xfrm>
          <a:prstGeom prst="rect">
            <a:avLst/>
          </a:prstGeom>
          <a:noFill/>
        </p:spPr>
        <p:txBody>
          <a:bodyPr wrap="square" rtlCol="0">
            <a:spAutoFit/>
          </a:bodyPr>
          <a:lstStyle/>
          <a:p>
            <a:r>
              <a:rPr lang="zh-CN" altLang="en-US" sz="1800" b="1">
                <a:solidFill>
                  <a:srgbClr val="000066"/>
                </a:solidFill>
                <a:latin typeface="+mn-ea"/>
                <a:ea typeface="+mn-ea"/>
              </a:rPr>
              <a:t>海外矛盾逐步缓和，对</a:t>
            </a:r>
            <a:r>
              <a:rPr lang="en-US" altLang="zh-CN" sz="1800" b="1">
                <a:solidFill>
                  <a:srgbClr val="000066"/>
                </a:solidFill>
                <a:latin typeface="+mn-ea"/>
                <a:ea typeface="+mn-ea"/>
              </a:rPr>
              <a:t>A</a:t>
            </a:r>
            <a:r>
              <a:rPr lang="zh-CN" altLang="en-US" sz="1800" b="1">
                <a:solidFill>
                  <a:srgbClr val="000066"/>
                </a:solidFill>
                <a:latin typeface="+mn-ea"/>
                <a:ea typeface="+mn-ea"/>
              </a:rPr>
              <a:t>股观点继续保持积极，建议投资者继续提升仓位，继续加仓通信、计算机、电子为代表的成长板块，布局食品饮料、家电等高股息板块，加配券商等市场回暖受益板块。</a:t>
            </a:r>
          </a:p>
        </p:txBody>
      </p:sp>
      <p:sp>
        <p:nvSpPr>
          <p:cNvPr id="37" name="对话气泡: 圆角矩形 36">
            <a:extLst>
              <a:ext uri="{FF2B5EF4-FFF2-40B4-BE49-F238E27FC236}">
                <a16:creationId xmlns:a16="http://schemas.microsoft.com/office/drawing/2014/main" id="{4D676A9D-75E8-4923-8127-CCAAF1560233}"/>
              </a:ext>
            </a:extLst>
          </p:cNvPr>
          <p:cNvSpPr/>
          <p:nvPr/>
        </p:nvSpPr>
        <p:spPr bwMode="auto">
          <a:xfrm>
            <a:off x="4742221" y="1016740"/>
            <a:ext cx="4032448" cy="1723593"/>
          </a:xfrm>
          <a:prstGeom prst="wedgeRoundRectCallout">
            <a:avLst>
              <a:gd name="adj1" fmla="val -35107"/>
              <a:gd name="adj2" fmla="val 719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a16="http://schemas.microsoft.com/office/drawing/2014/main" id="{AA001647-C370-4625-A8BB-ABA92BF4D979}"/>
              </a:ext>
            </a:extLst>
          </p:cNvPr>
          <p:cNvSpPr txBox="1"/>
          <p:nvPr/>
        </p:nvSpPr>
        <p:spPr>
          <a:xfrm>
            <a:off x="4914969" y="1243181"/>
            <a:ext cx="3686952" cy="1261884"/>
          </a:xfrm>
          <a:prstGeom prst="rect">
            <a:avLst/>
          </a:prstGeom>
          <a:noFill/>
        </p:spPr>
        <p:txBody>
          <a:bodyPr wrap="square" rtlCol="0">
            <a:spAutoFit/>
          </a:bodyPr>
          <a:lstStyle/>
          <a:p>
            <a:r>
              <a:rPr lang="zh-CN" altLang="en-US" sz="1900" b="1">
                <a:solidFill>
                  <a:srgbClr val="000066"/>
                </a:solidFill>
                <a:latin typeface="+mn-ea"/>
                <a:ea typeface="+mn-ea"/>
              </a:rPr>
              <a:t>融资买入占成交量比例已经接近前高，前期龙头东方通信、国风塑业等相继熄火，市场在寻找新的热点，未来大概率震荡向上。</a:t>
            </a:r>
          </a:p>
        </p:txBody>
      </p:sp>
      <p:sp>
        <p:nvSpPr>
          <p:cNvPr id="39" name="对话气泡: 圆角矩形 38">
            <a:extLst>
              <a:ext uri="{FF2B5EF4-FFF2-40B4-BE49-F238E27FC236}">
                <a16:creationId xmlns:a16="http://schemas.microsoft.com/office/drawing/2014/main"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a:extLst>
              <a:ext uri="{FF2B5EF4-FFF2-40B4-BE49-F238E27FC236}">
                <a16:creationId xmlns:a16="http://schemas.microsoft.com/office/drawing/2014/main"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a16="http://schemas.microsoft.com/office/drawing/2014/main" id="{5328725A-9DE9-4782-8DA5-C4B14062FB2D}"/>
              </a:ext>
            </a:extLst>
          </p:cNvPr>
          <p:cNvSpPr txBox="1"/>
          <p:nvPr/>
        </p:nvSpPr>
        <p:spPr>
          <a:xfrm>
            <a:off x="4880159" y="4486083"/>
            <a:ext cx="3686952" cy="1754326"/>
          </a:xfrm>
          <a:prstGeom prst="rect">
            <a:avLst/>
          </a:prstGeom>
          <a:noFill/>
        </p:spPr>
        <p:txBody>
          <a:bodyPr wrap="square" rtlCol="0">
            <a:spAutoFit/>
          </a:bodyPr>
          <a:lstStyle/>
          <a:p>
            <a:r>
              <a:rPr lang="zh-CN" altLang="en-US" sz="1800" b="1">
                <a:solidFill>
                  <a:srgbClr val="000066"/>
                </a:solidFill>
                <a:latin typeface="+mn-ea"/>
                <a:ea typeface="+mn-ea"/>
              </a:rPr>
              <a:t>宽松预期驱动的“业绩牛”尚难证实，金融是国家核心竞争力呼唤的是“长效机制”而非单纯的“改革牛”。牛市尚无坚实的理论基础，仅靠宽信用不足以支撑基本面长期改善预期。</a:t>
            </a:r>
            <a:endParaRPr lang="zh-CN" altLang="en-US" sz="1800" b="1">
              <a:solidFill>
                <a:srgbClr val="FF0000"/>
              </a:solidFill>
              <a:latin typeface="+mn-ea"/>
              <a:ea typeface="+mn-ea"/>
            </a:endParaRPr>
          </a:p>
        </p:txBody>
      </p:sp>
      <p:sp>
        <p:nvSpPr>
          <p:cNvPr id="40" name="文本框 39">
            <a:extLst>
              <a:ext uri="{FF2B5EF4-FFF2-40B4-BE49-F238E27FC236}">
                <a16:creationId xmlns:a16="http://schemas.microsoft.com/office/drawing/2014/main" id="{F39F1F8D-6CA7-4FCF-B0C5-EB39426A7808}"/>
              </a:ext>
            </a:extLst>
          </p:cNvPr>
          <p:cNvSpPr txBox="1"/>
          <p:nvPr/>
        </p:nvSpPr>
        <p:spPr>
          <a:xfrm>
            <a:off x="456248" y="4501449"/>
            <a:ext cx="3772466" cy="1754326"/>
          </a:xfrm>
          <a:prstGeom prst="rect">
            <a:avLst/>
          </a:prstGeom>
          <a:noFill/>
        </p:spPr>
        <p:txBody>
          <a:bodyPr wrap="square" rtlCol="0">
            <a:spAutoFit/>
          </a:bodyPr>
          <a:lstStyle/>
          <a:p>
            <a:r>
              <a:rPr lang="zh-CN" altLang="en-US" sz="1800" b="1">
                <a:solidFill>
                  <a:srgbClr val="000066"/>
                </a:solidFill>
                <a:latin typeface="+mn-ea"/>
                <a:ea typeface="+mn-ea"/>
              </a:rPr>
              <a:t>增量资金贡献在海外和个人，犹豫后退的是产业资本和基金，而前者对于短期盈利的耐受程度较高，在海外资金流入确定性增加、赚钱效应正反馈下，无盈利的估值复苏或韧劲超预期。</a:t>
            </a:r>
          </a:p>
        </p:txBody>
      </p:sp>
      <p:pic>
        <p:nvPicPr>
          <p:cNvPr id="1026" name="Picture 2" descr="https://timgsa.baidu.com/timg?image&amp;quality=80&amp;size=b9999_10000&amp;sec=1547012658785&amp;di=2add7de4fca93318795f7f44709d73ae&amp;imgtype=0&amp;src=http%3A%2F%2Fcdn.huodongxing.com%2Flogo%2Forg%2F201609%2F2132463797660%2F172463892086590.jpeg%3Fauth_key%3D1525125672-0-0-7938a61d019546fc7649da9b85c974e5">
            <a:extLst>
              <a:ext uri="{FF2B5EF4-FFF2-40B4-BE49-F238E27FC236}">
                <a16:creationId xmlns:a16="http://schemas.microsoft.com/office/drawing/2014/main" id="{F5FAFE27-DF21-42F1-B91A-714353AFDD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038254"/>
            <a:ext cx="921831" cy="687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6F7539D-CCAE-4B31-A62D-AA5B49652D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338" y="3126056"/>
            <a:ext cx="1632034" cy="349268"/>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31324" y="913224"/>
            <a:ext cx="8111490" cy="5295937"/>
          </a:xfrm>
          <a:prstGeom prst="rect">
            <a:avLst/>
          </a:prstGeom>
          <a:noFill/>
        </p:spPr>
        <p:txBody>
          <a:bodyPr wrap="square" rtlCol="0" anchor="t">
            <a:spAutoFit/>
          </a:bodyPr>
          <a:lstStyle/>
          <a:p>
            <a:pPr eaLnBrk="1" latinLnBrk="0" hangingPunct="1">
              <a:lnSpc>
                <a:spcPct val="160000"/>
              </a:lnSpc>
              <a:defRPr/>
            </a:pPr>
            <a:r>
              <a:rPr lang="zh-CN" altLang="en-US" sz="1950" b="1">
                <a:solidFill>
                  <a:srgbClr val="000066"/>
                </a:solidFill>
                <a:latin typeface="+mn-ea"/>
                <a:ea typeface="+mn-ea"/>
                <a:sym typeface="+mn-ea"/>
              </a:rPr>
              <a:t>    </a:t>
            </a:r>
            <a:r>
              <a:rPr lang="en-US" altLang="zh-CN" sz="1950" b="1">
                <a:solidFill>
                  <a:srgbClr val="000066"/>
                </a:solidFill>
                <a:latin typeface="+mn-ea"/>
                <a:ea typeface="+mn-ea"/>
                <a:sym typeface="+mn-ea"/>
              </a:rPr>
              <a:t>2</a:t>
            </a:r>
            <a:r>
              <a:rPr lang="zh-CN" altLang="en-US" sz="1950" b="1">
                <a:solidFill>
                  <a:srgbClr val="000066"/>
                </a:solidFill>
                <a:latin typeface="+mn-ea"/>
                <a:ea typeface="+mn-ea"/>
                <a:sym typeface="+mn-ea"/>
              </a:rPr>
              <a:t>月官方制造业</a:t>
            </a:r>
            <a:r>
              <a:rPr lang="en-US" altLang="zh-CN" sz="1950" b="1">
                <a:solidFill>
                  <a:srgbClr val="000066"/>
                </a:solidFill>
                <a:latin typeface="+mn-ea"/>
                <a:ea typeface="+mn-ea"/>
                <a:sym typeface="+mn-ea"/>
              </a:rPr>
              <a:t>PMI</a:t>
            </a:r>
            <a:r>
              <a:rPr lang="zh-CN" altLang="en-US" sz="1950" b="1">
                <a:solidFill>
                  <a:srgbClr val="000066"/>
                </a:solidFill>
                <a:latin typeface="+mn-ea"/>
                <a:ea typeface="+mn-ea"/>
                <a:sym typeface="+mn-ea"/>
              </a:rPr>
              <a:t>为</a:t>
            </a:r>
            <a:r>
              <a:rPr lang="en-US" altLang="zh-CN" sz="1950" b="1">
                <a:solidFill>
                  <a:srgbClr val="000066"/>
                </a:solidFill>
                <a:latin typeface="+mn-ea"/>
                <a:ea typeface="+mn-ea"/>
                <a:sym typeface="+mn-ea"/>
              </a:rPr>
              <a:t>49.2%</a:t>
            </a:r>
            <a:r>
              <a:rPr lang="zh-CN" altLang="en-US" sz="1950" b="1">
                <a:solidFill>
                  <a:srgbClr val="000066"/>
                </a:solidFill>
                <a:latin typeface="+mn-ea"/>
                <a:ea typeface="+mn-ea"/>
                <a:sym typeface="+mn-ea"/>
              </a:rPr>
              <a:t>，较上月下降</a:t>
            </a:r>
            <a:r>
              <a:rPr lang="en-US" altLang="zh-CN" sz="1950" b="1">
                <a:solidFill>
                  <a:srgbClr val="000066"/>
                </a:solidFill>
                <a:latin typeface="+mn-ea"/>
                <a:ea typeface="+mn-ea"/>
                <a:sym typeface="+mn-ea"/>
              </a:rPr>
              <a:t>0.3</a:t>
            </a:r>
            <a:r>
              <a:rPr lang="zh-CN" altLang="en-US" sz="1950" b="1">
                <a:solidFill>
                  <a:srgbClr val="000066"/>
                </a:solidFill>
                <a:latin typeface="+mn-ea"/>
                <a:ea typeface="+mn-ea"/>
                <a:sym typeface="+mn-ea"/>
              </a:rPr>
              <a:t>个百分点，创近</a:t>
            </a:r>
            <a:r>
              <a:rPr lang="en-US" altLang="zh-CN" sz="1950" b="1">
                <a:solidFill>
                  <a:srgbClr val="000066"/>
                </a:solidFill>
                <a:latin typeface="+mn-ea"/>
                <a:ea typeface="+mn-ea"/>
                <a:sym typeface="+mn-ea"/>
              </a:rPr>
              <a:t>3</a:t>
            </a:r>
            <a:r>
              <a:rPr lang="zh-CN" altLang="en-US" sz="1950" b="1">
                <a:solidFill>
                  <a:srgbClr val="000066"/>
                </a:solidFill>
                <a:latin typeface="+mn-ea"/>
                <a:ea typeface="+mn-ea"/>
                <a:sym typeface="+mn-ea"/>
              </a:rPr>
              <a:t>年来新低。其中新订单指数</a:t>
            </a:r>
            <a:r>
              <a:rPr lang="en-US" altLang="zh-CN" sz="1950" b="1">
                <a:solidFill>
                  <a:srgbClr val="000066"/>
                </a:solidFill>
                <a:latin typeface="+mn-ea"/>
                <a:ea typeface="+mn-ea"/>
                <a:sym typeface="+mn-ea"/>
              </a:rPr>
              <a:t>50.6%</a:t>
            </a:r>
            <a:r>
              <a:rPr lang="zh-CN" altLang="en-US" sz="1950" b="1">
                <a:solidFill>
                  <a:srgbClr val="000066"/>
                </a:solidFill>
                <a:latin typeface="+mn-ea"/>
                <a:ea typeface="+mn-ea"/>
                <a:sym typeface="+mn-ea"/>
              </a:rPr>
              <a:t>，重返临界点之上，需求出现回升；生产、产成品库存、采购量等指数较上月均出现下滑，主动去库存行为明显。财新中国制造业</a:t>
            </a:r>
            <a:r>
              <a:rPr lang="en-US" altLang="zh-CN" sz="1950" b="1">
                <a:solidFill>
                  <a:srgbClr val="000066"/>
                </a:solidFill>
                <a:latin typeface="+mn-ea"/>
                <a:ea typeface="+mn-ea"/>
                <a:sym typeface="+mn-ea"/>
              </a:rPr>
              <a:t>PMI</a:t>
            </a:r>
            <a:r>
              <a:rPr lang="zh-CN" altLang="en-US" sz="1950" b="1">
                <a:solidFill>
                  <a:srgbClr val="000066"/>
                </a:solidFill>
                <a:latin typeface="+mn-ea"/>
                <a:ea typeface="+mn-ea"/>
                <a:sym typeface="+mn-ea"/>
              </a:rPr>
              <a:t>为</a:t>
            </a:r>
            <a:r>
              <a:rPr lang="en-US" altLang="zh-CN" sz="1950" b="1">
                <a:solidFill>
                  <a:srgbClr val="000066"/>
                </a:solidFill>
                <a:latin typeface="+mn-ea"/>
                <a:ea typeface="+mn-ea"/>
                <a:sym typeface="+mn-ea"/>
              </a:rPr>
              <a:t>49.9%</a:t>
            </a:r>
            <a:r>
              <a:rPr lang="zh-CN" altLang="en-US" sz="1950" b="1">
                <a:solidFill>
                  <a:srgbClr val="000066"/>
                </a:solidFill>
                <a:latin typeface="+mn-ea"/>
                <a:ea typeface="+mn-ea"/>
                <a:sym typeface="+mn-ea"/>
              </a:rPr>
              <a:t>，较上月大幅回升</a:t>
            </a:r>
            <a:r>
              <a:rPr lang="en-US" altLang="zh-CN" sz="1950" b="1">
                <a:solidFill>
                  <a:srgbClr val="000066"/>
                </a:solidFill>
                <a:latin typeface="+mn-ea"/>
                <a:ea typeface="+mn-ea"/>
                <a:sym typeface="+mn-ea"/>
              </a:rPr>
              <a:t>1.6</a:t>
            </a:r>
            <a:r>
              <a:rPr lang="zh-CN" altLang="en-US" sz="1950" b="1">
                <a:solidFill>
                  <a:srgbClr val="000066"/>
                </a:solidFill>
                <a:latin typeface="+mn-ea"/>
                <a:ea typeface="+mn-ea"/>
                <a:sym typeface="+mn-ea"/>
              </a:rPr>
              <a:t>个百分点，创三个月新高，但仍略低于荣枯线。</a:t>
            </a:r>
            <a:endParaRPr lang="en-US" altLang="zh-CN" sz="1950" b="1">
              <a:solidFill>
                <a:srgbClr val="000066"/>
              </a:solidFill>
              <a:latin typeface="+mn-ea"/>
              <a:ea typeface="+mn-ea"/>
              <a:sym typeface="+mn-ea"/>
            </a:endParaRPr>
          </a:p>
          <a:p>
            <a:pPr eaLnBrk="1" latinLnBrk="0" hangingPunct="1">
              <a:lnSpc>
                <a:spcPct val="160000"/>
              </a:lnSpc>
              <a:defRPr/>
            </a:pPr>
            <a:r>
              <a:rPr lang="en-US" altLang="zh-CN" sz="1950" b="1">
                <a:solidFill>
                  <a:srgbClr val="000066"/>
                </a:solidFill>
                <a:latin typeface="+mn-ea"/>
                <a:ea typeface="+mn-ea"/>
                <a:sym typeface="+mn-ea"/>
              </a:rPr>
              <a:t>    2</a:t>
            </a:r>
            <a:r>
              <a:rPr lang="zh-CN" altLang="en-US" sz="1950" b="1">
                <a:solidFill>
                  <a:srgbClr val="000066"/>
                </a:solidFill>
                <a:latin typeface="+mn-ea"/>
                <a:ea typeface="+mn-ea"/>
                <a:sym typeface="+mn-ea"/>
              </a:rPr>
              <a:t>月CPI同比上涨</a:t>
            </a:r>
            <a:r>
              <a:rPr lang="en-US" altLang="zh-CN" sz="1950" b="1">
                <a:solidFill>
                  <a:srgbClr val="000066"/>
                </a:solidFill>
                <a:latin typeface="+mn-ea"/>
                <a:ea typeface="+mn-ea"/>
                <a:sym typeface="+mn-ea"/>
              </a:rPr>
              <a:t>1.5</a:t>
            </a:r>
            <a:r>
              <a:rPr lang="zh-CN" altLang="en-US" sz="1950" b="1">
                <a:solidFill>
                  <a:srgbClr val="000066"/>
                </a:solidFill>
                <a:latin typeface="+mn-ea"/>
                <a:ea typeface="+mn-ea"/>
                <a:sym typeface="+mn-ea"/>
              </a:rPr>
              <a:t>%，较上月下降</a:t>
            </a:r>
            <a:r>
              <a:rPr lang="en-US" altLang="zh-CN" sz="1950" b="1">
                <a:solidFill>
                  <a:srgbClr val="000066"/>
                </a:solidFill>
                <a:latin typeface="+mn-ea"/>
                <a:ea typeface="+mn-ea"/>
                <a:sym typeface="+mn-ea"/>
              </a:rPr>
              <a:t>0.2</a:t>
            </a:r>
            <a:r>
              <a:rPr lang="zh-CN" altLang="en-US" sz="1950" b="1">
                <a:solidFill>
                  <a:srgbClr val="000066"/>
                </a:solidFill>
                <a:latin typeface="+mn-ea"/>
                <a:ea typeface="+mn-ea"/>
                <a:sym typeface="+mn-ea"/>
              </a:rPr>
              <a:t>百分点，连续</a:t>
            </a:r>
            <a:r>
              <a:rPr lang="en-US" altLang="zh-CN" sz="1950" b="1">
                <a:solidFill>
                  <a:srgbClr val="000066"/>
                </a:solidFill>
                <a:latin typeface="+mn-ea"/>
                <a:ea typeface="+mn-ea"/>
                <a:sym typeface="+mn-ea"/>
              </a:rPr>
              <a:t>3</a:t>
            </a:r>
            <a:r>
              <a:rPr lang="zh-CN" altLang="en-US" sz="1950" b="1">
                <a:solidFill>
                  <a:srgbClr val="000066"/>
                </a:solidFill>
                <a:latin typeface="+mn-ea"/>
                <a:ea typeface="+mn-ea"/>
                <a:sym typeface="+mn-ea"/>
              </a:rPr>
              <a:t>个月处于“</a:t>
            </a:r>
            <a:r>
              <a:rPr lang="en-US" altLang="zh-CN" sz="1950" b="1">
                <a:solidFill>
                  <a:srgbClr val="000066"/>
                </a:solidFill>
                <a:latin typeface="+mn-ea"/>
                <a:ea typeface="+mn-ea"/>
                <a:sym typeface="+mn-ea"/>
              </a:rPr>
              <a:t>1</a:t>
            </a:r>
            <a:r>
              <a:rPr lang="zh-CN" altLang="en-US" sz="1950" b="1">
                <a:solidFill>
                  <a:srgbClr val="000066"/>
                </a:solidFill>
                <a:latin typeface="+mn-ea"/>
                <a:ea typeface="+mn-ea"/>
                <a:sym typeface="+mn-ea"/>
              </a:rPr>
              <a:t>”时代，其中，食品价格上涨</a:t>
            </a:r>
            <a:r>
              <a:rPr lang="en-US" altLang="zh-CN" sz="1950" b="1">
                <a:solidFill>
                  <a:srgbClr val="000066"/>
                </a:solidFill>
                <a:latin typeface="+mn-ea"/>
                <a:ea typeface="+mn-ea"/>
                <a:sym typeface="+mn-ea"/>
              </a:rPr>
              <a:t>0.7%</a:t>
            </a:r>
            <a:r>
              <a:rPr lang="zh-CN" altLang="en-US" sz="1950" b="1">
                <a:solidFill>
                  <a:srgbClr val="000066"/>
                </a:solidFill>
                <a:latin typeface="+mn-ea"/>
                <a:ea typeface="+mn-ea"/>
                <a:sym typeface="+mn-ea"/>
              </a:rPr>
              <a:t>，涨幅比上月回落</a:t>
            </a:r>
            <a:r>
              <a:rPr lang="en-US" altLang="zh-CN" sz="1950" b="1">
                <a:solidFill>
                  <a:srgbClr val="000066"/>
                </a:solidFill>
                <a:latin typeface="+mn-ea"/>
                <a:ea typeface="+mn-ea"/>
                <a:sym typeface="+mn-ea"/>
              </a:rPr>
              <a:t>1.2</a:t>
            </a:r>
            <a:r>
              <a:rPr lang="zh-CN" altLang="en-US" sz="1950" b="1">
                <a:solidFill>
                  <a:srgbClr val="000066"/>
                </a:solidFill>
                <a:latin typeface="+mn-ea"/>
                <a:ea typeface="+mn-ea"/>
                <a:sym typeface="+mn-ea"/>
              </a:rPr>
              <a:t>个百分点；非食品价格上涨</a:t>
            </a:r>
            <a:r>
              <a:rPr lang="en-US" altLang="zh-CN" sz="1950" b="1">
                <a:solidFill>
                  <a:srgbClr val="000066"/>
                </a:solidFill>
                <a:latin typeface="+mn-ea"/>
                <a:ea typeface="+mn-ea"/>
                <a:sym typeface="+mn-ea"/>
              </a:rPr>
              <a:t>1.7%</a:t>
            </a:r>
            <a:r>
              <a:rPr lang="zh-CN" altLang="en-US" sz="1950" b="1">
                <a:solidFill>
                  <a:srgbClr val="000066"/>
                </a:solidFill>
                <a:latin typeface="+mn-ea"/>
                <a:ea typeface="+mn-ea"/>
                <a:sym typeface="+mn-ea"/>
              </a:rPr>
              <a:t>，涨幅与上月相同。</a:t>
            </a:r>
            <a:r>
              <a:rPr lang="zh-CN" altLang="zh-CN" sz="1950" b="1">
                <a:solidFill>
                  <a:srgbClr val="000066"/>
                </a:solidFill>
                <a:latin typeface="+mn-ea"/>
                <a:ea typeface="+mn-ea"/>
                <a:sym typeface="+mn-ea"/>
              </a:rPr>
              <a:t>PPI同比上涨</a:t>
            </a:r>
            <a:r>
              <a:rPr lang="en-US" altLang="zh-CN" sz="1950" b="1">
                <a:solidFill>
                  <a:srgbClr val="000066"/>
                </a:solidFill>
                <a:latin typeface="+mn-ea"/>
                <a:ea typeface="+mn-ea"/>
                <a:sym typeface="+mn-ea"/>
              </a:rPr>
              <a:t>0.1</a:t>
            </a:r>
            <a:r>
              <a:rPr lang="zh-CN" altLang="zh-CN" sz="1950" b="1">
                <a:solidFill>
                  <a:srgbClr val="000066"/>
                </a:solidFill>
                <a:latin typeface="+mn-ea"/>
                <a:ea typeface="+mn-ea"/>
                <a:sym typeface="+mn-ea"/>
              </a:rPr>
              <a:t>%</a:t>
            </a:r>
            <a:r>
              <a:rPr lang="zh-CN" altLang="en-US" sz="1950" b="1">
                <a:solidFill>
                  <a:srgbClr val="000066"/>
                </a:solidFill>
                <a:latin typeface="+mn-ea"/>
                <a:ea typeface="+mn-ea"/>
                <a:sym typeface="+mn-ea"/>
              </a:rPr>
              <a:t>，与上月持平。其中，生产资料价格下降</a:t>
            </a:r>
            <a:r>
              <a:rPr lang="en-US" altLang="zh-CN" sz="1950" b="1">
                <a:solidFill>
                  <a:srgbClr val="000066"/>
                </a:solidFill>
                <a:latin typeface="+mn-ea"/>
                <a:ea typeface="+mn-ea"/>
                <a:sym typeface="+mn-ea"/>
              </a:rPr>
              <a:t>0.1%</a:t>
            </a:r>
            <a:r>
              <a:rPr lang="zh-CN" altLang="en-US" sz="1950" b="1">
                <a:solidFill>
                  <a:srgbClr val="000066"/>
                </a:solidFill>
                <a:latin typeface="+mn-ea"/>
                <a:ea typeface="+mn-ea"/>
                <a:sym typeface="+mn-ea"/>
              </a:rPr>
              <a:t>，降幅与上月相同；生活资料价格上涨</a:t>
            </a:r>
            <a:r>
              <a:rPr lang="en-US" altLang="zh-CN" sz="1950" b="1">
                <a:solidFill>
                  <a:srgbClr val="000066"/>
                </a:solidFill>
                <a:latin typeface="+mn-ea"/>
                <a:ea typeface="+mn-ea"/>
                <a:sym typeface="+mn-ea"/>
              </a:rPr>
              <a:t>0.4%</a:t>
            </a:r>
            <a:r>
              <a:rPr lang="zh-CN" altLang="en-US" sz="1950" b="1">
                <a:solidFill>
                  <a:srgbClr val="000066"/>
                </a:solidFill>
                <a:latin typeface="+mn-ea"/>
                <a:ea typeface="+mn-ea"/>
                <a:sym typeface="+mn-ea"/>
              </a:rPr>
              <a:t>，涨幅比上月回落</a:t>
            </a:r>
            <a:r>
              <a:rPr lang="en-US" altLang="zh-CN" sz="1950" b="1">
                <a:solidFill>
                  <a:srgbClr val="000066"/>
                </a:solidFill>
                <a:latin typeface="+mn-ea"/>
                <a:ea typeface="+mn-ea"/>
                <a:sym typeface="+mn-ea"/>
              </a:rPr>
              <a:t>0.2</a:t>
            </a:r>
            <a:r>
              <a:rPr lang="zh-CN" altLang="en-US" sz="1950" b="1">
                <a:solidFill>
                  <a:srgbClr val="000066"/>
                </a:solidFill>
                <a:latin typeface="+mn-ea"/>
                <a:ea typeface="+mn-ea"/>
                <a:sym typeface="+mn-ea"/>
              </a:rPr>
              <a:t>个百分点。</a:t>
            </a:r>
            <a:r>
              <a:rPr lang="en-US" altLang="zh-CN" sz="1950" b="1">
                <a:solidFill>
                  <a:srgbClr val="000066"/>
                </a:solidFill>
                <a:latin typeface="+mn-ea"/>
                <a:ea typeface="+mn-ea"/>
                <a:sym typeface="+mn-ea"/>
              </a:rPr>
              <a:t>2018</a:t>
            </a:r>
            <a:r>
              <a:rPr lang="zh-CN" altLang="en-US" sz="1950" b="1">
                <a:solidFill>
                  <a:srgbClr val="000066"/>
                </a:solidFill>
                <a:latin typeface="+mn-ea"/>
                <a:ea typeface="+mn-ea"/>
                <a:sym typeface="+mn-ea"/>
              </a:rPr>
              <a:t>年四季度以来，</a:t>
            </a:r>
            <a:r>
              <a:rPr lang="en-US" altLang="zh-CN" sz="1950" b="1">
                <a:solidFill>
                  <a:srgbClr val="000066"/>
                </a:solidFill>
                <a:latin typeface="+mn-ea"/>
                <a:ea typeface="+mn-ea"/>
                <a:sym typeface="+mn-ea"/>
              </a:rPr>
              <a:t>PMI</a:t>
            </a:r>
            <a:r>
              <a:rPr lang="zh-CN" altLang="en-US" sz="1950" b="1">
                <a:solidFill>
                  <a:srgbClr val="000066"/>
                </a:solidFill>
                <a:latin typeface="+mn-ea"/>
                <a:ea typeface="+mn-ea"/>
                <a:sym typeface="+mn-ea"/>
              </a:rPr>
              <a:t>、</a:t>
            </a:r>
            <a:r>
              <a:rPr lang="en-US" altLang="zh-CN" sz="1950" b="1">
                <a:solidFill>
                  <a:srgbClr val="000066"/>
                </a:solidFill>
                <a:latin typeface="+mn-ea"/>
                <a:ea typeface="+mn-ea"/>
                <a:sym typeface="+mn-ea"/>
              </a:rPr>
              <a:t>PPI</a:t>
            </a:r>
            <a:r>
              <a:rPr lang="zh-CN" altLang="en-US" sz="1950" b="1">
                <a:solidFill>
                  <a:srgbClr val="000066"/>
                </a:solidFill>
                <a:latin typeface="+mn-ea"/>
                <a:ea typeface="+mn-ea"/>
                <a:sym typeface="+mn-ea"/>
              </a:rPr>
              <a:t>均呈现下行，工业企业短期或难现景气拐点。</a:t>
            </a:r>
            <a:endParaRPr lang="zh-CN" altLang="en-US" sz="1900" b="1">
              <a:solidFill>
                <a:srgbClr val="000066"/>
              </a:solidFill>
              <a:latin typeface="+mn-ea"/>
              <a:ea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242411" y="922340"/>
            <a:ext cx="8444865" cy="5484578"/>
          </a:xfrm>
          <a:prstGeom prst="rect">
            <a:avLst/>
          </a:prstGeom>
          <a:noFill/>
          <a:ln w="9525">
            <a:noFill/>
            <a:miter lim="800000"/>
          </a:ln>
          <a:effectLst/>
        </p:spPr>
        <p:txBody>
          <a:bodyPr wrap="square" anchor="ctr">
            <a:spAutoFit/>
          </a:bodyPr>
          <a:lstStyle/>
          <a:p>
            <a:pPr eaLnBrk="1" latinLnBrk="0" hangingPunct="1">
              <a:lnSpc>
                <a:spcPct val="160000"/>
              </a:lnSpc>
              <a:defRPr/>
            </a:pPr>
            <a:r>
              <a:rPr lang="zh-CN" altLang="en-US" sz="1800" b="1">
                <a:solidFill>
                  <a:srgbClr val="000066"/>
                </a:solidFill>
                <a:latin typeface="幼圆" panose="02010509060101010101" pitchFamily="49" charset="-122"/>
                <a:ea typeface="幼圆" panose="02010509060101010101" pitchFamily="49" charset="-122"/>
                <a:sym typeface="+mn-ea"/>
              </a:rPr>
              <a:t>    自</a:t>
            </a:r>
            <a:r>
              <a:rPr lang="en-US" altLang="zh-CN" sz="1850" b="1">
                <a:solidFill>
                  <a:srgbClr val="000066"/>
                </a:solidFill>
                <a:latin typeface="幼圆" panose="02010509060101010101" pitchFamily="49" charset="-122"/>
                <a:ea typeface="幼圆" panose="02010509060101010101" pitchFamily="49" charset="-122"/>
                <a:sym typeface="+mn-ea"/>
              </a:rPr>
              <a:t>1</a:t>
            </a:r>
            <a:r>
              <a:rPr lang="zh-CN" altLang="en-US" sz="1850" b="1">
                <a:solidFill>
                  <a:srgbClr val="000066"/>
                </a:solidFill>
                <a:latin typeface="幼圆" panose="02010509060101010101" pitchFamily="49" charset="-122"/>
                <a:ea typeface="幼圆" panose="02010509060101010101" pitchFamily="49" charset="-122"/>
                <a:sym typeface="+mn-ea"/>
              </a:rPr>
              <a:t>月</a:t>
            </a:r>
            <a:r>
              <a:rPr lang="en-US" altLang="zh-CN" sz="1850" b="1">
                <a:solidFill>
                  <a:srgbClr val="000066"/>
                </a:solidFill>
                <a:latin typeface="幼圆" panose="02010509060101010101" pitchFamily="49" charset="-122"/>
                <a:ea typeface="幼圆" panose="02010509060101010101" pitchFamily="49" charset="-122"/>
                <a:sym typeface="+mn-ea"/>
              </a:rPr>
              <a:t>4</a:t>
            </a:r>
            <a:r>
              <a:rPr lang="zh-CN" altLang="en-US" sz="1850" b="1">
                <a:solidFill>
                  <a:srgbClr val="000066"/>
                </a:solidFill>
                <a:latin typeface="幼圆" panose="02010509060101010101" pitchFamily="49" charset="-122"/>
                <a:ea typeface="幼圆" panose="02010509060101010101" pitchFamily="49" charset="-122"/>
                <a:sym typeface="+mn-ea"/>
              </a:rPr>
              <a:t>日沪指击穿</a:t>
            </a:r>
            <a:r>
              <a:rPr lang="en-US" altLang="zh-CN" sz="1850" b="1">
                <a:solidFill>
                  <a:srgbClr val="000066"/>
                </a:solidFill>
                <a:latin typeface="幼圆" panose="02010509060101010101" pitchFamily="49" charset="-122"/>
                <a:ea typeface="幼圆" panose="02010509060101010101" pitchFamily="49" charset="-122"/>
                <a:sym typeface="+mn-ea"/>
              </a:rPr>
              <a:t>2449</a:t>
            </a:r>
            <a:r>
              <a:rPr lang="zh-CN" altLang="en-US" sz="1850" b="1">
                <a:solidFill>
                  <a:srgbClr val="000066"/>
                </a:solidFill>
                <a:latin typeface="幼圆" panose="02010509060101010101" pitchFamily="49" charset="-122"/>
                <a:ea typeface="幼圆" panose="02010509060101010101" pitchFamily="49" charset="-122"/>
                <a:sym typeface="+mn-ea"/>
              </a:rPr>
              <a:t>点前期低点以来，市场开启了持续两个月的反弹之旅，</a:t>
            </a:r>
            <a:r>
              <a:rPr lang="en-US" altLang="zh-CN" sz="1850" b="1">
                <a:solidFill>
                  <a:srgbClr val="000066"/>
                </a:solidFill>
                <a:latin typeface="幼圆" panose="02010509060101010101" pitchFamily="49" charset="-122"/>
                <a:ea typeface="幼圆" panose="02010509060101010101" pitchFamily="49" charset="-122"/>
                <a:sym typeface="+mn-ea"/>
              </a:rPr>
              <a:t>2</a:t>
            </a:r>
            <a:r>
              <a:rPr lang="zh-CN" altLang="en-US" sz="1850" b="1">
                <a:solidFill>
                  <a:srgbClr val="000066"/>
                </a:solidFill>
                <a:latin typeface="幼圆" panose="02010509060101010101" pitchFamily="49" charset="-122"/>
                <a:ea typeface="幼圆" panose="02010509060101010101" pitchFamily="49" charset="-122"/>
                <a:sym typeface="+mn-ea"/>
              </a:rPr>
              <a:t>月沪指涨</a:t>
            </a:r>
            <a:r>
              <a:rPr lang="en-US" altLang="zh-CN" sz="1850" b="1">
                <a:solidFill>
                  <a:srgbClr val="000066"/>
                </a:solidFill>
                <a:latin typeface="幼圆" panose="02010509060101010101" pitchFamily="49" charset="-122"/>
                <a:ea typeface="幼圆" panose="02010509060101010101" pitchFamily="49" charset="-122"/>
                <a:sym typeface="+mn-ea"/>
              </a:rPr>
              <a:t>13.79%</a:t>
            </a:r>
            <a:r>
              <a:rPr lang="zh-CN" altLang="en-US" sz="1850" b="1">
                <a:solidFill>
                  <a:srgbClr val="000066"/>
                </a:solidFill>
                <a:latin typeface="幼圆" panose="02010509060101010101" pitchFamily="49" charset="-122"/>
                <a:ea typeface="幼圆" panose="02010509060101010101" pitchFamily="49" charset="-122"/>
                <a:sym typeface="+mn-ea"/>
              </a:rPr>
              <a:t>，深成指涨</a:t>
            </a:r>
            <a:r>
              <a:rPr lang="en-US" altLang="zh-CN" sz="1850" b="1">
                <a:solidFill>
                  <a:srgbClr val="000066"/>
                </a:solidFill>
                <a:latin typeface="幼圆" panose="02010509060101010101" pitchFamily="49" charset="-122"/>
                <a:ea typeface="幼圆" panose="02010509060101010101" pitchFamily="49" charset="-122"/>
                <a:sym typeface="+mn-ea"/>
              </a:rPr>
              <a:t>20.76%</a:t>
            </a:r>
            <a:r>
              <a:rPr lang="zh-CN" altLang="en-US" sz="1850" b="1">
                <a:solidFill>
                  <a:srgbClr val="000066"/>
                </a:solidFill>
                <a:latin typeface="幼圆" panose="02010509060101010101" pitchFamily="49" charset="-122"/>
                <a:ea typeface="幼圆" panose="02010509060101010101" pitchFamily="49" charset="-122"/>
                <a:sym typeface="+mn-ea"/>
              </a:rPr>
              <a:t>，中小板指涨</a:t>
            </a:r>
            <a:r>
              <a:rPr lang="en-US" altLang="zh-CN" sz="1850" b="1">
                <a:solidFill>
                  <a:srgbClr val="000066"/>
                </a:solidFill>
                <a:latin typeface="幼圆" panose="02010509060101010101" pitchFamily="49" charset="-122"/>
                <a:ea typeface="幼圆" panose="02010509060101010101" pitchFamily="49" charset="-122"/>
                <a:sym typeface="+mn-ea"/>
              </a:rPr>
              <a:t>21.86%</a:t>
            </a:r>
            <a:r>
              <a:rPr lang="zh-CN" altLang="en-US" sz="1850" b="1">
                <a:solidFill>
                  <a:srgbClr val="000066"/>
                </a:solidFill>
                <a:latin typeface="幼圆" panose="02010509060101010101" pitchFamily="49" charset="-122"/>
                <a:ea typeface="幼圆" panose="02010509060101010101" pitchFamily="49" charset="-122"/>
                <a:sym typeface="+mn-ea"/>
              </a:rPr>
              <a:t>，创业板指涨</a:t>
            </a:r>
            <a:r>
              <a:rPr lang="en-US" altLang="zh-CN" sz="1850" b="1">
                <a:solidFill>
                  <a:srgbClr val="000066"/>
                </a:solidFill>
                <a:latin typeface="幼圆" panose="02010509060101010101" pitchFamily="49" charset="-122"/>
                <a:ea typeface="幼圆" panose="02010509060101010101" pitchFamily="49" charset="-122"/>
                <a:sym typeface="+mn-ea"/>
              </a:rPr>
              <a:t>25.06%</a:t>
            </a:r>
            <a:r>
              <a:rPr lang="zh-CN" altLang="en-US" sz="1850" b="1">
                <a:solidFill>
                  <a:srgbClr val="000066"/>
                </a:solidFill>
                <a:latin typeface="幼圆" panose="02010509060101010101" pitchFamily="49" charset="-122"/>
                <a:ea typeface="幼圆" panose="02010509060101010101" pitchFamily="49" charset="-122"/>
                <a:sym typeface="+mn-ea"/>
              </a:rPr>
              <a:t>。</a:t>
            </a:r>
            <a:r>
              <a:rPr lang="en-US" altLang="zh-CN" sz="1850" b="1">
                <a:solidFill>
                  <a:srgbClr val="000066"/>
                </a:solidFill>
                <a:latin typeface="幼圆" panose="02010509060101010101" pitchFamily="49" charset="-122"/>
                <a:ea typeface="幼圆" panose="02010509060101010101" pitchFamily="49" charset="-122"/>
                <a:sym typeface="+mn-ea"/>
              </a:rPr>
              <a:t>5G</a:t>
            </a:r>
            <a:r>
              <a:rPr lang="zh-CN" altLang="en-US" sz="1850" b="1">
                <a:solidFill>
                  <a:srgbClr val="000066"/>
                </a:solidFill>
                <a:latin typeface="幼圆" panose="02010509060101010101" pitchFamily="49" charset="-122"/>
                <a:ea typeface="幼圆" panose="02010509060101010101" pitchFamily="49" charset="-122"/>
                <a:sym typeface="+mn-ea"/>
              </a:rPr>
              <a:t>、多元金融、</a:t>
            </a:r>
            <a:r>
              <a:rPr lang="en-US" altLang="zh-CN" sz="1850" b="1">
                <a:solidFill>
                  <a:srgbClr val="000066"/>
                </a:solidFill>
                <a:latin typeface="幼圆" panose="02010509060101010101" pitchFamily="49" charset="-122"/>
                <a:ea typeface="幼圆" panose="02010509060101010101" pitchFamily="49" charset="-122"/>
                <a:sym typeface="+mn-ea"/>
              </a:rPr>
              <a:t>OLED</a:t>
            </a:r>
            <a:r>
              <a:rPr lang="zh-CN" altLang="en-US" sz="1850" b="1">
                <a:solidFill>
                  <a:srgbClr val="000066"/>
                </a:solidFill>
                <a:latin typeface="幼圆" panose="02010509060101010101" pitchFamily="49" charset="-122"/>
                <a:ea typeface="幼圆" panose="02010509060101010101" pitchFamily="49" charset="-122"/>
                <a:sym typeface="+mn-ea"/>
              </a:rPr>
              <a:t>板块轮番启动，带动市场情绪全面回温。进入</a:t>
            </a:r>
            <a:r>
              <a:rPr lang="en-US" altLang="zh-CN" sz="1850" b="1">
                <a:solidFill>
                  <a:srgbClr val="000066"/>
                </a:solidFill>
                <a:latin typeface="幼圆" panose="02010509060101010101" pitchFamily="49" charset="-122"/>
                <a:ea typeface="幼圆" panose="02010509060101010101" pitchFamily="49" charset="-122"/>
                <a:sym typeface="+mn-ea"/>
              </a:rPr>
              <a:t>3</a:t>
            </a:r>
            <a:r>
              <a:rPr lang="zh-CN" altLang="en-US" sz="1850" b="1">
                <a:solidFill>
                  <a:srgbClr val="000066"/>
                </a:solidFill>
                <a:latin typeface="幼圆" panose="02010509060101010101" pitchFamily="49" charset="-122"/>
                <a:ea typeface="幼圆" panose="02010509060101010101" pitchFamily="49" charset="-122"/>
                <a:sym typeface="+mn-ea"/>
              </a:rPr>
              <a:t>月，伴随外资的持续流出，沪指在突破</a:t>
            </a:r>
            <a:r>
              <a:rPr lang="en-US" altLang="zh-CN" sz="1850" b="1">
                <a:solidFill>
                  <a:srgbClr val="000066"/>
                </a:solidFill>
                <a:latin typeface="幼圆" panose="02010509060101010101" pitchFamily="49" charset="-122"/>
                <a:ea typeface="幼圆" panose="02010509060101010101" pitchFamily="49" charset="-122"/>
                <a:sym typeface="+mn-ea"/>
              </a:rPr>
              <a:t>3100</a:t>
            </a:r>
            <a:r>
              <a:rPr lang="zh-CN" altLang="en-US" sz="1850" b="1">
                <a:solidFill>
                  <a:srgbClr val="000066"/>
                </a:solidFill>
                <a:latin typeface="幼圆" panose="02010509060101010101" pitchFamily="49" charset="-122"/>
                <a:ea typeface="幼圆" panose="02010509060101010101" pitchFamily="49" charset="-122"/>
                <a:sym typeface="+mn-ea"/>
              </a:rPr>
              <a:t>点后显著回调，</a:t>
            </a:r>
            <a:r>
              <a:rPr lang="en-US" altLang="zh-CN" sz="1850" b="1">
                <a:solidFill>
                  <a:srgbClr val="000066"/>
                </a:solidFill>
                <a:latin typeface="幼圆" panose="02010509060101010101" pitchFamily="49" charset="-122"/>
                <a:ea typeface="幼圆" panose="02010509060101010101" pitchFamily="49" charset="-122"/>
                <a:sym typeface="+mn-ea"/>
              </a:rPr>
              <a:t>3</a:t>
            </a:r>
            <a:r>
              <a:rPr lang="zh-CN" altLang="en-US" sz="1850" b="1">
                <a:solidFill>
                  <a:srgbClr val="000066"/>
                </a:solidFill>
                <a:latin typeface="幼圆" panose="02010509060101010101" pitchFamily="49" charset="-122"/>
                <a:ea typeface="幼圆" panose="02010509060101010101" pitchFamily="49" charset="-122"/>
                <a:sym typeface="+mn-ea"/>
              </a:rPr>
              <a:t>月</a:t>
            </a:r>
            <a:r>
              <a:rPr lang="en-US" altLang="zh-CN" sz="1850" b="1">
                <a:solidFill>
                  <a:srgbClr val="000066"/>
                </a:solidFill>
                <a:latin typeface="幼圆" panose="02010509060101010101" pitchFamily="49" charset="-122"/>
                <a:ea typeface="幼圆" panose="02010509060101010101" pitchFamily="49" charset="-122"/>
                <a:sym typeface="+mn-ea"/>
              </a:rPr>
              <a:t>8</a:t>
            </a:r>
            <a:r>
              <a:rPr lang="zh-CN" altLang="en-US" sz="1850" b="1">
                <a:solidFill>
                  <a:srgbClr val="000066"/>
                </a:solidFill>
                <a:latin typeface="幼圆" panose="02010509060101010101" pitchFamily="49" charset="-122"/>
                <a:ea typeface="幼圆" panose="02010509060101010101" pitchFamily="49" charset="-122"/>
                <a:sym typeface="+mn-ea"/>
              </a:rPr>
              <a:t>日跌超</a:t>
            </a:r>
            <a:r>
              <a:rPr lang="en-US" altLang="zh-CN" sz="1850" b="1">
                <a:solidFill>
                  <a:srgbClr val="000066"/>
                </a:solidFill>
                <a:latin typeface="幼圆" panose="02010509060101010101" pitchFamily="49" charset="-122"/>
                <a:ea typeface="幼圆" panose="02010509060101010101" pitchFamily="49" charset="-122"/>
                <a:sym typeface="+mn-ea"/>
              </a:rPr>
              <a:t>4%</a:t>
            </a:r>
            <a:r>
              <a:rPr lang="zh-CN" altLang="en-US" sz="1850" b="1">
                <a:solidFill>
                  <a:srgbClr val="000066"/>
                </a:solidFill>
                <a:latin typeface="幼圆" panose="02010509060101010101" pitchFamily="49" charset="-122"/>
                <a:ea typeface="幼圆" panose="02010509060101010101" pitchFamily="49" charset="-122"/>
                <a:sym typeface="+mn-ea"/>
              </a:rPr>
              <a:t>失守</a:t>
            </a:r>
            <a:r>
              <a:rPr lang="en-US" altLang="zh-CN" sz="1850" b="1">
                <a:solidFill>
                  <a:srgbClr val="000066"/>
                </a:solidFill>
                <a:latin typeface="幼圆" panose="02010509060101010101" pitchFamily="49" charset="-122"/>
                <a:ea typeface="幼圆" panose="02010509060101010101" pitchFamily="49" charset="-122"/>
                <a:sym typeface="+mn-ea"/>
              </a:rPr>
              <a:t>3000</a:t>
            </a:r>
            <a:r>
              <a:rPr lang="zh-CN" altLang="en-US" sz="1850" b="1">
                <a:solidFill>
                  <a:srgbClr val="000066"/>
                </a:solidFill>
                <a:latin typeface="幼圆" panose="02010509060101010101" pitchFamily="49" charset="-122"/>
                <a:ea typeface="幼圆" panose="02010509060101010101" pitchFamily="49" charset="-122"/>
                <a:sym typeface="+mn-ea"/>
              </a:rPr>
              <a:t>点关口。</a:t>
            </a:r>
            <a:endParaRPr lang="en-US" altLang="zh-CN" sz="1850" b="1">
              <a:solidFill>
                <a:srgbClr val="000066"/>
              </a:solidFill>
              <a:latin typeface="幼圆" panose="02010509060101010101" pitchFamily="49" charset="-122"/>
              <a:ea typeface="幼圆" panose="02010509060101010101" pitchFamily="49" charset="-122"/>
              <a:sym typeface="+mn-ea"/>
            </a:endParaRPr>
          </a:p>
          <a:p>
            <a:pPr eaLnBrk="1" latinLnBrk="0" hangingPunct="1">
              <a:lnSpc>
                <a:spcPct val="160000"/>
              </a:lnSpc>
              <a:defRPr/>
            </a:pPr>
            <a:r>
              <a:rPr lang="en-US" altLang="zh-CN" sz="1850" b="1">
                <a:solidFill>
                  <a:srgbClr val="000066"/>
                </a:solidFill>
                <a:latin typeface="幼圆" panose="02010509060101010101" pitchFamily="49" charset="-122"/>
                <a:ea typeface="幼圆" panose="02010509060101010101" pitchFamily="49" charset="-122"/>
                <a:sym typeface="+mn-ea"/>
              </a:rPr>
              <a:t>    </a:t>
            </a:r>
            <a:r>
              <a:rPr lang="zh-CN" altLang="en-US" sz="1850" b="1">
                <a:solidFill>
                  <a:srgbClr val="000066"/>
                </a:solidFill>
                <a:latin typeface="幼圆" panose="02010509060101010101" pitchFamily="49" charset="-122"/>
                <a:ea typeface="幼圆" panose="02010509060101010101" pitchFamily="49" charset="-122"/>
                <a:sym typeface="+mn-ea"/>
              </a:rPr>
              <a:t>总的来说，本轮上涨可看作监管放宽和外资流入推动下，对前期极低估值水平的全面修复行情，并未得到基本面的支持，且短期修复速度明显偏快，市场情绪存在过热现象。在国内经济仍处惯性下滑的大背景下，基本面因素将逐渐重回投资者视野，短期的回调不可避免，业内两家龙头券商对年内涨幅破百的中国人保及中信建投的罕见“看空”报告也在一定程度上助推市场从亢奋到理性的调整步伐。投资者需警惕获利盘了结带来的回调，但不必对此抱有过度的忧患心理。</a:t>
            </a:r>
            <a:endParaRPr lang="en-US" altLang="zh-CN" b="1">
              <a:solidFill>
                <a:srgbClr val="FF0000"/>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a:extLst>
              <a:ext uri="{FF2B5EF4-FFF2-40B4-BE49-F238E27FC236}">
                <a16:creationId xmlns:a16="http://schemas.microsoft.com/office/drawing/2014/main" id="{E23F2DBB-C0CC-42F4-99EF-8E393CBFD59C}"/>
              </a:ext>
            </a:extLst>
          </p:cNvPr>
          <p:cNvGrpSpPr/>
          <p:nvPr/>
        </p:nvGrpSpPr>
        <p:grpSpPr>
          <a:xfrm>
            <a:off x="2195736" y="4221088"/>
            <a:ext cx="3528392" cy="1224136"/>
            <a:chOff x="1763688" y="4293096"/>
            <a:chExt cx="3528392" cy="1224136"/>
          </a:xfrm>
        </p:grpSpPr>
        <p:pic>
          <p:nvPicPr>
            <p:cNvPr id="3" name="图片 2">
              <a:extLst>
                <a:ext uri="{FF2B5EF4-FFF2-40B4-BE49-F238E27FC236}">
                  <a16:creationId xmlns:a16="http://schemas.microsoft.com/office/drawing/2014/main" id="{CD75CBBC-3D93-4D21-9CDF-1831DA2FE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a:extLst>
                <a:ext uri="{FF2B5EF4-FFF2-40B4-BE49-F238E27FC236}">
                  <a16:creationId xmlns:a16="http://schemas.microsoft.com/office/drawing/2014/main" id="{44FF356C-0886-40C1-91DD-87BB47EA2251}"/>
                </a:ext>
              </a:extLst>
            </p:cNvPr>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a:extLst>
              <a:ext uri="{FF2B5EF4-FFF2-40B4-BE49-F238E27FC236}">
                <a16:creationId xmlns:a16="http://schemas.microsoft.com/office/drawing/2014/main" id="{2617D069-E0DE-4B3F-9607-4F8452B33C66}"/>
              </a:ext>
            </a:extLst>
          </p:cNvPr>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a:extLst>
              <a:ext uri="{FF2B5EF4-FFF2-40B4-BE49-F238E27FC236}">
                <a16:creationId xmlns:a16="http://schemas.microsoft.com/office/drawing/2014/main" id="{E49A433E-F6A1-462B-A368-0BA9A435F279}"/>
              </a:ext>
            </a:extLst>
          </p:cNvPr>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96DA9B5E-AC7F-486D-A53E-96FEA614DBFD}"/>
              </a:ext>
            </a:extLst>
          </p:cNvPr>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08FF581-AC87-41CE-B057-BA3D4C77138E}"/>
              </a:ext>
            </a:extLst>
          </p:cNvPr>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a16="http://schemas.microsoft.com/office/drawing/2014/main" id="{AE2A6DE1-2B6F-4949-A210-5150B2070ACA}"/>
              </a:ext>
            </a:extLst>
          </p:cNvPr>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p>
        </p:txBody>
      </p:sp>
      <p:sp>
        <p:nvSpPr>
          <p:cNvPr id="6" name="椭圆 5">
            <a:extLst>
              <a:ext uri="{FF2B5EF4-FFF2-40B4-BE49-F238E27FC236}">
                <a16:creationId xmlns:a16="http://schemas.microsoft.com/office/drawing/2014/main" id="{6539445C-3220-411F-A775-2659D6DA6F83}"/>
              </a:ext>
            </a:extLst>
          </p:cNvPr>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a16="http://schemas.microsoft.com/office/drawing/2014/main" id="{70371CB9-A794-428B-8D23-1690A9B14F46}"/>
              </a:ext>
            </a:extLst>
          </p:cNvPr>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8" name="椭圆 7">
            <a:extLst>
              <a:ext uri="{FF2B5EF4-FFF2-40B4-BE49-F238E27FC236}">
                <a16:creationId xmlns:a16="http://schemas.microsoft.com/office/drawing/2014/main" id="{C8BC29C7-0CBF-4557-BF6C-58276034EF02}"/>
              </a:ext>
            </a:extLst>
          </p:cNvPr>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a16="http://schemas.microsoft.com/office/drawing/2014/main" id="{6A0F5180-C375-4405-8953-6A844DD190BD}"/>
              </a:ext>
            </a:extLst>
          </p:cNvPr>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p>
        </p:txBody>
      </p:sp>
      <p:sp>
        <p:nvSpPr>
          <p:cNvPr id="11" name="文本框 10">
            <a:extLst>
              <a:ext uri="{FF2B5EF4-FFF2-40B4-BE49-F238E27FC236}">
                <a16:creationId xmlns:a16="http://schemas.microsoft.com/office/drawing/2014/main" id="{5EFBE04E-EDD4-45EE-832A-F64243F2AD70}"/>
              </a:ext>
            </a:extLst>
          </p:cNvPr>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a:extLst>
              <a:ext uri="{FF2B5EF4-FFF2-40B4-BE49-F238E27FC236}">
                <a16:creationId xmlns:a16="http://schemas.microsoft.com/office/drawing/2014/main" id="{89152060-B9BE-4CC0-8CC2-A0F181116F45}"/>
              </a:ext>
            </a:extLst>
          </p:cNvPr>
          <p:cNvSpPr txBox="1"/>
          <p:nvPr/>
        </p:nvSpPr>
        <p:spPr>
          <a:xfrm>
            <a:off x="3370916" y="2089834"/>
            <a:ext cx="4153411" cy="400110"/>
          </a:xfrm>
          <a:prstGeom prst="rect">
            <a:avLst/>
          </a:prstGeom>
          <a:noFill/>
        </p:spPr>
        <p:txBody>
          <a:bodyPr wrap="square" rtlCol="0">
            <a:spAutoFit/>
          </a:bodyPr>
          <a:lstStyle/>
          <a:p>
            <a:r>
              <a:rPr lang="zh-CN" altLang="en-US" b="1">
                <a:solidFill>
                  <a:srgbClr val="000066"/>
                </a:solidFill>
                <a:latin typeface="+mn-ea"/>
                <a:ea typeface="+mn-ea"/>
              </a:rPr>
              <a:t>工业企业短期或难现景气拐点</a:t>
            </a:r>
          </a:p>
        </p:txBody>
      </p:sp>
      <p:sp>
        <p:nvSpPr>
          <p:cNvPr id="14" name="文本框 13">
            <a:extLst>
              <a:ext uri="{FF2B5EF4-FFF2-40B4-BE49-F238E27FC236}">
                <a16:creationId xmlns:a16="http://schemas.microsoft.com/office/drawing/2014/main" id="{2EAC5418-455D-493D-9BB1-2DF43C40E674}"/>
              </a:ext>
            </a:extLst>
          </p:cNvPr>
          <p:cNvSpPr txBox="1"/>
          <p:nvPr/>
        </p:nvSpPr>
        <p:spPr>
          <a:xfrm>
            <a:off x="3383194" y="3128487"/>
            <a:ext cx="3528392" cy="400110"/>
          </a:xfrm>
          <a:prstGeom prst="rect">
            <a:avLst/>
          </a:prstGeom>
          <a:noFill/>
        </p:spPr>
        <p:txBody>
          <a:bodyPr wrap="square" rtlCol="0">
            <a:spAutoFit/>
          </a:bodyPr>
          <a:lstStyle/>
          <a:p>
            <a:r>
              <a:rPr lang="zh-CN" altLang="en-US" b="1">
                <a:solidFill>
                  <a:srgbClr val="000066"/>
                </a:solidFill>
                <a:latin typeface="+mn-ea"/>
                <a:ea typeface="+mn-ea"/>
              </a:rPr>
              <a:t>短期修复速度明显偏快</a:t>
            </a:r>
          </a:p>
        </p:txBody>
      </p:sp>
      <p:sp>
        <p:nvSpPr>
          <p:cNvPr id="15" name="文本框 14">
            <a:extLst>
              <a:ext uri="{FF2B5EF4-FFF2-40B4-BE49-F238E27FC236}">
                <a16:creationId xmlns:a16="http://schemas.microsoft.com/office/drawing/2014/main" id="{F7833C00-B6D3-40E6-BCA9-DD2EF0267E28}"/>
              </a:ext>
            </a:extLst>
          </p:cNvPr>
          <p:cNvSpPr txBox="1"/>
          <p:nvPr/>
        </p:nvSpPr>
        <p:spPr>
          <a:xfrm>
            <a:off x="3347864" y="4149080"/>
            <a:ext cx="5040560" cy="400110"/>
          </a:xfrm>
          <a:prstGeom prst="rect">
            <a:avLst/>
          </a:prstGeom>
          <a:noFill/>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sym typeface="+mn-ea"/>
              </a:rPr>
              <a:t>可逐步兑现板块收益。</a:t>
            </a:r>
            <a:endParaRPr lang="zh-CN" altLang="en-US" b="1">
              <a:solidFill>
                <a:srgbClr val="000066"/>
              </a:solidFill>
              <a:latin typeface="幼圆" panose="02010509060101010101" pitchFamily="49" charset="-122"/>
              <a:ea typeface="幼圆" panose="02010509060101010101" pitchFamily="49" charset="-122"/>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a:solidFill>
                  <a:srgbClr val="000066"/>
                </a:solidFill>
                <a:latin typeface="Arial" panose="020B0604020202020204" pitchFamily="34" charset="0"/>
              </a:rPr>
              <a:t>CPI</a:t>
            </a:r>
            <a:r>
              <a:rPr kumimoji="1" lang="zh-CN" altLang="en-US" sz="2400">
                <a:solidFill>
                  <a:srgbClr val="000066"/>
                </a:solidFill>
                <a:latin typeface="Arial" panose="020B0604020202020204" pitchFamily="34" charset="0"/>
              </a:rPr>
              <a:t>、</a:t>
            </a:r>
            <a:r>
              <a:rPr kumimoji="1" lang="en-US" altLang="zh-CN" sz="2400">
                <a:solidFill>
                  <a:srgbClr val="000066"/>
                </a:solidFill>
                <a:latin typeface="Arial" panose="020B0604020202020204" pitchFamily="34" charset="0"/>
              </a:rPr>
              <a:t>PPI</a:t>
            </a:r>
          </a:p>
        </p:txBody>
      </p:sp>
      <p:sp>
        <p:nvSpPr>
          <p:cNvPr id="6" name="文本框 5">
            <a:extLst>
              <a:ext uri="{FF2B5EF4-FFF2-40B4-BE49-F238E27FC236}">
                <a16:creationId xmlns:a16="http://schemas.microsoft.com/office/drawing/2014/main"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a:solidFill>
                  <a:srgbClr val="000066"/>
                </a:solidFill>
                <a:latin typeface="+mn-ea"/>
                <a:ea typeface="+mn-ea"/>
              </a:rPr>
              <a:t>2</a:t>
            </a:r>
            <a:r>
              <a:rPr lang="zh-CN" altLang="en-US" sz="1600" b="1">
                <a:solidFill>
                  <a:srgbClr val="000066"/>
                </a:solidFill>
                <a:latin typeface="+mn-ea"/>
                <a:ea typeface="+mn-ea"/>
              </a:rPr>
              <a:t>月</a:t>
            </a:r>
            <a:r>
              <a:rPr lang="en-GB" altLang="zh-CN" sz="1600" b="1">
                <a:solidFill>
                  <a:srgbClr val="000066"/>
                </a:solidFill>
                <a:latin typeface="+mn-ea"/>
                <a:ea typeface="+mn-ea"/>
              </a:rPr>
              <a:t>CPI</a:t>
            </a:r>
            <a:r>
              <a:rPr lang="zh-CN" altLang="en-US" sz="1600" b="1">
                <a:solidFill>
                  <a:srgbClr val="000066"/>
                </a:solidFill>
                <a:latin typeface="+mn-ea"/>
                <a:ea typeface="+mn-ea"/>
              </a:rPr>
              <a:t>同比上涨</a:t>
            </a:r>
            <a:r>
              <a:rPr lang="en-US" altLang="zh-CN" sz="2400" b="1">
                <a:solidFill>
                  <a:srgbClr val="FF0000"/>
                </a:solidFill>
                <a:latin typeface="+mn-ea"/>
                <a:ea typeface="+mn-ea"/>
              </a:rPr>
              <a:t>1.5%</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9" name="文本框 8">
            <a:extLst>
              <a:ext uri="{FF2B5EF4-FFF2-40B4-BE49-F238E27FC236}">
                <a16:creationId xmlns:a16="http://schemas.microsoft.com/office/drawing/2014/main"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GB" altLang="zh-CN" sz="1600" b="1">
                <a:solidFill>
                  <a:srgbClr val="000066"/>
                </a:solidFill>
                <a:latin typeface="+mn-ea"/>
              </a:rPr>
              <a:t>PPI</a:t>
            </a:r>
            <a:r>
              <a:rPr lang="zh-CN" altLang="en-US" sz="1600" b="1">
                <a:solidFill>
                  <a:srgbClr val="000066"/>
                </a:solidFill>
                <a:latin typeface="+mn-ea"/>
              </a:rPr>
              <a:t>同比上涨</a:t>
            </a:r>
            <a:r>
              <a:rPr lang="en-US" altLang="zh-CN" sz="2400" b="1">
                <a:solidFill>
                  <a:srgbClr val="FF0000"/>
                </a:solidFill>
                <a:latin typeface="+mn-ea"/>
              </a:rPr>
              <a:t>0.1%</a:t>
            </a:r>
            <a:r>
              <a:rPr lang="zh-CN" altLang="en-US" sz="1600" b="1">
                <a:solidFill>
                  <a:srgbClr val="000066"/>
                </a:solidFill>
                <a:latin typeface="+mn-ea"/>
              </a:rPr>
              <a:t>，较上月</a:t>
            </a:r>
            <a:endParaRPr lang="en-US" altLang="zh-CN" sz="1600" b="1">
              <a:solidFill>
                <a:srgbClr val="000066"/>
              </a:solidFill>
              <a:latin typeface="+mn-ea"/>
            </a:endParaRPr>
          </a:p>
        </p:txBody>
      </p:sp>
      <p:sp>
        <p:nvSpPr>
          <p:cNvPr id="10" name="箭头: 上 9">
            <a:extLst>
              <a:ext uri="{FF2B5EF4-FFF2-40B4-BE49-F238E27FC236}">
                <a16:creationId xmlns:a16="http://schemas.microsoft.com/office/drawing/2014/main" id="{6CF24ADA-75C2-4612-8373-F0D246EFA584}"/>
              </a:ext>
            </a:extLst>
          </p:cNvPr>
          <p:cNvSpPr/>
          <p:nvPr/>
        </p:nvSpPr>
        <p:spPr bwMode="auto">
          <a:xfrm rot="10800000">
            <a:off x="2203554"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964CC13-3406-408D-BF90-8B392FB5E7DD}"/>
              </a:ext>
            </a:extLst>
          </p:cNvPr>
          <p:cNvSpPr txBox="1"/>
          <p:nvPr/>
        </p:nvSpPr>
        <p:spPr>
          <a:xfrm>
            <a:off x="7028704" y="5569396"/>
            <a:ext cx="803425" cy="461665"/>
          </a:xfrm>
          <a:prstGeom prst="rect">
            <a:avLst/>
          </a:prstGeom>
          <a:noFill/>
        </p:spPr>
        <p:txBody>
          <a:bodyPr wrap="none" rtlCol="0">
            <a:spAutoFit/>
          </a:bodyPr>
          <a:lstStyle/>
          <a:p>
            <a:r>
              <a:rPr lang="zh-CN" altLang="en-US" sz="2400" b="1">
                <a:solidFill>
                  <a:srgbClr val="000066"/>
                </a:solidFill>
                <a:latin typeface="+mn-ea"/>
                <a:ea typeface="+mn-ea"/>
              </a:rPr>
              <a:t>持平</a:t>
            </a:r>
          </a:p>
        </p:txBody>
      </p:sp>
      <p:sp>
        <p:nvSpPr>
          <p:cNvPr id="12" name="文本框 11">
            <a:extLst>
              <a:ext uri="{FF2B5EF4-FFF2-40B4-BE49-F238E27FC236}">
                <a16:creationId xmlns:a16="http://schemas.microsoft.com/office/drawing/2014/main" id="{2A6EF9A4-0BA5-4CFD-A993-F1632AB9EDDB}"/>
              </a:ext>
            </a:extLst>
          </p:cNvPr>
          <p:cNvSpPr txBox="1"/>
          <p:nvPr/>
        </p:nvSpPr>
        <p:spPr>
          <a:xfrm>
            <a:off x="2427396" y="5569396"/>
            <a:ext cx="1040670" cy="461665"/>
          </a:xfrm>
          <a:prstGeom prst="rect">
            <a:avLst/>
          </a:prstGeom>
          <a:noFill/>
        </p:spPr>
        <p:txBody>
          <a:bodyPr wrap="none" rtlCol="0">
            <a:spAutoFit/>
          </a:bodyPr>
          <a:lstStyle/>
          <a:p>
            <a:r>
              <a:rPr lang="en-US" altLang="zh-CN" sz="2400" b="1">
                <a:solidFill>
                  <a:srgbClr val="000066"/>
                </a:solidFill>
                <a:latin typeface="+mn-ea"/>
                <a:ea typeface="+mn-ea"/>
              </a:rPr>
              <a:t>0.2</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pic>
        <p:nvPicPr>
          <p:cNvPr id="2" name="图片 1">
            <a:extLst>
              <a:ext uri="{FF2B5EF4-FFF2-40B4-BE49-F238E27FC236}">
                <a16:creationId xmlns:a16="http://schemas.microsoft.com/office/drawing/2014/main" id="{CE1F3F95-1F69-45F9-BA4D-33277B7B188B}"/>
              </a:ext>
            </a:extLst>
          </p:cNvPr>
          <p:cNvPicPr>
            <a:picLocks noChangeAspect="1"/>
          </p:cNvPicPr>
          <p:nvPr/>
        </p:nvPicPr>
        <p:blipFill>
          <a:blip r:embed="rId3"/>
          <a:stretch>
            <a:fillRect/>
          </a:stretch>
        </p:blipFill>
        <p:spPr>
          <a:xfrm>
            <a:off x="1181868" y="1320801"/>
            <a:ext cx="6630492" cy="3978296"/>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a:solidFill>
                  <a:schemeClr val="tx2">
                    <a:lumMod val="75000"/>
                  </a:schemeClr>
                </a:solidFill>
                <a:latin typeface="Arial" panose="020B0604020202020204" pitchFamily="34" charset="0"/>
              </a:rPr>
              <a:t>PMI</a:t>
            </a:r>
            <a:endParaRPr kumimoji="1" lang="zh-CN" altLang="en-US" sz="2400">
              <a:solidFill>
                <a:schemeClr val="tx2">
                  <a:lumMod val="75000"/>
                </a:schemeClr>
              </a:solidFill>
              <a:latin typeface="Arial" panose="020B0604020202020204" pitchFamily="34" charset="0"/>
            </a:endParaRPr>
          </a:p>
        </p:txBody>
      </p:sp>
      <p:sp>
        <p:nvSpPr>
          <p:cNvPr id="4" name="文本框 3">
            <a:extLst>
              <a:ext uri="{FF2B5EF4-FFF2-40B4-BE49-F238E27FC236}">
                <a16:creationId xmlns:a16="http://schemas.microsoft.com/office/drawing/2014/main" id="{7DD487CA-39EA-4182-9465-1981E526F767}"/>
              </a:ext>
            </a:extLst>
          </p:cNvPr>
          <p:cNvSpPr txBox="1"/>
          <p:nvPr/>
        </p:nvSpPr>
        <p:spPr>
          <a:xfrm>
            <a:off x="539552" y="5397318"/>
            <a:ext cx="1584176" cy="954107"/>
          </a:xfrm>
          <a:prstGeom prst="rect">
            <a:avLst/>
          </a:prstGeom>
          <a:noFill/>
        </p:spPr>
        <p:txBody>
          <a:bodyPr wrap="square" rtlCol="0">
            <a:spAutoFit/>
          </a:bodyPr>
          <a:lstStyle/>
          <a:p>
            <a:r>
              <a:rPr lang="en-US" altLang="zh-CN" sz="1600" b="1">
                <a:solidFill>
                  <a:srgbClr val="000066"/>
                </a:solidFill>
                <a:latin typeface="+mn-ea"/>
                <a:ea typeface="+mn-ea"/>
              </a:rPr>
              <a:t>2</a:t>
            </a:r>
            <a:r>
              <a:rPr lang="zh-CN" altLang="en-US" sz="1600" b="1">
                <a:solidFill>
                  <a:srgbClr val="000066"/>
                </a:solidFill>
                <a:latin typeface="+mn-ea"/>
                <a:ea typeface="+mn-ea"/>
              </a:rPr>
              <a:t>月制造业</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49.2%</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5" name="箭头: 上 4">
            <a:extLst>
              <a:ext uri="{FF2B5EF4-FFF2-40B4-BE49-F238E27FC236}">
                <a16:creationId xmlns:a16="http://schemas.microsoft.com/office/drawing/2014/main" id="{73A86F5A-F614-462C-9282-6CC5D43082CC}"/>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solidFill>
                  <a:srgbClr val="000066"/>
                </a:solidFill>
              </a:ln>
              <a:solidFill>
                <a:sysClr val="windowText" lastClr="000000"/>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a16="http://schemas.microsoft.com/office/drawing/2014/main" id="{94F114BE-D5DA-4995-8AA3-E394FF46BBDD}"/>
              </a:ext>
            </a:extLst>
          </p:cNvPr>
          <p:cNvSpPr txBox="1"/>
          <p:nvPr/>
        </p:nvSpPr>
        <p:spPr>
          <a:xfrm>
            <a:off x="2555776" y="5685170"/>
            <a:ext cx="1040670" cy="461665"/>
          </a:xfrm>
          <a:prstGeom prst="rect">
            <a:avLst/>
          </a:prstGeom>
          <a:noFill/>
        </p:spPr>
        <p:txBody>
          <a:bodyPr wrap="none" rtlCol="0">
            <a:spAutoFit/>
          </a:bodyPr>
          <a:lstStyle/>
          <a:p>
            <a:r>
              <a:rPr lang="en-US" altLang="zh-CN" sz="2400" b="1">
                <a:solidFill>
                  <a:srgbClr val="000066"/>
                </a:solidFill>
                <a:latin typeface="+mn-ea"/>
                <a:ea typeface="+mn-ea"/>
              </a:rPr>
              <a:t>0.3</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9" name="文本框 8">
            <a:extLst>
              <a:ext uri="{FF2B5EF4-FFF2-40B4-BE49-F238E27FC236}">
                <a16:creationId xmlns:a16="http://schemas.microsoft.com/office/drawing/2014/main"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a:solidFill>
                  <a:srgbClr val="000066"/>
                </a:solidFill>
                <a:latin typeface="+mn-ea"/>
                <a:ea typeface="+mn-ea"/>
              </a:rPr>
              <a:t>财新中国</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49.9%</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10" name="箭头: 上 9">
            <a:extLst>
              <a:ext uri="{FF2B5EF4-FFF2-40B4-BE49-F238E27FC236}">
                <a16:creationId xmlns:a16="http://schemas.microsoft.com/office/drawing/2014/main" id="{D165FCA1-BBE5-4E49-AF4A-D7637FA0AFE0}"/>
              </a:ext>
            </a:extLst>
          </p:cNvPr>
          <p:cNvSpPr/>
          <p:nvPr/>
        </p:nvSpPr>
        <p:spPr bwMode="auto">
          <a:xfrm>
            <a:off x="7020113" y="5627970"/>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1E230AE5-300F-4FA4-A108-37AB31FAE59F}"/>
              </a:ext>
            </a:extLst>
          </p:cNvPr>
          <p:cNvSpPr txBox="1"/>
          <p:nvPr/>
        </p:nvSpPr>
        <p:spPr>
          <a:xfrm>
            <a:off x="7319338" y="5742370"/>
            <a:ext cx="1040670" cy="461665"/>
          </a:xfrm>
          <a:prstGeom prst="rect">
            <a:avLst/>
          </a:prstGeom>
          <a:noFill/>
        </p:spPr>
        <p:txBody>
          <a:bodyPr wrap="none" rtlCol="0">
            <a:spAutoFit/>
          </a:bodyPr>
          <a:lstStyle/>
          <a:p>
            <a:r>
              <a:rPr lang="en-US" altLang="zh-CN" sz="2400" b="1">
                <a:solidFill>
                  <a:srgbClr val="FF0000"/>
                </a:solidFill>
                <a:latin typeface="+mn-ea"/>
                <a:ea typeface="+mn-ea"/>
              </a:rPr>
              <a:t>1.6</a:t>
            </a:r>
            <a:r>
              <a:rPr lang="en-US" altLang="zh-CN" b="1">
                <a:solidFill>
                  <a:srgbClr val="FF0000"/>
                </a:solidFill>
                <a:latin typeface="+mn-ea"/>
                <a:ea typeface="+mn-ea"/>
              </a:rPr>
              <a:t>pct</a:t>
            </a:r>
            <a:endParaRPr lang="zh-CN" altLang="en-US" sz="2400" b="1">
              <a:solidFill>
                <a:srgbClr val="FF0000"/>
              </a:solidFill>
              <a:latin typeface="+mn-ea"/>
              <a:ea typeface="+mn-ea"/>
            </a:endParaRPr>
          </a:p>
        </p:txBody>
      </p:sp>
      <p:pic>
        <p:nvPicPr>
          <p:cNvPr id="3" name="图片 2">
            <a:extLst>
              <a:ext uri="{FF2B5EF4-FFF2-40B4-BE49-F238E27FC236}">
                <a16:creationId xmlns:a16="http://schemas.microsoft.com/office/drawing/2014/main" id="{1B1E870D-6A0A-47A1-8901-CC9437306813}"/>
              </a:ext>
            </a:extLst>
          </p:cNvPr>
          <p:cNvPicPr>
            <a:picLocks noChangeAspect="1"/>
          </p:cNvPicPr>
          <p:nvPr/>
        </p:nvPicPr>
        <p:blipFill>
          <a:blip r:embed="rId3"/>
          <a:stretch>
            <a:fillRect/>
          </a:stretch>
        </p:blipFill>
        <p:spPr>
          <a:xfrm>
            <a:off x="827584" y="1229884"/>
            <a:ext cx="6912768" cy="4147661"/>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央行公开市场操作</a:t>
            </a:r>
          </a:p>
        </p:txBody>
      </p:sp>
      <p:sp>
        <p:nvSpPr>
          <p:cNvPr id="4" name="文本框 3">
            <a:extLst>
              <a:ext uri="{FF2B5EF4-FFF2-40B4-BE49-F238E27FC236}">
                <a16:creationId xmlns:a16="http://schemas.microsoft.com/office/drawing/2014/main"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a:solidFill>
                  <a:srgbClr val="000066"/>
                </a:solidFill>
                <a:latin typeface="+mn-ea"/>
                <a:ea typeface="+mn-ea"/>
              </a:rPr>
              <a:t>2</a:t>
            </a:r>
            <a:r>
              <a:rPr lang="zh-CN" altLang="en-US" b="1">
                <a:solidFill>
                  <a:srgbClr val="000066"/>
                </a:solidFill>
                <a:latin typeface="+mn-ea"/>
                <a:ea typeface="+mn-ea"/>
              </a:rPr>
              <a:t>月，央行累计</a:t>
            </a:r>
            <a:endParaRPr lang="en-US" altLang="zh-CN" b="1">
              <a:solidFill>
                <a:srgbClr val="000066"/>
              </a:solidFill>
              <a:latin typeface="+mn-ea"/>
              <a:ea typeface="+mn-ea"/>
            </a:endParaRPr>
          </a:p>
          <a:p>
            <a:r>
              <a:rPr lang="zh-CN" altLang="en-US" b="1">
                <a:solidFill>
                  <a:srgbClr val="000066"/>
                </a:solidFill>
                <a:latin typeface="+mn-ea"/>
                <a:ea typeface="+mn-ea"/>
              </a:rPr>
              <a:t>净回笼</a:t>
            </a:r>
            <a:r>
              <a:rPr lang="en-US" altLang="zh-CN" sz="2400" b="1">
                <a:solidFill>
                  <a:srgbClr val="FF0000"/>
                </a:solidFill>
                <a:latin typeface="+mn-ea"/>
                <a:ea typeface="+mn-ea"/>
              </a:rPr>
              <a:t>7235</a:t>
            </a:r>
            <a:r>
              <a:rPr lang="zh-CN" altLang="en-US" b="1">
                <a:solidFill>
                  <a:srgbClr val="000066"/>
                </a:solidFill>
                <a:latin typeface="+mn-ea"/>
                <a:ea typeface="+mn-ea"/>
              </a:rPr>
              <a:t>亿元</a:t>
            </a:r>
            <a:endParaRPr lang="en-US" altLang="zh-CN" b="1">
              <a:solidFill>
                <a:srgbClr val="000066"/>
              </a:solidFill>
              <a:latin typeface="+mn-ea"/>
              <a:ea typeface="+mn-ea"/>
            </a:endParaRPr>
          </a:p>
        </p:txBody>
      </p:sp>
      <p:sp>
        <p:nvSpPr>
          <p:cNvPr id="5" name="文本框 4">
            <a:extLst>
              <a:ext uri="{FF2B5EF4-FFF2-40B4-BE49-F238E27FC236}">
                <a16:creationId xmlns:a16="http://schemas.microsoft.com/office/drawing/2014/main" id="{960695CD-D12B-4E66-B92F-0C1380BB760F}"/>
              </a:ext>
            </a:extLst>
          </p:cNvPr>
          <p:cNvSpPr txBox="1"/>
          <p:nvPr/>
        </p:nvSpPr>
        <p:spPr>
          <a:xfrm>
            <a:off x="2987824" y="5183983"/>
            <a:ext cx="5040561" cy="1261884"/>
          </a:xfrm>
          <a:prstGeom prst="rect">
            <a:avLst/>
          </a:prstGeom>
          <a:noFill/>
        </p:spPr>
        <p:txBody>
          <a:bodyPr wrap="square" rtlCol="0">
            <a:spAutoFit/>
          </a:bodyPr>
          <a:lstStyle/>
          <a:p>
            <a:r>
              <a:rPr lang="en-US" altLang="zh-CN" sz="1900" b="1">
                <a:solidFill>
                  <a:srgbClr val="000066"/>
                </a:solidFill>
                <a:latin typeface="+mn-ea"/>
                <a:ea typeface="+mn-ea"/>
              </a:rPr>
              <a:t>2</a:t>
            </a:r>
            <a:r>
              <a:rPr lang="zh-CN" altLang="en-US" sz="1900" b="1">
                <a:solidFill>
                  <a:srgbClr val="000066"/>
                </a:solidFill>
                <a:latin typeface="+mn-ea"/>
                <a:ea typeface="+mn-ea"/>
              </a:rPr>
              <a:t>月</a:t>
            </a:r>
            <a:r>
              <a:rPr lang="en-US" altLang="zh-CN" sz="1900" b="1">
                <a:solidFill>
                  <a:srgbClr val="000066"/>
                </a:solidFill>
                <a:latin typeface="+mn-ea"/>
                <a:ea typeface="+mn-ea"/>
              </a:rPr>
              <a:t>11</a:t>
            </a:r>
            <a:r>
              <a:rPr lang="zh-CN" altLang="en-US" sz="1900" b="1">
                <a:solidFill>
                  <a:srgbClr val="000066"/>
                </a:solidFill>
                <a:latin typeface="+mn-ea"/>
                <a:ea typeface="+mn-ea"/>
              </a:rPr>
              <a:t>日至</a:t>
            </a:r>
            <a:r>
              <a:rPr lang="en-US" altLang="zh-CN" sz="1900" b="1">
                <a:solidFill>
                  <a:srgbClr val="000066"/>
                </a:solidFill>
                <a:latin typeface="+mn-ea"/>
                <a:ea typeface="+mn-ea"/>
              </a:rPr>
              <a:t>2</a:t>
            </a:r>
            <a:r>
              <a:rPr lang="zh-CN" altLang="en-US" sz="1900" b="1">
                <a:solidFill>
                  <a:srgbClr val="000066"/>
                </a:solidFill>
                <a:latin typeface="+mn-ea"/>
                <a:ea typeface="+mn-ea"/>
              </a:rPr>
              <a:t>月</a:t>
            </a:r>
            <a:r>
              <a:rPr lang="en-US" altLang="zh-CN" sz="1900" b="1">
                <a:solidFill>
                  <a:srgbClr val="000066"/>
                </a:solidFill>
                <a:latin typeface="+mn-ea"/>
                <a:ea typeface="+mn-ea"/>
              </a:rPr>
              <a:t>15</a:t>
            </a:r>
            <a:r>
              <a:rPr lang="zh-CN" altLang="en-US" sz="1900" b="1">
                <a:solidFill>
                  <a:srgbClr val="000066"/>
                </a:solidFill>
                <a:latin typeface="+mn-ea"/>
                <a:ea typeface="+mn-ea"/>
              </a:rPr>
              <a:t>日，央行累计净回笼</a:t>
            </a:r>
            <a:r>
              <a:rPr lang="en-US" altLang="zh-CN" sz="1900" b="1">
                <a:solidFill>
                  <a:srgbClr val="000066"/>
                </a:solidFill>
                <a:latin typeface="+mn-ea"/>
                <a:ea typeface="+mn-ea"/>
              </a:rPr>
              <a:t>10635</a:t>
            </a:r>
            <a:r>
              <a:rPr lang="zh-CN" altLang="en-US" sz="1900" b="1">
                <a:solidFill>
                  <a:srgbClr val="000066"/>
                </a:solidFill>
                <a:latin typeface="+mn-ea"/>
                <a:ea typeface="+mn-ea"/>
              </a:rPr>
              <a:t>亿元，单周净回笼量创历史新高。随着累积净回笼效应显现，流动性总量有所下降，回归合理充裕水平。</a:t>
            </a:r>
          </a:p>
        </p:txBody>
      </p:sp>
      <p:pic>
        <p:nvPicPr>
          <p:cNvPr id="2" name="图片 1">
            <a:extLst>
              <a:ext uri="{FF2B5EF4-FFF2-40B4-BE49-F238E27FC236}">
                <a16:creationId xmlns:a16="http://schemas.microsoft.com/office/drawing/2014/main" id="{A6317861-9165-406E-B11E-8F1229646B54}"/>
              </a:ext>
            </a:extLst>
          </p:cNvPr>
          <p:cNvPicPr>
            <a:picLocks noChangeAspect="1"/>
          </p:cNvPicPr>
          <p:nvPr/>
        </p:nvPicPr>
        <p:blipFill>
          <a:blip r:embed="rId2"/>
          <a:stretch>
            <a:fillRect/>
          </a:stretch>
        </p:blipFill>
        <p:spPr>
          <a:xfrm>
            <a:off x="899592" y="1124744"/>
            <a:ext cx="6840760" cy="4104457"/>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a16="http://schemas.microsoft.com/office/drawing/2014/main"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上证综指</a:t>
            </a:r>
          </a:p>
        </p:txBody>
      </p:sp>
      <p:sp>
        <p:nvSpPr>
          <p:cNvPr id="8" name="文本框 7">
            <a:extLst>
              <a:ext uri="{FF2B5EF4-FFF2-40B4-BE49-F238E27FC236}">
                <a16:creationId xmlns:a16="http://schemas.microsoft.com/office/drawing/2014/main" id="{7AC07E53-C46F-4958-B014-BE820BB57652}"/>
              </a:ext>
            </a:extLst>
          </p:cNvPr>
          <p:cNvSpPr txBox="1"/>
          <p:nvPr/>
        </p:nvSpPr>
        <p:spPr>
          <a:xfrm>
            <a:off x="211541" y="1715913"/>
            <a:ext cx="963725" cy="400110"/>
          </a:xfrm>
          <a:prstGeom prst="rect">
            <a:avLst/>
          </a:prstGeom>
          <a:noFill/>
        </p:spPr>
        <p:txBody>
          <a:bodyPr wrap="none" rtlCol="0">
            <a:spAutoFit/>
          </a:bodyPr>
          <a:lstStyle/>
          <a:p>
            <a:r>
              <a:rPr lang="en-US" altLang="zh-CN" b="1">
                <a:solidFill>
                  <a:srgbClr val="FF0000"/>
                </a:solidFill>
                <a:latin typeface="+mn-ea"/>
                <a:ea typeface="+mn-ea"/>
              </a:rPr>
              <a:t>13.79%</a:t>
            </a:r>
            <a:endParaRPr lang="zh-CN" altLang="en-US" b="1">
              <a:solidFill>
                <a:srgbClr val="FF0000"/>
              </a:solidFill>
              <a:latin typeface="+mn-ea"/>
              <a:ea typeface="+mn-ea"/>
            </a:endParaRPr>
          </a:p>
        </p:txBody>
      </p:sp>
      <p:sp>
        <p:nvSpPr>
          <p:cNvPr id="9" name="文本框 8">
            <a:extLst>
              <a:ext uri="{FF2B5EF4-FFF2-40B4-BE49-F238E27FC236}">
                <a16:creationId xmlns:a16="http://schemas.microsoft.com/office/drawing/2014/main"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a:solidFill>
                  <a:srgbClr val="000066"/>
                </a:solidFill>
                <a:latin typeface="+mn-ea"/>
                <a:ea typeface="+mn-ea"/>
              </a:rPr>
              <a:t>中小板指</a:t>
            </a:r>
          </a:p>
        </p:txBody>
      </p:sp>
      <p:sp>
        <p:nvSpPr>
          <p:cNvPr id="11" name="文本框 10">
            <a:extLst>
              <a:ext uri="{FF2B5EF4-FFF2-40B4-BE49-F238E27FC236}">
                <a16:creationId xmlns:a16="http://schemas.microsoft.com/office/drawing/2014/main" id="{B6211026-610A-48B1-8FD8-2FDE01D671A9}"/>
              </a:ext>
            </a:extLst>
          </p:cNvPr>
          <p:cNvSpPr txBox="1"/>
          <p:nvPr/>
        </p:nvSpPr>
        <p:spPr>
          <a:xfrm>
            <a:off x="222652" y="5298163"/>
            <a:ext cx="963725" cy="400110"/>
          </a:xfrm>
          <a:prstGeom prst="rect">
            <a:avLst/>
          </a:prstGeom>
          <a:noFill/>
        </p:spPr>
        <p:txBody>
          <a:bodyPr wrap="none" rtlCol="0">
            <a:spAutoFit/>
          </a:bodyPr>
          <a:lstStyle/>
          <a:p>
            <a:r>
              <a:rPr lang="en-US" altLang="zh-CN" b="1">
                <a:solidFill>
                  <a:srgbClr val="FF0000"/>
                </a:solidFill>
                <a:latin typeface="+mn-ea"/>
                <a:ea typeface="+mn-ea"/>
              </a:rPr>
              <a:t>21.86%</a:t>
            </a:r>
            <a:endParaRPr lang="zh-CN" altLang="en-US" b="1">
              <a:solidFill>
                <a:srgbClr val="FF0000"/>
              </a:solidFill>
              <a:latin typeface="+mn-ea"/>
              <a:ea typeface="+mn-ea"/>
            </a:endParaRPr>
          </a:p>
        </p:txBody>
      </p:sp>
      <p:sp>
        <p:nvSpPr>
          <p:cNvPr id="15" name="文本框 14">
            <a:extLst>
              <a:ext uri="{FF2B5EF4-FFF2-40B4-BE49-F238E27FC236}">
                <a16:creationId xmlns:a16="http://schemas.microsoft.com/office/drawing/2014/main" id="{C0931FA3-AAF1-41CB-B2D6-B286AA5D2B56}"/>
              </a:ext>
            </a:extLst>
          </p:cNvPr>
          <p:cNvSpPr txBox="1"/>
          <p:nvPr/>
        </p:nvSpPr>
        <p:spPr>
          <a:xfrm>
            <a:off x="7867540" y="1361299"/>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深证成指</a:t>
            </a:r>
          </a:p>
        </p:txBody>
      </p:sp>
      <p:sp>
        <p:nvSpPr>
          <p:cNvPr id="17" name="文本框 16">
            <a:extLst>
              <a:ext uri="{FF2B5EF4-FFF2-40B4-BE49-F238E27FC236}">
                <a16:creationId xmlns:a16="http://schemas.microsoft.com/office/drawing/2014/main" id="{9001E856-0ABB-48A4-8568-8A3D752EBB60}"/>
              </a:ext>
            </a:extLst>
          </p:cNvPr>
          <p:cNvSpPr txBox="1"/>
          <p:nvPr/>
        </p:nvSpPr>
        <p:spPr>
          <a:xfrm>
            <a:off x="8151114" y="1779108"/>
            <a:ext cx="963725" cy="400110"/>
          </a:xfrm>
          <a:prstGeom prst="rect">
            <a:avLst/>
          </a:prstGeom>
          <a:noFill/>
        </p:spPr>
        <p:txBody>
          <a:bodyPr wrap="none" rtlCol="0">
            <a:spAutoFit/>
          </a:bodyPr>
          <a:lstStyle/>
          <a:p>
            <a:r>
              <a:rPr lang="en-US" altLang="zh-CN" b="1">
                <a:solidFill>
                  <a:srgbClr val="FF0000"/>
                </a:solidFill>
                <a:latin typeface="+mn-ea"/>
                <a:ea typeface="+mn-ea"/>
              </a:rPr>
              <a:t>20.76%</a:t>
            </a:r>
            <a:endParaRPr lang="zh-CN" altLang="en-US" b="1">
              <a:solidFill>
                <a:srgbClr val="FF0000"/>
              </a:solidFill>
              <a:latin typeface="+mn-ea"/>
              <a:ea typeface="+mn-ea"/>
            </a:endParaRPr>
          </a:p>
        </p:txBody>
      </p:sp>
      <p:sp>
        <p:nvSpPr>
          <p:cNvPr id="18" name="文本框 17">
            <a:extLst>
              <a:ext uri="{FF2B5EF4-FFF2-40B4-BE49-F238E27FC236}">
                <a16:creationId xmlns:a16="http://schemas.microsoft.com/office/drawing/2014/main"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创业板指</a:t>
            </a:r>
          </a:p>
        </p:txBody>
      </p:sp>
      <p:sp>
        <p:nvSpPr>
          <p:cNvPr id="20" name="文本框 19">
            <a:extLst>
              <a:ext uri="{FF2B5EF4-FFF2-40B4-BE49-F238E27FC236}">
                <a16:creationId xmlns:a16="http://schemas.microsoft.com/office/drawing/2014/main" id="{34D9E8B0-FDD6-4502-BCD7-AABEA83A4C97}"/>
              </a:ext>
            </a:extLst>
          </p:cNvPr>
          <p:cNvSpPr txBox="1"/>
          <p:nvPr/>
        </p:nvSpPr>
        <p:spPr>
          <a:xfrm>
            <a:off x="8229658" y="5298163"/>
            <a:ext cx="963725" cy="400110"/>
          </a:xfrm>
          <a:prstGeom prst="rect">
            <a:avLst/>
          </a:prstGeom>
          <a:noFill/>
        </p:spPr>
        <p:txBody>
          <a:bodyPr wrap="none" rtlCol="0">
            <a:spAutoFit/>
          </a:bodyPr>
          <a:lstStyle/>
          <a:p>
            <a:r>
              <a:rPr lang="en-US" altLang="zh-CN" b="1">
                <a:solidFill>
                  <a:srgbClr val="FF0000"/>
                </a:solidFill>
                <a:latin typeface="+mn-ea"/>
                <a:ea typeface="+mn-ea"/>
              </a:rPr>
              <a:t>25.06%</a:t>
            </a:r>
            <a:endParaRPr lang="zh-CN" altLang="en-US" b="1">
              <a:solidFill>
                <a:srgbClr val="FF0000"/>
              </a:solidFill>
              <a:latin typeface="+mn-ea"/>
              <a:ea typeface="+mn-ea"/>
            </a:endParaRPr>
          </a:p>
        </p:txBody>
      </p:sp>
      <p:sp>
        <p:nvSpPr>
          <p:cNvPr id="5" name="文本框 4">
            <a:extLst>
              <a:ext uri="{FF2B5EF4-FFF2-40B4-BE49-F238E27FC236}">
                <a16:creationId xmlns:a16="http://schemas.microsoft.com/office/drawing/2014/main" id="{F3449907-9503-4790-9BA1-4958CA326D67}"/>
              </a:ext>
            </a:extLst>
          </p:cNvPr>
          <p:cNvSpPr txBox="1"/>
          <p:nvPr/>
        </p:nvSpPr>
        <p:spPr>
          <a:xfrm>
            <a:off x="1045424" y="5016841"/>
            <a:ext cx="6678881" cy="1292662"/>
          </a:xfrm>
          <a:prstGeom prst="rect">
            <a:avLst/>
          </a:prstGeom>
          <a:noFill/>
        </p:spPr>
        <p:txBody>
          <a:bodyPr wrap="square" rtlCol="0">
            <a:spAutoFit/>
          </a:bodyPr>
          <a:lstStyle/>
          <a:p>
            <a:r>
              <a:rPr lang="zh-CN" altLang="en-US" sz="1950" b="1">
                <a:solidFill>
                  <a:srgbClr val="000066"/>
                </a:solidFill>
                <a:latin typeface="+mn-ea"/>
                <a:ea typeface="+mn-ea"/>
              </a:rPr>
              <a:t>这一轮年初</a:t>
            </a:r>
            <a:r>
              <a:rPr lang="en-US" altLang="zh-CN" sz="1950" b="1">
                <a:solidFill>
                  <a:srgbClr val="000066"/>
                </a:solidFill>
                <a:latin typeface="+mn-ea"/>
                <a:ea typeface="+mn-ea"/>
              </a:rPr>
              <a:t>2440</a:t>
            </a:r>
            <a:r>
              <a:rPr lang="zh-CN" altLang="en-US" sz="1950" b="1">
                <a:solidFill>
                  <a:srgbClr val="000066"/>
                </a:solidFill>
                <a:latin typeface="+mn-ea"/>
                <a:ea typeface="+mn-ea"/>
              </a:rPr>
              <a:t>点以来的反弹行情主要可看作北上资金持续流入和央行降准带来的流动性推动下，对前期极低估值水平的全面修复行情。但短期修复速度明显偏快，市场情绪存在过热现象，投资者可逐步兑现今年涨幅较大的板块收益。</a:t>
            </a:r>
          </a:p>
        </p:txBody>
      </p:sp>
      <p:sp>
        <p:nvSpPr>
          <p:cNvPr id="23" name="文本框 22">
            <a:extLst>
              <a:ext uri="{FF2B5EF4-FFF2-40B4-BE49-F238E27FC236}">
                <a16:creationId xmlns:a16="http://schemas.microsoft.com/office/drawing/2014/main"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24" name="箭头: 上 23">
            <a:extLst>
              <a:ext uri="{FF2B5EF4-FFF2-40B4-BE49-F238E27FC236}">
                <a16:creationId xmlns:a16="http://schemas.microsoft.com/office/drawing/2014/main" id="{BC57843D-E424-4851-B3FA-1F43F24127E0}"/>
              </a:ext>
            </a:extLst>
          </p:cNvPr>
          <p:cNvSpPr/>
          <p:nvPr/>
        </p:nvSpPr>
        <p:spPr bwMode="auto">
          <a:xfrm>
            <a:off x="0" y="172336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1" name="箭头: 上 20">
            <a:extLst>
              <a:ext uri="{FF2B5EF4-FFF2-40B4-BE49-F238E27FC236}">
                <a16:creationId xmlns:a16="http://schemas.microsoft.com/office/drawing/2014/main" id="{6953A667-1099-4092-B2AB-A9B55DA5A2D8}"/>
              </a:ext>
            </a:extLst>
          </p:cNvPr>
          <p:cNvSpPr/>
          <p:nvPr/>
        </p:nvSpPr>
        <p:spPr bwMode="auto">
          <a:xfrm>
            <a:off x="7929325" y="5243613"/>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5" name="箭头: 上 24">
            <a:extLst>
              <a:ext uri="{FF2B5EF4-FFF2-40B4-BE49-F238E27FC236}">
                <a16:creationId xmlns:a16="http://schemas.microsoft.com/office/drawing/2014/main" id="{77039A88-186B-473A-95CB-A99763D5603F}"/>
              </a:ext>
            </a:extLst>
          </p:cNvPr>
          <p:cNvSpPr/>
          <p:nvPr/>
        </p:nvSpPr>
        <p:spPr bwMode="auto">
          <a:xfrm>
            <a:off x="0" y="5292009"/>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id="{2D5F8378-1D25-48BF-A199-F0ECFC42AC59}"/>
              </a:ext>
            </a:extLst>
          </p:cNvPr>
          <p:cNvPicPr>
            <a:picLocks noChangeAspect="1"/>
          </p:cNvPicPr>
          <p:nvPr/>
        </p:nvPicPr>
        <p:blipFill>
          <a:blip r:embed="rId3"/>
          <a:stretch>
            <a:fillRect/>
          </a:stretch>
        </p:blipFill>
        <p:spPr>
          <a:xfrm>
            <a:off x="1209062" y="1255926"/>
            <a:ext cx="6228081" cy="3736849"/>
          </a:xfrm>
          <a:prstGeom prst="rect">
            <a:avLst/>
          </a:prstGeom>
        </p:spPr>
      </p:pic>
      <p:sp>
        <p:nvSpPr>
          <p:cNvPr id="19" name="箭头: 上 18">
            <a:extLst>
              <a:ext uri="{FF2B5EF4-FFF2-40B4-BE49-F238E27FC236}">
                <a16:creationId xmlns:a16="http://schemas.microsoft.com/office/drawing/2014/main" id="{51BF9C72-8E89-4C51-8A4F-E789201EA474}"/>
              </a:ext>
            </a:extLst>
          </p:cNvPr>
          <p:cNvSpPr/>
          <p:nvPr/>
        </p:nvSpPr>
        <p:spPr bwMode="auto">
          <a:xfrm>
            <a:off x="7929325" y="1761409"/>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BFEB2FD-3E8A-4C00-9ABE-A83A14518029}"/>
              </a:ext>
            </a:extLst>
          </p:cNvPr>
          <p:cNvPicPr>
            <a:picLocks noChangeAspect="1"/>
          </p:cNvPicPr>
          <p:nvPr/>
        </p:nvPicPr>
        <p:blipFill>
          <a:blip r:embed="rId4"/>
          <a:stretch>
            <a:fillRect/>
          </a:stretch>
        </p:blipFill>
        <p:spPr>
          <a:xfrm>
            <a:off x="899592" y="980728"/>
            <a:ext cx="6696744" cy="5097179"/>
          </a:xfrm>
          <a:prstGeom prst="rect">
            <a:avLst/>
          </a:prstGeom>
        </p:spPr>
      </p:pic>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p>
        </p:txBody>
      </p:sp>
      <p:sp>
        <p:nvSpPr>
          <p:cNvPr id="11" name="文本框 10">
            <a:extLst>
              <a:ext uri="{FF2B5EF4-FFF2-40B4-BE49-F238E27FC236}">
                <a16:creationId xmlns:a16="http://schemas.microsoft.com/office/drawing/2014/main" id="{29DFC1AC-E350-4462-ABF8-C1EC9F4B7CF1}"/>
              </a:ext>
            </a:extLst>
          </p:cNvPr>
          <p:cNvSpPr txBox="1"/>
          <p:nvPr/>
        </p:nvSpPr>
        <p:spPr>
          <a:xfrm>
            <a:off x="7317229" y="4949723"/>
            <a:ext cx="1287219" cy="707886"/>
          </a:xfrm>
          <a:prstGeom prst="rect">
            <a:avLst/>
          </a:prstGeom>
          <a:noFill/>
        </p:spPr>
        <p:txBody>
          <a:bodyPr wrap="square" rtlCol="0">
            <a:spAutoFit/>
          </a:bodyPr>
          <a:lstStyle/>
          <a:p>
            <a:r>
              <a:rPr lang="en-US" altLang="zh-CN" b="1">
                <a:solidFill>
                  <a:srgbClr val="000066"/>
                </a:solidFill>
                <a:latin typeface="+mn-ea"/>
                <a:ea typeface="+mn-ea"/>
              </a:rPr>
              <a:t>2</a:t>
            </a:r>
            <a:r>
              <a:rPr lang="zh-CN" altLang="en-US" b="1">
                <a:solidFill>
                  <a:srgbClr val="000066"/>
                </a:solidFill>
                <a:latin typeface="+mn-ea"/>
                <a:ea typeface="+mn-ea"/>
              </a:rPr>
              <a:t>月下旬加速上升</a:t>
            </a:r>
            <a:endParaRPr lang="en-US" altLang="zh-CN" b="1">
              <a:solidFill>
                <a:srgbClr val="000066"/>
              </a:solidFill>
              <a:latin typeface="+mn-ea"/>
              <a:ea typeface="+mn-ea"/>
            </a:endParaRPr>
          </a:p>
        </p:txBody>
      </p:sp>
      <p:cxnSp>
        <p:nvCxnSpPr>
          <p:cNvPr id="12" name="直接箭头连接符 11">
            <a:extLst>
              <a:ext uri="{FF2B5EF4-FFF2-40B4-BE49-F238E27FC236}">
                <a16:creationId xmlns:a16="http://schemas.microsoft.com/office/drawing/2014/main" id="{131775A4-6B5B-4215-A2A9-DEADBAF63486}"/>
              </a:ext>
            </a:extLst>
          </p:cNvPr>
          <p:cNvCxnSpPr>
            <a:cxnSpLocks/>
          </p:cNvCxnSpPr>
          <p:nvPr/>
        </p:nvCxnSpPr>
        <p:spPr bwMode="auto">
          <a:xfrm>
            <a:off x="5364088" y="3428999"/>
            <a:ext cx="2459369" cy="1377659"/>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6E3A220-C931-4BF0-A627-B3DFF68D08C8}"/>
              </a:ext>
            </a:extLst>
          </p:cNvPr>
          <p:cNvPicPr>
            <a:picLocks noChangeAspect="1"/>
          </p:cNvPicPr>
          <p:nvPr/>
        </p:nvPicPr>
        <p:blipFill>
          <a:blip r:embed="rId3"/>
          <a:stretch>
            <a:fillRect/>
          </a:stretch>
        </p:blipFill>
        <p:spPr>
          <a:xfrm>
            <a:off x="721183" y="1173377"/>
            <a:ext cx="6881564" cy="4128939"/>
          </a:xfrm>
          <a:prstGeom prst="rect">
            <a:avLst/>
          </a:prstGeom>
        </p:spPr>
      </p:pic>
      <p:sp>
        <p:nvSpPr>
          <p:cNvPr id="14" name="文本框 13">
            <a:extLst>
              <a:ext uri="{FF2B5EF4-FFF2-40B4-BE49-F238E27FC236}">
                <a16:creationId xmlns:a16="http://schemas.microsoft.com/office/drawing/2014/main" id="{69433A96-7730-4926-AD9D-3ACFBB9A974B}"/>
              </a:ext>
            </a:extLst>
          </p:cNvPr>
          <p:cNvSpPr txBox="1"/>
          <p:nvPr/>
        </p:nvSpPr>
        <p:spPr>
          <a:xfrm>
            <a:off x="5791224" y="5411884"/>
            <a:ext cx="1763688" cy="707886"/>
          </a:xfrm>
          <a:prstGeom prst="rect">
            <a:avLst/>
          </a:prstGeom>
          <a:noFill/>
        </p:spPr>
        <p:txBody>
          <a:bodyPr wrap="square" rtlCol="0">
            <a:spAutoFit/>
          </a:bodyPr>
          <a:lstStyle/>
          <a:p>
            <a:r>
              <a:rPr lang="zh-CN" altLang="en-US" b="1">
                <a:solidFill>
                  <a:srgbClr val="000066"/>
                </a:solidFill>
                <a:latin typeface="+mn-ea"/>
                <a:ea typeface="+mn-ea"/>
              </a:rPr>
              <a:t>  较上月</a:t>
            </a:r>
            <a:endParaRPr lang="en-US" altLang="zh-CN" b="1">
              <a:solidFill>
                <a:srgbClr val="000066"/>
              </a:solidFill>
              <a:latin typeface="+mn-ea"/>
              <a:ea typeface="+mn-ea"/>
            </a:endParaRPr>
          </a:p>
          <a:p>
            <a:r>
              <a:rPr lang="en-US" altLang="zh-CN" b="1">
                <a:solidFill>
                  <a:srgbClr val="FF0000"/>
                </a:solidFill>
              </a:rPr>
              <a:t>     </a:t>
            </a:r>
            <a:r>
              <a:rPr lang="en-US" altLang="zh-CN" b="1">
                <a:solidFill>
                  <a:srgbClr val="FF0000"/>
                </a:solidFill>
                <a:latin typeface="+mn-ea"/>
                <a:ea typeface="+mn-ea"/>
              </a:rPr>
              <a:t>15.62%</a:t>
            </a: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p>
        </p:txBody>
      </p:sp>
      <p:sp>
        <p:nvSpPr>
          <p:cNvPr id="4" name="文本框 3">
            <a:extLst>
              <a:ext uri="{FF2B5EF4-FFF2-40B4-BE49-F238E27FC236}">
                <a16:creationId xmlns:a16="http://schemas.microsoft.com/office/drawing/2014/main" id="{9ADABFAE-AB45-497C-A21E-2AB4379BFFF8}"/>
              </a:ext>
            </a:extLst>
          </p:cNvPr>
          <p:cNvSpPr txBox="1"/>
          <p:nvPr/>
        </p:nvSpPr>
        <p:spPr>
          <a:xfrm>
            <a:off x="1331641" y="5327719"/>
            <a:ext cx="2045448" cy="769441"/>
          </a:xfrm>
          <a:prstGeom prst="rect">
            <a:avLst/>
          </a:prstGeom>
          <a:noFill/>
        </p:spPr>
        <p:txBody>
          <a:bodyPr wrap="square" rtlCol="0">
            <a:spAutoFit/>
          </a:bodyPr>
          <a:lstStyle/>
          <a:p>
            <a:r>
              <a:rPr lang="en-US" altLang="zh-CN" b="1">
                <a:solidFill>
                  <a:srgbClr val="000066"/>
                </a:solidFill>
                <a:latin typeface="+mn-ea"/>
                <a:ea typeface="+mn-ea"/>
              </a:rPr>
              <a:t>2</a:t>
            </a:r>
            <a:r>
              <a:rPr lang="zh-CN" altLang="en-US" b="1">
                <a:solidFill>
                  <a:srgbClr val="000066"/>
                </a:solidFill>
                <a:latin typeface="+mn-ea"/>
                <a:ea typeface="+mn-ea"/>
              </a:rPr>
              <a:t>月，</a:t>
            </a:r>
            <a:r>
              <a:rPr lang="en-US" altLang="zh-CN" b="1">
                <a:solidFill>
                  <a:srgbClr val="000066"/>
                </a:solidFill>
                <a:latin typeface="+mn-ea"/>
                <a:ea typeface="+mn-ea"/>
              </a:rPr>
              <a:t>A</a:t>
            </a:r>
            <a:r>
              <a:rPr lang="zh-CN" altLang="en-US" b="1">
                <a:solidFill>
                  <a:srgbClr val="000066"/>
                </a:solidFill>
                <a:latin typeface="+mn-ea"/>
                <a:ea typeface="+mn-ea"/>
              </a:rPr>
              <a:t>股总市值近</a:t>
            </a:r>
            <a:r>
              <a:rPr lang="en-US" altLang="zh-CN" sz="2400" b="1">
                <a:solidFill>
                  <a:srgbClr val="FF0000"/>
                </a:solidFill>
                <a:latin typeface="+mn-ea"/>
                <a:ea typeface="+mn-ea"/>
              </a:rPr>
              <a:t>57.23</a:t>
            </a:r>
            <a:r>
              <a:rPr lang="zh-CN" altLang="en-US" b="1">
                <a:solidFill>
                  <a:srgbClr val="000066"/>
                </a:solidFill>
                <a:latin typeface="+mn-ea"/>
                <a:ea typeface="+mn-ea"/>
              </a:rPr>
              <a:t>万亿</a:t>
            </a:r>
            <a:endParaRPr lang="en-US" altLang="zh-CN" b="1">
              <a:solidFill>
                <a:srgbClr val="000066"/>
              </a:solidFill>
              <a:latin typeface="+mn-ea"/>
              <a:ea typeface="+mn-ea"/>
            </a:endParaRPr>
          </a:p>
        </p:txBody>
      </p:sp>
      <p:sp>
        <p:nvSpPr>
          <p:cNvPr id="7" name="文本框 6">
            <a:extLst>
              <a:ext uri="{FF2B5EF4-FFF2-40B4-BE49-F238E27FC236}">
                <a16:creationId xmlns:a16="http://schemas.microsoft.com/office/drawing/2014/main" id="{3FE936E9-817C-42E1-9C3B-6B8AB7FBF2C2}"/>
              </a:ext>
            </a:extLst>
          </p:cNvPr>
          <p:cNvSpPr txBox="1"/>
          <p:nvPr/>
        </p:nvSpPr>
        <p:spPr>
          <a:xfrm>
            <a:off x="7585632" y="2789042"/>
            <a:ext cx="1763688" cy="769441"/>
          </a:xfrm>
          <a:prstGeom prst="rect">
            <a:avLst/>
          </a:prstGeom>
          <a:noFill/>
        </p:spPr>
        <p:txBody>
          <a:bodyPr wrap="square" rtlCol="0">
            <a:spAutoFit/>
          </a:bodyPr>
          <a:lstStyle/>
          <a:p>
            <a:r>
              <a:rPr lang="zh-CN" altLang="en-US" b="1">
                <a:solidFill>
                  <a:srgbClr val="000066"/>
                </a:solidFill>
                <a:latin typeface="+mn-ea"/>
                <a:ea typeface="+mn-ea"/>
              </a:rPr>
              <a:t>   深市</a:t>
            </a:r>
            <a:endParaRPr lang="en-US" altLang="zh-CN" b="1">
              <a:solidFill>
                <a:srgbClr val="000066"/>
              </a:solidFill>
              <a:latin typeface="+mn-ea"/>
              <a:ea typeface="+mn-ea"/>
            </a:endParaRPr>
          </a:p>
          <a:p>
            <a:r>
              <a:rPr lang="en-US" altLang="zh-CN" sz="2400" b="1">
                <a:solidFill>
                  <a:srgbClr val="FF0000"/>
                </a:solidFill>
                <a:latin typeface="+mn-ea"/>
                <a:ea typeface="+mn-ea"/>
              </a:rPr>
              <a:t>20.65</a:t>
            </a:r>
            <a:r>
              <a:rPr lang="zh-CN" altLang="en-US" b="1">
                <a:solidFill>
                  <a:srgbClr val="000066"/>
                </a:solidFill>
                <a:latin typeface="+mn-ea"/>
                <a:ea typeface="+mn-ea"/>
              </a:rPr>
              <a:t>万亿</a:t>
            </a:r>
          </a:p>
        </p:txBody>
      </p:sp>
      <p:sp>
        <p:nvSpPr>
          <p:cNvPr id="8" name="文本框 7">
            <a:extLst>
              <a:ext uri="{FF2B5EF4-FFF2-40B4-BE49-F238E27FC236}">
                <a16:creationId xmlns:a16="http://schemas.microsoft.com/office/drawing/2014/main" id="{9E73745B-6AB2-4180-9838-C858227F15C3}"/>
              </a:ext>
            </a:extLst>
          </p:cNvPr>
          <p:cNvSpPr txBox="1"/>
          <p:nvPr/>
        </p:nvSpPr>
        <p:spPr>
          <a:xfrm>
            <a:off x="7710790" y="987026"/>
            <a:ext cx="1872208" cy="769441"/>
          </a:xfrm>
          <a:prstGeom prst="rect">
            <a:avLst/>
          </a:prstGeom>
          <a:noFill/>
        </p:spPr>
        <p:txBody>
          <a:bodyPr wrap="square" rtlCol="0">
            <a:spAutoFit/>
          </a:bodyPr>
          <a:lstStyle/>
          <a:p>
            <a:r>
              <a:rPr lang="zh-CN" altLang="en-US" b="1">
                <a:solidFill>
                  <a:srgbClr val="000066"/>
                </a:solidFill>
                <a:latin typeface="+mn-ea"/>
                <a:ea typeface="+mn-ea"/>
              </a:rPr>
              <a:t>   沪市</a:t>
            </a:r>
            <a:endParaRPr lang="en-US" altLang="zh-CN" b="1">
              <a:solidFill>
                <a:srgbClr val="000066"/>
              </a:solidFill>
              <a:latin typeface="+mn-ea"/>
              <a:ea typeface="+mn-ea"/>
            </a:endParaRPr>
          </a:p>
          <a:p>
            <a:r>
              <a:rPr lang="en-US" altLang="zh-CN" sz="2400" b="1">
                <a:solidFill>
                  <a:srgbClr val="FF0000"/>
                </a:solidFill>
                <a:latin typeface="+mn-ea"/>
                <a:ea typeface="+mn-ea"/>
              </a:rPr>
              <a:t>36.58</a:t>
            </a:r>
            <a:r>
              <a:rPr lang="zh-CN" altLang="en-US" b="1">
                <a:solidFill>
                  <a:srgbClr val="000066"/>
                </a:solidFill>
                <a:latin typeface="+mn-ea"/>
                <a:ea typeface="+mn-ea"/>
              </a:rPr>
              <a:t>万亿</a:t>
            </a:r>
            <a:endParaRPr lang="zh-CN" altLang="en-US"/>
          </a:p>
        </p:txBody>
      </p:sp>
      <p:cxnSp>
        <p:nvCxnSpPr>
          <p:cNvPr id="6" name="直接箭头连接符 5">
            <a:extLst>
              <a:ext uri="{FF2B5EF4-FFF2-40B4-BE49-F238E27FC236}">
                <a16:creationId xmlns:a16="http://schemas.microsoft.com/office/drawing/2014/main" id="{7733E283-296E-421C-B7DB-3B4BB424BB60}"/>
              </a:ext>
            </a:extLst>
          </p:cNvPr>
          <p:cNvCxnSpPr>
            <a:cxnSpLocks/>
          </p:cNvCxnSpPr>
          <p:nvPr/>
        </p:nvCxnSpPr>
        <p:spPr bwMode="auto">
          <a:xfrm flipV="1">
            <a:off x="7344410" y="1516830"/>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F412C78-2749-4AE1-A55E-5C0ACDC392B4}"/>
              </a:ext>
            </a:extLst>
          </p:cNvPr>
          <p:cNvCxnSpPr>
            <a:cxnSpLocks/>
          </p:cNvCxnSpPr>
          <p:nvPr/>
        </p:nvCxnSpPr>
        <p:spPr bwMode="auto">
          <a:xfrm>
            <a:off x="7234301" y="3101457"/>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id="{6AC36FFC-0E28-4ED8-8A5B-6A0D04776B43}"/>
              </a:ext>
            </a:extLst>
          </p:cNvPr>
          <p:cNvSpPr/>
          <p:nvPr/>
        </p:nvSpPr>
        <p:spPr bwMode="auto">
          <a:xfrm rot="10800000">
            <a:off x="5868144" y="5689019"/>
            <a:ext cx="216024" cy="495409"/>
          </a:xfrm>
          <a:prstGeom prst="down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3.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6876</TotalTime>
  <Words>2411</Words>
  <Application>Microsoft Office PowerPoint</Application>
  <PresentationFormat>全屏显示(4:3)</PresentationFormat>
  <Paragraphs>415</Paragraphs>
  <Slides>26</Slides>
  <Notes>20</Notes>
  <HiddenSlides>0</HiddenSlides>
  <MMClips>0</MMClips>
  <ScaleCrop>false</ScaleCrop>
  <HeadingPairs>
    <vt:vector size="6" baseType="variant">
      <vt:variant>
        <vt:lpstr>已用的字体</vt:lpstr>
      </vt:variant>
      <vt:variant>
        <vt:i4>7</vt:i4>
      </vt:variant>
      <vt:variant>
        <vt:lpstr>主题</vt:lpstr>
      </vt:variant>
      <vt:variant>
        <vt:i4>8</vt:i4>
      </vt:variant>
      <vt:variant>
        <vt:lpstr>幻灯片标题</vt:lpstr>
      </vt:variant>
      <vt:variant>
        <vt:i4>26</vt:i4>
      </vt:variant>
    </vt:vector>
  </HeadingPairs>
  <TitlesOfParts>
    <vt:vector size="41" baseType="lpstr">
      <vt:lpstr>黑体</vt:lpstr>
      <vt:lpstr>华文中宋</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央行公开市场操作</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亦清 高</cp:lastModifiedBy>
  <cp:revision>4663</cp:revision>
  <dcterms:created xsi:type="dcterms:W3CDTF">2007-11-30T05:47:00Z</dcterms:created>
  <dcterms:modified xsi:type="dcterms:W3CDTF">2019-03-11T03:13:50Z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